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82" r:id="rId3"/>
    <p:sldId id="283" r:id="rId4"/>
    <p:sldId id="284" r:id="rId5"/>
    <p:sldId id="285" r:id="rId6"/>
    <p:sldId id="286" r:id="rId7"/>
    <p:sldId id="287" r:id="rId8"/>
    <p:sldId id="288" r:id="rId9"/>
    <p:sldId id="289" r:id="rId10"/>
    <p:sldId id="290" r:id="rId11"/>
    <p:sldId id="291" r:id="rId12"/>
    <p:sldId id="292" r:id="rId13"/>
    <p:sldId id="293" r:id="rId14"/>
    <p:sldId id="272" r:id="rId15"/>
    <p:sldId id="271" r:id="rId16"/>
    <p:sldId id="294" r:id="rId17"/>
    <p:sldId id="295" r:id="rId18"/>
    <p:sldId id="296" r:id="rId19"/>
    <p:sldId id="297" r:id="rId20"/>
    <p:sldId id="298" r:id="rId21"/>
    <p:sldId id="299" r:id="rId22"/>
    <p:sldId id="300" r:id="rId23"/>
    <p:sldId id="279" r:id="rId24"/>
    <p:sldId id="280"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386" autoAdjust="0"/>
    <p:restoredTop sz="94057" autoAdjust="0"/>
  </p:normalViewPr>
  <p:slideViewPr>
    <p:cSldViewPr snapToGrid="0">
      <p:cViewPr varScale="1">
        <p:scale>
          <a:sx n="64" d="100"/>
          <a:sy n="64" d="100"/>
        </p:scale>
        <p:origin x="44" y="8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276CFD-592F-4D08-825E-E4F7AEC60296}"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24FA7F-C8B1-4060-9A33-C4C23C64B31C}" type="slidenum">
              <a:rPr lang="en-US" smtClean="0"/>
              <a:t>‹#›</a:t>
            </a:fld>
            <a:endParaRPr lang="en-US"/>
          </a:p>
        </p:txBody>
      </p:sp>
    </p:spTree>
    <p:extLst>
      <p:ext uri="{BB962C8B-B14F-4D97-AF65-F5344CB8AC3E}">
        <p14:creationId xmlns:p14="http://schemas.microsoft.com/office/powerpoint/2010/main" val="99048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24FA7F-C8B1-4060-9A33-C4C23C64B31C}" type="slidenum">
              <a:rPr lang="en-US" smtClean="0"/>
              <a:t>1</a:t>
            </a:fld>
            <a:endParaRPr lang="en-US"/>
          </a:p>
        </p:txBody>
      </p:sp>
    </p:spTree>
    <p:extLst>
      <p:ext uri="{BB962C8B-B14F-4D97-AF65-F5344CB8AC3E}">
        <p14:creationId xmlns:p14="http://schemas.microsoft.com/office/powerpoint/2010/main" val="3515024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29AE40-0DD3-4930-8537-82834448A934}" type="datetime1">
              <a:rPr lang="en-US" smtClean="0"/>
              <a:t>9/18/2016</a:t>
            </a:fld>
            <a:endParaRPr lang="en-US"/>
          </a:p>
        </p:txBody>
      </p:sp>
      <p:sp>
        <p:nvSpPr>
          <p:cNvPr id="5" name="Footer Placeholder 4"/>
          <p:cNvSpPr>
            <a:spLocks noGrp="1"/>
          </p:cNvSpPr>
          <p:nvPr>
            <p:ph type="ftr" sz="quarter" idx="11"/>
          </p:nvPr>
        </p:nvSpPr>
        <p:spPr/>
        <p:txBody>
          <a:bodyPr/>
          <a:lstStyle/>
          <a:p>
            <a:r>
              <a:rPr lang="en-GB" smtClean="0"/>
              <a:t>MA Module: Theories of Character, Virtue and Flourishing</a:t>
            </a:r>
            <a:endParaRPr lang="en-US"/>
          </a:p>
        </p:txBody>
      </p:sp>
      <p:sp>
        <p:nvSpPr>
          <p:cNvPr id="6" name="Slide Number Placeholder 5"/>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364268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30F04A-B763-4FA5-91B5-06EEC8CD4353}" type="datetime1">
              <a:rPr lang="en-US" smtClean="0"/>
              <a:t>9/18/2016</a:t>
            </a:fld>
            <a:endParaRPr lang="en-US"/>
          </a:p>
        </p:txBody>
      </p:sp>
      <p:sp>
        <p:nvSpPr>
          <p:cNvPr id="5" name="Footer Placeholder 4"/>
          <p:cNvSpPr>
            <a:spLocks noGrp="1"/>
          </p:cNvSpPr>
          <p:nvPr>
            <p:ph type="ftr" sz="quarter" idx="11"/>
          </p:nvPr>
        </p:nvSpPr>
        <p:spPr/>
        <p:txBody>
          <a:bodyPr/>
          <a:lstStyle/>
          <a:p>
            <a:r>
              <a:rPr lang="en-GB" smtClean="0"/>
              <a:t>MA Module: Theories of Character, Virtue and Flourishing</a:t>
            </a:r>
            <a:endParaRPr lang="en-US"/>
          </a:p>
        </p:txBody>
      </p:sp>
      <p:sp>
        <p:nvSpPr>
          <p:cNvPr id="6" name="Slide Number Placeholder 5"/>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2767456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521451-D534-4AD0-A028-01ADC62FC7F7}" type="datetime1">
              <a:rPr lang="en-US" smtClean="0"/>
              <a:t>9/18/2016</a:t>
            </a:fld>
            <a:endParaRPr lang="en-US"/>
          </a:p>
        </p:txBody>
      </p:sp>
      <p:sp>
        <p:nvSpPr>
          <p:cNvPr id="5" name="Footer Placeholder 4"/>
          <p:cNvSpPr>
            <a:spLocks noGrp="1"/>
          </p:cNvSpPr>
          <p:nvPr>
            <p:ph type="ftr" sz="quarter" idx="11"/>
          </p:nvPr>
        </p:nvSpPr>
        <p:spPr/>
        <p:txBody>
          <a:bodyPr/>
          <a:lstStyle/>
          <a:p>
            <a:r>
              <a:rPr lang="en-GB" smtClean="0"/>
              <a:t>MA Module: Theories of Character, Virtue and Flourishing</a:t>
            </a:r>
            <a:endParaRPr lang="en-US"/>
          </a:p>
        </p:txBody>
      </p:sp>
      <p:sp>
        <p:nvSpPr>
          <p:cNvPr id="6" name="Slide Number Placeholder 5"/>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5426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044F19-BFE8-466A-89DD-82C9A1422206}" type="datetime1">
              <a:rPr lang="en-US" smtClean="0"/>
              <a:t>9/18/2016</a:t>
            </a:fld>
            <a:endParaRPr lang="en-US"/>
          </a:p>
        </p:txBody>
      </p:sp>
      <p:sp>
        <p:nvSpPr>
          <p:cNvPr id="5" name="Footer Placeholder 4"/>
          <p:cNvSpPr>
            <a:spLocks noGrp="1"/>
          </p:cNvSpPr>
          <p:nvPr>
            <p:ph type="ftr" sz="quarter" idx="11"/>
          </p:nvPr>
        </p:nvSpPr>
        <p:spPr/>
        <p:txBody>
          <a:bodyPr/>
          <a:lstStyle/>
          <a:p>
            <a:r>
              <a:rPr lang="en-GB" smtClean="0"/>
              <a:t>MA Module: Theories of Character, Virtue and Flourishing</a:t>
            </a:r>
            <a:endParaRPr lang="en-US"/>
          </a:p>
        </p:txBody>
      </p:sp>
      <p:sp>
        <p:nvSpPr>
          <p:cNvPr id="6" name="Slide Number Placeholder 5"/>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136580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90962A-CC1C-4FFD-BD1B-318F7034FFBA}" type="datetime1">
              <a:rPr lang="en-US" smtClean="0"/>
              <a:t>9/18/2016</a:t>
            </a:fld>
            <a:endParaRPr lang="en-US"/>
          </a:p>
        </p:txBody>
      </p:sp>
      <p:sp>
        <p:nvSpPr>
          <p:cNvPr id="5" name="Footer Placeholder 4"/>
          <p:cNvSpPr>
            <a:spLocks noGrp="1"/>
          </p:cNvSpPr>
          <p:nvPr>
            <p:ph type="ftr" sz="quarter" idx="11"/>
          </p:nvPr>
        </p:nvSpPr>
        <p:spPr/>
        <p:txBody>
          <a:bodyPr/>
          <a:lstStyle/>
          <a:p>
            <a:r>
              <a:rPr lang="en-GB" smtClean="0"/>
              <a:t>MA Module: Theories of Character, Virtue and Flourishing</a:t>
            </a:r>
            <a:endParaRPr lang="en-US"/>
          </a:p>
        </p:txBody>
      </p:sp>
      <p:sp>
        <p:nvSpPr>
          <p:cNvPr id="6" name="Slide Number Placeholder 5"/>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1038437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865B7D-A24A-4872-B4C5-318405F6A549}" type="datetime1">
              <a:rPr lang="en-US" smtClean="0"/>
              <a:t>9/18/2016</a:t>
            </a:fld>
            <a:endParaRPr lang="en-US"/>
          </a:p>
        </p:txBody>
      </p:sp>
      <p:sp>
        <p:nvSpPr>
          <p:cNvPr id="6" name="Footer Placeholder 5"/>
          <p:cNvSpPr>
            <a:spLocks noGrp="1"/>
          </p:cNvSpPr>
          <p:nvPr>
            <p:ph type="ftr" sz="quarter" idx="11"/>
          </p:nvPr>
        </p:nvSpPr>
        <p:spPr/>
        <p:txBody>
          <a:bodyPr/>
          <a:lstStyle/>
          <a:p>
            <a:r>
              <a:rPr lang="en-GB" smtClean="0"/>
              <a:t>MA Module: Theories of Character, Virtue and Flourishing</a:t>
            </a:r>
            <a:endParaRPr lang="en-US"/>
          </a:p>
        </p:txBody>
      </p:sp>
      <p:sp>
        <p:nvSpPr>
          <p:cNvPr id="7" name="Slide Number Placeholder 6"/>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211233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5F6704-4887-497F-907C-CAFBE74E6C03}" type="datetime1">
              <a:rPr lang="en-US" smtClean="0"/>
              <a:t>9/18/2016</a:t>
            </a:fld>
            <a:endParaRPr lang="en-US"/>
          </a:p>
        </p:txBody>
      </p:sp>
      <p:sp>
        <p:nvSpPr>
          <p:cNvPr id="8" name="Footer Placeholder 7"/>
          <p:cNvSpPr>
            <a:spLocks noGrp="1"/>
          </p:cNvSpPr>
          <p:nvPr>
            <p:ph type="ftr" sz="quarter" idx="11"/>
          </p:nvPr>
        </p:nvSpPr>
        <p:spPr/>
        <p:txBody>
          <a:bodyPr/>
          <a:lstStyle/>
          <a:p>
            <a:r>
              <a:rPr lang="en-GB" smtClean="0"/>
              <a:t>MA Module: Theories of Character, Virtue and Flourishing</a:t>
            </a:r>
            <a:endParaRPr lang="en-US"/>
          </a:p>
        </p:txBody>
      </p:sp>
      <p:sp>
        <p:nvSpPr>
          <p:cNvPr id="9" name="Slide Number Placeholder 8"/>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4143916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54B19E-D768-4ACE-A2F9-0C3CBDA7AE4D}" type="datetime1">
              <a:rPr lang="en-US" smtClean="0"/>
              <a:t>9/18/2016</a:t>
            </a:fld>
            <a:endParaRPr lang="en-US"/>
          </a:p>
        </p:txBody>
      </p:sp>
      <p:sp>
        <p:nvSpPr>
          <p:cNvPr id="4" name="Footer Placeholder 3"/>
          <p:cNvSpPr>
            <a:spLocks noGrp="1"/>
          </p:cNvSpPr>
          <p:nvPr>
            <p:ph type="ftr" sz="quarter" idx="11"/>
          </p:nvPr>
        </p:nvSpPr>
        <p:spPr/>
        <p:txBody>
          <a:bodyPr/>
          <a:lstStyle/>
          <a:p>
            <a:r>
              <a:rPr lang="en-GB" smtClean="0"/>
              <a:t>MA Module: Theories of Character, Virtue and Flourishing</a:t>
            </a:r>
            <a:endParaRPr lang="en-US"/>
          </a:p>
        </p:txBody>
      </p:sp>
      <p:sp>
        <p:nvSpPr>
          <p:cNvPr id="5" name="Slide Number Placeholder 4"/>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1389677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047614-7546-45CB-9593-CDB3A43D022B}" type="datetime1">
              <a:rPr lang="en-US" smtClean="0"/>
              <a:t>9/18/2016</a:t>
            </a:fld>
            <a:endParaRPr lang="en-US"/>
          </a:p>
        </p:txBody>
      </p:sp>
      <p:sp>
        <p:nvSpPr>
          <p:cNvPr id="3" name="Footer Placeholder 2"/>
          <p:cNvSpPr>
            <a:spLocks noGrp="1"/>
          </p:cNvSpPr>
          <p:nvPr>
            <p:ph type="ftr" sz="quarter" idx="11"/>
          </p:nvPr>
        </p:nvSpPr>
        <p:spPr/>
        <p:txBody>
          <a:bodyPr/>
          <a:lstStyle/>
          <a:p>
            <a:r>
              <a:rPr lang="en-GB" smtClean="0"/>
              <a:t>MA Module: Theories of Character, Virtue and Flourishing</a:t>
            </a:r>
            <a:endParaRPr lang="en-US"/>
          </a:p>
        </p:txBody>
      </p:sp>
      <p:sp>
        <p:nvSpPr>
          <p:cNvPr id="4" name="Slide Number Placeholder 3"/>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335506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68B562-3AFF-4FDA-9DE3-0521BD735715}" type="datetime1">
              <a:rPr lang="en-US" smtClean="0"/>
              <a:t>9/18/2016</a:t>
            </a:fld>
            <a:endParaRPr lang="en-US"/>
          </a:p>
        </p:txBody>
      </p:sp>
      <p:sp>
        <p:nvSpPr>
          <p:cNvPr id="6" name="Footer Placeholder 5"/>
          <p:cNvSpPr>
            <a:spLocks noGrp="1"/>
          </p:cNvSpPr>
          <p:nvPr>
            <p:ph type="ftr" sz="quarter" idx="11"/>
          </p:nvPr>
        </p:nvSpPr>
        <p:spPr/>
        <p:txBody>
          <a:bodyPr/>
          <a:lstStyle/>
          <a:p>
            <a:r>
              <a:rPr lang="en-GB" smtClean="0"/>
              <a:t>MA Module: Theories of Character, Virtue and Flourishing</a:t>
            </a:r>
            <a:endParaRPr lang="en-US"/>
          </a:p>
        </p:txBody>
      </p:sp>
      <p:sp>
        <p:nvSpPr>
          <p:cNvPr id="7" name="Slide Number Placeholder 6"/>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4114741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33A8D-EA38-4DEB-9106-10397E3E2FC7}" type="datetime1">
              <a:rPr lang="en-US" smtClean="0"/>
              <a:t>9/18/2016</a:t>
            </a:fld>
            <a:endParaRPr lang="en-US"/>
          </a:p>
        </p:txBody>
      </p:sp>
      <p:sp>
        <p:nvSpPr>
          <p:cNvPr id="6" name="Footer Placeholder 5"/>
          <p:cNvSpPr>
            <a:spLocks noGrp="1"/>
          </p:cNvSpPr>
          <p:nvPr>
            <p:ph type="ftr" sz="quarter" idx="11"/>
          </p:nvPr>
        </p:nvSpPr>
        <p:spPr/>
        <p:txBody>
          <a:bodyPr/>
          <a:lstStyle/>
          <a:p>
            <a:r>
              <a:rPr lang="en-GB" smtClean="0"/>
              <a:t>MA Module: Theories of Character, Virtue and Flourishing</a:t>
            </a:r>
            <a:endParaRPr lang="en-US"/>
          </a:p>
        </p:txBody>
      </p:sp>
      <p:sp>
        <p:nvSpPr>
          <p:cNvPr id="7" name="Slide Number Placeholder 6"/>
          <p:cNvSpPr>
            <a:spLocks noGrp="1"/>
          </p:cNvSpPr>
          <p:nvPr>
            <p:ph type="sldNum" sz="quarter" idx="12"/>
          </p:nvPr>
        </p:nvSpPr>
        <p:spPr/>
        <p:txBody>
          <a:bodyPr/>
          <a:lstStyle/>
          <a:p>
            <a:fld id="{A4C39EA9-5BA9-4AD4-9FE8-FD41D64AE734}" type="slidenum">
              <a:rPr lang="en-US" smtClean="0"/>
              <a:t>‹#›</a:t>
            </a:fld>
            <a:endParaRPr lang="en-US"/>
          </a:p>
        </p:txBody>
      </p:sp>
    </p:spTree>
    <p:extLst>
      <p:ext uri="{BB962C8B-B14F-4D97-AF65-F5344CB8AC3E}">
        <p14:creationId xmlns:p14="http://schemas.microsoft.com/office/powerpoint/2010/main" val="2107904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B48B67-E6D9-439B-A96F-2D13BF9A108F}" type="datetime1">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MA Module: Theories of Character, Virtue and Flourishing</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C39EA9-5BA9-4AD4-9FE8-FD41D64AE734}" type="slidenum">
              <a:rPr lang="en-US" smtClean="0"/>
              <a:t>‹#›</a:t>
            </a:fld>
            <a:endParaRPr lang="en-US"/>
          </a:p>
        </p:txBody>
      </p:sp>
    </p:spTree>
    <p:extLst>
      <p:ext uri="{BB962C8B-B14F-4D97-AF65-F5344CB8AC3E}">
        <p14:creationId xmlns:p14="http://schemas.microsoft.com/office/powerpoint/2010/main" val="3645318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2">
            <a:schemeClr val="dk1"/>
          </a:lnRef>
          <a:fillRef idx="1">
            <a:schemeClr val="lt1"/>
          </a:fillRef>
          <a:effectRef idx="0">
            <a:schemeClr val="dk1"/>
          </a:effectRef>
          <a:fontRef idx="minor">
            <a:schemeClr val="dk1"/>
          </a:fontRef>
        </p:style>
        <p:txBody>
          <a:bodyPr rtlCol="0">
            <a:normAutofit fontScale="90000"/>
          </a:bodyPr>
          <a:lstStyle/>
          <a:p>
            <a:pPr>
              <a:defRPr/>
            </a:pPr>
            <a:r>
              <a:rPr lang="en-GB" b="1" noProof="0" dirty="0" smtClean="0"/>
              <a:t/>
            </a:r>
            <a:br>
              <a:rPr lang="en-GB" b="1" noProof="0" dirty="0" smtClean="0"/>
            </a:br>
            <a:r>
              <a:rPr lang="en-GB" b="1" noProof="0" dirty="0" smtClean="0"/>
              <a:t>     </a:t>
            </a:r>
            <a:r>
              <a:rPr lang="en-GB" sz="4900" b="1" noProof="0" dirty="0" smtClean="0"/>
              <a:t>Awe and Self-Transcendence </a:t>
            </a:r>
            <a:r>
              <a:rPr lang="en-GB" sz="4000" b="1" noProof="0" dirty="0"/>
              <a:t/>
            </a:r>
            <a:br>
              <a:rPr lang="en-GB" sz="4000" b="1" noProof="0" dirty="0"/>
            </a:br>
            <a:endParaRPr lang="en-GB" sz="4000" b="1" noProof="0" dirty="0"/>
          </a:p>
        </p:txBody>
      </p:sp>
      <p:sp>
        <p:nvSpPr>
          <p:cNvPr id="5" name="Content Placeholder 4"/>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eaLnBrk="1" hangingPunct="1">
              <a:lnSpc>
                <a:spcPct val="70000"/>
              </a:lnSpc>
              <a:buFont typeface="Arial" charset="0"/>
              <a:buNone/>
              <a:defRPr/>
            </a:pPr>
            <a:endParaRPr lang="en-GB" sz="2000" noProof="0" dirty="0" smtClean="0">
              <a:solidFill>
                <a:srgbClr val="000000"/>
              </a:solidFill>
            </a:endParaRPr>
          </a:p>
          <a:p>
            <a:pPr eaLnBrk="1" hangingPunct="1">
              <a:lnSpc>
                <a:spcPct val="70000"/>
              </a:lnSpc>
              <a:buFont typeface="Arial" charset="0"/>
              <a:buNone/>
              <a:defRPr/>
            </a:pPr>
            <a:r>
              <a:rPr lang="en-GB" sz="2400" noProof="0" dirty="0" smtClean="0">
                <a:solidFill>
                  <a:srgbClr val="000000"/>
                </a:solidFill>
              </a:rPr>
              <a:t>Kristján Kristjánsson</a:t>
            </a:r>
          </a:p>
          <a:p>
            <a:pPr eaLnBrk="1" hangingPunct="1">
              <a:lnSpc>
                <a:spcPct val="70000"/>
              </a:lnSpc>
              <a:buFont typeface="Arial" charset="0"/>
              <a:buNone/>
              <a:defRPr/>
            </a:pPr>
            <a:r>
              <a:rPr lang="en-GB" sz="2400" noProof="0" dirty="0" smtClean="0">
                <a:solidFill>
                  <a:srgbClr val="000000"/>
                </a:solidFill>
              </a:rPr>
              <a:t>Professor of Character Education and Virtue Ethics</a:t>
            </a:r>
          </a:p>
          <a:p>
            <a:pPr eaLnBrk="1" hangingPunct="1">
              <a:lnSpc>
                <a:spcPct val="70000"/>
              </a:lnSpc>
              <a:buFont typeface="Arial" charset="0"/>
              <a:buNone/>
              <a:defRPr/>
            </a:pPr>
            <a:r>
              <a:rPr lang="en-GB" sz="2400" noProof="0" dirty="0" smtClean="0">
                <a:solidFill>
                  <a:srgbClr val="000000"/>
                </a:solidFill>
              </a:rPr>
              <a:t>Jubilee Centre for Character and Virtues		</a:t>
            </a:r>
          </a:p>
          <a:p>
            <a:pPr eaLnBrk="1" hangingPunct="1">
              <a:lnSpc>
                <a:spcPct val="70000"/>
              </a:lnSpc>
              <a:buFont typeface="Arial" charset="0"/>
              <a:buNone/>
              <a:defRPr/>
            </a:pPr>
            <a:r>
              <a:rPr lang="en-GB" sz="2400" noProof="0" dirty="0" smtClean="0">
                <a:solidFill>
                  <a:srgbClr val="000000"/>
                </a:solidFill>
              </a:rPr>
              <a:t>University of Birmingham</a:t>
            </a:r>
          </a:p>
          <a:p>
            <a:pPr eaLnBrk="1" hangingPunct="1">
              <a:lnSpc>
                <a:spcPct val="70000"/>
              </a:lnSpc>
              <a:buFont typeface="Arial" charset="0"/>
              <a:buNone/>
              <a:defRPr/>
            </a:pPr>
            <a:endParaRPr lang="en-GB" sz="2400" noProof="0" dirty="0" smtClean="0">
              <a:solidFill>
                <a:srgbClr val="000000"/>
              </a:solidFill>
            </a:endParaRPr>
          </a:p>
          <a:p>
            <a:pPr eaLnBrk="1" hangingPunct="1">
              <a:lnSpc>
                <a:spcPct val="70000"/>
              </a:lnSpc>
              <a:buFont typeface="Arial" charset="0"/>
              <a:buNone/>
              <a:defRPr/>
            </a:pPr>
            <a:endParaRPr lang="en-GB" sz="2400" dirty="0" smtClean="0">
              <a:solidFill>
                <a:srgbClr val="000000"/>
              </a:solidFill>
            </a:endParaRPr>
          </a:p>
          <a:p>
            <a:pPr eaLnBrk="1" hangingPunct="1">
              <a:lnSpc>
                <a:spcPct val="70000"/>
              </a:lnSpc>
              <a:buFont typeface="Arial" charset="0"/>
              <a:buNone/>
              <a:defRPr/>
            </a:pPr>
            <a:endParaRPr lang="en-GB" sz="2400" noProof="0" dirty="0" smtClean="0">
              <a:solidFill>
                <a:srgbClr val="000000"/>
              </a:solidFill>
            </a:endParaRPr>
          </a:p>
          <a:p>
            <a:pPr eaLnBrk="1" hangingPunct="1">
              <a:lnSpc>
                <a:spcPct val="70000"/>
              </a:lnSpc>
              <a:buFont typeface="Arial" charset="0"/>
              <a:buNone/>
              <a:defRPr/>
            </a:pPr>
            <a:endParaRPr lang="en-GB" sz="2400" dirty="0" smtClean="0">
              <a:solidFill>
                <a:srgbClr val="000000"/>
              </a:solidFill>
            </a:endParaRPr>
          </a:p>
          <a:p>
            <a:pPr eaLnBrk="1" hangingPunct="1">
              <a:lnSpc>
                <a:spcPct val="70000"/>
              </a:lnSpc>
              <a:buFont typeface="Arial" charset="0"/>
              <a:buNone/>
              <a:defRPr/>
            </a:pPr>
            <a:endParaRPr lang="en-GB" sz="2400" noProof="0" dirty="0" smtClean="0">
              <a:solidFill>
                <a:srgbClr val="000000"/>
              </a:solidFill>
            </a:endParaRPr>
          </a:p>
          <a:p>
            <a:pPr eaLnBrk="1" hangingPunct="1">
              <a:lnSpc>
                <a:spcPct val="70000"/>
              </a:lnSpc>
              <a:buFont typeface="Arial" charset="0"/>
              <a:buNone/>
              <a:defRPr/>
            </a:pPr>
            <a:r>
              <a:rPr lang="en-GB" sz="2400" noProof="0" dirty="0" smtClean="0">
                <a:solidFill>
                  <a:srgbClr val="000000"/>
                </a:solidFill>
              </a:rPr>
              <a:t>Email: k.kristjansson@bham.ac.uk </a:t>
            </a:r>
          </a:p>
          <a:p>
            <a:pPr eaLnBrk="1" hangingPunct="1">
              <a:lnSpc>
                <a:spcPct val="70000"/>
              </a:lnSpc>
              <a:buFont typeface="Arial" charset="0"/>
              <a:buNone/>
              <a:defRPr/>
            </a:pPr>
            <a:endParaRPr lang="en-GB" sz="2000" noProof="0" dirty="0" smtClean="0">
              <a:solidFill>
                <a:srgbClr val="000000"/>
              </a:solidFill>
            </a:endParaRPr>
          </a:p>
          <a:p>
            <a:pPr eaLnBrk="1" hangingPunct="1">
              <a:lnSpc>
                <a:spcPct val="70000"/>
              </a:lnSpc>
              <a:buFont typeface="Arial" charset="0"/>
              <a:buNone/>
              <a:defRPr/>
            </a:pPr>
            <a:endParaRPr lang="en-GB" sz="2000" noProof="0" dirty="0" smtClean="0">
              <a:solidFill>
                <a:srgbClr val="000000"/>
              </a:solidFill>
            </a:endParaRPr>
          </a:p>
          <a:p>
            <a:pPr eaLnBrk="1" hangingPunct="1">
              <a:lnSpc>
                <a:spcPct val="70000"/>
              </a:lnSpc>
              <a:buFont typeface="Arial" charset="0"/>
              <a:buNone/>
              <a:defRPr/>
            </a:pPr>
            <a:endParaRPr lang="en-GB" sz="2000" noProof="0" dirty="0" smtClean="0">
              <a:solidFill>
                <a:srgbClr val="000000"/>
              </a:solidFill>
            </a:endParaRPr>
          </a:p>
          <a:p>
            <a:pPr eaLnBrk="1" hangingPunct="1">
              <a:lnSpc>
                <a:spcPct val="70000"/>
              </a:lnSpc>
              <a:buFont typeface="Arial" charset="0"/>
              <a:buNone/>
              <a:defRPr/>
            </a:pPr>
            <a:endParaRPr lang="en-GB" sz="2000" noProof="0" dirty="0">
              <a:solidFill>
                <a:srgbClr val="000000"/>
              </a:solidFill>
            </a:endParaRPr>
          </a:p>
        </p:txBody>
      </p:sp>
      <p:sp>
        <p:nvSpPr>
          <p:cNvPr id="2052"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D2DEB22D-0D48-44E7-91A1-B18F6AF3DB34}" type="slidenum">
              <a:rPr lang="is-IS" altLang="en-US" sz="1200">
                <a:solidFill>
                  <a:srgbClr val="898989"/>
                </a:solidFill>
              </a:rPr>
              <a:pPr eaLnBrk="1" hangingPunct="1">
                <a:spcBef>
                  <a:spcPct val="0"/>
                </a:spcBef>
                <a:buFontTx/>
                <a:buNone/>
              </a:pPr>
              <a:t>1</a:t>
            </a:fld>
            <a:endParaRPr lang="is-IS" altLang="en-US" sz="1200">
              <a:solidFill>
                <a:srgbClr val="898989"/>
              </a:solidFill>
            </a:endParaRPr>
          </a:p>
        </p:txBody>
      </p:sp>
      <p:pic>
        <p:nvPicPr>
          <p:cNvPr id="2053" name="Picture 5" descr="kkmynd2011litil.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2601" y="3736474"/>
            <a:ext cx="1076153"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Content Placeholder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21992" y="2075294"/>
            <a:ext cx="3002740" cy="3852000"/>
          </a:xfrm>
          <a:prstGeom prst="rect">
            <a:avLst/>
          </a:prstGeom>
        </p:spPr>
      </p:pic>
    </p:spTree>
    <p:extLst>
      <p:ext uri="{BB962C8B-B14F-4D97-AF65-F5344CB8AC3E}">
        <p14:creationId xmlns:p14="http://schemas.microsoft.com/office/powerpoint/2010/main" val="377992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Bonner and Friedman (2011)</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0" indent="0">
              <a:buNone/>
            </a:pPr>
            <a:r>
              <a:rPr lang="en-GB" dirty="0" smtClean="0"/>
              <a:t>10 themes relating to participants’ varied experiences of awe: </a:t>
            </a:r>
            <a:r>
              <a:rPr lang="en-GB" b="1" dirty="0" smtClean="0"/>
              <a:t>profoundness, connectedness (to something larger than the self), the numinous (referring to the perceived presence of something ‘holy’), fear, vastness, existential awareness, openness/acceptance, ineffable wonder, presence (as the effect of halting the ordinary flow of mental chatter), heightened perception </a:t>
            </a:r>
          </a:p>
          <a:p>
            <a:pPr marL="0" indent="0">
              <a:buNone/>
            </a:pPr>
            <a:r>
              <a:rPr lang="en-GB" dirty="0" smtClean="0"/>
              <a:t>Difficult to compare to K&amp;H: </a:t>
            </a:r>
          </a:p>
          <a:p>
            <a:r>
              <a:rPr lang="en-GB" dirty="0" smtClean="0"/>
              <a:t>Not necessary conditions, but common themes</a:t>
            </a:r>
          </a:p>
          <a:p>
            <a:r>
              <a:rPr lang="en-GB" dirty="0" smtClean="0"/>
              <a:t>Qualities of the experience rather than sources of the cognitive consorts</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10</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1778" y="451906"/>
            <a:ext cx="1792000" cy="1152000"/>
          </a:xfrm>
          <a:prstGeom prst="rect">
            <a:avLst/>
          </a:prstGeom>
        </p:spPr>
      </p:pic>
    </p:spTree>
    <p:extLst>
      <p:ext uri="{BB962C8B-B14F-4D97-AF65-F5344CB8AC3E}">
        <p14:creationId xmlns:p14="http://schemas.microsoft.com/office/powerpoint/2010/main" val="3794933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Critique of Bonner and Friedman</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0" indent="0">
              <a:buNone/>
            </a:pPr>
            <a:r>
              <a:rPr lang="en-GB" dirty="0" smtClean="0"/>
              <a:t>I believe they have identified features of awe that </a:t>
            </a:r>
            <a:r>
              <a:rPr lang="en-GB" dirty="0" err="1" smtClean="0"/>
              <a:t>Keltner</a:t>
            </a:r>
            <a:r>
              <a:rPr lang="en-GB" dirty="0" smtClean="0"/>
              <a:t> and </a:t>
            </a:r>
            <a:r>
              <a:rPr lang="en-GB" dirty="0" err="1" smtClean="0"/>
              <a:t>Haidt</a:t>
            </a:r>
            <a:r>
              <a:rPr lang="en-GB" dirty="0" smtClean="0"/>
              <a:t> missed, regarding perceptions of profoundness (</a:t>
            </a:r>
            <a:r>
              <a:rPr lang="en-GB" i="1" dirty="0" smtClean="0"/>
              <a:t>qua</a:t>
            </a:r>
            <a:r>
              <a:rPr lang="en-GB" dirty="0" smtClean="0"/>
              <a:t> greatness), connectedness, existential awareness and ineffability</a:t>
            </a:r>
          </a:p>
          <a:p>
            <a:pPr marL="0" indent="0">
              <a:buNone/>
            </a:pPr>
            <a:r>
              <a:rPr lang="en-GB" dirty="0" smtClean="0"/>
              <a:t>However, the message they convey is somewhat compromised by of the ambiguity of the term ‘theme’ in phenomenological analyses, covering anything from potential logical conditions to frequent connotations</a:t>
            </a:r>
          </a:p>
          <a:p>
            <a:pPr marL="0" indent="0">
              <a:buNone/>
            </a:pPr>
            <a:r>
              <a:rPr lang="en-GB" dirty="0" smtClean="0"/>
              <a:t>Like K&amp;H, do not draw on obvious philosophical sources (Plato, Murdoch), nor earlier work in psychology (e.g. Maslow’s peak experiences)</a:t>
            </a:r>
          </a:p>
          <a:p>
            <a:pPr marL="0" indent="0">
              <a:buNone/>
            </a:pP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11</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1600" y="451906"/>
            <a:ext cx="1731152" cy="1152000"/>
          </a:xfrm>
          <a:prstGeom prst="rect">
            <a:avLst/>
          </a:prstGeom>
        </p:spPr>
      </p:pic>
    </p:spTree>
    <p:extLst>
      <p:ext uri="{BB962C8B-B14F-4D97-AF65-F5344CB8AC3E}">
        <p14:creationId xmlns:p14="http://schemas.microsoft.com/office/powerpoint/2010/main" val="3136728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r>
              <a:rPr lang="en-GB" dirty="0" smtClean="0"/>
              <a:t>Proposed characterisation of awe, organised</a:t>
            </a:r>
            <a:br>
              <a:rPr lang="en-GB" dirty="0" smtClean="0"/>
            </a:br>
            <a:r>
              <a:rPr lang="en-GB" dirty="0" smtClean="0"/>
              <a:t>via the parameters of an Aristotelian emotion</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514350" indent="-514350">
              <a:buAutoNum type="arabicParenBoth"/>
            </a:pPr>
            <a:r>
              <a:rPr lang="en-GB" dirty="0" smtClean="0"/>
              <a:t>The </a:t>
            </a:r>
            <a:r>
              <a:rPr lang="en-GB" b="1" dirty="0" smtClean="0"/>
              <a:t>subject</a:t>
            </a:r>
            <a:r>
              <a:rPr lang="en-GB" dirty="0" smtClean="0"/>
              <a:t> of awe is the person experiencing it</a:t>
            </a:r>
          </a:p>
          <a:p>
            <a:pPr marL="514350" indent="-514350">
              <a:buAutoNum type="arabicParenBoth"/>
            </a:pPr>
            <a:r>
              <a:rPr lang="en-GB" dirty="0" smtClean="0"/>
              <a:t>The </a:t>
            </a:r>
            <a:r>
              <a:rPr lang="en-GB" b="1" dirty="0" smtClean="0"/>
              <a:t>feeling</a:t>
            </a:r>
            <a:r>
              <a:rPr lang="en-GB" dirty="0" smtClean="0"/>
              <a:t> of awe is intense and predominantly pleasant although it may be slightly tainted with a sense of impending terror (see etymology of awe as ‘</a:t>
            </a:r>
            <a:r>
              <a:rPr lang="en-GB" dirty="0" err="1" smtClean="0"/>
              <a:t>ægi</a:t>
            </a:r>
            <a:r>
              <a:rPr lang="en-GB" dirty="0" smtClean="0"/>
              <a:t>’)</a:t>
            </a:r>
          </a:p>
          <a:p>
            <a:pPr marL="514350" indent="-514350">
              <a:buAutoNum type="arabicParenBoth"/>
            </a:pPr>
            <a:r>
              <a:rPr lang="en-GB" dirty="0" smtClean="0"/>
              <a:t>The </a:t>
            </a:r>
            <a:r>
              <a:rPr lang="en-GB" b="1" dirty="0" smtClean="0"/>
              <a:t>object</a:t>
            </a:r>
            <a:r>
              <a:rPr lang="en-GB" dirty="0" smtClean="0"/>
              <a:t> of awe is captured by the cognition that the subject is experiencing or has experienced an instantiation of a truly great ideal that is mystifying or even ineffable in transcending ordinary human experiences. This experience is perceived to have increased existential awareness and connected the subject to a greater whole (</a:t>
            </a:r>
            <a:r>
              <a:rPr lang="en-GB" b="1" dirty="0" smtClean="0"/>
              <a:t>self-reflexive</a:t>
            </a:r>
            <a:r>
              <a:rPr lang="en-GB" dirty="0" smtClean="0"/>
              <a:t> experience)</a:t>
            </a:r>
          </a:p>
          <a:p>
            <a:pPr marL="514350" indent="-514350">
              <a:buAutoNum type="arabicParenBoth"/>
            </a:pPr>
            <a:r>
              <a:rPr lang="en-GB" dirty="0" smtClean="0"/>
              <a:t>The </a:t>
            </a:r>
            <a:r>
              <a:rPr lang="en-GB" b="1" dirty="0" smtClean="0"/>
              <a:t>target</a:t>
            </a:r>
            <a:r>
              <a:rPr lang="en-GB" dirty="0" smtClean="0"/>
              <a:t> of awe is constituted by the ideals of the famous Platonic triad of truth, beauty and goodness. Depending on whether the target is truth, beauty or goodness, awe presents itself as the more specific emotions of </a:t>
            </a:r>
            <a:r>
              <a:rPr lang="en-GB" b="1" dirty="0" smtClean="0"/>
              <a:t>intellectual elevation (</a:t>
            </a:r>
            <a:r>
              <a:rPr lang="en-GB" dirty="0" smtClean="0"/>
              <a:t>for truth), </a:t>
            </a:r>
            <a:r>
              <a:rPr lang="en-GB" b="1" dirty="0" smtClean="0"/>
              <a:t>moral elevation </a:t>
            </a:r>
            <a:r>
              <a:rPr lang="en-GB" dirty="0" smtClean="0"/>
              <a:t>(for goodness) or </a:t>
            </a:r>
            <a:r>
              <a:rPr lang="en-GB" b="1" dirty="0" smtClean="0"/>
              <a:t>aesthetic ecstasy </a:t>
            </a:r>
            <a:r>
              <a:rPr lang="en-GB" dirty="0" smtClean="0"/>
              <a:t>(for beauty). Awe is thus a term for a general emotional cluster</a:t>
            </a:r>
          </a:p>
          <a:p>
            <a:pPr marL="514350" indent="-514350">
              <a:buAutoNum type="arabicParenBoth"/>
            </a:pPr>
            <a:r>
              <a:rPr lang="en-GB" dirty="0" smtClean="0"/>
              <a:t>The characteristic </a:t>
            </a:r>
            <a:r>
              <a:rPr lang="en-GB" b="1" dirty="0" smtClean="0"/>
              <a:t>desire</a:t>
            </a:r>
            <a:r>
              <a:rPr lang="en-GB" dirty="0" smtClean="0"/>
              <a:t> in awe is that of continuing to experience the emotion or experiencing it again, preferably more profoundly</a:t>
            </a:r>
          </a:p>
          <a:p>
            <a:pPr marL="514350" indent="-514350">
              <a:buAutoNum type="arabicParenBoth"/>
            </a:pPr>
            <a:r>
              <a:rPr lang="en-GB" dirty="0" smtClean="0"/>
              <a:t>(Awe does not, however, present itself with a distinct </a:t>
            </a:r>
            <a:r>
              <a:rPr lang="en-GB" b="1" dirty="0" smtClean="0"/>
              <a:t>behavioural pattern</a:t>
            </a:r>
            <a:r>
              <a:rPr lang="en-GB" dirty="0" smtClean="0"/>
              <a:t>, apart possibly from a common facial expression of blissful surprise)</a:t>
            </a:r>
          </a:p>
          <a:p>
            <a:pPr marL="0" indent="0">
              <a:buNone/>
            </a:pPr>
            <a:r>
              <a:rPr lang="en-GB" dirty="0" smtClean="0"/>
              <a:t>				So </a:t>
            </a:r>
            <a:r>
              <a:rPr lang="en-GB" b="1" dirty="0" smtClean="0"/>
              <a:t>five</a:t>
            </a:r>
            <a:r>
              <a:rPr lang="en-GB" dirty="0" smtClean="0"/>
              <a:t> necessary conditions....</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12</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67975" y="481013"/>
            <a:ext cx="885825" cy="1209675"/>
          </a:xfrm>
          <a:prstGeom prst="rect">
            <a:avLst/>
          </a:prstGeom>
        </p:spPr>
      </p:pic>
    </p:spTree>
    <p:extLst>
      <p:ext uri="{BB962C8B-B14F-4D97-AF65-F5344CB8AC3E}">
        <p14:creationId xmlns:p14="http://schemas.microsoft.com/office/powerpoint/2010/main" val="208672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Aristotle on virtuous emotions </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0" indent="0">
              <a:buNone/>
            </a:pPr>
            <a:r>
              <a:rPr lang="en-GB" dirty="0" smtClean="0"/>
              <a:t>Emotional dispositions can, no less than action-dispositions, have an ‘intermediate and best condition [...] proper to virtue’ – when emotions are felt ‘at the right times, about the right things, towards the right people, for the right end and in the right way’ (</a:t>
            </a:r>
            <a:r>
              <a:rPr lang="en-GB" i="1" dirty="0" smtClean="0"/>
              <a:t>NE</a:t>
            </a:r>
            <a:r>
              <a:rPr lang="en-GB" dirty="0" smtClean="0"/>
              <a:t> 1106b17–35). If a relevant emotion is ‘too intense or slack’ for its present object, we are badly off in relation to it, but if it is intermediate, we are ‘well off’ (</a:t>
            </a:r>
            <a:r>
              <a:rPr lang="en-GB" i="1" dirty="0" smtClean="0"/>
              <a:t>NE</a:t>
            </a:r>
            <a:r>
              <a:rPr lang="en-GB" dirty="0" smtClean="0"/>
              <a:t> 1105b26–28). And persons can be fully virtuous only if they are regularly disposed to experience emotions in this medial way…</a:t>
            </a:r>
          </a:p>
          <a:p>
            <a:pPr marL="0" indent="0">
              <a:buNone/>
            </a:pPr>
            <a:r>
              <a:rPr lang="en-GB" dirty="0" smtClean="0"/>
              <a:t>(Talking about emotional </a:t>
            </a:r>
            <a:r>
              <a:rPr lang="en-GB" i="1" dirty="0" err="1" smtClean="0"/>
              <a:t>hexeis</a:t>
            </a:r>
            <a:r>
              <a:rPr lang="en-GB" dirty="0" smtClean="0"/>
              <a:t>, not episodic emotions)</a:t>
            </a:r>
          </a:p>
          <a:p>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13</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6830" y="423068"/>
            <a:ext cx="885825" cy="1209675"/>
          </a:xfrm>
          <a:prstGeom prst="rect">
            <a:avLst/>
          </a:prstGeom>
        </p:spPr>
      </p:pic>
    </p:spTree>
    <p:extLst>
      <p:ext uri="{BB962C8B-B14F-4D97-AF65-F5344CB8AC3E}">
        <p14:creationId xmlns:p14="http://schemas.microsoft.com/office/powerpoint/2010/main" val="1464504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dirty="0" smtClean="0"/>
              <a:t>Why no awe? The problem may</a:t>
            </a:r>
            <a:br>
              <a:rPr lang="en-GB" dirty="0" smtClean="0"/>
            </a:br>
            <a:r>
              <a:rPr lang="en-GB" dirty="0" smtClean="0"/>
              <a:t>lie in Aristotle’s emotion theory</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r>
              <a:rPr lang="en-GB" dirty="0" smtClean="0"/>
              <a:t>So Aristotle gives a prominent role to emotions in the actualisation of </a:t>
            </a:r>
            <a:r>
              <a:rPr lang="en-GB" i="1" dirty="0" smtClean="0"/>
              <a:t>eudaimonia</a:t>
            </a:r>
            <a:endParaRPr lang="en-GB" dirty="0" smtClean="0"/>
          </a:p>
          <a:p>
            <a:pPr marL="0" indent="0">
              <a:buNone/>
            </a:pPr>
            <a:r>
              <a:rPr lang="en-GB" dirty="0" smtClean="0"/>
              <a:t>When one looks at the emotions that Aristotle describes, however, those fall broadly into three categories with respect to their targets: emotions directed at </a:t>
            </a:r>
            <a:r>
              <a:rPr lang="en-GB" b="1" dirty="0" smtClean="0"/>
              <a:t>oneself</a:t>
            </a:r>
            <a:r>
              <a:rPr lang="en-GB" dirty="0" smtClean="0"/>
              <a:t> (like pride), at </a:t>
            </a:r>
            <a:r>
              <a:rPr lang="en-GB" b="1" dirty="0" smtClean="0"/>
              <a:t>other people </a:t>
            </a:r>
            <a:r>
              <a:rPr lang="en-GB" dirty="0" smtClean="0"/>
              <a:t>(like compassion) or at </a:t>
            </a:r>
            <a:r>
              <a:rPr lang="en-GB" b="1" dirty="0" smtClean="0"/>
              <a:t>external events </a:t>
            </a:r>
            <a:r>
              <a:rPr lang="en-GB" dirty="0" smtClean="0"/>
              <a:t>(like fear). Notably missing from this list are any emotions directed at </a:t>
            </a:r>
            <a:r>
              <a:rPr lang="en-GB" b="1" dirty="0" smtClean="0"/>
              <a:t>ideals or idealisations</a:t>
            </a:r>
            <a:r>
              <a:rPr lang="en-GB" dirty="0" smtClean="0"/>
              <a:t>, such as beauty, truth and goodness in the abstract. There is no </a:t>
            </a:r>
            <a:r>
              <a:rPr lang="en-GB" b="1" dirty="0" smtClean="0"/>
              <a:t>awe –</a:t>
            </a:r>
            <a:r>
              <a:rPr lang="en-GB" dirty="0" smtClean="0"/>
              <a:t> either inspired by a heightened sense of beauty in art/nature, the mystic immensity of the universe or the unconditional goodness of an act of self-sacrifice</a:t>
            </a:r>
          </a:p>
          <a:p>
            <a:pPr marL="0" indent="0">
              <a:buNone/>
            </a:pPr>
            <a:r>
              <a:rPr lang="en-GB" dirty="0" smtClean="0"/>
              <a:t>Aristotle does not appreciate the relevance for flourishing of what </a:t>
            </a:r>
            <a:r>
              <a:rPr lang="en-GB" b="1" dirty="0" smtClean="0"/>
              <a:t>Maslow</a:t>
            </a:r>
            <a:r>
              <a:rPr lang="en-GB" dirty="0" smtClean="0"/>
              <a:t> saw as top-of-the-pyramid ‘peak experiences’</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14</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3174" y="406557"/>
            <a:ext cx="885825" cy="1209675"/>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1800" y="397905"/>
            <a:ext cx="1512000" cy="1260000"/>
          </a:xfrm>
          <a:prstGeom prst="rect">
            <a:avLst/>
          </a:prstGeom>
        </p:spPr>
      </p:pic>
    </p:spTree>
    <p:extLst>
      <p:ext uri="{BB962C8B-B14F-4D97-AF65-F5344CB8AC3E}">
        <p14:creationId xmlns:p14="http://schemas.microsoft.com/office/powerpoint/2010/main" val="1425392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Autofit/>
          </a:bodyPr>
          <a:lstStyle/>
          <a:p>
            <a:r>
              <a:rPr lang="en-GB" sz="3600" dirty="0" smtClean="0"/>
              <a:t> Is the Aristotelian account of </a:t>
            </a:r>
            <a:br>
              <a:rPr lang="en-GB" sz="3600" dirty="0" smtClean="0"/>
            </a:br>
            <a:r>
              <a:rPr lang="en-GB" sz="3600" dirty="0" smtClean="0"/>
              <a:t> flourishing flat and ‘disenchanted’?</a:t>
            </a:r>
            <a:endParaRPr lang="en-GB" sz="36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indent="0">
              <a:buNone/>
            </a:pPr>
            <a:r>
              <a:rPr lang="en-GB" dirty="0" smtClean="0"/>
              <a:t>It is sometimes complained that some sides of human nature are largely unexplored by Aristotle, sides such that, in addition to being rational, we are also </a:t>
            </a:r>
            <a:r>
              <a:rPr lang="en-GB" b="1" dirty="0" smtClean="0"/>
              <a:t>spiritual beings</a:t>
            </a:r>
            <a:r>
              <a:rPr lang="en-GB" dirty="0" smtClean="0"/>
              <a:t>, responsive to beauty, imaginatively creative, without awareness of which any account of human nature becomes deflated and incomplete</a:t>
            </a:r>
          </a:p>
          <a:p>
            <a:pPr marL="0" indent="0">
              <a:buNone/>
            </a:pPr>
            <a:r>
              <a:rPr lang="en-GB" dirty="0" smtClean="0"/>
              <a:t>Latter-day theorists have identified those missing parts in human beings’ deep-seated orientation or urge – sometimes referred to as ‘a transcendent urge’ – towards extraordinary, idealised experiences of the </a:t>
            </a:r>
            <a:r>
              <a:rPr lang="en-GB" b="1" dirty="0" smtClean="0"/>
              <a:t>true, good </a:t>
            </a:r>
            <a:r>
              <a:rPr lang="en-GB" dirty="0" smtClean="0"/>
              <a:t>and </a:t>
            </a:r>
            <a:r>
              <a:rPr lang="en-GB" b="1" dirty="0" smtClean="0"/>
              <a:t>beautiful</a:t>
            </a:r>
            <a:r>
              <a:rPr lang="en-GB" dirty="0" smtClean="0"/>
              <a:t>. This urge is revealed in the inter-human </a:t>
            </a:r>
            <a:r>
              <a:rPr lang="en-GB" b="1" dirty="0" smtClean="0"/>
              <a:t>aesthetic</a:t>
            </a:r>
            <a:r>
              <a:rPr lang="en-GB" dirty="0" smtClean="0"/>
              <a:t> impulse and a strong drive towards some sort of </a:t>
            </a:r>
            <a:r>
              <a:rPr lang="en-GB" b="1" dirty="0" smtClean="0"/>
              <a:t>spirituality</a:t>
            </a:r>
            <a:r>
              <a:rPr lang="en-GB" dirty="0" smtClean="0"/>
              <a:t>. One could even argue that the desire for getting high on </a:t>
            </a:r>
            <a:r>
              <a:rPr lang="en-GB" b="1" dirty="0" smtClean="0"/>
              <a:t>drugs </a:t>
            </a:r>
            <a:r>
              <a:rPr lang="en-GB" dirty="0" smtClean="0"/>
              <a:t>– especially psychedelic drugs – has the same psychological (or biological) origin</a:t>
            </a:r>
          </a:p>
          <a:p>
            <a:pPr marL="0" indent="0">
              <a:buNone/>
            </a:pPr>
            <a:r>
              <a:rPr lang="en-GB" dirty="0" smtClean="0"/>
              <a:t>Here, Aristotelianism lags behind </a:t>
            </a:r>
            <a:r>
              <a:rPr lang="en-GB" b="1" dirty="0" smtClean="0"/>
              <a:t>Confucianism</a:t>
            </a:r>
            <a:r>
              <a:rPr lang="en-GB" dirty="0" smtClean="0"/>
              <a:t> with its aesthetic appreciation of ‘Heaven’ (</a:t>
            </a:r>
            <a:r>
              <a:rPr lang="en-GB" i="1" dirty="0" err="1" smtClean="0"/>
              <a:t>Tiān</a:t>
            </a:r>
            <a:r>
              <a:rPr lang="en-GB" dirty="0" smtClean="0"/>
              <a:t>) and the ‘Way’ (</a:t>
            </a:r>
            <a:r>
              <a:rPr lang="en-GB" i="1" dirty="0" err="1" smtClean="0"/>
              <a:t>Dào</a:t>
            </a:r>
            <a:r>
              <a:rPr lang="en-GB" dirty="0" smtClean="0"/>
              <a:t>)</a:t>
            </a:r>
            <a:endParaRPr lang="en-GB" dirty="0"/>
          </a:p>
        </p:txBody>
      </p:sp>
      <p:sp>
        <p:nvSpPr>
          <p:cNvPr id="4" name="Slide Number Placeholder 3"/>
          <p:cNvSpPr>
            <a:spLocks noGrp="1"/>
          </p:cNvSpPr>
          <p:nvPr>
            <p:ph type="sldNum" sz="quarter" idx="12"/>
          </p:nvPr>
        </p:nvSpPr>
        <p:spPr/>
        <p:txBody>
          <a:bodyPr/>
          <a:lstStyle/>
          <a:p>
            <a:fld id="{A4C39EA9-5BA9-4AD4-9FE8-FD41D64AE734}" type="slidenum">
              <a:rPr lang="en-US" smtClean="0"/>
              <a:t>15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60859" y="423068"/>
            <a:ext cx="885825" cy="120967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8287" y="504030"/>
            <a:ext cx="1647825" cy="1047750"/>
          </a:xfrm>
          <a:prstGeom prst="rect">
            <a:avLst/>
          </a:prstGeom>
        </p:spPr>
      </p:pic>
    </p:spTree>
    <p:extLst>
      <p:ext uri="{BB962C8B-B14F-4D97-AF65-F5344CB8AC3E}">
        <p14:creationId xmlns:p14="http://schemas.microsoft.com/office/powerpoint/2010/main" val="1837833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Three responses in Aristotle’s defence…</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r>
              <a:rPr lang="en-GB" dirty="0" smtClean="0"/>
              <a:t>Because the </a:t>
            </a:r>
            <a:r>
              <a:rPr lang="en-GB" i="1" dirty="0" smtClean="0"/>
              <a:t>Rhetoric</a:t>
            </a:r>
            <a:r>
              <a:rPr lang="en-GB" dirty="0" smtClean="0"/>
              <a:t> is just about orators’ tools of persuasion… (But why would eliciting awe not persuade?)</a:t>
            </a:r>
          </a:p>
          <a:p>
            <a:r>
              <a:rPr lang="en-GB" i="1" dirty="0" err="1" smtClean="0"/>
              <a:t>Pathê</a:t>
            </a:r>
            <a:r>
              <a:rPr lang="en-GB" dirty="0" smtClean="0"/>
              <a:t> just about social-status emotions (But what about fear of non-persons?)</a:t>
            </a:r>
          </a:p>
          <a:p>
            <a:r>
              <a:rPr lang="en-GB" dirty="0" smtClean="0"/>
              <a:t>Aristotle did actually celebrate awe but he just called it </a:t>
            </a:r>
            <a:r>
              <a:rPr lang="en-GB" b="1" dirty="0" smtClean="0"/>
              <a:t>wonder</a:t>
            </a:r>
            <a:r>
              <a:rPr lang="en-GB" dirty="0" smtClean="0"/>
              <a:t> (</a:t>
            </a:r>
            <a:r>
              <a:rPr lang="en-GB" i="1" dirty="0" err="1" smtClean="0"/>
              <a:t>thaumazein</a:t>
            </a:r>
            <a:r>
              <a:rPr lang="en-GB" dirty="0" smtClean="0"/>
              <a:t>) as he did not have a specific Greek word for ‘awe’ (But he specifies various emotions that do not have Greek words, and wonder is quite different from awe: refers to deep non-self-reflexive interest, often accompanied by flow – but without heightened existential awareness. Moreover, another contender, </a:t>
            </a:r>
            <a:r>
              <a:rPr lang="en-GB" b="1" dirty="0" smtClean="0"/>
              <a:t>contemplation</a:t>
            </a:r>
            <a:r>
              <a:rPr lang="en-GB" dirty="0" smtClean="0"/>
              <a:t> (</a:t>
            </a:r>
            <a:r>
              <a:rPr lang="en-GB" i="1" dirty="0" err="1" smtClean="0"/>
              <a:t>theoria</a:t>
            </a:r>
            <a:r>
              <a:rPr lang="en-GB" dirty="0" smtClean="0"/>
              <a:t>), lacks the sensuous aesthetic intensity of awe  </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16</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716" y="423068"/>
            <a:ext cx="885825" cy="1209675"/>
          </a:xfrm>
          <a:prstGeom prst="rect">
            <a:avLst/>
          </a:prstGeom>
        </p:spPr>
      </p:pic>
    </p:spTree>
    <p:extLst>
      <p:ext uri="{BB962C8B-B14F-4D97-AF65-F5344CB8AC3E}">
        <p14:creationId xmlns:p14="http://schemas.microsoft.com/office/powerpoint/2010/main" val="765253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sz="3600" dirty="0" smtClean="0"/>
              <a:t>    Awe as </a:t>
            </a:r>
            <a:r>
              <a:rPr lang="en-GB" sz="3600" dirty="0" smtClean="0"/>
              <a:t>an Aristotelian virtuous emotion</a:t>
            </a:r>
            <a:endParaRPr lang="en-GB" sz="36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indent="0">
              <a:buNone/>
            </a:pPr>
            <a:r>
              <a:rPr lang="en-GB" dirty="0" smtClean="0"/>
              <a:t>Awe, as a virtuous emotion, would have to be felt towards the proper instantiations of the ideals of the good, true and beautiful (although it could accommodate pluralistic views about the relative worth of those values); awe at debauchery or sadism obviously does not count</a:t>
            </a:r>
          </a:p>
          <a:p>
            <a:pPr marL="0" indent="0">
              <a:buNone/>
            </a:pPr>
            <a:r>
              <a:rPr lang="en-GB" dirty="0" smtClean="0"/>
              <a:t>More generally, for awe to count as virtuous, its necessary conditions need to satisfy stringent constraints of representational fittingness and moral justifiability</a:t>
            </a:r>
          </a:p>
          <a:p>
            <a:pPr marL="0" indent="0">
              <a:buNone/>
            </a:pPr>
            <a:r>
              <a:rPr lang="en-GB" dirty="0" smtClean="0"/>
              <a:t>With respect to the quantitative mean, it is obviously not good to be in a state of constant rapture; that sort of </a:t>
            </a:r>
            <a:r>
              <a:rPr lang="en-GB" b="1" dirty="0" smtClean="0"/>
              <a:t>aestheticism on steroids </a:t>
            </a:r>
            <a:r>
              <a:rPr lang="en-GB" dirty="0" smtClean="0"/>
              <a:t>would count as the excess-extreme of awe. The deficiency-extreme would be constituted, however, by the </a:t>
            </a:r>
            <a:r>
              <a:rPr lang="en-GB" b="1" dirty="0" smtClean="0"/>
              <a:t>insipid philistinism </a:t>
            </a:r>
            <a:r>
              <a:rPr lang="en-GB" dirty="0" smtClean="0"/>
              <a:t>of those incapable of experiencing awe towards the right objects when the occasion calls for it. To be in a qualitative mean, awe would obviously also have to be felt for the right reasons, in the right manner, for the right length of time, etc.</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17</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2525" y="415906"/>
            <a:ext cx="1839349" cy="1224000"/>
          </a:xfrm>
          <a:prstGeom prst="rect">
            <a:avLst/>
          </a:prstGeom>
        </p:spPr>
      </p:pic>
    </p:spTree>
    <p:extLst>
      <p:ext uri="{BB962C8B-B14F-4D97-AF65-F5344CB8AC3E}">
        <p14:creationId xmlns:p14="http://schemas.microsoft.com/office/powerpoint/2010/main" val="4007448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sz="3600" dirty="0" smtClean="0"/>
              <a:t>   Counter-argument about humility</a:t>
            </a:r>
            <a:endParaRPr lang="en-GB" sz="36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indent="0">
              <a:buNone/>
            </a:pPr>
            <a:r>
              <a:rPr lang="en-GB" dirty="0" smtClean="0"/>
              <a:t>A central theme in much of the psychological literature on awe which connects awe to (a) a </a:t>
            </a:r>
            <a:r>
              <a:rPr lang="en-GB" b="1" dirty="0" smtClean="0"/>
              <a:t>diminished sense of individual selfhood</a:t>
            </a:r>
            <a:r>
              <a:rPr lang="en-GB" dirty="0" smtClean="0"/>
              <a:t>, and/or (b) </a:t>
            </a:r>
            <a:r>
              <a:rPr lang="en-GB" b="1" dirty="0" smtClean="0"/>
              <a:t>humility</a:t>
            </a:r>
            <a:r>
              <a:rPr lang="en-GB" dirty="0" smtClean="0"/>
              <a:t> (as opposed to pride/self-enhancement values), where (a) and (b) are often, but not always, spliced together</a:t>
            </a:r>
          </a:p>
          <a:p>
            <a:pPr marL="0" indent="0">
              <a:buNone/>
            </a:pPr>
            <a:r>
              <a:rPr lang="en-GB" dirty="0" smtClean="0"/>
              <a:t>This theme is sometimes expressed as if humility is a </a:t>
            </a:r>
            <a:r>
              <a:rPr lang="en-GB" b="1" dirty="0" smtClean="0"/>
              <a:t>logical</a:t>
            </a:r>
            <a:r>
              <a:rPr lang="en-GB" dirty="0" smtClean="0"/>
              <a:t> implication of the cognitions constituting awe; more often than not, however, it is expressed via an </a:t>
            </a:r>
            <a:r>
              <a:rPr lang="en-GB" b="1" dirty="0" smtClean="0"/>
              <a:t>empirical</a:t>
            </a:r>
            <a:r>
              <a:rPr lang="en-GB" dirty="0" smtClean="0"/>
              <a:t> thesis, according to which awe contributes, as a matter of fact, to a sense of ‘a small self’ which, in turn, explains awe’s positive effects on </a:t>
            </a:r>
            <a:r>
              <a:rPr lang="en-GB" dirty="0" err="1" smtClean="0"/>
              <a:t>prosociality</a:t>
            </a:r>
            <a:endParaRPr lang="en-GB" dirty="0" smtClean="0"/>
          </a:p>
          <a:p>
            <a:pPr marL="0" indent="0">
              <a:buNone/>
            </a:pPr>
            <a:r>
              <a:rPr lang="en-GB" dirty="0" smtClean="0"/>
              <a:t>In either case, this theme does not augur well for an Aristotelian analysis of awe’s moral worth; after all Aristotle was no admirer of ‘a small self’, and humility is often categorised as an Aristotelian vice (</a:t>
            </a:r>
            <a:r>
              <a:rPr lang="en-GB" i="1" dirty="0" err="1" smtClean="0"/>
              <a:t>mikropsychia</a:t>
            </a:r>
            <a:r>
              <a:rPr lang="en-GB" dirty="0" smtClean="0"/>
              <a:t>): thinking oneself worthy of less than one is worthy of </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18</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386238"/>
            <a:ext cx="1682163" cy="1260000"/>
          </a:xfrm>
          <a:prstGeom prst="rect">
            <a:avLst/>
          </a:prstGeom>
        </p:spPr>
      </p:pic>
    </p:spTree>
    <p:extLst>
      <p:ext uri="{BB962C8B-B14F-4D97-AF65-F5344CB8AC3E}">
        <p14:creationId xmlns:p14="http://schemas.microsoft.com/office/powerpoint/2010/main" val="3177236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A possible Aristotelian response </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GB" dirty="0" smtClean="0"/>
              <a:t>The meaning of ‘humility’ has shifted (in the secular/psychological discourse) from </a:t>
            </a:r>
            <a:r>
              <a:rPr lang="en-GB" b="1" dirty="0" smtClean="0"/>
              <a:t>underestimation of worth </a:t>
            </a:r>
            <a:r>
              <a:rPr lang="en-GB" dirty="0" smtClean="0"/>
              <a:t>to </a:t>
            </a:r>
            <a:r>
              <a:rPr lang="en-GB" b="1" dirty="0" smtClean="0"/>
              <a:t>non-overestimation of worth</a:t>
            </a:r>
            <a:r>
              <a:rPr lang="en-GB" dirty="0" smtClean="0"/>
              <a:t>, and the latter was an Aristotelian virtue, in a golden mean between arrogance/vanity and </a:t>
            </a:r>
            <a:r>
              <a:rPr lang="en-GB" i="1" dirty="0" err="1" smtClean="0"/>
              <a:t>mikropsychia</a:t>
            </a:r>
            <a:r>
              <a:rPr lang="en-GB" i="1" dirty="0" smtClean="0"/>
              <a:t> </a:t>
            </a:r>
            <a:r>
              <a:rPr lang="en-GB" dirty="0" smtClean="0"/>
              <a:t>(pusillanimity)</a:t>
            </a:r>
          </a:p>
          <a:p>
            <a:pPr marL="0" indent="0">
              <a:buNone/>
            </a:pPr>
            <a:r>
              <a:rPr lang="en-GB" dirty="0" smtClean="0"/>
              <a:t>(Why not simply call it ‘modesty’ then?)</a:t>
            </a:r>
          </a:p>
          <a:p>
            <a:pPr marL="0" indent="0">
              <a:buNone/>
            </a:pPr>
            <a:r>
              <a:rPr lang="en-GB" dirty="0" smtClean="0"/>
              <a:t>Perhaps there is a role, given Aristotle individualisation-of-virtue thesis, for humility as a </a:t>
            </a:r>
            <a:r>
              <a:rPr lang="en-GB" b="1" dirty="0" smtClean="0"/>
              <a:t>corrective virtue</a:t>
            </a:r>
            <a:r>
              <a:rPr lang="en-GB" dirty="0" smtClean="0"/>
              <a:t>, dragging the vain down to realistic self-assessment, just as pride is a corrective virtue, dragging the pusillanimous up to realistic self-assessment</a:t>
            </a:r>
          </a:p>
          <a:p>
            <a:pPr marL="0" indent="0">
              <a:buNone/>
            </a:pPr>
            <a:r>
              <a:rPr lang="en-GB" dirty="0" smtClean="0"/>
              <a:t>In any case, this ‘new’ understanding of humility does not threaten an Aristotelian conception of awe</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19</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2200" y="423068"/>
            <a:ext cx="885825" cy="1209675"/>
          </a:xfrm>
          <a:prstGeom prst="rect">
            <a:avLst/>
          </a:prstGeom>
        </p:spPr>
      </p:pic>
    </p:spTree>
    <p:extLst>
      <p:ext uri="{BB962C8B-B14F-4D97-AF65-F5344CB8AC3E}">
        <p14:creationId xmlns:p14="http://schemas.microsoft.com/office/powerpoint/2010/main" val="1110298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This conference – </a:t>
            </a:r>
            <a:br>
              <a:rPr lang="en-GB" dirty="0" smtClean="0"/>
            </a:br>
            <a:r>
              <a:rPr lang="en-GB" dirty="0" smtClean="0"/>
              <a:t>    and the keynoter</a:t>
            </a:r>
            <a:r>
              <a:rPr lang="en-GB" b="1" dirty="0"/>
              <a:t>’</a:t>
            </a:r>
            <a:r>
              <a:rPr lang="en-GB" dirty="0" smtClean="0"/>
              <a:t>s dilemma...</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2</a:t>
            </a:fld>
            <a:endParaRPr lang="en-US" dirty="0"/>
          </a:p>
        </p:txBody>
      </p:sp>
      <p:sp>
        <p:nvSpPr>
          <p:cNvPr id="9" name="Content Placeholder 8"/>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GB" b="1" dirty="0" smtClean="0"/>
              <a:t>‘How do emotions, the personality and the self relate to each other? Is there an emotional self?’ </a:t>
            </a:r>
            <a:r>
              <a:rPr lang="en-GB" dirty="0" smtClean="0"/>
              <a:t>I have answered this very question in a book where I argue for the claim that emotions constitute the self in the deep sense of both creating it (</a:t>
            </a:r>
            <a:r>
              <a:rPr lang="en-GB" i="1" dirty="0" smtClean="0"/>
              <a:t>à la </a:t>
            </a:r>
            <a:r>
              <a:rPr lang="en-GB" dirty="0" smtClean="0"/>
              <a:t>Hume) and sustaining it (</a:t>
            </a:r>
            <a:r>
              <a:rPr lang="en-GB" i="1" dirty="0" smtClean="0"/>
              <a:t>à la </a:t>
            </a:r>
            <a:r>
              <a:rPr lang="en-GB" dirty="0" smtClean="0"/>
              <a:t>Aristotle</a:t>
            </a:r>
            <a:r>
              <a:rPr lang="en-GB" i="1" dirty="0" smtClean="0"/>
              <a:t>) – </a:t>
            </a:r>
            <a:r>
              <a:rPr lang="en-GB" dirty="0" smtClean="0"/>
              <a:t>and argue against the curious moral-identity versus moral-emotion dichotomy about the ‘moral self’</a:t>
            </a:r>
          </a:p>
          <a:p>
            <a:pPr marL="0" indent="0">
              <a:buNone/>
            </a:pPr>
            <a:r>
              <a:rPr lang="en-GB" b="1" dirty="0" smtClean="0"/>
              <a:t>Dilemma</a:t>
            </a:r>
            <a:r>
              <a:rPr lang="en-GB" dirty="0" smtClean="0"/>
              <a:t>: Either the keynoter revisits his old thesis or</a:t>
            </a:r>
          </a:p>
          <a:p>
            <a:pPr marL="0" indent="0">
              <a:buNone/>
            </a:pPr>
            <a:r>
              <a:rPr lang="en-GB" dirty="0" smtClean="0"/>
              <a:t>says something new. But…</a:t>
            </a:r>
          </a:p>
          <a:p>
            <a:pPr marL="0" indent="0">
              <a:buNone/>
            </a:pPr>
            <a:r>
              <a:rPr lang="en-GB" b="1" dirty="0" smtClean="0"/>
              <a:t>‘What do our emotional responses say about us, </a:t>
            </a:r>
          </a:p>
          <a:p>
            <a:pPr marL="0" indent="0">
              <a:buNone/>
            </a:pPr>
            <a:r>
              <a:rPr lang="en-GB" b="1" dirty="0" smtClean="0"/>
              <a:t>about our character?’</a:t>
            </a:r>
          </a:p>
          <a:p>
            <a:pPr marL="0" indent="0">
              <a:buNone/>
            </a:pPr>
            <a:endParaRPr lang="en-GB" dirty="0" smtClean="0"/>
          </a:p>
          <a:p>
            <a:pPr marL="0" indent="0">
              <a:buNone/>
            </a:pPr>
            <a:endParaRPr lang="en-GB"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2663" y="433906"/>
            <a:ext cx="1188000" cy="1188000"/>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8286" y="3616703"/>
            <a:ext cx="1608000" cy="2412000"/>
          </a:xfrm>
          <a:prstGeom prst="rect">
            <a:avLst/>
          </a:prstGeom>
        </p:spPr>
      </p:pic>
    </p:spTree>
    <p:extLst>
      <p:ext uri="{BB962C8B-B14F-4D97-AF65-F5344CB8AC3E}">
        <p14:creationId xmlns:p14="http://schemas.microsoft.com/office/powerpoint/2010/main" val="3004888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sz="3600" dirty="0" smtClean="0"/>
              <a:t>  But a further complication about humility…</a:t>
            </a:r>
            <a:endParaRPr lang="en-GB" sz="36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a:bodyPr>
          <a:lstStyle/>
          <a:p>
            <a:pPr marL="0" indent="0">
              <a:buNone/>
            </a:pPr>
            <a:r>
              <a:rPr lang="en-GB" dirty="0" smtClean="0"/>
              <a:t>Often does not seem to refer to moral humility but to a view of the </a:t>
            </a:r>
            <a:r>
              <a:rPr lang="en-GB" b="1" dirty="0" smtClean="0"/>
              <a:t>lessened ontological status of the self</a:t>
            </a:r>
            <a:r>
              <a:rPr lang="en-GB" dirty="0" smtClean="0"/>
              <a:t> in the grand scheme of things</a:t>
            </a:r>
          </a:p>
          <a:p>
            <a:pPr marL="0" indent="0">
              <a:buNone/>
            </a:pPr>
            <a:r>
              <a:rPr lang="en-GB" dirty="0" smtClean="0"/>
              <a:t>The one-sided questionnaires: ‘I feel very small or insignificant’; ‘I feel the presence of something greater than myself’; ‘I feel part of some greater entity’; ‘I feel like I am in the presence of something grand’ =&gt; </a:t>
            </a:r>
            <a:r>
              <a:rPr lang="en-GB" b="1" dirty="0" smtClean="0"/>
              <a:t>social desirability bias</a:t>
            </a:r>
            <a:r>
              <a:rPr lang="en-GB" dirty="0" smtClean="0"/>
              <a:t>???</a:t>
            </a:r>
          </a:p>
          <a:p>
            <a:pPr marL="0" indent="0">
              <a:buNone/>
            </a:pPr>
            <a:r>
              <a:rPr lang="en-GB" dirty="0" smtClean="0"/>
              <a:t>Why not my conflicting intuition: ‘How wonderful that I exist and I am not just this little dot here; I am part of a greater whole; I am truly important in the grand scheme of things; I am unbounded rather than buffered; just think how every small movement I make with my little finger creates waves that carry ripple effects to the outskirts of the universe’?</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20</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3875" y="469906"/>
            <a:ext cx="1489915" cy="1116000"/>
          </a:xfrm>
          <a:prstGeom prst="rect">
            <a:avLst/>
          </a:prstGeom>
        </p:spPr>
      </p:pic>
    </p:spTree>
    <p:extLst>
      <p:ext uri="{BB962C8B-B14F-4D97-AF65-F5344CB8AC3E}">
        <p14:creationId xmlns:p14="http://schemas.microsoft.com/office/powerpoint/2010/main" val="912135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sz="3600" dirty="0" smtClean="0"/>
              <a:t>    Confusions about emotions and self….</a:t>
            </a:r>
            <a:endParaRPr lang="en-GB" sz="36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r>
              <a:rPr lang="en-GB" dirty="0" smtClean="0"/>
              <a:t>Self-transcendent emotion: The object/immediate target not the self (as opposed to self-conscious emotions). (a) Horizontally self-transcendent (e.g. compassion). (b) Vertically self-transcendent/transpersonal. </a:t>
            </a:r>
            <a:r>
              <a:rPr lang="en-GB" b="1" dirty="0" smtClean="0"/>
              <a:t>Awe is (b)</a:t>
            </a:r>
          </a:p>
          <a:p>
            <a:pPr marL="0" indent="0">
              <a:buNone/>
            </a:pPr>
            <a:r>
              <a:rPr lang="en-GB" dirty="0" smtClean="0"/>
              <a:t>Self-reflexive emotion: An emotion that involves existential awareness of the connection of the self to the immediate target. </a:t>
            </a:r>
            <a:r>
              <a:rPr lang="en-GB" b="1" dirty="0" smtClean="0"/>
              <a:t>Awe is self-reflexive </a:t>
            </a:r>
            <a:r>
              <a:rPr lang="en-GB" dirty="0" smtClean="0"/>
              <a:t>in this way</a:t>
            </a:r>
          </a:p>
          <a:p>
            <a:pPr marL="0" indent="0">
              <a:buNone/>
            </a:pPr>
            <a:r>
              <a:rPr lang="en-GB" dirty="0" smtClean="0"/>
              <a:t>Self-comparative emotion: An emotion that compares the self with the target (as large or small, relevant, irrelevant). </a:t>
            </a:r>
            <a:r>
              <a:rPr lang="en-GB" b="1" dirty="0" smtClean="0"/>
              <a:t>Awe is not necessarily self-comparative</a:t>
            </a:r>
            <a:r>
              <a:rPr lang="en-GB" dirty="0" smtClean="0"/>
              <a:t>, and even when it involves comparisons, could yield ‘big fish in a big pond’ perception, rather than ‘small fish in a big pond’</a:t>
            </a:r>
          </a:p>
          <a:p>
            <a:pPr marL="0" indent="0">
              <a:buNone/>
            </a:pPr>
            <a:r>
              <a:rPr lang="en-GB" b="1" dirty="0" smtClean="0"/>
              <a:t>All in all = Neither understanding of the small-self-and-awe thesis undermines awe as a putative Aristotelian </a:t>
            </a:r>
            <a:r>
              <a:rPr lang="en-GB" b="1" smtClean="0"/>
              <a:t>virtuous emotion</a:t>
            </a:r>
            <a:endParaRPr lang="en-GB" b="1" dirty="0"/>
          </a:p>
        </p:txBody>
      </p:sp>
      <p:sp>
        <p:nvSpPr>
          <p:cNvPr id="5" name="Slide Number Placeholder 4"/>
          <p:cNvSpPr>
            <a:spLocks noGrp="1"/>
          </p:cNvSpPr>
          <p:nvPr>
            <p:ph type="sldNum" sz="quarter" idx="12"/>
          </p:nvPr>
        </p:nvSpPr>
        <p:spPr/>
        <p:txBody>
          <a:bodyPr/>
          <a:lstStyle/>
          <a:p>
            <a:fld id="{A4C39EA9-5BA9-4AD4-9FE8-FD41D64AE734}" type="slidenum">
              <a:rPr lang="en-US" smtClean="0"/>
              <a:t>21</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1721" y="451906"/>
            <a:ext cx="1543920" cy="1152000"/>
          </a:xfrm>
          <a:prstGeom prst="rect">
            <a:avLst/>
          </a:prstGeom>
        </p:spPr>
      </p:pic>
    </p:spTree>
    <p:extLst>
      <p:ext uri="{BB962C8B-B14F-4D97-AF65-F5344CB8AC3E}">
        <p14:creationId xmlns:p14="http://schemas.microsoft.com/office/powerpoint/2010/main" val="686348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The educational component</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GB" dirty="0" smtClean="0"/>
              <a:t>Famously, Aristotle claimed that the purpose of moral inquiry ‘is not to know what virtue is, but to become good, since otherwise the inquiry would be of no benefit to us’ (</a:t>
            </a:r>
            <a:r>
              <a:rPr lang="en-GB" i="1" dirty="0" smtClean="0"/>
              <a:t>NE</a:t>
            </a:r>
            <a:r>
              <a:rPr lang="en-GB" dirty="0" smtClean="0"/>
              <a:t> 1103b27–29)</a:t>
            </a:r>
          </a:p>
          <a:p>
            <a:pPr marL="0" indent="0">
              <a:buNone/>
            </a:pPr>
            <a:r>
              <a:rPr lang="en-GB" dirty="0" smtClean="0"/>
              <a:t>In Aristotelianism, virtue education is not an extraneous addition to an understanding of morality or the study of moral philosophy – it is, rather, what such understanding and study are all about – and educating the virtues is more than anything, at the beginning at least, a process of sensitisation to proper emotions</a:t>
            </a:r>
          </a:p>
          <a:p>
            <a:pPr marL="0" indent="0">
              <a:buNone/>
            </a:pPr>
            <a:r>
              <a:rPr lang="en-GB" dirty="0" smtClean="0"/>
              <a:t>Ideally, from an Aristotelian perspective, then, a paper on the moral justification of a virtuous emotion should culminate in educational advice on how it can be cultivated </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22</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469906"/>
            <a:ext cx="2069669" cy="1116000"/>
          </a:xfrm>
          <a:prstGeom prst="rect">
            <a:avLst/>
          </a:prstGeom>
        </p:spPr>
      </p:pic>
    </p:spTree>
    <p:extLst>
      <p:ext uri="{BB962C8B-B14F-4D97-AF65-F5344CB8AC3E}">
        <p14:creationId xmlns:p14="http://schemas.microsoft.com/office/powerpoint/2010/main" val="1646336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John White’s warning signals!</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7500" lnSpcReduction="20000"/>
          </a:bodyPr>
          <a:lstStyle/>
          <a:p>
            <a:pPr marL="0" indent="0">
              <a:buNone/>
            </a:pPr>
            <a:endParaRPr lang="en-GB" dirty="0"/>
          </a:p>
          <a:p>
            <a:pPr marL="0" indent="0">
              <a:buNone/>
            </a:pPr>
            <a:r>
              <a:rPr lang="en-GB" dirty="0" smtClean="0"/>
              <a:t>Eminent </a:t>
            </a:r>
            <a:r>
              <a:rPr lang="en-GB" dirty="0"/>
              <a:t>educational philosopher John White </a:t>
            </a:r>
            <a:r>
              <a:rPr lang="en-GB" dirty="0" smtClean="0"/>
              <a:t>is </a:t>
            </a:r>
            <a:r>
              <a:rPr lang="en-GB" dirty="0"/>
              <a:t>hesitant to expand the standard conception of flourishing to include awe. Indeed, he devotes a whole chapter in his book </a:t>
            </a:r>
            <a:r>
              <a:rPr lang="en-GB" dirty="0" smtClean="0"/>
              <a:t>(</a:t>
            </a:r>
            <a:r>
              <a:rPr lang="en-GB" i="1" dirty="0" smtClean="0"/>
              <a:t>Exploring Wellbeing in Schools</a:t>
            </a:r>
            <a:r>
              <a:rPr lang="en-GB" dirty="0" smtClean="0"/>
              <a:t>, 2011</a:t>
            </a:r>
            <a:r>
              <a:rPr lang="en-GB" dirty="0"/>
              <a:t>, chap. 12) to demonstrating that all the ‘depth’ we need in order to live well can be achieved within an explicitly mundane view of flourishing. </a:t>
            </a:r>
            <a:r>
              <a:rPr lang="en-GB" dirty="0" smtClean="0"/>
              <a:t>Revelling in </a:t>
            </a:r>
            <a:r>
              <a:rPr lang="en-GB" dirty="0" err="1"/>
              <a:t>disenchantedness</a:t>
            </a:r>
            <a:r>
              <a:rPr lang="en-GB" dirty="0"/>
              <a:t>, his main foils are anything spiritual and </a:t>
            </a:r>
            <a:r>
              <a:rPr lang="en-GB" dirty="0" smtClean="0"/>
              <a:t>other-worldly</a:t>
            </a:r>
          </a:p>
          <a:p>
            <a:pPr marL="0" indent="0">
              <a:buNone/>
            </a:pPr>
            <a:r>
              <a:rPr lang="en-GB" dirty="0"/>
              <a:t>White sounds warning signals about taking children down the will o’ the wisp road towards awe. He worries that, given children’s penchant for the supernatural and otherworldly, feeding them material on transcendence will nourish that urge and lead them further away from finding this-worldly answers to life’s greatest questions. They should be introduced to ‘wonder’ but not to ‘awe’ proper, as the latter has indelible religious </a:t>
            </a:r>
            <a:r>
              <a:rPr lang="en-GB" dirty="0" smtClean="0"/>
              <a:t>connotations</a:t>
            </a:r>
          </a:p>
          <a:p>
            <a:pPr marL="0" indent="0">
              <a:buNone/>
            </a:pPr>
            <a:r>
              <a:rPr lang="en-GB" dirty="0" smtClean="0"/>
              <a:t>The </a:t>
            </a:r>
            <a:r>
              <a:rPr lang="en-GB" dirty="0"/>
              <a:t>danger is that White throws the baby out with the bathwater. Not to see anything irreducibly awe-inspiring in the workings of the universe – the singularity of a black hole; the possibility of endless parallel </a:t>
            </a:r>
            <a:r>
              <a:rPr lang="en-GB" dirty="0" smtClean="0"/>
              <a:t>worlds – involves a </a:t>
            </a:r>
            <a:r>
              <a:rPr lang="en-GB" dirty="0"/>
              <a:t>concession to philistinism (although White himself is clearly anything but a philistine, with his constant reminders to schools to expose children to art and culture</a:t>
            </a:r>
            <a:r>
              <a:rPr lang="en-GB" dirty="0" smtClean="0"/>
              <a:t>)</a:t>
            </a:r>
          </a:p>
          <a:p>
            <a:pPr marL="0" indent="0">
              <a:buNone/>
            </a:pP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23</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27113" y="423548"/>
            <a:ext cx="1188000" cy="1188000"/>
          </a:xfrm>
          <a:prstGeom prst="rect">
            <a:avLst/>
          </a:prstGeom>
        </p:spPr>
      </p:pic>
    </p:spTree>
    <p:extLst>
      <p:ext uri="{BB962C8B-B14F-4D97-AF65-F5344CB8AC3E}">
        <p14:creationId xmlns:p14="http://schemas.microsoft.com/office/powerpoint/2010/main" val="3589981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Is White right?</a:t>
            </a:r>
            <a:endParaRPr lang="en-GB" dirty="0"/>
          </a:p>
        </p:txBody>
      </p:sp>
      <p:sp>
        <p:nvSpPr>
          <p:cNvPr id="7" name="Text Placeholder 6"/>
          <p:cNvSpPr>
            <a:spLocks noGrp="1"/>
          </p:cNvSpPr>
          <p:nvPr>
            <p:ph type="body" idx="1"/>
          </p:nvPr>
        </p:nvSpPr>
        <p:spPr/>
        <p:txBody>
          <a:bodyPr/>
          <a:lstStyle/>
          <a:p>
            <a:r>
              <a:rPr lang="en-GB" dirty="0" smtClean="0"/>
              <a:t>Which of the two poems....</a:t>
            </a:r>
            <a:endParaRPr lang="en-GB" dirty="0"/>
          </a:p>
        </p:txBody>
      </p:sp>
      <p:sp>
        <p:nvSpPr>
          <p:cNvPr id="8" name="Content Placeholder 7"/>
          <p:cNvSpPr>
            <a:spLocks noGrp="1"/>
          </p:cNvSpPr>
          <p:nvPr>
            <p:ph sz="half" idx="2"/>
          </p:nvPr>
        </p:nvSpPr>
        <p:spPr/>
        <p:style>
          <a:lnRef idx="2">
            <a:schemeClr val="dk1"/>
          </a:lnRef>
          <a:fillRef idx="1">
            <a:schemeClr val="lt1"/>
          </a:fillRef>
          <a:effectRef idx="0">
            <a:schemeClr val="dk1"/>
          </a:effectRef>
          <a:fontRef idx="minor">
            <a:schemeClr val="dk1"/>
          </a:fontRef>
        </p:style>
        <p:txBody>
          <a:bodyPr>
            <a:normAutofit fontScale="40000" lnSpcReduction="20000"/>
          </a:bodyPr>
          <a:lstStyle/>
          <a:p>
            <a:r>
              <a:rPr lang="en-GB" dirty="0"/>
              <a:t>Do not ask your children</a:t>
            </a:r>
          </a:p>
          <a:p>
            <a:r>
              <a:rPr lang="en-GB" dirty="0"/>
              <a:t>to strive for extraordinary lives.</a:t>
            </a:r>
          </a:p>
          <a:p>
            <a:r>
              <a:rPr lang="en-GB" dirty="0"/>
              <a:t>Such striving may seem admirable,</a:t>
            </a:r>
          </a:p>
          <a:p>
            <a:r>
              <a:rPr lang="en-GB" dirty="0"/>
              <a:t>but it is the way of foolishness.</a:t>
            </a:r>
          </a:p>
          <a:p>
            <a:r>
              <a:rPr lang="en-GB" dirty="0"/>
              <a:t>Help them instead to find the wonder</a:t>
            </a:r>
          </a:p>
          <a:p>
            <a:r>
              <a:rPr lang="en-GB" dirty="0"/>
              <a:t>and the marvel of an ordinary life.</a:t>
            </a:r>
          </a:p>
          <a:p>
            <a:r>
              <a:rPr lang="en-GB" dirty="0"/>
              <a:t>Show them the joy of tasting</a:t>
            </a:r>
          </a:p>
          <a:p>
            <a:r>
              <a:rPr lang="en-GB" dirty="0"/>
              <a:t>tomatoes, apples and pears.</a:t>
            </a:r>
          </a:p>
          <a:p>
            <a:r>
              <a:rPr lang="en-GB" dirty="0"/>
              <a:t>Show them how to cry</a:t>
            </a:r>
          </a:p>
          <a:p>
            <a:r>
              <a:rPr lang="en-GB" dirty="0"/>
              <a:t>when pets and people die.</a:t>
            </a:r>
          </a:p>
          <a:p>
            <a:r>
              <a:rPr lang="en-GB" dirty="0"/>
              <a:t>Show them the infinite pleasure</a:t>
            </a:r>
          </a:p>
          <a:p>
            <a:r>
              <a:rPr lang="en-GB" dirty="0"/>
              <a:t>in the touch of a hand.</a:t>
            </a:r>
          </a:p>
          <a:p>
            <a:r>
              <a:rPr lang="en-GB" dirty="0"/>
              <a:t>And make the ordinary come alive for them.</a:t>
            </a:r>
          </a:p>
          <a:p>
            <a:r>
              <a:rPr lang="en-GB" dirty="0"/>
              <a:t>The extraordinary will take care of itself. </a:t>
            </a:r>
          </a:p>
          <a:p>
            <a:pPr marL="0" indent="0">
              <a:buNone/>
            </a:pPr>
            <a:r>
              <a:rPr lang="en-GB" dirty="0"/>
              <a:t>(Martin, 1999, chap. 35).</a:t>
            </a:r>
          </a:p>
          <a:p>
            <a:endParaRPr lang="en-GB" dirty="0"/>
          </a:p>
        </p:txBody>
      </p:sp>
      <p:sp>
        <p:nvSpPr>
          <p:cNvPr id="9" name="Text Placeholder 8"/>
          <p:cNvSpPr>
            <a:spLocks noGrp="1"/>
          </p:cNvSpPr>
          <p:nvPr>
            <p:ph type="body" sz="quarter" idx="3"/>
          </p:nvPr>
        </p:nvSpPr>
        <p:spPr/>
        <p:txBody>
          <a:bodyPr/>
          <a:lstStyle/>
          <a:p>
            <a:r>
              <a:rPr lang="en-GB" dirty="0" smtClean="0"/>
              <a:t>...resonates more with you?</a:t>
            </a:r>
            <a:endParaRPr lang="en-GB" dirty="0"/>
          </a:p>
        </p:txBody>
      </p:sp>
      <p:sp>
        <p:nvSpPr>
          <p:cNvPr id="10" name="Content Placeholder 9"/>
          <p:cNvSpPr>
            <a:spLocks noGrp="1"/>
          </p:cNvSpPr>
          <p:nvPr>
            <p:ph sz="quarter" idx="4"/>
          </p:nvPr>
        </p:nvSpPr>
        <p:spPr/>
        <p:style>
          <a:lnRef idx="2">
            <a:schemeClr val="dk1"/>
          </a:lnRef>
          <a:fillRef idx="1">
            <a:schemeClr val="lt1"/>
          </a:fillRef>
          <a:effectRef idx="0">
            <a:schemeClr val="dk1"/>
          </a:effectRef>
          <a:fontRef idx="minor">
            <a:schemeClr val="dk1"/>
          </a:fontRef>
        </p:style>
        <p:txBody>
          <a:bodyPr>
            <a:normAutofit/>
          </a:bodyPr>
          <a:lstStyle/>
          <a:p>
            <a:r>
              <a:rPr lang="en-GB" sz="1400" dirty="0"/>
              <a:t>My mother lived in an earthen hut</a:t>
            </a:r>
          </a:p>
          <a:p>
            <a:r>
              <a:rPr lang="en-GB" sz="1400" dirty="0"/>
              <a:t>She could kindle Christmas with a little candle</a:t>
            </a:r>
          </a:p>
          <a:p>
            <a:r>
              <a:rPr lang="en-GB" sz="1400" dirty="0"/>
              <a:t>Once the fairy queen showed her</a:t>
            </a:r>
          </a:p>
          <a:p>
            <a:r>
              <a:rPr lang="en-GB" sz="1400" dirty="0"/>
              <a:t>Her palace</a:t>
            </a:r>
          </a:p>
          <a:p>
            <a:r>
              <a:rPr lang="en-GB" sz="1400" dirty="0"/>
              <a:t>And forever after its beauty</a:t>
            </a:r>
          </a:p>
          <a:p>
            <a:r>
              <a:rPr lang="en-GB" sz="1400" dirty="0"/>
              <a:t>Lived on in the eyes of that woman</a:t>
            </a:r>
          </a:p>
          <a:p>
            <a:r>
              <a:rPr lang="en-GB" sz="1400" dirty="0"/>
              <a:t>I was allowed to peek</a:t>
            </a:r>
          </a:p>
          <a:p>
            <a:r>
              <a:rPr lang="en-GB" sz="1400" dirty="0"/>
              <a:t>Under her </a:t>
            </a:r>
            <a:r>
              <a:rPr lang="en-GB" sz="1400" dirty="0" smtClean="0"/>
              <a:t>arm</a:t>
            </a:r>
          </a:p>
          <a:p>
            <a:pPr marL="0" indent="0">
              <a:buNone/>
            </a:pPr>
            <a:endParaRPr lang="en-GB" sz="1400" dirty="0"/>
          </a:p>
          <a:p>
            <a:pPr marL="0" indent="0">
              <a:buNone/>
            </a:pPr>
            <a:r>
              <a:rPr lang="en-GB" sz="1400" dirty="0"/>
              <a:t>(</a:t>
            </a:r>
            <a:r>
              <a:rPr lang="en-GB" sz="1400" dirty="0" err="1"/>
              <a:t>Frá</a:t>
            </a:r>
            <a:r>
              <a:rPr lang="en-GB" sz="1400" dirty="0"/>
              <a:t> </a:t>
            </a:r>
            <a:r>
              <a:rPr lang="en-GB" sz="1400" dirty="0" err="1"/>
              <a:t>Djúpalæk</a:t>
            </a:r>
            <a:r>
              <a:rPr lang="en-GB" sz="1400" dirty="0"/>
              <a:t>, 1977, p. 24)</a:t>
            </a:r>
          </a:p>
        </p:txBody>
      </p:sp>
      <p:sp>
        <p:nvSpPr>
          <p:cNvPr id="5" name="Slide Number Placeholder 4"/>
          <p:cNvSpPr>
            <a:spLocks noGrp="1"/>
          </p:cNvSpPr>
          <p:nvPr>
            <p:ph type="sldNum" sz="quarter" idx="12"/>
          </p:nvPr>
        </p:nvSpPr>
        <p:spPr/>
        <p:txBody>
          <a:bodyPr/>
          <a:lstStyle/>
          <a:p>
            <a:fld id="{A4C39EA9-5BA9-4AD4-9FE8-FD41D64AE734}" type="slidenum">
              <a:rPr lang="en-US" smtClean="0"/>
              <a:t>24</a:t>
            </a:fld>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27113" y="423548"/>
            <a:ext cx="1188000" cy="1188000"/>
          </a:xfrm>
          <a:prstGeom prst="rect">
            <a:avLst/>
          </a:prstGeom>
        </p:spPr>
      </p:pic>
    </p:spTree>
    <p:extLst>
      <p:ext uri="{BB962C8B-B14F-4D97-AF65-F5344CB8AC3E}">
        <p14:creationId xmlns:p14="http://schemas.microsoft.com/office/powerpoint/2010/main" val="469406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sz="2000" dirty="0"/>
              <a:t>(</a:t>
            </a:r>
            <a:r>
              <a:rPr lang="en-GB" sz="2000" dirty="0" smtClean="0"/>
              <a:t>1818: Caspar David Friedrich, </a:t>
            </a:r>
            <a:r>
              <a:rPr lang="en-GB" sz="2000" i="1" dirty="0" smtClean="0"/>
              <a:t>Wanderer above the Sea of Fog)</a:t>
            </a:r>
            <a:br>
              <a:rPr lang="en-GB" sz="2000" i="1" dirty="0" smtClean="0"/>
            </a:br>
            <a:r>
              <a:rPr lang="en-GB" sz="4000" dirty="0" smtClean="0"/>
              <a:t>Will the extraordinary just take care of itself?</a:t>
            </a:r>
            <a:endParaRPr lang="en-GB" sz="4000" dirty="0"/>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71171" y="1834087"/>
            <a:ext cx="3844630" cy="4932000"/>
          </a:xfrm>
        </p:spPr>
      </p:pic>
      <p:sp>
        <p:nvSpPr>
          <p:cNvPr id="8" name="Slide Number Placeholder 7"/>
          <p:cNvSpPr>
            <a:spLocks noGrp="1"/>
          </p:cNvSpPr>
          <p:nvPr>
            <p:ph type="sldNum" sz="quarter" idx="12"/>
          </p:nvPr>
        </p:nvSpPr>
        <p:spPr/>
        <p:txBody>
          <a:bodyPr/>
          <a:lstStyle/>
          <a:p>
            <a:fld id="{A4C39EA9-5BA9-4AD4-9FE8-FD41D64AE734}" type="slidenum">
              <a:rPr lang="en-US" smtClean="0"/>
              <a:t>25</a:t>
            </a:fld>
            <a:endParaRPr lang="en-US"/>
          </a:p>
        </p:txBody>
      </p:sp>
    </p:spTree>
    <p:extLst>
      <p:ext uri="{BB962C8B-B14F-4D97-AF65-F5344CB8AC3E}">
        <p14:creationId xmlns:p14="http://schemas.microsoft.com/office/powerpoint/2010/main" val="371104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a:t> </a:t>
            </a:r>
            <a:r>
              <a:rPr lang="en-GB" dirty="0" smtClean="0"/>
              <a:t>  Let’s talk about </a:t>
            </a:r>
            <a:r>
              <a:rPr lang="en-GB" b="1" dirty="0" smtClean="0"/>
              <a:t>awe</a:t>
            </a:r>
            <a:r>
              <a:rPr lang="en-GB" dirty="0" smtClean="0"/>
              <a:t>… </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r>
              <a:rPr lang="en-GB" dirty="0" smtClean="0"/>
              <a:t>Want to talk about an emotion that is, ideally, very much part of our moral character and selfhood (who we are ‘deep down’) while pointing beyond the self</a:t>
            </a:r>
          </a:p>
          <a:p>
            <a:r>
              <a:rPr lang="en-GB" dirty="0" smtClean="0"/>
              <a:t>Neglected by Aristotle and not given a canonical/watershed philosophical treatment by anyone</a:t>
            </a:r>
          </a:p>
          <a:p>
            <a:r>
              <a:rPr lang="en-GB" dirty="0" smtClean="0"/>
              <a:t>With the aim of:</a:t>
            </a:r>
          </a:p>
          <a:p>
            <a:pPr marL="514350" indent="-514350">
              <a:buAutoNum type="alphaLcParenR"/>
            </a:pPr>
            <a:r>
              <a:rPr lang="en-GB" dirty="0" smtClean="0"/>
              <a:t>Analysing its conceptual contours</a:t>
            </a:r>
          </a:p>
          <a:p>
            <a:pPr marL="514350" indent="-514350">
              <a:buAutoNum type="alphaLcParenR"/>
            </a:pPr>
            <a:r>
              <a:rPr lang="en-GB" dirty="0" smtClean="0"/>
              <a:t>Justifying its salience for moral selfhood (its virtuousness)</a:t>
            </a:r>
          </a:p>
          <a:p>
            <a:pPr marL="514350" indent="-514350">
              <a:buAutoNum type="alphaLcParenR"/>
            </a:pPr>
            <a:r>
              <a:rPr lang="en-GB" dirty="0" smtClean="0"/>
              <a:t>Explaining its uneasy relationship with humility</a:t>
            </a:r>
          </a:p>
          <a:p>
            <a:pPr marL="514350" indent="-514350">
              <a:buAutoNum type="alphaLcParenR"/>
            </a:pPr>
            <a:r>
              <a:rPr lang="en-GB" dirty="0" smtClean="0"/>
              <a:t>Offering some suggestions for emotion education</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3</a:t>
            </a:fld>
            <a:endParaRPr lang="en-US" dirty="0"/>
          </a:p>
        </p:txBody>
      </p:sp>
      <p:pic>
        <p:nvPicPr>
          <p:cNvPr id="6" name="Content Placeholder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1337" y="397906"/>
            <a:ext cx="982204" cy="1260000"/>
          </a:xfrm>
          <a:prstGeom prst="rect">
            <a:avLst/>
          </a:prstGeom>
        </p:spPr>
      </p:pic>
    </p:spTree>
    <p:extLst>
      <p:ext uri="{BB962C8B-B14F-4D97-AF65-F5344CB8AC3E}">
        <p14:creationId xmlns:p14="http://schemas.microsoft.com/office/powerpoint/2010/main" val="252069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sz="3200" dirty="0" smtClean="0"/>
              <a:t>   Lots of correlational findings in </a:t>
            </a:r>
            <a:r>
              <a:rPr lang="en-GB" sz="3200" b="1" dirty="0" smtClean="0"/>
              <a:t>psychology</a:t>
            </a:r>
            <a:endParaRPr lang="en-GB" sz="3200" b="1"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0" indent="0">
              <a:buNone/>
            </a:pPr>
            <a:r>
              <a:rPr lang="en-GB" dirty="0" smtClean="0"/>
              <a:t>We have learned how awe is associated with subjective well-being; psychological growth and transformation; lessened existential despair; Big-Five traits of openness and extraversion; love of learning; gratitude; spiritual motivations (among the religious); even lower levels of pro-inflammatory cytokines – and with a distinct, universally recognised facial expression </a:t>
            </a:r>
          </a:p>
          <a:p>
            <a:pPr marL="0" indent="0">
              <a:buNone/>
            </a:pPr>
            <a:r>
              <a:rPr lang="en-GB" dirty="0" smtClean="0"/>
              <a:t>Some of those correlations have taken us into the moral sphere, where awe has been shown to be associated with enhanced ethical decision-making, generosity and prosocial values</a:t>
            </a:r>
          </a:p>
          <a:p>
            <a:pPr marL="0" indent="0">
              <a:buNone/>
            </a:pPr>
            <a:r>
              <a:rPr lang="en-GB" dirty="0" smtClean="0"/>
              <a:t>Obviously nothing said here about the ‘intrinsic value’ of awe!</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4</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7916" y="433906"/>
            <a:ext cx="1592168" cy="1188000"/>
          </a:xfrm>
          <a:prstGeom prst="rect">
            <a:avLst/>
          </a:prstGeom>
        </p:spPr>
      </p:pic>
    </p:spTree>
    <p:extLst>
      <p:ext uri="{BB962C8B-B14F-4D97-AF65-F5344CB8AC3E}">
        <p14:creationId xmlns:p14="http://schemas.microsoft.com/office/powerpoint/2010/main" val="204257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a:t>
            </a:r>
            <a:r>
              <a:rPr lang="en-GB" sz="3200" dirty="0" smtClean="0"/>
              <a:t>We need to give awe the </a:t>
            </a:r>
            <a:r>
              <a:rPr lang="en-GB" sz="3200" b="1" dirty="0" smtClean="0"/>
              <a:t>Aristotelian </a:t>
            </a:r>
            <a:r>
              <a:rPr lang="en-GB" sz="3200" dirty="0" smtClean="0"/>
              <a:t>treatment…</a:t>
            </a:r>
            <a:endParaRPr lang="en-GB" sz="32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a:bodyPr>
          <a:lstStyle/>
          <a:p>
            <a:pPr marL="0" indent="0">
              <a:buNone/>
            </a:pPr>
            <a:r>
              <a:rPr lang="en-GB" dirty="0" smtClean="0"/>
              <a:t>Aristotelianism has five different assets which render it apt to make sense of the conceptual and moral contours of an emotion. It can…</a:t>
            </a:r>
          </a:p>
          <a:p>
            <a:pPr marL="514350" indent="-514350">
              <a:buAutoNum type="arabicParenBoth"/>
            </a:pPr>
            <a:r>
              <a:rPr lang="en-GB" dirty="0" smtClean="0"/>
              <a:t>potentially place it within a general account of the good life </a:t>
            </a:r>
            <a:r>
              <a:rPr lang="en-GB" i="1" dirty="0" smtClean="0"/>
              <a:t>qua</a:t>
            </a:r>
            <a:r>
              <a:rPr lang="en-GB" dirty="0" smtClean="0"/>
              <a:t> flourishing (</a:t>
            </a:r>
            <a:r>
              <a:rPr lang="en-GB" i="1" dirty="0" smtClean="0"/>
              <a:t>eudaimonia</a:t>
            </a:r>
            <a:r>
              <a:rPr lang="en-GB" dirty="0" smtClean="0"/>
              <a:t>) – why part of good character/moral selfhood</a:t>
            </a:r>
          </a:p>
          <a:p>
            <a:pPr marL="514350" indent="-514350">
              <a:buAutoNum type="arabicParenBoth"/>
            </a:pPr>
            <a:r>
              <a:rPr lang="en-GB" dirty="0" smtClean="0"/>
              <a:t>explain the intrinsic (not only instrumental) value of virtuous emotions</a:t>
            </a:r>
          </a:p>
          <a:p>
            <a:pPr marL="514350" indent="-514350">
              <a:buAutoNum type="arabicParenBoth"/>
            </a:pPr>
            <a:r>
              <a:rPr lang="en-GB" dirty="0" smtClean="0"/>
              <a:t>analyse such emotions along the lines of the golden-mean architectonic</a:t>
            </a:r>
          </a:p>
          <a:p>
            <a:pPr marL="514350" indent="-514350">
              <a:buAutoNum type="arabicParenBoth"/>
            </a:pPr>
            <a:r>
              <a:rPr lang="en-GB" dirty="0" smtClean="0"/>
              <a:t>account for the logical structure/components of emotions</a:t>
            </a:r>
          </a:p>
          <a:p>
            <a:pPr marL="514350" indent="-514350">
              <a:buAutoNum type="arabicParenBoth"/>
            </a:pPr>
            <a:r>
              <a:rPr lang="en-GB" dirty="0" smtClean="0"/>
              <a:t>offer salient advice on the education of morally valuable emotions</a:t>
            </a:r>
          </a:p>
          <a:p>
            <a:pPr marL="0" indent="0">
              <a:buNone/>
            </a:pPr>
            <a:r>
              <a:rPr lang="en-GB" dirty="0" smtClean="0"/>
              <a:t>	But two problems: Aristotle’s </a:t>
            </a:r>
            <a:r>
              <a:rPr lang="en-GB" b="1" dirty="0" smtClean="0"/>
              <a:t>silence</a:t>
            </a:r>
            <a:r>
              <a:rPr lang="en-GB" dirty="0" smtClean="0"/>
              <a:t> plus the issue of </a:t>
            </a:r>
            <a:r>
              <a:rPr lang="en-GB" b="1" dirty="0" smtClean="0"/>
              <a:t>humility</a:t>
            </a:r>
          </a:p>
          <a:p>
            <a:pPr marL="0" indent="0">
              <a:buNone/>
            </a:pP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5</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4189" y="423068"/>
            <a:ext cx="885825" cy="1209675"/>
          </a:xfrm>
          <a:prstGeom prst="rect">
            <a:avLst/>
          </a:prstGeom>
        </p:spPr>
      </p:pic>
    </p:spTree>
    <p:extLst>
      <p:ext uri="{BB962C8B-B14F-4D97-AF65-F5344CB8AC3E}">
        <p14:creationId xmlns:p14="http://schemas.microsoft.com/office/powerpoint/2010/main" val="3243077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sz="3200" dirty="0" smtClean="0"/>
              <a:t>    Personal experiences for which awe will need to account</a:t>
            </a:r>
            <a:endParaRPr lang="en-GB" sz="3200"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GB" dirty="0" err="1" smtClean="0"/>
              <a:t>Hljóðaklettar</a:t>
            </a:r>
            <a:r>
              <a:rPr lang="en-GB" dirty="0" smtClean="0"/>
              <a:t> – feelings aesthetic ecstasy, mingled with a sense of enormity, oneness and of time standing still, in response to </a:t>
            </a:r>
            <a:r>
              <a:rPr lang="en-GB" b="1" dirty="0" smtClean="0"/>
              <a:t>beauty</a:t>
            </a:r>
          </a:p>
          <a:p>
            <a:r>
              <a:rPr lang="en-GB" dirty="0" smtClean="0"/>
              <a:t>The watch given by my father – feelings of moral elevation, in response to </a:t>
            </a:r>
            <a:r>
              <a:rPr lang="en-GB" b="1" dirty="0" smtClean="0"/>
              <a:t>goodness</a:t>
            </a:r>
          </a:p>
          <a:p>
            <a:r>
              <a:rPr lang="en-GB" dirty="0" smtClean="0"/>
              <a:t>The Horizon documentary on infinity – feelings of intellectual elevation, in response to profound </a:t>
            </a:r>
            <a:r>
              <a:rPr lang="en-GB" b="1" dirty="0" smtClean="0"/>
              <a:t>truth</a:t>
            </a:r>
            <a:r>
              <a:rPr lang="en-GB" dirty="0" smtClean="0"/>
              <a:t> </a:t>
            </a:r>
          </a:p>
          <a:p>
            <a:pPr marL="0" indent="0">
              <a:buNone/>
            </a:pPr>
            <a:r>
              <a:rPr lang="en-GB" dirty="0" smtClean="0"/>
              <a:t>Plato’s triad! But contemporary philosophers have</a:t>
            </a:r>
          </a:p>
          <a:p>
            <a:pPr marL="0" indent="0">
              <a:buNone/>
            </a:pPr>
            <a:r>
              <a:rPr lang="en-GB" dirty="0" smtClean="0"/>
              <a:t>not tried to work this into a nuanced, coherent</a:t>
            </a:r>
          </a:p>
          <a:p>
            <a:pPr marL="0" indent="0">
              <a:buNone/>
            </a:pPr>
            <a:r>
              <a:rPr lang="en-GB" dirty="0" smtClean="0"/>
              <a:t>characterisation of awe </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6</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9891" y="4102046"/>
            <a:ext cx="2827802" cy="1872000"/>
          </a:xfrm>
          <a:prstGeom prst="rect">
            <a:avLst/>
          </a:prstGeom>
        </p:spPr>
      </p:pic>
    </p:spTree>
    <p:extLst>
      <p:ext uri="{BB962C8B-B14F-4D97-AF65-F5344CB8AC3E}">
        <p14:creationId xmlns:p14="http://schemas.microsoft.com/office/powerpoint/2010/main" val="2912159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So the psychologists have just done</a:t>
            </a:r>
            <a:br>
              <a:rPr lang="en-GB" dirty="0" smtClean="0"/>
            </a:br>
            <a:r>
              <a:rPr lang="en-GB" dirty="0" smtClean="0"/>
              <a:t>the conceptual analyses themselves!</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r>
              <a:rPr lang="en-GB" b="1" dirty="0" err="1" smtClean="0"/>
              <a:t>Keltner</a:t>
            </a:r>
            <a:r>
              <a:rPr lang="en-GB" b="1" dirty="0" smtClean="0"/>
              <a:t> and </a:t>
            </a:r>
            <a:r>
              <a:rPr lang="en-GB" b="1" dirty="0" err="1" smtClean="0"/>
              <a:t>Haidt</a:t>
            </a:r>
            <a:r>
              <a:rPr lang="en-GB" b="1" dirty="0" smtClean="0"/>
              <a:t> </a:t>
            </a:r>
            <a:r>
              <a:rPr lang="en-GB" dirty="0" smtClean="0"/>
              <a:t>(2003) – prototype analysis, but not of the ordinary social scientific sort: armchair psychology (why inferior to armchair philosophy?)</a:t>
            </a:r>
          </a:p>
          <a:p>
            <a:r>
              <a:rPr lang="en-GB" b="1" dirty="0" smtClean="0"/>
              <a:t>Bonner and Friedman </a:t>
            </a:r>
            <a:r>
              <a:rPr lang="en-GB" dirty="0" smtClean="0"/>
              <a:t>(2011) – interpretative phenomenological analysis, but did not conduct interviews themselves, interpreted interpretations of interviews analysed by someone else</a:t>
            </a:r>
          </a:p>
          <a:p>
            <a:pPr marL="0" indent="0">
              <a:buNone/>
            </a:pPr>
            <a:r>
              <a:rPr lang="en-GB" dirty="0" smtClean="0"/>
              <a:t>(I do not want to be seen doing a methodological hatchet job on these two ‘social scientific’ conceptual analyses here. From a philosophical perspective, the authors in question deserve credit for refusing to rush into ‘measuring’ awe through simplistic self-report questionnaires, with items such as ‘I often feel awe’ – the standard practice)</a:t>
            </a:r>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7</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5455" y="433906"/>
            <a:ext cx="1687208" cy="1188000"/>
          </a:xfrm>
          <a:prstGeom prst="rect">
            <a:avLst/>
          </a:prstGeom>
        </p:spPr>
      </p:pic>
    </p:spTree>
    <p:extLst>
      <p:ext uri="{BB962C8B-B14F-4D97-AF65-F5344CB8AC3E}">
        <p14:creationId xmlns:p14="http://schemas.microsoft.com/office/powerpoint/2010/main" val="3032373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a:t>
            </a:r>
            <a:r>
              <a:rPr lang="en-GB" dirty="0" err="1" smtClean="0"/>
              <a:t>Keltner</a:t>
            </a:r>
            <a:r>
              <a:rPr lang="en-GB" dirty="0" smtClean="0"/>
              <a:t> and </a:t>
            </a:r>
            <a:r>
              <a:rPr lang="en-GB" dirty="0" err="1" smtClean="0"/>
              <a:t>Haidt</a:t>
            </a:r>
            <a:r>
              <a:rPr lang="en-GB" dirty="0" smtClean="0"/>
              <a:t> (2003)</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r>
              <a:rPr lang="en-GB" dirty="0" err="1" smtClean="0"/>
              <a:t>Keltner</a:t>
            </a:r>
            <a:r>
              <a:rPr lang="en-GB" dirty="0" smtClean="0"/>
              <a:t> and </a:t>
            </a:r>
            <a:r>
              <a:rPr lang="en-GB" dirty="0" err="1" smtClean="0"/>
              <a:t>Haidt</a:t>
            </a:r>
            <a:r>
              <a:rPr lang="en-GB" dirty="0" smtClean="0"/>
              <a:t> (2003) suggest that two appraisals are prototypically central to awe: </a:t>
            </a:r>
            <a:r>
              <a:rPr lang="en-GB" b="1" dirty="0" smtClean="0"/>
              <a:t>perception of vastness </a:t>
            </a:r>
            <a:r>
              <a:rPr lang="en-GB" dirty="0" smtClean="0"/>
              <a:t>and a </a:t>
            </a:r>
            <a:r>
              <a:rPr lang="en-GB" b="1" dirty="0" smtClean="0"/>
              <a:t>need for accommodation</a:t>
            </a:r>
            <a:r>
              <a:rPr lang="en-GB" dirty="0" smtClean="0"/>
              <a:t>. To elaborate, vastness can involve physical or social ‘size’: in fact, ‘anything that is experienced as being much larger than the self, or the self’s ordinary level of experience or frame of reference’. Accommodation ‘refers to the Piagetian process of adjusting mental structures that cannot assimilate a new experience’; it involves confusion and obscurity to begin with and then a realignment of structures</a:t>
            </a:r>
          </a:p>
          <a:p>
            <a:pPr marL="0" indent="0">
              <a:buNone/>
            </a:pPr>
            <a:r>
              <a:rPr lang="en-GB" dirty="0" smtClean="0"/>
              <a:t>(They talk of those two as necessary conditions!)</a:t>
            </a:r>
          </a:p>
          <a:p>
            <a:pPr marL="0" indent="0">
              <a:buNone/>
            </a:pPr>
            <a:r>
              <a:rPr lang="en-GB" dirty="0" smtClean="0"/>
              <a:t>Five additional themes that may alter or ‘flavour’ awe experiences: </a:t>
            </a:r>
            <a:r>
              <a:rPr lang="en-GB" b="1" dirty="0" smtClean="0"/>
              <a:t>perceptions of threat, beauty, exceptional ability, virtue/strength of character, presumed supernatural causality</a:t>
            </a:r>
            <a:endParaRPr lang="en-GB" b="1" dirty="0"/>
          </a:p>
        </p:txBody>
      </p:sp>
      <p:sp>
        <p:nvSpPr>
          <p:cNvPr id="5" name="Slide Number Placeholder 4"/>
          <p:cNvSpPr>
            <a:spLocks noGrp="1"/>
          </p:cNvSpPr>
          <p:nvPr>
            <p:ph type="sldNum" sz="quarter" idx="12"/>
          </p:nvPr>
        </p:nvSpPr>
        <p:spPr/>
        <p:txBody>
          <a:bodyPr/>
          <a:lstStyle/>
          <a:p>
            <a:fld id="{A4C39EA9-5BA9-4AD4-9FE8-FD41D64AE734}" type="slidenum">
              <a:rPr lang="en-US" smtClean="0"/>
              <a:t>8</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78165" y="446881"/>
            <a:ext cx="3933825" cy="1162050"/>
          </a:xfrm>
          <a:prstGeom prst="rect">
            <a:avLst/>
          </a:prstGeom>
        </p:spPr>
      </p:pic>
    </p:spTree>
    <p:extLst>
      <p:ext uri="{BB962C8B-B14F-4D97-AF65-F5344CB8AC3E}">
        <p14:creationId xmlns:p14="http://schemas.microsoft.com/office/powerpoint/2010/main" val="1712552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smtClean="0"/>
              <a:t>   Critique of </a:t>
            </a:r>
            <a:r>
              <a:rPr lang="en-GB" dirty="0" err="1" smtClean="0"/>
              <a:t>Keltner</a:t>
            </a:r>
            <a:r>
              <a:rPr lang="en-GB" dirty="0" smtClean="0"/>
              <a:t> and </a:t>
            </a:r>
            <a:r>
              <a:rPr lang="en-GB" dirty="0" err="1" smtClean="0"/>
              <a:t>Haidt</a:t>
            </a:r>
            <a:endParaRPr lang="en-GB"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a:bodyPr>
          <a:lstStyle/>
          <a:p>
            <a:r>
              <a:rPr lang="en-GB" dirty="0" smtClean="0"/>
              <a:t>Should have </a:t>
            </a:r>
            <a:r>
              <a:rPr lang="en-GB" dirty="0" err="1" smtClean="0"/>
              <a:t>distintinguised</a:t>
            </a:r>
            <a:r>
              <a:rPr lang="en-GB" dirty="0" smtClean="0"/>
              <a:t> between </a:t>
            </a:r>
            <a:r>
              <a:rPr lang="en-GB" b="1" dirty="0" smtClean="0"/>
              <a:t>vastness</a:t>
            </a:r>
            <a:r>
              <a:rPr lang="en-GB" dirty="0" smtClean="0"/>
              <a:t> and </a:t>
            </a:r>
            <a:r>
              <a:rPr lang="en-GB" b="1" dirty="0" smtClean="0"/>
              <a:t>greatness</a:t>
            </a:r>
          </a:p>
          <a:p>
            <a:r>
              <a:rPr lang="en-GB" dirty="0" smtClean="0"/>
              <a:t>Should have distinguished between </a:t>
            </a:r>
            <a:r>
              <a:rPr lang="en-GB" b="1" dirty="0" smtClean="0"/>
              <a:t>personal</a:t>
            </a:r>
            <a:r>
              <a:rPr lang="en-GB" dirty="0" smtClean="0"/>
              <a:t> and </a:t>
            </a:r>
            <a:r>
              <a:rPr lang="en-GB" b="1" dirty="0" smtClean="0"/>
              <a:t>transpersonal</a:t>
            </a:r>
            <a:r>
              <a:rPr lang="en-GB" dirty="0" smtClean="0"/>
              <a:t> greatness to distinguish awe from admiration, love, gratitude, reverence – directed at persons</a:t>
            </a:r>
          </a:p>
          <a:p>
            <a:r>
              <a:rPr lang="en-GB" dirty="0" smtClean="0"/>
              <a:t>It seems odd that one of the two necessary conditions is a </a:t>
            </a:r>
            <a:r>
              <a:rPr lang="en-GB" b="1" dirty="0" smtClean="0"/>
              <a:t>process</a:t>
            </a:r>
            <a:r>
              <a:rPr lang="en-GB" dirty="0" smtClean="0"/>
              <a:t> – set in place by awe – rather than an </a:t>
            </a:r>
            <a:r>
              <a:rPr lang="en-GB" b="1" dirty="0" smtClean="0"/>
              <a:t>appraisal</a:t>
            </a:r>
            <a:r>
              <a:rPr lang="en-GB" dirty="0" smtClean="0"/>
              <a:t> incorporated in the emotion. What awe may do to existing mental structures is salient, but it is not a cognition on a par with ‘vastness’. Furthermore, although awe does, no doubt, in some cases call for the readjustment of mental structures, it may in other cases simply confirm or reinforce existing structures, e.g. ones created by earlier experiences of awe directed at similar targets </a:t>
            </a:r>
          </a:p>
          <a:p>
            <a:endParaRPr lang="en-GB" dirty="0"/>
          </a:p>
        </p:txBody>
      </p:sp>
      <p:sp>
        <p:nvSpPr>
          <p:cNvPr id="5" name="Slide Number Placeholder 4"/>
          <p:cNvSpPr>
            <a:spLocks noGrp="1"/>
          </p:cNvSpPr>
          <p:nvPr>
            <p:ph type="sldNum" sz="quarter" idx="12"/>
          </p:nvPr>
        </p:nvSpPr>
        <p:spPr/>
        <p:txBody>
          <a:bodyPr/>
          <a:lstStyle/>
          <a:p>
            <a:fld id="{A4C39EA9-5BA9-4AD4-9FE8-FD41D64AE734}" type="slidenum">
              <a:rPr lang="en-US" smtClean="0"/>
              <a:t>9</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7383" y="451906"/>
            <a:ext cx="1152000" cy="1152000"/>
          </a:xfrm>
          <a:prstGeom prst="rect">
            <a:avLst/>
          </a:prstGeom>
        </p:spPr>
      </p:pic>
    </p:spTree>
    <p:extLst>
      <p:ext uri="{BB962C8B-B14F-4D97-AF65-F5344CB8AC3E}">
        <p14:creationId xmlns:p14="http://schemas.microsoft.com/office/powerpoint/2010/main" val="947318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611</TotalTime>
  <Words>3135</Words>
  <Application>Microsoft Office PowerPoint</Application>
  <PresentationFormat>Widescreen</PresentationFormat>
  <Paragraphs>177</Paragraphs>
  <Slides>25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      Awe and Self-Transcendence  </vt:lpstr>
      <vt:lpstr>    This conference –      and the keynoter’s dilemma...</vt:lpstr>
      <vt:lpstr>   Let’s talk about awe… </vt:lpstr>
      <vt:lpstr>   Lots of correlational findings in psychology</vt:lpstr>
      <vt:lpstr> We need to give awe the Aristotelian treatment…</vt:lpstr>
      <vt:lpstr>    Personal experiences for which awe will need to account</vt:lpstr>
      <vt:lpstr>So the psychologists have just done the conceptual analyses themselves!</vt:lpstr>
      <vt:lpstr> Keltner and Haidt (2003)</vt:lpstr>
      <vt:lpstr>   Critique of Keltner and Haidt</vt:lpstr>
      <vt:lpstr>   Bonner and Friedman (2011)</vt:lpstr>
      <vt:lpstr> Critique of Bonner and Friedman</vt:lpstr>
      <vt:lpstr>Proposed characterisation of awe, organised via the parameters of an Aristotelian emotion</vt:lpstr>
      <vt:lpstr>   Aristotle on virtuous emotions </vt:lpstr>
      <vt:lpstr>Why no awe? The problem may lie in Aristotle’s emotion theory</vt:lpstr>
      <vt:lpstr> Is the Aristotelian account of   flourishing flat and ‘disenchanted’?</vt:lpstr>
      <vt:lpstr> Three responses in Aristotle’s defence…</vt:lpstr>
      <vt:lpstr>    Awe as an Aristotelian virtuous emotion</vt:lpstr>
      <vt:lpstr>   Counter-argument about humility</vt:lpstr>
      <vt:lpstr> A possible Aristotelian response </vt:lpstr>
      <vt:lpstr>  But a further complication about humility…</vt:lpstr>
      <vt:lpstr>    Confusions about emotions and self….</vt:lpstr>
      <vt:lpstr>   The educational component</vt:lpstr>
      <vt:lpstr>    John White’s warning signals!</vt:lpstr>
      <vt:lpstr>   Is White right?</vt:lpstr>
      <vt:lpstr>(1818: Caspar David Friedrich, Wanderer above the Sea of Fog) Will the extraordinary just take care of itself?</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Flourishing as the Aim of Education</dc:title>
  <dc:creator>USER</dc:creator>
  <cp:lastModifiedBy>USER</cp:lastModifiedBy>
  <cp:revision>79</cp:revision>
  <dcterms:created xsi:type="dcterms:W3CDTF">2015-08-26T01:11:51Z</dcterms:created>
  <dcterms:modified xsi:type="dcterms:W3CDTF">2016-09-18T09:22:28Z</dcterms:modified>
</cp:coreProperties>
</file>