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handoutMasterIdLst>
    <p:handoutMasterId r:id="rId21"/>
  </p:handoutMasterIdLst>
  <p:sldIdLst>
    <p:sldId id="258" r:id="rId3"/>
    <p:sldId id="264" r:id="rId4"/>
    <p:sldId id="277" r:id="rId5"/>
    <p:sldId id="279" r:id="rId6"/>
    <p:sldId id="280" r:id="rId7"/>
    <p:sldId id="281" r:id="rId8"/>
    <p:sldId id="290" r:id="rId9"/>
    <p:sldId id="284" r:id="rId10"/>
    <p:sldId id="285" r:id="rId11"/>
    <p:sldId id="278" r:id="rId12"/>
    <p:sldId id="287" r:id="rId13"/>
    <p:sldId id="291" r:id="rId14"/>
    <p:sldId id="292" r:id="rId15"/>
    <p:sldId id="289" r:id="rId16"/>
    <p:sldId id="282" r:id="rId17"/>
    <p:sldId id="286" r:id="rId18"/>
    <p:sldId id="288" r:id="rId19"/>
  </p:sldIdLst>
  <p:sldSz cx="10460038" cy="756126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E3284A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65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84A"/>
    <a:srgbClr val="EF6820"/>
    <a:srgbClr val="9FAA00"/>
    <a:srgbClr val="5C705E"/>
    <a:srgbClr val="00AFAD"/>
    <a:srgbClr val="00B1EA"/>
    <a:srgbClr val="856FB3"/>
    <a:srgbClr val="D6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62157" autoAdjust="0"/>
  </p:normalViewPr>
  <p:slideViewPr>
    <p:cSldViewPr>
      <p:cViewPr>
        <p:scale>
          <a:sx n="78" d="100"/>
          <a:sy n="78" d="100"/>
        </p:scale>
        <p:origin x="-600" y="-72"/>
      </p:cViewPr>
      <p:guideLst>
        <p:guide orient="horz"/>
        <p:guide pos="6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0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</a:defRPr>
            </a:lvl1pPr>
          </a:lstStyle>
          <a:p>
            <a:fld id="{11F675E0-6422-46FC-89ED-875C1803E7E6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29739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44538"/>
            <a:ext cx="51498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</a:defRPr>
            </a:lvl1pPr>
          </a:lstStyle>
          <a:p>
            <a:fld id="{8F980ECC-9E86-4B28-8657-1A955D520D83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137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A4917D-1476-42AF-A3E6-8F954B3A9639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1813" y="711200"/>
            <a:ext cx="454025" cy="3286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350838"/>
            <a:ext cx="5335588" cy="8831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Nicola</a:t>
            </a:r>
          </a:p>
        </p:txBody>
      </p:sp>
    </p:spTree>
    <p:extLst>
      <p:ext uri="{BB962C8B-B14F-4D97-AF65-F5344CB8AC3E}">
        <p14:creationId xmlns:p14="http://schemas.microsoft.com/office/powerpoint/2010/main" val="390715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BB504D-268E-47E4-B1E7-D60041E2856C}" type="slidenum">
              <a:rPr lang="en-GB" altLang="pt-PT" sz="1200">
                <a:solidFill>
                  <a:schemeClr val="tx1"/>
                </a:solidFill>
              </a:rPr>
              <a:pPr eaLnBrk="1" hangingPunct="1"/>
              <a:t>10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7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EAAFCF-697E-4A71-B764-9B84E840946E}" type="slidenum">
              <a:rPr lang="en-GB" altLang="pt-PT" sz="1200">
                <a:solidFill>
                  <a:schemeClr val="tx1"/>
                </a:solidFill>
              </a:rPr>
              <a:pPr eaLnBrk="1" hangingPunct="1"/>
              <a:t>11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50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4C216B-D12F-4437-839E-06D49EFFED5C}" type="slidenum">
              <a:rPr lang="en-GB" altLang="pt-PT" sz="1200">
                <a:solidFill>
                  <a:schemeClr val="tx1"/>
                </a:solidFill>
              </a:rPr>
              <a:pPr eaLnBrk="1" hangingPunct="1"/>
              <a:t>12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11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4C216B-D12F-4437-839E-06D49EFFED5C}" type="slidenum">
              <a:rPr lang="en-GB" altLang="pt-PT" sz="1200">
                <a:solidFill>
                  <a:schemeClr val="tx1"/>
                </a:solidFill>
              </a:rPr>
              <a:pPr eaLnBrk="1" hangingPunct="1"/>
              <a:t>13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3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68A1B-4EEC-4C1C-B1AB-8C274BB9CF1E}" type="slidenum">
              <a:rPr lang="en-GB" altLang="pt-PT" sz="1200">
                <a:solidFill>
                  <a:schemeClr val="tx1"/>
                </a:solidFill>
              </a:rPr>
              <a:pPr eaLnBrk="1" hangingPunct="1"/>
              <a:t>14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0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PT" dirty="0">
                <a:latin typeface="Arial" panose="020B0604020202020204" pitchFamily="34" charset="0"/>
              </a:rPr>
              <a:t/>
            </a:r>
            <a:br>
              <a:rPr lang="en-US" altLang="pt-PT" dirty="0">
                <a:latin typeface="Arial" panose="020B0604020202020204" pitchFamily="34" charset="0"/>
              </a:rPr>
            </a:br>
            <a:endParaRPr lang="en-GB" altLang="pt-PT" dirty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412016-E42A-4D21-B6B9-200910C03CEC}" type="slidenum">
              <a:rPr lang="en-GB" altLang="pt-PT" sz="1200">
                <a:solidFill>
                  <a:schemeClr val="tx1"/>
                </a:solidFill>
              </a:rPr>
              <a:pPr eaLnBrk="1" hangingPunct="1"/>
              <a:t>15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24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PT" dirty="0" smtClean="0">
                <a:latin typeface="Arial" panose="020B0604020202020204" pitchFamily="34" charset="0"/>
              </a:rPr>
              <a:t>Aim </a:t>
            </a:r>
            <a:r>
              <a:rPr lang="en-US" altLang="pt-PT" dirty="0">
                <a:latin typeface="Arial" panose="020B0604020202020204" pitchFamily="34" charset="0"/>
              </a:rPr>
              <a:t>to use open-access content in teaching, for example when authoring or re-writing modules. Using open access content is cheaper, quicker, and means that there is a greater likelihood of your work being re-used in </a:t>
            </a:r>
            <a:r>
              <a:rPr lang="en-US" altLang="pt-PT" dirty="0" err="1">
                <a:latin typeface="Arial" panose="020B0604020202020204" pitchFamily="34" charset="0"/>
              </a:rPr>
              <a:t>OpenLearn</a:t>
            </a:r>
            <a:r>
              <a:rPr lang="en-US" altLang="pt-PT" dirty="0">
                <a:latin typeface="Arial" panose="020B0604020202020204" pitchFamily="34" charset="0"/>
              </a:rPr>
              <a:t>, iTunes or MOOCs. </a:t>
            </a:r>
            <a:br>
              <a:rPr lang="en-US" altLang="pt-PT" dirty="0">
                <a:latin typeface="Arial" panose="020B0604020202020204" pitchFamily="34" charset="0"/>
              </a:rPr>
            </a:br>
            <a:r>
              <a:rPr lang="en-US" altLang="pt-PT" dirty="0">
                <a:latin typeface="Arial" panose="020B0604020202020204" pitchFamily="34" charset="0"/>
              </a:rPr>
              <a:t>To find open-access pictures and videos, start at Creative Commons http://search.creativecommons.org. For open-access literature, begin with the Directory of Open Access Journals (DOAJ) http://doaj.org.</a:t>
            </a:r>
            <a:br>
              <a:rPr lang="en-US" altLang="pt-PT" dirty="0">
                <a:latin typeface="Arial" panose="020B0604020202020204" pitchFamily="34" charset="0"/>
              </a:rPr>
            </a:br>
            <a:endParaRPr lang="en-GB" altLang="pt-PT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7D6072-4DD0-4364-9327-30816C2D779C}" type="slidenum">
              <a:rPr lang="en-GB" altLang="pt-PT" sz="1200">
                <a:solidFill>
                  <a:schemeClr val="tx1"/>
                </a:solidFill>
              </a:rPr>
              <a:pPr eaLnBrk="1" hangingPunct="1"/>
              <a:t>16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B4229-630E-475B-84BD-6D4708F69704}" type="slidenum">
              <a:rPr lang="en-GB" altLang="pt-PT" sz="1200">
                <a:solidFill>
                  <a:schemeClr val="tx1"/>
                </a:solidFill>
              </a:rPr>
              <a:pPr eaLnBrk="1" hangingPunct="1"/>
              <a:t>17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3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/>
              </a:rPr>
            </a:br>
            <a:endParaRPr lang="en-US" altLang="en-US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2AD0FF-6343-4002-B77C-295C17F9B602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132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PT" smtClean="0">
                <a:latin typeface="Arial" panose="020B0604020202020204" pitchFamily="34" charset="0"/>
              </a:rPr>
              <a:t>Nicola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4C216B-D12F-4437-839E-06D49EFFED5C}" type="slidenum">
              <a:rPr lang="en-GB" altLang="pt-PT" sz="1200">
                <a:solidFill>
                  <a:schemeClr val="tx1"/>
                </a:solidFill>
              </a:rPr>
              <a:pPr eaLnBrk="1" hangingPunct="1"/>
              <a:t>3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06AFA8-3286-4351-83BC-37516D0692A0}" type="slidenum">
              <a:rPr lang="en-GB" altLang="pt-PT" sz="1200">
                <a:solidFill>
                  <a:schemeClr val="tx1"/>
                </a:solidFill>
              </a:rPr>
              <a:pPr eaLnBrk="1" hangingPunct="1"/>
              <a:t>4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1FF5DB-C690-4007-BC22-60A60FE33C0C}" type="slidenum">
              <a:rPr lang="en-GB" altLang="pt-PT" sz="1200">
                <a:solidFill>
                  <a:schemeClr val="tx1"/>
                </a:solidFill>
              </a:rPr>
              <a:pPr eaLnBrk="1" hangingPunct="1"/>
              <a:t>5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0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PT" smtClean="0">
                <a:latin typeface="Arial" panose="020B0604020202020204" pitchFamily="34" charset="0"/>
              </a:rPr>
              <a:t>Nicola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8A7F04-6C32-4462-AA8A-758ACD65B846}" type="slidenum">
              <a:rPr lang="en-GB" altLang="pt-PT" sz="1200">
                <a:solidFill>
                  <a:schemeClr val="tx1"/>
                </a:solidFill>
              </a:rPr>
              <a:pPr eaLnBrk="1" hangingPunct="1"/>
              <a:t>6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E83427-39E2-46DC-A6AD-97B3CE6CBC51}" type="slidenum">
              <a:rPr lang="en-GB" altLang="pt-PT" sz="1200">
                <a:solidFill>
                  <a:schemeClr val="tx1"/>
                </a:solidFill>
              </a:rPr>
              <a:pPr eaLnBrk="1" hangingPunct="1"/>
              <a:t>7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2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84FAB0-6FAF-4EFD-A20F-144256845CB3}" type="slidenum">
              <a:rPr lang="en-GB" altLang="pt-PT" sz="1200">
                <a:solidFill>
                  <a:schemeClr val="tx1"/>
                </a:solidFill>
              </a:rPr>
              <a:pPr eaLnBrk="1" hangingPunct="1"/>
              <a:t>8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3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dirty="0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E3284A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80296E-6184-4961-BAE5-B58BAE1AAC87}" type="slidenum">
              <a:rPr lang="en-GB" altLang="pt-PT" sz="1200">
                <a:solidFill>
                  <a:schemeClr val="tx1"/>
                </a:solidFill>
              </a:rPr>
              <a:pPr eaLnBrk="1" hangingPunct="1"/>
              <a:t>9</a:t>
            </a:fld>
            <a:endParaRPr lang="en-GB" altLang="pt-PT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UPowerPoint38mm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95288"/>
            <a:ext cx="29464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3619500"/>
            <a:ext cx="6923087" cy="688975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in Black - Arial 40pt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24525"/>
            <a:ext cx="8362950" cy="5365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GB"/>
              <a:t>Subheading and date in grey - Arial 30pt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8B21A3-9FF1-4D77-8160-0A36745CF046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4971740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2B8B7-4A09-4C48-9E57-29BCDF75BD39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9008999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1763713"/>
            <a:ext cx="2352675" cy="337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63713"/>
            <a:ext cx="6905625" cy="337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1A7C0-42D7-45CB-84A5-AFD6ACDD68B6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8508495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5" y="2349500"/>
            <a:ext cx="8891588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50" y="4284663"/>
            <a:ext cx="73231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0D712-14F4-4A4D-98B3-25ABB3B7455C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1279345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158D7-BAC7-4270-9299-A69B5A914563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511399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BD040-96C9-4394-BC10-0E76589243A0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6483498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62F5-6738-43DA-823C-DE33C11D1E38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5365732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97A25-5571-414B-A823-30ABA529E46B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9775645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E8BD2-E4D9-40CA-9385-E55CB71B3CBD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122397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9701-3936-48AD-BFB9-6C513D87D4BA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459161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59978-B440-4528-A738-7BE10681EF6D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0176289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62132-BE21-4541-B6DF-F12BD87BD045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7387765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8DEC1-63B1-4CFD-A154-F51B3AFED63E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9822138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C5FCC-EFDF-4F3E-9351-003775B29827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3058559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2719388"/>
            <a:ext cx="2352675" cy="173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19388"/>
            <a:ext cx="6905625" cy="173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696AA-061D-4F75-911E-6D4B9833FA7B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0448647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8C301-21BF-47EF-BD01-D5C36FEE78BB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6884954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E8944-1909-48A8-AD87-4EAE9A1F8AA8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1381448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5D48E-A590-4071-8D88-B800D4362DBA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8980721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DDB24-5FB7-4CD2-82E1-1B7B329E4BE2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7694204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7FBC3-786C-4606-B319-1C1D0E0A1FEF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0575395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FBC48-EFC4-4C0A-929B-0190754173A5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4395058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AFA35-E32C-44FB-BCDE-CE228CAB4CB7}" type="slidenum">
              <a:rPr lang="en-GB" altLang="pt-PT"/>
              <a:pPr/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5485675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63713"/>
            <a:ext cx="94107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Title in colour - Arial 48pt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733675"/>
            <a:ext cx="94107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Tabbed text information in black with bullet - Arial 28pt</a:t>
            </a:r>
          </a:p>
          <a:p>
            <a:pPr lvl="1"/>
            <a:r>
              <a:rPr lang="en-GB" altLang="en-US" smtClean="0"/>
              <a:t>Bullet point should be in the same colour as heading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6B0B12B-983C-4099-8B98-AEA2EA2F2659}" type="slidenum">
              <a:rPr lang="en-GB" altLang="pt-PT"/>
              <a:pPr/>
              <a:t>‹#›</a:t>
            </a:fld>
            <a:endParaRPr lang="en-GB" altLang="pt-PT"/>
          </a:p>
        </p:txBody>
      </p:sp>
      <p:pic>
        <p:nvPicPr>
          <p:cNvPr id="1030" name="Picture 11" descr="OUPowerPoint18mmShiel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395288"/>
            <a:ext cx="7445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/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+mj-lt"/>
          <a:ea typeface="+mj-ea"/>
          <a:cs typeface="+mj-cs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19388"/>
            <a:ext cx="94107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Divider title in black - Arial 50pt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068763"/>
            <a:ext cx="9410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Subheading in black - Arial 20pt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925D40F-5519-4D83-8C72-F96072AED16F}" type="slidenum">
              <a:rPr lang="en-GB" altLang="pt-PT"/>
              <a:pPr/>
              <a:t>‹#›</a:t>
            </a:fld>
            <a:endParaRPr lang="en-GB" altLang="pt-PT"/>
          </a:p>
        </p:txBody>
      </p:sp>
      <p:pic>
        <p:nvPicPr>
          <p:cNvPr id="2054" name="Picture 6" descr="OUPowerPoint18mmShiel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395288"/>
            <a:ext cx="7445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aj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ationaljournalofsocialpedagogy.com" TargetMode="External"/><Relationship Id="rId3" Type="http://schemas.openxmlformats.org/officeDocument/2006/relationships/hyperlink" Target="http://www.nursingworld.org/ojin/" TargetMode="External"/><Relationship Id="rId7" Type="http://schemas.openxmlformats.org/officeDocument/2006/relationships/hyperlink" Target="http://journals.iupui.edu/index.php/advancesinsocialwork" TargetMode="External"/><Relationship Id="rId12" Type="http://schemas.openxmlformats.org/officeDocument/2006/relationships/hyperlink" Target="http://cjds.uwaterloo.ca/index.php/cjd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jswve.org/" TargetMode="External"/><Relationship Id="rId11" Type="http://schemas.openxmlformats.org/officeDocument/2006/relationships/hyperlink" Target="http://dsq-sds.org" TargetMode="External"/><Relationship Id="rId5" Type="http://schemas.openxmlformats.org/officeDocument/2006/relationships/hyperlink" Target="http://www.press.uchicago.edu/ucp/journals/journal/jsswr.html" TargetMode="External"/><Relationship Id="rId10" Type="http://schemas.openxmlformats.org/officeDocument/2006/relationships/hyperlink" Target="http://www.lifespan.it/" TargetMode="External"/><Relationship Id="rId4" Type="http://schemas.openxmlformats.org/officeDocument/2006/relationships/hyperlink" Target="http://libjournal.uncg.edu/index.php/ijnpe/index" TargetMode="External"/><Relationship Id="rId9" Type="http://schemas.openxmlformats.org/officeDocument/2006/relationships/hyperlink" Target="http://commons.pacificu.edu/hip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6.open.ac.uk/library/main/supporting-ou-research/open-access-publish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brary-open-access@open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3619500"/>
            <a:ext cx="8002587" cy="1435100"/>
          </a:xfrm>
        </p:spPr>
        <p:txBody>
          <a:bodyPr/>
          <a:lstStyle/>
          <a:p>
            <a:pPr eaLnBrk="1" hangingPunct="1"/>
            <a:r>
              <a:rPr lang="en-GB" altLang="en-US" sz="4400" dirty="0" smtClean="0">
                <a:latin typeface="Calibri" panose="020F0502020204030204" pitchFamily="34" charset="0"/>
              </a:rPr>
              <a:t>Open Access Publishing: can you afford not to?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24525"/>
            <a:ext cx="8362950" cy="573088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Tony Coughlan &amp; Nicola Dowson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61938" y="1390550"/>
            <a:ext cx="9410700" cy="1557539"/>
          </a:xfrm>
        </p:spPr>
        <p:txBody>
          <a:bodyPr/>
          <a:lstStyle/>
          <a:p>
            <a:r>
              <a:rPr lang="en-GB" altLang="pt-PT" dirty="0" smtClean="0"/>
              <a:t>Models of Open Access Publishing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2837890"/>
          </a:xfrm>
        </p:spPr>
        <p:txBody>
          <a:bodyPr/>
          <a:lstStyle/>
          <a:p>
            <a:pPr marL="0" indent="0">
              <a:buNone/>
            </a:pPr>
            <a:endParaRPr lang="en-GB" altLang="pt-PT" dirty="0" smtClean="0"/>
          </a:p>
          <a:p>
            <a:r>
              <a:rPr lang="en-GB" altLang="pt-PT" dirty="0" smtClean="0"/>
              <a:t>Gold: authors publish in an open access journal that provides immediate access to the full-text.  Usually this involves the payment of an Article Processing Charge (APC) by the author or the author’s institution.</a:t>
            </a:r>
          </a:p>
          <a:p>
            <a:endParaRPr lang="en-GB" altLang="pt-P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60038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altLang="pt-PT">
                <a:cs typeface="Arial"/>
              </a:rPr>
              <a:t>Finding </a:t>
            </a:r>
            <a:r>
              <a:rPr lang="en-GB" altLang="pt-PT"/>
              <a:t>Open Access journals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154522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pt-PT">
                <a:latin typeface="Arial" charset="0"/>
                <a:cs typeface="Arial" charset="0"/>
              </a:rPr>
              <a:t>Begin at </a:t>
            </a:r>
            <a:r>
              <a:rPr lang="en-US" altLang="pt-PT">
                <a:latin typeface="Arial" charset="0"/>
                <a:cs typeface="Arial" charset="0"/>
                <a:hlinkClick r:id="rId3"/>
              </a:rPr>
              <a:t>http://doaj.org</a:t>
            </a:r>
          </a:p>
          <a:p>
            <a:pPr marL="0" indent="0" algn="ctr">
              <a:buNone/>
            </a:pPr>
            <a:endParaRPr lang="en-US" altLang="pt-PT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endParaRPr lang="en-GB" altLang="pt-PT">
              <a:latin typeface="Arial" charset="0"/>
              <a:cs typeface="Arial" charset="0"/>
            </a:endParaRPr>
          </a:p>
        </p:txBody>
      </p:sp>
      <p:pic>
        <p:nvPicPr>
          <p:cNvPr id="2" name="Picture 1" descr="doaj_logo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32" y="3561982"/>
            <a:ext cx="6057045" cy="17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99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1759882"/>
            <a:ext cx="9410700" cy="818875"/>
          </a:xfrm>
        </p:spPr>
        <p:txBody>
          <a:bodyPr/>
          <a:lstStyle/>
          <a:p>
            <a:r>
              <a:rPr lang="en-GB" altLang="pt-PT">
                <a:cs typeface="Arial"/>
              </a:rPr>
              <a:t>Example O-A journals </a:t>
            </a:r>
            <a:r>
              <a:rPr lang="en-GB" altLang="pt-PT"/>
              <a:t>via DOAJ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4785" y="2718255"/>
            <a:ext cx="4629150" cy="3699664"/>
          </a:xfrm>
        </p:spPr>
        <p:txBody>
          <a:bodyPr/>
          <a:lstStyle/>
          <a:p>
            <a:r>
              <a:rPr lang="en-US" sz="2400">
                <a:latin typeface="Arial" charset="0"/>
                <a:cs typeface="Arial" charset="0"/>
                <a:hlinkClick r:id="rId3"/>
              </a:rPr>
              <a:t>Online Journal of Issues in Nursing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  <a:hlinkClick r:id="rId4"/>
              </a:rPr>
              <a:t>International Journal of Nurse Practitioner Educators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  <a:hlinkClick r:id="rId5"/>
              </a:rPr>
              <a:t>Journal of the Society for Social Work and Research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  <a:hlinkClick r:id="rId6"/>
              </a:rPr>
              <a:t>The Journal of Social Work Values and Ethics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  <a:hlinkClick r:id="rId7"/>
              </a:rPr>
              <a:t>Advances in Social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76838" y="2733675"/>
            <a:ext cx="4629150" cy="3330332"/>
          </a:xfrm>
        </p:spPr>
        <p:txBody>
          <a:bodyPr/>
          <a:lstStyle/>
          <a:p>
            <a:r>
              <a:rPr lang="en-US" sz="2400">
                <a:latin typeface="Arial" charset="0"/>
                <a:cs typeface="Arial" charset="0"/>
                <a:hlinkClick r:id="rId8"/>
              </a:rPr>
              <a:t>International Journal of Social Pedagogy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  <a:hlinkClick r:id="rId9"/>
              </a:rPr>
              <a:t>Health and Interprofessional Practice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  <a:hlinkClick r:id="rId10"/>
              </a:rPr>
              <a:t>Life Span and Disability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  <a:hlinkClick r:id="rId11"/>
              </a:rPr>
              <a:t>Disability Studies Quarterly</a:t>
            </a:r>
            <a:endParaRPr lang="en-US" sz="2400">
              <a:latin typeface="Arial" charset="0"/>
              <a:cs typeface="Arial" charset="0"/>
            </a:endParaRPr>
          </a:p>
          <a:p>
            <a:r>
              <a:rPr lang="en-US" sz="2400">
                <a:latin typeface="Arial" charset="0"/>
                <a:cs typeface="Arial" charset="0"/>
                <a:hlinkClick r:id="rId12"/>
              </a:rPr>
              <a:t>Canadian Journal of Disability Studies</a:t>
            </a:r>
            <a:endParaRPr lang="en-US" sz="2400">
              <a:solidFill>
                <a:srgbClr val="000000"/>
              </a:solidFill>
              <a:latin typeface="Arial"/>
              <a:cs typeface="Arial"/>
              <a:hlinkClick r:id="rId12"/>
            </a:endParaRPr>
          </a:p>
        </p:txBody>
      </p:sp>
    </p:spTree>
    <p:extLst>
      <p:ext uri="{BB962C8B-B14F-4D97-AF65-F5344CB8AC3E}">
        <p14:creationId xmlns:p14="http://schemas.microsoft.com/office/powerpoint/2010/main" val="6851395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smtClean="0"/>
              <a:t>Funder Policies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2320925"/>
          </a:xfrm>
        </p:spPr>
        <p:txBody>
          <a:bodyPr/>
          <a:lstStyle/>
          <a:p>
            <a:r>
              <a:rPr lang="en-GB" altLang="pt-PT" smtClean="0"/>
              <a:t>RCUK – require open access, OU has a block grant to pay Article Processing Charges, administered by Library Services</a:t>
            </a:r>
          </a:p>
          <a:p>
            <a:r>
              <a:rPr lang="en-GB" altLang="pt-PT" smtClean="0"/>
              <a:t>Check funder policies when writing bids to see if you can write Open Access costs in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22288" y="25400"/>
            <a:ext cx="3433456" cy="2744788"/>
          </a:xfrm>
        </p:spPr>
        <p:txBody>
          <a:bodyPr/>
          <a:lstStyle/>
          <a:p>
            <a:r>
              <a:rPr lang="en-GB" altLang="pt-PT" sz="4800" b="0">
                <a:solidFill>
                  <a:srgbClr val="9FAA00"/>
                </a:solidFill>
                <a:latin typeface="Arial" charset="0"/>
                <a:cs typeface="Arial" charset="0"/>
              </a:rPr>
              <a:t>Social </a:t>
            </a:r>
            <a:br>
              <a:rPr lang="en-GB" altLang="pt-PT" sz="4800" b="0">
                <a:solidFill>
                  <a:srgbClr val="9FAA00"/>
                </a:solidFill>
                <a:latin typeface="Arial" charset="0"/>
                <a:cs typeface="Arial" charset="0"/>
              </a:rPr>
            </a:br>
            <a:r>
              <a:rPr lang="en-GB" altLang="pt-PT" sz="4800" b="0">
                <a:solidFill>
                  <a:srgbClr val="9FAA00"/>
                </a:solidFill>
                <a:latin typeface="Arial" charset="0"/>
                <a:cs typeface="Arial" charset="0"/>
              </a:rPr>
              <a:t>Media</a:t>
            </a:r>
          </a:p>
        </p:txBody>
      </p:sp>
      <p:pic>
        <p:nvPicPr>
          <p:cNvPr id="4" name="Content Placeholder 3" descr="CYP-media blog Oct1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0385" y="301190"/>
            <a:ext cx="4613314" cy="64531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smtClean="0"/>
              <a:t>Using OA in teaching</a:t>
            </a:r>
          </a:p>
        </p:txBody>
      </p:sp>
      <p:pic>
        <p:nvPicPr>
          <p:cNvPr id="2" name="Picture 1" descr="CC sear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48" y="3162423"/>
            <a:ext cx="6766719" cy="40047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smtClean="0"/>
              <a:t>Getting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24066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Library Services Open Access intranet site </a:t>
            </a:r>
            <a:r>
              <a:rPr lang="en-GB" dirty="0" smtClean="0">
                <a:hlinkClick r:id="rId3"/>
              </a:rPr>
              <a:t>http://intranet6.open.ac.uk/library/main/supporting-ou-research/open-access-publishing</a:t>
            </a:r>
            <a:r>
              <a:rPr lang="en-GB" dirty="0" smtClean="0"/>
              <a:t> </a:t>
            </a:r>
          </a:p>
          <a:p>
            <a:pPr>
              <a:defRPr/>
            </a:pPr>
            <a:r>
              <a:rPr lang="en-GB" dirty="0" smtClean="0"/>
              <a:t>Email: </a:t>
            </a:r>
            <a:r>
              <a:rPr lang="en-GB" dirty="0" smtClean="0">
                <a:hlinkClick r:id="rId4"/>
              </a:rPr>
              <a:t>library-open-access@open.ac.uk</a:t>
            </a: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Open Access Publishing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22590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600" dirty="0"/>
              <a:t>Open access aims to make peer-reviewed literature available to anyone, free of charge, at the point of access. </a:t>
            </a:r>
          </a:p>
          <a:p>
            <a:pPr>
              <a:defRPr/>
            </a:pPr>
            <a:endParaRPr lang="en-GB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1390550"/>
            <a:ext cx="9410700" cy="1557539"/>
          </a:xfrm>
        </p:spPr>
        <p:txBody>
          <a:bodyPr/>
          <a:lstStyle/>
          <a:p>
            <a:r>
              <a:rPr lang="en-GB" altLang="pt-PT" dirty="0" smtClean="0"/>
              <a:t>Models of Open Access Publishing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2320825"/>
          </a:xfrm>
        </p:spPr>
        <p:txBody>
          <a:bodyPr/>
          <a:lstStyle/>
          <a:p>
            <a:pPr marL="0" indent="0">
              <a:buNone/>
            </a:pPr>
            <a:endParaRPr lang="en-GB" altLang="pt-PT" dirty="0" smtClean="0"/>
          </a:p>
          <a:p>
            <a:r>
              <a:rPr lang="en-GB" altLang="pt-PT" dirty="0" smtClean="0"/>
              <a:t>Green: authors self-archive a version of their published article in an institutional or subject repository, or on their personal website. Usually there is an embargo period applied to accessing the full-text of the article.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1390550"/>
            <a:ext cx="9410700" cy="1557539"/>
          </a:xfrm>
        </p:spPr>
        <p:txBody>
          <a:bodyPr/>
          <a:lstStyle/>
          <a:p>
            <a:r>
              <a:rPr lang="en-GB" altLang="pt-PT" dirty="0" smtClean="0"/>
              <a:t>Why deposit the full-text on ORO?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2751712"/>
          </a:xfrm>
        </p:spPr>
        <p:txBody>
          <a:bodyPr/>
          <a:lstStyle/>
          <a:p>
            <a:r>
              <a:rPr lang="en-GB" altLang="pt-PT" dirty="0" smtClean="0"/>
              <a:t>Ensure </a:t>
            </a:r>
            <a:r>
              <a:rPr lang="en-GB" altLang="pt-PT" dirty="0"/>
              <a:t>eligibility for the next REF – the full-text of journal articles and published conference proceeding must be deposited on ORO within 3 months of acceptance (applies to publications accepted after the 1</a:t>
            </a:r>
            <a:r>
              <a:rPr lang="en-GB" altLang="pt-PT" baseline="30000" dirty="0"/>
              <a:t>st</a:t>
            </a:r>
            <a:r>
              <a:rPr lang="en-GB" altLang="pt-PT" dirty="0"/>
              <a:t> April 2016)</a:t>
            </a:r>
          </a:p>
          <a:p>
            <a:endParaRPr lang="en-GB" altLang="pt-PT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422400"/>
            <a:ext cx="7924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1450"/>
            <a:ext cx="104409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0558463" cy="75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0494963" cy="761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0988" cy="738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U PowerPoint">
  <a:themeElements>
    <a:clrScheme name="OU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92C9E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7E1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7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8">
        <a:dk1>
          <a:srgbClr val="000000"/>
        </a:dk1>
        <a:lt1>
          <a:srgbClr val="78003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EAA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9">
        <a:dk1>
          <a:srgbClr val="000000"/>
        </a:dk1>
        <a:lt1>
          <a:srgbClr val="002E6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7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0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1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2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CFC28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4DD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5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 PowerPoint</Template>
  <TotalTime>6066</TotalTime>
  <Words>339</Words>
  <Application>Microsoft Office PowerPoint</Application>
  <PresentationFormat>Custom</PresentationFormat>
  <Paragraphs>57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OU PowerPoint</vt:lpstr>
      <vt:lpstr>Divider</vt:lpstr>
      <vt:lpstr>Open Access Publishing: can you afford not to?</vt:lpstr>
      <vt:lpstr>Open Access Publishing</vt:lpstr>
      <vt:lpstr>Models of Open Access Publishing</vt:lpstr>
      <vt:lpstr>Why deposit the full-text on ORO?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Models of Open Access Publishing</vt:lpstr>
      <vt:lpstr>PowerPoint Presentation</vt:lpstr>
      <vt:lpstr>Finding Open Access journals</vt:lpstr>
      <vt:lpstr>Example O-A journals via DOAJ</vt:lpstr>
      <vt:lpstr>Funder Policies</vt:lpstr>
      <vt:lpstr>Social  Media</vt:lpstr>
      <vt:lpstr>Using OA in teaching</vt:lpstr>
      <vt:lpstr>Getting help</vt:lpstr>
    </vt:vector>
  </TitlesOfParts>
  <Company>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resources for A433</dc:title>
  <dc:creator>wem42</dc:creator>
  <cp:lastModifiedBy>Isabel Chadwick</cp:lastModifiedBy>
  <cp:revision>172</cp:revision>
  <cp:lastPrinted>2013-12-04T12:43:20Z</cp:lastPrinted>
  <dcterms:created xsi:type="dcterms:W3CDTF">2006-03-31T15:36:05Z</dcterms:created>
  <dcterms:modified xsi:type="dcterms:W3CDTF">2014-10-22T15:09:13Z</dcterms:modified>
</cp:coreProperties>
</file>