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40"/>
    <a:srgbClr val="085EFF"/>
    <a:srgbClr val="FD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52E8-C27C-486A-86F3-58DDB536DAF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5A4E-3E2A-4D32-8596-2C9AD16D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05A4E-3E2A-4D32-8596-2C9AD16D0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05A4E-3E2A-4D32-8596-2C9AD16D0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6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05A4E-3E2A-4D32-8596-2C9AD16D0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6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05A4E-3E2A-4D32-8596-2C9AD16D09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FEE8-930F-4C7D-80EF-6A82A7F3ED1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5FA3-811C-4C0D-9AA0-0B6BCF23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dm-project@open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://damaro.oucs.ox.ac.uk/training_materials.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lifes__too_short__to__drink__cheap__wine/475423418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open.ac.uk/research-school/strategy-info-governance/docs/CoPamendedJuly2013mergedwithappendix-forintranet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gif"/><Relationship Id="rId12" Type="http://schemas.openxmlformats.org/officeDocument/2006/relationships/image" Target="../media/image20.jpeg"/><Relationship Id="rId17" Type="http://schemas.openxmlformats.org/officeDocument/2006/relationships/image" Target="../media/image25.gif"/><Relationship Id="rId25" Type="http://schemas.openxmlformats.org/officeDocument/2006/relationships/image" Target="../media/image33.jpeg"/><Relationship Id="rId2" Type="http://schemas.openxmlformats.org/officeDocument/2006/relationships/image" Target="../media/image10.gif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gif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gif"/><Relationship Id="rId30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://news.bbc.co.uk/1/hi/england/hampshire/4390048.s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mation.com/news/tech-comics-nasty-emails-2.html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10/08/13/health/research/13alzheimer.html?pagewanted=all&amp;_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9632" y="116632"/>
            <a:ext cx="6624736" cy="2448272"/>
          </a:xfrm>
          <a:prstGeom prst="rect">
            <a:avLst/>
          </a:prstGeom>
          <a:solidFill>
            <a:srgbClr val="FD7D00"/>
          </a:solidFill>
          <a:ln>
            <a:solidFill>
              <a:srgbClr val="FD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9632" y="4293096"/>
            <a:ext cx="6624736" cy="2448272"/>
          </a:xfrm>
          <a:prstGeom prst="rect">
            <a:avLst/>
          </a:prstGeom>
          <a:solidFill>
            <a:srgbClr val="085EFF"/>
          </a:solidFill>
          <a:ln>
            <a:solidFill>
              <a:srgbClr val="08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9632" y="2727392"/>
            <a:ext cx="662473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1124744"/>
            <a:ext cx="648072" cy="5616623"/>
          </a:xfrm>
          <a:prstGeom prst="rect">
            <a:avLst/>
          </a:prstGeom>
          <a:solidFill>
            <a:srgbClr val="F7F940"/>
          </a:solidFill>
          <a:ln>
            <a:solidFill>
              <a:srgbClr val="F7F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2400" y="116632"/>
            <a:ext cx="648072" cy="5616623"/>
          </a:xfrm>
          <a:prstGeom prst="rect">
            <a:avLst/>
          </a:prstGeom>
          <a:solidFill>
            <a:srgbClr val="F7F940"/>
          </a:solidFill>
          <a:ln>
            <a:solidFill>
              <a:srgbClr val="F7F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9512" y="105724"/>
            <a:ext cx="792088" cy="792087"/>
          </a:xfrm>
          <a:prstGeom prst="ellipse">
            <a:avLst/>
          </a:prstGeom>
          <a:solidFill>
            <a:srgbClr val="F7F940"/>
          </a:solidFill>
          <a:ln>
            <a:solidFill>
              <a:srgbClr val="F7F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00392" y="5949280"/>
            <a:ext cx="792088" cy="792087"/>
          </a:xfrm>
          <a:prstGeom prst="ellipse">
            <a:avLst/>
          </a:prstGeom>
          <a:solidFill>
            <a:srgbClr val="F7F940"/>
          </a:solidFill>
          <a:ln>
            <a:solidFill>
              <a:srgbClr val="F7F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1640" y="11663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Bauhaus 93" panose="04030905020B02020C02" pitchFamily="82" charset="0"/>
              </a:rPr>
              <a:t>Research Data Management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4547736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Bauhaus 93" panose="04030905020B02020C02" pitchFamily="82" charset="0"/>
              </a:rPr>
              <a:t>Top 10 things you need to know</a:t>
            </a:r>
            <a:endParaRPr lang="en-US" sz="6600" dirty="0">
              <a:latin typeface="Bauhaus 93" panose="04030905020B02020C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9953" y="2727392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Isabel Chadwick</a:t>
            </a:r>
          </a:p>
          <a:p>
            <a:r>
              <a:rPr lang="en-GB" sz="2800" dirty="0" smtClean="0"/>
              <a:t>Research Data Management Librarian</a:t>
            </a:r>
          </a:p>
          <a:p>
            <a:r>
              <a:rPr lang="en-GB" sz="2800" dirty="0" smtClean="0">
                <a:hlinkClick r:id="rId2"/>
              </a:rPr>
              <a:t>rdm-project@open.ac.uk</a:t>
            </a:r>
            <a:r>
              <a:rPr lang="en-GB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5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17232"/>
            <a:ext cx="7848872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The OU is building tools to help you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3496" y="5366782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2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58" y="-27384"/>
            <a:ext cx="7673102" cy="54726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upload.wikimedia.org/wikipedia/commons/e/e8/Yellow_hard_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806"/>
            <a:ext cx="7465824" cy="49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17232"/>
            <a:ext cx="784887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Guidance is available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86092" y="5348079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58" y="13448"/>
            <a:ext cx="7673102" cy="5445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2"/>
          <a:stretch/>
        </p:blipFill>
        <p:spPr bwMode="auto">
          <a:xfrm>
            <a:off x="191627" y="2278094"/>
            <a:ext cx="1263243" cy="7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80" y="4932580"/>
            <a:ext cx="749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7F940"/>
                </a:solidFill>
              </a:rPr>
              <a:t>Send enquiries to: </a:t>
            </a:r>
            <a:r>
              <a:rPr lang="en-GB" sz="2800" u="sng" dirty="0" smtClean="0">
                <a:solidFill>
                  <a:srgbClr val="F7F940"/>
                </a:solidFill>
              </a:rPr>
              <a:t>rdm-project@open.ac.uk</a:t>
            </a:r>
          </a:p>
          <a:p>
            <a:endParaRPr lang="en-US" sz="2000" u="sng" dirty="0">
              <a:solidFill>
                <a:srgbClr val="F7F9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672" y="2346444"/>
            <a:ext cx="365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7F940"/>
                </a:solidFill>
              </a:rPr>
              <a:t>MANTRA</a:t>
            </a:r>
            <a:endParaRPr lang="en-US" b="1" dirty="0" smtClean="0">
              <a:solidFill>
                <a:srgbClr val="F7F940"/>
              </a:solidFill>
            </a:endParaRPr>
          </a:p>
          <a:p>
            <a:r>
              <a:rPr lang="en-US" u="sng" dirty="0" smtClean="0">
                <a:solidFill>
                  <a:srgbClr val="F7F940"/>
                </a:solidFill>
              </a:rPr>
              <a:t>http</a:t>
            </a:r>
            <a:r>
              <a:rPr lang="en-US" u="sng" dirty="0">
                <a:solidFill>
                  <a:srgbClr val="F7F940"/>
                </a:solidFill>
              </a:rPr>
              <a:t>://datalib.edina.ac.uk/mantra/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6230373" y="2479784"/>
            <a:ext cx="5334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Presentation adapted from University of Oxford’s Top Ten Things Researchers need to know about RDM: </a:t>
            </a:r>
            <a:r>
              <a:rPr lang="en-GB" sz="1100" u="sng" dirty="0">
                <a:hlinkClick r:id="rId4"/>
              </a:rPr>
              <a:t>http://damaro.oucs.ox.ac.uk/training_materials.xml</a:t>
            </a:r>
            <a:r>
              <a:rPr lang="en-GB" sz="1100" dirty="0"/>
              <a:t> 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-1"/>
          <a:stretch/>
        </p:blipFill>
        <p:spPr bwMode="auto">
          <a:xfrm>
            <a:off x="197680" y="219125"/>
            <a:ext cx="1263243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0672" y="175344"/>
            <a:ext cx="597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7F940"/>
                </a:solidFill>
              </a:rPr>
              <a:t>RDM Intranet site:</a:t>
            </a:r>
            <a:endParaRPr lang="en-US" b="1" dirty="0" smtClean="0">
              <a:solidFill>
                <a:srgbClr val="F7F940"/>
              </a:solidFill>
            </a:endParaRPr>
          </a:p>
          <a:p>
            <a:r>
              <a:rPr lang="en-US" u="sng" dirty="0" smtClean="0">
                <a:solidFill>
                  <a:srgbClr val="F7F940"/>
                </a:solidFill>
              </a:rPr>
              <a:t>http</a:t>
            </a:r>
            <a:r>
              <a:rPr lang="en-US" u="sng" dirty="0">
                <a:solidFill>
                  <a:srgbClr val="F7F940"/>
                </a:solidFill>
              </a:rPr>
              <a:t>://intranet6.open.ac.uk/library/main/supporting-ou-research/research-data-management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0" y="1142455"/>
            <a:ext cx="1263244" cy="9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9727" y="1281068"/>
            <a:ext cx="396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7F940"/>
                </a:solidFill>
              </a:rPr>
              <a:t>Digital Curation Centre</a:t>
            </a:r>
            <a:endParaRPr lang="en-US" b="1" dirty="0" smtClean="0">
              <a:solidFill>
                <a:srgbClr val="F7F940"/>
              </a:solidFill>
            </a:endParaRPr>
          </a:p>
          <a:p>
            <a:r>
              <a:rPr lang="en-US" u="sng" dirty="0" smtClean="0">
                <a:solidFill>
                  <a:srgbClr val="F7F940"/>
                </a:solidFill>
              </a:rPr>
              <a:t>www.dcc.ac.uk</a:t>
            </a:r>
            <a:endParaRPr lang="en-US" u="sng" dirty="0">
              <a:solidFill>
                <a:srgbClr val="F7F94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4"/>
          <a:stretch/>
        </p:blipFill>
        <p:spPr bwMode="auto">
          <a:xfrm>
            <a:off x="197681" y="3154137"/>
            <a:ext cx="1263243" cy="9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60662" y="3303407"/>
            <a:ext cx="204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7F940"/>
                </a:solidFill>
              </a:rPr>
              <a:t>UK Data Service</a:t>
            </a:r>
            <a:endParaRPr lang="en-US" b="1" dirty="0" smtClean="0">
              <a:solidFill>
                <a:srgbClr val="F7F940"/>
              </a:solidFill>
            </a:endParaRPr>
          </a:p>
          <a:p>
            <a:r>
              <a:rPr lang="en-US" u="sng" dirty="0" smtClean="0">
                <a:solidFill>
                  <a:srgbClr val="F7F940"/>
                </a:solidFill>
              </a:rPr>
              <a:t>ukdataservice.ac.uk</a:t>
            </a:r>
            <a:endParaRPr lang="en-US" u="sng" dirty="0">
              <a:solidFill>
                <a:srgbClr val="F7F940"/>
              </a:solidFill>
            </a:endParaRPr>
          </a:p>
        </p:txBody>
      </p:sp>
      <p:pic>
        <p:nvPicPr>
          <p:cNvPr id="1028" name="Picture 4" descr="http://janefriedman.com/wp-content/uploads/2012/02/blog2-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" y="4251572"/>
            <a:ext cx="1257190" cy="6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39727" y="4273204"/>
            <a:ext cx="553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7F940"/>
                </a:solidFill>
              </a:rPr>
              <a:t>The Orb</a:t>
            </a:r>
            <a:endParaRPr lang="en-US" b="1" dirty="0" smtClean="0">
              <a:solidFill>
                <a:srgbClr val="F7F940"/>
              </a:solidFill>
            </a:endParaRPr>
          </a:p>
          <a:p>
            <a:r>
              <a:rPr lang="en-US" u="sng" dirty="0" smtClean="0">
                <a:solidFill>
                  <a:srgbClr val="F7F940"/>
                </a:solidFill>
              </a:rPr>
              <a:t>www.open.ac.uk/blogs/the_orb</a:t>
            </a:r>
            <a:endParaRPr lang="en-US" u="sng" dirty="0">
              <a:solidFill>
                <a:srgbClr val="F7F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7668344" cy="5445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17232"/>
            <a:ext cx="7848872" cy="11430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Arial Black" panose="020B0A04020102020204" pitchFamily="34" charset="0"/>
              </a:rPr>
              <a:t>It covers more than you might think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8324" y="5445224"/>
            <a:ext cx="18356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10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314">
            <a:off x="179512" y="356572"/>
            <a:ext cx="2825916" cy="211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183">
            <a:off x="46019" y="2854437"/>
            <a:ext cx="2894418" cy="2170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62" y="373654"/>
            <a:ext cx="2759853" cy="184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963">
            <a:off x="4639141" y="894503"/>
            <a:ext cx="2653301" cy="198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312">
            <a:off x="4825410" y="3102217"/>
            <a:ext cx="2700228" cy="202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88">
            <a:off x="2360381" y="2810857"/>
            <a:ext cx="2819640" cy="211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05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526101"/>
            <a:ext cx="7696458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Data has a much higher profile than it used to 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75748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03840" y="5387732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9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668344" cy="5445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4222"/>
            <a:ext cx="7344816" cy="54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0" y="-27384"/>
            <a:ext cx="34714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 rot="16200000">
            <a:off x="2998860" y="788699"/>
            <a:ext cx="9036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050" i="1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http://www.flickr.com/photos/lifes__too_short__to__drink__cheap__wine/4754234186</a:t>
            </a:r>
            <a:r>
              <a:rPr lang="en-GB" altLang="en-US" sz="12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/</a:t>
            </a:r>
            <a:r>
              <a:rPr lang="en-GB" altLang="en-U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alt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58" y="0"/>
            <a:ext cx="7673102" cy="5445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2559" r="30127" b="4218"/>
          <a:stretch/>
        </p:blipFill>
        <p:spPr bwMode="auto">
          <a:xfrm rot="20228531">
            <a:off x="1547988" y="-732082"/>
            <a:ext cx="4913824" cy="70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17232"/>
            <a:ext cx="7848872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The OU has a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03840" y="5534561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8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5151337" y="16985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intranet.open.ac.uk/research-school/strategy-info-governance/docs/CoPamendedJuly2013mergedwithappendix-forintranet.pdf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58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36282"/>
            <a:ext cx="784887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Many funders have requirements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03840" y="5534561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4" y="7937"/>
            <a:ext cx="7668344" cy="5445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alc.manchester.ac.uk/subjects/middleeasternstudies/research/projects/ancientjewishliterature/ahrc-logo-forwe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7" y="150022"/>
            <a:ext cx="1474640" cy="1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bsrc.ac.uk/upload/new-bbsrc-colou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" y="2647267"/>
            <a:ext cx="2832850" cy="10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heltenhamfestivals-assets.s3.amazonaws.com/assets/Image/496-fitandcrop-890x5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0"/>
          <a:stretch/>
        </p:blipFill>
        <p:spPr bwMode="auto">
          <a:xfrm>
            <a:off x="5507225" y="1576555"/>
            <a:ext cx="2074035" cy="9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2.bp.blogspot.com/-N0nSTzkpBjY/URUWed_lR0I/AAAAAAAABwA/ZNXeT2zCVCs/s1600/ESR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2" y="3880362"/>
            <a:ext cx="1801005" cy="14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upload.wikimedia.org/wikipedia/en/e/e2/UK_Medical_Research_Council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83" y="4724806"/>
            <a:ext cx="1458923" cy="6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blogs.bournemouth.ac.uk/research/files/2013/05/nerc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32" y="2503832"/>
            <a:ext cx="2426043" cy="8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mascientist.org.uk/files/2011/08/STFC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9942"/>
            <a:ext cx="2507369" cy="5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mailout.co/wp-content/uploads/Arts-Council-England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79" y="4551600"/>
            <a:ext cx="831026" cy="8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mbesc.net/wp-content/uploads/2014/06/British_Academy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06" y="4724806"/>
            <a:ext cx="1272351" cy="6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upload.wikimedia.org/wikipedia/en/thumb/6/64/British_Heart_Foundation_logo.svg/787px-British_Heart_Foundation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11" y="4493032"/>
            <a:ext cx="695044" cy="9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www.civilsociety.co.uk/images/thumbs/new_cruk_logo_250_2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6" y="1557484"/>
            <a:ext cx="1018462" cy="10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://www.dunhillmedical.org.uk/_includes/images/design/dunhill-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8" y="1576555"/>
            <a:ext cx="924347" cy="9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http://www.sed.manchester.ac.uk/images/sed/logos/LTrust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28" y="874798"/>
            <a:ext cx="2174201" cy="5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http://www.maths.qmul.ac.uk/~ivan/LMS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83" y="4174982"/>
            <a:ext cx="1403648" cy="4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http://www.goldgroup.co.uk/graphics_uploaded/Marie-Curi-Cancer-Care125205159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24" y="169454"/>
            <a:ext cx="1461543" cy="6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http://yurtlush.co.uk/wp-content/uploads/2013/08/msflogo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37" y="1576555"/>
            <a:ext cx="2079007" cy="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6" descr="http://www.turing-gateway.cam.ac.uk/images/nc3r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6" y="4192593"/>
            <a:ext cx="1219503" cy="4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Picture 38" descr="http://research.northumbria.ac.uk/support/wp-content/uploads/2013/11/Nuffield-logo-full-colour-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25" y="2644099"/>
            <a:ext cx="2076200" cy="8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31" y="1557484"/>
            <a:ext cx="1166102" cy="90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3" descr="data:image/jpeg;base64,/9j/4AAQSkZJRgABAQAAAQABAAD/2wCEAAkGBwwNDQ0MDA0NDA0NDw0ODQwNDQ8NDg4NFhEWFxQRFRQYHCgsGBolHhQVITEiJSkrLi4vFx8zODMsNygtLisBCgoKDg0OGxAQGywlHSYsMiw3NzcwLDctLDQ3LSwtNy4sLC8sLCwyLCwsLCwsLCwsLCwsLCwsLCwsLC8sLDcsLP/AABEIAMYA/wMBIgACEQEDEQH/xAAcAAEAAwEBAQEBAAAAAAAAAAAAAQYHBQQDCAL/xABBEAACAgEDAgQCBAkMAgMAAAAAAQIDBAUREgYhBxMxQSJRFDJhcSMzQlJigZGh0hU1Q3JzdJKxsrPB0SThNJOi/8QAGQEBAQEBAQEAAAAAAAAAAAAAAAECAwQF/8QAJBEBAQADAAEDAwUAAAAAAAAAAAECAxEhEhMxBEFRFDJhcYH/2gAMAwEAAhEDEQA/ANxAAAAAAAAAAAAAAAAAAAAAAAAAAAAAAAAAAAAAAAAAAAAAAAAAAAAAAAAAAAAAAAAAAAAAAAAAAAAAAAAAAAAAAAABBIAAAAAAAAAAAAAAAAAAAAAAAAAAAAAAAAAAAAAAAAAgEgAAAAAAAAAAAAAAAAAAAAAAAAAAAAAAAAAAAAAAGcZPjFpNU5Vzpy1OHaS40/L+uXLA17HyML+UK3LyOFk++3LaO+69fXs/c3lqzx82DqAzheM2juXFV5X1uO/Gnb123+v6Fx1rqDGwsOWdbydKjyXDZyl2b2W7XyfuLqzx8WDrEmfab4t6Xk3V0V15XOycYJuNXGO8kuT2n6Lc/rqLxX0rCsdUXZk2R7S8jy5xi99mnvJd/U17GzvOC/lY636yp0Wqu66iy9WTUEq5RTTe/wA/uKzpnjRpdsuNteRQn+XONUYr73zOX46ZlWRp+JdRONtU7YOM4PeL+svX9RvDRZnMc4O70/4r4ufK6EMS+t01ux851vdKMnstv6pzaPHDCnKMVgZS5PZNzq/7M58NPx2d/dpf7dpU9P8AxlX3/wDB7J9Lr7ZxX7HTJOD1J1XgaVWpZdqjJ/Vqi4+ZLs32Ta+TKQ/G7Tueyxsrhv8AW4Ven/2Hz8dOeXmRGqgr3S/WOn6rH/xbfjSTlTJx8yPb3Sb+T/YefqnrzTNLbhkW87tt/IrcHZ7+za+RPby76eeRaCTKqvG/TnNKWNlKO6+LhV6fP8YXfRursDOx55ONarFXHlZWnF2RWzfdJ/Y/f2Llpzx+YO6SZtHxn0dvZV5X+Gn+M+/UXi1peFY6YK3KnF7SdKrnFdvtmi+xs7zg0IgpfTniXpefXZPm8aVUeU4X8Itr4vTaT/N/ecTP8atMrslCunJujGTj5kY1OMtm1unz9OwmjZbzg1AFf6T6uwtWrc8WT5R+vVPjzj6eqTf5yOX1P4laXpspVTm77o/Wro4SlFtJrdOS+aMzXnb6eeRcyTLcPxs02c1GyjKri3tycKkl9/4Q0DStXxtQo8/DujZB9uUWnxlsns9vfaS/aXPVnh+6D5y1yCzlgeXLm4OfmbrjsnFbf/o6pmM9Nz/5VVX0x/SHXKSv3XaPKHb6v2r29jq9Qa3m4eZjUQk7nOucXD1U7OMEpP09G9zpdPbJjfsLySUDVcjWMTBuyMnIirJtOuNbb8veUe3eP2te5eMKblVCUnu2u7OWWv0zvR9yNyh19RZVUdUnKbs8mdUKk/SHKMu/7kfTT9P1PKx45UNSk7JwjYq4uPlx3SfF/Bv77G/Zs+aLlmZCpqna1yUFu0vVnm0PVI5uPDIhBwjPl8Mmm1tJx/4KtctVycCfnTeNZS3G32V0FFd/R+7+z0P78OsTJVFd0r98dq1Ro3+rLzJLf0+afv7luqTC3vkY94v6N9E1ayajxryt7I+u3ZRj7lh6Y1/y+lMuvn8VMvL27b7W2WJf5Hf8fdJ8zCx8yK3nTdGDaX9G4WSf70jE6tQthj240XtVc65Tj37uDbj/AJs9+ue7qnfsr4KixVxt4vhvsp7Pbktt1ual1z1B5vTOlVKX4S11eb6N7Oq3f9+x5NT6f8vpGjI4fHzryHLZb8LfK2/1FAytRttppom/wdCSgvsSf/bOnjbZfxR8aLZ1tyg3FtOPJJej9tzs9IYmm3ZW+q3eVjx+Jpy2dral+VyT9ePozr5HS8odN06j5bc52S59u6jHIsi3920dzwdA42k5GX5GrclXYvwU4ynHaSjJvfivsiaucuNsV7eu8Lp6EK7dGt+PfjZT5k7Vx7vlvKcn8l+orktXulhrBlLnVGyNkE9nx2T7J7b/AJT9zUtY0DonB4+fZa3L0VdmTZ27/mp/JlN6yp6f8iFmi+e5c4xslZ5/Hbv2XmRX2HPVnLJOX/UifDT8dnf3aX+3aVLCsUJ1zfdR77fqLb4afjs7+7S/27SoYtbm4QXrLsv2HWfuyI6PUetX6jlW5V0nKVj+CPbaK29Ekl8jTq/B2qWmeerJyzXVKyKSls3s3GOye3fsvQybNxrca6dVsXC2p94v57f+zfsfxP0yGlxuVv8A5EKnGNHl2fjEnGPfj6NpftOG+54zH2ysn07Q9d0i1ahHHtq8hS5Sddij8UXX35Q2/L9zg2W36jmcpyc7smf1nt67b+i+4u2Z4mavqtc9Pjj1zeR6RhFctoPzPX7oMo2DbPCyq5zg1PGn8UH2afFrb950w9Xm5SdGodS+EePiaZbl02zlfj0232bp7SjCEptbcmvbb0M26f1m7BudtcmlKFldkF3Ut4OPo0/Tkzaer/EbS7dGyK6LvMuysa/HjX5dsWnOqcN93H5swzTsG3Jt8qqLlJqc3svRJOT/AMmY0XK433CPLY0uTiu3dpfYaR1H4XSwtMeofSJTugnK2uSW3FKTfff9FGb3LZSXrtyW/wCo/S/iP/MGV/ZW/wCiZd+zLHLGT7j856ThzycinHg3F3ThDdNrZOSX/JcvEHw7/kbGoyI3u7nxjbFxS2nst9vn3ZW+iv5zwv7ar/XE2Tx//myr+1/5iTZsym3HGfFGO9LdQ3aZZkW0ScZW486V2TSk5wly2af5h59Frx8jMg9QucKZz53WN92uS3jvutu2/ofDTsC3JlZCmLlOuqVrivVxUku3+JHr6XrwpZtVeo8ljTkq58XKLjJzS37Lf5neyTt+6rT1fp/S30Rz0u/jk18NoebOzzfiin9ax7duT7InwW1u3H1OGLz/AAWV8Lg2tuW27a3+yKLNqnTPRWJWrrbbOMtuKhbkTb329op7eqPv0RhdJ259UtM+kyyanyi5PK4rs135RS9zyXZjddl7f7RarpJa/Byaj+An3bS/KrJ1WMZa7h77NeXe1/grOzrPTWNmWRum7K7YrZTqslW9v1fcj6rQafPoyW5uyiEoRbk3unFJ7/P6qPJNmPi/xxHK8SIt6dY0t9nHf/FE7mBlVLGhY7IcFHfnzjx/aejNxK765VWxUoT7ST+/crdHRVUGo/SMl0L0p86zj93r95iXG4co4Wgahip6pbenPHssqhLim1s1KO+69F69z3rpKh1/SdOzJ48ZpWQSm7IpPvt8cn7M72H0xh0xvhGG9eRx5wb3S2i1uvk+7Oe+i4JuNeVk11P+jV9myXyWz7I63bj3xeDw6JquTdi5+PkTV0sfnBXRUFGSSh+akvymdPw9nH+TqUpJve3smt1+FmdTTdExsamVFcPhn3m5PlKT2S7t+vojy6N01RhWuymduzUl5crJSgt3u/h9DGWeNlkH26o0aGo4V+HN8fNhOMZdvhk4tKXo/mZRX4HWqUW82LSkm1+jv6fUNtIM692eE5jRX8zpmFukQ0jltGGPjUKfb+i4bP0/Q+RmK8DLfR5sdvfZv+A24kYb88PijmY+iY8cJYEoKdPlyrlFpNNS35e36T9jMNc8Ea7LZTwcp1Qk3Ly73Fxju99oqEF2RsRBMN2eF7KMRw/Ay3kvPzYcPfyN4y/bKLLTr/hbj3YFOBhWeRGqanKyzjzsa5d5OMdm/i+XsaMQbv1Oy3vRlnS/hRZgTvm8qNnnVSrXr23jJb/V/SORj+CF0Jxl9Nj8L39/4DawP1Oz8ih9c+GmJq0vPhKWPle84OEYT7P63wNv29/Yo68DMvf/AObj7f1Z8tvv2N0IGH1GzGclFJ6F8OMPSH5/KeRlNbeZY4SUPhafDaCa3UpLu32Zz+tfCnF1G6WXRbPGyJ/XScFVJ9/ia4Nt90vX2Ro4MzdnMvV3yMLj4GZe/fNx9vfjGalt+wvnS3hxiaZRcq5StyboOEr7XCXH4ZL4WoppfE/mXgg1l9RsynLRiL8C7tmvp0f3/wABqXUugvO0+3AU1B2QnHm/Rbxkvl9p3QZz355WW34GPaH4N24mVRkvMjNUzhPj377ST2+r9hdvEPpOWs4sMaNqpcZ8uT/V9j+RayBluzuUyt8wZh0R4WT0vN+lzyY3R8t1uHzTlF/mr80+HVHg1j5N1l+FfLHlY+UqpuHkp7Jdoxhv3239fVs1cF/UbPV6ujDKfAzJ5LzM2nj7+WpKW32NxZpvRfRWFo9TjjqU7Z97LreDm+0VxTjFfD8O/wCtllJGe/ZnOWiCQDiAAAAAAAAAAAAAAAQBIAAAAAAAAAAAACCQAAAAAAAAAAAAAAAAAAAAAAAAAABAEgAAAAAAAAACCQAIJAAAAAAAAAAAAAAAAAAAAAAAAAAAEASAAAAAAAAAAAAAAAAAAAAAAAAAAAAAAAAAAAAAgkAAAQBIAAAAAAAAAAAAAAAAAAAAAAAAAAAAAAAAAAAAAAAAAAAAAAAAAAAAAAAAAAAAAAAAAAAAAAAAAAgkAAAAAAAAAAAAAAAAAAAAAAAAAAAAAAAAAAAAAAAgkAC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5" descr="data:image/jpeg;base64,/9j/4AAQSkZJRgABAQAAAQABAAD/2wCEAAkGBxQTEhQUExQVFRUXGBsYGBgYGRoeHBwcHxwcHBweGx8ZHyggHB8lHBwaIjEhJSksLi8uHh8zODMsNygtLisBCgoKDg0OGxAQGzQkICY3NDQsLzQ0NCw0NDc0NCwvNDQsLDQsNDQ0NDcsLCwvLCw0LCwsLCwsLCwsLCwsLCwsLP/AABEIAOEA4AMBEQACEQEDEQH/xAAcAAACAgMBAQAAAAAAAAAAAAAABQQGAgMHAQj/xABIEAABAwIFAgQDBQMGDQUBAAABAgMRAAQFBhIhMUFRE2FxgQcikRQyobHBQlLRCCOCo+HwFzM0U1RicoOSk6LT8RUks8LSJf/EABoBAAIDAQEAAAAAAAAAAAAAAAAEAgMFAQb/xAAzEQACAgIBAwMBBwMEAwEAAAABAgADBBESBSExE0FRcRQiYYGRofAywdEjM7HhFULxUv/aAAwDAQACEQMRAD8A7jRCFEIUQhRCFEIUQhRCFEIUQhRCFEItsMabdedZTq1NcyNjvBj3pevJSx2QeRGrcR6q1sbw0ZUxFZHv1rDay0kKWEnSDwT0qFhYISg2faWVBC4DnQ95qwZ11TKC+kIcM6gPUx1MbRtNQoaxqwbBoyeStS2EVHaybV0ohRCQsNxVp/X4StWg6VbEb+/I86pqvS3fA71L7saynXMa34k2rpRCiEKIQohCiEKIQohCiEKIQohCiEKIQohCiEKIQohCiEKITXc6tCtEa9J0zxMbT5TUX3xPHz7SSceQ5ePeQ8CL5aH2kJDkniOOkxtPpVWObSn+r5l+UKRZ/o/0xhV8WmKWwCSAATyY59a5oTpYkaMX47jTdqgKcCjqMAJG/fr5VRkZK0LyaM4uI+SxVfaTbW4S4hK0/dUAoehq5HDqGHgyixCjFW8ibalIRVfY+y0+hhRVrXEQNhJgSfM0tZl112Cs+TG6sK2yo2r4H9o1pmKTRa2bberw0JRqMq0gCT3NQStU3xGtyx7Xs1yO9TfU5XFeM40m3U0lSVK8RWkaRxx/Hilr8laSoI8xvGxGvDEEDiNxpTMUhRCFEIUQhRCFEIUQhRCFEIUQhRCFEIUQhRCK8VxoMOMtlC1F1WkFI2G4G/1pe7IFTqpBO43j4huR3BA4xpTEUmIcEkSJHIneubG9Tujrcyrs5K/jGCPO3LTqHtCERKd+hkxGxkbb0jfjWPcrq2gPaaONl1V0NWybJ9/58R1dXSGxqcWlA4lRA/OnHdUG2Ooilb2HSDcwuLZp9AC0ocQdxMEeoqLIlq/eGxJJZZS33SQf0mN/et27RWv5UJgbD2AAossSpOTdgJ2qp77OK9yZGwTHmrrV4eoFMSlQg78HsRVWPlV374e0tysOzH1z95Jfw1pbiXFISVp+6o8irWpRmDkdxKkvsRCit2PkSSpwCJIE8SeamSBKgCfEj4n4nhOeDHiaTonv77VC3nwPDz7Syjh6i+p/T7yFlj7R4P8A7r7+oxxOnaJ07TM+0VTiet6f+t5l+d6Hq/6Hj+8bEU1E57RCan7hKI1GJMCos4XzJqjN4m2pSEKIQohCiEKIQohCiEKIQohCiEKIQohPIohPaIRDh2Ww1dOXHiE69Xyx+8ZMnqB0pKrDCXtbvz/eaF2ebMdaePjXf6THM2Z02qko0Fa1DVEwAJjmD51zLzRQQutkzuF085ILb0BGeDYkm4aS6kEAzIPII2Ipii4XIHEVyaGosKNK/nrBHn/DU0NWkEFMwd43E7dKR6jjWW8SnfXtNHpWXVTyWztv3jTKWHLYtkoc+9JMAzpk8fr70zhUtVSFbzFOoXpdeXTxJGPYULlktElMkEHsR5dasyKBdWUMrxMg49gcDcX5Wy19kK1FetSgBsIAA3qjDw/s+yTsmMZ2f9p0ANASw09M6c7zng9y5dFSUKcSQnQU7hOwkH935pM+dYOfj3vdsDY9v57T0nTcrHTH4kgH3/H/AD2l7w9tSWm0uGVhCQo9yBufrW3UGCAN513nn7irWMU8b7RDb51ZW+GglQSVaQvaCZgbcwT1pFepVtZw1+G5ov0m1avU2N+dRzjdqt1haGl6FqGytx7SNxPE03kIz1lUOjEcaxK7QzjYE15es3GWEodXrWJ3kmBOwk7mK5jVvXWFc7MnmW122lqxoSe60lUagDG4mrioPmLqxXxM67IwohCiEKIQohCiEKIQohCiEKIRVfsXJuGVNOJSyP8AGJPJ/Dt5iKWsW42KUP3feN1PQKWDrtvYxrTMUlfQ1efbiSofZo4kREdudWrrSQXI+0b39z+f3miWxfsugPv/AM/bUkZkx5NohKikrUowlMxxySe1Ty8oY6g62TKsLDbJYgHQHmZZdxtN02VBJSUmFJO+8TseoruLki9OQGpzMxGxn4k7B8THHsutXWkrKkqTsFJiY7GQRXMnDrv0W8iSxM6zG2F7g+xm0+FY22wIbbHqSSfxJJqR9PFp/ASH+rmX/iZDy/mlu6WUBKkKAkAwZHlHWqsbOS9ioGjLsvpz46hidias9Yi6ywktEp1K0qUOQIP0k9aj1G6yusFP1k+l0V22kWd9DsJGyBijzyXQ6SsI06VHneZE9eAff0qrpl9lgYOd695b1bHqqKlBonexHuPXa2rd1xAlSUyP4+3PtTuTY1dTMvkTPxKltuVG8GVDJePXDlwG3FlxKgomQPlgTIgbCYEedZWBl2vbxY7Bmz1LCorp5qNEfvLZj2Nt2qApckqMJSOT356CtTJyUoXbe8yMTEfJYhfbyYYFjTd0gqRIgwpJ5H06GjHyUvXawysR8ZuLfkYst8lMofDupRAVqCNoBmRvyQD0pZem1LZz3+Oo0/VrWq9PQ343H97chtBWeB0/KnrHCLyMz6qzYwUSHhWLB4lOnSQJ5naqqb/UOtS6/GNQ3vcl3rxQiUiTVtjFV2JTUgZtGZ2zhUkEiCeldQkjZkXUKxAnryiIgT3oYkeIKAfM2VKRhRCFEIUQhRCFEIUQhRCabi6QiNa0o1GE6lASewnk1FnVf6jqTSt33xBOpuqUhFLeY7ZT3ghwa508GCewPBM0sMykv6fLvGzg3iv1Cvb+e02Y5grd0gJckQZSpMSD7giK7kYyXrxaRxct8duST3BsIbtWyhuTJkk7kn2/Ku0Y6ULxWGTkvkPyeUtnOtwbgSE+GV6dEbwTHPOqshepWm3XtvxNxuk0int515/ntL1iuHpfaU0uYUORyDyCPetm6pbUKN7zAouamwOvtE2AZXRaKU6pzUdJEkABI5J/ClcbBXHJcncdy+oPkqKwuv3mbGarR5fgmSFfKNafkV5b/qKFzse1vT+fnwZFunZNK+p8fB7ibscxRuxZGltO5hCEgJE8k7cD2qzIvTFr7D6DxIYuO+ZYeTfUnvImWM0i6UptaAhcSIMgjrz13FVYmcLyUYaMuzunHHUOp2Jru8w2do6ptDXzftlpCBHkdxJ8qi+Xj47lVXv76Akq8HKyqw7N29tkyXjWFN37LakLiPmQqJEHkEe31FWZFCZdYZT9DKcbJfCsZWH1E35awJNohQCtalGVKiOOAB25+tWYmKMdSN7J8yGbmHJYHWgPEp97nC5TcKggJSsp8PTyAY36yaybOoXC468A+Js1dLxzSN+SPM6E8yHEaVDZQ3H9+tbzKHXRnnFYo219pow/DENElMknaTHHbYVXVQtfiWXZDW9jJTjgTuogepq0kDzKQpPgTJJncV2cI1PaIQohCiEKIQohCiEKIRbj79whqbZCVr1DY9uvUeXWl8lrVTdQ2Y1iJSz6uOhGDRMDUIMCR59avG9d4s2t9oox/LqLpTZWpSdE/djcGJG/HHNK5OGl5BY+I5iZz4wYKAdxwE7R7U1qJ777lItsjLTcBZcT4SV6xzrMGQDtHvNZCdMYXcifu73+M3X6urU8Qv3iNfhG+dMXct2UlqApatOoiY2J+v8AbTWfkPTWCnkxLpmKl9hD+APE0ZHxt24S4HdyiIVETM7GNpEfjUOn5L3Ah/b3lnVMSugqa/f2klxFgi4k+CH5nkfePWOAr8asIxVt2dcpWDmtTob4f2/xK7nzF3kv+Eham0JSCNJKSonqSN46e1IdSyLFt4KdCaXSsWpqvUYAk/PeNMsvu3dk824oz8zYWeTKeveJpjEZ8jHZWP4bimaleLlK6D4OpXsPyfc+MkLToSFAleoEQDO0GZ9qRq6dd6g5DQ+Zo3dUx/TJU7Px/mXjMmCJumwkq0qSZSqJjvI7EfpWxlYwvTW9H2mFhZZxn5a2D5EX5Xyr9mWXFrC1kaRAgAdeeTxVOHg+geTHZjGd1H7QoRRoRJj+T31PrW1pUlatW6oIJ5mfPtSeT061rSydwY9idUpWkK/YiS8wsu2lg00hR+9Di0yOZVAPQE7f+asylfHxVRT9TKsN68rMaxh9B+0X/D28d+0FEqU2UkqBJIBHB8jO1U9MssNvHexqMdXqr9HlrR32lwuLe0DwUsMh3YyYmehPn5mtV0xxZtgOUxUfJNXFSeMzx29U02CjkmJ7bTXci0ovacxaVsfTTXgF+twKC94jf1qONaz7DSWXStZBWbMXtFLKSneNo/WpX1s2iJHHsVQQZKw9koQAefyqypSq6MqtYM2xMlskrCp2rpU8tzgcBdam+pyuYpJrk6dTKuzkKIQohCiEKIQohFOP4+3ahOsKUpUwlMTtyd+BSuTlpQBy945iYT5JPHsB7yThGJouGw43McEHkEcg1ZRctyc1lWRjvQ/B4nzLmsWzgbS3rVAUZMAA8Djc0rl54obgBsx3C6achOZbQjKzfavLdKlIBQrlKt4I2P0PWmEZMioMR2PzFbEsxbioPce4hhTtsmWrdTQIklKCCZ7mOaKTSPuVEflC9cg6e4H6mcyvcGuA8pBbWpRUdwCQqTzPG/M152zGu9QrxJM9TVlUGsMGAH/H5TpX/obbjLSbhAWtCEjV1mBO43r0P2ZHRRYNkCeY+1vXYzUnQJkLH8YRYNoQ02mVTpTwkAckxzufeqcnIXEQKg+gl+JivmuXsbsPJkfK+bTcOeE6hKVkEpKZgxuRB4Mb+1V4fUDc3Bxo+0szumChPUQ7HvuRfiJibqPDaQooSoFSiDBMECJHT+NV9UudOKKdblvR8et+TsNkeIvyFirvjhoqUpCgTBJOkgTInjt7iqOm32erwJ2DGerY1fo+oBoj946zjmZdupLTQGojUVKEwOkDvsabzs1qSETzEendPS9S9niY5UzCbvWy+lCjp1cbKEgEEHbqK5hZZyN12Cdz8EY2raiR/aWWzsW2gQ2hKAedIAn1rQrqSsaQamXZdZYduSZRsQsXQ8sKSokqJBgmZO0Vj21OLDsTfpurNQIPtLc2pCGW0XBTOkAhW/8AeO9agKrWFsMxiHe1nqEmWyG0IlGkJ5kces1agRV+74lLl2b73mRrfFkLVpgidgT1qtb1Y6lj4zKu5PJq+LzU1cpUYFQDg+JNq2UbM3VOQhRCFEIUQhRCRl4g2HQ0VpDihIT1I/uDVZtQOEJ7/EtFNhQ2AfdHvJBFWSqIMr4K9bl0uu+JrIjcnvKjPBNI4eNZSW5tvc0c7LqvCitda/mptzJl1N2EyooUmYIE7HkEe1Sy8RcgDvoiQws5sYnQ2DJeBYSm2aDaSTuSSepPXy4FW49C0JwWVZWS2RZzaQseyu1dLC1FSFAQSmNx5z+dU5ODXe3I9jLsTqFmOpUDYmeJYWUWS2LcGQggDqep9zv9albRxxzXX8TlORzyhbb8/wA/Sc+y5YPG6a0IWkoWCokEaQDvM+UiOtYWLTYbl4jWjPRZl1QobkQdjt+M6NmPGk2rWsjUonSlPEnnfyFb+VkihOR7n2nmsPEOTZxB0B5MR5fzoXnUtOoCdZhKkkxPQEHv3pPG6l6jhHGt+I/l9KFVZdDvXmTs4ZeN0EKbIC0SIPBB6T0NXZ2IbwCp7iL9Ozhjkhh2MgZSymtl3xnimUghKUmdyIJJ9CfrVGFgNU/N/wAoz1DqSW1+nX7+TLHi+ENXKQl1MxuCNiPQ1oX46XLpxMzHyrMduSGLMOtbKyUUhxCXDsStY1R26QKWqrxsZtA6P4mNXWZeWuypKj4HaYZpyz9qKXG1hKwI33Socjjj1rmZheuQynRksDqH2YFGGx/xDLGW/smtxagtwpj5RsByQJ3JMCjEwvs+2Y7MM7P+1aRRoSsrx99a9fiKT1CQflHlHB96zjl2s3Lc1BhUovHjuX7BrsusoWrkjf1Bia26LDZWGM89k1Cu0qPEQZhtHPGKoKkkCCBMeVJZNbepvXaaGHanpcd6McYHbKSyUrH3idj0BAH8frTeOhFemiWVYDbtfaFrg4QsK1SAZAj6TXExwrb3B8osutRktMgjuIpgjY1FgdHcjW9npMkzHFVrXo7lr28hqSVgxtVhlQ17z1PG9AgYTXZye0QhRCQ3MMaLyXigFxIgK349OOp3qo0oXFhHcS4ZFgrNQP3T7SZVspiLM+YxaBA0a1rmBMAAdSYNJZeYMcDtsmP4OCcnZ3oCS8AxdN00HEgp3KVJO8EefXYircbIF6cxKcvGOPZwJ3KPnHFLhF2pIcWhKY0BJIBEDfb7288+lY+dfct5AJHxN7p2PQ2ODxBJ8/z2lxubp4WBciHvB1HbcKjcx3G5itV3sGNy/wDbUxUrqOXw/wDXc51gWIPC5bKFrKlLSCJJ1Anee+1YONdYLQQTsn9Z6XKoqNDBgAAP0nT8SxlhggOuBJPA3J9YSCY869FbkVVf1nU8rTi3XDda7i7MWGJvmElpaSQdSFTsehBjj+yqMqkZVQKH6RnDyGw7iLB9Yjy5k51DyXHtKQg6gAZJI49BO9J4vTrFsD2e0fzOqVvUUr7ky8vOaUlXMAn6Vsk6G5gqORAnG8QxR15ZWtapmQJMJ8kjpXk7L7LG5MZ7WnHrqXgo/n4y85Qxd1y1ekla2gdJO5Pykie5BH5Vs4OQ70tvuRMDqOLXXkJrsG8znZUTuSSTuSeT61g7J7mel0B2E6FknEvDslrdJ8NtRCT5QNh/SMCt3Au4Y5Zz2H8/5nm+p0c8oLWO5Hf+fSYtZ7BVuyQjvq+aO8RHtNcHVAW7r2km6OQvZ+/0k4ZXt3SHUKUEK+aBEb77SJFXfYqnPNT2MX/8hfWODAbHaM769btW0iPJKR5f35pmyxKFA/QRWqp8hyd/UzXhWNpeOmClXIEzPoajTkrYda0ZLIxGqG97EgY++vxdMkJABA/WqMlm569oxiIvp794ywV5SmjO8EgT6UxjsxTvFclVFnaRrS4WViSSSdx+e1Vo7cpbYiBI4dXAJpsnQ3ElGzqa2Hieairbk3TU31OVwohCiEKIQohK/gN9dLfeS+3pbTOkxHXYA/tSN5pLHtvaxhYuh7TRyqcZKkaptk+f57SZjuBNXQSHJBTOlSTuJ5HmKsyMVLwOXtKcXMsxieHv7TZZWrNo0EghCAdyo8k9ST1qVddeOmh2EjbZblWciNn8JLQULCVDSocpOx+hq0cW7+ZSeSEqe0q93ntpDpQG1KQDBWCPQwOo9xWa/VK1fjrY+f8AqatfR7Gr5FtH4/7j+wsmNnWm0ArGoKSkAkHf8aerrq/rQDv7zOttu/23Y9vac1zmytN26Vz8xlJ6FMbR6cV5/PVlvYt7+J6jpro2OoX28/WWr4cMLSytSpCFKlE9dtyPLj6VpdKVhWSfBPaZHWXQ2qB5A7xNnbHHS+ppC1IQiBCTEmJJJG/XilOoZVhtKKdAR7pmHWKRYw2TN2RMbdL3gLUVpUDGoyQQJ5O8ET+FT6dlObPTY7BkOq4lYr9VRoiTMQyCFLKmndCSZ0lMx6GRt5Vbb0oM20bQ+JRT1kqmnXZ+d6/tM2sxYZhqPCXdtBUyrfUsk9SlEkfStDHx1oTiszMrJfIfm35SuuZky++7IutBJkjS6hJP9NAA9iKofp1Dty1GK+qZCLx3v6y3X1uzc2JRZLbWgQU+GoKBgzEg8nfnrUsnG3jmusfQSOJlcckW2nz5MobFosr0BCtfGmDP0rAVGLcdd/ielaxAvPfb5nTcPUi2YabdWlKgOpHJMmPSYr0VRWitVc6nlrg2Raz1jYiPOGIW50H7SwFpE6FOJBKT1EnyqrKqNoDJ3l2HcKGKWdtzDJuh5wuIcQoN86VAmSDEwduvNQxcdw3JhqWZmShTip3uZYz8Q8JaX4b100VAkQlK3II2IJbSoA+U0+yK3kTMV2X+kzbg+cmbj/J3GloH7KTuB5jkfSlja6nxoRwUI43y2ZaQtMatgCJmmdjW4no74zE3CCkqKhpHJOwHrPFAIbxAqVPeVe++IuFW5hd41PB0anI9fDCoroAE4WJ8wsviXhbxhu9aB/1wtv8A+RKaDAS1tOhQCkkKB4IMg+hFdnJnRCKsfxc26UENKd1K0wnp+B37ClsnINIBC73G8TFF5ILBdCNaZik1XdwltClq2SkFR9BUXcIpY+BJ1oXYKvkyvYFnBFw74RbKCZ0HVMxvvsIMetIY3UFufhrXxNHK6W1Ffqct/M0Z+wp54NFoFYTqlI53iDHXgj3qHUqLLQpQb17SzpOTVUWDnW/eSsj4a6ywoOjTqUVBJ6CAPae1W9Ppeqoh/nxKuqZFd1oNffQ8xBc5FcU6S24jwiSZMyBPEDYx60i/S3Lniw1NBOsIK/vqeUsmJ4w1YNNNnUshISlI5ISIknpWhdkV4iKvn4mZRi2ZtjP479z9Z7gePs3kp0QtO+hQB27g9aMfLryO2u49jOZWFbi999j7iZY5mZm1IQrUpcTpSOB5zsPSpZGbXQdHufgTmL0+3IHIdh8mVy6sWcSUXGF+G6ANaFjkcA7fTaenvnvVXmtzrOm9wZppdb09Qlo2vsRGOEYG1h6HLm4dHyIJKuEoT18yT/ZTeHgig8idmI53UTkDgo0P+Zwv4ifFK4v1KbZUpi13AQDClju4Rvv+7x681oTMlNwbBLi6XotmXHVDkISTHqeBweaIRxefDvE2kla7N7SBJgBX4JJNEImwfF37R0O27i2nE9U/kQdiPIiKIT6T+FXxGTiSC06Ai6bEqSOFp41pHTflPSR7EJCxl1Srh0r51kegB2H0rzt5JtblPU4yqtKhfica+KX+W/7pH61q4H+1+cxepf735RThuZXmLV+1aOhNwpPiqHJQAoaPIHVvHMRwTLsQiWiEt3wqwY3WJMJ1FKWz4rigYOlESJ/1iQn+lXG1rvJLvfafSGe8xs2Nmp9wggEBtAO61QYSPxM9AKgy8l0JJGKNsz5hzXnC6v1kvOENzKWk7IT22/aPmd6kqhfEizlj3kDCsCubmfs7DrsbEoSSB5E8A1Lc5qZ4vl26tYNxbutAmAVJIST2B4nyonIxyXna6w1wKYXLZMrZV9xf/wCTH7Q345G1EJ9U5Xx9q+tm7lknQscHlKhspJ8wZ9eRsaIRrRCQ8UxRq3RrdVpBMDYkk+QFVXXJUvJzL6Mey9uNY3NnyPNdFNuJ+qSKl92xPkGQ+/TZ8EGKMGymzbueIkrUrfTqI+We0Dcx3pWjArpfmO5jmT1K29OBAA99e8l3OYbdDvhKdAXxEGAexIED3NWtl0q/At3lKYN71+oq9v57RZ8QXHBa/JOkqAcj92Dz5TFLdTLin7vjff6RvpAQ3/e867fWVv4drX9pIROgpJWOnkfWf1rP6WW9XQ8a7zT6wE9Dbed9o3z3gLrq0PNJK4ToUkciCSCO/J/Cmuo4r2MHQb9ol0rMrqU1udd9g/p/ia8jYA626XnUlACSlKTyZjfyG1R6diWI5dxqT6pm1WVitDv3iLO1qtF24pQMLhST0IgCPak+oIy3kn38R/plivjqF8jzJnw8tVquC4AdCUkE9JPA/Wreloxt5DwBKesWKKeB8kyufyjcxFKWLFBgL/nXR3AMIHpqCj/RFegnmJybI+XFYhes2wJSFklah+yhIlR9YEDzIohPrbBMHZtGUsW7YbbSNgPxJPJJ6k0Qk+iE458esktKYViDKQl1sjxtI++kkJCj/rJJG/aZ4EEJxLLOMrs7pm5bPzNrCo7p4Un0KSR70Qn1xdYVb3IS8QfmSFBQMSkiRPTil7cauw8m8xqjMtqHFT2nzj8aktDEYZ3QGUCd9zKp5ruOKwmq/Ejkm0vu3zEGR8vKv7xq3TwZUv8A2UiVR5nj3q198Tx8ylOPIcvE+mcs5YSxpAaQ22kbJAG/r39TSlNVhfk8evurCcK5nfZfYZeL7LCG1OJCVqQmJgzuBt79YHYVPI32+JXile/zOCfGbG1PXvghR8NhITp6azuo+saR/RqyhdLKshtvqRvhPk9OI3ml6fAaAW5EjVJhKJG41Gd+wPrVpIEpCk+J9S2tk22hLbaEoQgQlKRAA7ACgjcAdT28s0OtqacQlbawUqSoSCD0NdnJ8mfEnLH/AKffusJnwzDjU7nQrgexCk+1EJ0j+TjdvIVcsLQ4GlBLqFFKtIUPlV80RJBTtP7PrRCdyohIeKYY3cI0Op1AGRuQQfIiqrqUuXi4l1GRZQ3JDqZOutW7UkhttAAHYDgDua6zJSmz2AnFWy+zt3YzDDMVauElTSwoAwdiCPUEA1yq+u0bQ7kr8eyg6sGpTMUyU8u4WpKk+GtRVqJ3EmTI6n++1ZF3TbGtJB7GbdHVqkpAYHYGtSzY5jLVo2gLBWSNISIkgCCTO0fxrRyMlMdQG7zKxcWzKcle34zzLGMMvpV4SPDKT8yIA54O2xoxMiu0HgNa9p3OxbaWHqHe/BizFs8IadLaGy5pMKVq0iRzGxmPalr+prW5VV3r8o1j9IaxA7Nrfjtv+8fYfjDbrHjgwgAlU8pjcg+lO1ZCWV+oPHvELsWyq30j59vxlKvs8KWqAy2W5+6sEkjz6A+1ZFnVGY/0jX4zcq6QqDfM8vwl0y/iCH2UrbSEjgpH7JHI2rXxrVtrDKNTDy6HptKud/jPm3463BXjDwPCENpHpoCvzUavi0qmXcw3Fi6XbVzw3CkoKtKFfKSCRCwR0FEJY/8AC5i/+l/1LH/bohD/AAuYv/pf9Sx/26ISPiXxOxN9pxl251NuJKVp8JkSDyJCAR7UQlPohPrDKC1u4HbROr7MlPmdI0/iBVOQCamAl+MyrcpbxufP/wAUv8t/3SP1qjA/2vzjHUv978pZv5ObX/8AQfWYhFsrc9CXG/0CqdJ1EQN9p3UZgRqjSqO/9lK/a134jf2J9b33jN24SlOonY8ec8RTDOANxZa2ZuI8z41zRdF28unDyt91X1Wo1ISJGp23+Tvh3/sn3dvmf0+cJQk//aoMuzJq4UTsC1RUidSAG4IXNAO4Eamty1QpWooSVDbUUgn6812cm6iEV3GD6rlu48RY0JjQODz/AB39BS7Y/K4W8j29o2mVxoaniO/vGlMRSKMz4QblgtpUEqBChPEidjHrSuZjm+viD3jmDkjHt5kbHiQcnZdXa61OKSVLgQmSABPUgb71Tg4jUbLHuYx1HOXI0EHYfMYXmY7ZpzwluAL67EgepAgVfZmUo/Bm7xavBvsTmq9ovzhl5V0ELbKdaZEE7EHfkdaozsQ3gFT3EZ6dnLjEq47GeZOy4q21rcIK1ACEmQBzz1M0YOG1G2byYdRzlyNKg7CVrGso3AeWW0eIhSioEEbSZgyenes7I6fcLCVGwZqY3U6DUA50R/O0tWCZfLdmthZ+Z0KKo4BUkJ27wAK08fEKUGtvJ3v85k5OaLMkWqOy61+XeUG4y9coXoLLhM8pSSk+cjb61htiXq3HiZ6FM7HZeXMfn2P6TouUcKVb24Sv76iVKHaYEfQVv4VBpq4t5nmuoZK33cl8DsJ88fHe1KMXdJGziG1jzGkJ/NJpuIzX8G8v2l9duMXaSr+aKm4UU7gifukTsfwohOyf4GcK/wAy5/zXP40Qh/gZwr/Muf8ANc/jRCarr4RYO2hS3G1IQkFSlKeWAAOSSTsKISHZ/DfAHf8AFKQ55IuifyXRCdAw+1Zs7ZDaPlZaTCZJMD15NRdwg5N4k0RnYKvmfNvxtu0O4kVoTpBaR0Akyrfaq6LFsXko1LMipq24sdx1/J3a13V4njVbEfVaRVjryUiVI3Fg3xOtowp0K06D69PrWaKLN61Nc5NZG9ywv2JLSUA7pj3gRTzVbQL8TOS7Vhb5nxzj7BRdXCFCCl5xJHmFkGrR4lB8zvX8nS8T9geb6puFH/iQj+BoLAHUApI3OsqTNBG4A6niERQBqBO4pxvNNpaKQi5fQ0pYJTqncDnfgc12cmWGZms7ghLF0w4ozCUuJKjAkwmZ4BPHSiEbUQijM+FuXDOhtzQdQPWCOxjfz9qVy6HuTih0Y5g5CUWcnXYk7DrcttIQpRWpKQCo9SBzV1SFECk71KLnD2FgNA+0kzVkqlCxnJTzlwtaFI0LUVEqJlM7naN/KsS/ptj2llI0Z6DG6tUlIVgdgalgzJfKtLQFvdQ0tpJ6bRJ9h9afy7Tj0bXz4mdhUrk5Gn8dzK3lHMr67hLbiy4lcjcCQYJkQPLis/CzbWtCOdgzU6hgUrSXQaIllzLmRFrpGnWtW4TMbdyfWtDLzFx9DWyfaZeFgNk7O9Ae815azOm6JQU6HAJiZBHkdvpFRxM1byV1oyWb09sYBt7ErWd8dd8dTKFqQhEA6SQVEiTJHTfis/qGU/qGtToCafTMOv0hYw2TM8i446XgytSloWDGoyUkCdid4gHau9Oyn9T02OwZzqmHX6XqqNESv/yh8sqdZavWxJZ+R2BvoUflV6JVP/FW7POTh+XcZcs7lq5a++0rUJ4IiCD5FJIPrRCfVmTc82mIthTLgS5HzsqIC0nrt1HmNvTiiEsi1gCSQB3NEJw/42/Edpxo2Nm4HNRHjuIMpgGQhKhzJ5I2gR1MEJxvBsMcuX2mGhK3FBKR69T5AST5A0Qn1jiWC+FYN27IJSylAAHJSkR7nrSmajNV2juBYqXfe9584/FP/Lf90j9ajgf7X5yXUv8Ae/KWL4BXwZurlUSSyAB56080xdb6a7i1FJtbU7thmNlaglYAnYETz5zVFWSWbTCMX4gReSmSMYulJ0pTtPJqy9yugJXj1q2yZ8x/FvCSxiLi4+V/+eBjYlX3/fVJPqO9TqbksquTi3aM/glmhFpdll5QQ1cQNROyVj7pM7AGSJ/2amy7kVfjPpvUO9SkNQKtp6UQnyv8Y80IvsQJaVqZZSG21DhXVSh5FRgdwAaISwfydcELl47dEfKwjSkkftr22PcICp/2h3ohPogmiE9ohNV0FaF6NlaTp9Y2/GovvideZNOPIcvHvOd5TtboXaSpLoAJ8Ur1QRHUnYmYj61g4SXi8b3+O56TqFmMcY6I/DWp0G+vUMoK3FBKR1P5DufKt2yxa15MdCecqqe1uKDZkRi6t71pSUkOIOygZBHbY7jyNVK9OShA7iXNXfiWAnsfaJ7dFhYuxrhw7fMSopB9BCfzpVRiYr+e/wCuo65zcyvx939N/wCZpzngC7kofYhfyBMAjdMlSSk8Hk9e1Qz8Vr9WV9+381J9NzVxw1Vvbv8Av47/AKTDJWW3WXC88An5SlKZBO8STGw4qPT8N635v2/Cd6nn12p6dff5Ml5oyl9oX4raghcAKCvumODtuDVuZges3NToyrB6l6C8HGxFVpas4YoOPq8R5QIShA4HU/NHpPrtSyV14R5WHbewEbsst6gOFQ4qPJMf4TmC3vQpop3KSFNuAEKSdj3BEcin8bNrvOh2MzMrp9uOOR7j5E418QPgw80pT2Hgus8lmf5xHkn98f8AV605EZym4tnWVwtDjSx0UFJUPrBFEJk/ijy06VvOrT2UtRH0JohJ+AZVvLxQTb27i5/b0kIHmpZ+UfWiE+gMgfD9vCGHLl0h260GSPuoH7qJE79Vdew612vwQt8S2mv1LAnzMDjlwpeourB7Awn/AIeKwvtNpbly/n0no/sdCrx4j+/6zlPxeLlxfBwNqJ8FAUUpMEgqk7D0rZxrPUr5GYGXV6VpUHtGXwLwpS7q5SQUKDMp1AiTrTtXb6/UXQPeGNaam5Edp3HC8FWlYUuAE7gAzJqinGZW20Yvy1ZdL7yXdXzKjpUCYP3hwPxmrXtrY6MprptUchK98Rsls31n4eyXUnUy52VHCjzpI5HoelW/drXtKfvWN3nzDjeDPWjpafbKFDuNiO6TwoeYqYIPiVlSDox7gPxIxG0SEN3BUgbJQ4AsDyGrcDymKCNwB1PMw/EbELxBbdfIbPKGwEJPkrTuR5ExXZwxVljLVxfvBm2bKlftK30IHdao+Ufn0k0Qn1dkrLDeHWqLdvePmWuN1rPKj+QHQAUQjHGcOFwypoqUkKjdPOxB9xtVN9QtQoTrcvxrzRYLAN6m6xtvDbQ2CVBKQmVcmO9TrTgoX4kLbPUcvrW5BZx9lVwbYFXiCenyyBJAPcCqVyqzaah5l7YVq0i4+I1pmKRJmzB1XLIQggKSrUJ4OxEH60nm45vr4qe4j3T8pce3kw7HtIeTMvOW3iKdI1LgBKTIAHU+dVYGI9Gy/ky/qWcmRxVB2Eq2Ysv3AuXCltbgWsqSpIJG5mDHEcb1m5WJcLSQCdma2Hm0GhQWAIGiD+Ev2XbNTNs02s/Mkb+UmY9uK28Ws11KreRPO5lq23M6+DEOcszuMOBpmAqApSiJ5mAB7TNJZ2a1TcE8zQ6b09Lk9Szx7CbsmZkXcFTboGtI1BQESJgyO8kcVPAzGuJV/Mh1LASgB6/B7Sv/ABCtFpuPEIOhSUhJ6AjlP6+9I9UrYW8z4M0ekWqaeA8gyJkq1Uq6QsbJblS1dAII3Pn/ABqrp6M1wYeB5l3U7FXHKnyfAllus/NJWQhta0g/ekCfMA/rFaD9VrDaAJHzMtOi2FdswB+I+aet7lkOFKFtkSdaUkCOQrVsIrQruSxOYPaZltD12emw7/zxFGHt4T4gDTVmFzsUsoTJ8jpE1BMulm4hhuWvg5CLyZDqe5rzGbXS00lOsiSSNkj0HJO9LZuaaSFTzGun4AvBd/A/eLsEzKp9XgXASpLg0hQEEE9+lL4+a1p9O3wYzlYC0j1aexXvPVZNdCoStBT3Mgx5gDn3rv8A46wHsRqcHVayuyDuWT7H4FspLe6kpJnqT1NaHp+lSQvtMz1PWvDP4JlNZUZkHfmes1kqTvc22A1qdBtiShOr7xSJ9Y3rcTZUbnnX0HOvESHCFhUCCJ5npSf2dtx77UhXvHRtwUBB4AA+lN8Bx4xHmQ3ISDiGXrZ9Hh3DKHk8w4kGD3SeUnzFdVAsHct5lHvvgjhjplHjteTbgI/rEqqUhqFj8EcNaMq+0PeTjgj+rSmfeuGdEv8AhWFM2zYbYaQ0j91CQBPcxyfM12ck2iEKIQohIiMMaDpeDaQ4eVRv/fzqoU1h+YHf5lxyLDX6Zb7vxFGenXk28s6h8w1lMyEwe24ExNK9RawVf6f56jnS1qa7/U+O2/mRfh888ppfilRQCNBXM8bwTyOKr6Y1jIefj23LerpUtg4a376i7OWYbhq48NtXhpSAdgPmnqZHHT2pfPzLa7eCnQjPTcGiynm42T+0sCcRdXh5eAh0tFWw6xyB+IFP+s7YvqD+rUzjRWmZ6R/p3/P8TnuCYg8LhsoWtSlLSCCSdUncHvWDj22C1SCd7npMmmo0sGAAA/SXvNOVhdKDiFBDgGkyJBHSY4O/NbWZgi88gdGefweonHBRhsT3LuAIskrccWCoj5lcJSkb7T/fiu4uIuMCzHvDMzWy2CIvb2HuTM7fNNo8vwpnUYGtPyqPbf8AWurnY9jcN/rIv07JpX1NePg9xGl5YgsuNthKNSFAQABJBHSmXqBrKL22IpXcRarv30ROOXFupCihaSlQ2KSN/wC2vJsjKeLDRntUdXXkp2JZ7myeZwz5gU63QpST0TwJ9VAH3FaLV2V4ff3Pf6TKS2q3P7d9Dt9f/kqlZk15esxZfeeQy8kanA2lLiZ3mJkT13MitrKxLLVWwd213EwMPNqpd6z2XZ0Zpyvlp7xUuOpKEoOqDySOIHrUMPCs5hnGgJZnZ9XplKzsmWrHcaTbhO2pSpgccck1p5OSKQPcmZGLiG8nvoCaMDzAH1aFJ0qiRBkHv71DHyxaeJGjLMrCNI5A7EYpwxoK1BtM88fpxV/o173qLHItK8eXaI8XvHPFUNSkhJ2AJHvtSd1jcyNx/HqT0wdb3HWFvKU0CedxPenKWLJsxG9FWzQkC1dX4g3MzuPzqhGblGLFThHLySUkCm2GxElOjszTbNkc7VBARJuwMk1ZKoUQhRCFEIqx69faDfgM+KVKhXkP09eBS2RZagHprv5jeLVTYW9VuOh2jWmYpF1hjbLzi2m1StEyIPQwY7waorya7HKKe4jNuJbUgsYdjDGMZatgkumNXAAkmOdu1F+TXQAXMMfFtyCQg8TFlNteIS7pQ4OhUncHqDPHpXAKchQ+gZ1jfisU2RIeK5qYt3A0oKJEToAhPaZI6dBVV2dVS3A/t7S7H6ddenqDX5+8kKFu00u6abR/iy4FJSASInmNpqzVSIbkUeNysetZYKHY+dSmWWdbjxUlZSpBUAUBIEAnoeZHnNZFfUruY5ePibdvSaPTIXsfn/MuWa7Jb1q4hvdWxA7wQYrWzK2spKr5mLgWrVkKz+JzKxwl5xwNpQsKnckEafM9orztePY78QDv/ieotyaq05sRr/mdGzFmdFqQjSVrImAYAHcnz7VvZWatBC62Z5vD6e+SC29CbMvY83dgwnStHKTB2PUHqKli5aZG9DREhmYdmLrZ2DGl6WwhXi6dEfNrjTHnO1M2ceJ5+PxitQfkPT3v21EmE4JYKV4jIQsg9FlQSfQkgUpTjYpPOsA/nuPZGXmBeFhI/LX7ydj+NotUBSwVEmEpHJPX0A71bk5K0LtvyEXxMR8l+K9teTF+X83IuV+GUFtZ+7vIMciYEGqMbqC3NwI0Yzl9MehOYOx7zdmjBVPhKkRqTIg9Qf1qeZjG3RXyJDBy1p2reDI2W8CcbX4jkJgGEyCZO0mNqrxMV0bk8tzcxHTgneZYvjTiXShEJCduAZPvXb8lw/FfaRx8RGrDN33GNkUPthxxKZGxPp+lX18bV5MIvZzpfgh7STa3zajpQeOBED2qxLUJ0JVZTYo5NJSiBuas8Sod+0wafSrg1wMD4nWQr5mS1xXSdTgG56DXZyFEJ7RCFEIUQhRCQLLB2WnFuNoCVr+8ZPUyYBMDftVKY9aOXUdzGLMq2xAjnYHiLs15c+1hBSsIWiRuJBBjtxxS+bh/aNEHREZwM77NsEbBkzLmDi1Z8PVqJJUo8bmBsO0AVbi44or4738ynMyjkWc9a9hE2P5N8d4uocCNUagUzuBEjfsBtSmT071bOYbW/MdxOq+jV6bLvXiWFi1baYDRjw0o0nVwREGfWn1rWusIfAGpmvY9lpceSd9onsMoWqXA6kqUAdSQVAp8vWPM0pX0+hW5jv8AHxHbeqZDIa27fPzKtiGcbnxlFCghAUQEaQdgY+ad5NZ1vUbvUPE6A9prU9Lo9MBhs/P+J0PC7vxWW3IjWkKjtIrdps9SsP8AM83fX6VjJ8GVHO2W3XXfGZTrkAKSCJBHUSdxFZfUMOx39RBv5mx0zPrrr9Ow6+DJeR8vuMFbjo0qUNITIJAmSTG3arOnYj1bd+xPtKuqZtdwCV9wPeRfiYF6WefDlU9tW0T7THvVfVuWl+Jb0Tht/wD9dv0iXIQX9rTonTCtfbTBif6UUn03l644+Pf+fWPdV4fZjy89tfz6S2Z3wNdyhCm91t6vlmJComJ2n5RWp1DGa5QU8iZHTMxKGIfwff6f/Ykyjlh5L6XXU+GlEkAkSowR0Ow3pPCwrFtDuNAR7qHUKmqNdZ2TL54wgkEECZjfitvkNbnn+J3qU5OaXivVCdE/djp68zWSM6wtv2+JtHp1QXXv8yw3WEtvEOGUkgEx1EdZp56Es+/M6vJsq+55ktNokNltOySCPr1q0VgJxHiUGxi/M+ZAsMJUhYKiIHEdaproKtsxm3JVl0BGj7epJHemGGxqKK3E7mi0tSkySPaoJWVOzLLLAw0JKUmat1KgdT2ichRCFEIUQhRCK8ebuVBH2ZSUnV8+qOPcGlshbiB6R137xvEbHBPrjfbtGlMxSV8Y+v7d9m8L5Y+9vPE6u2mdqR+1t9p9Hj2+Zo/Yk+yevy7/AB/b6xnjV6WWHHQNRSmQPPz8qYvs9Osv8RXGpF1qoTrcrOT8zvPvFp0JMpKgUiIiNj5b1n4ObZbYUeanUen1U1B0+kk5/wAPddab8IFYSolSRzxsY6xv9as6lTZYg4DevIlXSb6qrG5nW/BnuQcPdaaX4oKQpUpSeeNzHSf0o6bVZXWeY1vwIdWurtsHA70O5nrmA2Nw8ohQK5laEL2J6yBuN+YiunExbbCQe/uAZwZuZRUAR29iRNPxBdW2w2luUtk6VadtgPlTtwDv9Kh1NmSoBew95PpCpZczP3Pkf3MVfDm5c8VaJJa0aiDwDOx8p3pbpbvzK+2o51mtPTDf+25Ke+IEOHS1LQPMwojvER7VY3VgG7L2lK9F2ndvvftLLi+KstseI58zawITE6p3Ag/XetG++tK+b9wf3mXj41r28E7EftIWV8atntSGW/CUNymAJHf5eY/WqcTJps2qDR+JfnYl9WmsbkPmKcYzwpt5SG20lKDpJUTJI5iON/Wlb+plLCqDsI5j9IV6gzt3Mm5kxFT2H+KzqAVGuOQmSFD6iD5TV2XcbMXmnv5/vKMKhas307Pbx9faVfIal/a0hE6SD4g6aY6+8RWb00t644+Pea3VQn2clvPt9ZdTlpjxJkid9EiP4xWv9iq5b/aYX2+7hr95tzI0stpCASAfmA7dPap5SsUHGQwmUOeX5TzLTS0pVqBCSdgfx/SuYisFO/E7mshYa8yVfYl4agkCTyd6tsu4HWpVVRzG9yWw6FJCh1qxW5DcpdeJ0Z4bgatPWjmN6neB48ptJqUhPEmaNwI1PaIQohCiEKIQohCiEKITF0AghUaSIM8R1muHWu86pIPbzImH4WyzJabSjVyR1/s8qrqorr7oNbl12RbboWNvUrVxnoJuC34UtpXoKtXzbGCQI/Cs5uqAW8ePbetzUTo5anny7kb1LVfslxpxCTpK0KSD2JBANadil0Kj3EyKmCWKxG9ESg5ayzcoukKWjw0tmSqRvtECDvNYeJhXLcGYaAnoc3qFD0FVOyZ0N1oKBSoBQPIIkVvEAjRnm1Yqdg94mw7GbPX4DJQCSRCUkJJ6gGIJpSrIx+XpJHrsXK4erYD+veInvh/Lh0uw0TMaZUB2BmD60k3SQW7N2j69b0ndfvftHOaMAL7CENEAtxpB4IiIn0603mYptrCr5HiJYOaKbSz+D5izJ2V3WXS69CSAQlIM88kxtxS+DgvU/N411HqFd1fp19/kzbi2R0uuqcQ7oCjKk6Z36wZETUrumLY5YNrcjj9XausIy714O9f2jK5xG3sG22lExEJSBJI6k+5ph7qcVFQxVKL812sH5+0YYU80tsOMhOlXYR9RHNX0sjryTwYtetqPws8j85ze/wALuzeKOhwuFyUrAMRPynVwABFYFtF/2gnR3vsf+56arIxhjDuNa7j/AKnUSvSmVECBuelej3obM8rrkdLBp1KhKSCO4oDBhsQZSp0RNF3YJcIJkEdqg9SudmTruZBoSQ22EgAcCpgADQlbEk7MNAmY370aG9w2damVdnJ4BRCe0QhRCFEIUQhRCeGiEWYBha7dKwt5TupWoFXT6k0tjUtUCGblsxvLyFuYFU46EyzBhf2llTWrRJBmJ4PBHUV3Jo9aspvUjiZH2e0Wa3NuDWHgMoa1FWkRP8B0FToq9KsJvepHJu9a02a1uQHcqWynvGKTqKtREnSVTMkeu8cVQ2DSbPUI7xhepXrX6YPbx+MeU5EIoxTMluwsNuLIVyQATAPeKVuzKqm4se8cowL7l5oO0ZmFo2MpUnYjsRyKY7MO3vFe6N38iUXDckOofSpS0eGhQVIJ1GDIERt9axqumOtoJPYTfu6vW9JCg8iIx+Iingyjw9XhyfE0+2mY6c/hTHVPU9McfHvFujir1Dz8+395l8PC94K/E1aNQ8PV/wBUT04/Gu9M9T0zy8e051j0vVHDz7yZncu/ZVeFq5GrTM6evG/MT5VZ1D1PRPD85T0z0/XHqflv5ib4bl3+cnV4UCJ41T+zPlzHlSvSvU+9v+n+eI71r0/u6/q/t+MYZtywq5UlxtQSoDSQqYImRuOOTV+bhG8hlPeLdP6guOpRxsRngGGi0twhSgYlSlcDfnngAUxjUiiriT9Yrl5BybuQH4ASTYYmy9PhOJXHMHirK7q7P6DuVW49tWua6mnHrNTrYCOQZjvzUMmtnXSyzEtWt9tMMAsVtpVr2kjb/wAVzGqZAeU7l3LYRxknEHlp06EzJ32mrLWZdcRKqURt8jJaTsJq0SozWtwhQAEg9aiSd6nQARvc21KRhRCFEIUQhRCFEIUQhRCFEJHv7xLLanF7JSJMb1Cyxa1LN4Esqqa1wi+TCwvEvNpcRulQkTtRXYtihl8GFtTVOUbyIuzTfvstJUw3rUVQdiqBB6DfnaaXzLba03WNn9YzgU022EWtoa+kZWLilNoUtOlZSCpPYkbimKySgLDRi1qqrkKdjfYyr5iycp98uocCQqNQIJiBEiOdulZ2V0422c1bW5q4fVBTV6bLvXiWixtg02hsbhCQkT5CK0a0CKFHtMq2w2OXPvK1m3NK7ZxLbaUk6QolU9SYAj05rPzc5qXCKJp9P6cl6F3P4do+wPEPtDDbsadQMjzBIPtIp3Ht9WsP8xDKo9C1q971I+PY+3ahOuSpUwlPO3J34G9QyctKAOXvJ4mFZkk8fA95KwnEkXDYcbmDIg8gjkGrKbltTmsqyKHofg/me4tfBhlbpE6BMd+340XWiqsufaGPSbrBWPeV7K+bFXDpacQlJIJSUz06GfzpHDzzc/BhqaOd01aK+aHfzuPcdsS+w40DpKhsfOZ38tqdyKjbUUB8xDFuFNyuRvUreTssvMPKdd0p+UpABmZI3PltWfg4VlVhd5p9R6hVdWEr799yw47jKLVAWsKMnSAnmeevpT2TkrQvJpnYuK+S5VZMs7lLraHE/dWkKE9iJq1HDqGHgyiys1uUbyJuqchCiEKIQohCiEKIQohCiEKIQohCiEKITF1sKBSoAg7EESD61wgEaM6rFTseYNthICUgADYACAPSgAAaEGYsdnzMq7OQohCiEQZezAq4ddQpooCODv3iFbbHr9aSxstrnZSutTRzMJaK1YNvf87SfimCs3EF1AUU8GSDHaR0q67Gru1zG4vRl20bFZ1uSmAhENo0jSBCRGw9KtXiv3R7e0pfm3329/eKczZcTdhJ1FC0SAYkEHoR7Url4YyNd9ERzCzjjbGtgyXgWEptmg2klW5JUepP5Vbj0ChOAlOVktkWcyNSa80laSlQCkqEEHgirWUMNHxKFZkYMOxEX4VgDFuoqaRCjtJJJjsJ4FU04tVJ2g7xi/NuvAVz2kbHcyC2dabLala43HQExt+8fKqsjMFLqhG9y7FwDkVs4bWo9p2Z803doh1OlxCVpmYUARPvUHRXGmGxJ12PWeSHRm1CQAAAABsAOAKkBrsJEkk7MjqZV4gVq+WI01Di3Pe+0sDrw467/Mk1ZKoUQhRCFEIUQhRCFEIUQhRCFEIUQhRCFEIUQiq3w51N0t0vEtKTAb3gHb27/WllpcXFy3Y+0be+s0CsJ94e8a0zFJ5sKJ3zPaJyImsthN4brxFbydMdSnTueojp6UmMMDI9bf5ftNBs8nG9Dj+f57j2nJnzTeM621oCikqSRqHIkciouvJSu9bk634OG1vUWZXwVVq2pCnNcqniANuk0th4xoQqTuNZ2WMlwwXUc03EpgtsEgkAkcEjj07VwgGdDEdgZqv3VIbWpCdagklKe57VGxmVCVGz8SdSqzhWOh8zVg1y44yhbrfhrPKd9t+x3HoahQ7vWGcaPxJ5NaV2FUbY+ZNq6UQohCiEKIQohCiEKIQohCiEKIQohCiEKIQohCiEKIQohCiEhYxh4uGlNKUpIVG6edjPuKpvpFqFCdbl+PeaLBYBvU3WFqGm0NgkhCQmTyY71OtOChfiQtsNjlz7zfU5XFeP3FwhKDbNpcUVQoK6D6j69KWyXuUD0hv5jeIlDsfWbQ12jSmYpCiEV3eHuquWnUvFLaQQpveFc+x9+IpZ6rDcrhuw9o3XdUtDVlNsfBjSmYpCiEKIQohCiEKIQohCiEKIQohCiEKIQohCiEKIQohCiEKIQohCiEKIQohCiEKIQohCiEKIQohCiEKIQohCiEKIQohCiEKIQohCiEKI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7" descr="data:image/jpeg;base64,/9j/4AAQSkZJRgABAQAAAQABAAD/2wCEAAkGBxQTEhQUExQVFRUXGBsYGBgYGRoeHBwcHxwcHBweGx8ZHyggHB8lHBwaIjEhJSksLi8uHh8zODMsNygtLisBCgoKDg0OGxAQGzQkICY3NDQsLzQ0NCw0NDc0NCwvNDQsLDQsNDQ0NDcsLCwvLCw0LCwsLCwsLCwsLCwsLCwsLP/AABEIAOEA4AMBEQACEQEDEQH/xAAcAAACAgMBAQAAAAAAAAAAAAAABQQGAgMHAQj/xABIEAABAwIFAgQDBQMGDQUBAAABAgMRAAQFBhIhMUFRE2FxgQcikRQyobHBQlLRCCOCo+HwFzM0U1RicoOSk6LT8RUks8LSJf/EABoBAAIDAQEAAAAAAAAAAAAAAAAEAgMFAQb/xAAzEQACAgIBAwMBBwMEAwEAAAABAgADBBESBSExE0FRcRQiYYGRofAywdEjM7HhFULxUv/aAAwDAQACEQMRAD8A7jRCFEIUQhRCFEIUQhRCFEIUQhRCFEItsMabdedZTq1NcyNjvBj3pevJSx2QeRGrcR6q1sbw0ZUxFZHv1rDay0kKWEnSDwT0qFhYISg2faWVBC4DnQ95qwZ11TKC+kIcM6gPUx1MbRtNQoaxqwbBoyeStS2EVHaybV0ohRCQsNxVp/X4StWg6VbEb+/I86pqvS3fA71L7saynXMa34k2rpRCiEKIQohCiEKIQohCiEKIQohCiEKIQohCiEKIQohCiEKITXc6tCtEa9J0zxMbT5TUX3xPHz7SSceQ5ePeQ8CL5aH2kJDkniOOkxtPpVWObSn+r5l+UKRZ/o/0xhV8WmKWwCSAATyY59a5oTpYkaMX47jTdqgKcCjqMAJG/fr5VRkZK0LyaM4uI+SxVfaTbW4S4hK0/dUAoehq5HDqGHgyixCjFW8ibalIRVfY+y0+hhRVrXEQNhJgSfM0tZl112Cs+TG6sK2yo2r4H9o1pmKTRa2bberw0JRqMq0gCT3NQStU3xGtyx7Xs1yO9TfU5XFeM40m3U0lSVK8RWkaRxx/Hilr8laSoI8xvGxGvDEEDiNxpTMUhRCFEIUQhRCFEIUQhRCFEIUQhRCFEIUQhRCK8VxoMOMtlC1F1WkFI2G4G/1pe7IFTqpBO43j4huR3BA4xpTEUmIcEkSJHIneubG9Tujrcyrs5K/jGCPO3LTqHtCERKd+hkxGxkbb0jfjWPcrq2gPaaONl1V0NWybJ9/58R1dXSGxqcWlA4lRA/OnHdUG2Ooilb2HSDcwuLZp9AC0ocQdxMEeoqLIlq/eGxJJZZS33SQf0mN/et27RWv5UJgbD2AAossSpOTdgJ2qp77OK9yZGwTHmrrV4eoFMSlQg78HsRVWPlV374e0tysOzH1z95Jfw1pbiXFISVp+6o8irWpRmDkdxKkvsRCit2PkSSpwCJIE8SeamSBKgCfEj4n4nhOeDHiaTonv77VC3nwPDz7Syjh6i+p/T7yFlj7R4P8A7r7+oxxOnaJ07TM+0VTiet6f+t5l+d6Hq/6Hj+8bEU1E57RCan7hKI1GJMCos4XzJqjN4m2pSEKIQohCiEKIQohCiEKIQohCiEKIQohPIohPaIRDh2Ww1dOXHiE69Xyx+8ZMnqB0pKrDCXtbvz/eaF2ebMdaePjXf6THM2Z02qko0Fa1DVEwAJjmD51zLzRQQutkzuF085ILb0BGeDYkm4aS6kEAzIPII2Ipii4XIHEVyaGosKNK/nrBHn/DU0NWkEFMwd43E7dKR6jjWW8SnfXtNHpWXVTyWztv3jTKWHLYtkoc+9JMAzpk8fr70zhUtVSFbzFOoXpdeXTxJGPYULlktElMkEHsR5dasyKBdWUMrxMg49gcDcX5Wy19kK1FetSgBsIAA3qjDw/s+yTsmMZ2f9p0ANASw09M6c7zng9y5dFSUKcSQnQU7hOwkH935pM+dYOfj3vdsDY9v57T0nTcrHTH4kgH3/H/AD2l7w9tSWm0uGVhCQo9yBufrW3UGCAN513nn7irWMU8b7RDb51ZW+GglQSVaQvaCZgbcwT1pFepVtZw1+G5ov0m1avU2N+dRzjdqt1haGl6FqGytx7SNxPE03kIz1lUOjEcaxK7QzjYE15es3GWEodXrWJ3kmBOwk7mK5jVvXWFc7MnmW122lqxoSe60lUagDG4mrioPmLqxXxM67IwohCiEKIQohCiEKIQohCiEKIRVfsXJuGVNOJSyP8AGJPJ/Dt5iKWsW42KUP3feN1PQKWDrtvYxrTMUlfQ1efbiSofZo4kREdudWrrSQXI+0b39z+f3miWxfsugPv/AM/bUkZkx5NohKikrUowlMxxySe1Ty8oY6g62TKsLDbJYgHQHmZZdxtN02VBJSUmFJO+8TseoruLki9OQGpzMxGxn4k7B8THHsutXWkrKkqTsFJiY7GQRXMnDrv0W8iSxM6zG2F7g+xm0+FY22wIbbHqSSfxJJqR9PFp/ASH+rmX/iZDy/mlu6WUBKkKAkAwZHlHWqsbOS9ioGjLsvpz46hidias9Yi6ywktEp1K0qUOQIP0k9aj1G6yusFP1k+l0V22kWd9DsJGyBijzyXQ6SsI06VHneZE9eAff0qrpl9lgYOd695b1bHqqKlBonexHuPXa2rd1xAlSUyP4+3PtTuTY1dTMvkTPxKltuVG8GVDJePXDlwG3FlxKgomQPlgTIgbCYEedZWBl2vbxY7Bmz1LCorp5qNEfvLZj2Nt2qApckqMJSOT356CtTJyUoXbe8yMTEfJYhfbyYYFjTd0gqRIgwpJ5H06GjHyUvXawysR8ZuLfkYst8lMofDupRAVqCNoBmRvyQD0pZem1LZz3+Oo0/VrWq9PQ343H97chtBWeB0/KnrHCLyMz6qzYwUSHhWLB4lOnSQJ5naqqb/UOtS6/GNQ3vcl3rxQiUiTVtjFV2JTUgZtGZ2zhUkEiCeldQkjZkXUKxAnryiIgT3oYkeIKAfM2VKRhRCFEIUQhRCFEIUQhRCabi6QiNa0o1GE6lASewnk1FnVf6jqTSt33xBOpuqUhFLeY7ZT3ghwa508GCewPBM0sMykv6fLvGzg3iv1Cvb+e02Y5grd0gJckQZSpMSD7giK7kYyXrxaRxct8duST3BsIbtWyhuTJkk7kn2/Ku0Y6ULxWGTkvkPyeUtnOtwbgSE+GV6dEbwTHPOqshepWm3XtvxNxuk0int515/ntL1iuHpfaU0uYUORyDyCPetm6pbUKN7zAouamwOvtE2AZXRaKU6pzUdJEkABI5J/ClcbBXHJcncdy+oPkqKwuv3mbGarR5fgmSFfKNafkV5b/qKFzse1vT+fnwZFunZNK+p8fB7ibscxRuxZGltO5hCEgJE8k7cD2qzIvTFr7D6DxIYuO+ZYeTfUnvImWM0i6UptaAhcSIMgjrz13FVYmcLyUYaMuzunHHUOp2Jru8w2do6ptDXzftlpCBHkdxJ8qi+Xj47lVXv76Akq8HKyqw7N29tkyXjWFN37LakLiPmQqJEHkEe31FWZFCZdYZT9DKcbJfCsZWH1E35awJNohQCtalGVKiOOAB25+tWYmKMdSN7J8yGbmHJYHWgPEp97nC5TcKggJSsp8PTyAY36yaybOoXC468A+Js1dLxzSN+SPM6E8yHEaVDZQ3H9+tbzKHXRnnFYo219pow/DENElMknaTHHbYVXVQtfiWXZDW9jJTjgTuogepq0kDzKQpPgTJJncV2cI1PaIQohCiEKIQohCiEKIRbj79whqbZCVr1DY9uvUeXWl8lrVTdQ2Y1iJSz6uOhGDRMDUIMCR59avG9d4s2t9oox/LqLpTZWpSdE/djcGJG/HHNK5OGl5BY+I5iZz4wYKAdxwE7R7U1qJ777lItsjLTcBZcT4SV6xzrMGQDtHvNZCdMYXcifu73+M3X6urU8Qv3iNfhG+dMXct2UlqApatOoiY2J+v8AbTWfkPTWCnkxLpmKl9hD+APE0ZHxt24S4HdyiIVETM7GNpEfjUOn5L3Ah/b3lnVMSugqa/f2klxFgi4k+CH5nkfePWOAr8asIxVt2dcpWDmtTob4f2/xK7nzF3kv+Eham0JSCNJKSonqSN46e1IdSyLFt4KdCaXSsWpqvUYAk/PeNMsvu3dk824oz8zYWeTKeveJpjEZ8jHZWP4bimaleLlK6D4OpXsPyfc+MkLToSFAleoEQDO0GZ9qRq6dd6g5DQ+Zo3dUx/TJU7Px/mXjMmCJumwkq0qSZSqJjvI7EfpWxlYwvTW9H2mFhZZxn5a2D5EX5Xyr9mWXFrC1kaRAgAdeeTxVOHg+geTHZjGd1H7QoRRoRJj+T31PrW1pUlatW6oIJ5mfPtSeT061rSydwY9idUpWkK/YiS8wsu2lg00hR+9Di0yOZVAPQE7f+asylfHxVRT9TKsN68rMaxh9B+0X/D28d+0FEqU2UkqBJIBHB8jO1U9MssNvHexqMdXqr9HlrR32lwuLe0DwUsMh3YyYmehPn5mtV0xxZtgOUxUfJNXFSeMzx29U02CjkmJ7bTXci0ovacxaVsfTTXgF+twKC94jf1qONaz7DSWXStZBWbMXtFLKSneNo/WpX1s2iJHHsVQQZKw9koQAefyqypSq6MqtYM2xMlskrCp2rpU8tzgcBdam+pyuYpJrk6dTKuzkKIQohCiEKIQohFOP4+3ahOsKUpUwlMTtyd+BSuTlpQBy945iYT5JPHsB7yThGJouGw43McEHkEcg1ZRctyc1lWRjvQ/B4nzLmsWzgbS3rVAUZMAA8Djc0rl54obgBsx3C6achOZbQjKzfavLdKlIBQrlKt4I2P0PWmEZMioMR2PzFbEsxbioPce4hhTtsmWrdTQIklKCCZ7mOaKTSPuVEflC9cg6e4H6mcyvcGuA8pBbWpRUdwCQqTzPG/M152zGu9QrxJM9TVlUGsMGAH/H5TpX/obbjLSbhAWtCEjV1mBO43r0P2ZHRRYNkCeY+1vXYzUnQJkLH8YRYNoQ02mVTpTwkAckxzufeqcnIXEQKg+gl+JivmuXsbsPJkfK+bTcOeE6hKVkEpKZgxuRB4Mb+1V4fUDc3Bxo+0szumChPUQ7HvuRfiJibqPDaQooSoFSiDBMECJHT+NV9UudOKKdblvR8et+TsNkeIvyFirvjhoqUpCgTBJOkgTInjt7iqOm32erwJ2DGerY1fo+oBoj946zjmZdupLTQGojUVKEwOkDvsabzs1qSETzEendPS9S9niY5UzCbvWy+lCjp1cbKEgEEHbqK5hZZyN12Cdz8EY2raiR/aWWzsW2gQ2hKAedIAn1rQrqSsaQamXZdZYduSZRsQsXQ8sKSokqJBgmZO0Vj21OLDsTfpurNQIPtLc2pCGW0XBTOkAhW/8AeO9agKrWFsMxiHe1nqEmWyG0IlGkJ5kces1agRV+74lLl2b73mRrfFkLVpgidgT1qtb1Y6lj4zKu5PJq+LzU1cpUYFQDg+JNq2UbM3VOQhRCFEIUQhRCRl4g2HQ0VpDihIT1I/uDVZtQOEJ7/EtFNhQ2AfdHvJBFWSqIMr4K9bl0uu+JrIjcnvKjPBNI4eNZSW5tvc0c7LqvCitda/mptzJl1N2EyooUmYIE7HkEe1Sy8RcgDvoiQws5sYnQ2DJeBYSm2aDaSTuSSepPXy4FW49C0JwWVZWS2RZzaQseyu1dLC1FSFAQSmNx5z+dU5ODXe3I9jLsTqFmOpUDYmeJYWUWS2LcGQggDqep9zv9albRxxzXX8TlORzyhbb8/wA/Sc+y5YPG6a0IWkoWCokEaQDvM+UiOtYWLTYbl4jWjPRZl1QobkQdjt+M6NmPGk2rWsjUonSlPEnnfyFb+VkihOR7n2nmsPEOTZxB0B5MR5fzoXnUtOoCdZhKkkxPQEHv3pPG6l6jhHGt+I/l9KFVZdDvXmTs4ZeN0EKbIC0SIPBB6T0NXZ2IbwCp7iL9Ozhjkhh2MgZSymtl3xnimUghKUmdyIJJ9CfrVGFgNU/N/wAoz1DqSW1+nX7+TLHi+ENXKQl1MxuCNiPQ1oX46XLpxMzHyrMduSGLMOtbKyUUhxCXDsStY1R26QKWqrxsZtA6P4mNXWZeWuypKj4HaYZpyz9qKXG1hKwI33Socjjj1rmZheuQynRksDqH2YFGGx/xDLGW/smtxagtwpj5RsByQJ3JMCjEwvs+2Y7MM7P+1aRRoSsrx99a9fiKT1CQflHlHB96zjl2s3Lc1BhUovHjuX7BrsusoWrkjf1Bia26LDZWGM89k1Cu0qPEQZhtHPGKoKkkCCBMeVJZNbepvXaaGHanpcd6McYHbKSyUrH3idj0BAH8frTeOhFemiWVYDbtfaFrg4QsK1SAZAj6TXExwrb3B8osutRktMgjuIpgjY1FgdHcjW9npMkzHFVrXo7lr28hqSVgxtVhlQ17z1PG9AgYTXZye0QhRCQ3MMaLyXigFxIgK349OOp3qo0oXFhHcS4ZFgrNQP3T7SZVspiLM+YxaBA0a1rmBMAAdSYNJZeYMcDtsmP4OCcnZ3oCS8AxdN00HEgp3KVJO8EefXYircbIF6cxKcvGOPZwJ3KPnHFLhF2pIcWhKY0BJIBEDfb7288+lY+dfct5AJHxN7p2PQ2ODxBJ8/z2lxubp4WBciHvB1HbcKjcx3G5itV3sGNy/wDbUxUrqOXw/wDXc51gWIPC5bKFrKlLSCJJ1Anee+1YONdYLQQTsn9Z6XKoqNDBgAAP0nT8SxlhggOuBJPA3J9YSCY869FbkVVf1nU8rTi3XDda7i7MWGJvmElpaSQdSFTsehBjj+yqMqkZVQKH6RnDyGw7iLB9Yjy5k51DyXHtKQg6gAZJI49BO9J4vTrFsD2e0fzOqVvUUr7ky8vOaUlXMAn6Vsk6G5gqORAnG8QxR15ZWtapmQJMJ8kjpXk7L7LG5MZ7WnHrqXgo/n4y85Qxd1y1ekla2gdJO5Pykie5BH5Vs4OQ70tvuRMDqOLXXkJrsG8znZUTuSSTuSeT61g7J7mel0B2E6FknEvDslrdJ8NtRCT5QNh/SMCt3Au4Y5Zz2H8/5nm+p0c8oLWO5Hf+fSYtZ7BVuyQjvq+aO8RHtNcHVAW7r2km6OQvZ+/0k4ZXt3SHUKUEK+aBEb77SJFXfYqnPNT2MX/8hfWODAbHaM769btW0iPJKR5f35pmyxKFA/QRWqp8hyd/UzXhWNpeOmClXIEzPoajTkrYda0ZLIxGqG97EgY++vxdMkJABA/WqMlm569oxiIvp794ywV5SmjO8EgT6UxjsxTvFclVFnaRrS4WViSSSdx+e1Vo7cpbYiBI4dXAJpsnQ3ElGzqa2Hieairbk3TU31OVwohCiEKIQohK/gN9dLfeS+3pbTOkxHXYA/tSN5pLHtvaxhYuh7TRyqcZKkaptk+f57SZjuBNXQSHJBTOlSTuJ5HmKsyMVLwOXtKcXMsxieHv7TZZWrNo0EghCAdyo8k9ST1qVddeOmh2EjbZblWciNn8JLQULCVDSocpOx+hq0cW7+ZSeSEqe0q93ntpDpQG1KQDBWCPQwOo9xWa/VK1fjrY+f8AqatfR7Gr5FtH4/7j+wsmNnWm0ArGoKSkAkHf8aerrq/rQDv7zOttu/23Y9vac1zmytN26Vz8xlJ6FMbR6cV5/PVlvYt7+J6jpro2OoX28/WWr4cMLSytSpCFKlE9dtyPLj6VpdKVhWSfBPaZHWXQ2qB5A7xNnbHHS+ppC1IQiBCTEmJJJG/XilOoZVhtKKdAR7pmHWKRYw2TN2RMbdL3gLUVpUDGoyQQJ5O8ET+FT6dlObPTY7BkOq4lYr9VRoiTMQyCFLKmndCSZ0lMx6GRt5Vbb0oM20bQ+JRT1kqmnXZ+d6/tM2sxYZhqPCXdtBUyrfUsk9SlEkfStDHx1oTiszMrJfIfm35SuuZky++7IutBJkjS6hJP9NAA9iKofp1Dty1GK+qZCLx3v6y3X1uzc2JRZLbWgQU+GoKBgzEg8nfnrUsnG3jmusfQSOJlcckW2nz5MobFosr0BCtfGmDP0rAVGLcdd/ielaxAvPfb5nTcPUi2YabdWlKgOpHJMmPSYr0VRWitVc6nlrg2Raz1jYiPOGIW50H7SwFpE6FOJBKT1EnyqrKqNoDJ3l2HcKGKWdtzDJuh5wuIcQoN86VAmSDEwduvNQxcdw3JhqWZmShTip3uZYz8Q8JaX4b100VAkQlK3II2IJbSoA+U0+yK3kTMV2X+kzbg+cmbj/J3GloH7KTuB5jkfSlja6nxoRwUI43y2ZaQtMatgCJmmdjW4no74zE3CCkqKhpHJOwHrPFAIbxAqVPeVe++IuFW5hd41PB0anI9fDCoroAE4WJ8wsviXhbxhu9aB/1wtv8A+RKaDAS1tOhQCkkKB4IMg+hFdnJnRCKsfxc26UENKd1K0wnp+B37ClsnINIBC73G8TFF5ILBdCNaZik1XdwltClq2SkFR9BUXcIpY+BJ1oXYKvkyvYFnBFw74RbKCZ0HVMxvvsIMetIY3UFufhrXxNHK6W1Ffqct/M0Z+wp54NFoFYTqlI53iDHXgj3qHUqLLQpQb17SzpOTVUWDnW/eSsj4a6ywoOjTqUVBJ6CAPae1W9Ppeqoh/nxKuqZFd1oNffQ8xBc5FcU6S24jwiSZMyBPEDYx60i/S3Lniw1NBOsIK/vqeUsmJ4w1YNNNnUshISlI5ISIknpWhdkV4iKvn4mZRi2ZtjP479z9Z7gePs3kp0QtO+hQB27g9aMfLryO2u49jOZWFbi999j7iZY5mZm1IQrUpcTpSOB5zsPSpZGbXQdHufgTmL0+3IHIdh8mVy6sWcSUXGF+G6ANaFjkcA7fTaenvnvVXmtzrOm9wZppdb09Qlo2vsRGOEYG1h6HLm4dHyIJKuEoT18yT/ZTeHgig8idmI53UTkDgo0P+Zwv4ifFK4v1KbZUpi13AQDClju4Rvv+7x681oTMlNwbBLi6XotmXHVDkISTHqeBweaIRxefDvE2kla7N7SBJgBX4JJNEImwfF37R0O27i2nE9U/kQdiPIiKIT6T+FXxGTiSC06Ai6bEqSOFp41pHTflPSR7EJCxl1Srh0r51kegB2H0rzt5JtblPU4yqtKhfica+KX+W/7pH61q4H+1+cxepf735RThuZXmLV+1aOhNwpPiqHJQAoaPIHVvHMRwTLsQiWiEt3wqwY3WJMJ1FKWz4rigYOlESJ/1iQn+lXG1rvJLvfafSGe8xs2Nmp9wggEBtAO61QYSPxM9AKgy8l0JJGKNsz5hzXnC6v1kvOENzKWk7IT22/aPmd6kqhfEizlj3kDCsCubmfs7DrsbEoSSB5E8A1Lc5qZ4vl26tYNxbutAmAVJIST2B4nyonIxyXna6w1wKYXLZMrZV9xf/wCTH7Q345G1EJ9U5Xx9q+tm7lknQscHlKhspJ8wZ9eRsaIRrRCQ8UxRq3RrdVpBMDYkk+QFVXXJUvJzL6Mey9uNY3NnyPNdFNuJ+qSKl92xPkGQ+/TZ8EGKMGymzbueIkrUrfTqI+We0Dcx3pWjArpfmO5jmT1K29OBAA99e8l3OYbdDvhKdAXxEGAexIED3NWtl0q/At3lKYN71+oq9v57RZ8QXHBa/JOkqAcj92Dz5TFLdTLin7vjff6RvpAQ3/e867fWVv4drX9pIROgpJWOnkfWf1rP6WW9XQ8a7zT6wE9Dbed9o3z3gLrq0PNJK4ToUkciCSCO/J/Cmuo4r2MHQb9ol0rMrqU1udd9g/p/ia8jYA626XnUlACSlKTyZjfyG1R6diWI5dxqT6pm1WVitDv3iLO1qtF24pQMLhST0IgCPak+oIy3kn38R/plivjqF8jzJnw8tVquC4AdCUkE9JPA/Wreloxt5DwBKesWKKeB8kyufyjcxFKWLFBgL/nXR3AMIHpqCj/RFegnmJybI+XFYhes2wJSFklah+yhIlR9YEDzIohPrbBMHZtGUsW7YbbSNgPxJPJJ6k0Qk+iE458esktKYViDKQl1sjxtI++kkJCj/rJJG/aZ4EEJxLLOMrs7pm5bPzNrCo7p4Un0KSR70Qn1xdYVb3IS8QfmSFBQMSkiRPTil7cauw8m8xqjMtqHFT2nzj8aktDEYZ3QGUCd9zKp5ruOKwmq/Ejkm0vu3zEGR8vKv7xq3TwZUv8A2UiVR5nj3q198Tx8ylOPIcvE+mcs5YSxpAaQ22kbJAG/r39TSlNVhfk8evurCcK5nfZfYZeL7LCG1OJCVqQmJgzuBt79YHYVPI32+JXile/zOCfGbG1PXvghR8NhITp6azuo+saR/RqyhdLKshtvqRvhPk9OI3ml6fAaAW5EjVJhKJG41Gd+wPrVpIEpCk+J9S2tk22hLbaEoQgQlKRAA7ACgjcAdT28s0OtqacQlbawUqSoSCD0NdnJ8mfEnLH/AKffusJnwzDjU7nQrgexCk+1EJ0j+TjdvIVcsLQ4GlBLqFFKtIUPlV80RJBTtP7PrRCdyohIeKYY3cI0Op1AGRuQQfIiqrqUuXi4l1GRZQ3JDqZOutW7UkhttAAHYDgDua6zJSmz2AnFWy+zt3YzDDMVauElTSwoAwdiCPUEA1yq+u0bQ7kr8eyg6sGpTMUyU8u4WpKk+GtRVqJ3EmTI6n++1ZF3TbGtJB7GbdHVqkpAYHYGtSzY5jLVo2gLBWSNISIkgCCTO0fxrRyMlMdQG7zKxcWzKcle34zzLGMMvpV4SPDKT8yIA54O2xoxMiu0HgNa9p3OxbaWHqHe/BizFs8IadLaGy5pMKVq0iRzGxmPalr+prW5VV3r8o1j9IaxA7Nrfjtv+8fYfjDbrHjgwgAlU8pjcg+lO1ZCWV+oPHvELsWyq30j59vxlKvs8KWqAy2W5+6sEkjz6A+1ZFnVGY/0jX4zcq6QqDfM8vwl0y/iCH2UrbSEjgpH7JHI2rXxrVtrDKNTDy6HptKud/jPm3463BXjDwPCENpHpoCvzUavi0qmXcw3Fi6XbVzw3CkoKtKFfKSCRCwR0FEJY/8AC5i/+l/1LH/bohD/AAuYv/pf9Sx/26ISPiXxOxN9pxl251NuJKVp8JkSDyJCAR7UQlPohPrDKC1u4HbROr7MlPmdI0/iBVOQCamAl+MyrcpbxufP/wAUv8t/3SP1qjA/2vzjHUv978pZv5ObX/8AQfWYhFsrc9CXG/0CqdJ1EQN9p3UZgRqjSqO/9lK/a134jf2J9b33jN24SlOonY8ec8RTDOANxZa2ZuI8z41zRdF28unDyt91X1Wo1ISJGp23+Tvh3/sn3dvmf0+cJQk//aoMuzJq4UTsC1RUidSAG4IXNAO4Eamty1QpWooSVDbUUgn6812cm6iEV3GD6rlu48RY0JjQODz/AB39BS7Y/K4W8j29o2mVxoaniO/vGlMRSKMz4QblgtpUEqBChPEidjHrSuZjm+viD3jmDkjHt5kbHiQcnZdXa61OKSVLgQmSABPUgb71Tg4jUbLHuYx1HOXI0EHYfMYXmY7ZpzwluAL67EgepAgVfZmUo/Bm7xavBvsTmq9ovzhl5V0ELbKdaZEE7EHfkdaozsQ3gFT3EZ6dnLjEq47GeZOy4q21rcIK1ACEmQBzz1M0YOG1G2byYdRzlyNKg7CVrGso3AeWW0eIhSioEEbSZgyenes7I6fcLCVGwZqY3U6DUA50R/O0tWCZfLdmthZ+Z0KKo4BUkJ27wAK08fEKUGtvJ3v85k5OaLMkWqOy61+XeUG4y9coXoLLhM8pSSk+cjb61htiXq3HiZ6FM7HZeXMfn2P6TouUcKVb24Sv76iVKHaYEfQVv4VBpq4t5nmuoZK33cl8DsJ88fHe1KMXdJGziG1jzGkJ/NJpuIzX8G8v2l9duMXaSr+aKm4UU7gifukTsfwohOyf4GcK/wAy5/zXP40Qh/gZwr/Muf8ANc/jRCarr4RYO2hS3G1IQkFSlKeWAAOSSTsKISHZ/DfAHf8AFKQ55IuifyXRCdAw+1Zs7ZDaPlZaTCZJMD15NRdwg5N4k0RnYKvmfNvxtu0O4kVoTpBaR0Akyrfaq6LFsXko1LMipq24sdx1/J3a13V4njVbEfVaRVjryUiVI3Fg3xOtowp0K06D69PrWaKLN61Nc5NZG9ywv2JLSUA7pj3gRTzVbQL8TOS7Vhb5nxzj7BRdXCFCCl5xJHmFkGrR4lB8zvX8nS8T9geb6puFH/iQj+BoLAHUApI3OsqTNBG4A6niERQBqBO4pxvNNpaKQi5fQ0pYJTqncDnfgc12cmWGZms7ghLF0w4ozCUuJKjAkwmZ4BPHSiEbUQijM+FuXDOhtzQdQPWCOxjfz9qVy6HuTih0Y5g5CUWcnXYk7DrcttIQpRWpKQCo9SBzV1SFECk71KLnD2FgNA+0kzVkqlCxnJTzlwtaFI0LUVEqJlM7naN/KsS/ptj2llI0Z6DG6tUlIVgdgalgzJfKtLQFvdQ0tpJ6bRJ9h9afy7Tj0bXz4mdhUrk5Gn8dzK3lHMr67hLbiy4lcjcCQYJkQPLis/CzbWtCOdgzU6hgUrSXQaIllzLmRFrpGnWtW4TMbdyfWtDLzFx9DWyfaZeFgNk7O9Ae815azOm6JQU6HAJiZBHkdvpFRxM1byV1oyWb09sYBt7ErWd8dd8dTKFqQhEA6SQVEiTJHTfis/qGU/qGtToCafTMOv0hYw2TM8i446XgytSloWDGoyUkCdid4gHau9Oyn9T02OwZzqmHX6XqqNESv/yh8sqdZavWxJZ+R2BvoUflV6JVP/FW7POTh+XcZcs7lq5a++0rUJ4IiCD5FJIPrRCfVmTc82mIthTLgS5HzsqIC0nrt1HmNvTiiEsi1gCSQB3NEJw/42/Edpxo2Nm4HNRHjuIMpgGQhKhzJ5I2gR1MEJxvBsMcuX2mGhK3FBKR69T5AST5A0Qn1jiWC+FYN27IJSylAAHJSkR7nrSmajNV2juBYqXfe9584/FP/Lf90j9ajgf7X5yXUv8Ae/KWL4BXwZurlUSSyAB56080xdb6a7i1FJtbU7thmNlaglYAnYETz5zVFWSWbTCMX4gReSmSMYulJ0pTtPJqy9yugJXj1q2yZ8x/FvCSxiLi4+V/+eBjYlX3/fVJPqO9TqbksquTi3aM/glmhFpdll5QQ1cQNROyVj7pM7AGSJ/2amy7kVfjPpvUO9SkNQKtp6UQnyv8Y80IvsQJaVqZZSG21DhXVSh5FRgdwAaISwfydcELl47dEfKwjSkkftr22PcICp/2h3ohPogmiE9ohNV0FaF6NlaTp9Y2/GovvideZNOPIcvHvOd5TtboXaSpLoAJ8Ur1QRHUnYmYj61g4SXi8b3+O56TqFmMcY6I/DWp0G+vUMoK3FBKR1P5DufKt2yxa15MdCecqqe1uKDZkRi6t71pSUkOIOygZBHbY7jyNVK9OShA7iXNXfiWAnsfaJ7dFhYuxrhw7fMSopB9BCfzpVRiYr+e/wCuo65zcyvx939N/wCZpzngC7kofYhfyBMAjdMlSSk8Hk9e1Qz8Vr9WV9+381J9NzVxw1Vvbv8Av47/AKTDJWW3WXC88An5SlKZBO8STGw4qPT8N635v2/Cd6nn12p6dff5Ml5oyl9oX4raghcAKCvumODtuDVuZges3NToyrB6l6C8HGxFVpas4YoOPq8R5QIShA4HU/NHpPrtSyV14R5WHbewEbsst6gOFQ4qPJMf4TmC3vQpop3KSFNuAEKSdj3BEcin8bNrvOh2MzMrp9uOOR7j5E418QPgw80pT2Hgus8lmf5xHkn98f8AV605EZym4tnWVwtDjSx0UFJUPrBFEJk/ijy06VvOrT2UtRH0JohJ+AZVvLxQTb27i5/b0kIHmpZ+UfWiE+gMgfD9vCGHLl0h260GSPuoH7qJE79Vdew612vwQt8S2mv1LAnzMDjlwpeourB7Awn/AIeKwvtNpbly/n0no/sdCrx4j+/6zlPxeLlxfBwNqJ8FAUUpMEgqk7D0rZxrPUr5GYGXV6VpUHtGXwLwpS7q5SQUKDMp1AiTrTtXb6/UXQPeGNaam5Edp3HC8FWlYUuAE7gAzJqinGZW20Yvy1ZdL7yXdXzKjpUCYP3hwPxmrXtrY6MprptUchK98Rsls31n4eyXUnUy52VHCjzpI5HoelW/drXtKfvWN3nzDjeDPWjpafbKFDuNiO6TwoeYqYIPiVlSDox7gPxIxG0SEN3BUgbJQ4AsDyGrcDymKCNwB1PMw/EbELxBbdfIbPKGwEJPkrTuR5ExXZwxVljLVxfvBm2bKlftK30IHdao+Ufn0k0Qn1dkrLDeHWqLdvePmWuN1rPKj+QHQAUQjHGcOFwypoqUkKjdPOxB9xtVN9QtQoTrcvxrzRYLAN6m6xtvDbQ2CVBKQmVcmO9TrTgoX4kLbPUcvrW5BZx9lVwbYFXiCenyyBJAPcCqVyqzaah5l7YVq0i4+I1pmKRJmzB1XLIQggKSrUJ4OxEH60nm45vr4qe4j3T8pce3kw7HtIeTMvOW3iKdI1LgBKTIAHU+dVYGI9Gy/ky/qWcmRxVB2Eq2Ysv3AuXCltbgWsqSpIJG5mDHEcb1m5WJcLSQCdma2Hm0GhQWAIGiD+Ev2XbNTNs02s/Mkb+UmY9uK28Ws11KreRPO5lq23M6+DEOcszuMOBpmAqApSiJ5mAB7TNJZ2a1TcE8zQ6b09Lk9Szx7CbsmZkXcFTboGtI1BQESJgyO8kcVPAzGuJV/Mh1LASgB6/B7Sv/ABCtFpuPEIOhSUhJ6AjlP6+9I9UrYW8z4M0ekWqaeA8gyJkq1Uq6QsbJblS1dAII3Pn/ABqrp6M1wYeB5l3U7FXHKnyfAllus/NJWQhta0g/ekCfMA/rFaD9VrDaAJHzMtOi2FdswB+I+aet7lkOFKFtkSdaUkCOQrVsIrQruSxOYPaZltD12emw7/zxFGHt4T4gDTVmFzsUsoTJ8jpE1BMulm4hhuWvg5CLyZDqe5rzGbXS00lOsiSSNkj0HJO9LZuaaSFTzGun4AvBd/A/eLsEzKp9XgXASpLg0hQEEE9+lL4+a1p9O3wYzlYC0j1aexXvPVZNdCoStBT3Mgx5gDn3rv8A46wHsRqcHVayuyDuWT7H4FspLe6kpJnqT1NaHp+lSQvtMz1PWvDP4JlNZUZkHfmes1kqTvc22A1qdBtiShOr7xSJ9Y3rcTZUbnnX0HOvESHCFhUCCJ5npSf2dtx77UhXvHRtwUBB4AA+lN8Bx4xHmQ3ISDiGXrZ9Hh3DKHk8w4kGD3SeUnzFdVAsHct5lHvvgjhjplHjteTbgI/rEqqUhqFj8EcNaMq+0PeTjgj+rSmfeuGdEv8AhWFM2zYbYaQ0j91CQBPcxyfM12ck2iEKIQohIiMMaDpeDaQ4eVRv/fzqoU1h+YHf5lxyLDX6Zb7vxFGenXk28s6h8w1lMyEwe24ExNK9RawVf6f56jnS1qa7/U+O2/mRfh888ppfilRQCNBXM8bwTyOKr6Y1jIefj23LerpUtg4a376i7OWYbhq48NtXhpSAdgPmnqZHHT2pfPzLa7eCnQjPTcGiynm42T+0sCcRdXh5eAh0tFWw6xyB+IFP+s7YvqD+rUzjRWmZ6R/p3/P8TnuCYg8LhsoWtSlLSCCSdUncHvWDj22C1SCd7npMmmo0sGAAA/SXvNOVhdKDiFBDgGkyJBHSY4O/NbWZgi88gdGefweonHBRhsT3LuAIskrccWCoj5lcJSkb7T/fiu4uIuMCzHvDMzWy2CIvb2HuTM7fNNo8vwpnUYGtPyqPbf8AWurnY9jcN/rIv07JpX1NePg9xGl5YgsuNthKNSFAQABJBHSmXqBrKL22IpXcRarv30ROOXFupCihaSlQ2KSN/wC2vJsjKeLDRntUdXXkp2JZ7myeZwz5gU63QpST0TwJ9VAH3FaLV2V4ff3Pf6TKS2q3P7d9Dt9f/kqlZk15esxZfeeQy8kanA2lLiZ3mJkT13MitrKxLLVWwd213EwMPNqpd6z2XZ0Zpyvlp7xUuOpKEoOqDySOIHrUMPCs5hnGgJZnZ9XplKzsmWrHcaTbhO2pSpgccck1p5OSKQPcmZGLiG8nvoCaMDzAH1aFJ0qiRBkHv71DHyxaeJGjLMrCNI5A7EYpwxoK1BtM88fpxV/o173qLHItK8eXaI8XvHPFUNSkhJ2AJHvtSd1jcyNx/HqT0wdb3HWFvKU0CedxPenKWLJsxG9FWzQkC1dX4g3MzuPzqhGblGLFThHLySUkCm2GxElOjszTbNkc7VBARJuwMk1ZKoUQhRCFEIqx69faDfgM+KVKhXkP09eBS2RZagHprv5jeLVTYW9VuOh2jWmYpF1hjbLzi2m1StEyIPQwY7waorya7HKKe4jNuJbUgsYdjDGMZatgkumNXAAkmOdu1F+TXQAXMMfFtyCQg8TFlNteIS7pQ4OhUncHqDPHpXAKchQ+gZ1jfisU2RIeK5qYt3A0oKJEToAhPaZI6dBVV2dVS3A/t7S7H6ddenqDX5+8kKFu00u6abR/iy4FJSASInmNpqzVSIbkUeNysetZYKHY+dSmWWdbjxUlZSpBUAUBIEAnoeZHnNZFfUruY5ePibdvSaPTIXsfn/MuWa7Jb1q4hvdWxA7wQYrWzK2spKr5mLgWrVkKz+JzKxwl5xwNpQsKnckEafM9orztePY78QDv/ieotyaq05sRr/mdGzFmdFqQjSVrImAYAHcnz7VvZWatBC62Z5vD6e+SC29CbMvY83dgwnStHKTB2PUHqKli5aZG9DREhmYdmLrZ2DGl6WwhXi6dEfNrjTHnO1M2ceJ5+PxitQfkPT3v21EmE4JYKV4jIQsg9FlQSfQkgUpTjYpPOsA/nuPZGXmBeFhI/LX7ydj+NotUBSwVEmEpHJPX0A71bk5K0LtvyEXxMR8l+K9teTF+X83IuV+GUFtZ+7vIMciYEGqMbqC3NwI0Yzl9MehOYOx7zdmjBVPhKkRqTIg9Qf1qeZjG3RXyJDBy1p2reDI2W8CcbX4jkJgGEyCZO0mNqrxMV0bk8tzcxHTgneZYvjTiXShEJCduAZPvXb8lw/FfaRx8RGrDN33GNkUPthxxKZGxPp+lX18bV5MIvZzpfgh7STa3zajpQeOBED2qxLUJ0JVZTYo5NJSiBuas8Sod+0wafSrg1wMD4nWQr5mS1xXSdTgG56DXZyFEJ7RCFEIUQhRCQLLB2WnFuNoCVr+8ZPUyYBMDftVKY9aOXUdzGLMq2xAjnYHiLs15c+1hBSsIWiRuJBBjtxxS+bh/aNEHREZwM77NsEbBkzLmDi1Z8PVqJJUo8bmBsO0AVbi44or4738ynMyjkWc9a9hE2P5N8d4uocCNUagUzuBEjfsBtSmT071bOYbW/MdxOq+jV6bLvXiWFi1baYDRjw0o0nVwREGfWn1rWusIfAGpmvY9lpceSd9onsMoWqXA6kqUAdSQVAp8vWPM0pX0+hW5jv8AHxHbeqZDIa27fPzKtiGcbnxlFCghAUQEaQdgY+ad5NZ1vUbvUPE6A9prU9Lo9MBhs/P+J0PC7vxWW3IjWkKjtIrdps9SsP8AM83fX6VjJ8GVHO2W3XXfGZTrkAKSCJBHUSdxFZfUMOx39RBv5mx0zPrrr9Ow6+DJeR8vuMFbjo0qUNITIJAmSTG3arOnYj1bd+xPtKuqZtdwCV9wPeRfiYF6WefDlU9tW0T7THvVfVuWl+Jb0Tht/wD9dv0iXIQX9rTonTCtfbTBif6UUn03l644+Pf+fWPdV4fZjy89tfz6S2Z3wNdyhCm91t6vlmJComJ2n5RWp1DGa5QU8iZHTMxKGIfwff6f/Ykyjlh5L6XXU+GlEkAkSowR0Ow3pPCwrFtDuNAR7qHUKmqNdZ2TL54wgkEECZjfitvkNbnn+J3qU5OaXivVCdE/djp68zWSM6wtv2+JtHp1QXXv8yw3WEtvEOGUkgEx1EdZp56Es+/M6vJsq+55ktNokNltOySCPr1q0VgJxHiUGxi/M+ZAsMJUhYKiIHEdaproKtsxm3JVl0BGj7epJHemGGxqKK3E7mi0tSkySPaoJWVOzLLLAw0JKUmat1KgdT2ichRCFEIUQhRCK8ebuVBH2ZSUnV8+qOPcGlshbiB6R137xvEbHBPrjfbtGlMxSV8Y+v7d9m8L5Y+9vPE6u2mdqR+1t9p9Hj2+Zo/Yk+yevy7/AB/b6xnjV6WWHHQNRSmQPPz8qYvs9Osv8RXGpF1qoTrcrOT8zvPvFp0JMpKgUiIiNj5b1n4ObZbYUeanUen1U1B0+kk5/wAPddab8IFYSolSRzxsY6xv9as6lTZYg4DevIlXSb6qrG5nW/BnuQcPdaaX4oKQpUpSeeNzHSf0o6bVZXWeY1vwIdWurtsHA70O5nrmA2Nw8ohQK5laEL2J6yBuN+YiunExbbCQe/uAZwZuZRUAR29iRNPxBdW2w2luUtk6VadtgPlTtwDv9Kh1NmSoBew95PpCpZczP3Pkf3MVfDm5c8VaJJa0aiDwDOx8p3pbpbvzK+2o51mtPTDf+25Ke+IEOHS1LQPMwojvER7VY3VgG7L2lK9F2ndvvftLLi+KstseI58zawITE6p3Ag/XetG++tK+b9wf3mXj41r28E7EftIWV8atntSGW/CUNymAJHf5eY/WqcTJps2qDR+JfnYl9WmsbkPmKcYzwpt5SG20lKDpJUTJI5iON/Wlb+plLCqDsI5j9IV6gzt3Mm5kxFT2H+KzqAVGuOQmSFD6iD5TV2XcbMXmnv5/vKMKhas307Pbx9faVfIal/a0hE6SD4g6aY6+8RWb00t644+Pea3VQn2clvPt9ZdTlpjxJkid9EiP4xWv9iq5b/aYX2+7hr95tzI0stpCASAfmA7dPap5SsUHGQwmUOeX5TzLTS0pVqBCSdgfx/SuYisFO/E7mshYa8yVfYl4agkCTyd6tsu4HWpVVRzG9yWw6FJCh1qxW5DcpdeJ0Z4bgatPWjmN6neB48ptJqUhPEmaNwI1PaIQohCiEKIQohCiEKITF0AghUaSIM8R1muHWu86pIPbzImH4WyzJabSjVyR1/s8qrqorr7oNbl12RbboWNvUrVxnoJuC34UtpXoKtXzbGCQI/Cs5uqAW8ePbetzUTo5anny7kb1LVfslxpxCTpK0KSD2JBANadil0Kj3EyKmCWKxG9ESg5ayzcoukKWjw0tmSqRvtECDvNYeJhXLcGYaAnoc3qFD0FVOyZ0N1oKBSoBQPIIkVvEAjRnm1Yqdg94mw7GbPX4DJQCSRCUkJJ6gGIJpSrIx+XpJHrsXK4erYD+veInvh/Lh0uw0TMaZUB2BmD60k3SQW7N2j69b0ndfvftHOaMAL7CENEAtxpB4IiIn0603mYptrCr5HiJYOaKbSz+D5izJ2V3WXS69CSAQlIM88kxtxS+DgvU/N411HqFd1fp19/kzbi2R0uuqcQ7oCjKk6Z36wZETUrumLY5YNrcjj9XausIy714O9f2jK5xG3sG22lExEJSBJI6k+5ph7qcVFQxVKL812sH5+0YYU80tsOMhOlXYR9RHNX0sjryTwYtetqPws8j85ze/wALuzeKOhwuFyUrAMRPynVwABFYFtF/2gnR3vsf+56arIxhjDuNa7j/AKnUSvSmVECBuelej3obM8rrkdLBp1KhKSCO4oDBhsQZSp0RNF3YJcIJkEdqg9SudmTruZBoSQ22EgAcCpgADQlbEk7MNAmY370aG9w2damVdnJ4BRCe0QhRCFEIUQhRCeGiEWYBha7dKwt5TupWoFXT6k0tjUtUCGblsxvLyFuYFU46EyzBhf2llTWrRJBmJ4PBHUV3Jo9aspvUjiZH2e0Wa3NuDWHgMoa1FWkRP8B0FToq9KsJvepHJu9a02a1uQHcqWynvGKTqKtREnSVTMkeu8cVQ2DSbPUI7xhepXrX6YPbx+MeU5EIoxTMluwsNuLIVyQATAPeKVuzKqm4se8cowL7l5oO0ZmFo2MpUnYjsRyKY7MO3vFe6N38iUXDckOofSpS0eGhQVIJ1GDIERt9axqumOtoJPYTfu6vW9JCg8iIx+Iingyjw9XhyfE0+2mY6c/hTHVPU9McfHvFujir1Dz8+395l8PC94K/E1aNQ8PV/wBUT04/Gu9M9T0zy8e051j0vVHDz7yZncu/ZVeFq5GrTM6evG/MT5VZ1D1PRPD85T0z0/XHqflv5ib4bl3+cnV4UCJ41T+zPlzHlSvSvU+9v+n+eI71r0/u6/q/t+MYZtywq5UlxtQSoDSQqYImRuOOTV+bhG8hlPeLdP6guOpRxsRngGGi0twhSgYlSlcDfnngAUxjUiiriT9Yrl5BybuQH4ASTYYmy9PhOJXHMHirK7q7P6DuVW49tWua6mnHrNTrYCOQZjvzUMmtnXSyzEtWt9tMMAsVtpVr2kjb/wAVzGqZAeU7l3LYRxknEHlp06EzJ32mrLWZdcRKqURt8jJaTsJq0SozWtwhQAEg9aiSd6nQARvc21KRhRCFEIUQhRCFEIUQhRCFEJHv7xLLanF7JSJMb1Cyxa1LN4Esqqa1wi+TCwvEvNpcRulQkTtRXYtihl8GFtTVOUbyIuzTfvstJUw3rUVQdiqBB6DfnaaXzLba03WNn9YzgU022EWtoa+kZWLilNoUtOlZSCpPYkbimKySgLDRi1qqrkKdjfYyr5iycp98uocCQqNQIJiBEiOdulZ2V0422c1bW5q4fVBTV6bLvXiWixtg02hsbhCQkT5CK0a0CKFHtMq2w2OXPvK1m3NK7ZxLbaUk6QolU9SYAj05rPzc5qXCKJp9P6cl6F3P4do+wPEPtDDbsadQMjzBIPtIp3Ht9WsP8xDKo9C1q971I+PY+3ahOuSpUwlPO3J34G9QyctKAOXvJ4mFZkk8fA95KwnEkXDYcbmDIg8gjkGrKbltTmsqyKHofg/me4tfBhlbpE6BMd+340XWiqsufaGPSbrBWPeV7K+bFXDpacQlJIJSUz06GfzpHDzzc/BhqaOd01aK+aHfzuPcdsS+w40DpKhsfOZ38tqdyKjbUUB8xDFuFNyuRvUreTssvMPKdd0p+UpABmZI3PltWfg4VlVhd5p9R6hVdWEr799yw47jKLVAWsKMnSAnmeevpT2TkrQvJpnYuK+S5VZMs7lLraHE/dWkKE9iJq1HDqGHgyiys1uUbyJuqchCiEKIQohCiEKIQohCiEKIQohCiEKITF1sKBSoAg7EESD61wgEaM6rFTseYNthICUgADYACAPSgAAaEGYsdnzMq7OQohCiEQZezAq4ddQpooCODv3iFbbHr9aSxstrnZSutTRzMJaK1YNvf87SfimCs3EF1AUU8GSDHaR0q67Gru1zG4vRl20bFZ1uSmAhENo0jSBCRGw9KtXiv3R7e0pfm3329/eKczZcTdhJ1FC0SAYkEHoR7Url4YyNd9ERzCzjjbGtgyXgWEptmg2klW5JUepP5Vbj0ChOAlOVktkWcyNSa80laSlQCkqEEHgirWUMNHxKFZkYMOxEX4VgDFuoqaRCjtJJJjsJ4FU04tVJ2g7xi/NuvAVz2kbHcyC2dabLala43HQExt+8fKqsjMFLqhG9y7FwDkVs4bWo9p2Z803doh1OlxCVpmYUARPvUHRXGmGxJ12PWeSHRm1CQAAAABsAOAKkBrsJEkk7MjqZV4gVq+WI01Di3Pe+0sDrw467/Mk1ZKoUQhRCFEIUQhRCFEIUQhRCFEIUQhRCFEIUQiq3w51N0t0vEtKTAb3gHb27/WllpcXFy3Y+0be+s0CsJ94e8a0zFJ5sKJ3zPaJyImsthN4brxFbydMdSnTueojp6UmMMDI9bf5ftNBs8nG9Dj+f57j2nJnzTeM621oCikqSRqHIkciouvJSu9bk634OG1vUWZXwVVq2pCnNcqniANuk0th4xoQqTuNZ2WMlwwXUc03EpgtsEgkAkcEjj07VwgGdDEdgZqv3VIbWpCdagklKe57VGxmVCVGz8SdSqzhWOh8zVg1y44yhbrfhrPKd9t+x3HoahQ7vWGcaPxJ5NaV2FUbY+ZNq6UQohCiEKIQohCiEKIQohCiEKIQohCiEKIQohCiEKIQohCiEhYxh4uGlNKUpIVG6edjPuKpvpFqFCdbl+PeaLBYBvU3WFqGm0NgkhCQmTyY71OtOChfiQtsNjlz7zfU5XFeP3FwhKDbNpcUVQoK6D6j69KWyXuUD0hv5jeIlDsfWbQ12jSmYpCiEV3eHuquWnUvFLaQQpveFc+x9+IpZ6rDcrhuw9o3XdUtDVlNsfBjSmYpCiEKIQohCiEKIQohCiEKIQohCiEKIQohCiEKIQohCiEKIQohCiEKIQohCiEKIQohCiEKIQohCiEKIQohCiEKIQohCiEKIQohCiEKI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9" descr="data:image/jpeg;base64,/9j/4AAQSkZJRgABAQAAAQABAAD/2wCEAAkGBxQTEhQUExQVFRUXGBsYGBgYGRoeHBwcHxwcHBweGx8ZHyggHB8lHBwaIjEhJSksLi8uHh8zODMsNygtLisBCgoKDg0OGxAQGzQkICY3NDQsLzQ0NCw0NDc0NCwvNDQsLDQsNDQ0NDcsLCwvLCw0LCwsLCwsLCwsLCwsLCwsLP/AABEIAOEA4AMBEQACEQEDEQH/xAAcAAACAgMBAQAAAAAAAAAAAAAABQQGAgMHAQj/xABIEAABAwIFAgQDBQMGDQUBAAABAgMRAAQFBhIhMUFRE2FxgQcikRQyobHBQlLRCCOCo+HwFzM0U1RicoOSk6LT8RUks8LSJf/EABoBAAIDAQEAAAAAAAAAAAAAAAAEAgMFAQb/xAAzEQACAgIBAwMBBwMEAwEAAAABAgADBBESBSExE0FRcRQiYYGRofAywdEjM7HhFULxUv/aAAwDAQACEQMRAD8A7jRCFEIUQhRCFEIUQhRCFEIUQhRCFEItsMabdedZTq1NcyNjvBj3pevJSx2QeRGrcR6q1sbw0ZUxFZHv1rDay0kKWEnSDwT0qFhYISg2faWVBC4DnQ95qwZ11TKC+kIcM6gPUx1MbRtNQoaxqwbBoyeStS2EVHaybV0ohRCQsNxVp/X4StWg6VbEb+/I86pqvS3fA71L7saynXMa34k2rpRCiEKIQohCiEKIQohCiEKIQohCiEKIQohCiEKIQohCiEKITXc6tCtEa9J0zxMbT5TUX3xPHz7SSceQ5ePeQ8CL5aH2kJDkniOOkxtPpVWObSn+r5l+UKRZ/o/0xhV8WmKWwCSAATyY59a5oTpYkaMX47jTdqgKcCjqMAJG/fr5VRkZK0LyaM4uI+SxVfaTbW4S4hK0/dUAoehq5HDqGHgyixCjFW8ibalIRVfY+y0+hhRVrXEQNhJgSfM0tZl112Cs+TG6sK2yo2r4H9o1pmKTRa2bberw0JRqMq0gCT3NQStU3xGtyx7Xs1yO9TfU5XFeM40m3U0lSVK8RWkaRxx/Hilr8laSoI8xvGxGvDEEDiNxpTMUhRCFEIUQhRCFEIUQhRCFEIUQhRCFEIUQhRCK8VxoMOMtlC1F1WkFI2G4G/1pe7IFTqpBO43j4huR3BA4xpTEUmIcEkSJHIneubG9Tujrcyrs5K/jGCPO3LTqHtCERKd+hkxGxkbb0jfjWPcrq2gPaaONl1V0NWybJ9/58R1dXSGxqcWlA4lRA/OnHdUG2Ooilb2HSDcwuLZp9AC0ocQdxMEeoqLIlq/eGxJJZZS33SQf0mN/et27RWv5UJgbD2AAossSpOTdgJ2qp77OK9yZGwTHmrrV4eoFMSlQg78HsRVWPlV374e0tysOzH1z95Jfw1pbiXFISVp+6o8irWpRmDkdxKkvsRCit2PkSSpwCJIE8SeamSBKgCfEj4n4nhOeDHiaTonv77VC3nwPDz7Syjh6i+p/T7yFlj7R4P8A7r7+oxxOnaJ07TM+0VTiet6f+t5l+d6Hq/6Hj+8bEU1E57RCan7hKI1GJMCos4XzJqjN4m2pSEKIQohCiEKIQohCiEKIQohCiEKIQohPIohPaIRDh2Ww1dOXHiE69Xyx+8ZMnqB0pKrDCXtbvz/eaF2ebMdaePjXf6THM2Z02qko0Fa1DVEwAJjmD51zLzRQQutkzuF085ILb0BGeDYkm4aS6kEAzIPII2Ipii4XIHEVyaGosKNK/nrBHn/DU0NWkEFMwd43E7dKR6jjWW8SnfXtNHpWXVTyWztv3jTKWHLYtkoc+9JMAzpk8fr70zhUtVSFbzFOoXpdeXTxJGPYULlktElMkEHsR5dasyKBdWUMrxMg49gcDcX5Wy19kK1FetSgBsIAA3qjDw/s+yTsmMZ2f9p0ANASw09M6c7zng9y5dFSUKcSQnQU7hOwkH935pM+dYOfj3vdsDY9v57T0nTcrHTH4kgH3/H/AD2l7w9tSWm0uGVhCQo9yBufrW3UGCAN513nn7irWMU8b7RDb51ZW+GglQSVaQvaCZgbcwT1pFepVtZw1+G5ov0m1avU2N+dRzjdqt1haGl6FqGytx7SNxPE03kIz1lUOjEcaxK7QzjYE15es3GWEodXrWJ3kmBOwk7mK5jVvXWFc7MnmW122lqxoSe60lUagDG4mrioPmLqxXxM67IwohCiEKIQohCiEKIQohCiEKIRVfsXJuGVNOJSyP8AGJPJ/Dt5iKWsW42KUP3feN1PQKWDrtvYxrTMUlfQ1efbiSofZo4kREdudWrrSQXI+0b39z+f3miWxfsugPv/AM/bUkZkx5NohKikrUowlMxxySe1Ty8oY6g62TKsLDbJYgHQHmZZdxtN02VBJSUmFJO+8TseoruLki9OQGpzMxGxn4k7B8THHsutXWkrKkqTsFJiY7GQRXMnDrv0W8iSxM6zG2F7g+xm0+FY22wIbbHqSSfxJJqR9PFp/ASH+rmX/iZDy/mlu6WUBKkKAkAwZHlHWqsbOS9ioGjLsvpz46hidias9Yi6ywktEp1K0qUOQIP0k9aj1G6yusFP1k+l0V22kWd9DsJGyBijzyXQ6SsI06VHneZE9eAff0qrpl9lgYOd695b1bHqqKlBonexHuPXa2rd1xAlSUyP4+3PtTuTY1dTMvkTPxKltuVG8GVDJePXDlwG3FlxKgomQPlgTIgbCYEedZWBl2vbxY7Bmz1LCorp5qNEfvLZj2Nt2qApckqMJSOT356CtTJyUoXbe8yMTEfJYhfbyYYFjTd0gqRIgwpJ5H06GjHyUvXawysR8ZuLfkYst8lMofDupRAVqCNoBmRvyQD0pZem1LZz3+Oo0/VrWq9PQ343H97chtBWeB0/KnrHCLyMz6qzYwUSHhWLB4lOnSQJ5naqqb/UOtS6/GNQ3vcl3rxQiUiTVtjFV2JTUgZtGZ2zhUkEiCeldQkjZkXUKxAnryiIgT3oYkeIKAfM2VKRhRCFEIUQhRCFEIUQhRCabi6QiNa0o1GE6lASewnk1FnVf6jqTSt33xBOpuqUhFLeY7ZT3ghwa508GCewPBM0sMykv6fLvGzg3iv1Cvb+e02Y5grd0gJckQZSpMSD7giK7kYyXrxaRxct8duST3BsIbtWyhuTJkk7kn2/Ku0Y6ULxWGTkvkPyeUtnOtwbgSE+GV6dEbwTHPOqshepWm3XtvxNxuk0int515/ntL1iuHpfaU0uYUORyDyCPetm6pbUKN7zAouamwOvtE2AZXRaKU6pzUdJEkABI5J/ClcbBXHJcncdy+oPkqKwuv3mbGarR5fgmSFfKNafkV5b/qKFzse1vT+fnwZFunZNK+p8fB7ibscxRuxZGltO5hCEgJE8k7cD2qzIvTFr7D6DxIYuO+ZYeTfUnvImWM0i6UptaAhcSIMgjrz13FVYmcLyUYaMuzunHHUOp2Jru8w2do6ptDXzftlpCBHkdxJ8qi+Xj47lVXv76Akq8HKyqw7N29tkyXjWFN37LakLiPmQqJEHkEe31FWZFCZdYZT9DKcbJfCsZWH1E35awJNohQCtalGVKiOOAB25+tWYmKMdSN7J8yGbmHJYHWgPEp97nC5TcKggJSsp8PTyAY36yaybOoXC468A+Js1dLxzSN+SPM6E8yHEaVDZQ3H9+tbzKHXRnnFYo219pow/DENElMknaTHHbYVXVQtfiWXZDW9jJTjgTuogepq0kDzKQpPgTJJncV2cI1PaIQohCiEKIQohCiEKIRbj79whqbZCVr1DY9uvUeXWl8lrVTdQ2Y1iJSz6uOhGDRMDUIMCR59avG9d4s2t9oox/LqLpTZWpSdE/djcGJG/HHNK5OGl5BY+I5iZz4wYKAdxwE7R7U1qJ777lItsjLTcBZcT4SV6xzrMGQDtHvNZCdMYXcifu73+M3X6urU8Qv3iNfhG+dMXct2UlqApatOoiY2J+v8AbTWfkPTWCnkxLpmKl9hD+APE0ZHxt24S4HdyiIVETM7GNpEfjUOn5L3Ah/b3lnVMSugqa/f2klxFgi4k+CH5nkfePWOAr8asIxVt2dcpWDmtTob4f2/xK7nzF3kv+Eham0JSCNJKSonqSN46e1IdSyLFt4KdCaXSsWpqvUYAk/PeNMsvu3dk824oz8zYWeTKeveJpjEZ8jHZWP4bimaleLlK6D4OpXsPyfc+MkLToSFAleoEQDO0GZ9qRq6dd6g5DQ+Zo3dUx/TJU7Px/mXjMmCJumwkq0qSZSqJjvI7EfpWxlYwvTW9H2mFhZZxn5a2D5EX5Xyr9mWXFrC1kaRAgAdeeTxVOHg+geTHZjGd1H7QoRRoRJj+T31PrW1pUlatW6oIJ5mfPtSeT061rSydwY9idUpWkK/YiS8wsu2lg00hR+9Di0yOZVAPQE7f+asylfHxVRT9TKsN68rMaxh9B+0X/D28d+0FEqU2UkqBJIBHB8jO1U9MssNvHexqMdXqr9HlrR32lwuLe0DwUsMh3YyYmehPn5mtV0xxZtgOUxUfJNXFSeMzx29U02CjkmJ7bTXci0ovacxaVsfTTXgF+twKC94jf1qONaz7DSWXStZBWbMXtFLKSneNo/WpX1s2iJHHsVQQZKw9koQAefyqypSq6MqtYM2xMlskrCp2rpU8tzgcBdam+pyuYpJrk6dTKuzkKIQohCiEKIQohFOP4+3ahOsKUpUwlMTtyd+BSuTlpQBy945iYT5JPHsB7yThGJouGw43McEHkEcg1ZRctyc1lWRjvQ/B4nzLmsWzgbS3rVAUZMAA8Djc0rl54obgBsx3C6achOZbQjKzfavLdKlIBQrlKt4I2P0PWmEZMioMR2PzFbEsxbioPce4hhTtsmWrdTQIklKCCZ7mOaKTSPuVEflC9cg6e4H6mcyvcGuA8pBbWpRUdwCQqTzPG/M152zGu9QrxJM9TVlUGsMGAH/H5TpX/obbjLSbhAWtCEjV1mBO43r0P2ZHRRYNkCeY+1vXYzUnQJkLH8YRYNoQ02mVTpTwkAckxzufeqcnIXEQKg+gl+JivmuXsbsPJkfK+bTcOeE6hKVkEpKZgxuRB4Mb+1V4fUDc3Bxo+0szumChPUQ7HvuRfiJibqPDaQooSoFSiDBMECJHT+NV9UudOKKdblvR8et+TsNkeIvyFirvjhoqUpCgTBJOkgTInjt7iqOm32erwJ2DGerY1fo+oBoj946zjmZdupLTQGojUVKEwOkDvsabzs1qSETzEendPS9S9niY5UzCbvWy+lCjp1cbKEgEEHbqK5hZZyN12Cdz8EY2raiR/aWWzsW2gQ2hKAedIAn1rQrqSsaQamXZdZYduSZRsQsXQ8sKSokqJBgmZO0Vj21OLDsTfpurNQIPtLc2pCGW0XBTOkAhW/8AeO9agKrWFsMxiHe1nqEmWyG0IlGkJ5kces1agRV+74lLl2b73mRrfFkLVpgidgT1qtb1Y6lj4zKu5PJq+LzU1cpUYFQDg+JNq2UbM3VOQhRCFEIUQhRCRl4g2HQ0VpDihIT1I/uDVZtQOEJ7/EtFNhQ2AfdHvJBFWSqIMr4K9bl0uu+JrIjcnvKjPBNI4eNZSW5tvc0c7LqvCitda/mptzJl1N2EyooUmYIE7HkEe1Sy8RcgDvoiQws5sYnQ2DJeBYSm2aDaSTuSSepPXy4FW49C0JwWVZWS2RZzaQseyu1dLC1FSFAQSmNx5z+dU5ODXe3I9jLsTqFmOpUDYmeJYWUWS2LcGQggDqep9zv9albRxxzXX8TlORzyhbb8/wA/Sc+y5YPG6a0IWkoWCokEaQDvM+UiOtYWLTYbl4jWjPRZl1QobkQdjt+M6NmPGk2rWsjUonSlPEnnfyFb+VkihOR7n2nmsPEOTZxB0B5MR5fzoXnUtOoCdZhKkkxPQEHv3pPG6l6jhHGt+I/l9KFVZdDvXmTs4ZeN0EKbIC0SIPBB6T0NXZ2IbwCp7iL9Ozhjkhh2MgZSymtl3xnimUghKUmdyIJJ9CfrVGFgNU/N/wAoz1DqSW1+nX7+TLHi+ENXKQl1MxuCNiPQ1oX46XLpxMzHyrMduSGLMOtbKyUUhxCXDsStY1R26QKWqrxsZtA6P4mNXWZeWuypKj4HaYZpyz9qKXG1hKwI33Socjjj1rmZheuQynRksDqH2YFGGx/xDLGW/smtxagtwpj5RsByQJ3JMCjEwvs+2Y7MM7P+1aRRoSsrx99a9fiKT1CQflHlHB96zjl2s3Lc1BhUovHjuX7BrsusoWrkjf1Bia26LDZWGM89k1Cu0qPEQZhtHPGKoKkkCCBMeVJZNbepvXaaGHanpcd6McYHbKSyUrH3idj0BAH8frTeOhFemiWVYDbtfaFrg4QsK1SAZAj6TXExwrb3B8osutRktMgjuIpgjY1FgdHcjW9npMkzHFVrXo7lr28hqSVgxtVhlQ17z1PG9AgYTXZye0QhRCQ3MMaLyXigFxIgK349OOp3qo0oXFhHcS4ZFgrNQP3T7SZVspiLM+YxaBA0a1rmBMAAdSYNJZeYMcDtsmP4OCcnZ3oCS8AxdN00HEgp3KVJO8EefXYircbIF6cxKcvGOPZwJ3KPnHFLhF2pIcWhKY0BJIBEDfb7288+lY+dfct5AJHxN7p2PQ2ODxBJ8/z2lxubp4WBciHvB1HbcKjcx3G5itV3sGNy/wDbUxUrqOXw/wDXc51gWIPC5bKFrKlLSCJJ1Anee+1YONdYLQQTsn9Z6XKoqNDBgAAP0nT8SxlhggOuBJPA3J9YSCY869FbkVVf1nU8rTi3XDda7i7MWGJvmElpaSQdSFTsehBjj+yqMqkZVQKH6RnDyGw7iLB9Yjy5k51DyXHtKQg6gAZJI49BO9J4vTrFsD2e0fzOqVvUUr7ky8vOaUlXMAn6Vsk6G5gqORAnG8QxR15ZWtapmQJMJ8kjpXk7L7LG5MZ7WnHrqXgo/n4y85Qxd1y1ekla2gdJO5Pykie5BH5Vs4OQ70tvuRMDqOLXXkJrsG8znZUTuSSTuSeT61g7J7mel0B2E6FknEvDslrdJ8NtRCT5QNh/SMCt3Au4Y5Zz2H8/5nm+p0c8oLWO5Hf+fSYtZ7BVuyQjvq+aO8RHtNcHVAW7r2km6OQvZ+/0k4ZXt3SHUKUEK+aBEb77SJFXfYqnPNT2MX/8hfWODAbHaM769btW0iPJKR5f35pmyxKFA/QRWqp8hyd/UzXhWNpeOmClXIEzPoajTkrYda0ZLIxGqG97EgY++vxdMkJABA/WqMlm569oxiIvp794ywV5SmjO8EgT6UxjsxTvFclVFnaRrS4WViSSSdx+e1Vo7cpbYiBI4dXAJpsnQ3ElGzqa2Hieairbk3TU31OVwohCiEKIQohK/gN9dLfeS+3pbTOkxHXYA/tSN5pLHtvaxhYuh7TRyqcZKkaptk+f57SZjuBNXQSHJBTOlSTuJ5HmKsyMVLwOXtKcXMsxieHv7TZZWrNo0EghCAdyo8k9ST1qVddeOmh2EjbZblWciNn8JLQULCVDSocpOx+hq0cW7+ZSeSEqe0q93ntpDpQG1KQDBWCPQwOo9xWa/VK1fjrY+f8AqatfR7Gr5FtH4/7j+wsmNnWm0ArGoKSkAkHf8aerrq/rQDv7zOttu/23Y9vac1zmytN26Vz8xlJ6FMbR6cV5/PVlvYt7+J6jpro2OoX28/WWr4cMLSytSpCFKlE9dtyPLj6VpdKVhWSfBPaZHWXQ2qB5A7xNnbHHS+ppC1IQiBCTEmJJJG/XilOoZVhtKKdAR7pmHWKRYw2TN2RMbdL3gLUVpUDGoyQQJ5O8ET+FT6dlObPTY7BkOq4lYr9VRoiTMQyCFLKmndCSZ0lMx6GRt5Vbb0oM20bQ+JRT1kqmnXZ+d6/tM2sxYZhqPCXdtBUyrfUsk9SlEkfStDHx1oTiszMrJfIfm35SuuZky++7IutBJkjS6hJP9NAA9iKofp1Dty1GK+qZCLx3v6y3X1uzc2JRZLbWgQU+GoKBgzEg8nfnrUsnG3jmusfQSOJlcckW2nz5MobFosr0BCtfGmDP0rAVGLcdd/ielaxAvPfb5nTcPUi2YabdWlKgOpHJMmPSYr0VRWitVc6nlrg2Raz1jYiPOGIW50H7SwFpE6FOJBKT1EnyqrKqNoDJ3l2HcKGKWdtzDJuh5wuIcQoN86VAmSDEwduvNQxcdw3JhqWZmShTip3uZYz8Q8JaX4b100VAkQlK3II2IJbSoA+U0+yK3kTMV2X+kzbg+cmbj/J3GloH7KTuB5jkfSlja6nxoRwUI43y2ZaQtMatgCJmmdjW4no74zE3CCkqKhpHJOwHrPFAIbxAqVPeVe++IuFW5hd41PB0anI9fDCoroAE4WJ8wsviXhbxhu9aB/1wtv8A+RKaDAS1tOhQCkkKB4IMg+hFdnJnRCKsfxc26UENKd1K0wnp+B37ClsnINIBC73G8TFF5ILBdCNaZik1XdwltClq2SkFR9BUXcIpY+BJ1oXYKvkyvYFnBFw74RbKCZ0HVMxvvsIMetIY3UFufhrXxNHK6W1Ffqct/M0Z+wp54NFoFYTqlI53iDHXgj3qHUqLLQpQb17SzpOTVUWDnW/eSsj4a6ywoOjTqUVBJ6CAPae1W9Ppeqoh/nxKuqZFd1oNffQ8xBc5FcU6S24jwiSZMyBPEDYx60i/S3Lniw1NBOsIK/vqeUsmJ4w1YNNNnUshISlI5ISIknpWhdkV4iKvn4mZRi2ZtjP479z9Z7gePs3kp0QtO+hQB27g9aMfLryO2u49jOZWFbi999j7iZY5mZm1IQrUpcTpSOB5zsPSpZGbXQdHufgTmL0+3IHIdh8mVy6sWcSUXGF+G6ANaFjkcA7fTaenvnvVXmtzrOm9wZppdb09Qlo2vsRGOEYG1h6HLm4dHyIJKuEoT18yT/ZTeHgig8idmI53UTkDgo0P+Zwv4ifFK4v1KbZUpi13AQDClju4Rvv+7x681oTMlNwbBLi6XotmXHVDkISTHqeBweaIRxefDvE2kla7N7SBJgBX4JJNEImwfF37R0O27i2nE9U/kQdiPIiKIT6T+FXxGTiSC06Ai6bEqSOFp41pHTflPSR7EJCxl1Srh0r51kegB2H0rzt5JtblPU4yqtKhfica+KX+W/7pH61q4H+1+cxepf735RThuZXmLV+1aOhNwpPiqHJQAoaPIHVvHMRwTLsQiWiEt3wqwY3WJMJ1FKWz4rigYOlESJ/1iQn+lXG1rvJLvfafSGe8xs2Nmp9wggEBtAO61QYSPxM9AKgy8l0JJGKNsz5hzXnC6v1kvOENzKWk7IT22/aPmd6kqhfEizlj3kDCsCubmfs7DrsbEoSSB5E8A1Lc5qZ4vl26tYNxbutAmAVJIST2B4nyonIxyXna6w1wKYXLZMrZV9xf/wCTH7Q345G1EJ9U5Xx9q+tm7lknQscHlKhspJ8wZ9eRsaIRrRCQ8UxRq3RrdVpBMDYkk+QFVXXJUvJzL6Mey9uNY3NnyPNdFNuJ+qSKl92xPkGQ+/TZ8EGKMGymzbueIkrUrfTqI+We0Dcx3pWjArpfmO5jmT1K29OBAA99e8l3OYbdDvhKdAXxEGAexIED3NWtl0q/At3lKYN71+oq9v57RZ8QXHBa/JOkqAcj92Dz5TFLdTLin7vjff6RvpAQ3/e867fWVv4drX9pIROgpJWOnkfWf1rP6WW9XQ8a7zT6wE9Dbed9o3z3gLrq0PNJK4ToUkciCSCO/J/Cmuo4r2MHQb9ol0rMrqU1udd9g/p/ia8jYA626XnUlACSlKTyZjfyG1R6diWI5dxqT6pm1WVitDv3iLO1qtF24pQMLhST0IgCPak+oIy3kn38R/plivjqF8jzJnw8tVquC4AdCUkE9JPA/Wreloxt5DwBKesWKKeB8kyufyjcxFKWLFBgL/nXR3AMIHpqCj/RFegnmJybI+XFYhes2wJSFklah+yhIlR9YEDzIohPrbBMHZtGUsW7YbbSNgPxJPJJ6k0Qk+iE458esktKYViDKQl1sjxtI++kkJCj/rJJG/aZ4EEJxLLOMrs7pm5bPzNrCo7p4Un0KSR70Qn1xdYVb3IS8QfmSFBQMSkiRPTil7cauw8m8xqjMtqHFT2nzj8aktDEYZ3QGUCd9zKp5ruOKwmq/Ejkm0vu3zEGR8vKv7xq3TwZUv8A2UiVR5nj3q198Tx8ylOPIcvE+mcs5YSxpAaQ22kbJAG/r39TSlNVhfk8evurCcK5nfZfYZeL7LCG1OJCVqQmJgzuBt79YHYVPI32+JXile/zOCfGbG1PXvghR8NhITp6azuo+saR/RqyhdLKshtvqRvhPk9OI3ml6fAaAW5EjVJhKJG41Gd+wPrVpIEpCk+J9S2tk22hLbaEoQgQlKRAA7ACgjcAdT28s0OtqacQlbawUqSoSCD0NdnJ8mfEnLH/AKffusJnwzDjU7nQrgexCk+1EJ0j+TjdvIVcsLQ4GlBLqFFKtIUPlV80RJBTtP7PrRCdyohIeKYY3cI0Op1AGRuQQfIiqrqUuXi4l1GRZQ3JDqZOutW7UkhttAAHYDgDua6zJSmz2AnFWy+zt3YzDDMVauElTSwoAwdiCPUEA1yq+u0bQ7kr8eyg6sGpTMUyU8u4WpKk+GtRVqJ3EmTI6n++1ZF3TbGtJB7GbdHVqkpAYHYGtSzY5jLVo2gLBWSNISIkgCCTO0fxrRyMlMdQG7zKxcWzKcle34zzLGMMvpV4SPDKT8yIA54O2xoxMiu0HgNa9p3OxbaWHqHe/BizFs8IadLaGy5pMKVq0iRzGxmPalr+prW5VV3r8o1j9IaxA7Nrfjtv+8fYfjDbrHjgwgAlU8pjcg+lO1ZCWV+oPHvELsWyq30j59vxlKvs8KWqAy2W5+6sEkjz6A+1ZFnVGY/0jX4zcq6QqDfM8vwl0y/iCH2UrbSEjgpH7JHI2rXxrVtrDKNTDy6HptKud/jPm3463BXjDwPCENpHpoCvzUavi0qmXcw3Fi6XbVzw3CkoKtKFfKSCRCwR0FEJY/8AC5i/+l/1LH/bohD/AAuYv/pf9Sx/26ISPiXxOxN9pxl251NuJKVp8JkSDyJCAR7UQlPohPrDKC1u4HbROr7MlPmdI0/iBVOQCamAl+MyrcpbxufP/wAUv8t/3SP1qjA/2vzjHUv978pZv5ObX/8AQfWYhFsrc9CXG/0CqdJ1EQN9p3UZgRqjSqO/9lK/a134jf2J9b33jN24SlOonY8ec8RTDOANxZa2ZuI8z41zRdF28unDyt91X1Wo1ISJGp23+Tvh3/sn3dvmf0+cJQk//aoMuzJq4UTsC1RUidSAG4IXNAO4Eamty1QpWooSVDbUUgn6812cm6iEV3GD6rlu48RY0JjQODz/AB39BS7Y/K4W8j29o2mVxoaniO/vGlMRSKMz4QblgtpUEqBChPEidjHrSuZjm+viD3jmDkjHt5kbHiQcnZdXa61OKSVLgQmSABPUgb71Tg4jUbLHuYx1HOXI0EHYfMYXmY7ZpzwluAL67EgepAgVfZmUo/Bm7xavBvsTmq9ovzhl5V0ELbKdaZEE7EHfkdaozsQ3gFT3EZ6dnLjEq47GeZOy4q21rcIK1ACEmQBzz1M0YOG1G2byYdRzlyNKg7CVrGso3AeWW0eIhSioEEbSZgyenes7I6fcLCVGwZqY3U6DUA50R/O0tWCZfLdmthZ+Z0KKo4BUkJ27wAK08fEKUGtvJ3v85k5OaLMkWqOy61+XeUG4y9coXoLLhM8pSSk+cjb61htiXq3HiZ6FM7HZeXMfn2P6TouUcKVb24Sv76iVKHaYEfQVv4VBpq4t5nmuoZK33cl8DsJ88fHe1KMXdJGziG1jzGkJ/NJpuIzX8G8v2l9duMXaSr+aKm4UU7gifukTsfwohOyf4GcK/wAy5/zXP40Qh/gZwr/Muf8ANc/jRCarr4RYO2hS3G1IQkFSlKeWAAOSSTsKISHZ/DfAHf8AFKQ55IuifyXRCdAw+1Zs7ZDaPlZaTCZJMD15NRdwg5N4k0RnYKvmfNvxtu0O4kVoTpBaR0Akyrfaq6LFsXko1LMipq24sdx1/J3a13V4njVbEfVaRVjryUiVI3Fg3xOtowp0K06D69PrWaKLN61Nc5NZG9ywv2JLSUA7pj3gRTzVbQL8TOS7Vhb5nxzj7BRdXCFCCl5xJHmFkGrR4lB8zvX8nS8T9geb6puFH/iQj+BoLAHUApI3OsqTNBG4A6niERQBqBO4pxvNNpaKQi5fQ0pYJTqncDnfgc12cmWGZms7ghLF0w4ozCUuJKjAkwmZ4BPHSiEbUQijM+FuXDOhtzQdQPWCOxjfz9qVy6HuTih0Y5g5CUWcnXYk7DrcttIQpRWpKQCo9SBzV1SFECk71KLnD2FgNA+0kzVkqlCxnJTzlwtaFI0LUVEqJlM7naN/KsS/ptj2llI0Z6DG6tUlIVgdgalgzJfKtLQFvdQ0tpJ6bRJ9h9afy7Tj0bXz4mdhUrk5Gn8dzK3lHMr67hLbiy4lcjcCQYJkQPLis/CzbWtCOdgzU6hgUrSXQaIllzLmRFrpGnWtW4TMbdyfWtDLzFx9DWyfaZeFgNk7O9Ae815azOm6JQU6HAJiZBHkdvpFRxM1byV1oyWb09sYBt7ErWd8dd8dTKFqQhEA6SQVEiTJHTfis/qGU/qGtToCafTMOv0hYw2TM8i446XgytSloWDGoyUkCdid4gHau9Oyn9T02OwZzqmHX6XqqNESv/yh8sqdZavWxJZ+R2BvoUflV6JVP/FW7POTh+XcZcs7lq5a++0rUJ4IiCD5FJIPrRCfVmTc82mIthTLgS5HzsqIC0nrt1HmNvTiiEsi1gCSQB3NEJw/42/Edpxo2Nm4HNRHjuIMpgGQhKhzJ5I2gR1MEJxvBsMcuX2mGhK3FBKR69T5AST5A0Qn1jiWC+FYN27IJSylAAHJSkR7nrSmajNV2juBYqXfe9584/FP/Lf90j9ajgf7X5yXUv8Ae/KWL4BXwZurlUSSyAB56080xdb6a7i1FJtbU7thmNlaglYAnYETz5zVFWSWbTCMX4gReSmSMYulJ0pTtPJqy9yugJXj1q2yZ8x/FvCSxiLi4+V/+eBjYlX3/fVJPqO9TqbksquTi3aM/glmhFpdll5QQ1cQNROyVj7pM7AGSJ/2amy7kVfjPpvUO9SkNQKtp6UQnyv8Y80IvsQJaVqZZSG21DhXVSh5FRgdwAaISwfydcELl47dEfKwjSkkftr22PcICp/2h3ohPogmiE9ohNV0FaF6NlaTp9Y2/GovvideZNOPIcvHvOd5TtboXaSpLoAJ8Ur1QRHUnYmYj61g4SXi8b3+O56TqFmMcY6I/DWp0G+vUMoK3FBKR1P5DufKt2yxa15MdCecqqe1uKDZkRi6t71pSUkOIOygZBHbY7jyNVK9OShA7iXNXfiWAnsfaJ7dFhYuxrhw7fMSopB9BCfzpVRiYr+e/wCuo65zcyvx939N/wCZpzngC7kofYhfyBMAjdMlSSk8Hk9e1Qz8Vr9WV9+381J9NzVxw1Vvbv8Av47/AKTDJWW3WXC88An5SlKZBO8STGw4qPT8N635v2/Cd6nn12p6dff5Ml5oyl9oX4raghcAKCvumODtuDVuZges3NToyrB6l6C8HGxFVpas4YoOPq8R5QIShA4HU/NHpPrtSyV14R5WHbewEbsst6gOFQ4qPJMf4TmC3vQpop3KSFNuAEKSdj3BEcin8bNrvOh2MzMrp9uOOR7j5E418QPgw80pT2Hgus8lmf5xHkn98f8AV605EZym4tnWVwtDjSx0UFJUPrBFEJk/ijy06VvOrT2UtRH0JohJ+AZVvLxQTb27i5/b0kIHmpZ+UfWiE+gMgfD9vCGHLl0h260GSPuoH7qJE79Vdew612vwQt8S2mv1LAnzMDjlwpeourB7Awn/AIeKwvtNpbly/n0no/sdCrx4j+/6zlPxeLlxfBwNqJ8FAUUpMEgqk7D0rZxrPUr5GYGXV6VpUHtGXwLwpS7q5SQUKDMp1AiTrTtXb6/UXQPeGNaam5Edp3HC8FWlYUuAE7gAzJqinGZW20Yvy1ZdL7yXdXzKjpUCYP3hwPxmrXtrY6MprptUchK98Rsls31n4eyXUnUy52VHCjzpI5HoelW/drXtKfvWN3nzDjeDPWjpafbKFDuNiO6TwoeYqYIPiVlSDox7gPxIxG0SEN3BUgbJQ4AsDyGrcDymKCNwB1PMw/EbELxBbdfIbPKGwEJPkrTuR5ExXZwxVljLVxfvBm2bKlftK30IHdao+Ufn0k0Qn1dkrLDeHWqLdvePmWuN1rPKj+QHQAUQjHGcOFwypoqUkKjdPOxB9xtVN9QtQoTrcvxrzRYLAN6m6xtvDbQ2CVBKQmVcmO9TrTgoX4kLbPUcvrW5BZx9lVwbYFXiCenyyBJAPcCqVyqzaah5l7YVq0i4+I1pmKRJmzB1XLIQggKSrUJ4OxEH60nm45vr4qe4j3T8pce3kw7HtIeTMvOW3iKdI1LgBKTIAHU+dVYGI9Gy/ky/qWcmRxVB2Eq2Ysv3AuXCltbgWsqSpIJG5mDHEcb1m5WJcLSQCdma2Hm0GhQWAIGiD+Ev2XbNTNs02s/Mkb+UmY9uK28Ws11KreRPO5lq23M6+DEOcszuMOBpmAqApSiJ5mAB7TNJZ2a1TcE8zQ6b09Lk9Szx7CbsmZkXcFTboGtI1BQESJgyO8kcVPAzGuJV/Mh1LASgB6/B7Sv/ABCtFpuPEIOhSUhJ6AjlP6+9I9UrYW8z4M0ekWqaeA8gyJkq1Uq6QsbJblS1dAII3Pn/ABqrp6M1wYeB5l3U7FXHKnyfAllus/NJWQhta0g/ekCfMA/rFaD9VrDaAJHzMtOi2FdswB+I+aet7lkOFKFtkSdaUkCOQrVsIrQruSxOYPaZltD12emw7/zxFGHt4T4gDTVmFzsUsoTJ8jpE1BMulm4hhuWvg5CLyZDqe5rzGbXS00lOsiSSNkj0HJO9LZuaaSFTzGun4AvBd/A/eLsEzKp9XgXASpLg0hQEEE9+lL4+a1p9O3wYzlYC0j1aexXvPVZNdCoStBT3Mgx5gDn3rv8A46wHsRqcHVayuyDuWT7H4FspLe6kpJnqT1NaHp+lSQvtMz1PWvDP4JlNZUZkHfmes1kqTvc22A1qdBtiShOr7xSJ9Y3rcTZUbnnX0HOvESHCFhUCCJ5npSf2dtx77UhXvHRtwUBB4AA+lN8Bx4xHmQ3ISDiGXrZ9Hh3DKHk8w4kGD3SeUnzFdVAsHct5lHvvgjhjplHjteTbgI/rEqqUhqFj8EcNaMq+0PeTjgj+rSmfeuGdEv8AhWFM2zYbYaQ0j91CQBPcxyfM12ck2iEKIQohIiMMaDpeDaQ4eVRv/fzqoU1h+YHf5lxyLDX6Zb7vxFGenXk28s6h8w1lMyEwe24ExNK9RawVf6f56jnS1qa7/U+O2/mRfh888ppfilRQCNBXM8bwTyOKr6Y1jIefj23LerpUtg4a376i7OWYbhq48NtXhpSAdgPmnqZHHT2pfPzLa7eCnQjPTcGiynm42T+0sCcRdXh5eAh0tFWw6xyB+IFP+s7YvqD+rUzjRWmZ6R/p3/P8TnuCYg8LhsoWtSlLSCCSdUncHvWDj22C1SCd7npMmmo0sGAAA/SXvNOVhdKDiFBDgGkyJBHSY4O/NbWZgi88gdGefweonHBRhsT3LuAIskrccWCoj5lcJSkb7T/fiu4uIuMCzHvDMzWy2CIvb2HuTM7fNNo8vwpnUYGtPyqPbf8AWurnY9jcN/rIv07JpX1NePg9xGl5YgsuNthKNSFAQABJBHSmXqBrKL22IpXcRarv30ROOXFupCihaSlQ2KSN/wC2vJsjKeLDRntUdXXkp2JZ7myeZwz5gU63QpST0TwJ9VAH3FaLV2V4ff3Pf6TKS2q3P7d9Dt9f/kqlZk15esxZfeeQy8kanA2lLiZ3mJkT13MitrKxLLVWwd213EwMPNqpd6z2XZ0Zpyvlp7xUuOpKEoOqDySOIHrUMPCs5hnGgJZnZ9XplKzsmWrHcaTbhO2pSpgccck1p5OSKQPcmZGLiG8nvoCaMDzAH1aFJ0qiRBkHv71DHyxaeJGjLMrCNI5A7EYpwxoK1BtM88fpxV/o173qLHItK8eXaI8XvHPFUNSkhJ2AJHvtSd1jcyNx/HqT0wdb3HWFvKU0CedxPenKWLJsxG9FWzQkC1dX4g3MzuPzqhGblGLFThHLySUkCm2GxElOjszTbNkc7VBARJuwMk1ZKoUQhRCFEIqx69faDfgM+KVKhXkP09eBS2RZagHprv5jeLVTYW9VuOh2jWmYpF1hjbLzi2m1StEyIPQwY7waorya7HKKe4jNuJbUgsYdjDGMZatgkumNXAAkmOdu1F+TXQAXMMfFtyCQg8TFlNteIS7pQ4OhUncHqDPHpXAKchQ+gZ1jfisU2RIeK5qYt3A0oKJEToAhPaZI6dBVV2dVS3A/t7S7H6ddenqDX5+8kKFu00u6abR/iy4FJSASInmNpqzVSIbkUeNysetZYKHY+dSmWWdbjxUlZSpBUAUBIEAnoeZHnNZFfUruY5ePibdvSaPTIXsfn/MuWa7Jb1q4hvdWxA7wQYrWzK2spKr5mLgWrVkKz+JzKxwl5xwNpQsKnckEafM9orztePY78QDv/ieotyaq05sRr/mdGzFmdFqQjSVrImAYAHcnz7VvZWatBC62Z5vD6e+SC29CbMvY83dgwnStHKTB2PUHqKli5aZG9DREhmYdmLrZ2DGl6WwhXi6dEfNrjTHnO1M2ceJ5+PxitQfkPT3v21EmE4JYKV4jIQsg9FlQSfQkgUpTjYpPOsA/nuPZGXmBeFhI/LX7ydj+NotUBSwVEmEpHJPX0A71bk5K0LtvyEXxMR8l+K9teTF+X83IuV+GUFtZ+7vIMciYEGqMbqC3NwI0Yzl9MehOYOx7zdmjBVPhKkRqTIg9Qf1qeZjG3RXyJDBy1p2reDI2W8CcbX4jkJgGEyCZO0mNqrxMV0bk8tzcxHTgneZYvjTiXShEJCduAZPvXb8lw/FfaRx8RGrDN33GNkUPthxxKZGxPp+lX18bV5MIvZzpfgh7STa3zajpQeOBED2qxLUJ0JVZTYo5NJSiBuas8Sod+0wafSrg1wMD4nWQr5mS1xXSdTgG56DXZyFEJ7RCFEIUQhRCQLLB2WnFuNoCVr+8ZPUyYBMDftVKY9aOXUdzGLMq2xAjnYHiLs15c+1hBSsIWiRuJBBjtxxS+bh/aNEHREZwM77NsEbBkzLmDi1Z8PVqJJUo8bmBsO0AVbi44or4738ynMyjkWc9a9hE2P5N8d4uocCNUagUzuBEjfsBtSmT071bOYbW/MdxOq+jV6bLvXiWFi1baYDRjw0o0nVwREGfWn1rWusIfAGpmvY9lpceSd9onsMoWqXA6kqUAdSQVAp8vWPM0pX0+hW5jv8AHxHbeqZDIa27fPzKtiGcbnxlFCghAUQEaQdgY+ad5NZ1vUbvUPE6A9prU9Lo9MBhs/P+J0PC7vxWW3IjWkKjtIrdps9SsP8AM83fX6VjJ8GVHO2W3XXfGZTrkAKSCJBHUSdxFZfUMOx39RBv5mx0zPrrr9Ow6+DJeR8vuMFbjo0qUNITIJAmSTG3arOnYj1bd+xPtKuqZtdwCV9wPeRfiYF6WefDlU9tW0T7THvVfVuWl+Jb0Tht/wD9dv0iXIQX9rTonTCtfbTBif6UUn03l644+Pf+fWPdV4fZjy89tfz6S2Z3wNdyhCm91t6vlmJComJ2n5RWp1DGa5QU8iZHTMxKGIfwff6f/Ykyjlh5L6XXU+GlEkAkSowR0Ow3pPCwrFtDuNAR7qHUKmqNdZ2TL54wgkEECZjfitvkNbnn+J3qU5OaXivVCdE/djp68zWSM6wtv2+JtHp1QXXv8yw3WEtvEOGUkgEx1EdZp56Es+/M6vJsq+55ktNokNltOySCPr1q0VgJxHiUGxi/M+ZAsMJUhYKiIHEdaproKtsxm3JVl0BGj7epJHemGGxqKK3E7mi0tSkySPaoJWVOzLLLAw0JKUmat1KgdT2ichRCFEIUQhRCK8ebuVBH2ZSUnV8+qOPcGlshbiB6R137xvEbHBPrjfbtGlMxSV8Y+v7d9m8L5Y+9vPE6u2mdqR+1t9p9Hj2+Zo/Yk+yevy7/AB/b6xnjV6WWHHQNRSmQPPz8qYvs9Osv8RXGpF1qoTrcrOT8zvPvFp0JMpKgUiIiNj5b1n4ObZbYUeanUen1U1B0+kk5/wAPddab8IFYSolSRzxsY6xv9as6lTZYg4DevIlXSb6qrG5nW/BnuQcPdaaX4oKQpUpSeeNzHSf0o6bVZXWeY1vwIdWurtsHA70O5nrmA2Nw8ohQK5laEL2J6yBuN+YiunExbbCQe/uAZwZuZRUAR29iRNPxBdW2w2luUtk6VadtgPlTtwDv9Kh1NmSoBew95PpCpZczP3Pkf3MVfDm5c8VaJJa0aiDwDOx8p3pbpbvzK+2o51mtPTDf+25Ke+IEOHS1LQPMwojvER7VY3VgG7L2lK9F2ndvvftLLi+KstseI58zawITE6p3Ag/XetG++tK+b9wf3mXj41r28E7EftIWV8atntSGW/CUNymAJHf5eY/WqcTJps2qDR+JfnYl9WmsbkPmKcYzwpt5SG20lKDpJUTJI5iON/Wlb+plLCqDsI5j9IV6gzt3Mm5kxFT2H+KzqAVGuOQmSFD6iD5TV2XcbMXmnv5/vKMKhas307Pbx9faVfIal/a0hE6SD4g6aY6+8RWb00t644+Pea3VQn2clvPt9ZdTlpjxJkid9EiP4xWv9iq5b/aYX2+7hr95tzI0stpCASAfmA7dPap5SsUHGQwmUOeX5TzLTS0pVqBCSdgfx/SuYisFO/E7mshYa8yVfYl4agkCTyd6tsu4HWpVVRzG9yWw6FJCh1qxW5DcpdeJ0Z4bgatPWjmN6neB48ptJqUhPEmaNwI1PaIQohCiEKIQohCiEKITF0AghUaSIM8R1muHWu86pIPbzImH4WyzJabSjVyR1/s8qrqorr7oNbl12RbboWNvUrVxnoJuC34UtpXoKtXzbGCQI/Cs5uqAW8ePbetzUTo5anny7kb1LVfslxpxCTpK0KSD2JBANadil0Kj3EyKmCWKxG9ESg5ayzcoukKWjw0tmSqRvtECDvNYeJhXLcGYaAnoc3qFD0FVOyZ0N1oKBSoBQPIIkVvEAjRnm1Yqdg94mw7GbPX4DJQCSRCUkJJ6gGIJpSrIx+XpJHrsXK4erYD+veInvh/Lh0uw0TMaZUB2BmD60k3SQW7N2j69b0ndfvftHOaMAL7CENEAtxpB4IiIn0603mYptrCr5HiJYOaKbSz+D5izJ2V3WXS69CSAQlIM88kxtxS+DgvU/N411HqFd1fp19/kzbi2R0uuqcQ7oCjKk6Z36wZETUrumLY5YNrcjj9XausIy714O9f2jK5xG3sG22lExEJSBJI6k+5ph7qcVFQxVKL812sH5+0YYU80tsOMhOlXYR9RHNX0sjryTwYtetqPws8j85ze/wALuzeKOhwuFyUrAMRPynVwABFYFtF/2gnR3vsf+56arIxhjDuNa7j/AKnUSvSmVECBuelej3obM8rrkdLBp1KhKSCO4oDBhsQZSp0RNF3YJcIJkEdqg9SudmTruZBoSQ22EgAcCpgADQlbEk7MNAmY370aG9w2damVdnJ4BRCe0QhRCFEIUQhRCeGiEWYBha7dKwt5TupWoFXT6k0tjUtUCGblsxvLyFuYFU46EyzBhf2llTWrRJBmJ4PBHUV3Jo9aspvUjiZH2e0Wa3NuDWHgMoa1FWkRP8B0FToq9KsJvepHJu9a02a1uQHcqWynvGKTqKtREnSVTMkeu8cVQ2DSbPUI7xhepXrX6YPbx+MeU5EIoxTMluwsNuLIVyQATAPeKVuzKqm4se8cowL7l5oO0ZmFo2MpUnYjsRyKY7MO3vFe6N38iUXDckOofSpS0eGhQVIJ1GDIERt9axqumOtoJPYTfu6vW9JCg8iIx+Iingyjw9XhyfE0+2mY6c/hTHVPU9McfHvFujir1Dz8+395l8PC94K/E1aNQ8PV/wBUT04/Gu9M9T0zy8e051j0vVHDz7yZncu/ZVeFq5GrTM6evG/MT5VZ1D1PRPD85T0z0/XHqflv5ib4bl3+cnV4UCJ41T+zPlzHlSvSvU+9v+n+eI71r0/u6/q/t+MYZtywq5UlxtQSoDSQqYImRuOOTV+bhG8hlPeLdP6guOpRxsRngGGi0twhSgYlSlcDfnngAUxjUiiriT9Yrl5BybuQH4ASTYYmy9PhOJXHMHirK7q7P6DuVW49tWua6mnHrNTrYCOQZjvzUMmtnXSyzEtWt9tMMAsVtpVr2kjb/wAVzGqZAeU7l3LYRxknEHlp06EzJ32mrLWZdcRKqURt8jJaTsJq0SozWtwhQAEg9aiSd6nQARvc21KRhRCFEIUQhRCFEIUQhRCFEJHv7xLLanF7JSJMb1Cyxa1LN4Esqqa1wi+TCwvEvNpcRulQkTtRXYtihl8GFtTVOUbyIuzTfvstJUw3rUVQdiqBB6DfnaaXzLba03WNn9YzgU022EWtoa+kZWLilNoUtOlZSCpPYkbimKySgLDRi1qqrkKdjfYyr5iycp98uocCQqNQIJiBEiOdulZ2V0422c1bW5q4fVBTV6bLvXiWixtg02hsbhCQkT5CK0a0CKFHtMq2w2OXPvK1m3NK7ZxLbaUk6QolU9SYAj05rPzc5qXCKJp9P6cl6F3P4do+wPEPtDDbsadQMjzBIPtIp3Ht9WsP8xDKo9C1q971I+PY+3ahOuSpUwlPO3J34G9QyctKAOXvJ4mFZkk8fA95KwnEkXDYcbmDIg8gjkGrKbltTmsqyKHofg/me4tfBhlbpE6BMd+340XWiqsufaGPSbrBWPeV7K+bFXDpacQlJIJSUz06GfzpHDzzc/BhqaOd01aK+aHfzuPcdsS+w40DpKhsfOZ38tqdyKjbUUB8xDFuFNyuRvUreTssvMPKdd0p+UpABmZI3PltWfg4VlVhd5p9R6hVdWEr799yw47jKLVAWsKMnSAnmeevpT2TkrQvJpnYuK+S5VZMs7lLraHE/dWkKE9iJq1HDqGHgyiys1uUbyJuqchCiEKIQohCiEKIQohCiEKIQohCiEKITF1sKBSoAg7EESD61wgEaM6rFTseYNthICUgADYACAPSgAAaEGYsdnzMq7OQohCiEQZezAq4ddQpooCODv3iFbbHr9aSxstrnZSutTRzMJaK1YNvf87SfimCs3EF1AUU8GSDHaR0q67Gru1zG4vRl20bFZ1uSmAhENo0jSBCRGw9KtXiv3R7e0pfm3329/eKczZcTdhJ1FC0SAYkEHoR7Url4YyNd9ERzCzjjbGtgyXgWEptmg2klW5JUepP5Vbj0ChOAlOVktkWcyNSa80laSlQCkqEEHgirWUMNHxKFZkYMOxEX4VgDFuoqaRCjtJJJjsJ4FU04tVJ2g7xi/NuvAVz2kbHcyC2dabLala43HQExt+8fKqsjMFLqhG9y7FwDkVs4bWo9p2Z803doh1OlxCVpmYUARPvUHRXGmGxJ12PWeSHRm1CQAAAABsAOAKkBrsJEkk7MjqZV4gVq+WI01Di3Pe+0sDrw467/Mk1ZKoUQhRCFEIUQhRCFEIUQhRCFEIUQhRCFEIUQiq3w51N0t0vEtKTAb3gHb27/WllpcXFy3Y+0be+s0CsJ94e8a0zFJ5sKJ3zPaJyImsthN4brxFbydMdSnTueojp6UmMMDI9bf5ftNBs8nG9Dj+f57j2nJnzTeM621oCikqSRqHIkciouvJSu9bk634OG1vUWZXwVVq2pCnNcqniANuk0th4xoQqTuNZ2WMlwwXUc03EpgtsEgkAkcEjj07VwgGdDEdgZqv3VIbWpCdagklKe57VGxmVCVGz8SdSqzhWOh8zVg1y44yhbrfhrPKd9t+x3HoahQ7vWGcaPxJ5NaV2FUbY+ZNq6UQohCiEKIQohCiEKIQohCiEKIQohCiEKIQohCiEKIQohCiEhYxh4uGlNKUpIVG6edjPuKpvpFqFCdbl+PeaLBYBvU3WFqGm0NgkhCQmTyY71OtOChfiQtsNjlz7zfU5XFeP3FwhKDbNpcUVQoK6D6j69KWyXuUD0hv5jeIlDsfWbQ12jSmYpCiEV3eHuquWnUvFLaQQpveFc+x9+IpZ6rDcrhuw9o3XdUtDVlNsfBjSmYpCiEKIQohCiEKIQohCiEKIQohCiEKIQohCiEKIQohCiEKIQohCiEKIQohCiEKIQohCiEKIQohCiEKIQohCiEKIQohCiEKIQohCiEKIT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66" name="Picture 5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44" y="138778"/>
            <a:ext cx="627022" cy="6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52" descr="http://www.match.uni-heidelberg.de/MPMS/Logos/esf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87" y="398500"/>
            <a:ext cx="777350" cy="7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9" name="Picture 5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65" y="138778"/>
            <a:ext cx="1730731" cy="7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55" descr="http://www.earthworks-jobs.com/images2/sefull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97" y="138778"/>
            <a:ext cx="815509" cy="12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3" name="Picture 57" descr="http://www.liv.ac.uk/enhance/images/Logos/DEFRA_official_log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42" y="3586364"/>
            <a:ext cx="670793" cy="5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5" name="Picture 59" descr="http://www.digitalbydefaultnews.co.uk/wp-content/uploads/sites/8/2012/12/department-of-health-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30" y="3883426"/>
            <a:ext cx="846675" cy="6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7" name="Picture 61" descr="http://techmoran.com/wp-content/uploads/2014/05/DIFG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08" y="932246"/>
            <a:ext cx="1817279" cy="6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9" name="Picture 63" descr="http://upload.wikimedia.org/wikipedia/commons/thumb/0/0c/BillMelindaGatesFoundation.svg/1024px-BillMelindaGatesFoundation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79" y="4269363"/>
            <a:ext cx="1009470" cy="10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1" name="Picture 65" descr="http://jnfcapital.com/sites/default/files/GlaxoSmithKline-cfds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46" y="4005064"/>
            <a:ext cx="665256" cy="4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3" name="Picture 67" descr="http://www.taikoconference.org/sites/default/files/logos/Hewlitt%20Foundation.jpeg?130920623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94" y="3539942"/>
            <a:ext cx="1215966" cy="4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36282"/>
            <a:ext cx="784887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Planning is indispensable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03840" y="5534561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6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58" y="0"/>
            <a:ext cx="7673102" cy="5445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2" y="233908"/>
            <a:ext cx="6681322" cy="4977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123728" y="39942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hlinkClick r:id="rId3"/>
              </a:rPr>
              <a:t>https://dmponline.dcc.ac.uk</a:t>
            </a:r>
            <a:r>
              <a:rPr lang="en-GB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0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58" y="-31110"/>
            <a:ext cx="7673102" cy="54726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768" r="2651" b="2885"/>
          <a:stretch/>
        </p:blipFill>
        <p:spPr bwMode="auto">
          <a:xfrm>
            <a:off x="4103099" y="2851839"/>
            <a:ext cx="3438525" cy="24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55332"/>
            <a:ext cx="784887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Backing up is easier than replacing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512168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03840" y="5534561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r="16967"/>
          <a:stretch/>
        </p:blipFill>
        <p:spPr bwMode="auto">
          <a:xfrm>
            <a:off x="4788025" y="232956"/>
            <a:ext cx="2753600" cy="24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7" y="2851839"/>
            <a:ext cx="3677375" cy="246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132">
            <a:off x="-298180" y="-139958"/>
            <a:ext cx="5314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1793" y="5192950"/>
            <a:ext cx="456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news.bbc.co.uk/1/hi/england/hampshire/4390048.stm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54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55332"/>
            <a:ext cx="7848872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Keeping proper records reduces stress </a:t>
            </a:r>
            <a:r>
              <a:rPr lang="en-US" b="1" dirty="0" smtClean="0">
                <a:latin typeface="Arial Black" panose="020B0A04020102020204" pitchFamily="34" charset="0"/>
              </a:rPr>
              <a:t>later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27384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3496" y="5411266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4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58" y="-27384"/>
            <a:ext cx="7673102" cy="54726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www.datamation.com/imagesvr_ce/9539/project-dire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0340"/>
            <a:ext cx="4104456" cy="52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4050645" y="1857292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www.datamation.com/news/tech-comics-nasty-emails-2.html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05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58" y="5445224"/>
            <a:ext cx="9178374" cy="1412776"/>
          </a:xfrm>
          <a:prstGeom prst="rect">
            <a:avLst/>
          </a:prstGeom>
          <a:solidFill>
            <a:srgbClr val="FD7D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130" y="5536282"/>
            <a:ext cx="7848872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Data sharing is a good career move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0"/>
            <a:ext cx="1490464" cy="5616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445224"/>
            <a:ext cx="1475656" cy="1412776"/>
          </a:xfrm>
          <a:prstGeom prst="rect">
            <a:avLst/>
          </a:prstGeom>
          <a:solidFill>
            <a:srgbClr val="085E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18920" y="5366782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58" y="0"/>
            <a:ext cx="7673102" cy="5445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" b="14748"/>
          <a:stretch>
            <a:fillRect/>
          </a:stretch>
        </p:blipFill>
        <p:spPr>
          <a:xfrm>
            <a:off x="811513" y="173345"/>
            <a:ext cx="6040559" cy="5098533"/>
          </a:xfrm>
        </p:spPr>
      </p:pic>
      <p:sp>
        <p:nvSpPr>
          <p:cNvPr id="11" name="Rectangle 10"/>
          <p:cNvSpPr/>
          <p:nvPr/>
        </p:nvSpPr>
        <p:spPr>
          <a:xfrm rot="16200000">
            <a:off x="4855433" y="2677507"/>
            <a:ext cx="5364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GB" sz="1100" dirty="0">
                <a:latin typeface="+mn-lt"/>
                <a:hlinkClick r:id="rId4"/>
              </a:rPr>
              <a:t>www.nytimes.com/2010/08/13/health/research/13alzheimer.html?pagewanted=all&amp;_r=0</a:t>
            </a:r>
            <a:r>
              <a:rPr lang="en-GB" sz="11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8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167</Words>
  <Application>Microsoft Office PowerPoint</Application>
  <PresentationFormat>On-screen Show (4:3)</PresentationFormat>
  <Paragraphs>47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It covers more than you might think</vt:lpstr>
      <vt:lpstr>Data has a much higher profile than it used to have</vt:lpstr>
      <vt:lpstr>The OU has a policy</vt:lpstr>
      <vt:lpstr>Many funders have requirements</vt:lpstr>
      <vt:lpstr>Planning is indispensable</vt:lpstr>
      <vt:lpstr>Backing up is easier than replacing</vt:lpstr>
      <vt:lpstr>Keeping proper records reduces stress later</vt:lpstr>
      <vt:lpstr>Data sharing is a good career move</vt:lpstr>
      <vt:lpstr>The OU is building tools to help you</vt:lpstr>
      <vt:lpstr>Guidance is available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Management: Top 10 things you need to know</dc:title>
  <dc:creator>Isabel Chadwick</dc:creator>
  <cp:lastModifiedBy>Isabel Chadwick</cp:lastModifiedBy>
  <cp:revision>27</cp:revision>
  <dcterms:created xsi:type="dcterms:W3CDTF">2014-09-25T15:47:41Z</dcterms:created>
  <dcterms:modified xsi:type="dcterms:W3CDTF">2014-10-21T10:19:21Z</dcterms:modified>
</cp:coreProperties>
</file>