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9"/>
  </p:notesMasterIdLst>
  <p:handoutMasterIdLst>
    <p:handoutMasterId r:id="rId10"/>
  </p:handoutMasterIdLst>
  <p:sldIdLst>
    <p:sldId id="258" r:id="rId3"/>
    <p:sldId id="269" r:id="rId4"/>
    <p:sldId id="270" r:id="rId5"/>
    <p:sldId id="271" r:id="rId6"/>
    <p:sldId id="262" r:id="rId7"/>
    <p:sldId id="259" r:id="rId8"/>
  </p:sldIdLst>
  <p:sldSz cx="10460038" cy="7561263"/>
  <p:notesSz cx="6662738" cy="98329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rgbClr val="E3284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rgbClr val="E3284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rgbClr val="E3284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rgbClr val="E3284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2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284A"/>
    <a:srgbClr val="EF6820"/>
    <a:srgbClr val="9FAA00"/>
    <a:srgbClr val="5C705E"/>
    <a:srgbClr val="00AFAD"/>
    <a:srgbClr val="00B1EA"/>
    <a:srgbClr val="856FB3"/>
    <a:srgbClr val="D60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96" autoAdjust="0"/>
    <p:restoredTop sz="79837" autoAdjust="0"/>
  </p:normalViewPr>
  <p:slideViewPr>
    <p:cSldViewPr>
      <p:cViewPr varScale="1">
        <p:scale>
          <a:sx n="67" d="100"/>
          <a:sy n="67" d="100"/>
        </p:scale>
        <p:origin x="180" y="66"/>
      </p:cViewPr>
      <p:guideLst>
        <p:guide orient="horz" pos="2381"/>
        <p:guide pos="32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6632" cy="490990"/>
          </a:xfrm>
          <a:prstGeom prst="rect">
            <a:avLst/>
          </a:prstGeom>
        </p:spPr>
        <p:txBody>
          <a:bodyPr vert="horz" lIns="95317" tIns="47659" rIns="95317" bIns="4765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441" y="0"/>
            <a:ext cx="2886632" cy="490990"/>
          </a:xfrm>
          <a:prstGeom prst="rect">
            <a:avLst/>
          </a:prstGeom>
        </p:spPr>
        <p:txBody>
          <a:bodyPr vert="horz" lIns="95317" tIns="47659" rIns="95317" bIns="47659" rtlCol="0"/>
          <a:lstStyle>
            <a:lvl1pPr algn="r">
              <a:defRPr sz="1300"/>
            </a:lvl1pPr>
          </a:lstStyle>
          <a:p>
            <a:fld id="{BA2CBCB2-9B67-4AA0-B69F-6A1A6124D606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40339"/>
            <a:ext cx="2886632" cy="490990"/>
          </a:xfrm>
          <a:prstGeom prst="rect">
            <a:avLst/>
          </a:prstGeom>
        </p:spPr>
        <p:txBody>
          <a:bodyPr vert="horz" lIns="95317" tIns="47659" rIns="95317" bIns="4765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441" y="9340339"/>
            <a:ext cx="2886632" cy="490990"/>
          </a:xfrm>
          <a:prstGeom prst="rect">
            <a:avLst/>
          </a:prstGeom>
        </p:spPr>
        <p:txBody>
          <a:bodyPr vert="horz" lIns="95317" tIns="47659" rIns="95317" bIns="47659" rtlCol="0" anchor="b"/>
          <a:lstStyle>
            <a:lvl1pPr algn="r">
              <a:defRPr sz="1300"/>
            </a:lvl1pPr>
          </a:lstStyle>
          <a:p>
            <a:fld id="{CF3A912B-D48C-43E6-8121-3D01456EA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496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6632" cy="490990"/>
          </a:xfrm>
          <a:prstGeom prst="rect">
            <a:avLst/>
          </a:prstGeom>
        </p:spPr>
        <p:txBody>
          <a:bodyPr vert="horz" lIns="95317" tIns="47659" rIns="95317" bIns="4765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441" y="0"/>
            <a:ext cx="2886632" cy="490990"/>
          </a:xfrm>
          <a:prstGeom prst="rect">
            <a:avLst/>
          </a:prstGeom>
        </p:spPr>
        <p:txBody>
          <a:bodyPr vert="horz" lIns="95317" tIns="47659" rIns="95317" bIns="47659" rtlCol="0"/>
          <a:lstStyle>
            <a:lvl1pPr algn="r">
              <a:defRPr sz="1300"/>
            </a:lvl1pPr>
          </a:lstStyle>
          <a:p>
            <a:fld id="{DC030954-F8A0-45B0-8F77-94F4E934324E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1050" y="738188"/>
            <a:ext cx="5100638" cy="3687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17" tIns="47659" rIns="95317" bIns="4765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670994"/>
            <a:ext cx="5330190" cy="4423850"/>
          </a:xfrm>
          <a:prstGeom prst="rect">
            <a:avLst/>
          </a:prstGeom>
        </p:spPr>
        <p:txBody>
          <a:bodyPr vert="horz" lIns="95317" tIns="47659" rIns="95317" bIns="47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40339"/>
            <a:ext cx="2886632" cy="490990"/>
          </a:xfrm>
          <a:prstGeom prst="rect">
            <a:avLst/>
          </a:prstGeom>
        </p:spPr>
        <p:txBody>
          <a:bodyPr vert="horz" lIns="95317" tIns="47659" rIns="95317" bIns="4765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441" y="9340339"/>
            <a:ext cx="2886632" cy="490990"/>
          </a:xfrm>
          <a:prstGeom prst="rect">
            <a:avLst/>
          </a:prstGeom>
        </p:spPr>
        <p:txBody>
          <a:bodyPr vert="horz" lIns="95317" tIns="47659" rIns="95317" bIns="47659" rtlCol="0" anchor="b"/>
          <a:lstStyle>
            <a:lvl1pPr algn="r">
              <a:defRPr sz="1300"/>
            </a:lvl1pPr>
          </a:lstStyle>
          <a:p>
            <a:fld id="{16B36E23-1653-49E3-9AD1-B38DD6578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108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Big but not that big, about the 30tyh </a:t>
            </a:r>
            <a:r>
              <a:rPr lang="en-GB" dirty="0" err="1" smtClean="0"/>
              <a:t>largets</a:t>
            </a:r>
            <a:r>
              <a:rPr lang="en-GB" dirty="0" smtClean="0"/>
              <a:t> repository in terms of number of items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36E23-1653-49E3-9AD1-B38DD657871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393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27% Open Access Items – somewhere around 8,000</a:t>
            </a:r>
            <a:r>
              <a:rPr lang="en-GB" baseline="0" dirty="0" smtClean="0"/>
              <a:t> Open Access documents – this is good, better than the average which would be between 15-20%.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36E23-1653-49E3-9AD1-B38DD657871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568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Big but not that big, about the 30th largest repository in terms of number of items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36E23-1653-49E3-9AD1-B38DD657871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849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7</a:t>
            </a:r>
            <a:r>
              <a:rPr lang="en-GB" baseline="30000" dirty="0" smtClean="0"/>
              <a:t>th</a:t>
            </a:r>
            <a:r>
              <a:rPr lang="en-GB" dirty="0" smtClean="0"/>
              <a:t> best</a:t>
            </a:r>
            <a:r>
              <a:rPr lang="en-GB" baseline="0" dirty="0" smtClean="0"/>
              <a:t> repository in the UK as ranked by RWOR - o</a:t>
            </a:r>
            <a:r>
              <a:rPr lang="en-GB" dirty="0" smtClean="0"/>
              <a:t>nly</a:t>
            </a:r>
            <a:r>
              <a:rPr lang="en-GB" baseline="0" dirty="0" smtClean="0"/>
              <a:t> universities higher than ORO are University of Southampton, LSE &amp; UCL.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36E23-1653-49E3-9AD1-B38DD657871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474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Over</a:t>
            </a:r>
            <a:r>
              <a:rPr lang="en-GB" baseline="0" dirty="0" smtClean="0"/>
              <a:t> 1m downloads annually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36E23-1653-49E3-9AD1-B38DD657871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399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BB63448-66F8-45AB-AC81-ED41D785FB5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95288" y="3619500"/>
            <a:ext cx="6923087" cy="688975"/>
          </a:xfrm>
        </p:spPr>
        <p:txBody>
          <a:bodyPr anchor="t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724525"/>
            <a:ext cx="8362950" cy="536575"/>
          </a:xfr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pic>
        <p:nvPicPr>
          <p:cNvPr id="5140" name="Picture 20" descr="OU_masterlogo_colour_29m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263" y="431800"/>
            <a:ext cx="1809750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1E00B5-0FB7-4CC0-BB5A-5E5A0750FB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615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3313" y="1763713"/>
            <a:ext cx="2352675" cy="3379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763713"/>
            <a:ext cx="6905625" cy="3379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01D582-8A79-443D-8012-242A18D146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181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4225" y="2349500"/>
            <a:ext cx="8891588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8450" y="4284663"/>
            <a:ext cx="73231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BC3198-6EEF-4D87-9BE9-2E156A3ED9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3378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862E3C-B3D7-40ED-B71D-AD71D9F3AC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9044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4859338"/>
            <a:ext cx="889158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0" y="3205163"/>
            <a:ext cx="889158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57542A-2415-4F3A-AE17-C959780AAF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4516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4068763"/>
            <a:ext cx="4629150" cy="38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6838" y="4068763"/>
            <a:ext cx="4629150" cy="38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B2465F-12FD-497F-B336-9992908A72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7563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3213"/>
            <a:ext cx="94154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288" y="1692275"/>
            <a:ext cx="46228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8" y="2397125"/>
            <a:ext cx="46228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3363" y="1692275"/>
            <a:ext cx="46243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13363" y="2397125"/>
            <a:ext cx="4624387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D27B99-FC9B-49B5-B6F4-0D6DD4314F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6980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106210-510B-4DF3-B3D5-DA430953A6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3454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0F4501-D92F-4284-993A-7E80E27500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44027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1625"/>
            <a:ext cx="34417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400" y="301625"/>
            <a:ext cx="5848350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288" y="1582738"/>
            <a:ext cx="34417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61C4C0-396A-45C3-835A-9783EEAA3F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17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FDA0AF-DB0C-4FC8-A38C-0E3807052D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809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463" y="5292725"/>
            <a:ext cx="62769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9463" y="676275"/>
            <a:ext cx="62769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9463" y="5918200"/>
            <a:ext cx="62769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3D3D0B-5CF9-4882-8822-230281E608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36525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AD92AC-DFFA-4BCC-8AB1-7F3B5F9E59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6342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3313" y="2719388"/>
            <a:ext cx="2352675" cy="173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719388"/>
            <a:ext cx="6905625" cy="173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DF104B-F011-4F54-9D95-5F352855B5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40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4859338"/>
            <a:ext cx="889158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0" y="3205163"/>
            <a:ext cx="889158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8AEEAE-5EF6-4EE2-9BF1-5C88D10F43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760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733675"/>
            <a:ext cx="4629150" cy="240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6838" y="2733675"/>
            <a:ext cx="4629150" cy="240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833F8C-0464-4B6B-96CD-E9FB77207C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597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3213"/>
            <a:ext cx="94154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288" y="1692275"/>
            <a:ext cx="46228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8" y="2397125"/>
            <a:ext cx="46228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3363" y="1692275"/>
            <a:ext cx="46243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13363" y="2397125"/>
            <a:ext cx="4624387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C312E5-0F1F-4C4D-AD1D-9879D0DDEC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120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189B6E-AFBE-47FF-80A0-8A52605DB6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140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D95014-5DEC-422A-BBDC-FF12340ED3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098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1625"/>
            <a:ext cx="34417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400" y="301625"/>
            <a:ext cx="5848350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288" y="1582738"/>
            <a:ext cx="34417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04B0B8-0590-4435-8E1B-D36BB48F3B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276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463" y="5292725"/>
            <a:ext cx="62769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9463" y="676275"/>
            <a:ext cx="62769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9463" y="5918200"/>
            <a:ext cx="62769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0342B5-0306-4399-AD54-053028E7F0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350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763713"/>
            <a:ext cx="9410700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Title in colour - Arial 48pt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733675"/>
            <a:ext cx="94107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Tabbed text information in black with bullet - Arial 28pt</a:t>
            </a:r>
          </a:p>
          <a:p>
            <a:pPr lvl="1"/>
            <a:r>
              <a:rPr lang="en-GB" altLang="en-US" smtClean="0"/>
              <a:t>Bullet point should be in the same colour as heading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73463" y="6884988"/>
            <a:ext cx="331311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ctr" defTabSz="796925">
              <a:defRPr sz="1100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94588" y="6884988"/>
            <a:ext cx="244316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r" defTabSz="796925">
              <a:defRPr sz="1100">
                <a:solidFill>
                  <a:schemeClr val="tx1"/>
                </a:solidFill>
              </a:defRPr>
            </a:lvl1pPr>
          </a:lstStyle>
          <a:p>
            <a:fld id="{6663035B-48AB-4E0D-BC9C-AC4040BDFD18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4110" name="Picture 14" descr="OU_masterlogo_colour_19m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395288"/>
            <a:ext cx="11811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+mj-lt"/>
          <a:ea typeface="+mj-ea"/>
          <a:cs typeface="+mj-cs"/>
        </a:defRPr>
      </a:lvl1pPr>
      <a:lvl2pPr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2pPr>
      <a:lvl3pPr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3pPr>
      <a:lvl4pPr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4pPr>
      <a:lvl5pPr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5pPr>
      <a:lvl6pPr marL="457200"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6pPr>
      <a:lvl7pPr marL="914400"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7pPr>
      <a:lvl8pPr marL="1371600"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8pPr>
      <a:lvl9pPr marL="1828800"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9pPr>
    </p:titleStyle>
    <p:bodyStyle>
      <a:lvl1pPr marL="298450" indent="-298450" algn="l" defTabSz="796925" rtl="0" eaLnBrk="1" fontAlgn="base" hangingPunct="1">
        <a:spcBef>
          <a:spcPct val="20000"/>
        </a:spcBef>
        <a:spcAft>
          <a:spcPct val="0"/>
        </a:spcAft>
        <a:buClr>
          <a:srgbClr val="9FAA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249238" algn="l" defTabSz="796925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993775" indent="-196850" algn="l" defTabSz="796925" rtl="0" eaLnBrk="1" fontAlgn="base" hangingPunct="1">
        <a:spcBef>
          <a:spcPct val="20000"/>
        </a:spcBef>
        <a:spcAft>
          <a:spcPct val="0"/>
        </a:spcAft>
        <a:buClr>
          <a:srgbClr val="9FAA00"/>
        </a:buClr>
        <a:buChar char="•"/>
        <a:defRPr sz="2800">
          <a:solidFill>
            <a:schemeClr val="tx1"/>
          </a:solidFill>
          <a:latin typeface="+mn-lt"/>
        </a:defRPr>
      </a:lvl3pPr>
      <a:lvl4pPr marL="1392238" indent="-198438" algn="l" defTabSz="796925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1787525" indent="-198438" algn="l" defTabSz="79692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44725" indent="-198438" algn="l" defTabSz="79692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701925" indent="-198438" algn="l" defTabSz="79692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59125" indent="-198438" algn="l" defTabSz="79692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16325" indent="-198438" algn="l" defTabSz="79692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719388"/>
            <a:ext cx="94107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Divider title in black - Arial 50pt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4068763"/>
            <a:ext cx="94107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Subheading in black - Arial 20pt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73463" y="6884988"/>
            <a:ext cx="331311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ctr" defTabSz="796925">
              <a:defRPr sz="1100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94588" y="6884988"/>
            <a:ext cx="244316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r" defTabSz="796925">
              <a:defRPr sz="1100">
                <a:solidFill>
                  <a:schemeClr val="tx1"/>
                </a:solidFill>
              </a:defRPr>
            </a:lvl1pPr>
          </a:lstStyle>
          <a:p>
            <a:fld id="{3A59ACD5-233B-4606-8163-6E58FB3A8F44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51207" name="Picture 7" descr="OU_masterlogo_colour_19m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395288"/>
            <a:ext cx="11811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+mj-lt"/>
          <a:ea typeface="+mj-ea"/>
          <a:cs typeface="+mj-cs"/>
        </a:defRPr>
      </a:lvl1pPr>
      <a:lvl2pPr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2pPr>
      <a:lvl3pPr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3pPr>
      <a:lvl4pPr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4pPr>
      <a:lvl5pPr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5pPr>
      <a:lvl6pPr marL="4572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6pPr>
      <a:lvl7pPr marL="9144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7pPr>
      <a:lvl8pPr marL="13716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8pPr>
      <a:lvl9pPr marL="18288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9pPr>
    </p:titleStyle>
    <p:bodyStyle>
      <a:lvl1pPr marL="298450" indent="-298450" algn="l" defTabSz="796925" rtl="0" fontAlgn="base">
        <a:spcBef>
          <a:spcPct val="20000"/>
        </a:spcBef>
        <a:spcAft>
          <a:spcPct val="0"/>
        </a:spcAft>
        <a:buClr>
          <a:srgbClr val="9FAA00"/>
        </a:buClr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249238" algn="l" defTabSz="796925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993775" indent="-196850" algn="l" defTabSz="796925" rtl="0" fontAlgn="base">
        <a:spcBef>
          <a:spcPct val="20000"/>
        </a:spcBef>
        <a:spcAft>
          <a:spcPct val="0"/>
        </a:spcAft>
        <a:buClr>
          <a:srgbClr val="9FAA00"/>
        </a:buClr>
        <a:buChar char="•"/>
        <a:defRPr sz="2800">
          <a:solidFill>
            <a:schemeClr val="tx1"/>
          </a:solidFill>
          <a:latin typeface="+mn-lt"/>
        </a:defRPr>
      </a:lvl3pPr>
      <a:lvl4pPr marL="1392238" indent="-198438" algn="l" defTabSz="796925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17875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447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7019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591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163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8" y="3619500"/>
            <a:ext cx="6923087" cy="1311318"/>
          </a:xfrm>
        </p:spPr>
        <p:txBody>
          <a:bodyPr/>
          <a:lstStyle/>
          <a:p>
            <a:r>
              <a:rPr lang="en-US" altLang="en-US" dirty="0" smtClean="0"/>
              <a:t>ORO: </a:t>
            </a:r>
            <a:r>
              <a:rPr lang="en-US" altLang="en-US" u="sng" dirty="0" smtClean="0"/>
              <a:t>A</a:t>
            </a:r>
            <a:r>
              <a:rPr lang="en-US" altLang="en-US" dirty="0" smtClean="0"/>
              <a:t> gateway to Green Open Access Publishing</a:t>
            </a:r>
            <a:endParaRPr lang="en-US" altLang="en-US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724525"/>
            <a:ext cx="8362950" cy="1095874"/>
          </a:xfrm>
        </p:spPr>
        <p:txBody>
          <a:bodyPr/>
          <a:lstStyle/>
          <a:p>
            <a:r>
              <a:rPr lang="en-GB" altLang="en-US" dirty="0" smtClean="0"/>
              <a:t>Chris Biggs</a:t>
            </a:r>
          </a:p>
          <a:p>
            <a:r>
              <a:rPr lang="en-GB" altLang="en-US" dirty="0" smtClean="0"/>
              <a:t>Metadata and Repository Specialist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431664"/>
            <a:ext cx="9410700" cy="3157977"/>
          </a:xfrm>
        </p:spPr>
        <p:txBody>
          <a:bodyPr/>
          <a:lstStyle/>
          <a:p>
            <a:pPr algn="ctr"/>
            <a:r>
              <a:rPr lang="en-GB" sz="20000" dirty="0" smtClean="0">
                <a:solidFill>
                  <a:schemeClr val="bg1"/>
                </a:solidFill>
              </a:rPr>
              <a:t>29,579</a:t>
            </a:r>
          </a:p>
        </p:txBody>
      </p:sp>
    </p:spTree>
    <p:extLst>
      <p:ext uri="{BB962C8B-B14F-4D97-AF65-F5344CB8AC3E}">
        <p14:creationId xmlns:p14="http://schemas.microsoft.com/office/powerpoint/2010/main" val="233490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662223"/>
            <a:ext cx="9410700" cy="4696860"/>
          </a:xfrm>
        </p:spPr>
        <p:txBody>
          <a:bodyPr/>
          <a:lstStyle/>
          <a:p>
            <a:pPr algn="ctr"/>
            <a:r>
              <a:rPr lang="en-GB" sz="30000" dirty="0" smtClean="0">
                <a:solidFill>
                  <a:schemeClr val="bg1"/>
                </a:solidFill>
              </a:rPr>
              <a:t>27%</a:t>
            </a:r>
          </a:p>
        </p:txBody>
      </p:sp>
    </p:spTree>
    <p:extLst>
      <p:ext uri="{BB962C8B-B14F-4D97-AF65-F5344CB8AC3E}">
        <p14:creationId xmlns:p14="http://schemas.microsoft.com/office/powerpoint/2010/main" val="229004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662223"/>
            <a:ext cx="9410700" cy="4696860"/>
          </a:xfrm>
        </p:spPr>
        <p:txBody>
          <a:bodyPr/>
          <a:lstStyle/>
          <a:p>
            <a:pPr algn="ctr"/>
            <a:r>
              <a:rPr lang="en-GB" sz="30000" dirty="0" smtClean="0">
                <a:solidFill>
                  <a:schemeClr val="bg1"/>
                </a:solidFill>
              </a:rPr>
              <a:t>66%</a:t>
            </a:r>
          </a:p>
        </p:txBody>
      </p:sp>
    </p:spTree>
    <p:extLst>
      <p:ext uri="{BB962C8B-B14F-4D97-AF65-F5344CB8AC3E}">
        <p14:creationId xmlns:p14="http://schemas.microsoft.com/office/powerpoint/2010/main" val="150892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-1717993"/>
            <a:ext cx="9410700" cy="7774626"/>
          </a:xfrm>
        </p:spPr>
        <p:txBody>
          <a:bodyPr/>
          <a:lstStyle/>
          <a:p>
            <a:pPr algn="ctr"/>
            <a:r>
              <a:rPr lang="en-GB" sz="20000" dirty="0" smtClean="0"/>
              <a:t/>
            </a:r>
            <a:br>
              <a:rPr lang="en-GB" sz="20000" dirty="0" smtClean="0"/>
            </a:br>
            <a:r>
              <a:rPr lang="en-GB" sz="30000" dirty="0" smtClean="0">
                <a:solidFill>
                  <a:schemeClr val="bg1"/>
                </a:solidFill>
              </a:rPr>
              <a:t>7th</a:t>
            </a:r>
            <a:endParaRPr lang="en-GB" sz="30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733675"/>
            <a:ext cx="9410700" cy="511099"/>
          </a:xfrm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675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893328"/>
            <a:ext cx="9410700" cy="2234648"/>
          </a:xfrm>
        </p:spPr>
        <p:txBody>
          <a:bodyPr/>
          <a:lstStyle/>
          <a:p>
            <a:pPr algn="ctr"/>
            <a:r>
              <a:rPr lang="en-GB" sz="14000" dirty="0" smtClean="0">
                <a:solidFill>
                  <a:schemeClr val="bg1"/>
                </a:solidFill>
              </a:rPr>
              <a:t>&gt;1,000,000</a:t>
            </a:r>
          </a:p>
        </p:txBody>
      </p:sp>
    </p:spTree>
    <p:extLst>
      <p:ext uri="{BB962C8B-B14F-4D97-AF65-F5344CB8AC3E}">
        <p14:creationId xmlns:p14="http://schemas.microsoft.com/office/powerpoint/2010/main" val="2429669726"/>
      </p:ext>
    </p:extLst>
  </p:cSld>
  <p:clrMapOvr>
    <a:masterClrMapping/>
  </p:clrMapOvr>
</p:sld>
</file>

<file path=ppt/theme/theme1.xml><?xml version="1.0" encoding="utf-8"?>
<a:theme xmlns:a="http://schemas.openxmlformats.org/drawingml/2006/main" name="OU PowerPoint">
  <a:themeElements>
    <a:clrScheme name="OU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U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U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3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4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5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6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7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8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9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10">
        <a:dk1>
          <a:srgbClr val="000000"/>
        </a:dk1>
        <a:lt1>
          <a:srgbClr val="0000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11">
        <a:dk1>
          <a:srgbClr val="000000"/>
        </a:dk1>
        <a:lt1>
          <a:srgbClr val="8C8C8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5C5C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vider">
  <a:themeElements>
    <a:clrScheme name="Divid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vi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3">
        <a:dk1>
          <a:srgbClr val="000000"/>
        </a:dk1>
        <a:lt1>
          <a:srgbClr val="92C9EB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7E1F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4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5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6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7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8">
        <a:dk1>
          <a:srgbClr val="000000"/>
        </a:dk1>
        <a:lt1>
          <a:srgbClr val="780032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EAAA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9">
        <a:dk1>
          <a:srgbClr val="000000"/>
        </a:dk1>
        <a:lt1>
          <a:srgbClr val="002E6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DB7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0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1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2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3">
        <a:dk1>
          <a:srgbClr val="000000"/>
        </a:dk1>
        <a:lt1>
          <a:srgbClr val="CFC28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4DDC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4">
        <a:dk1>
          <a:srgbClr val="000000"/>
        </a:dk1>
        <a:lt1>
          <a:srgbClr val="0000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5">
        <a:dk1>
          <a:srgbClr val="000000"/>
        </a:dk1>
        <a:lt1>
          <a:srgbClr val="8C8C8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5C5C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OU PowerPoint</Template>
  <TotalTime>4002</TotalTime>
  <Words>117</Words>
  <Application>Microsoft Office PowerPoint</Application>
  <PresentationFormat>Custom</PresentationFormat>
  <Paragraphs>18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OU PowerPoint</vt:lpstr>
      <vt:lpstr>Divider</vt:lpstr>
      <vt:lpstr>ORO: A gateway to Green Open Access Publishing</vt:lpstr>
      <vt:lpstr>29,579</vt:lpstr>
      <vt:lpstr>27%</vt:lpstr>
      <vt:lpstr>66%</vt:lpstr>
      <vt:lpstr> 7th</vt:lpstr>
      <vt:lpstr>&gt;1,000,000</vt:lpstr>
    </vt:vector>
  </TitlesOfParts>
  <Company>The Open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 we are 11.  Where now for ORO?</dc:title>
  <dc:creator>Chris.Biggs</dc:creator>
  <cp:lastModifiedBy>Chris.Biggs</cp:lastModifiedBy>
  <cp:revision>119</cp:revision>
  <cp:lastPrinted>2013-10-22T13:11:50Z</cp:lastPrinted>
  <dcterms:created xsi:type="dcterms:W3CDTF">2013-10-11T14:18:01Z</dcterms:created>
  <dcterms:modified xsi:type="dcterms:W3CDTF">2015-10-21T15:33:30Z</dcterms:modified>
</cp:coreProperties>
</file>