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8" r:id="rId2"/>
    <p:sldId id="279" r:id="rId3"/>
    <p:sldId id="280" r:id="rId4"/>
  </p:sldIdLst>
  <p:sldSz cx="13003213" cy="9756775"/>
  <p:notesSz cx="6858000" cy="9872663"/>
  <p:defaultTextStyle>
    <a:defPPr>
      <a:defRPr lang="en-US"/>
    </a:defPPr>
    <a:lvl1pPr marL="0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76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551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827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1102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8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80" y="102"/>
      </p:cViewPr>
      <p:guideLst>
        <p:guide orient="horz" pos="2908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D4A1A-25BD-5A4B-8262-7637D0EF5D4F}" type="datetimeFigureOut">
              <a:rPr lang="en-US" smtClean="0"/>
              <a:t>10/21/2015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7317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97ABF-097C-B144-83E2-BB2FD59F3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24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5CC16-585F-864B-90A1-B63321EF5334}" type="datetimeFigureOut">
              <a:rPr lang="en-US" smtClean="0"/>
              <a:t>10/21/2015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741363"/>
            <a:ext cx="4930775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5EB07-C2F8-2C48-8B7E-66B2468E5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36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0276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551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0827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1102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01_backTit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3213" cy="9752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72" y="4628143"/>
            <a:ext cx="7941248" cy="3410314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072" y="8356701"/>
            <a:ext cx="7967434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28435" y="8235340"/>
            <a:ext cx="7942884" cy="0"/>
          </a:xfrm>
          <a:prstGeom prst="line">
            <a:avLst/>
          </a:prstGeom>
          <a:ln w="38100" cap="rnd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ifeChanging.e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093" y="8484542"/>
            <a:ext cx="2350281" cy="545345"/>
          </a:xfrm>
          <a:prstGeom prst="rect">
            <a:avLst/>
          </a:prstGeom>
        </p:spPr>
      </p:pic>
      <p:pic>
        <p:nvPicPr>
          <p:cNvPr id="2050" name="Picture 2" descr="\\esaki\OUBS-Team\Development and External Affairs\Strategic Projects\FBL brand assets 2014\OU Business Templates\OU Business Templates\Business School General Email Assets\Footer Accreditation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43" y="9312325"/>
            <a:ext cx="2614220" cy="44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esaki\OUBS-Team\Development and External Affairs\Strategic Projects\FBL brand assets 2014\OU Business Templates\OU Business Templates\Bus Logos\Open-University-Business-School-Logo-WHITE-CMYK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717" y="348654"/>
            <a:ext cx="1608446" cy="15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8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_backTit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3213" cy="9752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72" y="3921177"/>
            <a:ext cx="7941248" cy="3410314"/>
          </a:xfrm>
        </p:spPr>
        <p:txBody>
          <a:bodyPr anchor="b"/>
          <a:lstStyle>
            <a:lvl1pPr>
              <a:lnSpc>
                <a:spcPts val="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072" y="7662828"/>
            <a:ext cx="7967434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28435" y="7541467"/>
            <a:ext cx="7942884" cy="0"/>
          </a:xfrm>
          <a:prstGeom prst="line">
            <a:avLst/>
          </a:prstGeom>
          <a:ln w="38100" cap="rnd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ifeChanging.e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23" y="8717525"/>
            <a:ext cx="2160703" cy="501356"/>
          </a:xfrm>
          <a:prstGeom prst="rect">
            <a:avLst/>
          </a:prstGeom>
        </p:spPr>
      </p:pic>
      <p:pic>
        <p:nvPicPr>
          <p:cNvPr id="1026" name="Picture 2" descr="\\esaki\OUBS-Team\Development and External Affairs\Strategic Projects\FBL brand assets 2014\OU Business Templates\OU Business Templates\Bus Logos\Open University Business School Logo CMYK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792" y="356487"/>
            <a:ext cx="1735233" cy="16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esaki\OUBS-Team\Development and External Affairs\Strategic Projects\FBL brand assets 2014\OU Business Templates\OU Business Templates\Business School General Email Assets\Footer Accreditation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701" y="9250317"/>
            <a:ext cx="3008512" cy="5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1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5"/>
            <a:ext cx="13003213" cy="9752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4294290"/>
            <a:ext cx="8718327" cy="651653"/>
          </a:xfrm>
        </p:spPr>
        <p:txBody>
          <a:bodyPr wrap="square" anchor="b">
            <a:spAutoFit/>
          </a:bodyPr>
          <a:lstStyle>
            <a:lvl1pPr algn="ctr">
              <a:lnSpc>
                <a:spcPts val="5000"/>
              </a:lnSpc>
              <a:defRPr sz="58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358645"/>
            <a:ext cx="8731420" cy="46166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444" y="363008"/>
            <a:ext cx="750078" cy="887593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2131865" y="9224972"/>
            <a:ext cx="292800" cy="292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18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10185" cy="8268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16" y="2724513"/>
            <a:ext cx="11575130" cy="62226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20917" y="1546538"/>
            <a:ext cx="9506517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11740" y="1270424"/>
            <a:ext cx="9001419" cy="0"/>
          </a:xfrm>
          <a:prstGeom prst="line">
            <a:avLst/>
          </a:prstGeom>
          <a:ln w="38100" cap="rnd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98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2131865" y="9224972"/>
            <a:ext cx="292800" cy="292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320" y="0"/>
            <a:ext cx="2986891" cy="2974944"/>
          </a:xfrm>
          <a:prstGeom prst="rect">
            <a:avLst/>
          </a:prstGeom>
        </p:spPr>
      </p:pic>
      <p:pic>
        <p:nvPicPr>
          <p:cNvPr id="7" name="Picture 6" descr="OU ICO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575" y="363008"/>
            <a:ext cx="759817" cy="887593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720917" y="1546538"/>
            <a:ext cx="9506517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10185" cy="826827"/>
          </a:xfrm>
        </p:spPr>
        <p:txBody>
          <a:bodyPr/>
          <a:lstStyle>
            <a:lvl1pPr>
              <a:defRPr>
                <a:solidFill>
                  <a:srgbClr val="0B55A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20916" y="2724513"/>
            <a:ext cx="11575130" cy="622268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1740" y="1270424"/>
            <a:ext cx="9001419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7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2131865" y="9224972"/>
            <a:ext cx="292800" cy="2928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320" y="0"/>
            <a:ext cx="2986892" cy="2974944"/>
          </a:xfrm>
          <a:prstGeom prst="rect">
            <a:avLst/>
          </a:prstGeom>
        </p:spPr>
      </p:pic>
      <p:pic>
        <p:nvPicPr>
          <p:cNvPr id="7" name="Picture 6" descr="OU ICO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575" y="363008"/>
            <a:ext cx="759817" cy="88759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10185" cy="82682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720917" y="1546538"/>
            <a:ext cx="9506517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20916" y="2724513"/>
            <a:ext cx="11575130" cy="6222686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1740" y="1270424"/>
            <a:ext cx="9001419" cy="0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71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2131865" y="9224972"/>
            <a:ext cx="292800" cy="292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320" y="0"/>
            <a:ext cx="2986892" cy="2974945"/>
          </a:xfrm>
          <a:prstGeom prst="rect">
            <a:avLst/>
          </a:prstGeom>
        </p:spPr>
      </p:pic>
      <p:pic>
        <p:nvPicPr>
          <p:cNvPr id="7" name="Picture 6" descr="OU ICO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575" y="363008"/>
            <a:ext cx="759817" cy="88759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10185" cy="8268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720917" y="1546538"/>
            <a:ext cx="9506517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20916" y="2724513"/>
            <a:ext cx="11575130" cy="622268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1740" y="1270424"/>
            <a:ext cx="9001419" cy="0"/>
          </a:xfrm>
          <a:prstGeom prst="line">
            <a:avLst/>
          </a:prstGeom>
          <a:ln w="38100" cap="rnd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16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3647920" y="2029528"/>
            <a:ext cx="5708647" cy="570864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7919" y="2487471"/>
            <a:ext cx="5708647" cy="4969978"/>
          </a:xfrm>
        </p:spPr>
        <p:txBody>
          <a:bodyPr wrap="square" anchor="ctr">
            <a:noAutofit/>
          </a:bodyPr>
          <a:lstStyle>
            <a:lvl1pPr algn="ctr">
              <a:lnSpc>
                <a:spcPts val="8734"/>
              </a:lnSpc>
              <a:defRPr sz="60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444" y="363008"/>
            <a:ext cx="750078" cy="887593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2131865" y="9224972"/>
            <a:ext cx="292800" cy="292800"/>
          </a:xfrm>
          <a:prstGeom prst="ellipse">
            <a:avLst/>
          </a:prstGeom>
          <a:solidFill>
            <a:srgbClr val="75AA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‹#›</a:t>
            </a:fld>
            <a:endParaRPr lang="en-GB" dirty="0"/>
          </a:p>
        </p:txBody>
      </p:sp>
      <p:sp>
        <p:nvSpPr>
          <p:cNvPr id="14" name="Oval 13"/>
          <p:cNvSpPr/>
          <p:nvPr userDrawn="1"/>
        </p:nvSpPr>
        <p:spPr>
          <a:xfrm>
            <a:off x="3463139" y="1844748"/>
            <a:ext cx="6078208" cy="6078202"/>
          </a:xfrm>
          <a:prstGeom prst="ellipse">
            <a:avLst/>
          </a:prstGeom>
          <a:ln w="38100"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Circle Top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320" y="0"/>
            <a:ext cx="2986893" cy="29749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33274" cy="7133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917" y="3112033"/>
            <a:ext cx="11676646" cy="3419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2131865" y="9224972"/>
            <a:ext cx="292800" cy="292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‹#›</a:t>
            </a:fld>
            <a:endParaRPr lang="en-GB" dirty="0"/>
          </a:p>
        </p:txBody>
      </p:sp>
      <p:pic>
        <p:nvPicPr>
          <p:cNvPr id="10" name="Picture 9" descr="OU ICON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575" y="363008"/>
            <a:ext cx="759817" cy="8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0" r:id="rId4"/>
    <p:sldLayoutId id="2147483660" r:id="rId5"/>
    <p:sldLayoutId id="2147483659" r:id="rId6"/>
    <p:sldLayoutId id="2147483658" r:id="rId7"/>
    <p:sldLayoutId id="2147483661" r:id="rId8"/>
  </p:sldLayoutIdLst>
  <p:hf hdr="0" ftr="0" dt="0"/>
  <p:txStyles>
    <p:titleStyle>
      <a:lvl1pPr algn="l" defTabSz="650276" rtl="0" eaLnBrk="1" latinLnBrk="0" hangingPunct="1">
        <a:lnSpc>
          <a:spcPts val="5200"/>
        </a:lnSpc>
        <a:spcBef>
          <a:spcPts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65027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90000"/>
        <a:buFont typeface="Lucida Grande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4038" indent="-222250" algn="l" defTabSz="65027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90000"/>
        <a:buFont typeface="Lucida Grande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342900" algn="l" defTabSz="65027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90000"/>
        <a:buFont typeface="Lucida Grande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50276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Lucida Grande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50276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Lucida Grande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31" y="7198174"/>
            <a:ext cx="1667435" cy="1627954"/>
          </a:xfrm>
          <a:prstGeom prst="rect">
            <a:avLst/>
          </a:prstGeom>
        </p:spPr>
      </p:pic>
      <p:sp>
        <p:nvSpPr>
          <p:cNvPr id="9" name="Subtitle 19"/>
          <p:cNvSpPr>
            <a:spLocks noGrp="1"/>
          </p:cNvSpPr>
          <p:nvPr>
            <p:ph type="subTitle" idx="13"/>
          </p:nvPr>
        </p:nvSpPr>
        <p:spPr>
          <a:xfrm>
            <a:off x="1043327" y="5089066"/>
            <a:ext cx="11654863" cy="1908215"/>
          </a:xfrm>
        </p:spPr>
        <p:txBody>
          <a:bodyPr/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Richard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Blundel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Department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of Public Leadership and Social Enterprise</a:t>
            </a:r>
          </a:p>
          <a:p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119" y="1660846"/>
            <a:ext cx="116677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Using ORO: a few reflections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8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7163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ORO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778" y="1958394"/>
            <a:ext cx="11575130" cy="6827260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sz="4000" dirty="0" smtClean="0"/>
              <a:t> First deposits in Jan 2011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sz="4000" dirty="0" smtClean="0"/>
              <a:t> 22 items deposited in first year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sz="4000" dirty="0" smtClean="0"/>
              <a:t> 59 items currently (49 full text)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sz="4000" dirty="0" smtClean="0"/>
              <a:t> Not just articles – a few examples: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GB" sz="1100" dirty="0" smtClean="0"/>
          </a:p>
          <a:p>
            <a:pPr marL="788988" lvl="1" indent="-457200">
              <a:buSzPct val="100000"/>
              <a:buFont typeface="+mj-lt"/>
              <a:buAutoNum type="arabicPeriod"/>
            </a:pPr>
            <a:r>
              <a:rPr lang="en-GB" sz="2800" dirty="0" smtClean="0"/>
              <a:t>Textbook: </a:t>
            </a:r>
            <a:r>
              <a:rPr lang="en-GB" sz="2800" i="1" dirty="0" smtClean="0"/>
              <a:t>Exploring Entrepreneurship: Practices and Perspectives         </a:t>
            </a:r>
            <a:r>
              <a:rPr lang="en-GB" sz="2800" dirty="0" smtClean="0"/>
              <a:t> (Oxford University Press, 2011)</a:t>
            </a:r>
          </a:p>
          <a:p>
            <a:pPr marL="846138" lvl="1" indent="-514350">
              <a:buSzPct val="100000"/>
              <a:buFont typeface="+mj-lt"/>
              <a:buAutoNum type="arabicPeriod"/>
            </a:pPr>
            <a:r>
              <a:rPr lang="en-GB" sz="2800" dirty="0" smtClean="0"/>
              <a:t>Journal article: Evaluating enterprise policy interventions in Africa – article (</a:t>
            </a:r>
            <a:r>
              <a:rPr lang="en-GB" sz="2800" i="1" dirty="0" smtClean="0"/>
              <a:t>Journal of Small Business Management</a:t>
            </a:r>
            <a:r>
              <a:rPr lang="en-GB" sz="2800" smtClean="0"/>
              <a:t>, </a:t>
            </a:r>
            <a:r>
              <a:rPr lang="en-GB" sz="2800" smtClean="0"/>
              <a:t>2015)</a:t>
            </a:r>
            <a:endParaRPr lang="en-GB" sz="2800" dirty="0" smtClean="0"/>
          </a:p>
          <a:p>
            <a:pPr marL="846138" lvl="1" indent="-514350">
              <a:buSzPct val="100000"/>
              <a:buFont typeface="+mj-lt"/>
              <a:buAutoNum type="arabicPeriod"/>
            </a:pPr>
            <a:r>
              <a:rPr lang="en-GB" sz="2800" dirty="0" smtClean="0"/>
              <a:t>Book review: ‘Strategy without design: the silent efficacy of indirect action’ (</a:t>
            </a:r>
            <a:r>
              <a:rPr lang="en-GB" sz="2800" i="1" dirty="0" smtClean="0"/>
              <a:t>Business History</a:t>
            </a:r>
            <a:r>
              <a:rPr lang="en-GB" sz="2800" dirty="0" smtClean="0"/>
              <a:t>, </a:t>
            </a:r>
            <a:r>
              <a:rPr lang="en-GB" sz="2800" dirty="0" smtClean="0"/>
              <a:t>2010)</a:t>
            </a:r>
            <a:endParaRPr lang="en-GB" sz="2800" dirty="0" smtClean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sz="4400" dirty="0" smtClean="0"/>
              <a:t> </a:t>
            </a:r>
            <a:r>
              <a:rPr lang="en-GB" sz="4000" dirty="0" smtClean="0"/>
              <a:t>Benefits and surprises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sz="4000" dirty="0" smtClean="0"/>
              <a:t> Making the most of it ...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GB" sz="4000" dirty="0" smtClean="0"/>
          </a:p>
          <a:p>
            <a:pPr marL="0" indent="0">
              <a:buSzPct val="100000"/>
              <a:buNone/>
            </a:pPr>
            <a:endParaRPr lang="en-GB" sz="4000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BADC3D-1509-2C4E-AB5E-AF0356668A88}" type="slidenum">
              <a:rPr lang="en-GB" smtClean="0"/>
              <a:pPr algn="ct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2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the most of it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778" y="1946038"/>
            <a:ext cx="11575130" cy="50973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/>
              <a:t> Ditch the false modesty!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/>
              <a:t> Invest some time up-front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/>
              <a:t> Upload full-text wherever possible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/>
              <a:t> Rediscover your ‘back catalogue’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/>
              <a:t> </a:t>
            </a:r>
            <a:r>
              <a:rPr lang="en-GB" sz="4000" dirty="0" smtClean="0"/>
              <a:t>Make good use of keywords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/>
              <a:t> Use in conjunction with social network(s)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/>
              <a:t> Tweet (if you can)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 smtClean="0"/>
              <a:t> Seek help from ORO-team if needed</a:t>
            </a:r>
          </a:p>
          <a:p>
            <a:endParaRPr lang="en-GB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BADC3D-1509-2C4E-AB5E-AF0356668A88}" type="slidenum">
              <a:rPr lang="en-GB" smtClean="0"/>
              <a:pPr algn="ct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6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U Ripple">
  <a:themeElements>
    <a:clrScheme name="OU">
      <a:dk1>
        <a:sysClr val="windowText" lastClr="000000"/>
      </a:dk1>
      <a:lt1>
        <a:sysClr val="window" lastClr="FFFFFF"/>
      </a:lt1>
      <a:dk2>
        <a:srgbClr val="75AAE5"/>
      </a:dk2>
      <a:lt2>
        <a:srgbClr val="FFFFFF"/>
      </a:lt2>
      <a:accent1>
        <a:srgbClr val="75AAE5"/>
      </a:accent1>
      <a:accent2>
        <a:srgbClr val="0B55A8"/>
      </a:accent2>
      <a:accent3>
        <a:srgbClr val="E80074"/>
      </a:accent3>
      <a:accent4>
        <a:srgbClr val="630031"/>
      </a:accent4>
      <a:accent5>
        <a:srgbClr val="FFC23D"/>
      </a:accent5>
      <a:accent6>
        <a:srgbClr val="A4A400"/>
      </a:accent6>
      <a:hlink>
        <a:srgbClr val="000000"/>
      </a:hlink>
      <a:folHlink>
        <a:srgbClr val="000000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rnd">
          <a:prstDash val="sysDot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 Ripple</Template>
  <TotalTime>138</TotalTime>
  <Words>175</Words>
  <Application>Microsoft Office PowerPoint</Application>
  <PresentationFormat>Custom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</vt:lpstr>
      <vt:lpstr>Lucida Grande</vt:lpstr>
      <vt:lpstr>Wingdings</vt:lpstr>
      <vt:lpstr>OU Ripple</vt:lpstr>
      <vt:lpstr>PowerPoint Presentation</vt:lpstr>
      <vt:lpstr>My ORO experience</vt:lpstr>
      <vt:lpstr>Making the most of it …</vt:lpstr>
    </vt:vector>
  </TitlesOfParts>
  <Company>The Open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Susan.Jackson</dc:creator>
  <cp:lastModifiedBy>Richard.Blundel</cp:lastModifiedBy>
  <cp:revision>20</cp:revision>
  <cp:lastPrinted>2015-07-03T13:26:52Z</cp:lastPrinted>
  <dcterms:created xsi:type="dcterms:W3CDTF">2015-06-16T10:48:00Z</dcterms:created>
  <dcterms:modified xsi:type="dcterms:W3CDTF">2015-10-21T13:52:41Z</dcterms:modified>
</cp:coreProperties>
</file>