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75" r:id="rId4"/>
    <p:sldId id="274" r:id="rId5"/>
    <p:sldId id="266" r:id="rId6"/>
    <p:sldId id="271" r:id="rId7"/>
    <p:sldId id="272" r:id="rId8"/>
    <p:sldId id="267" r:id="rId9"/>
    <p:sldId id="273" r:id="rId10"/>
    <p:sldId id="268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62" autoAdjust="0"/>
  </p:normalViewPr>
  <p:slideViewPr>
    <p:cSldViewPr snapToGrid="0" snapToObjects="1">
      <p:cViewPr>
        <p:scale>
          <a:sx n="100" d="100"/>
          <a:sy n="100" d="100"/>
        </p:scale>
        <p:origin x="-11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0D5C5-2EE9-BB4C-B421-6D4E9546333E}" type="datetimeFigureOut">
              <a:rPr lang="en-US" smtClean="0"/>
              <a:t>23/10/15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21DAB-6E4B-C644-AB56-FB903A6A54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93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Professional profile</a:t>
            </a:r>
          </a:p>
          <a:p>
            <a:endParaRPr lang="en-US" dirty="0" smtClean="0"/>
          </a:p>
          <a:p>
            <a:r>
              <a:rPr lang="en-US" dirty="0" smtClean="0"/>
              <a:t>Additional website related</a:t>
            </a:r>
            <a:r>
              <a:rPr lang="en-US" baseline="0" dirty="0" smtClean="0"/>
              <a:t> to my research identity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21DAB-6E4B-C644-AB56-FB903A6A54F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461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ORO</a:t>
            </a:r>
            <a:r>
              <a:rPr lang="en-US" baseline="0" dirty="0" smtClean="0"/>
              <a:t> entry – how thoroughly you design it</a:t>
            </a:r>
          </a:p>
          <a:p>
            <a:r>
              <a:rPr lang="en-US" baseline="0" dirty="0" smtClean="0"/>
              <a:t>I key in all the entries myself</a:t>
            </a:r>
          </a:p>
          <a:p>
            <a:r>
              <a:rPr lang="en-US" baseline="0" dirty="0" smtClean="0"/>
              <a:t>Keywords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Links to other papers</a:t>
            </a:r>
          </a:p>
          <a:p>
            <a:r>
              <a:rPr lang="en-US" baseline="0" dirty="0" smtClean="0"/>
              <a:t>Links to author profiles</a:t>
            </a:r>
          </a:p>
          <a:p>
            <a:r>
              <a:rPr lang="en-US" baseline="0" dirty="0" smtClean="0"/>
              <a:t>Links to websites and other resources on the Web</a:t>
            </a:r>
          </a:p>
          <a:p>
            <a:r>
              <a:rPr lang="en-US" baseline="0" dirty="0" smtClean="0"/>
              <a:t>It becomes a package rather than just an ORO entry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21DAB-6E4B-C644-AB56-FB903A6A54F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04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21DAB-6E4B-C644-AB56-FB903A6A54F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708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Academic</a:t>
            </a:r>
            <a:r>
              <a:rPr lang="en-US" baseline="0" dirty="0" smtClean="0"/>
              <a:t> identity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page that holds my vital research credentials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21DAB-6E4B-C644-AB56-FB903A6A54F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6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heading of publications in the signature of my emails…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21DAB-6E4B-C644-AB56-FB903A6A54F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6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 simple URL to point to the repository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21DAB-6E4B-C644-AB56-FB903A6A54F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285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21DAB-6E4B-C644-AB56-FB903A6A54F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285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Locked vs</a:t>
            </a:r>
            <a:r>
              <a:rPr lang="en-US" baseline="0" dirty="0" smtClean="0"/>
              <a:t> open access items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21DAB-6E4B-C644-AB56-FB903A6A54F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18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are doing well?</a:t>
            </a:r>
          </a:p>
          <a:p>
            <a:endParaRPr lang="en-US" dirty="0" smtClean="0"/>
          </a:p>
          <a:p>
            <a:r>
              <a:rPr lang="en-US" dirty="0" smtClean="0"/>
              <a:t>What</a:t>
            </a:r>
            <a:r>
              <a:rPr lang="en-US" baseline="0" dirty="0" smtClean="0"/>
              <a:t> are colleagues looking at?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21DAB-6E4B-C644-AB56-FB903A6A54F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18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it about your work that</a:t>
            </a:r>
            <a:r>
              <a:rPr lang="en-US" baseline="0" dirty="0" smtClean="0"/>
              <a:t> interests people?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21DAB-6E4B-C644-AB56-FB903A6A54F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18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Latest activity </a:t>
            </a:r>
          </a:p>
          <a:p>
            <a:r>
              <a:rPr lang="en-US" dirty="0" smtClean="0"/>
              <a:t>Perhaps how the publicity may have helped</a:t>
            </a:r>
          </a:p>
          <a:p>
            <a:r>
              <a:rPr lang="en-US" dirty="0" smtClean="0"/>
              <a:t>Should you be advertising it more</a:t>
            </a:r>
            <a:r>
              <a:rPr lang="en-US" baseline="0" dirty="0" smtClean="0"/>
              <a:t> as it is creating interest</a:t>
            </a:r>
          </a:p>
          <a:p>
            <a:r>
              <a:rPr lang="en-US" baseline="0" dirty="0" smtClean="0"/>
              <a:t>I am unsure how we can use this evidence to plan our publicity efforts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21DAB-6E4B-C644-AB56-FB903A6A54F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1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23/10/15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23/10/15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23/10/15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23/10/15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23/10/15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23/10/15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23/10/15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23/10/15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23/10/15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23/10/15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23/10/15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GB" dirty="0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23/10/15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279552"/>
            <a:ext cx="7406640" cy="116410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My research profile: role of ORO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820702"/>
            <a:ext cx="740664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Shailey Minocha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Faculty of Mathematics, Computing and Technology</a:t>
            </a: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22</a:t>
            </a:r>
            <a:r>
              <a:rPr lang="en-US" sz="2800" baseline="30000" dirty="0" smtClean="0">
                <a:solidFill>
                  <a:schemeClr val="tx2"/>
                </a:solidFill>
              </a:rPr>
              <a:t>nd</a:t>
            </a:r>
            <a:r>
              <a:rPr lang="en-US" sz="2800" dirty="0" smtClean="0">
                <a:solidFill>
                  <a:schemeClr val="tx2"/>
                </a:solidFill>
              </a:rPr>
              <a:t> October 2015</a:t>
            </a:r>
          </a:p>
        </p:txBody>
      </p:sp>
    </p:spTree>
    <p:extLst>
      <p:ext uri="{BB962C8B-B14F-4D97-AF65-F5344CB8AC3E}">
        <p14:creationId xmlns:p14="http://schemas.microsoft.com/office/powerpoint/2010/main" val="4170133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574" y="2393732"/>
            <a:ext cx="7498080" cy="16991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Gill Sans"/>
                <a:cs typeface="Gill Sans"/>
              </a:rPr>
              <a:t>designing an ORO entry</a:t>
            </a:r>
            <a:br>
              <a:rPr lang="en-US" sz="6000" dirty="0" smtClean="0">
                <a:solidFill>
                  <a:schemeClr val="tx1"/>
                </a:solidFill>
                <a:latin typeface="Gill Sans"/>
                <a:cs typeface="Gill Sans"/>
              </a:rPr>
            </a:br>
            <a:r>
              <a:rPr lang="en-US" sz="6000" dirty="0" smtClean="0">
                <a:solidFill>
                  <a:schemeClr val="tx1"/>
                </a:solidFill>
                <a:latin typeface="Gill Sans"/>
                <a:cs typeface="Gill Sans"/>
              </a:rPr>
              <a:t>e.g. related links,</a:t>
            </a:r>
            <a:br>
              <a:rPr lang="en-US" sz="6000" dirty="0" smtClean="0">
                <a:solidFill>
                  <a:schemeClr val="tx1"/>
                </a:solidFill>
                <a:latin typeface="Gill Sans"/>
                <a:cs typeface="Gill Sans"/>
              </a:rPr>
            </a:br>
            <a:r>
              <a:rPr lang="en-US" sz="6000" dirty="0" smtClean="0">
                <a:solidFill>
                  <a:schemeClr val="tx1"/>
                </a:solidFill>
                <a:latin typeface="Gill Sans"/>
                <a:cs typeface="Gill Sans"/>
              </a:rPr>
              <a:t>keywords,</a:t>
            </a:r>
            <a:br>
              <a:rPr lang="en-US" sz="6000" dirty="0" smtClean="0">
                <a:solidFill>
                  <a:schemeClr val="tx1"/>
                </a:solidFill>
                <a:latin typeface="Gill Sans"/>
                <a:cs typeface="Gill Sans"/>
              </a:rPr>
            </a:br>
            <a:r>
              <a:rPr lang="en-US" sz="6000" dirty="0" smtClean="0">
                <a:solidFill>
                  <a:schemeClr val="tx1"/>
                </a:solidFill>
                <a:latin typeface="Gill Sans"/>
                <a:cs typeface="Gill Sans"/>
              </a:rPr>
              <a:t>comments</a:t>
            </a:r>
            <a:br>
              <a:rPr lang="en-US" sz="6000" dirty="0" smtClean="0">
                <a:solidFill>
                  <a:schemeClr val="tx1"/>
                </a:solidFill>
                <a:latin typeface="Gill Sans"/>
                <a:cs typeface="Gill Sans"/>
              </a:rPr>
            </a:br>
            <a:r>
              <a:rPr lang="en-US" sz="6000" dirty="0" smtClean="0">
                <a:solidFill>
                  <a:schemeClr val="tx1"/>
                </a:solidFill>
                <a:latin typeface="Gill Sans"/>
                <a:cs typeface="Gill Sans"/>
              </a:rPr>
              <a:t> for the Library Staff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66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608" y="84138"/>
            <a:ext cx="749808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An example of an ORO entry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Screen Shot 2015-10-20 at 23.49.0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1227138"/>
            <a:ext cx="7650988" cy="508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36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539" y="2082800"/>
            <a:ext cx="7498080" cy="18192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rgbClr val="000000"/>
                </a:solidFill>
                <a:latin typeface="Gill Sans"/>
                <a:cs typeface="Gill Sans"/>
              </a:rPr>
              <a:t>‘my</a:t>
            </a:r>
            <a:r>
              <a:rPr lang="en-US" sz="6000" dirty="0" smtClean="0">
                <a:solidFill>
                  <a:srgbClr val="000000"/>
                </a:solidFill>
                <a:latin typeface="Gill Sans"/>
                <a:cs typeface="Gill Sans"/>
              </a:rPr>
              <a:t>’ web-page</a:t>
            </a:r>
            <a:r>
              <a:rPr lang="en-US" sz="4400" dirty="0">
                <a:solidFill>
                  <a:schemeClr val="tx1"/>
                </a:solidFill>
                <a:latin typeface="Gill Sans"/>
                <a:cs typeface="Gill Sans"/>
              </a:rPr>
              <a:t/>
            </a:r>
            <a:br>
              <a:rPr lang="en-US" sz="4400" dirty="0">
                <a:solidFill>
                  <a:schemeClr val="tx1"/>
                </a:solidFill>
                <a:latin typeface="Gill Sans"/>
                <a:cs typeface="Gill Sans"/>
              </a:rPr>
            </a:br>
            <a:r>
              <a:rPr lang="en-US" sz="60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502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539" y="2755900"/>
            <a:ext cx="7498080" cy="18192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rgbClr val="000000"/>
                </a:solidFill>
                <a:latin typeface="Gill Sans"/>
                <a:cs typeface="Gill Sans"/>
              </a:rPr>
              <a:t>m</a:t>
            </a:r>
            <a:r>
              <a:rPr lang="en-US" sz="6000" dirty="0" smtClean="0">
                <a:solidFill>
                  <a:srgbClr val="000000"/>
                </a:solidFill>
                <a:latin typeface="Gill Sans"/>
                <a:cs typeface="Gill Sans"/>
              </a:rPr>
              <a:t>y ‘portfolio’ on LinkedIn,</a:t>
            </a:r>
            <a:br>
              <a:rPr lang="en-US" sz="6000" dirty="0" smtClean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sz="6000" dirty="0">
                <a:solidFill>
                  <a:schemeClr val="tx1"/>
                </a:solidFill>
                <a:latin typeface="Gill Sans"/>
                <a:cs typeface="Gill Sans"/>
              </a:rPr>
              <a:t>in the signature of my emails</a:t>
            </a:r>
            <a:r>
              <a:rPr lang="en-US" sz="4400" dirty="0">
                <a:solidFill>
                  <a:schemeClr val="tx1"/>
                </a:solidFill>
                <a:latin typeface="Gill Sans"/>
                <a:cs typeface="Gill Sans"/>
              </a:rPr>
              <a:t/>
            </a:r>
            <a:br>
              <a:rPr lang="en-US" sz="4400" dirty="0">
                <a:solidFill>
                  <a:schemeClr val="tx1"/>
                </a:solidFill>
                <a:latin typeface="Gill Sans"/>
                <a:cs typeface="Gill Sans"/>
              </a:rPr>
            </a:br>
            <a:r>
              <a:rPr lang="en-US" sz="60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94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160" y="2656053"/>
            <a:ext cx="7498080" cy="16991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Gill Sans"/>
                <a:cs typeface="Gill Sans"/>
              </a:rPr>
              <a:t>in networking events,</a:t>
            </a:r>
            <a:br>
              <a:rPr lang="en-US" sz="6000" dirty="0" smtClean="0">
                <a:solidFill>
                  <a:schemeClr val="tx1"/>
                </a:solidFill>
                <a:latin typeface="Gill Sans"/>
                <a:cs typeface="Gill Sans"/>
              </a:rPr>
            </a:br>
            <a:r>
              <a:rPr lang="en-US" sz="6000" dirty="0" smtClean="0">
                <a:solidFill>
                  <a:schemeClr val="tx1"/>
                </a:solidFill>
                <a:latin typeface="Gill Sans"/>
                <a:cs typeface="Gill Sans"/>
              </a:rPr>
              <a:t> presentations and</a:t>
            </a:r>
            <a:br>
              <a:rPr lang="en-US" sz="6000" dirty="0" smtClean="0">
                <a:solidFill>
                  <a:schemeClr val="tx1"/>
                </a:solidFill>
                <a:latin typeface="Gill Sans"/>
                <a:cs typeface="Gill Sans"/>
              </a:rPr>
            </a:br>
            <a:r>
              <a:rPr lang="en-US" sz="6000" dirty="0" smtClean="0">
                <a:solidFill>
                  <a:schemeClr val="tx1"/>
                </a:solidFill>
                <a:latin typeface="Gill Sans"/>
                <a:cs typeface="Gill Sans"/>
              </a:rPr>
              <a:t>in papers </a:t>
            </a:r>
            <a:r>
              <a:rPr lang="en-US" sz="4400" dirty="0">
                <a:solidFill>
                  <a:schemeClr val="tx1"/>
                </a:solidFill>
                <a:latin typeface="Gill Sans"/>
                <a:cs typeface="Gill Sans"/>
              </a:rPr>
              <a:t/>
            </a:r>
            <a:br>
              <a:rPr lang="en-US" sz="4400" dirty="0">
                <a:solidFill>
                  <a:schemeClr val="tx1"/>
                </a:solidFill>
                <a:latin typeface="Gill Sans"/>
                <a:cs typeface="Gill Sans"/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866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160" y="2656053"/>
            <a:ext cx="7498080" cy="16991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Gill Sans"/>
                <a:cs typeface="Gill Sans"/>
              </a:rPr>
              <a:t>ORO feed in departmental and faculty web-pages</a:t>
            </a:r>
            <a:r>
              <a:rPr lang="en-US" sz="4400" dirty="0">
                <a:solidFill>
                  <a:schemeClr val="tx1"/>
                </a:solidFill>
                <a:latin typeface="Gill Sans"/>
                <a:cs typeface="Gill Sans"/>
              </a:rPr>
              <a:t/>
            </a:r>
            <a:br>
              <a:rPr lang="en-US" sz="4400" dirty="0">
                <a:solidFill>
                  <a:schemeClr val="tx1"/>
                </a:solidFill>
                <a:latin typeface="Gill Sans"/>
                <a:cs typeface="Gill Sans"/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2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505" y="2211991"/>
            <a:ext cx="7498080" cy="16991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Gill Sans"/>
                <a:cs typeface="Gill Sans"/>
              </a:rPr>
              <a:t>w</a:t>
            </a:r>
            <a:r>
              <a:rPr lang="en-US" sz="6000" dirty="0" smtClean="0">
                <a:solidFill>
                  <a:schemeClr val="tx1"/>
                </a:solidFill>
                <a:latin typeface="Gill Sans"/>
                <a:cs typeface="Gill Sans"/>
              </a:rPr>
              <a:t>ho is accessing?</a:t>
            </a:r>
            <a:br>
              <a:rPr lang="en-US" sz="6000" dirty="0" smtClean="0">
                <a:solidFill>
                  <a:schemeClr val="tx1"/>
                </a:solidFill>
                <a:latin typeface="Gill Sans"/>
                <a:cs typeface="Gill Sans"/>
              </a:rPr>
            </a:br>
            <a:r>
              <a:rPr lang="en-US" sz="6000" dirty="0">
                <a:solidFill>
                  <a:schemeClr val="tx1"/>
                </a:solidFill>
                <a:latin typeface="Gill Sans"/>
                <a:cs typeface="Gill Sans"/>
              </a:rPr>
              <a:t>n</a:t>
            </a:r>
            <a:r>
              <a:rPr lang="en-US" sz="6000" dirty="0" smtClean="0">
                <a:solidFill>
                  <a:schemeClr val="tx1"/>
                </a:solidFill>
                <a:latin typeface="Gill Sans"/>
                <a:cs typeface="Gill Sans"/>
              </a:rPr>
              <a:t>umber of downloads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823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608" y="33338"/>
            <a:ext cx="749808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ORO statistics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041400"/>
            <a:ext cx="7816088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50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608" y="147638"/>
            <a:ext cx="7498080" cy="1143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Author </a:t>
            </a:r>
            <a:r>
              <a:rPr lang="en-US" dirty="0" smtClean="0">
                <a:solidFill>
                  <a:schemeClr val="tx1"/>
                </a:solidFill>
              </a:rPr>
              <a:t>statistics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Shot 2015-10-20 at 23.38.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270000"/>
            <a:ext cx="7816088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83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252538"/>
            <a:ext cx="7816088" cy="5110161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359408" y="1095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Author statistics over a time-period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30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150</TotalTime>
  <Words>221</Words>
  <Application>Microsoft Macintosh PowerPoint</Application>
  <PresentationFormat>On-screen Show (4:3)</PresentationFormat>
  <Paragraphs>53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Solstice</vt:lpstr>
      <vt:lpstr>My research profile: role of ORO</vt:lpstr>
      <vt:lpstr>‘my’ web-page  </vt:lpstr>
      <vt:lpstr>my ‘portfolio’ on LinkedIn, in the signature of my emails  </vt:lpstr>
      <vt:lpstr>in networking events,  presentations and in papers  </vt:lpstr>
      <vt:lpstr>ORO feed in departmental and faculty web-pages </vt:lpstr>
      <vt:lpstr>who is accessing? number of downloads</vt:lpstr>
      <vt:lpstr>ORO statistics</vt:lpstr>
      <vt:lpstr>Author statistics</vt:lpstr>
      <vt:lpstr>Author statistics over a time-period</vt:lpstr>
      <vt:lpstr>designing an ORO entry e.g. related links, keywords, comments  for the Library Staff</vt:lpstr>
      <vt:lpstr>An example of an ORO entry</vt:lpstr>
    </vt:vector>
  </TitlesOfParts>
  <Company>The Open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Shailey Minocha</dc:creator>
  <cp:lastModifiedBy>Shailey Minocha</cp:lastModifiedBy>
  <cp:revision>18</cp:revision>
  <dcterms:created xsi:type="dcterms:W3CDTF">2015-02-19T09:28:37Z</dcterms:created>
  <dcterms:modified xsi:type="dcterms:W3CDTF">2015-10-22T23:38:36Z</dcterms:modified>
</cp:coreProperties>
</file>