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5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25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67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10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8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40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0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88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00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19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3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CB9A-BFA4-48F5-83C2-605FD13D3DDA}" type="datetimeFigureOut">
              <a:rPr lang="en-GB" smtClean="0"/>
              <a:t>23/09/2019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57818-39C0-40C8-B214-0CE4815BD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21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line 28"/>
          <p:cNvCxnSpPr/>
          <p:nvPr/>
        </p:nvCxnSpPr>
        <p:spPr>
          <a:xfrm>
            <a:off x="660400" y="3860800"/>
            <a:ext cx="108712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hape 0"/>
          <p:cNvSpPr/>
          <p:nvPr/>
        </p:nvSpPr>
        <p:spPr>
          <a:xfrm>
            <a:off x="904124" y="3882933"/>
            <a:ext cx="520642" cy="14224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noAutofit/>
          </a:bodyPr>
          <a:lstStyle/>
          <a:p>
            <a:pPr algn="ctr"/>
            <a:r>
              <a:rPr lang="en-US" sz="1867" b="1" dirty="0" smtClean="0"/>
              <a:t>Start</a:t>
            </a:r>
            <a:endParaRPr lang="en-US" sz="1867" b="1" dirty="0"/>
          </a:p>
        </p:txBody>
      </p:sp>
      <p:sp>
        <p:nvSpPr>
          <p:cNvPr id="30" name="Oval 29"/>
          <p:cNvSpPr/>
          <p:nvPr/>
        </p:nvSpPr>
        <p:spPr>
          <a:xfrm>
            <a:off x="1038572" y="3723145"/>
            <a:ext cx="277577" cy="27757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2500" lnSpcReduction="20000"/>
          </a:bodyPr>
          <a:lstStyle/>
          <a:p>
            <a:pPr algn="ctr"/>
            <a:endParaRPr lang="en-US" sz="2400" dirty="0"/>
          </a:p>
        </p:txBody>
      </p:sp>
      <p:sp>
        <p:nvSpPr>
          <p:cNvPr id="53" name="Text 52"/>
          <p:cNvSpPr txBox="1"/>
          <p:nvPr/>
        </p:nvSpPr>
        <p:spPr>
          <a:xfrm>
            <a:off x="1423320" y="3915889"/>
            <a:ext cx="1859979" cy="155940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867" b="1" dirty="0">
                <a:solidFill>
                  <a:schemeClr val="tx2"/>
                </a:solidFill>
                <a:latin typeface="Calibri" panose="020F0502020204030204" pitchFamily="34" charset="0"/>
              </a:rPr>
              <a:t>National Learning Network</a:t>
            </a:r>
            <a:endParaRPr lang="en-US" sz="1867" b="1" dirty="0"/>
          </a:p>
          <a:p>
            <a:endParaRPr lang="en-US" sz="1867" b="1" dirty="0">
              <a:latin typeface="+mj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12192000" cy="10922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Text 53"/>
          <p:cNvSpPr txBox="1"/>
          <p:nvPr/>
        </p:nvSpPr>
        <p:spPr>
          <a:xfrm>
            <a:off x="406400" y="248308"/>
            <a:ext cx="5892800" cy="61555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Learning Network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hape 44"/>
          <p:cNvSpPr/>
          <p:nvPr/>
        </p:nvSpPr>
        <p:spPr>
          <a:xfrm flipV="1">
            <a:off x="10109771" y="2282022"/>
            <a:ext cx="559642" cy="139963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noAutofit/>
          </a:bodyPr>
          <a:lstStyle/>
          <a:p>
            <a:pPr algn="ctr"/>
            <a:r>
              <a:rPr lang="en-US" sz="1867" b="1" dirty="0" smtClean="0"/>
              <a:t>Destination map</a:t>
            </a:r>
            <a:endParaRPr lang="en-US" sz="1867" b="1" dirty="0"/>
          </a:p>
        </p:txBody>
      </p:sp>
      <p:sp>
        <p:nvSpPr>
          <p:cNvPr id="2" name="Rectangle 1"/>
          <p:cNvSpPr/>
          <p:nvPr/>
        </p:nvSpPr>
        <p:spPr>
          <a:xfrm>
            <a:off x="10679687" y="2780268"/>
            <a:ext cx="11568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Improved </a:t>
            </a:r>
          </a:p>
          <a:p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L&amp;D </a:t>
            </a:r>
          </a:p>
          <a:p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functions</a:t>
            </a:r>
            <a:endParaRPr lang="en-US" b="1" dirty="0"/>
          </a:p>
        </p:txBody>
      </p:sp>
      <p:sp>
        <p:nvSpPr>
          <p:cNvPr id="11" name="shape 41"/>
          <p:cNvSpPr/>
          <p:nvPr/>
        </p:nvSpPr>
        <p:spPr>
          <a:xfrm>
            <a:off x="7192123" y="4057266"/>
            <a:ext cx="626511" cy="1422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noAutofit/>
          </a:bodyPr>
          <a:lstStyle/>
          <a:p>
            <a:pPr algn="ctr"/>
            <a:r>
              <a:rPr lang="en-US" sz="1867" b="1" dirty="0" smtClean="0"/>
              <a:t>Thematic Networks</a:t>
            </a:r>
            <a:endParaRPr lang="en-US" sz="1867" b="1" dirty="0"/>
          </a:p>
        </p:txBody>
      </p:sp>
      <p:sp>
        <p:nvSpPr>
          <p:cNvPr id="12" name="shape 38"/>
          <p:cNvSpPr/>
          <p:nvPr/>
        </p:nvSpPr>
        <p:spPr>
          <a:xfrm flipV="1">
            <a:off x="3698697" y="2265960"/>
            <a:ext cx="495486" cy="1422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>
            <a:noAutofit/>
          </a:bodyPr>
          <a:lstStyle/>
          <a:p>
            <a:pPr algn="ctr"/>
            <a:r>
              <a:rPr lang="en-US" sz="1867" b="1" dirty="0" smtClean="0"/>
              <a:t>Uplift</a:t>
            </a:r>
            <a:endParaRPr lang="en-US" sz="1867" b="1" dirty="0"/>
          </a:p>
        </p:txBody>
      </p:sp>
      <p:sp>
        <p:nvSpPr>
          <p:cNvPr id="13" name="Oval 12"/>
          <p:cNvSpPr/>
          <p:nvPr/>
        </p:nvSpPr>
        <p:spPr>
          <a:xfrm flipV="1">
            <a:off x="3810530" y="3664092"/>
            <a:ext cx="277577" cy="27757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2500" lnSpcReduction="20000"/>
          </a:bodyPr>
          <a:lstStyle/>
          <a:p>
            <a:pPr algn="ctr"/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 flipV="1">
            <a:off x="10246121" y="3690808"/>
            <a:ext cx="277577" cy="27757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2500" lnSpcReduction="20000"/>
          </a:bodyPr>
          <a:lstStyle/>
          <a:p>
            <a:pPr algn="ctr"/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7349572" y="3777101"/>
            <a:ext cx="277577" cy="27757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32500" lnSpcReduction="20000"/>
          </a:bodyPr>
          <a:lstStyle/>
          <a:p>
            <a:pPr algn="ctr"/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4215521" y="2768284"/>
            <a:ext cx="12708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Potential 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Catalyst for</a:t>
            </a:r>
          </a:p>
          <a:p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</a:rPr>
              <a:t>c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hange?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329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12192000" cy="10922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Text 53"/>
          <p:cNvSpPr txBox="1"/>
          <p:nvPr/>
        </p:nvSpPr>
        <p:spPr>
          <a:xfrm>
            <a:off x="406400" y="248308"/>
            <a:ext cx="5892800" cy="61555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a Network needed?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97616" y="1222347"/>
            <a:ext cx="989401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Survey and Deep Dives </a:t>
            </a: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showed: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Police </a:t>
            </a: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L&amp;D </a:t>
            </a: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practitioners valued </a:t>
            </a: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peer to peer learning </a:t>
            </a: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with colleagues.</a:t>
            </a: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Excellent </a:t>
            </a: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attendance at the Network events in London, Manchester, Newcastle </a:t>
            </a: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attendance </a:t>
            </a: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from all 43 </a:t>
            </a: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forces + non Home Office forces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There is an opportunity to gain </a:t>
            </a: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insights from other sectors and external thinking so that </a:t>
            </a:r>
            <a:r>
              <a:rPr lang="en-GB" sz="24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Police L&amp;D remain proactive, are seen as vital change agents and have an ability to influence future culture</a:t>
            </a:r>
          </a:p>
          <a:p>
            <a:pPr>
              <a:spcAft>
                <a:spcPts val="0"/>
              </a:spcAft>
            </a:pPr>
            <a:endParaRPr lang="en-GB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solidFill>
                <a:srgbClr val="1F497D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658" y="4387065"/>
            <a:ext cx="2035640" cy="2220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13"/>
          <a:stretch/>
        </p:blipFill>
        <p:spPr>
          <a:xfrm>
            <a:off x="9407516" y="4553099"/>
            <a:ext cx="2204205" cy="71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13"/>
          <a:stretch/>
        </p:blipFill>
        <p:spPr>
          <a:xfrm>
            <a:off x="9407516" y="5893307"/>
            <a:ext cx="2204205" cy="71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4" y="4551451"/>
            <a:ext cx="5011827" cy="390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1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12192000" cy="10922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Text 53"/>
          <p:cNvSpPr txBox="1"/>
          <p:nvPr/>
        </p:nvSpPr>
        <p:spPr>
          <a:xfrm>
            <a:off x="406400" y="207211"/>
            <a:ext cx="5892800" cy="61555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normAutofit fontScale="92500"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Terms of Reference for the Network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644" y="1166330"/>
            <a:ext cx="10438544" cy="5405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purpose of the Network is to Lead and support L&amp;D professionals, to enable peer learning and build the profession and the professional L&amp;D voice within policing, in order to deliver the ambitions of Vision 2025 and beyond.</a:t>
            </a:r>
            <a:r>
              <a:rPr lang="en-GB" sz="2400" b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Network will be responsible for supporting the implementation and maintenance of the products developed by the ITPLD project (Strategic Narrative, Destination Map, Toolkit and PCC Briefing). </a:t>
            </a:r>
            <a:endParaRPr lang="en-GB" sz="2400" dirty="0" smtClean="0">
              <a:solidFill>
                <a:srgbClr val="00206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Network will seek to model exemplar L&amp;D practice in all of its delivery and will take an evidence informed approach</a:t>
            </a: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Bi-annual nationa</a:t>
            </a: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 </a:t>
            </a:r>
            <a:r>
              <a:rPr lang="en-GB" sz="2400" dirty="0" smtClean="0">
                <a:solidFill>
                  <a:srgbClr val="00206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events for all L&amp;D Practitioners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Collaborative on-line networks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Replacing existing National L&amp;D Group</a:t>
            </a:r>
            <a:endParaRPr lang="en-GB" sz="2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800" y="4500079"/>
            <a:ext cx="2102177" cy="22206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420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12192000" cy="10922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Text 53"/>
          <p:cNvSpPr txBox="1"/>
          <p:nvPr/>
        </p:nvSpPr>
        <p:spPr>
          <a:xfrm>
            <a:off x="406400" y="248308"/>
            <a:ext cx="5892800" cy="61555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Mentimeter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8644" y="1166330"/>
            <a:ext cx="10438544" cy="7705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Vote for a topic that you would like to discuss at a </a:t>
            </a:r>
            <a:r>
              <a:rPr lang="en-GB" sz="2400" smtClean="0">
                <a:solidFill>
                  <a:srgbClr val="002060"/>
                </a:solidFill>
                <a:ea typeface="Calibri" panose="020F0502020204030204" pitchFamily="34" charset="0"/>
              </a:rPr>
              <a:t>Network event</a:t>
            </a:r>
            <a:endParaRPr lang="en-GB" sz="2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Digital Learning and Development platforms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Virtual and Augmented reality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Implementing 70:20:10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The role of gamification for Learning and Development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Using Learning and Development as an employee benefit for talent acquisition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Personalisation of Learning and Development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Learning and Development analytics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The latest evaluation techniques for Learning and Development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ea typeface="Calibri" panose="020F0502020204030204" pitchFamily="34" charset="0"/>
              </a:rPr>
              <a:t>Understanding the cost of Learning and Development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7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12192000" cy="10922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Text 53"/>
          <p:cNvSpPr txBox="1"/>
          <p:nvPr/>
        </p:nvSpPr>
        <p:spPr>
          <a:xfrm>
            <a:off x="406400" y="248308"/>
            <a:ext cx="5892800" cy="61555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dates….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35000" y="2032000"/>
            <a:ext cx="10947400" cy="4051300"/>
          </a:xfrm>
          <a:prstGeom prst="roundRect">
            <a:avLst/>
          </a:prstGeom>
          <a:solidFill>
            <a:srgbClr val="44546A"/>
          </a:solidFill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National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Network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 planned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Q1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@ City Hall</a:t>
            </a:r>
          </a:p>
          <a:p>
            <a:pPr algn="ctr"/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Yorkshire Police will host the first 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Learning Network (21</a:t>
            </a:r>
            <a:r>
              <a:rPr lang="en-GB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2019)</a:t>
            </a:r>
          </a:p>
          <a:p>
            <a:pPr algn="ctr"/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326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0"/>
            <a:ext cx="12192000" cy="10922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Text 53"/>
          <p:cNvSpPr txBox="1"/>
          <p:nvPr/>
        </p:nvSpPr>
        <p:spPr>
          <a:xfrm>
            <a:off x="406400" y="248308"/>
            <a:ext cx="5892800" cy="61555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Forward to Seeing You…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33"/>
          <a:stretch/>
        </p:blipFill>
        <p:spPr>
          <a:xfrm>
            <a:off x="5992033" y="1687132"/>
            <a:ext cx="5600686" cy="4560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35" y="3130784"/>
            <a:ext cx="5183747" cy="185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3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319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Leicestershire Police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 Gareth</dc:creator>
  <cp:lastModifiedBy>Ward Peter</cp:lastModifiedBy>
  <cp:revision>33</cp:revision>
  <dcterms:created xsi:type="dcterms:W3CDTF">2019-09-16T09:52:59Z</dcterms:created>
  <dcterms:modified xsi:type="dcterms:W3CDTF">2019-09-23T12:20:00Z</dcterms:modified>
</cp:coreProperties>
</file>