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11" r:id="rId2"/>
    <p:sldId id="973" r:id="rId3"/>
    <p:sldId id="878" r:id="rId4"/>
    <p:sldId id="938" r:id="rId5"/>
    <p:sldId id="834" r:id="rId6"/>
    <p:sldId id="972" r:id="rId7"/>
    <p:sldId id="347" r:id="rId8"/>
    <p:sldId id="992" r:id="rId9"/>
    <p:sldId id="974" r:id="rId10"/>
    <p:sldId id="969" r:id="rId11"/>
    <p:sldId id="996" r:id="rId12"/>
    <p:sldId id="997" r:id="rId13"/>
    <p:sldId id="999" r:id="rId14"/>
    <p:sldId id="1000" r:id="rId15"/>
    <p:sldId id="1001" r:id="rId16"/>
    <p:sldId id="272" r:id="rId17"/>
    <p:sldId id="995" r:id="rId18"/>
    <p:sldId id="975" r:id="rId19"/>
    <p:sldId id="976" r:id="rId20"/>
    <p:sldId id="993" r:id="rId21"/>
    <p:sldId id="977" r:id="rId22"/>
    <p:sldId id="978" r:id="rId23"/>
    <p:sldId id="979" r:id="rId24"/>
    <p:sldId id="93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ky.Miller" initials="N" lastIdx="1" clrIdx="0">
    <p:extLst>
      <p:ext uri="{19B8F6BF-5375-455C-9EA6-DF929625EA0E}">
        <p15:presenceInfo xmlns:p15="http://schemas.microsoft.com/office/powerpoint/2012/main" userId="S::njm484@open.ac.uk::c154c309-a025-4244-8b41-29229dfb764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7E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03" autoAdjust="0"/>
    <p:restoredTop sz="90313" autoAdjust="0"/>
  </p:normalViewPr>
  <p:slideViewPr>
    <p:cSldViewPr snapToGrid="0">
      <p:cViewPr varScale="1">
        <p:scale>
          <a:sx n="81" d="100"/>
          <a:sy n="81" d="100"/>
        </p:scale>
        <p:origin x="648" y="60"/>
      </p:cViewPr>
      <p:guideLst/>
    </p:cSldViewPr>
  </p:slideViewPr>
  <p:notesTextViewPr>
    <p:cViewPr>
      <p:scale>
        <a:sx n="3" d="2"/>
        <a:sy n="3" d="2"/>
      </p:scale>
      <p:origin x="0" y="0"/>
    </p:cViewPr>
  </p:notesTextViewPr>
  <p:notesViewPr>
    <p:cSldViewPr snapToGrid="0">
      <p:cViewPr varScale="1">
        <p:scale>
          <a:sx n="51" d="100"/>
          <a:sy n="51" d="100"/>
        </p:scale>
        <p:origin x="2692" y="2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EBP</a:t>
            </a:r>
            <a:r>
              <a:rPr lang="en-GB" baseline="0"/>
              <a:t> Traction Vs. Functionality</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strRef>
              <c:f>Sheet1!$A$4</c:f>
              <c:strCache>
                <c:ptCount val="1"/>
                <c:pt idx="0">
                  <c:v>EBP into Practice (Traction)</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strRef>
              <c:f>Sheet1!$B$3:$J$3</c:f>
              <c:strCache>
                <c:ptCount val="9"/>
                <c:pt idx="0">
                  <c:v>2019 (1)</c:v>
                </c:pt>
                <c:pt idx="1">
                  <c:v>2019 (2)</c:v>
                </c:pt>
                <c:pt idx="2">
                  <c:v>2020 (1)</c:v>
                </c:pt>
                <c:pt idx="3">
                  <c:v>2020 (2)</c:v>
                </c:pt>
                <c:pt idx="4">
                  <c:v>2021 (1)</c:v>
                </c:pt>
                <c:pt idx="5">
                  <c:v>2021 (2)</c:v>
                </c:pt>
                <c:pt idx="6">
                  <c:v>2022 (1)</c:v>
                </c:pt>
                <c:pt idx="7">
                  <c:v>2022 (2)</c:v>
                </c:pt>
                <c:pt idx="8">
                  <c:v>2023 (1)</c:v>
                </c:pt>
              </c:strCache>
            </c:strRef>
          </c:xVal>
          <c:yVal>
            <c:numRef>
              <c:f>Sheet1!$B$4:$J$4</c:f>
              <c:numCache>
                <c:formatCode>General</c:formatCode>
                <c:ptCount val="9"/>
                <c:pt idx="0">
                  <c:v>10</c:v>
                </c:pt>
                <c:pt idx="1">
                  <c:v>12</c:v>
                </c:pt>
                <c:pt idx="2">
                  <c:v>10</c:v>
                </c:pt>
                <c:pt idx="3">
                  <c:v>8</c:v>
                </c:pt>
                <c:pt idx="4">
                  <c:v>6</c:v>
                </c:pt>
                <c:pt idx="5">
                  <c:v>4</c:v>
                </c:pt>
                <c:pt idx="6">
                  <c:v>2</c:v>
                </c:pt>
                <c:pt idx="7">
                  <c:v>2.5</c:v>
                </c:pt>
                <c:pt idx="8">
                  <c:v>3</c:v>
                </c:pt>
              </c:numCache>
            </c:numRef>
          </c:yVal>
          <c:smooth val="1"/>
          <c:extLst>
            <c:ext xmlns:c16="http://schemas.microsoft.com/office/drawing/2014/chart" uri="{C3380CC4-5D6E-409C-BE32-E72D297353CC}">
              <c16:uniqueId val="{00000000-049B-40E0-8F3A-9CDD13FAF596}"/>
            </c:ext>
          </c:extLst>
        </c:ser>
        <c:ser>
          <c:idx val="1"/>
          <c:order val="1"/>
          <c:tx>
            <c:strRef>
              <c:f>Sheet1!$A$5</c:f>
              <c:strCache>
                <c:ptCount val="1"/>
                <c:pt idx="0">
                  <c:v>EBP Functional Progression</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strRef>
              <c:f>Sheet1!$B$3:$J$3</c:f>
              <c:strCache>
                <c:ptCount val="9"/>
                <c:pt idx="0">
                  <c:v>2019 (1)</c:v>
                </c:pt>
                <c:pt idx="1">
                  <c:v>2019 (2)</c:v>
                </c:pt>
                <c:pt idx="2">
                  <c:v>2020 (1)</c:v>
                </c:pt>
                <c:pt idx="3">
                  <c:v>2020 (2)</c:v>
                </c:pt>
                <c:pt idx="4">
                  <c:v>2021 (1)</c:v>
                </c:pt>
                <c:pt idx="5">
                  <c:v>2021 (2)</c:v>
                </c:pt>
                <c:pt idx="6">
                  <c:v>2022 (1)</c:v>
                </c:pt>
                <c:pt idx="7">
                  <c:v>2022 (2)</c:v>
                </c:pt>
                <c:pt idx="8">
                  <c:v>2023 (1)</c:v>
                </c:pt>
              </c:strCache>
            </c:strRef>
          </c:xVal>
          <c:yVal>
            <c:numRef>
              <c:f>Sheet1!$B$5:$J$5</c:f>
              <c:numCache>
                <c:formatCode>General</c:formatCode>
                <c:ptCount val="9"/>
                <c:pt idx="0">
                  <c:v>0.5</c:v>
                </c:pt>
                <c:pt idx="1">
                  <c:v>1</c:v>
                </c:pt>
                <c:pt idx="2">
                  <c:v>1.5</c:v>
                </c:pt>
                <c:pt idx="3">
                  <c:v>2</c:v>
                </c:pt>
                <c:pt idx="4">
                  <c:v>2.5</c:v>
                </c:pt>
                <c:pt idx="5">
                  <c:v>3</c:v>
                </c:pt>
                <c:pt idx="6">
                  <c:v>3.5</c:v>
                </c:pt>
                <c:pt idx="7">
                  <c:v>4</c:v>
                </c:pt>
                <c:pt idx="8">
                  <c:v>4.5</c:v>
                </c:pt>
              </c:numCache>
            </c:numRef>
          </c:yVal>
          <c:smooth val="1"/>
          <c:extLst>
            <c:ext xmlns:c16="http://schemas.microsoft.com/office/drawing/2014/chart" uri="{C3380CC4-5D6E-409C-BE32-E72D297353CC}">
              <c16:uniqueId val="{00000001-049B-40E0-8F3A-9CDD13FAF596}"/>
            </c:ext>
          </c:extLst>
        </c:ser>
        <c:dLbls>
          <c:showLegendKey val="0"/>
          <c:showVal val="0"/>
          <c:showCatName val="0"/>
          <c:showSerName val="0"/>
          <c:showPercent val="0"/>
          <c:showBubbleSize val="0"/>
        </c:dLbls>
        <c:axId val="1139777295"/>
        <c:axId val="1129271535"/>
      </c:scatterChart>
      <c:valAx>
        <c:axId val="1139777295"/>
        <c:scaling>
          <c:orientation val="minMax"/>
        </c:scaling>
        <c:delete val="1"/>
        <c:axPos val="b"/>
        <c:majorGridlines>
          <c:spPr>
            <a:ln w="9525" cap="flat" cmpd="sng" algn="ctr">
              <a:solidFill>
                <a:schemeClr val="tx1">
                  <a:lumMod val="15000"/>
                  <a:lumOff val="85000"/>
                </a:schemeClr>
              </a:solidFill>
              <a:round/>
            </a:ln>
            <a:effectLst/>
          </c:spPr>
        </c:majorGridlines>
        <c:majorTickMark val="none"/>
        <c:minorTickMark val="none"/>
        <c:tickLblPos val="nextTo"/>
        <c:crossAx val="1129271535"/>
        <c:crosses val="autoZero"/>
        <c:crossBetween val="midCat"/>
      </c:valAx>
      <c:valAx>
        <c:axId val="1129271535"/>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139777295"/>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image" Target="../media/image8.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image" Target="../media/image8.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B7A141-B502-4224-BAE4-8292F6C72534}" type="doc">
      <dgm:prSet loTypeId="urn:microsoft.com/office/officeart/2011/layout/RadialPictureList" loCatId="picture" qsTypeId="urn:microsoft.com/office/officeart/2005/8/quickstyle/simple1" qsCatId="simple" csTypeId="urn:microsoft.com/office/officeart/2005/8/colors/accent1_2" csCatId="accent1" phldr="1"/>
      <dgm:spPr/>
      <dgm:t>
        <a:bodyPr/>
        <a:lstStyle/>
        <a:p>
          <a:endParaRPr lang="en-GB"/>
        </a:p>
      </dgm:t>
    </dgm:pt>
    <dgm:pt modelId="{703B1A8A-079E-4C17-A216-1ED9C3527307}">
      <dgm:prSet phldrT="[Text]" custT="1"/>
      <dgm:spPr/>
      <dgm:t>
        <a:bodyPr/>
        <a:lstStyle/>
        <a:p>
          <a:r>
            <a:rPr lang="en-GB" sz="2000" dirty="0">
              <a:solidFill>
                <a:schemeClr val="tx1"/>
              </a:solidFill>
            </a:rPr>
            <a:t>Exploring the role &amp; impact of the CPRL in supporting &amp; mobilising the use of research evidence into policing &amp; academic practice</a:t>
          </a:r>
        </a:p>
      </dgm:t>
    </dgm:pt>
    <dgm:pt modelId="{412FA4C5-150C-4F04-9212-A158359F6BC7}" type="parTrans" cxnId="{F074F434-E9DF-4A8B-BD58-B86E65DB2F59}">
      <dgm:prSet/>
      <dgm:spPr/>
      <dgm:t>
        <a:bodyPr/>
        <a:lstStyle/>
        <a:p>
          <a:endParaRPr lang="en-GB"/>
        </a:p>
      </dgm:t>
    </dgm:pt>
    <dgm:pt modelId="{DC649CED-32A3-4B11-9CEB-19C36A3E9291}" type="sibTrans" cxnId="{F074F434-E9DF-4A8B-BD58-B86E65DB2F59}">
      <dgm:prSet/>
      <dgm:spPr/>
      <dgm:t>
        <a:bodyPr/>
        <a:lstStyle/>
        <a:p>
          <a:endParaRPr lang="en-GB"/>
        </a:p>
      </dgm:t>
    </dgm:pt>
    <dgm:pt modelId="{37FE65A1-6D0B-4BC9-919B-D1E052753EED}">
      <dgm:prSet phldrT="[Text]" custT="1"/>
      <dgm:spPr/>
      <dgm:t>
        <a:bodyPr/>
        <a:lstStyle/>
        <a:p>
          <a:r>
            <a:rPr lang="en-GB" sz="2000" dirty="0"/>
            <a:t>Examining how research evidence is generated, disseminated and used by policing partners </a:t>
          </a:r>
        </a:p>
      </dgm:t>
    </dgm:pt>
    <dgm:pt modelId="{A2C6D5A3-EB35-48A1-97A7-283565F15D5F}" type="parTrans" cxnId="{AA8880B9-7DCA-4118-B794-660E64FFD349}">
      <dgm:prSet/>
      <dgm:spPr/>
      <dgm:t>
        <a:bodyPr/>
        <a:lstStyle/>
        <a:p>
          <a:endParaRPr lang="en-GB"/>
        </a:p>
      </dgm:t>
    </dgm:pt>
    <dgm:pt modelId="{C174BF87-4EED-49F8-89D1-5F4E069257C9}" type="sibTrans" cxnId="{AA8880B9-7DCA-4118-B794-660E64FFD349}">
      <dgm:prSet/>
      <dgm:spPr/>
      <dgm:t>
        <a:bodyPr/>
        <a:lstStyle/>
        <a:p>
          <a:endParaRPr lang="en-GB"/>
        </a:p>
      </dgm:t>
    </dgm:pt>
    <dgm:pt modelId="{07D82AF1-168C-45DE-8653-AD20413410B4}">
      <dgm:prSet phldrT="[Text]" custT="1"/>
      <dgm:spPr>
        <a:ln w="38100">
          <a:solidFill>
            <a:srgbClr val="FF0000"/>
          </a:solidFill>
        </a:ln>
      </dgm:spPr>
      <dgm:t>
        <a:bodyPr/>
        <a:lstStyle/>
        <a:p>
          <a:r>
            <a:rPr lang="en-GB" sz="1600" dirty="0"/>
            <a:t> </a:t>
          </a:r>
          <a:r>
            <a:rPr lang="en-GB" sz="2000" dirty="0"/>
            <a:t>Identifying the individual and                                organisational factors that support or hinder research use within the CPRL and by policing partners</a:t>
          </a:r>
        </a:p>
      </dgm:t>
    </dgm:pt>
    <dgm:pt modelId="{41E5898F-4BFE-45CC-8C80-7171319654C0}" type="parTrans" cxnId="{EF333D90-A6D6-412B-BDB7-0B9A5092134C}">
      <dgm:prSet/>
      <dgm:spPr/>
      <dgm:t>
        <a:bodyPr/>
        <a:lstStyle/>
        <a:p>
          <a:endParaRPr lang="en-GB"/>
        </a:p>
      </dgm:t>
    </dgm:pt>
    <dgm:pt modelId="{74CC1E7B-94A6-4F22-A412-61D1920A4B20}" type="sibTrans" cxnId="{EF333D90-A6D6-412B-BDB7-0B9A5092134C}">
      <dgm:prSet/>
      <dgm:spPr/>
      <dgm:t>
        <a:bodyPr/>
        <a:lstStyle/>
        <a:p>
          <a:endParaRPr lang="en-GB"/>
        </a:p>
      </dgm:t>
    </dgm:pt>
    <dgm:pt modelId="{B8254217-95F0-4BEA-9B99-387D5905BF63}">
      <dgm:prSet phldrT="[Text]" custT="1"/>
      <dgm:spPr/>
      <dgm:t>
        <a:bodyPr/>
        <a:lstStyle/>
        <a:p>
          <a:r>
            <a:rPr lang="en-GB" sz="2000" dirty="0"/>
            <a:t>Assessing effectiveness of the different</a:t>
          </a:r>
        </a:p>
        <a:p>
          <a:r>
            <a:rPr lang="en-GB" sz="2000" dirty="0"/>
            <a:t> knowledge mobilisation interventions used by </a:t>
          </a:r>
        </a:p>
        <a:p>
          <a:r>
            <a:rPr lang="en-GB" sz="2000" dirty="0"/>
            <a:t>the CPRL to promote and support the use of its research into practice</a:t>
          </a:r>
        </a:p>
      </dgm:t>
    </dgm:pt>
    <dgm:pt modelId="{9A47352E-633C-4AA4-A86F-123719429B1A}" type="parTrans" cxnId="{D3EC9402-3438-4B4D-B44C-8E5BA4857CD5}">
      <dgm:prSet/>
      <dgm:spPr/>
      <dgm:t>
        <a:bodyPr/>
        <a:lstStyle/>
        <a:p>
          <a:endParaRPr lang="en-GB"/>
        </a:p>
      </dgm:t>
    </dgm:pt>
    <dgm:pt modelId="{F95C7CC6-E8CB-4A4C-BE9C-05A92944D23E}" type="sibTrans" cxnId="{D3EC9402-3438-4B4D-B44C-8E5BA4857CD5}">
      <dgm:prSet/>
      <dgm:spPr/>
      <dgm:t>
        <a:bodyPr/>
        <a:lstStyle/>
        <a:p>
          <a:endParaRPr lang="en-GB"/>
        </a:p>
      </dgm:t>
    </dgm:pt>
    <dgm:pt modelId="{621C0A15-A193-4C3B-BA3F-D346DEE13F1F}" type="pres">
      <dgm:prSet presAssocID="{F6B7A141-B502-4224-BAE4-8292F6C72534}" presName="Name0" presStyleCnt="0">
        <dgm:presLayoutVars>
          <dgm:chMax val="1"/>
          <dgm:chPref val="1"/>
          <dgm:dir/>
          <dgm:resizeHandles/>
        </dgm:presLayoutVars>
      </dgm:prSet>
      <dgm:spPr/>
    </dgm:pt>
    <dgm:pt modelId="{53F965C5-2936-483A-AC9D-677F36052720}" type="pres">
      <dgm:prSet presAssocID="{703B1A8A-079E-4C17-A216-1ED9C3527307}" presName="Parent" presStyleLbl="node1" presStyleIdx="0" presStyleCnt="2" custScaleX="109272" custScaleY="113100">
        <dgm:presLayoutVars>
          <dgm:chMax val="4"/>
          <dgm:chPref val="3"/>
        </dgm:presLayoutVars>
      </dgm:prSet>
      <dgm:spPr/>
    </dgm:pt>
    <dgm:pt modelId="{C2F17D8C-DADB-4A3B-A8EF-5DFB1A0324E4}" type="pres">
      <dgm:prSet presAssocID="{37FE65A1-6D0B-4BC9-919B-D1E052753EED}" presName="Accent" presStyleLbl="node1" presStyleIdx="1" presStyleCnt="2"/>
      <dgm:spPr/>
    </dgm:pt>
    <dgm:pt modelId="{45F0E60F-E486-4389-884E-02EB4408B642}" type="pres">
      <dgm:prSet presAssocID="{37FE65A1-6D0B-4BC9-919B-D1E052753EED}" presName="Image1"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8000" r="-18000"/>
          </a:stretch>
        </a:blipFill>
      </dgm:spPr>
    </dgm:pt>
    <dgm:pt modelId="{DF064631-C242-43C8-918D-C4053AE6E830}" type="pres">
      <dgm:prSet presAssocID="{37FE65A1-6D0B-4BC9-919B-D1E052753EED}" presName="Child1" presStyleLbl="revTx" presStyleIdx="0" presStyleCnt="3" custScaleX="233034" custLinFactNeighborX="90995" custLinFactNeighborY="-8692">
        <dgm:presLayoutVars>
          <dgm:chMax val="0"/>
          <dgm:chPref val="0"/>
          <dgm:bulletEnabled val="1"/>
        </dgm:presLayoutVars>
      </dgm:prSet>
      <dgm:spPr/>
    </dgm:pt>
    <dgm:pt modelId="{F570CBA3-ADC0-4A8E-BA3C-7D43FF1B8501}" type="pres">
      <dgm:prSet presAssocID="{07D82AF1-168C-45DE-8653-AD20413410B4}" presName="Image2" presStyleCnt="0"/>
      <dgm:spPr/>
    </dgm:pt>
    <dgm:pt modelId="{25CA7F44-08A4-493D-88B9-58895C309776}" type="pres">
      <dgm:prSet presAssocID="{07D82AF1-168C-45DE-8653-AD20413410B4}" presName="Imag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4000" r="-24000"/>
          </a:stretch>
        </a:blipFill>
      </dgm:spPr>
    </dgm:pt>
    <dgm:pt modelId="{5D15A2E6-F63E-4E92-ADF2-1030CCF1B136}" type="pres">
      <dgm:prSet presAssocID="{07D82AF1-168C-45DE-8653-AD20413410B4}" presName="Child2" presStyleLbl="revTx" presStyleIdx="1" presStyleCnt="3" custScaleX="223831" custScaleY="103981" custLinFactNeighborX="60038" custLinFactNeighborY="9123">
        <dgm:presLayoutVars>
          <dgm:chMax val="0"/>
          <dgm:chPref val="0"/>
          <dgm:bulletEnabled val="1"/>
        </dgm:presLayoutVars>
      </dgm:prSet>
      <dgm:spPr/>
    </dgm:pt>
    <dgm:pt modelId="{D49B4E7D-96F8-48BC-927F-0B4837D71F49}" type="pres">
      <dgm:prSet presAssocID="{B8254217-95F0-4BEA-9B99-387D5905BF63}" presName="Image3" presStyleCnt="0"/>
      <dgm:spPr/>
    </dgm:pt>
    <dgm:pt modelId="{E2BB8C72-212E-42C7-A3D9-77CDA1C6AC04}" type="pres">
      <dgm:prSet presAssocID="{B8254217-95F0-4BEA-9B99-387D5905BF63}" presName="Imag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66F47314-2F5A-4CA7-9742-2024F793815B}" type="pres">
      <dgm:prSet presAssocID="{B8254217-95F0-4BEA-9B99-387D5905BF63}" presName="Child3" presStyleLbl="revTx" presStyleIdx="2" presStyleCnt="3" custScaleX="259261" custLinFactX="6647" custLinFactNeighborX="100000" custLinFactNeighborY="18859">
        <dgm:presLayoutVars>
          <dgm:chMax val="0"/>
          <dgm:chPref val="0"/>
          <dgm:bulletEnabled val="1"/>
        </dgm:presLayoutVars>
      </dgm:prSet>
      <dgm:spPr/>
    </dgm:pt>
  </dgm:ptLst>
  <dgm:cxnLst>
    <dgm:cxn modelId="{D3EC9402-3438-4B4D-B44C-8E5BA4857CD5}" srcId="{703B1A8A-079E-4C17-A216-1ED9C3527307}" destId="{B8254217-95F0-4BEA-9B99-387D5905BF63}" srcOrd="2" destOrd="0" parTransId="{9A47352E-633C-4AA4-A86F-123719429B1A}" sibTransId="{F95C7CC6-E8CB-4A4C-BE9C-05A92944D23E}"/>
    <dgm:cxn modelId="{0015230F-2D67-4189-9806-69222F3059FB}" type="presOf" srcId="{37FE65A1-6D0B-4BC9-919B-D1E052753EED}" destId="{DF064631-C242-43C8-918D-C4053AE6E830}" srcOrd="0" destOrd="0" presId="urn:microsoft.com/office/officeart/2011/layout/RadialPictureList"/>
    <dgm:cxn modelId="{F074F434-E9DF-4A8B-BD58-B86E65DB2F59}" srcId="{F6B7A141-B502-4224-BAE4-8292F6C72534}" destId="{703B1A8A-079E-4C17-A216-1ED9C3527307}" srcOrd="0" destOrd="0" parTransId="{412FA4C5-150C-4F04-9212-A158359F6BC7}" sibTransId="{DC649CED-32A3-4B11-9CEB-19C36A3E9291}"/>
    <dgm:cxn modelId="{1B77EA41-B750-43FD-BA61-4C9FD1EB56C2}" type="presOf" srcId="{703B1A8A-079E-4C17-A216-1ED9C3527307}" destId="{53F965C5-2936-483A-AC9D-677F36052720}" srcOrd="0" destOrd="0" presId="urn:microsoft.com/office/officeart/2011/layout/RadialPictureList"/>
    <dgm:cxn modelId="{001CC382-4FDC-43F8-BD46-EEE13A676B5B}" type="presOf" srcId="{B8254217-95F0-4BEA-9B99-387D5905BF63}" destId="{66F47314-2F5A-4CA7-9742-2024F793815B}" srcOrd="0" destOrd="0" presId="urn:microsoft.com/office/officeart/2011/layout/RadialPictureList"/>
    <dgm:cxn modelId="{2EA8AF8A-0449-4BB5-BB22-8B99C9FC5792}" type="presOf" srcId="{F6B7A141-B502-4224-BAE4-8292F6C72534}" destId="{621C0A15-A193-4C3B-BA3F-D346DEE13F1F}" srcOrd="0" destOrd="0" presId="urn:microsoft.com/office/officeart/2011/layout/RadialPictureList"/>
    <dgm:cxn modelId="{EF333D90-A6D6-412B-BDB7-0B9A5092134C}" srcId="{703B1A8A-079E-4C17-A216-1ED9C3527307}" destId="{07D82AF1-168C-45DE-8653-AD20413410B4}" srcOrd="1" destOrd="0" parTransId="{41E5898F-4BFE-45CC-8C80-7171319654C0}" sibTransId="{74CC1E7B-94A6-4F22-A412-61D1920A4B20}"/>
    <dgm:cxn modelId="{924415B2-1095-4CD1-92CA-EF91B7787930}" type="presOf" srcId="{07D82AF1-168C-45DE-8653-AD20413410B4}" destId="{5D15A2E6-F63E-4E92-ADF2-1030CCF1B136}" srcOrd="0" destOrd="0" presId="urn:microsoft.com/office/officeart/2011/layout/RadialPictureList"/>
    <dgm:cxn modelId="{AA8880B9-7DCA-4118-B794-660E64FFD349}" srcId="{703B1A8A-079E-4C17-A216-1ED9C3527307}" destId="{37FE65A1-6D0B-4BC9-919B-D1E052753EED}" srcOrd="0" destOrd="0" parTransId="{A2C6D5A3-EB35-48A1-97A7-283565F15D5F}" sibTransId="{C174BF87-4EED-49F8-89D1-5F4E069257C9}"/>
    <dgm:cxn modelId="{C9897FB9-2CA9-4428-A1D6-F1E9F7C708A3}" type="presParOf" srcId="{621C0A15-A193-4C3B-BA3F-D346DEE13F1F}" destId="{53F965C5-2936-483A-AC9D-677F36052720}" srcOrd="0" destOrd="0" presId="urn:microsoft.com/office/officeart/2011/layout/RadialPictureList"/>
    <dgm:cxn modelId="{0FBE7255-1E5C-4BE4-A1D3-B8BBB7B464C9}" type="presParOf" srcId="{621C0A15-A193-4C3B-BA3F-D346DEE13F1F}" destId="{C2F17D8C-DADB-4A3B-A8EF-5DFB1A0324E4}" srcOrd="1" destOrd="0" presId="urn:microsoft.com/office/officeart/2011/layout/RadialPictureList"/>
    <dgm:cxn modelId="{A92BEE8A-A3E3-4C8A-AA22-F49253DB29BF}" type="presParOf" srcId="{621C0A15-A193-4C3B-BA3F-D346DEE13F1F}" destId="{45F0E60F-E486-4389-884E-02EB4408B642}" srcOrd="2" destOrd="0" presId="urn:microsoft.com/office/officeart/2011/layout/RadialPictureList"/>
    <dgm:cxn modelId="{1B35EA07-6C77-4F00-A884-D0272E1BF5D7}" type="presParOf" srcId="{621C0A15-A193-4C3B-BA3F-D346DEE13F1F}" destId="{DF064631-C242-43C8-918D-C4053AE6E830}" srcOrd="3" destOrd="0" presId="urn:microsoft.com/office/officeart/2011/layout/RadialPictureList"/>
    <dgm:cxn modelId="{82E4DB89-47A2-4587-A68D-2C5959AE11E8}" type="presParOf" srcId="{621C0A15-A193-4C3B-BA3F-D346DEE13F1F}" destId="{F570CBA3-ADC0-4A8E-BA3C-7D43FF1B8501}" srcOrd="4" destOrd="0" presId="urn:microsoft.com/office/officeart/2011/layout/RadialPictureList"/>
    <dgm:cxn modelId="{FD458805-A417-415C-941B-FCEA11E59114}" type="presParOf" srcId="{F570CBA3-ADC0-4A8E-BA3C-7D43FF1B8501}" destId="{25CA7F44-08A4-493D-88B9-58895C309776}" srcOrd="0" destOrd="0" presId="urn:microsoft.com/office/officeart/2011/layout/RadialPictureList"/>
    <dgm:cxn modelId="{4B8595BF-7DCF-4C7E-9B05-A54156859F0D}" type="presParOf" srcId="{621C0A15-A193-4C3B-BA3F-D346DEE13F1F}" destId="{5D15A2E6-F63E-4E92-ADF2-1030CCF1B136}" srcOrd="5" destOrd="0" presId="urn:microsoft.com/office/officeart/2011/layout/RadialPictureList"/>
    <dgm:cxn modelId="{BE27C5F2-D354-4522-A531-1B02983E9467}" type="presParOf" srcId="{621C0A15-A193-4C3B-BA3F-D346DEE13F1F}" destId="{D49B4E7D-96F8-48BC-927F-0B4837D71F49}" srcOrd="6" destOrd="0" presId="urn:microsoft.com/office/officeart/2011/layout/RadialPictureList"/>
    <dgm:cxn modelId="{F10EA13C-AB86-4880-B877-574518B4906C}" type="presParOf" srcId="{D49B4E7D-96F8-48BC-927F-0B4837D71F49}" destId="{E2BB8C72-212E-42C7-A3D9-77CDA1C6AC04}" srcOrd="0" destOrd="0" presId="urn:microsoft.com/office/officeart/2011/layout/RadialPictureList"/>
    <dgm:cxn modelId="{02594530-BC81-4F3C-B455-14A7FFE2AC55}" type="presParOf" srcId="{621C0A15-A193-4C3B-BA3F-D346DEE13F1F}" destId="{66F47314-2F5A-4CA7-9742-2024F793815B}" srcOrd="7" destOrd="0" presId="urn:microsoft.com/office/officeart/2011/layout/RadialPictureList"/>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8274DB-DEF3-4272-9783-D8723A6AD0A7}"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GB"/>
        </a:p>
      </dgm:t>
    </dgm:pt>
    <dgm:pt modelId="{E5C8499C-B92A-4C18-B5ED-845C707AEEE1}">
      <dgm:prSet phldrT="[Text]"/>
      <dgm:spPr>
        <a:solidFill>
          <a:schemeClr val="accent3">
            <a:lumMod val="60000"/>
            <a:lumOff val="40000"/>
          </a:schemeClr>
        </a:solidFill>
      </dgm:spPr>
      <dgm:t>
        <a:bodyPr/>
        <a:lstStyle/>
        <a:p>
          <a:r>
            <a:rPr lang="en-GB" b="1" dirty="0">
              <a:solidFill>
                <a:schemeClr val="tx1"/>
              </a:solidFill>
            </a:rPr>
            <a:t>Barriers</a:t>
          </a:r>
        </a:p>
      </dgm:t>
    </dgm:pt>
    <dgm:pt modelId="{06CE1788-52BE-4D68-91F6-F6F9EAB05B1B}" type="parTrans" cxnId="{11CECE44-5B78-4B40-84CD-04B8C0FE90B6}">
      <dgm:prSet/>
      <dgm:spPr/>
      <dgm:t>
        <a:bodyPr/>
        <a:lstStyle/>
        <a:p>
          <a:endParaRPr lang="en-GB"/>
        </a:p>
      </dgm:t>
    </dgm:pt>
    <dgm:pt modelId="{41885138-F35E-4161-9129-A21E9E4DE7E3}" type="sibTrans" cxnId="{11CECE44-5B78-4B40-84CD-04B8C0FE90B6}">
      <dgm:prSet/>
      <dgm:spPr/>
      <dgm:t>
        <a:bodyPr/>
        <a:lstStyle/>
        <a:p>
          <a:endParaRPr lang="en-GB"/>
        </a:p>
      </dgm:t>
    </dgm:pt>
    <dgm:pt modelId="{D3F40C3B-D67C-47F2-8083-044DFCFEB294}">
      <dgm:prSet phldrT="[Text]"/>
      <dgm:spPr>
        <a:solidFill>
          <a:schemeClr val="accent1">
            <a:lumMod val="40000"/>
            <a:lumOff val="60000"/>
          </a:schemeClr>
        </a:solidFill>
      </dgm:spPr>
      <dgm:t>
        <a:bodyPr/>
        <a:lstStyle/>
        <a:p>
          <a:r>
            <a:rPr lang="en-GB" b="1" dirty="0">
              <a:solidFill>
                <a:schemeClr val="tx1"/>
              </a:solidFill>
            </a:rPr>
            <a:t>Lack of resources</a:t>
          </a:r>
        </a:p>
      </dgm:t>
    </dgm:pt>
    <dgm:pt modelId="{953DA2E6-A604-4C3B-ACEB-7FC578C423A3}" type="parTrans" cxnId="{989B4597-9A17-4C5A-8E29-E7A95526872A}">
      <dgm:prSet/>
      <dgm:spPr>
        <a:solidFill>
          <a:schemeClr val="bg2">
            <a:lumMod val="50000"/>
          </a:schemeClr>
        </a:solidFill>
      </dgm:spPr>
      <dgm:t>
        <a:bodyPr/>
        <a:lstStyle/>
        <a:p>
          <a:endParaRPr lang="en-GB"/>
        </a:p>
      </dgm:t>
    </dgm:pt>
    <dgm:pt modelId="{E17B2743-6534-436E-9E2E-F4B5C2BC4038}" type="sibTrans" cxnId="{989B4597-9A17-4C5A-8E29-E7A95526872A}">
      <dgm:prSet/>
      <dgm:spPr/>
      <dgm:t>
        <a:bodyPr/>
        <a:lstStyle/>
        <a:p>
          <a:endParaRPr lang="en-GB"/>
        </a:p>
      </dgm:t>
    </dgm:pt>
    <dgm:pt modelId="{39FE9706-933C-488E-96D5-EC9697F2CC6B}">
      <dgm:prSet phldrT="[Text]"/>
      <dgm:spPr>
        <a:solidFill>
          <a:schemeClr val="accent4">
            <a:lumMod val="60000"/>
            <a:lumOff val="40000"/>
          </a:schemeClr>
        </a:solidFill>
      </dgm:spPr>
      <dgm:t>
        <a:bodyPr/>
        <a:lstStyle/>
        <a:p>
          <a:r>
            <a:rPr lang="en-GB" b="1" dirty="0">
              <a:solidFill>
                <a:schemeClr val="tx1"/>
              </a:solidFill>
            </a:rPr>
            <a:t>Accessibility</a:t>
          </a:r>
        </a:p>
      </dgm:t>
    </dgm:pt>
    <dgm:pt modelId="{78DD7D45-5168-4BCF-A075-06FF1AB2F596}" type="parTrans" cxnId="{A029FAEB-8946-42F5-8C22-DB25ED46992D}">
      <dgm:prSet/>
      <dgm:spPr>
        <a:solidFill>
          <a:schemeClr val="bg2">
            <a:lumMod val="50000"/>
          </a:schemeClr>
        </a:solidFill>
      </dgm:spPr>
      <dgm:t>
        <a:bodyPr/>
        <a:lstStyle/>
        <a:p>
          <a:endParaRPr lang="en-GB"/>
        </a:p>
      </dgm:t>
    </dgm:pt>
    <dgm:pt modelId="{D1730F6F-9EC0-4701-ADA4-70C01E7C7746}" type="sibTrans" cxnId="{A029FAEB-8946-42F5-8C22-DB25ED46992D}">
      <dgm:prSet/>
      <dgm:spPr/>
      <dgm:t>
        <a:bodyPr/>
        <a:lstStyle/>
        <a:p>
          <a:endParaRPr lang="en-GB"/>
        </a:p>
      </dgm:t>
    </dgm:pt>
    <dgm:pt modelId="{C2B8ED65-818B-48E9-824F-790CF68E5F33}">
      <dgm:prSet phldrT="[Text]"/>
      <dgm:spPr>
        <a:solidFill>
          <a:schemeClr val="accent1">
            <a:lumMod val="40000"/>
            <a:lumOff val="60000"/>
          </a:schemeClr>
        </a:solidFill>
      </dgm:spPr>
      <dgm:t>
        <a:bodyPr/>
        <a:lstStyle/>
        <a:p>
          <a:r>
            <a:rPr lang="en-GB" b="1" dirty="0">
              <a:solidFill>
                <a:schemeClr val="tx1"/>
              </a:solidFill>
            </a:rPr>
            <a:t>Police Culture</a:t>
          </a:r>
        </a:p>
      </dgm:t>
    </dgm:pt>
    <dgm:pt modelId="{B91B1B11-A658-4930-ADD3-6A58E5DF8B2E}" type="parTrans" cxnId="{AD1833CB-C215-4A82-AC97-59063524C8DC}">
      <dgm:prSet/>
      <dgm:spPr>
        <a:solidFill>
          <a:schemeClr val="bg2">
            <a:lumMod val="50000"/>
          </a:schemeClr>
        </a:solidFill>
      </dgm:spPr>
      <dgm:t>
        <a:bodyPr/>
        <a:lstStyle/>
        <a:p>
          <a:endParaRPr lang="en-GB"/>
        </a:p>
      </dgm:t>
    </dgm:pt>
    <dgm:pt modelId="{E61897C4-6B14-48EC-9572-31521FFF11EB}" type="sibTrans" cxnId="{AD1833CB-C215-4A82-AC97-59063524C8DC}">
      <dgm:prSet/>
      <dgm:spPr/>
      <dgm:t>
        <a:bodyPr/>
        <a:lstStyle/>
        <a:p>
          <a:endParaRPr lang="en-GB"/>
        </a:p>
      </dgm:t>
    </dgm:pt>
    <dgm:pt modelId="{E0871552-230B-49F3-8E13-E365AD428142}">
      <dgm:prSet phldrT="[Text]"/>
      <dgm:spPr>
        <a:solidFill>
          <a:schemeClr val="accent1">
            <a:lumMod val="40000"/>
            <a:lumOff val="60000"/>
          </a:schemeClr>
        </a:solidFill>
      </dgm:spPr>
      <dgm:t>
        <a:bodyPr/>
        <a:lstStyle/>
        <a:p>
          <a:r>
            <a:rPr lang="en-GB" b="1" dirty="0">
              <a:solidFill>
                <a:schemeClr val="tx1"/>
              </a:solidFill>
            </a:rPr>
            <a:t>Senior Leadership</a:t>
          </a:r>
        </a:p>
      </dgm:t>
    </dgm:pt>
    <dgm:pt modelId="{F0AE4978-0CDD-4E43-96CB-E402180210A6}" type="parTrans" cxnId="{BE184CE6-4FF8-4494-83E4-E1622E6FEADF}">
      <dgm:prSet/>
      <dgm:spPr>
        <a:solidFill>
          <a:schemeClr val="bg2">
            <a:lumMod val="50000"/>
          </a:schemeClr>
        </a:solidFill>
      </dgm:spPr>
      <dgm:t>
        <a:bodyPr/>
        <a:lstStyle/>
        <a:p>
          <a:endParaRPr lang="en-GB"/>
        </a:p>
      </dgm:t>
    </dgm:pt>
    <dgm:pt modelId="{496064E3-EDBD-4A00-992F-E49C52B4FF42}" type="sibTrans" cxnId="{BE184CE6-4FF8-4494-83E4-E1622E6FEADF}">
      <dgm:prSet/>
      <dgm:spPr/>
      <dgm:t>
        <a:bodyPr/>
        <a:lstStyle/>
        <a:p>
          <a:endParaRPr lang="en-GB"/>
        </a:p>
      </dgm:t>
    </dgm:pt>
    <dgm:pt modelId="{3CA6C7D6-71B9-476F-9234-691B14E2EA85}">
      <dgm:prSet phldrT="[Text]" custT="1"/>
      <dgm:spPr>
        <a:solidFill>
          <a:schemeClr val="accent6">
            <a:lumMod val="40000"/>
            <a:lumOff val="60000"/>
          </a:schemeClr>
        </a:solidFill>
      </dgm:spPr>
      <dgm:t>
        <a:bodyPr/>
        <a:lstStyle/>
        <a:p>
          <a:r>
            <a:rPr lang="en-GB" sz="1700" b="1" dirty="0">
              <a:solidFill>
                <a:schemeClr val="tx1"/>
              </a:solidFill>
            </a:rPr>
            <a:t>Credibility of research evidence</a:t>
          </a:r>
        </a:p>
      </dgm:t>
    </dgm:pt>
    <dgm:pt modelId="{CD1CAC46-F4D1-49D4-A0BD-75D749B053B5}" type="parTrans" cxnId="{8B585B79-175E-4F8F-8469-42220D8C5C79}">
      <dgm:prSet/>
      <dgm:spPr>
        <a:solidFill>
          <a:schemeClr val="bg2">
            <a:lumMod val="50000"/>
          </a:schemeClr>
        </a:solidFill>
      </dgm:spPr>
      <dgm:t>
        <a:bodyPr/>
        <a:lstStyle/>
        <a:p>
          <a:endParaRPr lang="en-GB"/>
        </a:p>
      </dgm:t>
    </dgm:pt>
    <dgm:pt modelId="{485451E9-7763-4215-A44A-8A32F6DD2373}" type="sibTrans" cxnId="{8B585B79-175E-4F8F-8469-42220D8C5C79}">
      <dgm:prSet/>
      <dgm:spPr/>
      <dgm:t>
        <a:bodyPr/>
        <a:lstStyle/>
        <a:p>
          <a:endParaRPr lang="en-GB"/>
        </a:p>
      </dgm:t>
    </dgm:pt>
    <dgm:pt modelId="{C6AA11B4-4F87-4D13-9975-FF6FB1F92318}">
      <dgm:prSet phldrT="[Text]"/>
      <dgm:spPr>
        <a:solidFill>
          <a:schemeClr val="accent1">
            <a:lumMod val="40000"/>
            <a:lumOff val="60000"/>
          </a:schemeClr>
        </a:solidFill>
      </dgm:spPr>
      <dgm:t>
        <a:bodyPr/>
        <a:lstStyle/>
        <a:p>
          <a:r>
            <a:rPr lang="en-GB" b="1" dirty="0">
              <a:solidFill>
                <a:schemeClr val="tx1"/>
              </a:solidFill>
            </a:rPr>
            <a:t>Research into Practice</a:t>
          </a:r>
        </a:p>
      </dgm:t>
    </dgm:pt>
    <dgm:pt modelId="{D48574C2-D751-42C4-8B97-98DEE2DC89B6}" type="parTrans" cxnId="{4D4ABAF9-4851-465B-8B37-9FF158911BC6}">
      <dgm:prSet/>
      <dgm:spPr>
        <a:solidFill>
          <a:schemeClr val="bg2">
            <a:lumMod val="50000"/>
          </a:schemeClr>
        </a:solidFill>
      </dgm:spPr>
      <dgm:t>
        <a:bodyPr/>
        <a:lstStyle/>
        <a:p>
          <a:endParaRPr lang="en-GB"/>
        </a:p>
      </dgm:t>
    </dgm:pt>
    <dgm:pt modelId="{A035852F-8A4A-4687-A97E-11A005B8825C}" type="sibTrans" cxnId="{4D4ABAF9-4851-465B-8B37-9FF158911BC6}">
      <dgm:prSet/>
      <dgm:spPr/>
      <dgm:t>
        <a:bodyPr/>
        <a:lstStyle/>
        <a:p>
          <a:endParaRPr lang="en-GB"/>
        </a:p>
      </dgm:t>
    </dgm:pt>
    <dgm:pt modelId="{4A84E37D-475C-497D-B3FD-F255DF94B616}">
      <dgm:prSet phldrT="[Text]"/>
      <dgm:spPr>
        <a:solidFill>
          <a:schemeClr val="accent2"/>
        </a:solidFill>
      </dgm:spPr>
      <dgm:t>
        <a:bodyPr/>
        <a:lstStyle/>
        <a:p>
          <a:r>
            <a:rPr lang="en-GB" b="1" dirty="0">
              <a:solidFill>
                <a:schemeClr val="tx1"/>
              </a:solidFill>
            </a:rPr>
            <a:t>Capability</a:t>
          </a:r>
        </a:p>
      </dgm:t>
    </dgm:pt>
    <dgm:pt modelId="{C4C1E923-8EB4-4D7E-9775-23ACE7FA7696}" type="parTrans" cxnId="{B9011217-C33D-4631-81E5-C944479FAD25}">
      <dgm:prSet/>
      <dgm:spPr>
        <a:solidFill>
          <a:schemeClr val="bg2">
            <a:lumMod val="50000"/>
          </a:schemeClr>
        </a:solidFill>
      </dgm:spPr>
      <dgm:t>
        <a:bodyPr/>
        <a:lstStyle/>
        <a:p>
          <a:endParaRPr lang="en-GB"/>
        </a:p>
      </dgm:t>
    </dgm:pt>
    <dgm:pt modelId="{2F8B9E72-467D-4EB8-B60C-B14867C27145}" type="sibTrans" cxnId="{B9011217-C33D-4631-81E5-C944479FAD25}">
      <dgm:prSet/>
      <dgm:spPr/>
      <dgm:t>
        <a:bodyPr/>
        <a:lstStyle/>
        <a:p>
          <a:endParaRPr lang="en-GB"/>
        </a:p>
      </dgm:t>
    </dgm:pt>
    <dgm:pt modelId="{72FE00D4-2B70-4F69-A247-1F2FE8E648A2}" type="pres">
      <dgm:prSet presAssocID="{A38274DB-DEF3-4272-9783-D8723A6AD0A7}" presName="Name0" presStyleCnt="0">
        <dgm:presLayoutVars>
          <dgm:chMax val="1"/>
          <dgm:dir/>
          <dgm:animLvl val="ctr"/>
          <dgm:resizeHandles val="exact"/>
        </dgm:presLayoutVars>
      </dgm:prSet>
      <dgm:spPr/>
    </dgm:pt>
    <dgm:pt modelId="{38407DF3-E979-4673-AB52-D467C00B2A18}" type="pres">
      <dgm:prSet presAssocID="{E5C8499C-B92A-4C18-B5ED-845C707AEEE1}" presName="centerShape" presStyleLbl="node0" presStyleIdx="0" presStyleCnt="1"/>
      <dgm:spPr/>
    </dgm:pt>
    <dgm:pt modelId="{37A7B1E2-E978-437D-8BDA-F5B5A5D17AFB}" type="pres">
      <dgm:prSet presAssocID="{953DA2E6-A604-4C3B-ACEB-7FC578C423A3}" presName="parTrans" presStyleLbl="sibTrans2D1" presStyleIdx="0" presStyleCnt="7"/>
      <dgm:spPr/>
    </dgm:pt>
    <dgm:pt modelId="{8F2083D7-52D4-4F3F-9F03-F964AAE76399}" type="pres">
      <dgm:prSet presAssocID="{953DA2E6-A604-4C3B-ACEB-7FC578C423A3}" presName="connectorText" presStyleLbl="sibTrans2D1" presStyleIdx="0" presStyleCnt="7"/>
      <dgm:spPr/>
    </dgm:pt>
    <dgm:pt modelId="{C3F0FCF4-E44E-49DB-A30C-2D8D92781B2F}" type="pres">
      <dgm:prSet presAssocID="{D3F40C3B-D67C-47F2-8083-044DFCFEB294}" presName="node" presStyleLbl="node1" presStyleIdx="0" presStyleCnt="7" custRadScaleRad="100306">
        <dgm:presLayoutVars>
          <dgm:bulletEnabled val="1"/>
        </dgm:presLayoutVars>
      </dgm:prSet>
      <dgm:spPr/>
    </dgm:pt>
    <dgm:pt modelId="{8AB4E92E-A156-4C7C-9AA4-41148D745482}" type="pres">
      <dgm:prSet presAssocID="{78DD7D45-5168-4BCF-A075-06FF1AB2F596}" presName="parTrans" presStyleLbl="sibTrans2D1" presStyleIdx="1" presStyleCnt="7"/>
      <dgm:spPr/>
    </dgm:pt>
    <dgm:pt modelId="{154BD06B-91E8-400E-8C8F-A8D143F6BF9A}" type="pres">
      <dgm:prSet presAssocID="{78DD7D45-5168-4BCF-A075-06FF1AB2F596}" presName="connectorText" presStyleLbl="sibTrans2D1" presStyleIdx="1" presStyleCnt="7"/>
      <dgm:spPr/>
    </dgm:pt>
    <dgm:pt modelId="{86EFF1DD-D61D-4764-871A-272E16AE6D4C}" type="pres">
      <dgm:prSet presAssocID="{39FE9706-933C-488E-96D5-EC9697F2CC6B}" presName="node" presStyleLbl="node1" presStyleIdx="1" presStyleCnt="7">
        <dgm:presLayoutVars>
          <dgm:bulletEnabled val="1"/>
        </dgm:presLayoutVars>
      </dgm:prSet>
      <dgm:spPr/>
    </dgm:pt>
    <dgm:pt modelId="{B74059BD-9AE2-4ABD-A53F-102FDA8879CF}" type="pres">
      <dgm:prSet presAssocID="{B91B1B11-A658-4930-ADD3-6A58E5DF8B2E}" presName="parTrans" presStyleLbl="sibTrans2D1" presStyleIdx="2" presStyleCnt="7"/>
      <dgm:spPr/>
    </dgm:pt>
    <dgm:pt modelId="{7FD509C9-7658-42B0-91FF-90BCE3FBE245}" type="pres">
      <dgm:prSet presAssocID="{B91B1B11-A658-4930-ADD3-6A58E5DF8B2E}" presName="connectorText" presStyleLbl="sibTrans2D1" presStyleIdx="2" presStyleCnt="7"/>
      <dgm:spPr/>
    </dgm:pt>
    <dgm:pt modelId="{2B734858-5ACF-4927-8C30-07EF4E5F7A6C}" type="pres">
      <dgm:prSet presAssocID="{C2B8ED65-818B-48E9-824F-790CF68E5F33}" presName="node" presStyleLbl="node1" presStyleIdx="2" presStyleCnt="7">
        <dgm:presLayoutVars>
          <dgm:bulletEnabled val="1"/>
        </dgm:presLayoutVars>
      </dgm:prSet>
      <dgm:spPr/>
    </dgm:pt>
    <dgm:pt modelId="{4E431900-C795-439E-B5DC-B828849F399A}" type="pres">
      <dgm:prSet presAssocID="{D48574C2-D751-42C4-8B97-98DEE2DC89B6}" presName="parTrans" presStyleLbl="sibTrans2D1" presStyleIdx="3" presStyleCnt="7"/>
      <dgm:spPr/>
    </dgm:pt>
    <dgm:pt modelId="{347D5AEA-0796-42D9-A0FA-77BE49706472}" type="pres">
      <dgm:prSet presAssocID="{D48574C2-D751-42C4-8B97-98DEE2DC89B6}" presName="connectorText" presStyleLbl="sibTrans2D1" presStyleIdx="3" presStyleCnt="7"/>
      <dgm:spPr/>
    </dgm:pt>
    <dgm:pt modelId="{93046B68-E1E2-4945-AA98-F3B20603ADCE}" type="pres">
      <dgm:prSet presAssocID="{C6AA11B4-4F87-4D13-9975-FF6FB1F92318}" presName="node" presStyleLbl="node1" presStyleIdx="3" presStyleCnt="7">
        <dgm:presLayoutVars>
          <dgm:bulletEnabled val="1"/>
        </dgm:presLayoutVars>
      </dgm:prSet>
      <dgm:spPr/>
    </dgm:pt>
    <dgm:pt modelId="{F81040A0-D96D-43D4-94EF-B8A5AAE54974}" type="pres">
      <dgm:prSet presAssocID="{C4C1E923-8EB4-4D7E-9775-23ACE7FA7696}" presName="parTrans" presStyleLbl="sibTrans2D1" presStyleIdx="4" presStyleCnt="7"/>
      <dgm:spPr/>
    </dgm:pt>
    <dgm:pt modelId="{116C50C3-9A63-4BF3-9781-F5A3BEC78E58}" type="pres">
      <dgm:prSet presAssocID="{C4C1E923-8EB4-4D7E-9775-23ACE7FA7696}" presName="connectorText" presStyleLbl="sibTrans2D1" presStyleIdx="4" presStyleCnt="7"/>
      <dgm:spPr/>
    </dgm:pt>
    <dgm:pt modelId="{9A991A66-3BF4-47E1-A59C-A884E9827344}" type="pres">
      <dgm:prSet presAssocID="{4A84E37D-475C-497D-B3FD-F255DF94B616}" presName="node" presStyleLbl="node1" presStyleIdx="4" presStyleCnt="7">
        <dgm:presLayoutVars>
          <dgm:bulletEnabled val="1"/>
        </dgm:presLayoutVars>
      </dgm:prSet>
      <dgm:spPr/>
    </dgm:pt>
    <dgm:pt modelId="{432B8658-4645-4840-A658-7F706640BA23}" type="pres">
      <dgm:prSet presAssocID="{F0AE4978-0CDD-4E43-96CB-E402180210A6}" presName="parTrans" presStyleLbl="sibTrans2D1" presStyleIdx="5" presStyleCnt="7"/>
      <dgm:spPr/>
    </dgm:pt>
    <dgm:pt modelId="{1D570A47-8530-40B6-907E-131E82E5F7B0}" type="pres">
      <dgm:prSet presAssocID="{F0AE4978-0CDD-4E43-96CB-E402180210A6}" presName="connectorText" presStyleLbl="sibTrans2D1" presStyleIdx="5" presStyleCnt="7"/>
      <dgm:spPr/>
    </dgm:pt>
    <dgm:pt modelId="{C225ACC4-1D23-48BC-BDD5-2CD625E4FD4C}" type="pres">
      <dgm:prSet presAssocID="{E0871552-230B-49F3-8E13-E365AD428142}" presName="node" presStyleLbl="node1" presStyleIdx="5" presStyleCnt="7">
        <dgm:presLayoutVars>
          <dgm:bulletEnabled val="1"/>
        </dgm:presLayoutVars>
      </dgm:prSet>
      <dgm:spPr/>
    </dgm:pt>
    <dgm:pt modelId="{857E3CD8-C355-41D9-AD02-B87BE2694BE6}" type="pres">
      <dgm:prSet presAssocID="{CD1CAC46-F4D1-49D4-A0BD-75D749B053B5}" presName="parTrans" presStyleLbl="sibTrans2D1" presStyleIdx="6" presStyleCnt="7"/>
      <dgm:spPr/>
    </dgm:pt>
    <dgm:pt modelId="{A100D436-489A-4348-9DAE-676101B618CA}" type="pres">
      <dgm:prSet presAssocID="{CD1CAC46-F4D1-49D4-A0BD-75D749B053B5}" presName="connectorText" presStyleLbl="sibTrans2D1" presStyleIdx="6" presStyleCnt="7"/>
      <dgm:spPr/>
    </dgm:pt>
    <dgm:pt modelId="{F9C3FA82-5384-4CEB-AF05-A83AA81533A3}" type="pres">
      <dgm:prSet presAssocID="{3CA6C7D6-71B9-476F-9234-691B14E2EA85}" presName="node" presStyleLbl="node1" presStyleIdx="6" presStyleCnt="7">
        <dgm:presLayoutVars>
          <dgm:bulletEnabled val="1"/>
        </dgm:presLayoutVars>
      </dgm:prSet>
      <dgm:spPr/>
    </dgm:pt>
  </dgm:ptLst>
  <dgm:cxnLst>
    <dgm:cxn modelId="{EF117314-755B-4CCA-B650-FDA41657D087}" type="presOf" srcId="{D48574C2-D751-42C4-8B97-98DEE2DC89B6}" destId="{4E431900-C795-439E-B5DC-B828849F399A}" srcOrd="0" destOrd="0" presId="urn:microsoft.com/office/officeart/2005/8/layout/radial5"/>
    <dgm:cxn modelId="{B9011217-C33D-4631-81E5-C944479FAD25}" srcId="{E5C8499C-B92A-4C18-B5ED-845C707AEEE1}" destId="{4A84E37D-475C-497D-B3FD-F255DF94B616}" srcOrd="4" destOrd="0" parTransId="{C4C1E923-8EB4-4D7E-9775-23ACE7FA7696}" sibTransId="{2F8B9E72-467D-4EB8-B60C-B14867C27145}"/>
    <dgm:cxn modelId="{DE041420-7E54-42F8-AFBF-A532193E4E71}" type="presOf" srcId="{953DA2E6-A604-4C3B-ACEB-7FC578C423A3}" destId="{8F2083D7-52D4-4F3F-9F03-F964AAE76399}" srcOrd="1" destOrd="0" presId="urn:microsoft.com/office/officeart/2005/8/layout/radial5"/>
    <dgm:cxn modelId="{0C156923-2091-46DD-8C97-61ACE624FFA8}" type="presOf" srcId="{A38274DB-DEF3-4272-9783-D8723A6AD0A7}" destId="{72FE00D4-2B70-4F69-A247-1F2FE8E648A2}" srcOrd="0" destOrd="0" presId="urn:microsoft.com/office/officeart/2005/8/layout/radial5"/>
    <dgm:cxn modelId="{3BD76426-9F8C-46E9-8CCC-9627360714E8}" type="presOf" srcId="{953DA2E6-A604-4C3B-ACEB-7FC578C423A3}" destId="{37A7B1E2-E978-437D-8BDA-F5B5A5D17AFB}" srcOrd="0" destOrd="0" presId="urn:microsoft.com/office/officeart/2005/8/layout/radial5"/>
    <dgm:cxn modelId="{0CBBF12A-E7AA-49D6-8F31-8D9230534AB7}" type="presOf" srcId="{C6AA11B4-4F87-4D13-9975-FF6FB1F92318}" destId="{93046B68-E1E2-4945-AA98-F3B20603ADCE}" srcOrd="0" destOrd="0" presId="urn:microsoft.com/office/officeart/2005/8/layout/radial5"/>
    <dgm:cxn modelId="{3BE54E34-030B-47CB-B267-162F73DBE16E}" type="presOf" srcId="{B91B1B11-A658-4930-ADD3-6A58E5DF8B2E}" destId="{B74059BD-9AE2-4ABD-A53F-102FDA8879CF}" srcOrd="0" destOrd="0" presId="urn:microsoft.com/office/officeart/2005/8/layout/radial5"/>
    <dgm:cxn modelId="{72DF6B3D-C5BF-4319-8F05-BD07140068B1}" type="presOf" srcId="{B91B1B11-A658-4930-ADD3-6A58E5DF8B2E}" destId="{7FD509C9-7658-42B0-91FF-90BCE3FBE245}" srcOrd="1" destOrd="0" presId="urn:microsoft.com/office/officeart/2005/8/layout/radial5"/>
    <dgm:cxn modelId="{79CB9E5B-CA42-47F6-AFED-AFC7E56E0704}" type="presOf" srcId="{C4C1E923-8EB4-4D7E-9775-23ACE7FA7696}" destId="{F81040A0-D96D-43D4-94EF-B8A5AAE54974}" srcOrd="0" destOrd="0" presId="urn:microsoft.com/office/officeart/2005/8/layout/radial5"/>
    <dgm:cxn modelId="{11CECE44-5B78-4B40-84CD-04B8C0FE90B6}" srcId="{A38274DB-DEF3-4272-9783-D8723A6AD0A7}" destId="{E5C8499C-B92A-4C18-B5ED-845C707AEEE1}" srcOrd="0" destOrd="0" parTransId="{06CE1788-52BE-4D68-91F6-F6F9EAB05B1B}" sibTransId="{41885138-F35E-4161-9129-A21E9E4DE7E3}"/>
    <dgm:cxn modelId="{7C442E67-8710-4627-A7FA-2BD57DE0D83D}" type="presOf" srcId="{CD1CAC46-F4D1-49D4-A0BD-75D749B053B5}" destId="{A100D436-489A-4348-9DAE-676101B618CA}" srcOrd="1" destOrd="0" presId="urn:microsoft.com/office/officeart/2005/8/layout/radial5"/>
    <dgm:cxn modelId="{F8A6214E-3617-4051-B3C5-BF9272D63745}" type="presOf" srcId="{E5C8499C-B92A-4C18-B5ED-845C707AEEE1}" destId="{38407DF3-E979-4673-AB52-D467C00B2A18}" srcOrd="0" destOrd="0" presId="urn:microsoft.com/office/officeart/2005/8/layout/radial5"/>
    <dgm:cxn modelId="{4721F153-BC07-40AE-990E-2BED44A6BC0E}" type="presOf" srcId="{E0871552-230B-49F3-8E13-E365AD428142}" destId="{C225ACC4-1D23-48BC-BDD5-2CD625E4FD4C}" srcOrd="0" destOrd="0" presId="urn:microsoft.com/office/officeart/2005/8/layout/radial5"/>
    <dgm:cxn modelId="{81A90555-3177-4A80-BDE3-E74F3BF6F19E}" type="presOf" srcId="{D3F40C3B-D67C-47F2-8083-044DFCFEB294}" destId="{C3F0FCF4-E44E-49DB-A30C-2D8D92781B2F}" srcOrd="0" destOrd="0" presId="urn:microsoft.com/office/officeart/2005/8/layout/radial5"/>
    <dgm:cxn modelId="{74C37277-A18D-4F28-BAD3-4D4DFB6F7545}" type="presOf" srcId="{78DD7D45-5168-4BCF-A075-06FF1AB2F596}" destId="{8AB4E92E-A156-4C7C-9AA4-41148D745482}" srcOrd="0" destOrd="0" presId="urn:microsoft.com/office/officeart/2005/8/layout/radial5"/>
    <dgm:cxn modelId="{BF6D8E57-7ECD-43FC-AB79-457E2174F9D3}" type="presOf" srcId="{C4C1E923-8EB4-4D7E-9775-23ACE7FA7696}" destId="{116C50C3-9A63-4BF3-9781-F5A3BEC78E58}" srcOrd="1" destOrd="0" presId="urn:microsoft.com/office/officeart/2005/8/layout/radial5"/>
    <dgm:cxn modelId="{8B585B79-175E-4F8F-8469-42220D8C5C79}" srcId="{E5C8499C-B92A-4C18-B5ED-845C707AEEE1}" destId="{3CA6C7D6-71B9-476F-9234-691B14E2EA85}" srcOrd="6" destOrd="0" parTransId="{CD1CAC46-F4D1-49D4-A0BD-75D749B053B5}" sibTransId="{485451E9-7763-4215-A44A-8A32F6DD2373}"/>
    <dgm:cxn modelId="{D4E57E79-5F90-4516-A1BA-1A87755C510A}" type="presOf" srcId="{F0AE4978-0CDD-4E43-96CB-E402180210A6}" destId="{1D570A47-8530-40B6-907E-131E82E5F7B0}" srcOrd="1" destOrd="0" presId="urn:microsoft.com/office/officeart/2005/8/layout/radial5"/>
    <dgm:cxn modelId="{2B3FA492-579D-498F-828F-12E3B5008DEA}" type="presOf" srcId="{3CA6C7D6-71B9-476F-9234-691B14E2EA85}" destId="{F9C3FA82-5384-4CEB-AF05-A83AA81533A3}" srcOrd="0" destOrd="0" presId="urn:microsoft.com/office/officeart/2005/8/layout/radial5"/>
    <dgm:cxn modelId="{989B4597-9A17-4C5A-8E29-E7A95526872A}" srcId="{E5C8499C-B92A-4C18-B5ED-845C707AEEE1}" destId="{D3F40C3B-D67C-47F2-8083-044DFCFEB294}" srcOrd="0" destOrd="0" parTransId="{953DA2E6-A604-4C3B-ACEB-7FC578C423A3}" sibTransId="{E17B2743-6534-436E-9E2E-F4B5C2BC4038}"/>
    <dgm:cxn modelId="{D7036CB6-5F80-4B8E-9297-87E37B8B483C}" type="presOf" srcId="{F0AE4978-0CDD-4E43-96CB-E402180210A6}" destId="{432B8658-4645-4840-A658-7F706640BA23}" srcOrd="0" destOrd="0" presId="urn:microsoft.com/office/officeart/2005/8/layout/radial5"/>
    <dgm:cxn modelId="{9882E9B6-A00D-4B20-8B3E-D4FDDA46725C}" type="presOf" srcId="{78DD7D45-5168-4BCF-A075-06FF1AB2F596}" destId="{154BD06B-91E8-400E-8C8F-A8D143F6BF9A}" srcOrd="1" destOrd="0" presId="urn:microsoft.com/office/officeart/2005/8/layout/radial5"/>
    <dgm:cxn modelId="{F80C35BD-4779-410D-8B26-BD2C7AF67CA2}" type="presOf" srcId="{D48574C2-D751-42C4-8B97-98DEE2DC89B6}" destId="{347D5AEA-0796-42D9-A0FA-77BE49706472}" srcOrd="1" destOrd="0" presId="urn:microsoft.com/office/officeart/2005/8/layout/radial5"/>
    <dgm:cxn modelId="{177447C5-BB84-4571-9676-08B20BC968EC}" type="presOf" srcId="{4A84E37D-475C-497D-B3FD-F255DF94B616}" destId="{9A991A66-3BF4-47E1-A59C-A884E9827344}" srcOrd="0" destOrd="0" presId="urn:microsoft.com/office/officeart/2005/8/layout/radial5"/>
    <dgm:cxn modelId="{AD1833CB-C215-4A82-AC97-59063524C8DC}" srcId="{E5C8499C-B92A-4C18-B5ED-845C707AEEE1}" destId="{C2B8ED65-818B-48E9-824F-790CF68E5F33}" srcOrd="2" destOrd="0" parTransId="{B91B1B11-A658-4930-ADD3-6A58E5DF8B2E}" sibTransId="{E61897C4-6B14-48EC-9572-31521FFF11EB}"/>
    <dgm:cxn modelId="{DDB4FACC-B8B9-4EB1-859C-61C463228D00}" type="presOf" srcId="{39FE9706-933C-488E-96D5-EC9697F2CC6B}" destId="{86EFF1DD-D61D-4764-871A-272E16AE6D4C}" srcOrd="0" destOrd="0" presId="urn:microsoft.com/office/officeart/2005/8/layout/radial5"/>
    <dgm:cxn modelId="{8700CCCE-0164-4E1C-8866-9470CD5E6A2E}" type="presOf" srcId="{C2B8ED65-818B-48E9-824F-790CF68E5F33}" destId="{2B734858-5ACF-4927-8C30-07EF4E5F7A6C}" srcOrd="0" destOrd="0" presId="urn:microsoft.com/office/officeart/2005/8/layout/radial5"/>
    <dgm:cxn modelId="{BE184CE6-4FF8-4494-83E4-E1622E6FEADF}" srcId="{E5C8499C-B92A-4C18-B5ED-845C707AEEE1}" destId="{E0871552-230B-49F3-8E13-E365AD428142}" srcOrd="5" destOrd="0" parTransId="{F0AE4978-0CDD-4E43-96CB-E402180210A6}" sibTransId="{496064E3-EDBD-4A00-992F-E49C52B4FF42}"/>
    <dgm:cxn modelId="{7A00E2E9-A552-4F08-9BB1-9D37DB9020EE}" type="presOf" srcId="{CD1CAC46-F4D1-49D4-A0BD-75D749B053B5}" destId="{857E3CD8-C355-41D9-AD02-B87BE2694BE6}" srcOrd="0" destOrd="0" presId="urn:microsoft.com/office/officeart/2005/8/layout/radial5"/>
    <dgm:cxn modelId="{A029FAEB-8946-42F5-8C22-DB25ED46992D}" srcId="{E5C8499C-B92A-4C18-B5ED-845C707AEEE1}" destId="{39FE9706-933C-488E-96D5-EC9697F2CC6B}" srcOrd="1" destOrd="0" parTransId="{78DD7D45-5168-4BCF-A075-06FF1AB2F596}" sibTransId="{D1730F6F-9EC0-4701-ADA4-70C01E7C7746}"/>
    <dgm:cxn modelId="{4D4ABAF9-4851-465B-8B37-9FF158911BC6}" srcId="{E5C8499C-B92A-4C18-B5ED-845C707AEEE1}" destId="{C6AA11B4-4F87-4D13-9975-FF6FB1F92318}" srcOrd="3" destOrd="0" parTransId="{D48574C2-D751-42C4-8B97-98DEE2DC89B6}" sibTransId="{A035852F-8A4A-4687-A97E-11A005B8825C}"/>
    <dgm:cxn modelId="{E550822A-890E-4B11-ABD4-FDD2868A7EE8}" type="presParOf" srcId="{72FE00D4-2B70-4F69-A247-1F2FE8E648A2}" destId="{38407DF3-E979-4673-AB52-D467C00B2A18}" srcOrd="0" destOrd="0" presId="urn:microsoft.com/office/officeart/2005/8/layout/radial5"/>
    <dgm:cxn modelId="{BB8BD645-96DD-4487-A869-25DDE8DB65F2}" type="presParOf" srcId="{72FE00D4-2B70-4F69-A247-1F2FE8E648A2}" destId="{37A7B1E2-E978-437D-8BDA-F5B5A5D17AFB}" srcOrd="1" destOrd="0" presId="urn:microsoft.com/office/officeart/2005/8/layout/radial5"/>
    <dgm:cxn modelId="{9B218A12-21C0-4EC1-9D99-30FBA98371AB}" type="presParOf" srcId="{37A7B1E2-E978-437D-8BDA-F5B5A5D17AFB}" destId="{8F2083D7-52D4-4F3F-9F03-F964AAE76399}" srcOrd="0" destOrd="0" presId="urn:microsoft.com/office/officeart/2005/8/layout/radial5"/>
    <dgm:cxn modelId="{7237FEFE-238A-40DF-B867-1254A9E6B879}" type="presParOf" srcId="{72FE00D4-2B70-4F69-A247-1F2FE8E648A2}" destId="{C3F0FCF4-E44E-49DB-A30C-2D8D92781B2F}" srcOrd="2" destOrd="0" presId="urn:microsoft.com/office/officeart/2005/8/layout/radial5"/>
    <dgm:cxn modelId="{01B7A5EE-3B47-48E3-960E-5CDDB58634F3}" type="presParOf" srcId="{72FE00D4-2B70-4F69-A247-1F2FE8E648A2}" destId="{8AB4E92E-A156-4C7C-9AA4-41148D745482}" srcOrd="3" destOrd="0" presId="urn:microsoft.com/office/officeart/2005/8/layout/radial5"/>
    <dgm:cxn modelId="{8A5C88D5-CC00-499D-AF8B-209CCBD012B4}" type="presParOf" srcId="{8AB4E92E-A156-4C7C-9AA4-41148D745482}" destId="{154BD06B-91E8-400E-8C8F-A8D143F6BF9A}" srcOrd="0" destOrd="0" presId="urn:microsoft.com/office/officeart/2005/8/layout/radial5"/>
    <dgm:cxn modelId="{AE439260-5AF3-457D-9B51-F65831653A2E}" type="presParOf" srcId="{72FE00D4-2B70-4F69-A247-1F2FE8E648A2}" destId="{86EFF1DD-D61D-4764-871A-272E16AE6D4C}" srcOrd="4" destOrd="0" presId="urn:microsoft.com/office/officeart/2005/8/layout/radial5"/>
    <dgm:cxn modelId="{D2054515-D1B3-4521-BA28-D3E60287A1A3}" type="presParOf" srcId="{72FE00D4-2B70-4F69-A247-1F2FE8E648A2}" destId="{B74059BD-9AE2-4ABD-A53F-102FDA8879CF}" srcOrd="5" destOrd="0" presId="urn:microsoft.com/office/officeart/2005/8/layout/radial5"/>
    <dgm:cxn modelId="{98A5C211-100F-4119-9D38-FC3CEDEF7ADB}" type="presParOf" srcId="{B74059BD-9AE2-4ABD-A53F-102FDA8879CF}" destId="{7FD509C9-7658-42B0-91FF-90BCE3FBE245}" srcOrd="0" destOrd="0" presId="urn:microsoft.com/office/officeart/2005/8/layout/radial5"/>
    <dgm:cxn modelId="{36304150-A731-4DF6-92DD-645A4B99DEDD}" type="presParOf" srcId="{72FE00D4-2B70-4F69-A247-1F2FE8E648A2}" destId="{2B734858-5ACF-4927-8C30-07EF4E5F7A6C}" srcOrd="6" destOrd="0" presId="urn:microsoft.com/office/officeart/2005/8/layout/radial5"/>
    <dgm:cxn modelId="{BF03573D-CBDD-44E9-ADB2-BC15AB0688F9}" type="presParOf" srcId="{72FE00D4-2B70-4F69-A247-1F2FE8E648A2}" destId="{4E431900-C795-439E-B5DC-B828849F399A}" srcOrd="7" destOrd="0" presId="urn:microsoft.com/office/officeart/2005/8/layout/radial5"/>
    <dgm:cxn modelId="{0AFA3E8B-160F-4469-B972-D930C55DDF4B}" type="presParOf" srcId="{4E431900-C795-439E-B5DC-B828849F399A}" destId="{347D5AEA-0796-42D9-A0FA-77BE49706472}" srcOrd="0" destOrd="0" presId="urn:microsoft.com/office/officeart/2005/8/layout/radial5"/>
    <dgm:cxn modelId="{3E0B720F-5418-4B59-8885-9AC3D025686A}" type="presParOf" srcId="{72FE00D4-2B70-4F69-A247-1F2FE8E648A2}" destId="{93046B68-E1E2-4945-AA98-F3B20603ADCE}" srcOrd="8" destOrd="0" presId="urn:microsoft.com/office/officeart/2005/8/layout/radial5"/>
    <dgm:cxn modelId="{18BB712E-C5E3-4406-B336-1F283F7A6F9B}" type="presParOf" srcId="{72FE00D4-2B70-4F69-A247-1F2FE8E648A2}" destId="{F81040A0-D96D-43D4-94EF-B8A5AAE54974}" srcOrd="9" destOrd="0" presId="urn:microsoft.com/office/officeart/2005/8/layout/radial5"/>
    <dgm:cxn modelId="{9474C4CF-D8ED-4C16-91E1-4CD71B2DB617}" type="presParOf" srcId="{F81040A0-D96D-43D4-94EF-B8A5AAE54974}" destId="{116C50C3-9A63-4BF3-9781-F5A3BEC78E58}" srcOrd="0" destOrd="0" presId="urn:microsoft.com/office/officeart/2005/8/layout/radial5"/>
    <dgm:cxn modelId="{49B00ED5-F405-4675-8D77-1DFF5754CE5D}" type="presParOf" srcId="{72FE00D4-2B70-4F69-A247-1F2FE8E648A2}" destId="{9A991A66-3BF4-47E1-A59C-A884E9827344}" srcOrd="10" destOrd="0" presId="urn:microsoft.com/office/officeart/2005/8/layout/radial5"/>
    <dgm:cxn modelId="{1867AC45-05C8-4E29-957A-DD8F5CB2C512}" type="presParOf" srcId="{72FE00D4-2B70-4F69-A247-1F2FE8E648A2}" destId="{432B8658-4645-4840-A658-7F706640BA23}" srcOrd="11" destOrd="0" presId="urn:microsoft.com/office/officeart/2005/8/layout/radial5"/>
    <dgm:cxn modelId="{8E64ACA4-4DD3-4C65-AAAC-492707CC7181}" type="presParOf" srcId="{432B8658-4645-4840-A658-7F706640BA23}" destId="{1D570A47-8530-40B6-907E-131E82E5F7B0}" srcOrd="0" destOrd="0" presId="urn:microsoft.com/office/officeart/2005/8/layout/radial5"/>
    <dgm:cxn modelId="{62673EF4-A6C5-4B99-965F-3F50ECF67D8C}" type="presParOf" srcId="{72FE00D4-2B70-4F69-A247-1F2FE8E648A2}" destId="{C225ACC4-1D23-48BC-BDD5-2CD625E4FD4C}" srcOrd="12" destOrd="0" presId="urn:microsoft.com/office/officeart/2005/8/layout/radial5"/>
    <dgm:cxn modelId="{CB6FEC5F-71DE-467D-87C5-B7C854A393D6}" type="presParOf" srcId="{72FE00D4-2B70-4F69-A247-1F2FE8E648A2}" destId="{857E3CD8-C355-41D9-AD02-B87BE2694BE6}" srcOrd="13" destOrd="0" presId="urn:microsoft.com/office/officeart/2005/8/layout/radial5"/>
    <dgm:cxn modelId="{26DB0EDB-7772-4C36-A190-D9FF037EB871}" type="presParOf" srcId="{857E3CD8-C355-41D9-AD02-B87BE2694BE6}" destId="{A100D436-489A-4348-9DAE-676101B618CA}" srcOrd="0" destOrd="0" presId="urn:microsoft.com/office/officeart/2005/8/layout/radial5"/>
    <dgm:cxn modelId="{202E6373-C569-4732-B542-5FB68A92FD43}" type="presParOf" srcId="{72FE00D4-2B70-4F69-A247-1F2FE8E648A2}" destId="{F9C3FA82-5384-4CEB-AF05-A83AA81533A3}" srcOrd="1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CE71CF-70E1-455C-969E-41B6C0A9E298}"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en-GB"/>
        </a:p>
      </dgm:t>
    </dgm:pt>
    <dgm:pt modelId="{1FB6E5B6-40C9-4084-9020-43EF720F5784}">
      <dgm:prSet phldrT="[Text]" custT="1"/>
      <dgm:spPr/>
      <dgm:t>
        <a:bodyPr/>
        <a:lstStyle/>
        <a:p>
          <a:r>
            <a:rPr lang="en-GB" sz="2100" dirty="0"/>
            <a:t>Awareness - building awareness and positive attitudes towards research evidence use</a:t>
          </a:r>
        </a:p>
      </dgm:t>
    </dgm:pt>
    <dgm:pt modelId="{DE3F4BFA-0261-4A5C-A7A0-25AFADBFDCAC}" type="parTrans" cxnId="{B963C336-2736-4FA0-94CC-4E5FAA6F1203}">
      <dgm:prSet/>
      <dgm:spPr/>
      <dgm:t>
        <a:bodyPr/>
        <a:lstStyle/>
        <a:p>
          <a:endParaRPr lang="en-GB"/>
        </a:p>
      </dgm:t>
    </dgm:pt>
    <dgm:pt modelId="{C659839E-1E5F-4F3B-8AC5-ABEDB1ECBDFC}" type="sibTrans" cxnId="{B963C336-2736-4FA0-94CC-4E5FAA6F1203}">
      <dgm:prSet/>
      <dgm:spPr/>
      <dgm:t>
        <a:bodyPr/>
        <a:lstStyle/>
        <a:p>
          <a:endParaRPr lang="en-GB"/>
        </a:p>
      </dgm:t>
    </dgm:pt>
    <dgm:pt modelId="{41FD1A3F-BB07-4BE6-8D96-06FDB625FE4C}">
      <dgm:prSet phldrT="[Text]"/>
      <dgm:spPr/>
      <dgm:t>
        <a:bodyPr/>
        <a:lstStyle/>
        <a:p>
          <a:r>
            <a:rPr lang="en-GB" dirty="0"/>
            <a:t>Interaction - Facilitating interactions between decision-makers and researchers</a:t>
          </a:r>
        </a:p>
      </dgm:t>
    </dgm:pt>
    <dgm:pt modelId="{863AA02A-BDDC-45AA-99AE-0E994744CA10}" type="parTrans" cxnId="{CFD2A94A-CF9B-4983-975C-CE68B0B7211C}">
      <dgm:prSet/>
      <dgm:spPr/>
      <dgm:t>
        <a:bodyPr/>
        <a:lstStyle/>
        <a:p>
          <a:endParaRPr lang="en-GB"/>
        </a:p>
      </dgm:t>
    </dgm:pt>
    <dgm:pt modelId="{A3D9B7B6-8729-4297-B8A5-9A62AE45D7DF}" type="sibTrans" cxnId="{CFD2A94A-CF9B-4983-975C-CE68B0B7211C}">
      <dgm:prSet/>
      <dgm:spPr/>
      <dgm:t>
        <a:bodyPr/>
        <a:lstStyle/>
        <a:p>
          <a:endParaRPr lang="en-GB"/>
        </a:p>
      </dgm:t>
    </dgm:pt>
    <dgm:pt modelId="{120AD879-9BD2-405F-A04A-25D91483393F}">
      <dgm:prSet phldrT="[Text]"/>
      <dgm:spPr/>
      <dgm:t>
        <a:bodyPr/>
        <a:lstStyle/>
        <a:p>
          <a:r>
            <a:rPr lang="en-GB" dirty="0"/>
            <a:t>Skills - developing the skills to access and make sense of research evidence </a:t>
          </a:r>
        </a:p>
      </dgm:t>
    </dgm:pt>
    <dgm:pt modelId="{A1ED3DB7-5F7F-4A88-B832-E7D78F941691}" type="parTrans" cxnId="{7719F95C-4A49-4A23-B16C-BE0A434ACEEF}">
      <dgm:prSet/>
      <dgm:spPr/>
      <dgm:t>
        <a:bodyPr/>
        <a:lstStyle/>
        <a:p>
          <a:endParaRPr lang="en-GB"/>
        </a:p>
      </dgm:t>
    </dgm:pt>
    <dgm:pt modelId="{60B82875-718A-4CE9-87F5-AF0483108122}" type="sibTrans" cxnId="{7719F95C-4A49-4A23-B16C-BE0A434ACEEF}">
      <dgm:prSet/>
      <dgm:spPr/>
      <dgm:t>
        <a:bodyPr/>
        <a:lstStyle/>
        <a:p>
          <a:endParaRPr lang="en-GB"/>
        </a:p>
      </dgm:t>
    </dgm:pt>
    <dgm:pt modelId="{7F10CED3-A300-46EE-9510-5E67E0EF6A75}">
      <dgm:prSet phldrT="[Text]"/>
      <dgm:spPr/>
      <dgm:t>
        <a:bodyPr/>
        <a:lstStyle/>
        <a:p>
          <a:r>
            <a:rPr lang="en-GB" dirty="0"/>
            <a:t>Structure &amp; processes - influencing decision-making structures and processes</a:t>
          </a:r>
        </a:p>
      </dgm:t>
    </dgm:pt>
    <dgm:pt modelId="{419C7CE3-D20B-41D9-AA0F-4883A51D02EF}" type="parTrans" cxnId="{91496945-4CE6-4A9A-A099-0CD93EB9A9F7}">
      <dgm:prSet/>
      <dgm:spPr/>
      <dgm:t>
        <a:bodyPr/>
        <a:lstStyle/>
        <a:p>
          <a:endParaRPr lang="en-GB"/>
        </a:p>
      </dgm:t>
    </dgm:pt>
    <dgm:pt modelId="{C6A835E6-AF2D-452E-9B75-20F668318A3D}" type="sibTrans" cxnId="{91496945-4CE6-4A9A-A099-0CD93EB9A9F7}">
      <dgm:prSet/>
      <dgm:spPr/>
      <dgm:t>
        <a:bodyPr/>
        <a:lstStyle/>
        <a:p>
          <a:endParaRPr lang="en-GB"/>
        </a:p>
      </dgm:t>
    </dgm:pt>
    <dgm:pt modelId="{1491C452-2652-415F-8A73-4471870372EE}">
      <dgm:prSet phldrT="[Text]" custT="1"/>
      <dgm:spPr/>
      <dgm:t>
        <a:bodyPr/>
        <a:lstStyle/>
        <a:p>
          <a:r>
            <a:rPr lang="en-GB" sz="2100" dirty="0"/>
            <a:t>Agreement - building mutual understanding and agreement on police relevant questions</a:t>
          </a:r>
        </a:p>
      </dgm:t>
    </dgm:pt>
    <dgm:pt modelId="{8F44EA25-BC02-4C0E-A631-739174243662}" type="parTrans" cxnId="{BB3F5BE9-A97A-424A-97B7-412727784FBA}">
      <dgm:prSet/>
      <dgm:spPr/>
      <dgm:t>
        <a:bodyPr/>
        <a:lstStyle/>
        <a:p>
          <a:endParaRPr lang="en-GB"/>
        </a:p>
      </dgm:t>
    </dgm:pt>
    <dgm:pt modelId="{EB85E4C3-8D2D-4889-BD97-0EF84C4BAE56}" type="sibTrans" cxnId="{BB3F5BE9-A97A-424A-97B7-412727784FBA}">
      <dgm:prSet/>
      <dgm:spPr/>
      <dgm:t>
        <a:bodyPr/>
        <a:lstStyle/>
        <a:p>
          <a:endParaRPr lang="en-GB"/>
        </a:p>
      </dgm:t>
    </dgm:pt>
    <dgm:pt modelId="{169DA176-551E-4DCE-AD86-37BA275142C7}">
      <dgm:prSet phldrT="[Text]"/>
      <dgm:spPr/>
      <dgm:t>
        <a:bodyPr/>
        <a:lstStyle/>
        <a:p>
          <a:r>
            <a:rPr lang="en-GB" dirty="0"/>
            <a:t>Access &amp; Communication - Providing communication of and access to research evidence</a:t>
          </a:r>
        </a:p>
      </dgm:t>
    </dgm:pt>
    <dgm:pt modelId="{751D3C57-C37E-4613-A337-D5DD691A6568}" type="parTrans" cxnId="{53F1A276-9D78-4B4B-AFE8-B7D37E802395}">
      <dgm:prSet/>
      <dgm:spPr/>
      <dgm:t>
        <a:bodyPr/>
        <a:lstStyle/>
        <a:p>
          <a:endParaRPr lang="en-GB"/>
        </a:p>
      </dgm:t>
    </dgm:pt>
    <dgm:pt modelId="{67E69763-79C6-48C5-9C25-AACE88875EA2}" type="sibTrans" cxnId="{53F1A276-9D78-4B4B-AFE8-B7D37E802395}">
      <dgm:prSet/>
      <dgm:spPr/>
      <dgm:t>
        <a:bodyPr/>
        <a:lstStyle/>
        <a:p>
          <a:endParaRPr lang="en-GB"/>
        </a:p>
      </dgm:t>
    </dgm:pt>
    <dgm:pt modelId="{01259D69-F845-421D-B0EA-39140F43F24A}" type="pres">
      <dgm:prSet presAssocID="{9FCE71CF-70E1-455C-969E-41B6C0A9E298}" presName="vert0" presStyleCnt="0">
        <dgm:presLayoutVars>
          <dgm:dir/>
          <dgm:animOne val="branch"/>
          <dgm:animLvl val="lvl"/>
        </dgm:presLayoutVars>
      </dgm:prSet>
      <dgm:spPr/>
    </dgm:pt>
    <dgm:pt modelId="{E241F1BF-D40B-4CFF-9144-ED3622F64B60}" type="pres">
      <dgm:prSet presAssocID="{1FB6E5B6-40C9-4084-9020-43EF720F5784}" presName="thickLine" presStyleLbl="alignNode1" presStyleIdx="0" presStyleCnt="6"/>
      <dgm:spPr/>
    </dgm:pt>
    <dgm:pt modelId="{0E4C82BE-3A24-4703-91A5-1FF1F09284B5}" type="pres">
      <dgm:prSet presAssocID="{1FB6E5B6-40C9-4084-9020-43EF720F5784}" presName="horz1" presStyleCnt="0"/>
      <dgm:spPr/>
    </dgm:pt>
    <dgm:pt modelId="{8E73E6FD-064C-4E87-9667-612838048DE6}" type="pres">
      <dgm:prSet presAssocID="{1FB6E5B6-40C9-4084-9020-43EF720F5784}" presName="tx1" presStyleLbl="revTx" presStyleIdx="0" presStyleCnt="6"/>
      <dgm:spPr/>
    </dgm:pt>
    <dgm:pt modelId="{D0F3DB74-2F81-4C59-87AE-A23F2FE55169}" type="pres">
      <dgm:prSet presAssocID="{1FB6E5B6-40C9-4084-9020-43EF720F5784}" presName="vert1" presStyleCnt="0"/>
      <dgm:spPr/>
    </dgm:pt>
    <dgm:pt modelId="{13DCCF09-1D46-4F84-A518-CD98B18A14F0}" type="pres">
      <dgm:prSet presAssocID="{1491C452-2652-415F-8A73-4471870372EE}" presName="thickLine" presStyleLbl="alignNode1" presStyleIdx="1" presStyleCnt="6"/>
      <dgm:spPr/>
    </dgm:pt>
    <dgm:pt modelId="{285371CC-20A9-41A8-A19F-EA35320C0FB6}" type="pres">
      <dgm:prSet presAssocID="{1491C452-2652-415F-8A73-4471870372EE}" presName="horz1" presStyleCnt="0"/>
      <dgm:spPr/>
    </dgm:pt>
    <dgm:pt modelId="{3E805D14-2A95-45A9-8C95-32FF4C080AAB}" type="pres">
      <dgm:prSet presAssocID="{1491C452-2652-415F-8A73-4471870372EE}" presName="tx1" presStyleLbl="revTx" presStyleIdx="1" presStyleCnt="6"/>
      <dgm:spPr/>
    </dgm:pt>
    <dgm:pt modelId="{81C41C1D-1915-4E48-9219-4C27B30877F3}" type="pres">
      <dgm:prSet presAssocID="{1491C452-2652-415F-8A73-4471870372EE}" presName="vert1" presStyleCnt="0"/>
      <dgm:spPr/>
    </dgm:pt>
    <dgm:pt modelId="{60C790DE-6AF0-4173-ADED-66DC16EA91BB}" type="pres">
      <dgm:prSet presAssocID="{169DA176-551E-4DCE-AD86-37BA275142C7}" presName="thickLine" presStyleLbl="alignNode1" presStyleIdx="2" presStyleCnt="6"/>
      <dgm:spPr/>
    </dgm:pt>
    <dgm:pt modelId="{D81ACCCD-04F0-4161-B2CD-CC2466EE8F22}" type="pres">
      <dgm:prSet presAssocID="{169DA176-551E-4DCE-AD86-37BA275142C7}" presName="horz1" presStyleCnt="0"/>
      <dgm:spPr/>
    </dgm:pt>
    <dgm:pt modelId="{C85530C8-E73E-41CB-B24F-54602B98B80F}" type="pres">
      <dgm:prSet presAssocID="{169DA176-551E-4DCE-AD86-37BA275142C7}" presName="tx1" presStyleLbl="revTx" presStyleIdx="2" presStyleCnt="6"/>
      <dgm:spPr/>
    </dgm:pt>
    <dgm:pt modelId="{219F8FBD-81C5-4EDB-8B7C-6C142D3A09A5}" type="pres">
      <dgm:prSet presAssocID="{169DA176-551E-4DCE-AD86-37BA275142C7}" presName="vert1" presStyleCnt="0"/>
      <dgm:spPr/>
    </dgm:pt>
    <dgm:pt modelId="{9B2FF933-15DD-451D-A73D-EC0EE4BD821B}" type="pres">
      <dgm:prSet presAssocID="{41FD1A3F-BB07-4BE6-8D96-06FDB625FE4C}" presName="thickLine" presStyleLbl="alignNode1" presStyleIdx="3" presStyleCnt="6"/>
      <dgm:spPr/>
    </dgm:pt>
    <dgm:pt modelId="{77D9240C-505B-4A45-B404-BA789A78FCF7}" type="pres">
      <dgm:prSet presAssocID="{41FD1A3F-BB07-4BE6-8D96-06FDB625FE4C}" presName="horz1" presStyleCnt="0"/>
      <dgm:spPr/>
    </dgm:pt>
    <dgm:pt modelId="{0CF1AF1A-EF93-4D8A-91BC-233CB54A9F53}" type="pres">
      <dgm:prSet presAssocID="{41FD1A3F-BB07-4BE6-8D96-06FDB625FE4C}" presName="tx1" presStyleLbl="revTx" presStyleIdx="3" presStyleCnt="6"/>
      <dgm:spPr/>
    </dgm:pt>
    <dgm:pt modelId="{2860128B-8170-4267-9DE7-37828CD0130C}" type="pres">
      <dgm:prSet presAssocID="{41FD1A3F-BB07-4BE6-8D96-06FDB625FE4C}" presName="vert1" presStyleCnt="0"/>
      <dgm:spPr/>
    </dgm:pt>
    <dgm:pt modelId="{5AAD4871-CC6F-4510-87E0-F521BD3E0EB1}" type="pres">
      <dgm:prSet presAssocID="{120AD879-9BD2-405F-A04A-25D91483393F}" presName="thickLine" presStyleLbl="alignNode1" presStyleIdx="4" presStyleCnt="6"/>
      <dgm:spPr/>
    </dgm:pt>
    <dgm:pt modelId="{4373B889-EB30-45DA-9AA8-D79005F5C986}" type="pres">
      <dgm:prSet presAssocID="{120AD879-9BD2-405F-A04A-25D91483393F}" presName="horz1" presStyleCnt="0"/>
      <dgm:spPr/>
    </dgm:pt>
    <dgm:pt modelId="{6074A354-4147-4A54-8AB3-5E3318F9DD57}" type="pres">
      <dgm:prSet presAssocID="{120AD879-9BD2-405F-A04A-25D91483393F}" presName="tx1" presStyleLbl="revTx" presStyleIdx="4" presStyleCnt="6"/>
      <dgm:spPr/>
    </dgm:pt>
    <dgm:pt modelId="{71CEB92D-D08E-4009-A2B7-9EA2EB078F04}" type="pres">
      <dgm:prSet presAssocID="{120AD879-9BD2-405F-A04A-25D91483393F}" presName="vert1" presStyleCnt="0"/>
      <dgm:spPr/>
    </dgm:pt>
    <dgm:pt modelId="{45827073-7EF9-4DCB-B460-67DA2B81E901}" type="pres">
      <dgm:prSet presAssocID="{7F10CED3-A300-46EE-9510-5E67E0EF6A75}" presName="thickLine" presStyleLbl="alignNode1" presStyleIdx="5" presStyleCnt="6"/>
      <dgm:spPr/>
    </dgm:pt>
    <dgm:pt modelId="{4F97F1CA-EC2A-4A92-960C-DF40C4DFBA40}" type="pres">
      <dgm:prSet presAssocID="{7F10CED3-A300-46EE-9510-5E67E0EF6A75}" presName="horz1" presStyleCnt="0"/>
      <dgm:spPr/>
    </dgm:pt>
    <dgm:pt modelId="{0148EDA5-7ABB-4B28-91AB-5E8D03CAA725}" type="pres">
      <dgm:prSet presAssocID="{7F10CED3-A300-46EE-9510-5E67E0EF6A75}" presName="tx1" presStyleLbl="revTx" presStyleIdx="5" presStyleCnt="6"/>
      <dgm:spPr/>
    </dgm:pt>
    <dgm:pt modelId="{4008CC92-8CDA-4CF4-AF81-6B8F26CD658A}" type="pres">
      <dgm:prSet presAssocID="{7F10CED3-A300-46EE-9510-5E67E0EF6A75}" presName="vert1" presStyleCnt="0"/>
      <dgm:spPr/>
    </dgm:pt>
  </dgm:ptLst>
  <dgm:cxnLst>
    <dgm:cxn modelId="{B963C336-2736-4FA0-94CC-4E5FAA6F1203}" srcId="{9FCE71CF-70E1-455C-969E-41B6C0A9E298}" destId="{1FB6E5B6-40C9-4084-9020-43EF720F5784}" srcOrd="0" destOrd="0" parTransId="{DE3F4BFA-0261-4A5C-A7A0-25AFADBFDCAC}" sibTransId="{C659839E-1E5F-4F3B-8AC5-ABEDB1ECBDFC}"/>
    <dgm:cxn modelId="{7719F95C-4A49-4A23-B16C-BE0A434ACEEF}" srcId="{9FCE71CF-70E1-455C-969E-41B6C0A9E298}" destId="{120AD879-9BD2-405F-A04A-25D91483393F}" srcOrd="4" destOrd="0" parTransId="{A1ED3DB7-5F7F-4A88-B832-E7D78F941691}" sibTransId="{60B82875-718A-4CE9-87F5-AF0483108122}"/>
    <dgm:cxn modelId="{91496945-4CE6-4A9A-A099-0CD93EB9A9F7}" srcId="{9FCE71CF-70E1-455C-969E-41B6C0A9E298}" destId="{7F10CED3-A300-46EE-9510-5E67E0EF6A75}" srcOrd="5" destOrd="0" parTransId="{419C7CE3-D20B-41D9-AA0F-4883A51D02EF}" sibTransId="{C6A835E6-AF2D-452E-9B75-20F668318A3D}"/>
    <dgm:cxn modelId="{CFD2A94A-CF9B-4983-975C-CE68B0B7211C}" srcId="{9FCE71CF-70E1-455C-969E-41B6C0A9E298}" destId="{41FD1A3F-BB07-4BE6-8D96-06FDB625FE4C}" srcOrd="3" destOrd="0" parTransId="{863AA02A-BDDC-45AA-99AE-0E994744CA10}" sibTransId="{A3D9B7B6-8729-4297-B8A5-9A62AE45D7DF}"/>
    <dgm:cxn modelId="{53F1A276-9D78-4B4B-AFE8-B7D37E802395}" srcId="{9FCE71CF-70E1-455C-969E-41B6C0A9E298}" destId="{169DA176-551E-4DCE-AD86-37BA275142C7}" srcOrd="2" destOrd="0" parTransId="{751D3C57-C37E-4613-A337-D5DD691A6568}" sibTransId="{67E69763-79C6-48C5-9C25-AACE88875EA2}"/>
    <dgm:cxn modelId="{4B1FB77B-804A-4A0E-AB62-66996905C6F5}" type="presOf" srcId="{9FCE71CF-70E1-455C-969E-41B6C0A9E298}" destId="{01259D69-F845-421D-B0EA-39140F43F24A}" srcOrd="0" destOrd="0" presId="urn:microsoft.com/office/officeart/2008/layout/LinedList"/>
    <dgm:cxn modelId="{E83DB17C-4E9D-4C9E-A5DD-91AC4649BBEE}" type="presOf" srcId="{41FD1A3F-BB07-4BE6-8D96-06FDB625FE4C}" destId="{0CF1AF1A-EF93-4D8A-91BC-233CB54A9F53}" srcOrd="0" destOrd="0" presId="urn:microsoft.com/office/officeart/2008/layout/LinedList"/>
    <dgm:cxn modelId="{8C332496-8080-49CE-980B-085FC33C5202}" type="presOf" srcId="{1491C452-2652-415F-8A73-4471870372EE}" destId="{3E805D14-2A95-45A9-8C95-32FF4C080AAB}" srcOrd="0" destOrd="0" presId="urn:microsoft.com/office/officeart/2008/layout/LinedList"/>
    <dgm:cxn modelId="{7C2EFAA4-EE19-4437-9926-56E0DCE3EA32}" type="presOf" srcId="{1FB6E5B6-40C9-4084-9020-43EF720F5784}" destId="{8E73E6FD-064C-4E87-9667-612838048DE6}" srcOrd="0" destOrd="0" presId="urn:microsoft.com/office/officeart/2008/layout/LinedList"/>
    <dgm:cxn modelId="{8A6307D3-D20A-4234-A72B-77AE3F36C513}" type="presOf" srcId="{120AD879-9BD2-405F-A04A-25D91483393F}" destId="{6074A354-4147-4A54-8AB3-5E3318F9DD57}" srcOrd="0" destOrd="0" presId="urn:microsoft.com/office/officeart/2008/layout/LinedList"/>
    <dgm:cxn modelId="{65D640D9-E93F-40C8-B1EA-576702576EDE}" type="presOf" srcId="{169DA176-551E-4DCE-AD86-37BA275142C7}" destId="{C85530C8-E73E-41CB-B24F-54602B98B80F}" srcOrd="0" destOrd="0" presId="urn:microsoft.com/office/officeart/2008/layout/LinedList"/>
    <dgm:cxn modelId="{BB3F5BE9-A97A-424A-97B7-412727784FBA}" srcId="{9FCE71CF-70E1-455C-969E-41B6C0A9E298}" destId="{1491C452-2652-415F-8A73-4471870372EE}" srcOrd="1" destOrd="0" parTransId="{8F44EA25-BC02-4C0E-A631-739174243662}" sibTransId="{EB85E4C3-8D2D-4889-BD97-0EF84C4BAE56}"/>
    <dgm:cxn modelId="{265443EF-968C-4CFC-813C-0505742D9464}" type="presOf" srcId="{7F10CED3-A300-46EE-9510-5E67E0EF6A75}" destId="{0148EDA5-7ABB-4B28-91AB-5E8D03CAA725}" srcOrd="0" destOrd="0" presId="urn:microsoft.com/office/officeart/2008/layout/LinedList"/>
    <dgm:cxn modelId="{3654ABAA-5D44-41C7-A91C-BACE85C7BF8A}" type="presParOf" srcId="{01259D69-F845-421D-B0EA-39140F43F24A}" destId="{E241F1BF-D40B-4CFF-9144-ED3622F64B60}" srcOrd="0" destOrd="0" presId="urn:microsoft.com/office/officeart/2008/layout/LinedList"/>
    <dgm:cxn modelId="{BDA2A059-4615-4254-B933-A292B873A2B0}" type="presParOf" srcId="{01259D69-F845-421D-B0EA-39140F43F24A}" destId="{0E4C82BE-3A24-4703-91A5-1FF1F09284B5}" srcOrd="1" destOrd="0" presId="urn:microsoft.com/office/officeart/2008/layout/LinedList"/>
    <dgm:cxn modelId="{537480FA-ED56-4CB1-ACE4-D1F6FFDE6B8C}" type="presParOf" srcId="{0E4C82BE-3A24-4703-91A5-1FF1F09284B5}" destId="{8E73E6FD-064C-4E87-9667-612838048DE6}" srcOrd="0" destOrd="0" presId="urn:microsoft.com/office/officeart/2008/layout/LinedList"/>
    <dgm:cxn modelId="{02041583-1CF1-485A-9E07-A0B19FB6629F}" type="presParOf" srcId="{0E4C82BE-3A24-4703-91A5-1FF1F09284B5}" destId="{D0F3DB74-2F81-4C59-87AE-A23F2FE55169}" srcOrd="1" destOrd="0" presId="urn:microsoft.com/office/officeart/2008/layout/LinedList"/>
    <dgm:cxn modelId="{F5C17D95-F5E3-4628-A200-D3DD1DCBBE93}" type="presParOf" srcId="{01259D69-F845-421D-B0EA-39140F43F24A}" destId="{13DCCF09-1D46-4F84-A518-CD98B18A14F0}" srcOrd="2" destOrd="0" presId="urn:microsoft.com/office/officeart/2008/layout/LinedList"/>
    <dgm:cxn modelId="{4B6F1BE5-F8AE-4078-8602-CD01BDE073C2}" type="presParOf" srcId="{01259D69-F845-421D-B0EA-39140F43F24A}" destId="{285371CC-20A9-41A8-A19F-EA35320C0FB6}" srcOrd="3" destOrd="0" presId="urn:microsoft.com/office/officeart/2008/layout/LinedList"/>
    <dgm:cxn modelId="{25145404-8122-47D4-A211-9602F132ADF3}" type="presParOf" srcId="{285371CC-20A9-41A8-A19F-EA35320C0FB6}" destId="{3E805D14-2A95-45A9-8C95-32FF4C080AAB}" srcOrd="0" destOrd="0" presId="urn:microsoft.com/office/officeart/2008/layout/LinedList"/>
    <dgm:cxn modelId="{10AB30DB-7596-42E8-8454-F2F84CF8B44D}" type="presParOf" srcId="{285371CC-20A9-41A8-A19F-EA35320C0FB6}" destId="{81C41C1D-1915-4E48-9219-4C27B30877F3}" srcOrd="1" destOrd="0" presId="urn:microsoft.com/office/officeart/2008/layout/LinedList"/>
    <dgm:cxn modelId="{3475AF39-C814-41DB-A820-86BCB0F00BEC}" type="presParOf" srcId="{01259D69-F845-421D-B0EA-39140F43F24A}" destId="{60C790DE-6AF0-4173-ADED-66DC16EA91BB}" srcOrd="4" destOrd="0" presId="urn:microsoft.com/office/officeart/2008/layout/LinedList"/>
    <dgm:cxn modelId="{AFAE9A86-9F71-436B-8430-152D127EEC7E}" type="presParOf" srcId="{01259D69-F845-421D-B0EA-39140F43F24A}" destId="{D81ACCCD-04F0-4161-B2CD-CC2466EE8F22}" srcOrd="5" destOrd="0" presId="urn:microsoft.com/office/officeart/2008/layout/LinedList"/>
    <dgm:cxn modelId="{F3A93AE0-0217-4CA7-BC71-1558A7B95DB0}" type="presParOf" srcId="{D81ACCCD-04F0-4161-B2CD-CC2466EE8F22}" destId="{C85530C8-E73E-41CB-B24F-54602B98B80F}" srcOrd="0" destOrd="0" presId="urn:microsoft.com/office/officeart/2008/layout/LinedList"/>
    <dgm:cxn modelId="{7779AA4E-B086-4A73-A2AD-9F6B66D7F53E}" type="presParOf" srcId="{D81ACCCD-04F0-4161-B2CD-CC2466EE8F22}" destId="{219F8FBD-81C5-4EDB-8B7C-6C142D3A09A5}" srcOrd="1" destOrd="0" presId="urn:microsoft.com/office/officeart/2008/layout/LinedList"/>
    <dgm:cxn modelId="{6F093289-8BEB-4C03-A31F-03530E3C6060}" type="presParOf" srcId="{01259D69-F845-421D-B0EA-39140F43F24A}" destId="{9B2FF933-15DD-451D-A73D-EC0EE4BD821B}" srcOrd="6" destOrd="0" presId="urn:microsoft.com/office/officeart/2008/layout/LinedList"/>
    <dgm:cxn modelId="{C498E678-07FD-46B9-B0C9-06B2BBC35757}" type="presParOf" srcId="{01259D69-F845-421D-B0EA-39140F43F24A}" destId="{77D9240C-505B-4A45-B404-BA789A78FCF7}" srcOrd="7" destOrd="0" presId="urn:microsoft.com/office/officeart/2008/layout/LinedList"/>
    <dgm:cxn modelId="{CB98BC0F-EEB4-457A-BFFD-4281C36162A8}" type="presParOf" srcId="{77D9240C-505B-4A45-B404-BA789A78FCF7}" destId="{0CF1AF1A-EF93-4D8A-91BC-233CB54A9F53}" srcOrd="0" destOrd="0" presId="urn:microsoft.com/office/officeart/2008/layout/LinedList"/>
    <dgm:cxn modelId="{EEB2DC91-0EF8-49E7-8921-2492F8A0D75A}" type="presParOf" srcId="{77D9240C-505B-4A45-B404-BA789A78FCF7}" destId="{2860128B-8170-4267-9DE7-37828CD0130C}" srcOrd="1" destOrd="0" presId="urn:microsoft.com/office/officeart/2008/layout/LinedList"/>
    <dgm:cxn modelId="{A652CA86-5299-4359-A4AD-1A30BD0BAFF4}" type="presParOf" srcId="{01259D69-F845-421D-B0EA-39140F43F24A}" destId="{5AAD4871-CC6F-4510-87E0-F521BD3E0EB1}" srcOrd="8" destOrd="0" presId="urn:microsoft.com/office/officeart/2008/layout/LinedList"/>
    <dgm:cxn modelId="{8A47F23B-4359-4478-AB1F-4BA497B136B9}" type="presParOf" srcId="{01259D69-F845-421D-B0EA-39140F43F24A}" destId="{4373B889-EB30-45DA-9AA8-D79005F5C986}" srcOrd="9" destOrd="0" presId="urn:microsoft.com/office/officeart/2008/layout/LinedList"/>
    <dgm:cxn modelId="{D6FC5D20-B62D-4182-B6C5-3044549F8536}" type="presParOf" srcId="{4373B889-EB30-45DA-9AA8-D79005F5C986}" destId="{6074A354-4147-4A54-8AB3-5E3318F9DD57}" srcOrd="0" destOrd="0" presId="urn:microsoft.com/office/officeart/2008/layout/LinedList"/>
    <dgm:cxn modelId="{F374831F-59D2-4B6A-947C-EEE7181627F8}" type="presParOf" srcId="{4373B889-EB30-45DA-9AA8-D79005F5C986}" destId="{71CEB92D-D08E-4009-A2B7-9EA2EB078F04}" srcOrd="1" destOrd="0" presId="urn:microsoft.com/office/officeart/2008/layout/LinedList"/>
    <dgm:cxn modelId="{565CFC70-B60C-486D-B856-36B489BBBC2F}" type="presParOf" srcId="{01259D69-F845-421D-B0EA-39140F43F24A}" destId="{45827073-7EF9-4DCB-B460-67DA2B81E901}" srcOrd="10" destOrd="0" presId="urn:microsoft.com/office/officeart/2008/layout/LinedList"/>
    <dgm:cxn modelId="{89233A30-8226-4CD8-BE75-B32861A254CA}" type="presParOf" srcId="{01259D69-F845-421D-B0EA-39140F43F24A}" destId="{4F97F1CA-EC2A-4A92-960C-DF40C4DFBA40}" srcOrd="11" destOrd="0" presId="urn:microsoft.com/office/officeart/2008/layout/LinedList"/>
    <dgm:cxn modelId="{8F60D374-8F92-4E0F-A83F-7AE47A440AA3}" type="presParOf" srcId="{4F97F1CA-EC2A-4A92-960C-DF40C4DFBA40}" destId="{0148EDA5-7ABB-4B28-91AB-5E8D03CAA725}" srcOrd="0" destOrd="0" presId="urn:microsoft.com/office/officeart/2008/layout/LinedList"/>
    <dgm:cxn modelId="{6FD1629B-C046-40DB-AA82-5B88F8513A94}" type="presParOf" srcId="{4F97F1CA-EC2A-4A92-960C-DF40C4DFBA40}" destId="{4008CC92-8CDA-4CF4-AF81-6B8F26CD658A}" srcOrd="1" destOrd="0" presId="urn:microsoft.com/office/officeart/2008/layout/LinedLis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F965C5-2936-483A-AC9D-677F36052720}">
      <dsp:nvSpPr>
        <dsp:cNvPr id="0" name=""/>
        <dsp:cNvSpPr/>
      </dsp:nvSpPr>
      <dsp:spPr>
        <a:xfrm>
          <a:off x="2659569" y="1354963"/>
          <a:ext cx="3018399" cy="31242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solidFill>
            </a:rPr>
            <a:t>Exploring the role &amp; impact of the CPRL in supporting &amp; mobilising the use of research evidence into policing &amp; academic practice</a:t>
          </a:r>
        </a:p>
      </dsp:txBody>
      <dsp:txXfrm>
        <a:off x="3101603" y="1812505"/>
        <a:ext cx="2134331" cy="2209210"/>
      </dsp:txXfrm>
    </dsp:sp>
    <dsp:sp modelId="{C2F17D8C-DADB-4A3B-A8EF-5DFB1A0324E4}">
      <dsp:nvSpPr>
        <dsp:cNvPr id="0" name=""/>
        <dsp:cNvSpPr/>
      </dsp:nvSpPr>
      <dsp:spPr>
        <a:xfrm>
          <a:off x="1363160" y="0"/>
          <a:ext cx="5568303" cy="5804618"/>
        </a:xfrm>
        <a:prstGeom prst="blockArc">
          <a:avLst>
            <a:gd name="adj1" fmla="val 17527788"/>
            <a:gd name="adj2" fmla="val 4119114"/>
            <a:gd name="adj3" fmla="val 575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F0E60F-E486-4389-884E-02EB4408B642}">
      <dsp:nvSpPr>
        <dsp:cNvPr id="0" name=""/>
        <dsp:cNvSpPr/>
      </dsp:nvSpPr>
      <dsp:spPr>
        <a:xfrm>
          <a:off x="5463253" y="489329"/>
          <a:ext cx="1479763" cy="148017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8000" r="-1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064631-C242-43C8-918D-C4053AE6E830}">
      <dsp:nvSpPr>
        <dsp:cNvPr id="0" name=""/>
        <dsp:cNvSpPr/>
      </dsp:nvSpPr>
      <dsp:spPr>
        <a:xfrm>
          <a:off x="7540099" y="388608"/>
          <a:ext cx="4615754" cy="1432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10000"/>
            </a:spcAft>
            <a:buNone/>
          </a:pPr>
          <a:r>
            <a:rPr lang="en-GB" sz="2000" kern="1200" dirty="0"/>
            <a:t>Examining how research evidence is generated, disseminated and used by policing partners </a:t>
          </a:r>
        </a:p>
      </dsp:txBody>
      <dsp:txXfrm>
        <a:off x="7540099" y="388608"/>
        <a:ext cx="4615754" cy="1432579"/>
      </dsp:txXfrm>
    </dsp:sp>
    <dsp:sp modelId="{25CA7F44-08A4-493D-88B9-58895C309776}">
      <dsp:nvSpPr>
        <dsp:cNvPr id="0" name=""/>
        <dsp:cNvSpPr/>
      </dsp:nvSpPr>
      <dsp:spPr>
        <a:xfrm>
          <a:off x="6035186" y="2173248"/>
          <a:ext cx="1479763" cy="1480177"/>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4000" r="-2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15A2E6-F63E-4E92-ADF2-1030CCF1B136}">
      <dsp:nvSpPr>
        <dsp:cNvPr id="0" name=""/>
        <dsp:cNvSpPr/>
      </dsp:nvSpPr>
      <dsp:spPr>
        <a:xfrm>
          <a:off x="7598256" y="2296324"/>
          <a:ext cx="4433468" cy="1489610"/>
        </a:xfrm>
        <a:prstGeom prst="rect">
          <a:avLst/>
        </a:prstGeom>
        <a:noFill/>
        <a:ln w="38100">
          <a:solidFill>
            <a:srgbClr val="FF0000"/>
          </a:solid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l" defTabSz="711200">
            <a:lnSpc>
              <a:spcPct val="90000"/>
            </a:lnSpc>
            <a:spcBef>
              <a:spcPct val="0"/>
            </a:spcBef>
            <a:spcAft>
              <a:spcPct val="10000"/>
            </a:spcAft>
            <a:buNone/>
          </a:pPr>
          <a:r>
            <a:rPr lang="en-GB" sz="1600" kern="1200" dirty="0"/>
            <a:t> </a:t>
          </a:r>
          <a:r>
            <a:rPr lang="en-GB" sz="2000" kern="1200" dirty="0"/>
            <a:t>Identifying the individual and                                organisational factors that support or hinder research use within the CPRL and by policing partners</a:t>
          </a:r>
        </a:p>
      </dsp:txBody>
      <dsp:txXfrm>
        <a:off x="7598256" y="2296324"/>
        <a:ext cx="4433468" cy="1489610"/>
      </dsp:txXfrm>
    </dsp:sp>
    <dsp:sp modelId="{E2BB8C72-212E-42C7-A3D9-77CDA1C6AC04}">
      <dsp:nvSpPr>
        <dsp:cNvPr id="0" name=""/>
        <dsp:cNvSpPr/>
      </dsp:nvSpPr>
      <dsp:spPr>
        <a:xfrm>
          <a:off x="5463253" y="3880967"/>
          <a:ext cx="1479763" cy="1480177"/>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F47314-2F5A-4CA7-9742-2024F793815B}">
      <dsp:nvSpPr>
        <dsp:cNvPr id="0" name=""/>
        <dsp:cNvSpPr/>
      </dsp:nvSpPr>
      <dsp:spPr>
        <a:xfrm>
          <a:off x="7070461" y="4181321"/>
          <a:ext cx="5135238" cy="1432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10000"/>
            </a:spcAft>
            <a:buNone/>
          </a:pPr>
          <a:r>
            <a:rPr lang="en-GB" sz="2000" kern="1200" dirty="0"/>
            <a:t>Assessing effectiveness of the different</a:t>
          </a:r>
        </a:p>
        <a:p>
          <a:pPr marL="0" lvl="0" indent="0" algn="l" defTabSz="889000">
            <a:lnSpc>
              <a:spcPct val="90000"/>
            </a:lnSpc>
            <a:spcBef>
              <a:spcPct val="0"/>
            </a:spcBef>
            <a:spcAft>
              <a:spcPct val="10000"/>
            </a:spcAft>
            <a:buNone/>
          </a:pPr>
          <a:r>
            <a:rPr lang="en-GB" sz="2000" kern="1200" dirty="0"/>
            <a:t> knowledge mobilisation interventions used by </a:t>
          </a:r>
        </a:p>
        <a:p>
          <a:pPr marL="0" lvl="0" indent="0" algn="l" defTabSz="889000">
            <a:lnSpc>
              <a:spcPct val="90000"/>
            </a:lnSpc>
            <a:spcBef>
              <a:spcPct val="0"/>
            </a:spcBef>
            <a:spcAft>
              <a:spcPct val="10000"/>
            </a:spcAft>
            <a:buNone/>
          </a:pPr>
          <a:r>
            <a:rPr lang="en-GB" sz="2000" kern="1200" dirty="0"/>
            <a:t>the CPRL to promote and support the use of its research into practice</a:t>
          </a:r>
        </a:p>
      </dsp:txBody>
      <dsp:txXfrm>
        <a:off x="7070461" y="4181321"/>
        <a:ext cx="5135238" cy="14325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407DF3-E979-4673-AB52-D467C00B2A18}">
      <dsp:nvSpPr>
        <dsp:cNvPr id="0" name=""/>
        <dsp:cNvSpPr/>
      </dsp:nvSpPr>
      <dsp:spPr>
        <a:xfrm>
          <a:off x="4165497" y="2369907"/>
          <a:ext cx="1818842" cy="1818842"/>
        </a:xfrm>
        <a:prstGeom prst="ellipse">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GB" sz="2900" b="1" kern="1200" dirty="0">
              <a:solidFill>
                <a:schemeClr val="tx1"/>
              </a:solidFill>
            </a:rPr>
            <a:t>Barriers</a:t>
          </a:r>
        </a:p>
      </dsp:txBody>
      <dsp:txXfrm>
        <a:off x="4431860" y="2636270"/>
        <a:ext cx="1286116" cy="1286116"/>
      </dsp:txXfrm>
    </dsp:sp>
    <dsp:sp modelId="{37A7B1E2-E978-437D-8BDA-F5B5A5D17AFB}">
      <dsp:nvSpPr>
        <dsp:cNvPr id="0" name=""/>
        <dsp:cNvSpPr/>
      </dsp:nvSpPr>
      <dsp:spPr>
        <a:xfrm rot="16200000">
          <a:off x="4880686" y="1705224"/>
          <a:ext cx="388463" cy="618406"/>
        </a:xfrm>
        <a:prstGeom prst="rightArrow">
          <a:avLst>
            <a:gd name="adj1" fmla="val 60000"/>
            <a:gd name="adj2" fmla="val 50000"/>
          </a:avLst>
        </a:prstGeom>
        <a:solidFill>
          <a:schemeClr val="bg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a:off x="4938956" y="1887175"/>
        <a:ext cx="271924" cy="371044"/>
      </dsp:txXfrm>
    </dsp:sp>
    <dsp:sp modelId="{C3F0FCF4-E44E-49DB-A30C-2D8D92781B2F}">
      <dsp:nvSpPr>
        <dsp:cNvPr id="0" name=""/>
        <dsp:cNvSpPr/>
      </dsp:nvSpPr>
      <dsp:spPr>
        <a:xfrm>
          <a:off x="4256439" y="0"/>
          <a:ext cx="1636958" cy="1636958"/>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b="1" kern="1200" dirty="0">
              <a:solidFill>
                <a:schemeClr val="tx1"/>
              </a:solidFill>
            </a:rPr>
            <a:t>Lack of resources</a:t>
          </a:r>
        </a:p>
      </dsp:txBody>
      <dsp:txXfrm>
        <a:off x="4496166" y="239727"/>
        <a:ext cx="1157504" cy="1157504"/>
      </dsp:txXfrm>
    </dsp:sp>
    <dsp:sp modelId="{8AB4E92E-A156-4C7C-9AA4-41148D745482}">
      <dsp:nvSpPr>
        <dsp:cNvPr id="0" name=""/>
        <dsp:cNvSpPr/>
      </dsp:nvSpPr>
      <dsp:spPr>
        <a:xfrm rot="19285714">
          <a:off x="5869180" y="2182656"/>
          <a:ext cx="386388" cy="618406"/>
        </a:xfrm>
        <a:prstGeom prst="rightArrow">
          <a:avLst>
            <a:gd name="adj1" fmla="val 60000"/>
            <a:gd name="adj2" fmla="val 50000"/>
          </a:avLst>
        </a:prstGeom>
        <a:solidFill>
          <a:schemeClr val="bg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a:off x="5881825" y="2342473"/>
        <a:ext cx="270472" cy="371044"/>
      </dsp:txXfrm>
    </dsp:sp>
    <dsp:sp modelId="{86EFF1DD-D61D-4764-871A-272E16AE6D4C}">
      <dsp:nvSpPr>
        <dsp:cNvPr id="0" name=""/>
        <dsp:cNvSpPr/>
      </dsp:nvSpPr>
      <dsp:spPr>
        <a:xfrm>
          <a:off x="6177348" y="928975"/>
          <a:ext cx="1636958" cy="1636958"/>
        </a:xfrm>
        <a:prstGeom prst="ellipse">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b="1" kern="1200" dirty="0">
              <a:solidFill>
                <a:schemeClr val="tx1"/>
              </a:solidFill>
            </a:rPr>
            <a:t>Accessibility</a:t>
          </a:r>
        </a:p>
      </dsp:txBody>
      <dsp:txXfrm>
        <a:off x="6417075" y="1168702"/>
        <a:ext cx="1157504" cy="1157504"/>
      </dsp:txXfrm>
    </dsp:sp>
    <dsp:sp modelId="{B74059BD-9AE2-4ABD-A53F-102FDA8879CF}">
      <dsp:nvSpPr>
        <dsp:cNvPr id="0" name=""/>
        <dsp:cNvSpPr/>
      </dsp:nvSpPr>
      <dsp:spPr>
        <a:xfrm rot="771429">
          <a:off x="6113061" y="3251170"/>
          <a:ext cx="386388" cy="618406"/>
        </a:xfrm>
        <a:prstGeom prst="rightArrow">
          <a:avLst>
            <a:gd name="adj1" fmla="val 60000"/>
            <a:gd name="adj2" fmla="val 50000"/>
          </a:avLst>
        </a:prstGeom>
        <a:solidFill>
          <a:schemeClr val="bg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a:off x="6114514" y="3361954"/>
        <a:ext cx="270472" cy="371044"/>
      </dsp:txXfrm>
    </dsp:sp>
    <dsp:sp modelId="{2B734858-5ACF-4927-8C30-07EF4E5F7A6C}">
      <dsp:nvSpPr>
        <dsp:cNvPr id="0" name=""/>
        <dsp:cNvSpPr/>
      </dsp:nvSpPr>
      <dsp:spPr>
        <a:xfrm>
          <a:off x="6651774" y="3007569"/>
          <a:ext cx="1636958" cy="1636958"/>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b="1" kern="1200" dirty="0">
              <a:solidFill>
                <a:schemeClr val="tx1"/>
              </a:solidFill>
            </a:rPr>
            <a:t>Police Culture</a:t>
          </a:r>
        </a:p>
      </dsp:txBody>
      <dsp:txXfrm>
        <a:off x="6891501" y="3247296"/>
        <a:ext cx="1157504" cy="1157504"/>
      </dsp:txXfrm>
    </dsp:sp>
    <dsp:sp modelId="{4E431900-C795-439E-B5DC-B828849F399A}">
      <dsp:nvSpPr>
        <dsp:cNvPr id="0" name=""/>
        <dsp:cNvSpPr/>
      </dsp:nvSpPr>
      <dsp:spPr>
        <a:xfrm rot="3857143">
          <a:off x="5429720" y="4108052"/>
          <a:ext cx="386388" cy="618406"/>
        </a:xfrm>
        <a:prstGeom prst="rightArrow">
          <a:avLst>
            <a:gd name="adj1" fmla="val 60000"/>
            <a:gd name="adj2" fmla="val 50000"/>
          </a:avLst>
        </a:prstGeom>
        <a:solidFill>
          <a:schemeClr val="bg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a:off x="5462531" y="4179515"/>
        <a:ext cx="270472" cy="371044"/>
      </dsp:txXfrm>
    </dsp:sp>
    <dsp:sp modelId="{93046B68-E1E2-4945-AA98-F3B20603ADCE}">
      <dsp:nvSpPr>
        <dsp:cNvPr id="0" name=""/>
        <dsp:cNvSpPr/>
      </dsp:nvSpPr>
      <dsp:spPr>
        <a:xfrm>
          <a:off x="5322463" y="4674472"/>
          <a:ext cx="1636958" cy="1636958"/>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b="1" kern="1200" dirty="0">
              <a:solidFill>
                <a:schemeClr val="tx1"/>
              </a:solidFill>
            </a:rPr>
            <a:t>Research into Practice</a:t>
          </a:r>
        </a:p>
      </dsp:txBody>
      <dsp:txXfrm>
        <a:off x="5562190" y="4914199"/>
        <a:ext cx="1157504" cy="1157504"/>
      </dsp:txXfrm>
    </dsp:sp>
    <dsp:sp modelId="{F81040A0-D96D-43D4-94EF-B8A5AAE54974}">
      <dsp:nvSpPr>
        <dsp:cNvPr id="0" name=""/>
        <dsp:cNvSpPr/>
      </dsp:nvSpPr>
      <dsp:spPr>
        <a:xfrm rot="6942857">
          <a:off x="4333727" y="4108052"/>
          <a:ext cx="386388" cy="618406"/>
        </a:xfrm>
        <a:prstGeom prst="rightArrow">
          <a:avLst>
            <a:gd name="adj1" fmla="val 60000"/>
            <a:gd name="adj2" fmla="val 50000"/>
          </a:avLst>
        </a:prstGeom>
        <a:solidFill>
          <a:schemeClr val="bg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rot="10800000">
        <a:off x="4416832" y="4179515"/>
        <a:ext cx="270472" cy="371044"/>
      </dsp:txXfrm>
    </dsp:sp>
    <dsp:sp modelId="{9A991A66-3BF4-47E1-A59C-A884E9827344}">
      <dsp:nvSpPr>
        <dsp:cNvPr id="0" name=""/>
        <dsp:cNvSpPr/>
      </dsp:nvSpPr>
      <dsp:spPr>
        <a:xfrm>
          <a:off x="3190414" y="4674472"/>
          <a:ext cx="1636958" cy="1636958"/>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b="1" kern="1200" dirty="0">
              <a:solidFill>
                <a:schemeClr val="tx1"/>
              </a:solidFill>
            </a:rPr>
            <a:t>Capability</a:t>
          </a:r>
        </a:p>
      </dsp:txBody>
      <dsp:txXfrm>
        <a:off x="3430141" y="4914199"/>
        <a:ext cx="1157504" cy="1157504"/>
      </dsp:txXfrm>
    </dsp:sp>
    <dsp:sp modelId="{432B8658-4645-4840-A658-7F706640BA23}">
      <dsp:nvSpPr>
        <dsp:cNvPr id="0" name=""/>
        <dsp:cNvSpPr/>
      </dsp:nvSpPr>
      <dsp:spPr>
        <a:xfrm rot="10028571">
          <a:off x="3650386" y="3251170"/>
          <a:ext cx="386388" cy="618406"/>
        </a:xfrm>
        <a:prstGeom prst="rightArrow">
          <a:avLst>
            <a:gd name="adj1" fmla="val 60000"/>
            <a:gd name="adj2" fmla="val 50000"/>
          </a:avLst>
        </a:prstGeom>
        <a:solidFill>
          <a:schemeClr val="bg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rot="10800000">
        <a:off x="3764849" y="3361954"/>
        <a:ext cx="270472" cy="371044"/>
      </dsp:txXfrm>
    </dsp:sp>
    <dsp:sp modelId="{C225ACC4-1D23-48BC-BDD5-2CD625E4FD4C}">
      <dsp:nvSpPr>
        <dsp:cNvPr id="0" name=""/>
        <dsp:cNvSpPr/>
      </dsp:nvSpPr>
      <dsp:spPr>
        <a:xfrm>
          <a:off x="1861103" y="3007569"/>
          <a:ext cx="1636958" cy="1636958"/>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b="1" kern="1200" dirty="0">
              <a:solidFill>
                <a:schemeClr val="tx1"/>
              </a:solidFill>
            </a:rPr>
            <a:t>Senior Leadership</a:t>
          </a:r>
        </a:p>
      </dsp:txBody>
      <dsp:txXfrm>
        <a:off x="2100830" y="3247296"/>
        <a:ext cx="1157504" cy="1157504"/>
      </dsp:txXfrm>
    </dsp:sp>
    <dsp:sp modelId="{857E3CD8-C355-41D9-AD02-B87BE2694BE6}">
      <dsp:nvSpPr>
        <dsp:cNvPr id="0" name=""/>
        <dsp:cNvSpPr/>
      </dsp:nvSpPr>
      <dsp:spPr>
        <a:xfrm rot="13114286">
          <a:off x="3894268" y="2182656"/>
          <a:ext cx="386388" cy="618406"/>
        </a:xfrm>
        <a:prstGeom prst="rightArrow">
          <a:avLst>
            <a:gd name="adj1" fmla="val 60000"/>
            <a:gd name="adj2" fmla="val 50000"/>
          </a:avLst>
        </a:prstGeom>
        <a:solidFill>
          <a:schemeClr val="bg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rot="10800000">
        <a:off x="3997539" y="2342473"/>
        <a:ext cx="270472" cy="371044"/>
      </dsp:txXfrm>
    </dsp:sp>
    <dsp:sp modelId="{F9C3FA82-5384-4CEB-AF05-A83AA81533A3}">
      <dsp:nvSpPr>
        <dsp:cNvPr id="0" name=""/>
        <dsp:cNvSpPr/>
      </dsp:nvSpPr>
      <dsp:spPr>
        <a:xfrm>
          <a:off x="2335529" y="928975"/>
          <a:ext cx="1636958" cy="1636958"/>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b="1" kern="1200" dirty="0">
              <a:solidFill>
                <a:schemeClr val="tx1"/>
              </a:solidFill>
            </a:rPr>
            <a:t>Credibility of research evidence</a:t>
          </a:r>
        </a:p>
      </dsp:txBody>
      <dsp:txXfrm>
        <a:off x="2575256" y="1168702"/>
        <a:ext cx="1157504" cy="11575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41F1BF-D40B-4CFF-9144-ED3622F64B60}">
      <dsp:nvSpPr>
        <dsp:cNvPr id="0" name=""/>
        <dsp:cNvSpPr/>
      </dsp:nvSpPr>
      <dsp:spPr>
        <a:xfrm>
          <a:off x="0" y="2458"/>
          <a:ext cx="5685149"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73E6FD-064C-4E87-9667-612838048DE6}">
      <dsp:nvSpPr>
        <dsp:cNvPr id="0" name=""/>
        <dsp:cNvSpPr/>
      </dsp:nvSpPr>
      <dsp:spPr>
        <a:xfrm>
          <a:off x="0" y="2458"/>
          <a:ext cx="5685149" cy="838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a:t>Awareness - building awareness and positive attitudes towards research evidence use</a:t>
          </a:r>
        </a:p>
      </dsp:txBody>
      <dsp:txXfrm>
        <a:off x="0" y="2458"/>
        <a:ext cx="5685149" cy="838318"/>
      </dsp:txXfrm>
    </dsp:sp>
    <dsp:sp modelId="{13DCCF09-1D46-4F84-A518-CD98B18A14F0}">
      <dsp:nvSpPr>
        <dsp:cNvPr id="0" name=""/>
        <dsp:cNvSpPr/>
      </dsp:nvSpPr>
      <dsp:spPr>
        <a:xfrm>
          <a:off x="0" y="840776"/>
          <a:ext cx="5685149"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805D14-2A95-45A9-8C95-32FF4C080AAB}">
      <dsp:nvSpPr>
        <dsp:cNvPr id="0" name=""/>
        <dsp:cNvSpPr/>
      </dsp:nvSpPr>
      <dsp:spPr>
        <a:xfrm>
          <a:off x="0" y="840776"/>
          <a:ext cx="5685149" cy="838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a:t>Agreement - building mutual understanding and agreement on police relevant questions</a:t>
          </a:r>
        </a:p>
      </dsp:txBody>
      <dsp:txXfrm>
        <a:off x="0" y="840776"/>
        <a:ext cx="5685149" cy="838318"/>
      </dsp:txXfrm>
    </dsp:sp>
    <dsp:sp modelId="{60C790DE-6AF0-4173-ADED-66DC16EA91BB}">
      <dsp:nvSpPr>
        <dsp:cNvPr id="0" name=""/>
        <dsp:cNvSpPr/>
      </dsp:nvSpPr>
      <dsp:spPr>
        <a:xfrm>
          <a:off x="0" y="1679095"/>
          <a:ext cx="5685149"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5530C8-E73E-41CB-B24F-54602B98B80F}">
      <dsp:nvSpPr>
        <dsp:cNvPr id="0" name=""/>
        <dsp:cNvSpPr/>
      </dsp:nvSpPr>
      <dsp:spPr>
        <a:xfrm>
          <a:off x="0" y="1679095"/>
          <a:ext cx="5685149" cy="838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a:t>Access &amp; Communication - Providing communication of and access to research evidence</a:t>
          </a:r>
        </a:p>
      </dsp:txBody>
      <dsp:txXfrm>
        <a:off x="0" y="1679095"/>
        <a:ext cx="5685149" cy="838318"/>
      </dsp:txXfrm>
    </dsp:sp>
    <dsp:sp modelId="{9B2FF933-15DD-451D-A73D-EC0EE4BD821B}">
      <dsp:nvSpPr>
        <dsp:cNvPr id="0" name=""/>
        <dsp:cNvSpPr/>
      </dsp:nvSpPr>
      <dsp:spPr>
        <a:xfrm>
          <a:off x="0" y="2517413"/>
          <a:ext cx="5685149"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F1AF1A-EF93-4D8A-91BC-233CB54A9F53}">
      <dsp:nvSpPr>
        <dsp:cNvPr id="0" name=""/>
        <dsp:cNvSpPr/>
      </dsp:nvSpPr>
      <dsp:spPr>
        <a:xfrm>
          <a:off x="0" y="2517413"/>
          <a:ext cx="5685149" cy="838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a:t>Interaction - Facilitating interactions between decision-makers and researchers</a:t>
          </a:r>
        </a:p>
      </dsp:txBody>
      <dsp:txXfrm>
        <a:off x="0" y="2517413"/>
        <a:ext cx="5685149" cy="838318"/>
      </dsp:txXfrm>
    </dsp:sp>
    <dsp:sp modelId="{5AAD4871-CC6F-4510-87E0-F521BD3E0EB1}">
      <dsp:nvSpPr>
        <dsp:cNvPr id="0" name=""/>
        <dsp:cNvSpPr/>
      </dsp:nvSpPr>
      <dsp:spPr>
        <a:xfrm>
          <a:off x="0" y="3355731"/>
          <a:ext cx="5685149"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74A354-4147-4A54-8AB3-5E3318F9DD57}">
      <dsp:nvSpPr>
        <dsp:cNvPr id="0" name=""/>
        <dsp:cNvSpPr/>
      </dsp:nvSpPr>
      <dsp:spPr>
        <a:xfrm>
          <a:off x="0" y="3355731"/>
          <a:ext cx="5685149" cy="838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a:t>Skills - developing the skills to access and make sense of research evidence </a:t>
          </a:r>
        </a:p>
      </dsp:txBody>
      <dsp:txXfrm>
        <a:off x="0" y="3355731"/>
        <a:ext cx="5685149" cy="838318"/>
      </dsp:txXfrm>
    </dsp:sp>
    <dsp:sp modelId="{45827073-7EF9-4DCB-B460-67DA2B81E901}">
      <dsp:nvSpPr>
        <dsp:cNvPr id="0" name=""/>
        <dsp:cNvSpPr/>
      </dsp:nvSpPr>
      <dsp:spPr>
        <a:xfrm>
          <a:off x="0" y="4194050"/>
          <a:ext cx="5685149"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48EDA5-7ABB-4B28-91AB-5E8D03CAA725}">
      <dsp:nvSpPr>
        <dsp:cNvPr id="0" name=""/>
        <dsp:cNvSpPr/>
      </dsp:nvSpPr>
      <dsp:spPr>
        <a:xfrm>
          <a:off x="0" y="4194050"/>
          <a:ext cx="5685149" cy="838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a:t>Structure &amp; processes - influencing decision-making structures and processes</a:t>
          </a:r>
        </a:p>
      </dsp:txBody>
      <dsp:txXfrm>
        <a:off x="0" y="4194050"/>
        <a:ext cx="5685149" cy="838318"/>
      </dsp:txXfrm>
    </dsp:sp>
  </dsp:spTree>
</dsp:drawing>
</file>

<file path=ppt/diagrams/layout1.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29" tIns="45714" rIns="91429" bIns="45714" rtlCol="0"/>
          <a:lstStyle>
            <a:lvl1pPr algn="l">
              <a:defRPr sz="1200"/>
            </a:lvl1pPr>
          </a:lstStyle>
          <a:p>
            <a:endParaRPr lang="en-GB"/>
          </a:p>
        </p:txBody>
      </p:sp>
      <p:sp>
        <p:nvSpPr>
          <p:cNvPr id="3" name="Date Placeholder 2"/>
          <p:cNvSpPr>
            <a:spLocks noGrp="1"/>
          </p:cNvSpPr>
          <p:nvPr>
            <p:ph type="dt" idx="1"/>
          </p:nvPr>
        </p:nvSpPr>
        <p:spPr>
          <a:xfrm>
            <a:off x="3884613" y="1"/>
            <a:ext cx="2971800" cy="458788"/>
          </a:xfrm>
          <a:prstGeom prst="rect">
            <a:avLst/>
          </a:prstGeom>
        </p:spPr>
        <p:txBody>
          <a:bodyPr vert="horz" lIns="91429" tIns="45714" rIns="91429" bIns="45714" rtlCol="0"/>
          <a:lstStyle>
            <a:lvl1pPr algn="r">
              <a:defRPr sz="1200"/>
            </a:lvl1pPr>
          </a:lstStyle>
          <a:p>
            <a:fld id="{857C4473-EBA2-4CE7-9C0C-711DBEAD05E8}" type="datetimeFigureOut">
              <a:rPr lang="en-GB" smtClean="0"/>
              <a:t>15/06/2023</a:t>
            </a:fld>
            <a:endParaRPr lang="en-GB"/>
          </a:p>
        </p:txBody>
      </p:sp>
      <p:sp>
        <p:nvSpPr>
          <p:cNvPr id="4" name="Slide Image Placeholder 3"/>
          <p:cNvSpPr>
            <a:spLocks noGrp="1" noRot="1" noChangeAspect="1"/>
          </p:cNvSpPr>
          <p:nvPr>
            <p:ph type="sldImg" idx="2"/>
          </p:nvPr>
        </p:nvSpPr>
        <p:spPr>
          <a:xfrm>
            <a:off x="685800" y="1143000"/>
            <a:ext cx="5487988" cy="3086100"/>
          </a:xfrm>
          <a:prstGeom prst="rect">
            <a:avLst/>
          </a:prstGeom>
          <a:noFill/>
          <a:ln w="12700">
            <a:solidFill>
              <a:prstClr val="black"/>
            </a:solidFill>
          </a:ln>
        </p:spPr>
        <p:txBody>
          <a:bodyPr vert="horz" lIns="91429" tIns="45714" rIns="91429" bIns="45714"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29" tIns="45714" rIns="91429" bIns="457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4"/>
            <a:ext cx="2971800" cy="458787"/>
          </a:xfrm>
          <a:prstGeom prst="rect">
            <a:avLst/>
          </a:prstGeom>
        </p:spPr>
        <p:txBody>
          <a:bodyPr vert="horz" lIns="91429" tIns="45714" rIns="91429" bIns="45714"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29" tIns="45714" rIns="91429" bIns="45714" rtlCol="0" anchor="b"/>
          <a:lstStyle>
            <a:lvl1pPr algn="r">
              <a:defRPr sz="1200"/>
            </a:lvl1pPr>
          </a:lstStyle>
          <a:p>
            <a:fld id="{48C9ED0C-C253-41B3-87F7-F1B040E7C5D0}" type="slidenum">
              <a:rPr lang="en-GB" smtClean="0"/>
              <a:t>‹#›</a:t>
            </a:fld>
            <a:endParaRPr lang="en-GB"/>
          </a:p>
        </p:txBody>
      </p:sp>
    </p:spTree>
    <p:extLst>
      <p:ext uri="{BB962C8B-B14F-4D97-AF65-F5344CB8AC3E}">
        <p14:creationId xmlns:p14="http://schemas.microsoft.com/office/powerpoint/2010/main" val="2357889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80EEB4-5B6D-4FAD-BD2F-67E1C2BF1890}" type="slidenum">
              <a:rPr lang="en-GB" smtClean="0"/>
              <a:t>1</a:t>
            </a:fld>
            <a:endParaRPr lang="en-GB" dirty="0"/>
          </a:p>
        </p:txBody>
      </p:sp>
    </p:spTree>
    <p:extLst>
      <p:ext uri="{BB962C8B-B14F-4D97-AF65-F5344CB8AC3E}">
        <p14:creationId xmlns:p14="http://schemas.microsoft.com/office/powerpoint/2010/main" val="1295035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9159" y="4777195"/>
            <a:ext cx="6483936" cy="4889823"/>
          </a:xfrm>
        </p:spPr>
        <p:txBody>
          <a:bodyPr/>
          <a:lstStyle/>
          <a:p>
            <a:pPr marL="285750" indent="-2857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48C9ED0C-C253-41B3-87F7-F1B040E7C5D0}" type="slidenum">
              <a:rPr lang="en-GB" smtClean="0"/>
              <a:t>12</a:t>
            </a:fld>
            <a:endParaRPr lang="en-GB" dirty="0"/>
          </a:p>
        </p:txBody>
      </p:sp>
    </p:spTree>
    <p:extLst>
      <p:ext uri="{BB962C8B-B14F-4D97-AF65-F5344CB8AC3E}">
        <p14:creationId xmlns:p14="http://schemas.microsoft.com/office/powerpoint/2010/main" val="1674680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4182" y="4451518"/>
            <a:ext cx="6429636" cy="4889823"/>
          </a:xfrm>
        </p:spPr>
        <p:txBody>
          <a:bodyPr/>
          <a:lstStyle/>
          <a:p>
            <a:pPr marL="285750" indent="-285750">
              <a:buFont typeface="Arial" panose="020B0604020202020204" pitchFamily="34" charset="0"/>
              <a:buChar char="•"/>
            </a:pPr>
            <a:r>
              <a:rPr lang="en-GB" sz="1200" dirty="0"/>
              <a:t>This is not an academic journal, but a practitioners journal with articles written by a range of officers with varying levels of academic experience, and it is all the better for that. Evidence based policing is not a purely intellectual exercise; it is a way of thinking which asks those in all ranks and roles to consider: What do we know about what works? How can I apply that to my day to day work for the benefit of the public? Where are there opportunities for me to help better understand what works and to share that with others? No single piece of research can hold the solution to what are often complex problems, but by sharing our work we hope to make our contribution to the growing body of knowledge which informs police practice now and in the future </a:t>
            </a:r>
            <a:br>
              <a:rPr lang="en-GB" sz="1200" dirty="0"/>
            </a:br>
            <a:endParaRPr lang="en-GB" sz="1200" dirty="0"/>
          </a:p>
          <a:p>
            <a:pPr marL="285750" indent="-285750">
              <a:buFont typeface="Arial" panose="020B0604020202020204" pitchFamily="34" charset="0"/>
              <a:buChar char="•"/>
            </a:pPr>
            <a:r>
              <a:rPr lang="en-GB" sz="1200" dirty="0"/>
              <a:t>The purpose of this journal is, at least, three fold.</a:t>
            </a:r>
            <a:br>
              <a:rPr lang="en-GB" sz="1200" dirty="0"/>
            </a:br>
            <a:br>
              <a:rPr lang="en-GB" sz="1200" dirty="0"/>
            </a:br>
            <a:r>
              <a:rPr lang="en-GB" sz="1200" dirty="0"/>
              <a:t>1. Those engaged in academic research in the Thames Valley to be able to share that work with colleagues across the force and further beyond. The sharing and debating of ideas is the fuel which allows the research base to grow. </a:t>
            </a:r>
            <a:br>
              <a:rPr lang="en-GB" sz="1200" dirty="0"/>
            </a:br>
            <a:br>
              <a:rPr lang="en-GB" sz="1200" dirty="0"/>
            </a:br>
            <a:r>
              <a:rPr lang="en-GB" sz="1200" dirty="0"/>
              <a:t>2. To encourage people to bring those thoughts together more formally and share them – so the journal provides space for literature reviews and discussion pieces to allow ideas to be explored and developed more fully. </a:t>
            </a:r>
            <a:br>
              <a:rPr lang="en-GB" sz="1200" dirty="0"/>
            </a:br>
            <a:br>
              <a:rPr lang="en-GB" sz="1200" dirty="0"/>
            </a:br>
            <a:r>
              <a:rPr lang="en-GB" sz="1200" dirty="0"/>
              <a:t>3. To encourage an evidence based approach throughout the organisation, and the sharing of those thoughts and experiences. There is therefore part of the journal dedicated to sharing the experience applying an evidence based approach to operational policing</a:t>
            </a:r>
            <a:br>
              <a:rPr lang="en-GB" sz="1200" dirty="0"/>
            </a:br>
            <a:br>
              <a:rPr lang="en-GB" sz="1200" dirty="0"/>
            </a:br>
            <a:endParaRPr lang="en-GB" dirty="0"/>
          </a:p>
        </p:txBody>
      </p:sp>
      <p:sp>
        <p:nvSpPr>
          <p:cNvPr id="4" name="Slide Number Placeholder 3"/>
          <p:cNvSpPr>
            <a:spLocks noGrp="1"/>
          </p:cNvSpPr>
          <p:nvPr>
            <p:ph type="sldNum" sz="quarter" idx="5"/>
          </p:nvPr>
        </p:nvSpPr>
        <p:spPr/>
        <p:txBody>
          <a:bodyPr/>
          <a:lstStyle/>
          <a:p>
            <a:fld id="{48C9ED0C-C253-41B3-87F7-F1B040E7C5D0}" type="slidenum">
              <a:rPr lang="en-GB" smtClean="0"/>
              <a:t>17</a:t>
            </a:fld>
            <a:endParaRPr lang="en-GB" dirty="0"/>
          </a:p>
        </p:txBody>
      </p:sp>
    </p:spTree>
    <p:extLst>
      <p:ext uri="{BB962C8B-B14F-4D97-AF65-F5344CB8AC3E}">
        <p14:creationId xmlns:p14="http://schemas.microsoft.com/office/powerpoint/2010/main" val="1109505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9159" y="4777195"/>
            <a:ext cx="6483936" cy="4889823"/>
          </a:xfrm>
        </p:spPr>
        <p:txBody>
          <a:bodyPr/>
          <a:lstStyle/>
          <a:p>
            <a:pPr marL="285750" indent="-2857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48C9ED0C-C253-41B3-87F7-F1B040E7C5D0}" type="slidenum">
              <a:rPr lang="en-GB" smtClean="0"/>
              <a:t>20</a:t>
            </a:fld>
            <a:endParaRPr lang="en-GB" dirty="0"/>
          </a:p>
        </p:txBody>
      </p:sp>
    </p:spTree>
    <p:extLst>
      <p:ext uri="{BB962C8B-B14F-4D97-AF65-F5344CB8AC3E}">
        <p14:creationId xmlns:p14="http://schemas.microsoft.com/office/powerpoint/2010/main" val="1980431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80EEB4-5B6D-4FAD-BD2F-67E1C2BF1890}" type="slidenum">
              <a:rPr lang="en-GB" smtClean="0"/>
              <a:t>24</a:t>
            </a:fld>
            <a:endParaRPr lang="en-GB" dirty="0"/>
          </a:p>
        </p:txBody>
      </p:sp>
    </p:spTree>
    <p:extLst>
      <p:ext uri="{BB962C8B-B14F-4D97-AF65-F5344CB8AC3E}">
        <p14:creationId xmlns:p14="http://schemas.microsoft.com/office/powerpoint/2010/main" val="36686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9159" y="4777195"/>
            <a:ext cx="6483936" cy="4889823"/>
          </a:xfrm>
        </p:spPr>
        <p:txBody>
          <a:bodyPr/>
          <a:lstStyle/>
          <a:p>
            <a:pPr marL="285750" indent="-2857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48C9ED0C-C253-41B3-87F7-F1B040E7C5D0}" type="slidenum">
              <a:rPr lang="en-GB" smtClean="0"/>
              <a:t>2</a:t>
            </a:fld>
            <a:endParaRPr lang="en-GB" dirty="0"/>
          </a:p>
        </p:txBody>
      </p:sp>
    </p:spTree>
    <p:extLst>
      <p:ext uri="{BB962C8B-B14F-4D97-AF65-F5344CB8AC3E}">
        <p14:creationId xmlns:p14="http://schemas.microsoft.com/office/powerpoint/2010/main" val="3707647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9584" y="3505258"/>
            <a:ext cx="9393151" cy="3794330"/>
          </a:xfrm>
        </p:spPr>
        <p:txBody>
          <a:bodyPr/>
          <a:lstStyle/>
          <a:p>
            <a:endParaRPr lang="en-GB" dirty="0"/>
          </a:p>
        </p:txBody>
      </p:sp>
      <p:sp>
        <p:nvSpPr>
          <p:cNvPr id="4" name="Slide Number Placeholder 3"/>
          <p:cNvSpPr>
            <a:spLocks noGrp="1"/>
          </p:cNvSpPr>
          <p:nvPr>
            <p:ph type="sldNum" sz="quarter" idx="5"/>
          </p:nvPr>
        </p:nvSpPr>
        <p:spPr/>
        <p:txBody>
          <a:bodyPr/>
          <a:lstStyle/>
          <a:p>
            <a:fld id="{A3AE59EE-3F0D-9548-BD2F-178A64DD9789}" type="slidenum">
              <a:rPr lang="en-US" smtClean="0"/>
              <a:t>4</a:t>
            </a:fld>
            <a:endParaRPr lang="en-US" dirty="0"/>
          </a:p>
        </p:txBody>
      </p:sp>
    </p:spTree>
    <p:extLst>
      <p:ext uri="{BB962C8B-B14F-4D97-AF65-F5344CB8AC3E}">
        <p14:creationId xmlns:p14="http://schemas.microsoft.com/office/powerpoint/2010/main" val="575714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661366C3-EA84-4188-BCB0-3BC4E5A6A1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 uri="{53640926-AAD7-44D8-BBD7-CCE9431645EC}">
              <a14:shadowObscured xmlns:a14="http://schemas.microsoft.com/office/drawing/2010/main" val="1"/>
            </a:ext>
          </a:extLst>
        </p:spPr>
      </p:sp>
      <p:sp>
        <p:nvSpPr>
          <p:cNvPr id="81923" name="Notes Placeholder 2">
            <a:extLst>
              <a:ext uri="{FF2B5EF4-FFF2-40B4-BE49-F238E27FC236}">
                <a16:creationId xmlns:a16="http://schemas.microsoft.com/office/drawing/2014/main" id="{8B998A54-FA20-4797-8D57-A83EF2AEF2D9}"/>
              </a:ext>
            </a:extLst>
          </p:cNvPr>
          <p:cNvSpPr>
            <a:spLocks noGrp="1"/>
          </p:cNvSpPr>
          <p:nvPr>
            <p:ph type="body"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endParaRPr lang="en-US" altLang="en-US" dirty="0">
              <a:latin typeface="Arial" panose="020B0604020202020204" pitchFamily="34" charset="0"/>
            </a:endParaRPr>
          </a:p>
        </p:txBody>
      </p:sp>
      <p:sp>
        <p:nvSpPr>
          <p:cNvPr id="81924" name="Slide Number Placeholder 3">
            <a:extLst>
              <a:ext uri="{FF2B5EF4-FFF2-40B4-BE49-F238E27FC236}">
                <a16:creationId xmlns:a16="http://schemas.microsoft.com/office/drawing/2014/main" id="{82E55D73-6EE1-480D-AA7A-0514B857A36B}"/>
              </a:ext>
            </a:extLst>
          </p:cNvPr>
          <p:cNvSpPr txBox="1">
            <a:spLocks noGrp="1"/>
          </p:cNvSpPr>
          <p:nvPr/>
        </p:nvSpPr>
        <p:spPr bwMode="auto">
          <a:xfrm>
            <a:off x="3713163" y="10125075"/>
            <a:ext cx="2841625"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25" tIns="45213" rIns="90425" bIns="45213" anchor="b"/>
          <a:lstStyle>
            <a:lvl1pPr defTabSz="904875">
              <a:spcBef>
                <a:spcPct val="30000"/>
              </a:spcBef>
              <a:defRPr sz="1200">
                <a:solidFill>
                  <a:schemeClr val="tx1"/>
                </a:solidFill>
                <a:latin typeface="Calibri" panose="020F0502020204030204" pitchFamily="34" charset="0"/>
              </a:defRPr>
            </a:lvl1pPr>
            <a:lvl2pPr marL="742950" indent="-285750" defTabSz="904875">
              <a:spcBef>
                <a:spcPct val="30000"/>
              </a:spcBef>
              <a:defRPr sz="1200">
                <a:solidFill>
                  <a:schemeClr val="tx1"/>
                </a:solidFill>
                <a:latin typeface="Calibri" panose="020F0502020204030204" pitchFamily="34" charset="0"/>
              </a:defRPr>
            </a:lvl2pPr>
            <a:lvl3pPr marL="1143000" indent="-228600" defTabSz="904875">
              <a:spcBef>
                <a:spcPct val="30000"/>
              </a:spcBef>
              <a:defRPr sz="1200">
                <a:solidFill>
                  <a:schemeClr val="tx1"/>
                </a:solidFill>
                <a:latin typeface="Calibri" panose="020F0502020204030204" pitchFamily="34" charset="0"/>
              </a:defRPr>
            </a:lvl3pPr>
            <a:lvl4pPr marL="1600200" indent="-228600" defTabSz="904875">
              <a:spcBef>
                <a:spcPct val="30000"/>
              </a:spcBef>
              <a:defRPr sz="1200">
                <a:solidFill>
                  <a:schemeClr val="tx1"/>
                </a:solidFill>
                <a:latin typeface="Calibri" panose="020F0502020204030204" pitchFamily="34" charset="0"/>
              </a:defRPr>
            </a:lvl4pPr>
            <a:lvl5pPr marL="2057400" indent="-228600" defTabSz="904875">
              <a:spcBef>
                <a:spcPct val="30000"/>
              </a:spcBef>
              <a:defRPr sz="1200">
                <a:solidFill>
                  <a:schemeClr val="tx1"/>
                </a:solidFill>
                <a:latin typeface="Calibri" panose="020F0502020204030204" pitchFamily="34" charset="0"/>
              </a:defRPr>
            </a:lvl5pPr>
            <a:lvl6pPr marL="2514600" indent="-228600" defTabSz="9048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48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48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4875"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23566CE-B95E-48C1-82E7-82D521871190}" type="slidenum">
              <a:rPr lang="en-GB" altLang="en-US">
                <a:solidFill>
                  <a:srgbClr val="000000"/>
                </a:solidFill>
                <a:latin typeface="Arial" panose="020B0604020202020204" pitchFamily="34" charset="0"/>
                <a:ea typeface="MS PGothic" panose="020B0600070205080204" pitchFamily="34" charset="-128"/>
              </a:rPr>
              <a:pPr algn="r" eaLnBrk="1" hangingPunct="1">
                <a:spcBef>
                  <a:spcPct val="0"/>
                </a:spcBef>
              </a:pPr>
              <a:t>5</a:t>
            </a:fld>
            <a:endParaRPr lang="en-GB" altLang="en-US">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8C9ED0C-C253-41B3-87F7-F1B040E7C5D0}" type="slidenum">
              <a:rPr lang="en-GB" smtClean="0"/>
              <a:t>6</a:t>
            </a:fld>
            <a:endParaRPr lang="en-GB" dirty="0"/>
          </a:p>
        </p:txBody>
      </p:sp>
    </p:spTree>
    <p:extLst>
      <p:ext uri="{BB962C8B-B14F-4D97-AF65-F5344CB8AC3E}">
        <p14:creationId xmlns:p14="http://schemas.microsoft.com/office/powerpoint/2010/main" val="2704964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8C9ED0C-C253-41B3-87F7-F1B040E7C5D0}" type="slidenum">
              <a:rPr lang="en-GB" smtClean="0"/>
              <a:t>8</a:t>
            </a:fld>
            <a:endParaRPr lang="en-GB" dirty="0"/>
          </a:p>
        </p:txBody>
      </p:sp>
    </p:spTree>
    <p:extLst>
      <p:ext uri="{BB962C8B-B14F-4D97-AF65-F5344CB8AC3E}">
        <p14:creationId xmlns:p14="http://schemas.microsoft.com/office/powerpoint/2010/main" val="2364307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sz="1050" dirty="0">
              <a:solidFill>
                <a:srgbClr val="00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172BBC-2F06-435B-8943-C81963440C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3301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9159" y="4777195"/>
            <a:ext cx="6483936" cy="4889823"/>
          </a:xfrm>
        </p:spPr>
        <p:txBody>
          <a:bodyPr/>
          <a:lstStyle/>
          <a:p>
            <a:pPr marL="285750" indent="-2857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48C9ED0C-C253-41B3-87F7-F1B040E7C5D0}" type="slidenum">
              <a:rPr lang="en-GB" smtClean="0"/>
              <a:t>10</a:t>
            </a:fld>
            <a:endParaRPr lang="en-GB" dirty="0"/>
          </a:p>
        </p:txBody>
      </p:sp>
    </p:spTree>
    <p:extLst>
      <p:ext uri="{BB962C8B-B14F-4D97-AF65-F5344CB8AC3E}">
        <p14:creationId xmlns:p14="http://schemas.microsoft.com/office/powerpoint/2010/main" val="1258094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9159" y="4777195"/>
            <a:ext cx="6483936" cy="4889823"/>
          </a:xfrm>
        </p:spPr>
        <p:txBody>
          <a:bodyPr/>
          <a:lstStyle/>
          <a:p>
            <a:pPr marL="285750" indent="-2857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48C9ED0C-C253-41B3-87F7-F1B040E7C5D0}" type="slidenum">
              <a:rPr lang="en-GB" smtClean="0"/>
              <a:t>11</a:t>
            </a:fld>
            <a:endParaRPr lang="en-GB" dirty="0"/>
          </a:p>
        </p:txBody>
      </p:sp>
    </p:spTree>
    <p:extLst>
      <p:ext uri="{BB962C8B-B14F-4D97-AF65-F5344CB8AC3E}">
        <p14:creationId xmlns:p14="http://schemas.microsoft.com/office/powerpoint/2010/main" val="2610339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74B7C-09B8-4AC4-AB59-ECB08375E4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8B78AEB-F3BC-45AD-93BE-9FFA2C4637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CFE116B-A304-4CE0-B86B-3340EA7EB5BE}"/>
              </a:ext>
            </a:extLst>
          </p:cNvPr>
          <p:cNvSpPr>
            <a:spLocks noGrp="1"/>
          </p:cNvSpPr>
          <p:nvPr>
            <p:ph type="dt" sz="half" idx="10"/>
          </p:nvPr>
        </p:nvSpPr>
        <p:spPr/>
        <p:txBody>
          <a:bodyPr/>
          <a:lstStyle/>
          <a:p>
            <a:fld id="{26730FCE-19D3-482F-9A18-65177B609E56}" type="datetimeFigureOut">
              <a:rPr lang="en-GB" smtClean="0"/>
              <a:t>15/06/2023</a:t>
            </a:fld>
            <a:endParaRPr lang="en-GB"/>
          </a:p>
        </p:txBody>
      </p:sp>
      <p:sp>
        <p:nvSpPr>
          <p:cNvPr id="5" name="Footer Placeholder 4">
            <a:extLst>
              <a:ext uri="{FF2B5EF4-FFF2-40B4-BE49-F238E27FC236}">
                <a16:creationId xmlns:a16="http://schemas.microsoft.com/office/drawing/2014/main" id="{F3CBE4E7-6296-4C74-A7C7-86E1A0C58C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1739FC-C82A-41E2-812E-412299C74A2F}"/>
              </a:ext>
            </a:extLst>
          </p:cNvPr>
          <p:cNvSpPr>
            <a:spLocks noGrp="1"/>
          </p:cNvSpPr>
          <p:nvPr>
            <p:ph type="sldNum" sz="quarter" idx="12"/>
          </p:nvPr>
        </p:nvSpPr>
        <p:spPr/>
        <p:txBody>
          <a:bodyPr/>
          <a:lstStyle/>
          <a:p>
            <a:fld id="{BBBA3EFA-0978-45B1-9203-20375E93B8CC}" type="slidenum">
              <a:rPr lang="en-GB" smtClean="0"/>
              <a:t>‹#›</a:t>
            </a:fld>
            <a:endParaRPr lang="en-GB"/>
          </a:p>
        </p:txBody>
      </p:sp>
    </p:spTree>
    <p:extLst>
      <p:ext uri="{BB962C8B-B14F-4D97-AF65-F5344CB8AC3E}">
        <p14:creationId xmlns:p14="http://schemas.microsoft.com/office/powerpoint/2010/main" val="267803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8C910-BDCA-49D7-8061-9862A544CFE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2F24405-9E20-4B86-92CE-E6D33E118E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D2CE1C-A32D-472D-B9EA-5BCE749D93B4}"/>
              </a:ext>
            </a:extLst>
          </p:cNvPr>
          <p:cNvSpPr>
            <a:spLocks noGrp="1"/>
          </p:cNvSpPr>
          <p:nvPr>
            <p:ph type="dt" sz="half" idx="10"/>
          </p:nvPr>
        </p:nvSpPr>
        <p:spPr/>
        <p:txBody>
          <a:bodyPr/>
          <a:lstStyle/>
          <a:p>
            <a:fld id="{26730FCE-19D3-482F-9A18-65177B609E56}" type="datetimeFigureOut">
              <a:rPr lang="en-GB" smtClean="0"/>
              <a:t>15/06/2023</a:t>
            </a:fld>
            <a:endParaRPr lang="en-GB"/>
          </a:p>
        </p:txBody>
      </p:sp>
      <p:sp>
        <p:nvSpPr>
          <p:cNvPr id="5" name="Footer Placeholder 4">
            <a:extLst>
              <a:ext uri="{FF2B5EF4-FFF2-40B4-BE49-F238E27FC236}">
                <a16:creationId xmlns:a16="http://schemas.microsoft.com/office/drawing/2014/main" id="{DBB4408B-FB21-44DB-920F-BE089BE661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013202-C1EF-4976-9D3B-C752662609E8}"/>
              </a:ext>
            </a:extLst>
          </p:cNvPr>
          <p:cNvSpPr>
            <a:spLocks noGrp="1"/>
          </p:cNvSpPr>
          <p:nvPr>
            <p:ph type="sldNum" sz="quarter" idx="12"/>
          </p:nvPr>
        </p:nvSpPr>
        <p:spPr/>
        <p:txBody>
          <a:bodyPr/>
          <a:lstStyle/>
          <a:p>
            <a:fld id="{BBBA3EFA-0978-45B1-9203-20375E93B8CC}" type="slidenum">
              <a:rPr lang="en-GB" smtClean="0"/>
              <a:t>‹#›</a:t>
            </a:fld>
            <a:endParaRPr lang="en-GB"/>
          </a:p>
        </p:txBody>
      </p:sp>
    </p:spTree>
    <p:extLst>
      <p:ext uri="{BB962C8B-B14F-4D97-AF65-F5344CB8AC3E}">
        <p14:creationId xmlns:p14="http://schemas.microsoft.com/office/powerpoint/2010/main" val="300128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5553C0-B1EF-4CC6-8B04-E3EC4646B19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0D4966A-8FB7-4184-8B47-D8DA1AE8AB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E251AE-1AF1-4FF0-987A-F75AF330301F}"/>
              </a:ext>
            </a:extLst>
          </p:cNvPr>
          <p:cNvSpPr>
            <a:spLocks noGrp="1"/>
          </p:cNvSpPr>
          <p:nvPr>
            <p:ph type="dt" sz="half" idx="10"/>
          </p:nvPr>
        </p:nvSpPr>
        <p:spPr/>
        <p:txBody>
          <a:bodyPr/>
          <a:lstStyle/>
          <a:p>
            <a:fld id="{26730FCE-19D3-482F-9A18-65177B609E56}" type="datetimeFigureOut">
              <a:rPr lang="en-GB" smtClean="0"/>
              <a:t>15/06/2023</a:t>
            </a:fld>
            <a:endParaRPr lang="en-GB"/>
          </a:p>
        </p:txBody>
      </p:sp>
      <p:sp>
        <p:nvSpPr>
          <p:cNvPr id="5" name="Footer Placeholder 4">
            <a:extLst>
              <a:ext uri="{FF2B5EF4-FFF2-40B4-BE49-F238E27FC236}">
                <a16:creationId xmlns:a16="http://schemas.microsoft.com/office/drawing/2014/main" id="{12DA1A55-0228-4157-AAB4-9AE02B7DD4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62B320-FBD3-4C3B-96CD-F2878861000A}"/>
              </a:ext>
            </a:extLst>
          </p:cNvPr>
          <p:cNvSpPr>
            <a:spLocks noGrp="1"/>
          </p:cNvSpPr>
          <p:nvPr>
            <p:ph type="sldNum" sz="quarter" idx="12"/>
          </p:nvPr>
        </p:nvSpPr>
        <p:spPr/>
        <p:txBody>
          <a:bodyPr/>
          <a:lstStyle/>
          <a:p>
            <a:fld id="{BBBA3EFA-0978-45B1-9203-20375E93B8CC}" type="slidenum">
              <a:rPr lang="en-GB" smtClean="0"/>
              <a:t>‹#›</a:t>
            </a:fld>
            <a:endParaRPr lang="en-GB"/>
          </a:p>
        </p:txBody>
      </p:sp>
    </p:spTree>
    <p:extLst>
      <p:ext uri="{BB962C8B-B14F-4D97-AF65-F5344CB8AC3E}">
        <p14:creationId xmlns:p14="http://schemas.microsoft.com/office/powerpoint/2010/main" val="34865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ayout - just tex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11536392" y="6364967"/>
            <a:ext cx="655608"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z="1200" smtClean="0"/>
              <a:pPr/>
              <a:t>‹#›</a:t>
            </a:fld>
            <a:endParaRPr lang="en-US" sz="1200" dirty="0"/>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518402" y="761443"/>
            <a:ext cx="9890807"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3" name="Title 1">
            <a:extLst>
              <a:ext uri="{FF2B5EF4-FFF2-40B4-BE49-F238E27FC236}">
                <a16:creationId xmlns:a16="http://schemas.microsoft.com/office/drawing/2014/main" id="{56ABEA7B-7448-4E43-A7A4-3421CD2E272B}"/>
              </a:ext>
            </a:extLst>
          </p:cNvPr>
          <p:cNvSpPr>
            <a:spLocks noGrp="1"/>
          </p:cNvSpPr>
          <p:nvPr>
            <p:ph type="ctrTitle" hasCustomPrompt="1"/>
          </p:nvPr>
        </p:nvSpPr>
        <p:spPr>
          <a:xfrm>
            <a:off x="576000" y="544318"/>
            <a:ext cx="168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
        <p:nvSpPr>
          <p:cNvPr id="7" name="Content Placeholder 2">
            <a:extLst>
              <a:ext uri="{FF2B5EF4-FFF2-40B4-BE49-F238E27FC236}">
                <a16:creationId xmlns:a16="http://schemas.microsoft.com/office/drawing/2014/main" id="{FDA22121-4331-41E2-B269-75755B804956}"/>
              </a:ext>
            </a:extLst>
          </p:cNvPr>
          <p:cNvSpPr>
            <a:spLocks noGrp="1"/>
          </p:cNvSpPr>
          <p:nvPr>
            <p:ph idx="1" hasCustomPrompt="1"/>
          </p:nvPr>
        </p:nvSpPr>
        <p:spPr>
          <a:xfrm>
            <a:off x="518402" y="1150618"/>
            <a:ext cx="11017991" cy="5214348"/>
          </a:xfrm>
          <a:prstGeom prst="rect">
            <a:avLst/>
          </a:prstGeom>
        </p:spPr>
        <p:txBody>
          <a:bodyPr lIns="36000" tIns="36000" rIns="36000" bIns="36000"/>
          <a:lstStyle>
            <a:lvl1pPr marL="0" indent="0">
              <a:buNone/>
              <a:defRPr sz="12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dirty="0"/>
              <a:t>Body text</a:t>
            </a:r>
          </a:p>
        </p:txBody>
      </p:sp>
    </p:spTree>
    <p:extLst>
      <p:ext uri="{BB962C8B-B14F-4D97-AF65-F5344CB8AC3E}">
        <p14:creationId xmlns:p14="http://schemas.microsoft.com/office/powerpoint/2010/main" val="30811179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37B07-408C-4967-8C76-C6F852E4669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03A6227-5C6F-4A41-A285-53A4EFC3F0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BE48BA-2FD7-4D3B-9022-C6EB2702FB52}"/>
              </a:ext>
            </a:extLst>
          </p:cNvPr>
          <p:cNvSpPr>
            <a:spLocks noGrp="1"/>
          </p:cNvSpPr>
          <p:nvPr>
            <p:ph type="dt" sz="half" idx="10"/>
          </p:nvPr>
        </p:nvSpPr>
        <p:spPr/>
        <p:txBody>
          <a:bodyPr/>
          <a:lstStyle/>
          <a:p>
            <a:fld id="{26730FCE-19D3-482F-9A18-65177B609E56}" type="datetimeFigureOut">
              <a:rPr lang="en-GB" smtClean="0"/>
              <a:t>15/06/2023</a:t>
            </a:fld>
            <a:endParaRPr lang="en-GB"/>
          </a:p>
        </p:txBody>
      </p:sp>
      <p:sp>
        <p:nvSpPr>
          <p:cNvPr id="5" name="Footer Placeholder 4">
            <a:extLst>
              <a:ext uri="{FF2B5EF4-FFF2-40B4-BE49-F238E27FC236}">
                <a16:creationId xmlns:a16="http://schemas.microsoft.com/office/drawing/2014/main" id="{0D0C9930-3BCC-4A31-8CDB-343900A27C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1A580D-1C99-4B3E-B282-1E55283E0FD8}"/>
              </a:ext>
            </a:extLst>
          </p:cNvPr>
          <p:cNvSpPr>
            <a:spLocks noGrp="1"/>
          </p:cNvSpPr>
          <p:nvPr>
            <p:ph type="sldNum" sz="quarter" idx="12"/>
          </p:nvPr>
        </p:nvSpPr>
        <p:spPr/>
        <p:txBody>
          <a:bodyPr/>
          <a:lstStyle/>
          <a:p>
            <a:fld id="{BBBA3EFA-0978-45B1-9203-20375E93B8CC}" type="slidenum">
              <a:rPr lang="en-GB" smtClean="0"/>
              <a:t>‹#›</a:t>
            </a:fld>
            <a:endParaRPr lang="en-GB"/>
          </a:p>
        </p:txBody>
      </p:sp>
    </p:spTree>
    <p:extLst>
      <p:ext uri="{BB962C8B-B14F-4D97-AF65-F5344CB8AC3E}">
        <p14:creationId xmlns:p14="http://schemas.microsoft.com/office/powerpoint/2010/main" val="3498716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1E8F4-22C3-475A-A773-21A2683188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F899C29-A555-4F1E-9950-5351C4F898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B35271-34AF-4998-9A6C-4DF1B034000D}"/>
              </a:ext>
            </a:extLst>
          </p:cNvPr>
          <p:cNvSpPr>
            <a:spLocks noGrp="1"/>
          </p:cNvSpPr>
          <p:nvPr>
            <p:ph type="dt" sz="half" idx="10"/>
          </p:nvPr>
        </p:nvSpPr>
        <p:spPr/>
        <p:txBody>
          <a:bodyPr/>
          <a:lstStyle/>
          <a:p>
            <a:fld id="{26730FCE-19D3-482F-9A18-65177B609E56}" type="datetimeFigureOut">
              <a:rPr lang="en-GB" smtClean="0"/>
              <a:t>15/06/2023</a:t>
            </a:fld>
            <a:endParaRPr lang="en-GB"/>
          </a:p>
        </p:txBody>
      </p:sp>
      <p:sp>
        <p:nvSpPr>
          <p:cNvPr id="5" name="Footer Placeholder 4">
            <a:extLst>
              <a:ext uri="{FF2B5EF4-FFF2-40B4-BE49-F238E27FC236}">
                <a16:creationId xmlns:a16="http://schemas.microsoft.com/office/drawing/2014/main" id="{737B175B-DCC4-4F50-9EDF-906C0009BB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7030C7-754B-4F72-B5D1-277051FEE3D6}"/>
              </a:ext>
            </a:extLst>
          </p:cNvPr>
          <p:cNvSpPr>
            <a:spLocks noGrp="1"/>
          </p:cNvSpPr>
          <p:nvPr>
            <p:ph type="sldNum" sz="quarter" idx="12"/>
          </p:nvPr>
        </p:nvSpPr>
        <p:spPr/>
        <p:txBody>
          <a:bodyPr/>
          <a:lstStyle/>
          <a:p>
            <a:fld id="{BBBA3EFA-0978-45B1-9203-20375E93B8CC}" type="slidenum">
              <a:rPr lang="en-GB" smtClean="0"/>
              <a:t>‹#›</a:t>
            </a:fld>
            <a:endParaRPr lang="en-GB"/>
          </a:p>
        </p:txBody>
      </p:sp>
    </p:spTree>
    <p:extLst>
      <p:ext uri="{BB962C8B-B14F-4D97-AF65-F5344CB8AC3E}">
        <p14:creationId xmlns:p14="http://schemas.microsoft.com/office/powerpoint/2010/main" val="2820479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BAC8E-6A9D-40DE-8910-80930755649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EF8EB6E-3872-4FBF-917B-28387383A6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7484EAE-CF38-43CD-BF33-FB15F8337A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A4DE819-FD2A-42C4-99CE-2BD69C0B4082}"/>
              </a:ext>
            </a:extLst>
          </p:cNvPr>
          <p:cNvSpPr>
            <a:spLocks noGrp="1"/>
          </p:cNvSpPr>
          <p:nvPr>
            <p:ph type="dt" sz="half" idx="10"/>
          </p:nvPr>
        </p:nvSpPr>
        <p:spPr/>
        <p:txBody>
          <a:bodyPr/>
          <a:lstStyle/>
          <a:p>
            <a:fld id="{26730FCE-19D3-482F-9A18-65177B609E56}" type="datetimeFigureOut">
              <a:rPr lang="en-GB" smtClean="0"/>
              <a:t>15/06/2023</a:t>
            </a:fld>
            <a:endParaRPr lang="en-GB"/>
          </a:p>
        </p:txBody>
      </p:sp>
      <p:sp>
        <p:nvSpPr>
          <p:cNvPr id="6" name="Footer Placeholder 5">
            <a:extLst>
              <a:ext uri="{FF2B5EF4-FFF2-40B4-BE49-F238E27FC236}">
                <a16:creationId xmlns:a16="http://schemas.microsoft.com/office/drawing/2014/main" id="{91B12FDB-BC0C-4347-B245-055AE33E45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7A879EE-65A2-4467-9C53-8EBF715F7503}"/>
              </a:ext>
            </a:extLst>
          </p:cNvPr>
          <p:cNvSpPr>
            <a:spLocks noGrp="1"/>
          </p:cNvSpPr>
          <p:nvPr>
            <p:ph type="sldNum" sz="quarter" idx="12"/>
          </p:nvPr>
        </p:nvSpPr>
        <p:spPr/>
        <p:txBody>
          <a:bodyPr/>
          <a:lstStyle/>
          <a:p>
            <a:fld id="{BBBA3EFA-0978-45B1-9203-20375E93B8CC}" type="slidenum">
              <a:rPr lang="en-GB" smtClean="0"/>
              <a:t>‹#›</a:t>
            </a:fld>
            <a:endParaRPr lang="en-GB"/>
          </a:p>
        </p:txBody>
      </p:sp>
    </p:spTree>
    <p:extLst>
      <p:ext uri="{BB962C8B-B14F-4D97-AF65-F5344CB8AC3E}">
        <p14:creationId xmlns:p14="http://schemas.microsoft.com/office/powerpoint/2010/main" val="3590620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520C9-EB33-4C8B-8A64-FE4E8C83B8E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AB74315-9769-45C3-9C87-E68314FC96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69E161-B615-4BE0-A9B9-E509A832AF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D4C5E6-AD0F-4475-BE70-1CCA5B78D3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F2769D-2ED2-4352-A4C7-505A32B16F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DC54636-9908-4D2C-AB5B-A5C11868AD85}"/>
              </a:ext>
            </a:extLst>
          </p:cNvPr>
          <p:cNvSpPr>
            <a:spLocks noGrp="1"/>
          </p:cNvSpPr>
          <p:nvPr>
            <p:ph type="dt" sz="half" idx="10"/>
          </p:nvPr>
        </p:nvSpPr>
        <p:spPr/>
        <p:txBody>
          <a:bodyPr/>
          <a:lstStyle/>
          <a:p>
            <a:fld id="{26730FCE-19D3-482F-9A18-65177B609E56}" type="datetimeFigureOut">
              <a:rPr lang="en-GB" smtClean="0"/>
              <a:t>15/06/2023</a:t>
            </a:fld>
            <a:endParaRPr lang="en-GB"/>
          </a:p>
        </p:txBody>
      </p:sp>
      <p:sp>
        <p:nvSpPr>
          <p:cNvPr id="8" name="Footer Placeholder 7">
            <a:extLst>
              <a:ext uri="{FF2B5EF4-FFF2-40B4-BE49-F238E27FC236}">
                <a16:creationId xmlns:a16="http://schemas.microsoft.com/office/drawing/2014/main" id="{F112EDDE-6685-4BD7-A47B-8C3485D577A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C9E5A76-73DD-48C5-8C7D-12825091FF8F}"/>
              </a:ext>
            </a:extLst>
          </p:cNvPr>
          <p:cNvSpPr>
            <a:spLocks noGrp="1"/>
          </p:cNvSpPr>
          <p:nvPr>
            <p:ph type="sldNum" sz="quarter" idx="12"/>
          </p:nvPr>
        </p:nvSpPr>
        <p:spPr/>
        <p:txBody>
          <a:bodyPr/>
          <a:lstStyle/>
          <a:p>
            <a:fld id="{BBBA3EFA-0978-45B1-9203-20375E93B8CC}" type="slidenum">
              <a:rPr lang="en-GB" smtClean="0"/>
              <a:t>‹#›</a:t>
            </a:fld>
            <a:endParaRPr lang="en-GB"/>
          </a:p>
        </p:txBody>
      </p:sp>
    </p:spTree>
    <p:extLst>
      <p:ext uri="{BB962C8B-B14F-4D97-AF65-F5344CB8AC3E}">
        <p14:creationId xmlns:p14="http://schemas.microsoft.com/office/powerpoint/2010/main" val="2557587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81894-02BE-4581-BBA4-306427148F7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6585BE3-BB5E-4D8D-B0DC-8F87D01A2BCC}"/>
              </a:ext>
            </a:extLst>
          </p:cNvPr>
          <p:cNvSpPr>
            <a:spLocks noGrp="1"/>
          </p:cNvSpPr>
          <p:nvPr>
            <p:ph type="dt" sz="half" idx="10"/>
          </p:nvPr>
        </p:nvSpPr>
        <p:spPr/>
        <p:txBody>
          <a:bodyPr/>
          <a:lstStyle/>
          <a:p>
            <a:fld id="{26730FCE-19D3-482F-9A18-65177B609E56}" type="datetimeFigureOut">
              <a:rPr lang="en-GB" smtClean="0"/>
              <a:t>15/06/2023</a:t>
            </a:fld>
            <a:endParaRPr lang="en-GB"/>
          </a:p>
        </p:txBody>
      </p:sp>
      <p:sp>
        <p:nvSpPr>
          <p:cNvPr id="4" name="Footer Placeholder 3">
            <a:extLst>
              <a:ext uri="{FF2B5EF4-FFF2-40B4-BE49-F238E27FC236}">
                <a16:creationId xmlns:a16="http://schemas.microsoft.com/office/drawing/2014/main" id="{C0D16B3B-535E-4DEC-92AD-B865BADFB74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19B6CA6-C10A-459F-9C79-E8BE016EBB10}"/>
              </a:ext>
            </a:extLst>
          </p:cNvPr>
          <p:cNvSpPr>
            <a:spLocks noGrp="1"/>
          </p:cNvSpPr>
          <p:nvPr>
            <p:ph type="sldNum" sz="quarter" idx="12"/>
          </p:nvPr>
        </p:nvSpPr>
        <p:spPr/>
        <p:txBody>
          <a:bodyPr/>
          <a:lstStyle/>
          <a:p>
            <a:fld id="{BBBA3EFA-0978-45B1-9203-20375E93B8CC}" type="slidenum">
              <a:rPr lang="en-GB" smtClean="0"/>
              <a:t>‹#›</a:t>
            </a:fld>
            <a:endParaRPr lang="en-GB"/>
          </a:p>
        </p:txBody>
      </p:sp>
    </p:spTree>
    <p:extLst>
      <p:ext uri="{BB962C8B-B14F-4D97-AF65-F5344CB8AC3E}">
        <p14:creationId xmlns:p14="http://schemas.microsoft.com/office/powerpoint/2010/main" val="1897154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F2C9A4-73AD-45E3-B600-3874D321A145}"/>
              </a:ext>
            </a:extLst>
          </p:cNvPr>
          <p:cNvSpPr>
            <a:spLocks noGrp="1"/>
          </p:cNvSpPr>
          <p:nvPr>
            <p:ph type="dt" sz="half" idx="10"/>
          </p:nvPr>
        </p:nvSpPr>
        <p:spPr/>
        <p:txBody>
          <a:bodyPr/>
          <a:lstStyle/>
          <a:p>
            <a:fld id="{26730FCE-19D3-482F-9A18-65177B609E56}" type="datetimeFigureOut">
              <a:rPr lang="en-GB" smtClean="0"/>
              <a:t>15/06/2023</a:t>
            </a:fld>
            <a:endParaRPr lang="en-GB"/>
          </a:p>
        </p:txBody>
      </p:sp>
      <p:sp>
        <p:nvSpPr>
          <p:cNvPr id="3" name="Footer Placeholder 2">
            <a:extLst>
              <a:ext uri="{FF2B5EF4-FFF2-40B4-BE49-F238E27FC236}">
                <a16:creationId xmlns:a16="http://schemas.microsoft.com/office/drawing/2014/main" id="{DDB1B326-AA5E-4363-A9C6-C29C7C4CC38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B2C449E-B548-4221-AE2D-DA7D89CE4DD3}"/>
              </a:ext>
            </a:extLst>
          </p:cNvPr>
          <p:cNvSpPr>
            <a:spLocks noGrp="1"/>
          </p:cNvSpPr>
          <p:nvPr>
            <p:ph type="sldNum" sz="quarter" idx="12"/>
          </p:nvPr>
        </p:nvSpPr>
        <p:spPr/>
        <p:txBody>
          <a:bodyPr/>
          <a:lstStyle/>
          <a:p>
            <a:fld id="{BBBA3EFA-0978-45B1-9203-20375E93B8CC}" type="slidenum">
              <a:rPr lang="en-GB" smtClean="0"/>
              <a:t>‹#›</a:t>
            </a:fld>
            <a:endParaRPr lang="en-GB"/>
          </a:p>
        </p:txBody>
      </p:sp>
    </p:spTree>
    <p:extLst>
      <p:ext uri="{BB962C8B-B14F-4D97-AF65-F5344CB8AC3E}">
        <p14:creationId xmlns:p14="http://schemas.microsoft.com/office/powerpoint/2010/main" val="2749958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6735A-1614-43D3-9CD1-8396E12413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3F88920-5926-41DE-AF74-D955A87BCA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8688C05-7C57-440A-9836-25D612D823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663C9C-27DE-4E8C-962B-A4F2F9CE8CE7}"/>
              </a:ext>
            </a:extLst>
          </p:cNvPr>
          <p:cNvSpPr>
            <a:spLocks noGrp="1"/>
          </p:cNvSpPr>
          <p:nvPr>
            <p:ph type="dt" sz="half" idx="10"/>
          </p:nvPr>
        </p:nvSpPr>
        <p:spPr/>
        <p:txBody>
          <a:bodyPr/>
          <a:lstStyle/>
          <a:p>
            <a:fld id="{26730FCE-19D3-482F-9A18-65177B609E56}" type="datetimeFigureOut">
              <a:rPr lang="en-GB" smtClean="0"/>
              <a:t>15/06/2023</a:t>
            </a:fld>
            <a:endParaRPr lang="en-GB"/>
          </a:p>
        </p:txBody>
      </p:sp>
      <p:sp>
        <p:nvSpPr>
          <p:cNvPr id="6" name="Footer Placeholder 5">
            <a:extLst>
              <a:ext uri="{FF2B5EF4-FFF2-40B4-BE49-F238E27FC236}">
                <a16:creationId xmlns:a16="http://schemas.microsoft.com/office/drawing/2014/main" id="{1BE5B7B7-EC49-43FB-B6E5-8FF618253B9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13994D-4FE5-4D42-AA10-3EA1296511CE}"/>
              </a:ext>
            </a:extLst>
          </p:cNvPr>
          <p:cNvSpPr>
            <a:spLocks noGrp="1"/>
          </p:cNvSpPr>
          <p:nvPr>
            <p:ph type="sldNum" sz="quarter" idx="12"/>
          </p:nvPr>
        </p:nvSpPr>
        <p:spPr/>
        <p:txBody>
          <a:bodyPr/>
          <a:lstStyle/>
          <a:p>
            <a:fld id="{BBBA3EFA-0978-45B1-9203-20375E93B8CC}" type="slidenum">
              <a:rPr lang="en-GB" smtClean="0"/>
              <a:t>‹#›</a:t>
            </a:fld>
            <a:endParaRPr lang="en-GB"/>
          </a:p>
        </p:txBody>
      </p:sp>
    </p:spTree>
    <p:extLst>
      <p:ext uri="{BB962C8B-B14F-4D97-AF65-F5344CB8AC3E}">
        <p14:creationId xmlns:p14="http://schemas.microsoft.com/office/powerpoint/2010/main" val="2057430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B691D-1C2B-4B4E-9F2B-D0A5739BAB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07C1F05-550A-4ED0-980C-77906590A3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FB896ED-CCD6-4D50-97C1-C5FCBD8EFF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EDA69B-FFA1-4BEC-B01F-1AD312C019FE}"/>
              </a:ext>
            </a:extLst>
          </p:cNvPr>
          <p:cNvSpPr>
            <a:spLocks noGrp="1"/>
          </p:cNvSpPr>
          <p:nvPr>
            <p:ph type="dt" sz="half" idx="10"/>
          </p:nvPr>
        </p:nvSpPr>
        <p:spPr/>
        <p:txBody>
          <a:bodyPr/>
          <a:lstStyle/>
          <a:p>
            <a:fld id="{26730FCE-19D3-482F-9A18-65177B609E56}" type="datetimeFigureOut">
              <a:rPr lang="en-GB" smtClean="0"/>
              <a:t>15/06/2023</a:t>
            </a:fld>
            <a:endParaRPr lang="en-GB"/>
          </a:p>
        </p:txBody>
      </p:sp>
      <p:sp>
        <p:nvSpPr>
          <p:cNvPr id="6" name="Footer Placeholder 5">
            <a:extLst>
              <a:ext uri="{FF2B5EF4-FFF2-40B4-BE49-F238E27FC236}">
                <a16:creationId xmlns:a16="http://schemas.microsoft.com/office/drawing/2014/main" id="{1A3B0D75-D7F5-4DA0-9880-A096A7CFB6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27EAC5-03F1-4120-B3F4-C0F8E605CC23}"/>
              </a:ext>
            </a:extLst>
          </p:cNvPr>
          <p:cNvSpPr>
            <a:spLocks noGrp="1"/>
          </p:cNvSpPr>
          <p:nvPr>
            <p:ph type="sldNum" sz="quarter" idx="12"/>
          </p:nvPr>
        </p:nvSpPr>
        <p:spPr/>
        <p:txBody>
          <a:bodyPr/>
          <a:lstStyle/>
          <a:p>
            <a:fld id="{BBBA3EFA-0978-45B1-9203-20375E93B8CC}" type="slidenum">
              <a:rPr lang="en-GB" smtClean="0"/>
              <a:t>‹#›</a:t>
            </a:fld>
            <a:endParaRPr lang="en-GB"/>
          </a:p>
        </p:txBody>
      </p:sp>
    </p:spTree>
    <p:extLst>
      <p:ext uri="{BB962C8B-B14F-4D97-AF65-F5344CB8AC3E}">
        <p14:creationId xmlns:p14="http://schemas.microsoft.com/office/powerpoint/2010/main" val="2312396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E2DF7D-30DB-4536-87EB-4735D65C05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605ED3-025C-496E-B36D-25EB2DC3D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2C82A4-A4F3-42A8-9BD8-822D4D27AE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730FCE-19D3-482F-9A18-65177B609E56}" type="datetimeFigureOut">
              <a:rPr lang="en-GB" smtClean="0"/>
              <a:t>15/06/2023</a:t>
            </a:fld>
            <a:endParaRPr lang="en-GB"/>
          </a:p>
        </p:txBody>
      </p:sp>
      <p:sp>
        <p:nvSpPr>
          <p:cNvPr id="5" name="Footer Placeholder 4">
            <a:extLst>
              <a:ext uri="{FF2B5EF4-FFF2-40B4-BE49-F238E27FC236}">
                <a16:creationId xmlns:a16="http://schemas.microsoft.com/office/drawing/2014/main" id="{F69E0829-F0C9-4FF0-AEA6-1C6061917A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319078D-3E90-48E5-8B75-9C5428C6A6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A3EFA-0978-45B1-9203-20375E93B8CC}" type="slidenum">
              <a:rPr lang="en-GB" smtClean="0"/>
              <a:t>‹#›</a:t>
            </a:fld>
            <a:endParaRPr lang="en-GB"/>
          </a:p>
        </p:txBody>
      </p:sp>
    </p:spTree>
    <p:extLst>
      <p:ext uri="{BB962C8B-B14F-4D97-AF65-F5344CB8AC3E}">
        <p14:creationId xmlns:p14="http://schemas.microsoft.com/office/powerpoint/2010/main" val="2660257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1.jpe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3.jp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6.xml"/><Relationship Id="rId5" Type="http://schemas.openxmlformats.org/officeDocument/2006/relationships/image" Target="../media/image33.sv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6.xml"/><Relationship Id="rId5" Type="http://schemas.openxmlformats.org/officeDocument/2006/relationships/image" Target="../media/image33.sv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6.xml"/><Relationship Id="rId5" Type="http://schemas.openxmlformats.org/officeDocument/2006/relationships/image" Target="../media/image33.sv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6.xml"/><Relationship Id="rId5" Type="http://schemas.openxmlformats.org/officeDocument/2006/relationships/image" Target="../media/image33.sv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6.xml"/><Relationship Id="rId5" Type="http://schemas.openxmlformats.org/officeDocument/2006/relationships/image" Target="../media/image33.sv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6.xml"/><Relationship Id="rId5" Type="http://schemas.openxmlformats.org/officeDocument/2006/relationships/image" Target="../media/image33.sv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hyperlink" Target="mailto:Adam.yates@staffordshire.police.uk" TargetMode="External"/><Relationship Id="rId5" Type="http://schemas.openxmlformats.org/officeDocument/2006/relationships/hyperlink" Target="mailto:Jonathan.cumberbatch@staffordshire.police.uk" TargetMode="External"/><Relationship Id="rId4" Type="http://schemas.openxmlformats.org/officeDocument/2006/relationships/hyperlink" Target="mailto:Nicky.Miller@open.ac.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8108" y="1091367"/>
            <a:ext cx="11935784" cy="2246769"/>
          </a:xfrm>
          <a:prstGeom prst="rect">
            <a:avLst/>
          </a:prstGeom>
        </p:spPr>
        <p:txBody>
          <a:bodyPr wrap="square">
            <a:spAutoFit/>
          </a:bodyPr>
          <a:lstStyle/>
          <a:p>
            <a:pPr algn="ctr" fontAlgn="base">
              <a:spcBef>
                <a:spcPct val="0"/>
              </a:spcBef>
              <a:spcAft>
                <a:spcPct val="0"/>
              </a:spcAft>
              <a:defRPr/>
            </a:pPr>
            <a:endParaRPr lang="en-GB" altLang="en-US" sz="3200" b="1" spc="150" dirty="0">
              <a:solidFill>
                <a:srgbClr val="1A12B2"/>
              </a:solidFill>
              <a:latin typeface="Ubuntu"/>
            </a:endParaRPr>
          </a:p>
          <a:p>
            <a:pPr algn="ctr" fontAlgn="base">
              <a:spcBef>
                <a:spcPct val="0"/>
              </a:spcBef>
              <a:spcAft>
                <a:spcPct val="0"/>
              </a:spcAft>
              <a:defRPr/>
            </a:pPr>
            <a:endParaRPr lang="en-GB" altLang="en-US" sz="3200" b="1" spc="150" dirty="0">
              <a:solidFill>
                <a:srgbClr val="1A12B2"/>
              </a:solidFill>
              <a:latin typeface="Ubuntu"/>
            </a:endParaRPr>
          </a:p>
          <a:p>
            <a:pPr algn="ctr" fontAlgn="base">
              <a:spcBef>
                <a:spcPct val="0"/>
              </a:spcBef>
              <a:spcAft>
                <a:spcPct val="0"/>
              </a:spcAft>
              <a:defRPr/>
            </a:pPr>
            <a:r>
              <a:rPr lang="en-GB" altLang="en-US" sz="4400" b="1" spc="150" dirty="0">
                <a:solidFill>
                  <a:schemeClr val="accent1">
                    <a:lumMod val="50000"/>
                  </a:schemeClr>
                </a:solidFill>
              </a:rPr>
              <a:t>Bridging the research-practice gap in policing</a:t>
            </a:r>
          </a:p>
          <a:p>
            <a:pPr algn="ctr" fontAlgn="base">
              <a:spcBef>
                <a:spcPct val="0"/>
              </a:spcBef>
              <a:spcAft>
                <a:spcPct val="0"/>
              </a:spcAft>
              <a:defRPr/>
            </a:pPr>
            <a:endParaRPr lang="en-GB" sz="3200" b="1" spc="150" dirty="0">
              <a:solidFill>
                <a:schemeClr val="accent1">
                  <a:lumMod val="50000"/>
                </a:schemeClr>
              </a:solidFill>
            </a:endParaRPr>
          </a:p>
        </p:txBody>
      </p:sp>
      <p:pic>
        <p:nvPicPr>
          <p:cNvPr id="5" name="Picture 4" descr="A drawing of a person&#10;&#10;Description automatically generated">
            <a:extLst>
              <a:ext uri="{FF2B5EF4-FFF2-40B4-BE49-F238E27FC236}">
                <a16:creationId xmlns:a16="http://schemas.microsoft.com/office/drawing/2014/main" id="{E26B40FA-C82F-448D-85FD-1C6C0EB040B6}"/>
              </a:ext>
            </a:extLst>
          </p:cNvPr>
          <p:cNvPicPr>
            <a:picLocks noChangeAspect="1"/>
          </p:cNvPicPr>
          <p:nvPr/>
        </p:nvPicPr>
        <p:blipFill>
          <a:blip r:embed="rId3"/>
          <a:stretch>
            <a:fillRect/>
          </a:stretch>
        </p:blipFill>
        <p:spPr>
          <a:xfrm>
            <a:off x="8547726" y="4300210"/>
            <a:ext cx="3644274" cy="2676418"/>
          </a:xfrm>
          <a:prstGeom prst="rect">
            <a:avLst/>
          </a:prstGeom>
        </p:spPr>
      </p:pic>
      <p:pic>
        <p:nvPicPr>
          <p:cNvPr id="6" name="Picture 5">
            <a:extLst>
              <a:ext uri="{FF2B5EF4-FFF2-40B4-BE49-F238E27FC236}">
                <a16:creationId xmlns:a16="http://schemas.microsoft.com/office/drawing/2014/main" id="{979F44FA-5E05-4D40-8C72-D6C4D19CA610}"/>
              </a:ext>
            </a:extLst>
          </p:cNvPr>
          <p:cNvPicPr>
            <a:picLocks noChangeAspect="1"/>
          </p:cNvPicPr>
          <p:nvPr/>
        </p:nvPicPr>
        <p:blipFill>
          <a:blip r:embed="rId4"/>
          <a:stretch>
            <a:fillRect/>
          </a:stretch>
        </p:blipFill>
        <p:spPr>
          <a:xfrm>
            <a:off x="7434470" y="0"/>
            <a:ext cx="4757530" cy="1052623"/>
          </a:xfrm>
          <a:prstGeom prst="rect">
            <a:avLst/>
          </a:prstGeom>
        </p:spPr>
      </p:pic>
      <p:sp>
        <p:nvSpPr>
          <p:cNvPr id="3" name="TextBox 2">
            <a:extLst>
              <a:ext uri="{FF2B5EF4-FFF2-40B4-BE49-F238E27FC236}">
                <a16:creationId xmlns:a16="http://schemas.microsoft.com/office/drawing/2014/main" id="{AAE16E85-FD48-4029-93F5-B991C4C2AF3E}"/>
              </a:ext>
            </a:extLst>
          </p:cNvPr>
          <p:cNvSpPr txBox="1"/>
          <p:nvPr/>
        </p:nvSpPr>
        <p:spPr>
          <a:xfrm>
            <a:off x="695395" y="3012033"/>
            <a:ext cx="11368497" cy="1015663"/>
          </a:xfrm>
          <a:prstGeom prst="rect">
            <a:avLst/>
          </a:prstGeom>
          <a:noFill/>
        </p:spPr>
        <p:txBody>
          <a:bodyPr wrap="none" rtlCol="0">
            <a:spAutoFit/>
          </a:bodyPr>
          <a:lstStyle/>
          <a:p>
            <a:r>
              <a:rPr lang="en-GB" sz="2000" b="1" dirty="0">
                <a:solidFill>
                  <a:srgbClr val="002060"/>
                </a:solidFill>
              </a:rPr>
              <a:t>Dr Nicky Miller, Director of Knowledge into Practice (CPRL)</a:t>
            </a:r>
            <a:br>
              <a:rPr lang="en-GB" sz="2000" b="1" dirty="0">
                <a:solidFill>
                  <a:schemeClr val="accent1">
                    <a:lumMod val="50000"/>
                  </a:schemeClr>
                </a:solidFill>
                <a:effectLst/>
                <a:latin typeface="Calibri" panose="020F0502020204030204" pitchFamily="34" charset="0"/>
                <a:ea typeface="Times New Roman" panose="02020603050405020304" pitchFamily="18" charset="0"/>
              </a:rPr>
            </a:br>
            <a:r>
              <a:rPr lang="en-GB" sz="2000" b="1" dirty="0">
                <a:solidFill>
                  <a:schemeClr val="accent1">
                    <a:lumMod val="50000"/>
                  </a:schemeClr>
                </a:solidFill>
                <a:effectLst/>
                <a:latin typeface="Calibri" panose="020F0502020204030204" pitchFamily="34" charset="0"/>
                <a:ea typeface="Times New Roman" panose="02020603050405020304" pitchFamily="18" charset="0"/>
              </a:rPr>
              <a:t>Jonathan Cumberbatch, Vice Chair of Staffordshire Police's Evidence Based Practice and Innovation Board</a:t>
            </a:r>
            <a:br>
              <a:rPr lang="en-GB" sz="2000" b="1" dirty="0">
                <a:solidFill>
                  <a:schemeClr val="accent1">
                    <a:lumMod val="50000"/>
                  </a:schemeClr>
                </a:solidFill>
                <a:effectLst/>
                <a:latin typeface="Calibri" panose="020F0502020204030204" pitchFamily="34" charset="0"/>
                <a:ea typeface="Times New Roman" panose="02020603050405020304" pitchFamily="18" charset="0"/>
              </a:rPr>
            </a:br>
            <a:r>
              <a:rPr lang="en-GB" sz="2000" b="1" dirty="0">
                <a:solidFill>
                  <a:schemeClr val="accent1">
                    <a:lumMod val="50000"/>
                  </a:schemeClr>
                </a:solidFill>
                <a:effectLst/>
                <a:latin typeface="Calibri" panose="020F0502020204030204" pitchFamily="34" charset="0"/>
                <a:ea typeface="Times New Roman" panose="02020603050405020304" pitchFamily="18" charset="0"/>
              </a:rPr>
              <a:t>Adam Yates, DI Lead Support to Staffordshire Police's Evidence Based Practice and Innovation Board</a:t>
            </a:r>
            <a:endParaRPr lang="en-GB" sz="2000" b="1" dirty="0">
              <a:solidFill>
                <a:schemeClr val="accent1">
                  <a:lumMod val="50000"/>
                </a:schemeClr>
              </a:solidFill>
            </a:endParaRPr>
          </a:p>
        </p:txBody>
      </p:sp>
    </p:spTree>
    <p:extLst>
      <p:ext uri="{BB962C8B-B14F-4D97-AF65-F5344CB8AC3E}">
        <p14:creationId xmlns:p14="http://schemas.microsoft.com/office/powerpoint/2010/main" val="1731337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 name="Picture 2" descr="Background pattern&#10;&#10;Description automatically generated">
            <a:extLst>
              <a:ext uri="{FF2B5EF4-FFF2-40B4-BE49-F238E27FC236}">
                <a16:creationId xmlns:a16="http://schemas.microsoft.com/office/drawing/2014/main" id="{15B5F77A-158C-4053-882E-BACF0DE6ECA7}"/>
              </a:ext>
            </a:extLst>
          </p:cNvPr>
          <p:cNvPicPr>
            <a:picLocks noChangeAspect="1"/>
          </p:cNvPicPr>
          <p:nvPr/>
        </p:nvPicPr>
        <p:blipFill rotWithShape="1">
          <a:blip r:embed="rId3">
            <a:extLst>
              <a:ext uri="{28A0092B-C50C-407E-A947-70E740481C1C}">
                <a14:useLocalDpi xmlns:a14="http://schemas.microsoft.com/office/drawing/2010/main" val="0"/>
              </a:ext>
            </a:extLst>
          </a:blip>
          <a:srcRect l="33531" r="22652" b="1"/>
          <a:stretch/>
        </p:blipFill>
        <p:spPr>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graphicFrame>
        <p:nvGraphicFramePr>
          <p:cNvPr id="2" name="Diagram 1">
            <a:extLst>
              <a:ext uri="{FF2B5EF4-FFF2-40B4-BE49-F238E27FC236}">
                <a16:creationId xmlns:a16="http://schemas.microsoft.com/office/drawing/2014/main" id="{233DCFE0-7FE8-4E8D-8C79-689A29C95DF6}"/>
              </a:ext>
            </a:extLst>
          </p:cNvPr>
          <p:cNvGraphicFramePr/>
          <p:nvPr>
            <p:extLst>
              <p:ext uri="{D42A27DB-BD31-4B8C-83A1-F6EECF244321}">
                <p14:modId xmlns:p14="http://schemas.microsoft.com/office/powerpoint/2010/main" val="1997191963"/>
              </p:ext>
            </p:extLst>
          </p:nvPr>
        </p:nvGraphicFramePr>
        <p:xfrm>
          <a:off x="6096000" y="1429407"/>
          <a:ext cx="5685150" cy="50348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4E9981B6-75D4-4B2F-B8CB-86417F2FA7F9}"/>
              </a:ext>
            </a:extLst>
          </p:cNvPr>
          <p:cNvSpPr txBox="1"/>
          <p:nvPr/>
        </p:nvSpPr>
        <p:spPr>
          <a:xfrm>
            <a:off x="154112" y="6279568"/>
            <a:ext cx="1914370" cy="369332"/>
          </a:xfrm>
          <a:prstGeom prst="rect">
            <a:avLst/>
          </a:prstGeom>
          <a:noFill/>
        </p:spPr>
        <p:txBody>
          <a:bodyPr wrap="none" rtlCol="0">
            <a:spAutoFit/>
          </a:bodyPr>
          <a:lstStyle/>
          <a:p>
            <a:r>
              <a:rPr lang="en-GB" dirty="0"/>
              <a:t>Langer et al., 2016</a:t>
            </a:r>
          </a:p>
        </p:txBody>
      </p:sp>
      <p:sp>
        <p:nvSpPr>
          <p:cNvPr id="5" name="TextBox 4">
            <a:extLst>
              <a:ext uri="{FF2B5EF4-FFF2-40B4-BE49-F238E27FC236}">
                <a16:creationId xmlns:a16="http://schemas.microsoft.com/office/drawing/2014/main" id="{555F33AC-3E65-41A4-A3D2-BFEE74A66F1C}"/>
              </a:ext>
            </a:extLst>
          </p:cNvPr>
          <p:cNvSpPr txBox="1"/>
          <p:nvPr/>
        </p:nvSpPr>
        <p:spPr>
          <a:xfrm>
            <a:off x="6801492" y="393766"/>
            <a:ext cx="4046813" cy="523220"/>
          </a:xfrm>
          <a:prstGeom prst="rect">
            <a:avLst/>
          </a:prstGeom>
          <a:noFill/>
        </p:spPr>
        <p:txBody>
          <a:bodyPr wrap="none" rtlCol="0">
            <a:spAutoFit/>
          </a:bodyPr>
          <a:lstStyle/>
          <a:p>
            <a:r>
              <a:rPr lang="en-GB" sz="2800" dirty="0"/>
              <a:t>Intervention Mechanisms</a:t>
            </a:r>
          </a:p>
        </p:txBody>
      </p:sp>
    </p:spTree>
    <p:extLst>
      <p:ext uri="{BB962C8B-B14F-4D97-AF65-F5344CB8AC3E}">
        <p14:creationId xmlns:p14="http://schemas.microsoft.com/office/powerpoint/2010/main" val="25135420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9DB9788-B704-F868-B94D-C60043FDE6EC}"/>
              </a:ext>
            </a:extLst>
          </p:cNvPr>
          <p:cNvSpPr txBox="1"/>
          <p:nvPr/>
        </p:nvSpPr>
        <p:spPr>
          <a:xfrm>
            <a:off x="640080" y="-196171"/>
            <a:ext cx="4368602" cy="195684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200" b="1">
                <a:latin typeface="+mj-lt"/>
                <a:ea typeface="+mj-ea"/>
                <a:cs typeface="+mj-cs"/>
              </a:rPr>
              <a:t>Interactive Workshop Exercise </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Empty speech bubbles">
            <a:extLst>
              <a:ext uri="{FF2B5EF4-FFF2-40B4-BE49-F238E27FC236}">
                <a16:creationId xmlns:a16="http://schemas.microsoft.com/office/drawing/2014/main" id="{D8B7F1DC-F8F1-5B3D-46D2-BDD066ADA160}"/>
              </a:ext>
            </a:extLst>
          </p:cNvPr>
          <p:cNvPicPr>
            <a:picLocks noChangeAspect="1"/>
          </p:cNvPicPr>
          <p:nvPr/>
        </p:nvPicPr>
        <p:blipFill rotWithShape="1">
          <a:blip r:embed="rId3"/>
          <a:srcRect l="20771" r="12276" b="-1"/>
          <a:stretch/>
        </p:blipFill>
        <p:spPr>
          <a:xfrm>
            <a:off x="5994699" y="10"/>
            <a:ext cx="619730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 name="TextBox 2">
            <a:extLst>
              <a:ext uri="{FF2B5EF4-FFF2-40B4-BE49-F238E27FC236}">
                <a16:creationId xmlns:a16="http://schemas.microsoft.com/office/drawing/2014/main" id="{C8CA17A2-F30A-7497-6C87-F50AF93EF29D}"/>
              </a:ext>
            </a:extLst>
          </p:cNvPr>
          <p:cNvSpPr txBox="1"/>
          <p:nvPr/>
        </p:nvSpPr>
        <p:spPr>
          <a:xfrm>
            <a:off x="165253" y="2872899"/>
            <a:ext cx="7108850" cy="922786"/>
          </a:xfrm>
          <a:prstGeom prst="rect">
            <a:avLst/>
          </a:prstGeom>
        </p:spPr>
        <p:txBody>
          <a:bodyPr vert="horz" lIns="91440" tIns="45720" rIns="91440" bIns="45720" rtlCol="0">
            <a:noAutofit/>
          </a:bodyPr>
          <a:lstStyle/>
          <a:p>
            <a:pPr marL="285750" indent="-228600">
              <a:lnSpc>
                <a:spcPct val="90000"/>
              </a:lnSpc>
              <a:spcAft>
                <a:spcPts val="600"/>
              </a:spcAft>
              <a:buFont typeface="Arial" panose="020B0604020202020204" pitchFamily="34" charset="0"/>
              <a:buChar char="•"/>
            </a:pPr>
            <a:r>
              <a:rPr lang="en-US" sz="2000" dirty="0"/>
              <a:t>There are a series of flip charts spread around the room, each of which relates to each of the six intervention categories to help embed research into policing practice and decision-making</a:t>
            </a:r>
            <a:br>
              <a:rPr lang="en-US" sz="2000" dirty="0"/>
            </a:br>
            <a:endParaRPr lang="en-US" sz="2000" dirty="0"/>
          </a:p>
        </p:txBody>
      </p:sp>
      <p:sp>
        <p:nvSpPr>
          <p:cNvPr id="5" name="TextBox 4">
            <a:extLst>
              <a:ext uri="{FF2B5EF4-FFF2-40B4-BE49-F238E27FC236}">
                <a16:creationId xmlns:a16="http://schemas.microsoft.com/office/drawing/2014/main" id="{E828F288-A9AE-1AB9-4748-C4D4270BF887}"/>
              </a:ext>
            </a:extLst>
          </p:cNvPr>
          <p:cNvSpPr txBox="1"/>
          <p:nvPr/>
        </p:nvSpPr>
        <p:spPr>
          <a:xfrm>
            <a:off x="165253" y="4096933"/>
            <a:ext cx="6995835" cy="922786"/>
          </a:xfrm>
          <a:prstGeom prst="rect">
            <a:avLst/>
          </a:prstGeom>
        </p:spPr>
        <p:txBody>
          <a:bodyPr vert="horz" lIns="91440" tIns="45720" rIns="91440" bIns="45720" rtlCol="0">
            <a:noAutofit/>
          </a:bodyPr>
          <a:lstStyle/>
          <a:p>
            <a:pPr marL="285750" indent="-228600">
              <a:lnSpc>
                <a:spcPct val="90000"/>
              </a:lnSpc>
              <a:spcAft>
                <a:spcPts val="600"/>
              </a:spcAft>
              <a:buFont typeface="Arial" panose="020B0604020202020204" pitchFamily="34" charset="0"/>
              <a:buChar char="•"/>
            </a:pPr>
            <a:r>
              <a:rPr lang="en-GB" sz="2000" dirty="0">
                <a:latin typeface="Calibri" panose="020F0502020204030204" pitchFamily="34" charset="0"/>
                <a:ea typeface="Calibri" panose="020F0502020204030204" pitchFamily="34" charset="0"/>
              </a:rPr>
              <a:t>Using your sticky notes, please jot down 1 idea or example per sticky note of what could be done in force against each of these.  Place your ideas on the relevant flip chart</a:t>
            </a:r>
            <a:br>
              <a:rPr lang="en-US" dirty="0"/>
            </a:br>
            <a:endParaRPr lang="en-US" dirty="0"/>
          </a:p>
        </p:txBody>
      </p:sp>
      <p:sp>
        <p:nvSpPr>
          <p:cNvPr id="7" name="TextBox 6">
            <a:extLst>
              <a:ext uri="{FF2B5EF4-FFF2-40B4-BE49-F238E27FC236}">
                <a16:creationId xmlns:a16="http://schemas.microsoft.com/office/drawing/2014/main" id="{C05483FE-79BC-674C-5968-77B31405D2BF}"/>
              </a:ext>
            </a:extLst>
          </p:cNvPr>
          <p:cNvSpPr txBox="1"/>
          <p:nvPr/>
        </p:nvSpPr>
        <p:spPr>
          <a:xfrm>
            <a:off x="165253" y="5320967"/>
            <a:ext cx="6477917" cy="412013"/>
          </a:xfrm>
          <a:prstGeom prst="rect">
            <a:avLst/>
          </a:prstGeom>
        </p:spPr>
        <p:txBody>
          <a:bodyPr vert="horz" lIns="91440" tIns="45720" rIns="91440" bIns="45720" rtlCol="0">
            <a:noAutofit/>
          </a:bodyPr>
          <a:lstStyle/>
          <a:p>
            <a:pPr marL="285750" indent="-228600">
              <a:lnSpc>
                <a:spcPct val="90000"/>
              </a:lnSpc>
              <a:spcAft>
                <a:spcPts val="600"/>
              </a:spcAft>
              <a:buFont typeface="Arial" panose="020B0604020202020204" pitchFamily="34" charset="0"/>
              <a:buChar char="•"/>
            </a:pPr>
            <a:r>
              <a:rPr lang="en-GB" sz="2000" dirty="0">
                <a:latin typeface="Calibri" panose="020F0502020204030204" pitchFamily="34" charset="0"/>
                <a:ea typeface="Calibri" panose="020F0502020204030204" pitchFamily="34" charset="0"/>
              </a:rPr>
              <a:t>Discuss and share ideas</a:t>
            </a:r>
            <a:endParaRPr lang="en-US" sz="2000" dirty="0"/>
          </a:p>
        </p:txBody>
      </p:sp>
      <p:sp>
        <p:nvSpPr>
          <p:cNvPr id="8" name="TextBox 7">
            <a:extLst>
              <a:ext uri="{FF2B5EF4-FFF2-40B4-BE49-F238E27FC236}">
                <a16:creationId xmlns:a16="http://schemas.microsoft.com/office/drawing/2014/main" id="{AF42B537-7FC4-F33C-4F28-E9E2905BB5D5}"/>
              </a:ext>
            </a:extLst>
          </p:cNvPr>
          <p:cNvSpPr txBox="1"/>
          <p:nvPr/>
        </p:nvSpPr>
        <p:spPr>
          <a:xfrm>
            <a:off x="91621" y="5923574"/>
            <a:ext cx="6699597" cy="922786"/>
          </a:xfrm>
          <a:prstGeom prst="rect">
            <a:avLst/>
          </a:prstGeom>
        </p:spPr>
        <p:txBody>
          <a:bodyPr vert="horz" lIns="91440" tIns="45720" rIns="91440" bIns="45720" rtlCol="0">
            <a:noAutofit/>
          </a:bodyPr>
          <a:lstStyle/>
          <a:p>
            <a:pPr marL="285750" indent="-228600">
              <a:lnSpc>
                <a:spcPct val="90000"/>
              </a:lnSpc>
              <a:spcAft>
                <a:spcPts val="600"/>
              </a:spcAft>
              <a:buFont typeface="Arial" panose="020B0604020202020204" pitchFamily="34" charset="0"/>
              <a:buChar char="•"/>
            </a:pPr>
            <a:r>
              <a:rPr lang="en-GB" sz="2000" dirty="0">
                <a:latin typeface="Calibri" panose="020F0502020204030204" pitchFamily="34" charset="0"/>
                <a:ea typeface="Calibri" panose="020F0502020204030204" pitchFamily="34" charset="0"/>
              </a:rPr>
              <a:t>Using the coloured dots please indicate which of these you think might be the most realistically achieved AND  have the most impact</a:t>
            </a:r>
            <a:br>
              <a:rPr lang="en-US" dirty="0"/>
            </a:br>
            <a:endParaRPr lang="en-US" dirty="0"/>
          </a:p>
        </p:txBody>
      </p:sp>
    </p:spTree>
    <p:extLst>
      <p:ext uri="{BB962C8B-B14F-4D97-AF65-F5344CB8AC3E}">
        <p14:creationId xmlns:p14="http://schemas.microsoft.com/office/powerpoint/2010/main" val="241658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7E0BF59-BC71-4FA8-B7BF-4A904A7CE13B}"/>
              </a:ext>
            </a:extLst>
          </p:cNvPr>
          <p:cNvSpPr txBox="1"/>
          <p:nvPr/>
        </p:nvSpPr>
        <p:spPr>
          <a:xfrm>
            <a:off x="1028700" y="1967266"/>
            <a:ext cx="2628900" cy="2547257"/>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sz="3600" b="1" kern="1200" dirty="0">
                <a:solidFill>
                  <a:srgbClr val="FFFFFF"/>
                </a:solidFill>
                <a:latin typeface="+mj-lt"/>
                <a:ea typeface="+mj-ea"/>
                <a:cs typeface="+mj-cs"/>
              </a:rPr>
              <a:t>Case Study: Staffordshire Police</a:t>
            </a:r>
          </a:p>
        </p:txBody>
      </p:sp>
      <p:pic>
        <p:nvPicPr>
          <p:cNvPr id="2" name="Picture 1">
            <a:extLst>
              <a:ext uri="{FF2B5EF4-FFF2-40B4-BE49-F238E27FC236}">
                <a16:creationId xmlns:a16="http://schemas.microsoft.com/office/drawing/2014/main" id="{0F240D92-6695-99DC-518A-5F71F85BF6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6147" y="643466"/>
            <a:ext cx="4803037" cy="5568739"/>
          </a:xfrm>
          <a:prstGeom prst="rect">
            <a:avLst/>
          </a:prstGeom>
        </p:spPr>
      </p:pic>
    </p:spTree>
    <p:extLst>
      <p:ext uri="{BB962C8B-B14F-4D97-AF65-F5344CB8AC3E}">
        <p14:creationId xmlns:p14="http://schemas.microsoft.com/office/powerpoint/2010/main" val="2374171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FE07AD-79D9-4EE8-A9F0-7454FD885A03}"/>
              </a:ext>
            </a:extLst>
          </p:cNvPr>
          <p:cNvPicPr>
            <a:picLocks noChangeAspect="1"/>
          </p:cNvPicPr>
          <p:nvPr/>
        </p:nvPicPr>
        <p:blipFill>
          <a:blip r:embed="rId2"/>
          <a:stretch>
            <a:fillRect/>
          </a:stretch>
        </p:blipFill>
        <p:spPr>
          <a:xfrm>
            <a:off x="8832338" y="156171"/>
            <a:ext cx="3333097" cy="2806457"/>
          </a:xfrm>
          <a:prstGeom prst="rect">
            <a:avLst/>
          </a:prstGeom>
        </p:spPr>
      </p:pic>
      <p:pic>
        <p:nvPicPr>
          <p:cNvPr id="5" name="Picture 4">
            <a:extLst>
              <a:ext uri="{FF2B5EF4-FFF2-40B4-BE49-F238E27FC236}">
                <a16:creationId xmlns:a16="http://schemas.microsoft.com/office/drawing/2014/main" id="{701BB9A3-D4DC-4E21-AD93-BEC6EA7B8000}"/>
              </a:ext>
            </a:extLst>
          </p:cNvPr>
          <p:cNvPicPr>
            <a:picLocks noChangeAspect="1"/>
          </p:cNvPicPr>
          <p:nvPr/>
        </p:nvPicPr>
        <p:blipFill>
          <a:blip r:embed="rId3"/>
          <a:stretch>
            <a:fillRect/>
          </a:stretch>
        </p:blipFill>
        <p:spPr>
          <a:xfrm>
            <a:off x="8832338" y="3428384"/>
            <a:ext cx="3333098" cy="2900779"/>
          </a:xfrm>
          <a:prstGeom prst="rect">
            <a:avLst/>
          </a:prstGeom>
        </p:spPr>
      </p:pic>
      <p:pic>
        <p:nvPicPr>
          <p:cNvPr id="6" name="Picture 5">
            <a:extLst>
              <a:ext uri="{FF2B5EF4-FFF2-40B4-BE49-F238E27FC236}">
                <a16:creationId xmlns:a16="http://schemas.microsoft.com/office/drawing/2014/main" id="{A77036A8-47A0-4127-BB2E-BA1F10F2CE3A}"/>
              </a:ext>
            </a:extLst>
          </p:cNvPr>
          <p:cNvPicPr>
            <a:picLocks noChangeAspect="1"/>
          </p:cNvPicPr>
          <p:nvPr/>
        </p:nvPicPr>
        <p:blipFill>
          <a:blip r:embed="rId4"/>
          <a:stretch>
            <a:fillRect/>
          </a:stretch>
        </p:blipFill>
        <p:spPr>
          <a:xfrm>
            <a:off x="5949242" y="156171"/>
            <a:ext cx="2672733" cy="2806456"/>
          </a:xfrm>
          <a:prstGeom prst="rect">
            <a:avLst/>
          </a:prstGeom>
        </p:spPr>
      </p:pic>
      <p:pic>
        <p:nvPicPr>
          <p:cNvPr id="8" name="Picture 7">
            <a:extLst>
              <a:ext uri="{FF2B5EF4-FFF2-40B4-BE49-F238E27FC236}">
                <a16:creationId xmlns:a16="http://schemas.microsoft.com/office/drawing/2014/main" id="{E7898383-0257-4D95-8F00-0D8E630CA080}"/>
              </a:ext>
            </a:extLst>
          </p:cNvPr>
          <p:cNvPicPr>
            <a:picLocks noChangeAspect="1"/>
          </p:cNvPicPr>
          <p:nvPr/>
        </p:nvPicPr>
        <p:blipFill>
          <a:blip r:embed="rId5"/>
          <a:stretch>
            <a:fillRect/>
          </a:stretch>
        </p:blipFill>
        <p:spPr>
          <a:xfrm>
            <a:off x="2736342" y="156171"/>
            <a:ext cx="2896004" cy="2806456"/>
          </a:xfrm>
          <a:prstGeom prst="rect">
            <a:avLst/>
          </a:prstGeom>
        </p:spPr>
      </p:pic>
      <p:pic>
        <p:nvPicPr>
          <p:cNvPr id="9" name="Picture 8">
            <a:extLst>
              <a:ext uri="{FF2B5EF4-FFF2-40B4-BE49-F238E27FC236}">
                <a16:creationId xmlns:a16="http://schemas.microsoft.com/office/drawing/2014/main" id="{F508D3D5-89C3-4746-982D-AE4886A7486B}"/>
              </a:ext>
            </a:extLst>
          </p:cNvPr>
          <p:cNvPicPr>
            <a:picLocks noChangeAspect="1"/>
          </p:cNvPicPr>
          <p:nvPr/>
        </p:nvPicPr>
        <p:blipFill>
          <a:blip r:embed="rId6"/>
          <a:stretch>
            <a:fillRect/>
          </a:stretch>
        </p:blipFill>
        <p:spPr>
          <a:xfrm>
            <a:off x="6045512" y="3428384"/>
            <a:ext cx="2600277" cy="2900779"/>
          </a:xfrm>
          <a:prstGeom prst="rect">
            <a:avLst/>
          </a:prstGeom>
        </p:spPr>
      </p:pic>
      <p:sp>
        <p:nvSpPr>
          <p:cNvPr id="10" name="TextBox 9">
            <a:extLst>
              <a:ext uri="{FF2B5EF4-FFF2-40B4-BE49-F238E27FC236}">
                <a16:creationId xmlns:a16="http://schemas.microsoft.com/office/drawing/2014/main" id="{A421ECAB-FB18-43A6-BEB2-21C407316A5A}"/>
              </a:ext>
            </a:extLst>
          </p:cNvPr>
          <p:cNvSpPr txBox="1"/>
          <p:nvPr/>
        </p:nvSpPr>
        <p:spPr>
          <a:xfrm>
            <a:off x="3828252" y="3067199"/>
            <a:ext cx="712183" cy="523220"/>
          </a:xfrm>
          <a:prstGeom prst="rect">
            <a:avLst/>
          </a:prstGeom>
          <a:noFill/>
        </p:spPr>
        <p:txBody>
          <a:bodyPr wrap="none" rtlCol="0">
            <a:spAutoFit/>
          </a:bodyPr>
          <a:lstStyle/>
          <a:p>
            <a:r>
              <a:rPr lang="en-GB" sz="2800" dirty="0" err="1"/>
              <a:t>ToR</a:t>
            </a:r>
            <a:endParaRPr lang="en-GB" sz="2800" dirty="0"/>
          </a:p>
        </p:txBody>
      </p:sp>
      <p:sp>
        <p:nvSpPr>
          <p:cNvPr id="11" name="TextBox 10">
            <a:extLst>
              <a:ext uri="{FF2B5EF4-FFF2-40B4-BE49-F238E27FC236}">
                <a16:creationId xmlns:a16="http://schemas.microsoft.com/office/drawing/2014/main" id="{5CBC715A-B384-4DFB-91DE-04BB832D57B6}"/>
              </a:ext>
            </a:extLst>
          </p:cNvPr>
          <p:cNvSpPr txBox="1"/>
          <p:nvPr/>
        </p:nvSpPr>
        <p:spPr>
          <a:xfrm>
            <a:off x="3046852" y="3594259"/>
            <a:ext cx="2274982" cy="523220"/>
          </a:xfrm>
          <a:prstGeom prst="rect">
            <a:avLst/>
          </a:prstGeom>
          <a:noFill/>
        </p:spPr>
        <p:txBody>
          <a:bodyPr wrap="none" rtlCol="0">
            <a:spAutoFit/>
          </a:bodyPr>
          <a:lstStyle/>
          <a:p>
            <a:r>
              <a:rPr lang="en-GB" sz="2800" dirty="0"/>
              <a:t>Benchmarking</a:t>
            </a:r>
          </a:p>
        </p:txBody>
      </p:sp>
      <p:sp>
        <p:nvSpPr>
          <p:cNvPr id="12" name="TextBox 11">
            <a:extLst>
              <a:ext uri="{FF2B5EF4-FFF2-40B4-BE49-F238E27FC236}">
                <a16:creationId xmlns:a16="http://schemas.microsoft.com/office/drawing/2014/main" id="{9B97ABD9-2864-428B-AB93-0D7BC716C277}"/>
              </a:ext>
            </a:extLst>
          </p:cNvPr>
          <p:cNvSpPr txBox="1"/>
          <p:nvPr/>
        </p:nvSpPr>
        <p:spPr>
          <a:xfrm>
            <a:off x="2847342" y="4123970"/>
            <a:ext cx="2905795" cy="523220"/>
          </a:xfrm>
          <a:prstGeom prst="rect">
            <a:avLst/>
          </a:prstGeom>
          <a:noFill/>
        </p:spPr>
        <p:txBody>
          <a:bodyPr wrap="none" rtlCol="0">
            <a:spAutoFit/>
          </a:bodyPr>
          <a:lstStyle/>
          <a:p>
            <a:r>
              <a:rPr lang="en-GB" sz="2800" dirty="0"/>
              <a:t>Academic Partners</a:t>
            </a:r>
          </a:p>
        </p:txBody>
      </p:sp>
      <p:sp>
        <p:nvSpPr>
          <p:cNvPr id="13" name="TextBox 12">
            <a:extLst>
              <a:ext uri="{FF2B5EF4-FFF2-40B4-BE49-F238E27FC236}">
                <a16:creationId xmlns:a16="http://schemas.microsoft.com/office/drawing/2014/main" id="{39E5D381-E74D-47C9-A793-196BF11571BA}"/>
              </a:ext>
            </a:extLst>
          </p:cNvPr>
          <p:cNvSpPr txBox="1"/>
          <p:nvPr/>
        </p:nvSpPr>
        <p:spPr>
          <a:xfrm>
            <a:off x="3050798" y="4689468"/>
            <a:ext cx="2504275" cy="523220"/>
          </a:xfrm>
          <a:prstGeom prst="rect">
            <a:avLst/>
          </a:prstGeom>
          <a:noFill/>
        </p:spPr>
        <p:txBody>
          <a:bodyPr wrap="none" rtlCol="0">
            <a:spAutoFit/>
          </a:bodyPr>
          <a:lstStyle/>
          <a:p>
            <a:r>
              <a:rPr lang="en-GB" sz="2800" dirty="0"/>
              <a:t>Email &amp; Twitter </a:t>
            </a:r>
          </a:p>
        </p:txBody>
      </p:sp>
      <p:sp>
        <p:nvSpPr>
          <p:cNvPr id="14" name="TextBox 13">
            <a:extLst>
              <a:ext uri="{FF2B5EF4-FFF2-40B4-BE49-F238E27FC236}">
                <a16:creationId xmlns:a16="http://schemas.microsoft.com/office/drawing/2014/main" id="{74EAB584-73C4-489A-A167-AA06E8884AB7}"/>
              </a:ext>
            </a:extLst>
          </p:cNvPr>
          <p:cNvSpPr txBox="1"/>
          <p:nvPr/>
        </p:nvSpPr>
        <p:spPr>
          <a:xfrm>
            <a:off x="3046852" y="5293576"/>
            <a:ext cx="2498633" cy="523220"/>
          </a:xfrm>
          <a:prstGeom prst="rect">
            <a:avLst/>
          </a:prstGeom>
          <a:noFill/>
        </p:spPr>
        <p:txBody>
          <a:bodyPr wrap="none" rtlCol="0">
            <a:spAutoFit/>
          </a:bodyPr>
          <a:lstStyle/>
          <a:p>
            <a:r>
              <a:rPr lang="en-GB" sz="2800" dirty="0"/>
              <a:t>Internal Comms</a:t>
            </a:r>
          </a:p>
        </p:txBody>
      </p:sp>
      <p:pic>
        <p:nvPicPr>
          <p:cNvPr id="16" name="Picture 15">
            <a:extLst>
              <a:ext uri="{FF2B5EF4-FFF2-40B4-BE49-F238E27FC236}">
                <a16:creationId xmlns:a16="http://schemas.microsoft.com/office/drawing/2014/main" id="{9830B2D1-0C16-4ACF-94C7-A12DF4E428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3794" y="557622"/>
            <a:ext cx="1371600" cy="1588008"/>
          </a:xfrm>
          <a:prstGeom prst="rect">
            <a:avLst/>
          </a:prstGeom>
        </p:spPr>
      </p:pic>
      <p:sp>
        <p:nvSpPr>
          <p:cNvPr id="17" name="TextBox 16">
            <a:extLst>
              <a:ext uri="{FF2B5EF4-FFF2-40B4-BE49-F238E27FC236}">
                <a16:creationId xmlns:a16="http://schemas.microsoft.com/office/drawing/2014/main" id="{4726DF71-84A1-4090-9667-27602F69C46A}"/>
              </a:ext>
            </a:extLst>
          </p:cNvPr>
          <p:cNvSpPr txBox="1"/>
          <p:nvPr/>
        </p:nvSpPr>
        <p:spPr>
          <a:xfrm>
            <a:off x="84517" y="2451646"/>
            <a:ext cx="2670154" cy="3693319"/>
          </a:xfrm>
          <a:prstGeom prst="rect">
            <a:avLst/>
          </a:prstGeom>
          <a:noFill/>
        </p:spPr>
        <p:txBody>
          <a:bodyPr wrap="none" rtlCol="0">
            <a:spAutoFit/>
          </a:bodyPr>
          <a:lstStyle/>
          <a:p>
            <a:pPr algn="ctr"/>
            <a:r>
              <a:rPr lang="en-GB" b="1" dirty="0"/>
              <a:t>Staffordshire</a:t>
            </a:r>
          </a:p>
          <a:p>
            <a:pPr algn="ctr"/>
            <a:endParaRPr lang="en-GB" b="1" dirty="0"/>
          </a:p>
          <a:p>
            <a:pPr algn="ctr"/>
            <a:r>
              <a:rPr lang="en-GB" b="1" dirty="0"/>
              <a:t>Evidence Based Practice</a:t>
            </a:r>
          </a:p>
          <a:p>
            <a:pPr algn="ctr"/>
            <a:r>
              <a:rPr lang="en-GB" b="1" dirty="0"/>
              <a:t>and Innovation</a:t>
            </a:r>
          </a:p>
          <a:p>
            <a:pPr algn="ctr"/>
            <a:endParaRPr lang="en-GB" b="1" dirty="0"/>
          </a:p>
          <a:p>
            <a:pPr algn="ctr"/>
            <a:r>
              <a:rPr lang="en-GB" b="1" dirty="0"/>
              <a:t>2019 – 2023</a:t>
            </a:r>
          </a:p>
          <a:p>
            <a:pPr algn="ctr"/>
            <a:endParaRPr lang="en-GB" dirty="0"/>
          </a:p>
          <a:p>
            <a:pPr algn="ctr"/>
            <a:endParaRPr lang="en-GB" dirty="0"/>
          </a:p>
          <a:p>
            <a:pPr algn="ctr"/>
            <a:r>
              <a:rPr lang="en-GB" dirty="0"/>
              <a:t>Traction - EBP into Policing</a:t>
            </a:r>
          </a:p>
          <a:p>
            <a:pPr algn="ctr"/>
            <a:endParaRPr lang="en-GB" dirty="0"/>
          </a:p>
          <a:p>
            <a:pPr algn="ctr"/>
            <a:r>
              <a:rPr lang="en-GB" dirty="0"/>
              <a:t>Vs</a:t>
            </a:r>
          </a:p>
          <a:p>
            <a:pPr algn="ctr"/>
            <a:endParaRPr lang="en-GB" dirty="0"/>
          </a:p>
          <a:p>
            <a:pPr algn="ctr"/>
            <a:r>
              <a:rPr lang="en-GB" dirty="0"/>
              <a:t>Functional Delivery</a:t>
            </a:r>
          </a:p>
        </p:txBody>
      </p:sp>
    </p:spTree>
    <p:extLst>
      <p:ext uri="{BB962C8B-B14F-4D97-AF65-F5344CB8AC3E}">
        <p14:creationId xmlns:p14="http://schemas.microsoft.com/office/powerpoint/2010/main" val="33054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fill="hold"/>
                                        <p:tgtEl>
                                          <p:spTgt spid="4"/>
                                        </p:tgtEl>
                                        <p:attrNameLst>
                                          <p:attrName>ppt_x</p:attrName>
                                        </p:attrNameLst>
                                      </p:cBhvr>
                                      <p:tavLst>
                                        <p:tav tm="0">
                                          <p:val>
                                            <p:strVal val="#ppt_x"/>
                                          </p:val>
                                        </p:tav>
                                        <p:tav tm="100000">
                                          <p:val>
                                            <p:strVal val="#ppt_x"/>
                                          </p:val>
                                        </p:tav>
                                      </p:tavLst>
                                    </p:anim>
                                    <p:anim calcmode="lin" valueType="num">
                                      <p:cBhvr additive="base">
                                        <p:cTn id="5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additive="base">
                                        <p:cTn id="61" dur="500" fill="hold"/>
                                        <p:tgtEl>
                                          <p:spTgt spid="5"/>
                                        </p:tgtEl>
                                        <p:attrNameLst>
                                          <p:attrName>ppt_x</p:attrName>
                                        </p:attrNameLst>
                                      </p:cBhvr>
                                      <p:tavLst>
                                        <p:tav tm="0">
                                          <p:val>
                                            <p:strVal val="#ppt_x"/>
                                          </p:val>
                                        </p:tav>
                                        <p:tav tm="100000">
                                          <p:val>
                                            <p:strVal val="#ppt_x"/>
                                          </p:val>
                                        </p:tav>
                                      </p:tavLst>
                                    </p:anim>
                                    <p:anim calcmode="lin" valueType="num">
                                      <p:cBhvr additive="base">
                                        <p:cTn id="6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C7DC86A-DEC2-4C8B-B9C8-905988EFC3DA}"/>
              </a:ext>
            </a:extLst>
          </p:cNvPr>
          <p:cNvGraphicFramePr>
            <a:graphicFrameLocks/>
          </p:cNvGraphicFramePr>
          <p:nvPr/>
        </p:nvGraphicFramePr>
        <p:xfrm>
          <a:off x="1473693" y="899974"/>
          <a:ext cx="8522563" cy="505805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1FD9FB3C-4143-4A41-9A40-D2DBB8CE88EB}"/>
              </a:ext>
            </a:extLst>
          </p:cNvPr>
          <p:cNvSpPr txBox="1"/>
          <p:nvPr/>
        </p:nvSpPr>
        <p:spPr>
          <a:xfrm>
            <a:off x="1580638" y="2546126"/>
            <a:ext cx="1230209" cy="369332"/>
          </a:xfrm>
          <a:prstGeom prst="rect">
            <a:avLst/>
          </a:prstGeom>
          <a:noFill/>
        </p:spPr>
        <p:txBody>
          <a:bodyPr wrap="none" rtlCol="0">
            <a:spAutoFit/>
          </a:bodyPr>
          <a:lstStyle/>
          <a:p>
            <a:r>
              <a:rPr lang="en-GB" dirty="0"/>
              <a:t>EBP Set-Up</a:t>
            </a:r>
          </a:p>
        </p:txBody>
      </p:sp>
      <p:sp>
        <p:nvSpPr>
          <p:cNvPr id="4" name="TextBox 3">
            <a:extLst>
              <a:ext uri="{FF2B5EF4-FFF2-40B4-BE49-F238E27FC236}">
                <a16:creationId xmlns:a16="http://schemas.microsoft.com/office/drawing/2014/main" id="{1F20E87E-85F3-4EA3-90E6-06C62001D244}"/>
              </a:ext>
            </a:extLst>
          </p:cNvPr>
          <p:cNvSpPr txBox="1"/>
          <p:nvPr/>
        </p:nvSpPr>
        <p:spPr>
          <a:xfrm>
            <a:off x="2508593" y="1622796"/>
            <a:ext cx="1465529" cy="369332"/>
          </a:xfrm>
          <a:prstGeom prst="rect">
            <a:avLst/>
          </a:prstGeom>
          <a:noFill/>
        </p:spPr>
        <p:txBody>
          <a:bodyPr wrap="none" rtlCol="0">
            <a:spAutoFit/>
          </a:bodyPr>
          <a:lstStyle/>
          <a:p>
            <a:r>
              <a:rPr lang="en-GB" dirty="0"/>
              <a:t>Board Launch</a:t>
            </a:r>
          </a:p>
        </p:txBody>
      </p:sp>
      <p:sp>
        <p:nvSpPr>
          <p:cNvPr id="5" name="TextBox 4">
            <a:extLst>
              <a:ext uri="{FF2B5EF4-FFF2-40B4-BE49-F238E27FC236}">
                <a16:creationId xmlns:a16="http://schemas.microsoft.com/office/drawing/2014/main" id="{D0D5899F-D1B1-4C0F-88C7-E7B361AC5F7C}"/>
              </a:ext>
            </a:extLst>
          </p:cNvPr>
          <p:cNvSpPr txBox="1"/>
          <p:nvPr/>
        </p:nvSpPr>
        <p:spPr>
          <a:xfrm>
            <a:off x="3974122" y="2176794"/>
            <a:ext cx="2497479" cy="369332"/>
          </a:xfrm>
          <a:prstGeom prst="rect">
            <a:avLst/>
          </a:prstGeom>
          <a:noFill/>
        </p:spPr>
        <p:txBody>
          <a:bodyPr wrap="none" rtlCol="0">
            <a:spAutoFit/>
          </a:bodyPr>
          <a:lstStyle/>
          <a:p>
            <a:r>
              <a:rPr lang="en-GB" dirty="0"/>
              <a:t>CPD – Moderate Interest</a:t>
            </a:r>
          </a:p>
        </p:txBody>
      </p:sp>
      <p:sp>
        <p:nvSpPr>
          <p:cNvPr id="6" name="TextBox 5">
            <a:extLst>
              <a:ext uri="{FF2B5EF4-FFF2-40B4-BE49-F238E27FC236}">
                <a16:creationId xmlns:a16="http://schemas.microsoft.com/office/drawing/2014/main" id="{A6AEBD1C-364C-4266-A6D2-8D486EE48AD2}"/>
              </a:ext>
            </a:extLst>
          </p:cNvPr>
          <p:cNvSpPr txBox="1"/>
          <p:nvPr/>
        </p:nvSpPr>
        <p:spPr>
          <a:xfrm>
            <a:off x="4914843" y="2834196"/>
            <a:ext cx="2362313" cy="369332"/>
          </a:xfrm>
          <a:prstGeom prst="rect">
            <a:avLst/>
          </a:prstGeom>
          <a:noFill/>
        </p:spPr>
        <p:txBody>
          <a:bodyPr wrap="none" rtlCol="0">
            <a:spAutoFit/>
          </a:bodyPr>
          <a:lstStyle/>
          <a:p>
            <a:r>
              <a:rPr lang="en-GB" dirty="0"/>
              <a:t>Rotating Door of Chairs</a:t>
            </a:r>
          </a:p>
        </p:txBody>
      </p:sp>
      <p:sp>
        <p:nvSpPr>
          <p:cNvPr id="7" name="TextBox 6">
            <a:extLst>
              <a:ext uri="{FF2B5EF4-FFF2-40B4-BE49-F238E27FC236}">
                <a16:creationId xmlns:a16="http://schemas.microsoft.com/office/drawing/2014/main" id="{6855316D-C0A8-4F63-8526-7B68189E557F}"/>
              </a:ext>
            </a:extLst>
          </p:cNvPr>
          <p:cNvSpPr txBox="1"/>
          <p:nvPr/>
        </p:nvSpPr>
        <p:spPr>
          <a:xfrm>
            <a:off x="976544" y="5034696"/>
            <a:ext cx="1388650" cy="923330"/>
          </a:xfrm>
          <a:prstGeom prst="rect">
            <a:avLst/>
          </a:prstGeom>
          <a:noFill/>
        </p:spPr>
        <p:txBody>
          <a:bodyPr wrap="none" rtlCol="0">
            <a:spAutoFit/>
          </a:bodyPr>
          <a:lstStyle/>
          <a:p>
            <a:pPr algn="ctr"/>
            <a:r>
              <a:rPr lang="en-GB" dirty="0"/>
              <a:t>Recruitment</a:t>
            </a:r>
          </a:p>
          <a:p>
            <a:pPr algn="ctr"/>
            <a:r>
              <a:rPr lang="en-GB" dirty="0"/>
              <a:t>of Interested</a:t>
            </a:r>
          </a:p>
          <a:p>
            <a:pPr algn="ctr"/>
            <a:r>
              <a:rPr lang="en-GB" dirty="0"/>
              <a:t>People</a:t>
            </a:r>
          </a:p>
        </p:txBody>
      </p:sp>
      <p:sp>
        <p:nvSpPr>
          <p:cNvPr id="8" name="TextBox 7">
            <a:extLst>
              <a:ext uri="{FF2B5EF4-FFF2-40B4-BE49-F238E27FC236}">
                <a16:creationId xmlns:a16="http://schemas.microsoft.com/office/drawing/2014/main" id="{18AE5E81-D527-41F4-A3FE-02DE2BCB0B8C}"/>
              </a:ext>
            </a:extLst>
          </p:cNvPr>
          <p:cNvSpPr txBox="1"/>
          <p:nvPr/>
        </p:nvSpPr>
        <p:spPr>
          <a:xfrm>
            <a:off x="2560503" y="4776187"/>
            <a:ext cx="851580" cy="369332"/>
          </a:xfrm>
          <a:prstGeom prst="rect">
            <a:avLst/>
          </a:prstGeom>
          <a:noFill/>
        </p:spPr>
        <p:txBody>
          <a:bodyPr wrap="none" rtlCol="0">
            <a:spAutoFit/>
          </a:bodyPr>
          <a:lstStyle/>
          <a:p>
            <a:r>
              <a:rPr lang="en-GB" dirty="0"/>
              <a:t>Budget</a:t>
            </a:r>
          </a:p>
        </p:txBody>
      </p:sp>
      <p:sp>
        <p:nvSpPr>
          <p:cNvPr id="9" name="TextBox 8">
            <a:extLst>
              <a:ext uri="{FF2B5EF4-FFF2-40B4-BE49-F238E27FC236}">
                <a16:creationId xmlns:a16="http://schemas.microsoft.com/office/drawing/2014/main" id="{75BC99B2-EE63-4ED5-94FD-5B28C273BCC7}"/>
              </a:ext>
            </a:extLst>
          </p:cNvPr>
          <p:cNvSpPr txBox="1"/>
          <p:nvPr/>
        </p:nvSpPr>
        <p:spPr>
          <a:xfrm>
            <a:off x="3515406" y="4311875"/>
            <a:ext cx="917431" cy="646331"/>
          </a:xfrm>
          <a:prstGeom prst="rect">
            <a:avLst/>
          </a:prstGeom>
          <a:noFill/>
        </p:spPr>
        <p:txBody>
          <a:bodyPr wrap="none" rtlCol="0">
            <a:spAutoFit/>
          </a:bodyPr>
          <a:lstStyle/>
          <a:p>
            <a:r>
              <a:rPr lang="en-GB" dirty="0"/>
              <a:t>Internal</a:t>
            </a:r>
          </a:p>
          <a:p>
            <a:r>
              <a:rPr lang="en-GB" dirty="0"/>
              <a:t>Bursary</a:t>
            </a:r>
          </a:p>
        </p:txBody>
      </p:sp>
      <p:sp>
        <p:nvSpPr>
          <p:cNvPr id="10" name="TextBox 9">
            <a:extLst>
              <a:ext uri="{FF2B5EF4-FFF2-40B4-BE49-F238E27FC236}">
                <a16:creationId xmlns:a16="http://schemas.microsoft.com/office/drawing/2014/main" id="{11E6F3AC-7CE7-4B91-AD75-7C8C4EEF43C9}"/>
              </a:ext>
            </a:extLst>
          </p:cNvPr>
          <p:cNvSpPr txBox="1"/>
          <p:nvPr/>
        </p:nvSpPr>
        <p:spPr>
          <a:xfrm>
            <a:off x="4365103" y="4958206"/>
            <a:ext cx="1354410" cy="646331"/>
          </a:xfrm>
          <a:prstGeom prst="rect">
            <a:avLst/>
          </a:prstGeom>
          <a:noFill/>
        </p:spPr>
        <p:txBody>
          <a:bodyPr wrap="none" rtlCol="0">
            <a:spAutoFit/>
          </a:bodyPr>
          <a:lstStyle/>
          <a:p>
            <a:r>
              <a:rPr lang="en-GB" dirty="0"/>
              <a:t>Academic</a:t>
            </a:r>
          </a:p>
          <a:p>
            <a:r>
              <a:rPr lang="en-GB" dirty="0"/>
              <a:t>Partnerships</a:t>
            </a:r>
          </a:p>
        </p:txBody>
      </p:sp>
      <p:sp>
        <p:nvSpPr>
          <p:cNvPr id="11" name="TextBox 10">
            <a:extLst>
              <a:ext uri="{FF2B5EF4-FFF2-40B4-BE49-F238E27FC236}">
                <a16:creationId xmlns:a16="http://schemas.microsoft.com/office/drawing/2014/main" id="{B68E5C9C-2928-49F4-9CA2-927CD6FB94D9}"/>
              </a:ext>
            </a:extLst>
          </p:cNvPr>
          <p:cNvSpPr txBox="1"/>
          <p:nvPr/>
        </p:nvSpPr>
        <p:spPr>
          <a:xfrm>
            <a:off x="8833282" y="3817398"/>
            <a:ext cx="1347100" cy="369332"/>
          </a:xfrm>
          <a:prstGeom prst="rect">
            <a:avLst/>
          </a:prstGeom>
          <a:noFill/>
        </p:spPr>
        <p:txBody>
          <a:bodyPr wrap="none" rtlCol="0">
            <a:spAutoFit/>
          </a:bodyPr>
          <a:lstStyle/>
          <a:p>
            <a:r>
              <a:rPr lang="en-GB" dirty="0"/>
              <a:t>Recruitment</a:t>
            </a:r>
          </a:p>
        </p:txBody>
      </p:sp>
      <p:sp>
        <p:nvSpPr>
          <p:cNvPr id="12" name="TextBox 11">
            <a:extLst>
              <a:ext uri="{FF2B5EF4-FFF2-40B4-BE49-F238E27FC236}">
                <a16:creationId xmlns:a16="http://schemas.microsoft.com/office/drawing/2014/main" id="{9424A1C7-5C48-48F7-B539-097E963C8C0E}"/>
              </a:ext>
            </a:extLst>
          </p:cNvPr>
          <p:cNvSpPr txBox="1"/>
          <p:nvPr/>
        </p:nvSpPr>
        <p:spPr>
          <a:xfrm>
            <a:off x="5592048" y="3353740"/>
            <a:ext cx="3092193" cy="369332"/>
          </a:xfrm>
          <a:prstGeom prst="rect">
            <a:avLst/>
          </a:prstGeom>
          <a:noFill/>
        </p:spPr>
        <p:txBody>
          <a:bodyPr wrap="none" rtlCol="0">
            <a:spAutoFit/>
          </a:bodyPr>
          <a:lstStyle/>
          <a:p>
            <a:r>
              <a:rPr lang="en-GB" dirty="0"/>
              <a:t>Diminishing Board Attendance</a:t>
            </a:r>
          </a:p>
        </p:txBody>
      </p:sp>
      <p:sp>
        <p:nvSpPr>
          <p:cNvPr id="13" name="TextBox 12">
            <a:extLst>
              <a:ext uri="{FF2B5EF4-FFF2-40B4-BE49-F238E27FC236}">
                <a16:creationId xmlns:a16="http://schemas.microsoft.com/office/drawing/2014/main" id="{0C0B8036-8420-47C3-8147-5B063FB6AB9B}"/>
              </a:ext>
            </a:extLst>
          </p:cNvPr>
          <p:cNvSpPr txBox="1"/>
          <p:nvPr/>
        </p:nvSpPr>
        <p:spPr>
          <a:xfrm>
            <a:off x="6089197" y="4676726"/>
            <a:ext cx="952312" cy="646331"/>
          </a:xfrm>
          <a:prstGeom prst="rect">
            <a:avLst/>
          </a:prstGeom>
          <a:noFill/>
        </p:spPr>
        <p:txBody>
          <a:bodyPr wrap="none" rtlCol="0">
            <a:spAutoFit/>
          </a:bodyPr>
          <a:lstStyle/>
          <a:p>
            <a:r>
              <a:rPr lang="en-GB" dirty="0"/>
              <a:t>External</a:t>
            </a:r>
          </a:p>
          <a:p>
            <a:r>
              <a:rPr lang="en-GB" dirty="0"/>
              <a:t>Bursary</a:t>
            </a:r>
          </a:p>
        </p:txBody>
      </p:sp>
      <p:sp>
        <p:nvSpPr>
          <p:cNvPr id="16" name="TextBox 15">
            <a:extLst>
              <a:ext uri="{FF2B5EF4-FFF2-40B4-BE49-F238E27FC236}">
                <a16:creationId xmlns:a16="http://schemas.microsoft.com/office/drawing/2014/main" id="{4CEBA32F-8695-4795-92EA-BF73B19C98A4}"/>
              </a:ext>
            </a:extLst>
          </p:cNvPr>
          <p:cNvSpPr txBox="1"/>
          <p:nvPr/>
        </p:nvSpPr>
        <p:spPr>
          <a:xfrm>
            <a:off x="7030384" y="5036134"/>
            <a:ext cx="1157176" cy="646331"/>
          </a:xfrm>
          <a:prstGeom prst="rect">
            <a:avLst/>
          </a:prstGeom>
          <a:noFill/>
        </p:spPr>
        <p:txBody>
          <a:bodyPr wrap="none" rtlCol="0">
            <a:spAutoFit/>
          </a:bodyPr>
          <a:lstStyle/>
          <a:p>
            <a:r>
              <a:rPr lang="en-GB" dirty="0"/>
              <a:t>Chair – </a:t>
            </a:r>
          </a:p>
          <a:p>
            <a:r>
              <a:rPr lang="en-GB" dirty="0"/>
              <a:t>Continuity</a:t>
            </a:r>
          </a:p>
        </p:txBody>
      </p:sp>
      <p:sp>
        <p:nvSpPr>
          <p:cNvPr id="17" name="TextBox 16">
            <a:extLst>
              <a:ext uri="{FF2B5EF4-FFF2-40B4-BE49-F238E27FC236}">
                <a16:creationId xmlns:a16="http://schemas.microsoft.com/office/drawing/2014/main" id="{1B437E55-6909-4663-845E-AFC90F5412C6}"/>
              </a:ext>
            </a:extLst>
          </p:cNvPr>
          <p:cNvSpPr txBox="1"/>
          <p:nvPr/>
        </p:nvSpPr>
        <p:spPr>
          <a:xfrm>
            <a:off x="6471601" y="3971307"/>
            <a:ext cx="375424" cy="369332"/>
          </a:xfrm>
          <a:prstGeom prst="rect">
            <a:avLst/>
          </a:prstGeom>
          <a:noFill/>
        </p:spPr>
        <p:txBody>
          <a:bodyPr wrap="none" rtlCol="0">
            <a:spAutoFit/>
          </a:bodyPr>
          <a:lstStyle/>
          <a:p>
            <a:r>
              <a:rPr lang="en-GB" dirty="0"/>
              <a:t>IA</a:t>
            </a:r>
          </a:p>
        </p:txBody>
      </p:sp>
      <p:sp>
        <p:nvSpPr>
          <p:cNvPr id="18" name="TextBox 17">
            <a:extLst>
              <a:ext uri="{FF2B5EF4-FFF2-40B4-BE49-F238E27FC236}">
                <a16:creationId xmlns:a16="http://schemas.microsoft.com/office/drawing/2014/main" id="{209144EA-A59C-4443-B45A-6227B676CFDD}"/>
              </a:ext>
            </a:extLst>
          </p:cNvPr>
          <p:cNvSpPr txBox="1"/>
          <p:nvPr/>
        </p:nvSpPr>
        <p:spPr>
          <a:xfrm>
            <a:off x="9010391" y="4450374"/>
            <a:ext cx="2463238" cy="369332"/>
          </a:xfrm>
          <a:prstGeom prst="rect">
            <a:avLst/>
          </a:prstGeom>
          <a:noFill/>
        </p:spPr>
        <p:txBody>
          <a:bodyPr wrap="none" rtlCol="0">
            <a:spAutoFit/>
          </a:bodyPr>
          <a:lstStyle/>
          <a:p>
            <a:r>
              <a:rPr lang="en-GB" dirty="0"/>
              <a:t>EBP into Policing Review</a:t>
            </a:r>
          </a:p>
        </p:txBody>
      </p:sp>
      <p:sp>
        <p:nvSpPr>
          <p:cNvPr id="19" name="TextBox 18">
            <a:extLst>
              <a:ext uri="{FF2B5EF4-FFF2-40B4-BE49-F238E27FC236}">
                <a16:creationId xmlns:a16="http://schemas.microsoft.com/office/drawing/2014/main" id="{BD2ACAF8-8FDC-47CF-BAC8-0CB0401F52CF}"/>
              </a:ext>
            </a:extLst>
          </p:cNvPr>
          <p:cNvSpPr txBox="1"/>
          <p:nvPr/>
        </p:nvSpPr>
        <p:spPr>
          <a:xfrm>
            <a:off x="4963568" y="4307394"/>
            <a:ext cx="1125629" cy="369332"/>
          </a:xfrm>
          <a:prstGeom prst="rect">
            <a:avLst/>
          </a:prstGeom>
          <a:noFill/>
        </p:spPr>
        <p:txBody>
          <a:bodyPr wrap="none" rtlCol="0">
            <a:spAutoFit/>
          </a:bodyPr>
          <a:lstStyle/>
          <a:p>
            <a:r>
              <a:rPr lang="en-GB" dirty="0"/>
              <a:t>OU - CPRL</a:t>
            </a:r>
          </a:p>
        </p:txBody>
      </p:sp>
      <p:sp>
        <p:nvSpPr>
          <p:cNvPr id="20" name="TextBox 19">
            <a:extLst>
              <a:ext uri="{FF2B5EF4-FFF2-40B4-BE49-F238E27FC236}">
                <a16:creationId xmlns:a16="http://schemas.microsoft.com/office/drawing/2014/main" id="{9AAF1EB3-9B94-42E6-B513-EEFA3B598248}"/>
              </a:ext>
            </a:extLst>
          </p:cNvPr>
          <p:cNvSpPr txBox="1"/>
          <p:nvPr/>
        </p:nvSpPr>
        <p:spPr>
          <a:xfrm>
            <a:off x="7138144" y="4010271"/>
            <a:ext cx="479555" cy="369332"/>
          </a:xfrm>
          <a:prstGeom prst="rect">
            <a:avLst/>
          </a:prstGeom>
          <a:noFill/>
        </p:spPr>
        <p:txBody>
          <a:bodyPr wrap="none" rtlCol="0">
            <a:spAutoFit/>
          </a:bodyPr>
          <a:lstStyle/>
          <a:p>
            <a:r>
              <a:rPr lang="en-GB" dirty="0"/>
              <a:t>ISA</a:t>
            </a:r>
          </a:p>
        </p:txBody>
      </p:sp>
      <p:sp>
        <p:nvSpPr>
          <p:cNvPr id="21" name="TextBox 20">
            <a:extLst>
              <a:ext uri="{FF2B5EF4-FFF2-40B4-BE49-F238E27FC236}">
                <a16:creationId xmlns:a16="http://schemas.microsoft.com/office/drawing/2014/main" id="{AFBA1E50-CECD-4775-90A9-55F99093B978}"/>
              </a:ext>
            </a:extLst>
          </p:cNvPr>
          <p:cNvSpPr txBox="1"/>
          <p:nvPr/>
        </p:nvSpPr>
        <p:spPr>
          <a:xfrm>
            <a:off x="8167138" y="4805745"/>
            <a:ext cx="3216458" cy="369332"/>
          </a:xfrm>
          <a:prstGeom prst="rect">
            <a:avLst/>
          </a:prstGeom>
          <a:noFill/>
        </p:spPr>
        <p:txBody>
          <a:bodyPr wrap="none" rtlCol="0">
            <a:spAutoFit/>
          </a:bodyPr>
          <a:lstStyle/>
          <a:p>
            <a:r>
              <a:rPr lang="en-GB" dirty="0"/>
              <a:t>Science &amp; Technology in Policing</a:t>
            </a:r>
          </a:p>
        </p:txBody>
      </p:sp>
      <p:sp>
        <p:nvSpPr>
          <p:cNvPr id="22" name="TextBox 21">
            <a:extLst>
              <a:ext uri="{FF2B5EF4-FFF2-40B4-BE49-F238E27FC236}">
                <a16:creationId xmlns:a16="http://schemas.microsoft.com/office/drawing/2014/main" id="{685FDC97-433D-425C-AB76-78038110CD22}"/>
              </a:ext>
            </a:extLst>
          </p:cNvPr>
          <p:cNvSpPr txBox="1"/>
          <p:nvPr/>
        </p:nvSpPr>
        <p:spPr>
          <a:xfrm>
            <a:off x="7670944" y="3692068"/>
            <a:ext cx="1033232" cy="646331"/>
          </a:xfrm>
          <a:prstGeom prst="rect">
            <a:avLst/>
          </a:prstGeom>
          <a:noFill/>
        </p:spPr>
        <p:txBody>
          <a:bodyPr wrap="none" rtlCol="0">
            <a:spAutoFit/>
          </a:bodyPr>
          <a:lstStyle/>
          <a:p>
            <a:pPr algn="ctr"/>
            <a:r>
              <a:rPr lang="en-GB" dirty="0"/>
              <a:t>PEQF</a:t>
            </a:r>
          </a:p>
          <a:p>
            <a:pPr algn="ctr"/>
            <a:r>
              <a:rPr lang="en-GB" dirty="0"/>
              <a:t>Research</a:t>
            </a:r>
          </a:p>
        </p:txBody>
      </p:sp>
      <p:sp>
        <p:nvSpPr>
          <p:cNvPr id="23" name="TextBox 22">
            <a:extLst>
              <a:ext uri="{FF2B5EF4-FFF2-40B4-BE49-F238E27FC236}">
                <a16:creationId xmlns:a16="http://schemas.microsoft.com/office/drawing/2014/main" id="{BA90B599-B1F3-48DA-A9B5-C05053419C97}"/>
              </a:ext>
            </a:extLst>
          </p:cNvPr>
          <p:cNvSpPr txBox="1"/>
          <p:nvPr/>
        </p:nvSpPr>
        <p:spPr>
          <a:xfrm>
            <a:off x="1611005" y="291889"/>
            <a:ext cx="4756430" cy="707886"/>
          </a:xfrm>
          <a:prstGeom prst="rect">
            <a:avLst/>
          </a:prstGeom>
          <a:noFill/>
        </p:spPr>
        <p:txBody>
          <a:bodyPr wrap="none" rtlCol="0">
            <a:spAutoFit/>
          </a:bodyPr>
          <a:lstStyle/>
          <a:p>
            <a:r>
              <a:rPr lang="en-GB" sz="4000" dirty="0"/>
              <a:t>EBP – 4 Year - Journey</a:t>
            </a:r>
          </a:p>
        </p:txBody>
      </p:sp>
      <p:pic>
        <p:nvPicPr>
          <p:cNvPr id="24" name="Picture 23">
            <a:extLst>
              <a:ext uri="{FF2B5EF4-FFF2-40B4-BE49-F238E27FC236}">
                <a16:creationId xmlns:a16="http://schemas.microsoft.com/office/drawing/2014/main" id="{B7751B16-3C18-4546-BBC9-35F7007DC47A}"/>
              </a:ext>
            </a:extLst>
          </p:cNvPr>
          <p:cNvPicPr>
            <a:picLocks noChangeAspect="1"/>
          </p:cNvPicPr>
          <p:nvPr/>
        </p:nvPicPr>
        <p:blipFill>
          <a:blip r:embed="rId3"/>
          <a:stretch>
            <a:fillRect/>
          </a:stretch>
        </p:blipFill>
        <p:spPr>
          <a:xfrm>
            <a:off x="239286" y="31602"/>
            <a:ext cx="1371719" cy="1591194"/>
          </a:xfrm>
          <a:prstGeom prst="rect">
            <a:avLst/>
          </a:prstGeom>
        </p:spPr>
      </p:pic>
      <p:cxnSp>
        <p:nvCxnSpPr>
          <p:cNvPr id="26" name="Straight Arrow Connector 25">
            <a:extLst>
              <a:ext uri="{FF2B5EF4-FFF2-40B4-BE49-F238E27FC236}">
                <a16:creationId xmlns:a16="http://schemas.microsoft.com/office/drawing/2014/main" id="{CD3F1F4A-B835-46FB-A89B-A3EA73240A4E}"/>
              </a:ext>
            </a:extLst>
          </p:cNvPr>
          <p:cNvCxnSpPr/>
          <p:nvPr/>
        </p:nvCxnSpPr>
        <p:spPr>
          <a:xfrm>
            <a:off x="1611005" y="6267635"/>
            <a:ext cx="828759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3C098655-3F5A-4463-9908-A3ADCC1ACE1A}"/>
              </a:ext>
            </a:extLst>
          </p:cNvPr>
          <p:cNvSpPr txBox="1"/>
          <p:nvPr/>
        </p:nvSpPr>
        <p:spPr>
          <a:xfrm>
            <a:off x="958262" y="6082969"/>
            <a:ext cx="652743" cy="369332"/>
          </a:xfrm>
          <a:prstGeom prst="rect">
            <a:avLst/>
          </a:prstGeom>
          <a:noFill/>
        </p:spPr>
        <p:txBody>
          <a:bodyPr wrap="none" rtlCol="0">
            <a:spAutoFit/>
          </a:bodyPr>
          <a:lstStyle/>
          <a:p>
            <a:r>
              <a:rPr lang="en-GB" dirty="0"/>
              <a:t>2019</a:t>
            </a:r>
          </a:p>
        </p:txBody>
      </p:sp>
      <p:sp>
        <p:nvSpPr>
          <p:cNvPr id="29" name="TextBox 28">
            <a:extLst>
              <a:ext uri="{FF2B5EF4-FFF2-40B4-BE49-F238E27FC236}">
                <a16:creationId xmlns:a16="http://schemas.microsoft.com/office/drawing/2014/main" id="{37ABE231-76A5-478E-AE89-8B19A3CB40A8}"/>
              </a:ext>
            </a:extLst>
          </p:cNvPr>
          <p:cNvSpPr txBox="1"/>
          <p:nvPr/>
        </p:nvSpPr>
        <p:spPr>
          <a:xfrm>
            <a:off x="9915638" y="6082867"/>
            <a:ext cx="652743" cy="369332"/>
          </a:xfrm>
          <a:prstGeom prst="rect">
            <a:avLst/>
          </a:prstGeom>
          <a:noFill/>
        </p:spPr>
        <p:txBody>
          <a:bodyPr wrap="none" rtlCol="0">
            <a:spAutoFit/>
          </a:bodyPr>
          <a:lstStyle/>
          <a:p>
            <a:r>
              <a:rPr lang="en-GB" dirty="0"/>
              <a:t>2023</a:t>
            </a:r>
          </a:p>
        </p:txBody>
      </p:sp>
    </p:spTree>
    <p:extLst>
      <p:ext uri="{BB962C8B-B14F-4D97-AF65-F5344CB8AC3E}">
        <p14:creationId xmlns:p14="http://schemas.microsoft.com/office/powerpoint/2010/main" val="3077217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ppt_x"/>
                                          </p:val>
                                        </p:tav>
                                        <p:tav tm="100000">
                                          <p:val>
                                            <p:strVal val="#ppt_x"/>
                                          </p:val>
                                        </p:tav>
                                      </p:tavLst>
                                    </p:anim>
                                    <p:anim calcmode="lin" valueType="num">
                                      <p:cBhvr additive="base">
                                        <p:cTn id="6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additive="base">
                                        <p:cTn id="67" dur="500" fill="hold"/>
                                        <p:tgtEl>
                                          <p:spTgt spid="8"/>
                                        </p:tgtEl>
                                        <p:attrNameLst>
                                          <p:attrName>ppt_x</p:attrName>
                                        </p:attrNameLst>
                                      </p:cBhvr>
                                      <p:tavLst>
                                        <p:tav tm="0">
                                          <p:val>
                                            <p:strVal val="#ppt_x"/>
                                          </p:val>
                                        </p:tav>
                                        <p:tav tm="100000">
                                          <p:val>
                                            <p:strVal val="#ppt_x"/>
                                          </p:val>
                                        </p:tav>
                                      </p:tavLst>
                                    </p:anim>
                                    <p:anim calcmode="lin" valueType="num">
                                      <p:cBhvr additive="base">
                                        <p:cTn id="6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fill="hold"/>
                                        <p:tgtEl>
                                          <p:spTgt spid="9"/>
                                        </p:tgtEl>
                                        <p:attrNameLst>
                                          <p:attrName>ppt_x</p:attrName>
                                        </p:attrNameLst>
                                      </p:cBhvr>
                                      <p:tavLst>
                                        <p:tav tm="0">
                                          <p:val>
                                            <p:strVal val="#ppt_x"/>
                                          </p:val>
                                        </p:tav>
                                        <p:tav tm="100000">
                                          <p:val>
                                            <p:strVal val="#ppt_x"/>
                                          </p:val>
                                        </p:tav>
                                      </p:tavLst>
                                    </p:anim>
                                    <p:anim calcmode="lin" valueType="num">
                                      <p:cBhvr additive="base">
                                        <p:cTn id="7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additive="base">
                                        <p:cTn id="79" dur="500" fill="hold"/>
                                        <p:tgtEl>
                                          <p:spTgt spid="10"/>
                                        </p:tgtEl>
                                        <p:attrNameLst>
                                          <p:attrName>ppt_x</p:attrName>
                                        </p:attrNameLst>
                                      </p:cBhvr>
                                      <p:tavLst>
                                        <p:tav tm="0">
                                          <p:val>
                                            <p:strVal val="#ppt_x"/>
                                          </p:val>
                                        </p:tav>
                                        <p:tav tm="100000">
                                          <p:val>
                                            <p:strVal val="#ppt_x"/>
                                          </p:val>
                                        </p:tav>
                                      </p:tavLst>
                                    </p:anim>
                                    <p:anim calcmode="lin" valueType="num">
                                      <p:cBhvr additive="base">
                                        <p:cTn id="8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additive="base">
                                        <p:cTn id="85" dur="500" fill="hold"/>
                                        <p:tgtEl>
                                          <p:spTgt spid="19"/>
                                        </p:tgtEl>
                                        <p:attrNameLst>
                                          <p:attrName>ppt_x</p:attrName>
                                        </p:attrNameLst>
                                      </p:cBhvr>
                                      <p:tavLst>
                                        <p:tav tm="0">
                                          <p:val>
                                            <p:strVal val="#ppt_x"/>
                                          </p:val>
                                        </p:tav>
                                        <p:tav tm="100000">
                                          <p:val>
                                            <p:strVal val="#ppt_x"/>
                                          </p:val>
                                        </p:tav>
                                      </p:tavLst>
                                    </p:anim>
                                    <p:anim calcmode="lin" valueType="num">
                                      <p:cBhvr additive="base">
                                        <p:cTn id="8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ppt_x"/>
                                          </p:val>
                                        </p:tav>
                                        <p:tav tm="100000">
                                          <p:val>
                                            <p:strVal val="#ppt_x"/>
                                          </p:val>
                                        </p:tav>
                                      </p:tavLst>
                                    </p:anim>
                                    <p:anim calcmode="lin" valueType="num">
                                      <p:cBhvr additive="base">
                                        <p:cTn id="9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additive="base">
                                        <p:cTn id="97" dur="500" fill="hold"/>
                                        <p:tgtEl>
                                          <p:spTgt spid="20"/>
                                        </p:tgtEl>
                                        <p:attrNameLst>
                                          <p:attrName>ppt_x</p:attrName>
                                        </p:attrNameLst>
                                      </p:cBhvr>
                                      <p:tavLst>
                                        <p:tav tm="0">
                                          <p:val>
                                            <p:strVal val="#ppt_x"/>
                                          </p:val>
                                        </p:tav>
                                        <p:tav tm="100000">
                                          <p:val>
                                            <p:strVal val="#ppt_x"/>
                                          </p:val>
                                        </p:tav>
                                      </p:tavLst>
                                    </p:anim>
                                    <p:anim calcmode="lin" valueType="num">
                                      <p:cBhvr additive="base">
                                        <p:cTn id="9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2"/>
                                        </p:tgtEl>
                                        <p:attrNameLst>
                                          <p:attrName>style.visibility</p:attrName>
                                        </p:attrNameLst>
                                      </p:cBhvr>
                                      <p:to>
                                        <p:strVal val="visible"/>
                                      </p:to>
                                    </p:set>
                                    <p:anim calcmode="lin" valueType="num">
                                      <p:cBhvr additive="base">
                                        <p:cTn id="103" dur="500" fill="hold"/>
                                        <p:tgtEl>
                                          <p:spTgt spid="22"/>
                                        </p:tgtEl>
                                        <p:attrNameLst>
                                          <p:attrName>ppt_x</p:attrName>
                                        </p:attrNameLst>
                                      </p:cBhvr>
                                      <p:tavLst>
                                        <p:tav tm="0">
                                          <p:val>
                                            <p:strVal val="#ppt_x"/>
                                          </p:val>
                                        </p:tav>
                                        <p:tav tm="100000">
                                          <p:val>
                                            <p:strVal val="#ppt_x"/>
                                          </p:val>
                                        </p:tav>
                                      </p:tavLst>
                                    </p:anim>
                                    <p:anim calcmode="lin" valueType="num">
                                      <p:cBhvr additive="base">
                                        <p:cTn id="10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11"/>
                                        </p:tgtEl>
                                        <p:attrNameLst>
                                          <p:attrName>style.visibility</p:attrName>
                                        </p:attrNameLst>
                                      </p:cBhvr>
                                      <p:to>
                                        <p:strVal val="visible"/>
                                      </p:to>
                                    </p:set>
                                    <p:anim calcmode="lin" valueType="num">
                                      <p:cBhvr additive="base">
                                        <p:cTn id="109" dur="500" fill="hold"/>
                                        <p:tgtEl>
                                          <p:spTgt spid="11"/>
                                        </p:tgtEl>
                                        <p:attrNameLst>
                                          <p:attrName>ppt_x</p:attrName>
                                        </p:attrNameLst>
                                      </p:cBhvr>
                                      <p:tavLst>
                                        <p:tav tm="0">
                                          <p:val>
                                            <p:strVal val="#ppt_x"/>
                                          </p:val>
                                        </p:tav>
                                        <p:tav tm="100000">
                                          <p:val>
                                            <p:strVal val="#ppt_x"/>
                                          </p:val>
                                        </p:tav>
                                      </p:tavLst>
                                    </p:anim>
                                    <p:anim calcmode="lin" valueType="num">
                                      <p:cBhvr additive="base">
                                        <p:cTn id="11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P spid="16" grpId="0"/>
      <p:bldP spid="17" grpId="0"/>
      <p:bldP spid="18" grpId="0"/>
      <p:bldP spid="19" grpId="0"/>
      <p:bldP spid="20" grpId="0"/>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3181E8-6A75-4D6E-A54B-A24732F44AE7}"/>
              </a:ext>
            </a:extLst>
          </p:cNvPr>
          <p:cNvSpPr txBox="1"/>
          <p:nvPr/>
        </p:nvSpPr>
        <p:spPr>
          <a:xfrm>
            <a:off x="3692550" y="3296471"/>
            <a:ext cx="5002203" cy="400110"/>
          </a:xfrm>
          <a:prstGeom prst="rect">
            <a:avLst/>
          </a:prstGeom>
          <a:noFill/>
        </p:spPr>
        <p:txBody>
          <a:bodyPr wrap="none" rtlCol="0">
            <a:spAutoFit/>
          </a:bodyPr>
          <a:lstStyle/>
          <a:p>
            <a:r>
              <a:rPr lang="en-GB" sz="2000" dirty="0"/>
              <a:t>Awareness – building awareness and attitudes</a:t>
            </a:r>
          </a:p>
        </p:txBody>
      </p:sp>
      <p:sp>
        <p:nvSpPr>
          <p:cNvPr id="3" name="TextBox 2">
            <a:extLst>
              <a:ext uri="{FF2B5EF4-FFF2-40B4-BE49-F238E27FC236}">
                <a16:creationId xmlns:a16="http://schemas.microsoft.com/office/drawing/2014/main" id="{F1B5DEC0-A35A-420E-B5EA-3AD65C598FAA}"/>
              </a:ext>
            </a:extLst>
          </p:cNvPr>
          <p:cNvSpPr txBox="1"/>
          <p:nvPr/>
        </p:nvSpPr>
        <p:spPr>
          <a:xfrm>
            <a:off x="401842" y="4035806"/>
            <a:ext cx="11583620" cy="400110"/>
          </a:xfrm>
          <a:prstGeom prst="rect">
            <a:avLst/>
          </a:prstGeom>
          <a:noFill/>
        </p:spPr>
        <p:txBody>
          <a:bodyPr wrap="none" rtlCol="0">
            <a:spAutoFit/>
          </a:bodyPr>
          <a:lstStyle/>
          <a:p>
            <a:r>
              <a:rPr lang="en-GB" sz="2000" dirty="0"/>
              <a:t>Agree - building mutual understand and agreement. Breadth and depth of research priorities for Staffordshire</a:t>
            </a:r>
          </a:p>
        </p:txBody>
      </p:sp>
      <p:sp>
        <p:nvSpPr>
          <p:cNvPr id="4" name="TextBox 3">
            <a:extLst>
              <a:ext uri="{FF2B5EF4-FFF2-40B4-BE49-F238E27FC236}">
                <a16:creationId xmlns:a16="http://schemas.microsoft.com/office/drawing/2014/main" id="{803A1BC9-0F46-4FDA-9AFE-A354CA198DBE}"/>
              </a:ext>
            </a:extLst>
          </p:cNvPr>
          <p:cNvSpPr txBox="1"/>
          <p:nvPr/>
        </p:nvSpPr>
        <p:spPr>
          <a:xfrm>
            <a:off x="963689" y="4913024"/>
            <a:ext cx="2825132" cy="400110"/>
          </a:xfrm>
          <a:prstGeom prst="rect">
            <a:avLst/>
          </a:prstGeom>
          <a:noFill/>
        </p:spPr>
        <p:txBody>
          <a:bodyPr wrap="none" rtlCol="0">
            <a:spAutoFit/>
          </a:bodyPr>
          <a:lstStyle/>
          <a:p>
            <a:r>
              <a:rPr lang="en-GB" sz="2000" dirty="0"/>
              <a:t>Access &amp; Communication</a:t>
            </a:r>
          </a:p>
        </p:txBody>
      </p:sp>
      <p:sp>
        <p:nvSpPr>
          <p:cNvPr id="5" name="TextBox 4">
            <a:extLst>
              <a:ext uri="{FF2B5EF4-FFF2-40B4-BE49-F238E27FC236}">
                <a16:creationId xmlns:a16="http://schemas.microsoft.com/office/drawing/2014/main" id="{B56D315D-8C61-4F5B-85B5-E08BED20E559}"/>
              </a:ext>
            </a:extLst>
          </p:cNvPr>
          <p:cNvSpPr txBox="1"/>
          <p:nvPr/>
        </p:nvSpPr>
        <p:spPr>
          <a:xfrm>
            <a:off x="9734904" y="4893431"/>
            <a:ext cx="1325235" cy="400110"/>
          </a:xfrm>
          <a:prstGeom prst="rect">
            <a:avLst/>
          </a:prstGeom>
          <a:noFill/>
        </p:spPr>
        <p:txBody>
          <a:bodyPr wrap="none" rtlCol="0">
            <a:spAutoFit/>
          </a:bodyPr>
          <a:lstStyle/>
          <a:p>
            <a:r>
              <a:rPr lang="en-GB" sz="2000" dirty="0"/>
              <a:t>Interaction</a:t>
            </a:r>
          </a:p>
        </p:txBody>
      </p:sp>
      <p:sp>
        <p:nvSpPr>
          <p:cNvPr id="6" name="TextBox 5">
            <a:extLst>
              <a:ext uri="{FF2B5EF4-FFF2-40B4-BE49-F238E27FC236}">
                <a16:creationId xmlns:a16="http://schemas.microsoft.com/office/drawing/2014/main" id="{6C3F7F1C-5D98-4F9C-AB55-448C8530CD95}"/>
              </a:ext>
            </a:extLst>
          </p:cNvPr>
          <p:cNvSpPr txBox="1"/>
          <p:nvPr/>
        </p:nvSpPr>
        <p:spPr>
          <a:xfrm>
            <a:off x="1919055" y="5720278"/>
            <a:ext cx="914400" cy="400110"/>
          </a:xfrm>
          <a:prstGeom prst="rect">
            <a:avLst/>
          </a:prstGeom>
          <a:noFill/>
        </p:spPr>
        <p:txBody>
          <a:bodyPr wrap="square" rtlCol="0">
            <a:spAutoFit/>
          </a:bodyPr>
          <a:lstStyle/>
          <a:p>
            <a:r>
              <a:rPr lang="en-GB" sz="2000" dirty="0"/>
              <a:t>Skills</a:t>
            </a:r>
          </a:p>
        </p:txBody>
      </p:sp>
      <p:sp>
        <p:nvSpPr>
          <p:cNvPr id="8" name="TextBox 7">
            <a:extLst>
              <a:ext uri="{FF2B5EF4-FFF2-40B4-BE49-F238E27FC236}">
                <a16:creationId xmlns:a16="http://schemas.microsoft.com/office/drawing/2014/main" id="{4139ECCB-C692-40AE-B154-5FDE5F3ABE35}"/>
              </a:ext>
            </a:extLst>
          </p:cNvPr>
          <p:cNvSpPr txBox="1"/>
          <p:nvPr/>
        </p:nvSpPr>
        <p:spPr>
          <a:xfrm>
            <a:off x="9283435" y="5751056"/>
            <a:ext cx="2228174" cy="369332"/>
          </a:xfrm>
          <a:prstGeom prst="rect">
            <a:avLst/>
          </a:prstGeom>
          <a:noFill/>
        </p:spPr>
        <p:txBody>
          <a:bodyPr wrap="none" rtlCol="0">
            <a:spAutoFit/>
          </a:bodyPr>
          <a:lstStyle/>
          <a:p>
            <a:r>
              <a:rPr lang="en-GB" dirty="0"/>
              <a:t>Structure and Process</a:t>
            </a:r>
          </a:p>
        </p:txBody>
      </p:sp>
      <p:pic>
        <p:nvPicPr>
          <p:cNvPr id="9" name="Picture 8">
            <a:extLst>
              <a:ext uri="{FF2B5EF4-FFF2-40B4-BE49-F238E27FC236}">
                <a16:creationId xmlns:a16="http://schemas.microsoft.com/office/drawing/2014/main" id="{E5EF4FD6-4208-4954-8224-B86013F7E1CE}"/>
              </a:ext>
            </a:extLst>
          </p:cNvPr>
          <p:cNvPicPr>
            <a:picLocks noChangeAspect="1"/>
          </p:cNvPicPr>
          <p:nvPr/>
        </p:nvPicPr>
        <p:blipFill>
          <a:blip r:embed="rId2"/>
          <a:stretch>
            <a:fillRect/>
          </a:stretch>
        </p:blipFill>
        <p:spPr>
          <a:xfrm>
            <a:off x="474156" y="373375"/>
            <a:ext cx="1371719" cy="1591194"/>
          </a:xfrm>
          <a:prstGeom prst="rect">
            <a:avLst/>
          </a:prstGeom>
        </p:spPr>
      </p:pic>
      <p:sp>
        <p:nvSpPr>
          <p:cNvPr id="10" name="TextBox 9">
            <a:extLst>
              <a:ext uri="{FF2B5EF4-FFF2-40B4-BE49-F238E27FC236}">
                <a16:creationId xmlns:a16="http://schemas.microsoft.com/office/drawing/2014/main" id="{E259CD27-B7A0-42A1-B4E4-86F9E0656DD5}"/>
              </a:ext>
            </a:extLst>
          </p:cNvPr>
          <p:cNvSpPr txBox="1"/>
          <p:nvPr/>
        </p:nvSpPr>
        <p:spPr>
          <a:xfrm>
            <a:off x="2752078" y="902069"/>
            <a:ext cx="6168548" cy="523220"/>
          </a:xfrm>
          <a:prstGeom prst="rect">
            <a:avLst/>
          </a:prstGeom>
          <a:noFill/>
        </p:spPr>
        <p:txBody>
          <a:bodyPr wrap="none" rtlCol="0">
            <a:spAutoFit/>
          </a:bodyPr>
          <a:lstStyle/>
          <a:p>
            <a:r>
              <a:rPr lang="en-GB" sz="2800" b="1" dirty="0"/>
              <a:t>OPERATIONALISING EBP – ACTION PLAN</a:t>
            </a:r>
          </a:p>
        </p:txBody>
      </p:sp>
      <p:sp>
        <p:nvSpPr>
          <p:cNvPr id="11" name="TextBox 10">
            <a:extLst>
              <a:ext uri="{FF2B5EF4-FFF2-40B4-BE49-F238E27FC236}">
                <a16:creationId xmlns:a16="http://schemas.microsoft.com/office/drawing/2014/main" id="{38D66BFC-218D-46E4-A3C6-A0560AE663C0}"/>
              </a:ext>
            </a:extLst>
          </p:cNvPr>
          <p:cNvSpPr txBox="1"/>
          <p:nvPr/>
        </p:nvSpPr>
        <p:spPr>
          <a:xfrm>
            <a:off x="612560" y="2438846"/>
            <a:ext cx="10517623" cy="400110"/>
          </a:xfrm>
          <a:prstGeom prst="rect">
            <a:avLst/>
          </a:prstGeom>
          <a:noFill/>
        </p:spPr>
        <p:txBody>
          <a:bodyPr wrap="none" rtlCol="0">
            <a:spAutoFit/>
          </a:bodyPr>
          <a:lstStyle/>
          <a:p>
            <a:r>
              <a:rPr lang="en-GB" sz="2000" dirty="0"/>
              <a:t>Work Shops – attending – EBP Chair, L&amp;D, Organisational Learning, CoP, Interested Parties, OU CPRL</a:t>
            </a:r>
          </a:p>
        </p:txBody>
      </p:sp>
    </p:spTree>
    <p:extLst>
      <p:ext uri="{BB962C8B-B14F-4D97-AF65-F5344CB8AC3E}">
        <p14:creationId xmlns:p14="http://schemas.microsoft.com/office/powerpoint/2010/main" val="197524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8"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659" y="80331"/>
            <a:ext cx="6423037" cy="698846"/>
          </a:xfrm>
        </p:spPr>
        <p:txBody>
          <a:bodyPr>
            <a:normAutofit/>
          </a:bodyPr>
          <a:lstStyle/>
          <a:p>
            <a:r>
              <a:rPr lang="en-US" sz="3200" dirty="0">
                <a:latin typeface="+mn-lt"/>
              </a:rPr>
              <a:t>Research into practice interventions</a:t>
            </a:r>
          </a:p>
        </p:txBody>
      </p:sp>
      <p:sp>
        <p:nvSpPr>
          <p:cNvPr id="110" name="Rectangle 13">
            <a:extLst>
              <a:ext uri="{FF2B5EF4-FFF2-40B4-BE49-F238E27FC236}">
                <a16:creationId xmlns:a16="http://schemas.microsoft.com/office/drawing/2014/main" id="{30639616-B710-40B2-BE82-A9FFEAFF9BAB}"/>
              </a:ext>
            </a:extLst>
          </p:cNvPr>
          <p:cNvSpPr>
            <a:spLocks noChangeArrowheads="1"/>
          </p:cNvSpPr>
          <p:nvPr/>
        </p:nvSpPr>
        <p:spPr bwMode="auto">
          <a:xfrm rot="16200000" flipH="1">
            <a:off x="6656242" y="1485977"/>
            <a:ext cx="5470934" cy="5002836"/>
          </a:xfrm>
          <a:prstGeom prst="rect">
            <a:avLst/>
          </a:prstGeom>
          <a:solidFill>
            <a:schemeClr val="accent3">
              <a:lumMod val="60000"/>
              <a:lumOff val="4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latin typeface="Calibri" charset="0"/>
              <a:ea typeface="Calibri" charset="0"/>
              <a:cs typeface="Calibri" charset="0"/>
            </a:endParaRPr>
          </a:p>
        </p:txBody>
      </p:sp>
      <p:sp>
        <p:nvSpPr>
          <p:cNvPr id="111" name="TextBox 110">
            <a:extLst>
              <a:ext uri="{FF2B5EF4-FFF2-40B4-BE49-F238E27FC236}">
                <a16:creationId xmlns:a16="http://schemas.microsoft.com/office/drawing/2014/main" id="{FF2CF9D2-BAFF-402C-97D4-06654C44B400}"/>
              </a:ext>
            </a:extLst>
          </p:cNvPr>
          <p:cNvSpPr txBox="1"/>
          <p:nvPr/>
        </p:nvSpPr>
        <p:spPr>
          <a:xfrm>
            <a:off x="7576297" y="2197937"/>
            <a:ext cx="4093298" cy="840230"/>
          </a:xfrm>
          <a:prstGeom prst="rect">
            <a:avLst/>
          </a:prstGeom>
          <a:noFill/>
        </p:spPr>
        <p:txBody>
          <a:bodyPr wrap="square" rtlCol="0">
            <a:spAutoFit/>
          </a:bodyPr>
          <a:lstStyle/>
          <a:p>
            <a:pPr>
              <a:lnSpc>
                <a:spcPct val="90000"/>
              </a:lnSpc>
            </a:pPr>
            <a:r>
              <a:rPr lang="en-US" kern="0" dirty="0">
                <a:latin typeface="Segoe UI" panose="020B0502040204020203" pitchFamily="34" charset="0"/>
                <a:ea typeface="Calibri" charset="0"/>
                <a:cs typeface="Segoe UI" panose="020B0502040204020203" pitchFamily="34" charset="0"/>
              </a:rPr>
              <a:t>Named EBP leads who promote research evidence through alerts, portals and emails</a:t>
            </a:r>
            <a:endParaRPr lang="en-US" dirty="0">
              <a:latin typeface="Segoe UI" panose="020B0502040204020203" pitchFamily="34" charset="0"/>
              <a:ea typeface="Calibri" charset="0"/>
              <a:cs typeface="Segoe UI" panose="020B0502040204020203" pitchFamily="34" charset="0"/>
            </a:endParaRPr>
          </a:p>
        </p:txBody>
      </p:sp>
      <p:cxnSp>
        <p:nvCxnSpPr>
          <p:cNvPr id="112" name="Straight Connector 111">
            <a:extLst>
              <a:ext uri="{FF2B5EF4-FFF2-40B4-BE49-F238E27FC236}">
                <a16:creationId xmlns:a16="http://schemas.microsoft.com/office/drawing/2014/main" id="{2761099A-0789-4EBB-8BBC-784DE9D48997}"/>
              </a:ext>
            </a:extLst>
          </p:cNvPr>
          <p:cNvCxnSpPr>
            <a:cxnSpLocks/>
          </p:cNvCxnSpPr>
          <p:nvPr/>
        </p:nvCxnSpPr>
        <p:spPr>
          <a:xfrm>
            <a:off x="7817243" y="2101458"/>
            <a:ext cx="304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66213389-9DEA-4A43-B242-C118B56350D5}"/>
              </a:ext>
            </a:extLst>
          </p:cNvPr>
          <p:cNvSpPr txBox="1"/>
          <p:nvPr/>
        </p:nvSpPr>
        <p:spPr>
          <a:xfrm>
            <a:off x="8277358" y="1598005"/>
            <a:ext cx="2127770" cy="369332"/>
          </a:xfrm>
          <a:prstGeom prst="rect">
            <a:avLst/>
          </a:prstGeom>
          <a:noFill/>
        </p:spPr>
        <p:txBody>
          <a:bodyPr wrap="square" lIns="0" tIns="0" rIns="0" bIns="0" rtlCol="0" anchor="ctr">
            <a:spAutoFit/>
          </a:bodyPr>
          <a:lstStyle/>
          <a:p>
            <a:pPr algn="ctr"/>
            <a:r>
              <a:rPr lang="en-US" sz="2400" b="1" dirty="0">
                <a:latin typeface="Segoe UI" panose="020B0502040204020203" pitchFamily="34" charset="0"/>
                <a:ea typeface="Calibri" charset="0"/>
                <a:cs typeface="Segoe UI" panose="020B0502040204020203" pitchFamily="34" charset="0"/>
              </a:rPr>
              <a:t>Awareness</a:t>
            </a:r>
          </a:p>
        </p:txBody>
      </p:sp>
      <p:grpSp>
        <p:nvGrpSpPr>
          <p:cNvPr id="95" name="Group 94">
            <a:extLst>
              <a:ext uri="{FF2B5EF4-FFF2-40B4-BE49-F238E27FC236}">
                <a16:creationId xmlns:a16="http://schemas.microsoft.com/office/drawing/2014/main" id="{68B3F400-4218-48CD-A625-47D2747DF492}"/>
              </a:ext>
            </a:extLst>
          </p:cNvPr>
          <p:cNvGrpSpPr/>
          <p:nvPr/>
        </p:nvGrpSpPr>
        <p:grpSpPr>
          <a:xfrm>
            <a:off x="1209255" y="2197938"/>
            <a:ext cx="5379142" cy="3844925"/>
            <a:chOff x="-5152456" y="2197938"/>
            <a:chExt cx="5379142" cy="3844925"/>
          </a:xfrm>
        </p:grpSpPr>
        <p:sp>
          <p:nvSpPr>
            <p:cNvPr id="96" name="Freeform 14">
              <a:extLst>
                <a:ext uri="{FF2B5EF4-FFF2-40B4-BE49-F238E27FC236}">
                  <a16:creationId xmlns:a16="http://schemas.microsoft.com/office/drawing/2014/main" id="{7F72A8D0-7C24-4486-A33B-AD9200C18C7D}"/>
                </a:ext>
              </a:extLst>
            </p:cNvPr>
            <p:cNvSpPr>
              <a:spLocks/>
            </p:cNvSpPr>
            <p:nvPr/>
          </p:nvSpPr>
          <p:spPr bwMode="auto">
            <a:xfrm rot="16200000" flipH="1">
              <a:off x="-2128302" y="3931650"/>
              <a:ext cx="2625725" cy="790251"/>
            </a:xfrm>
            <a:custGeom>
              <a:avLst/>
              <a:gdLst>
                <a:gd name="T0" fmla="*/ 0 w 1830"/>
                <a:gd name="T1" fmla="*/ 422 h 422"/>
                <a:gd name="T2" fmla="*/ 1654 w 1830"/>
                <a:gd name="T3" fmla="*/ 422 h 422"/>
                <a:gd name="T4" fmla="*/ 1830 w 1830"/>
                <a:gd name="T5" fmla="*/ 211 h 422"/>
                <a:gd name="T6" fmla="*/ 1654 w 1830"/>
                <a:gd name="T7" fmla="*/ 0 h 422"/>
                <a:gd name="T8" fmla="*/ 0 w 1830"/>
                <a:gd name="T9" fmla="*/ 0 h 422"/>
                <a:gd name="T10" fmla="*/ 0 w 1830"/>
                <a:gd name="T11" fmla="*/ 422 h 422"/>
              </a:gdLst>
              <a:ahLst/>
              <a:cxnLst>
                <a:cxn ang="0">
                  <a:pos x="T0" y="T1"/>
                </a:cxn>
                <a:cxn ang="0">
                  <a:pos x="T2" y="T3"/>
                </a:cxn>
                <a:cxn ang="0">
                  <a:pos x="T4" y="T5"/>
                </a:cxn>
                <a:cxn ang="0">
                  <a:pos x="T6" y="T7"/>
                </a:cxn>
                <a:cxn ang="0">
                  <a:pos x="T8" y="T9"/>
                </a:cxn>
                <a:cxn ang="0">
                  <a:pos x="T10" y="T11"/>
                </a:cxn>
              </a:cxnLst>
              <a:rect l="0" t="0" r="r" b="b"/>
              <a:pathLst>
                <a:path w="1830" h="422">
                  <a:moveTo>
                    <a:pt x="0" y="422"/>
                  </a:moveTo>
                  <a:lnTo>
                    <a:pt x="1654" y="422"/>
                  </a:lnTo>
                  <a:lnTo>
                    <a:pt x="1830" y="211"/>
                  </a:lnTo>
                  <a:lnTo>
                    <a:pt x="1654" y="0"/>
                  </a:lnTo>
                  <a:lnTo>
                    <a:pt x="0" y="0"/>
                  </a:lnTo>
                  <a:lnTo>
                    <a:pt x="0" y="422"/>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97" name="Freeform 15">
              <a:extLst>
                <a:ext uri="{FF2B5EF4-FFF2-40B4-BE49-F238E27FC236}">
                  <a16:creationId xmlns:a16="http://schemas.microsoft.com/office/drawing/2014/main" id="{48798AF0-970D-42FF-8D90-725D4B86797A}"/>
                </a:ext>
              </a:extLst>
            </p:cNvPr>
            <p:cNvSpPr>
              <a:spLocks/>
            </p:cNvSpPr>
            <p:nvPr/>
          </p:nvSpPr>
          <p:spPr bwMode="auto">
            <a:xfrm rot="16200000" flipH="1">
              <a:off x="-3119230" y="4134198"/>
              <a:ext cx="3028950" cy="788379"/>
            </a:xfrm>
            <a:custGeom>
              <a:avLst/>
              <a:gdLst>
                <a:gd name="T0" fmla="*/ 0 w 1654"/>
                <a:gd name="T1" fmla="*/ 421 h 421"/>
                <a:gd name="T2" fmla="*/ 1478 w 1654"/>
                <a:gd name="T3" fmla="*/ 421 h 421"/>
                <a:gd name="T4" fmla="*/ 1654 w 1654"/>
                <a:gd name="T5" fmla="*/ 212 h 421"/>
                <a:gd name="T6" fmla="*/ 1478 w 1654"/>
                <a:gd name="T7" fmla="*/ 0 h 421"/>
                <a:gd name="T8" fmla="*/ 0 w 1654"/>
                <a:gd name="T9" fmla="*/ 0 h 421"/>
                <a:gd name="T10" fmla="*/ 0 w 1654"/>
                <a:gd name="T11" fmla="*/ 421 h 421"/>
              </a:gdLst>
              <a:ahLst/>
              <a:cxnLst>
                <a:cxn ang="0">
                  <a:pos x="T0" y="T1"/>
                </a:cxn>
                <a:cxn ang="0">
                  <a:pos x="T2" y="T3"/>
                </a:cxn>
                <a:cxn ang="0">
                  <a:pos x="T4" y="T5"/>
                </a:cxn>
                <a:cxn ang="0">
                  <a:pos x="T6" y="T7"/>
                </a:cxn>
                <a:cxn ang="0">
                  <a:pos x="T8" y="T9"/>
                </a:cxn>
                <a:cxn ang="0">
                  <a:pos x="T10" y="T11"/>
                </a:cxn>
              </a:cxnLst>
              <a:rect l="0" t="0" r="r" b="b"/>
              <a:pathLst>
                <a:path w="1654" h="421">
                  <a:moveTo>
                    <a:pt x="0" y="421"/>
                  </a:moveTo>
                  <a:lnTo>
                    <a:pt x="1478" y="421"/>
                  </a:lnTo>
                  <a:lnTo>
                    <a:pt x="1654" y="212"/>
                  </a:lnTo>
                  <a:lnTo>
                    <a:pt x="1478" y="0"/>
                  </a:lnTo>
                  <a:lnTo>
                    <a:pt x="0" y="0"/>
                  </a:lnTo>
                  <a:lnTo>
                    <a:pt x="0" y="421"/>
                  </a:ln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99" name="Freeform 18">
              <a:extLst>
                <a:ext uri="{FF2B5EF4-FFF2-40B4-BE49-F238E27FC236}">
                  <a16:creationId xmlns:a16="http://schemas.microsoft.com/office/drawing/2014/main" id="{5BACD9DE-397E-429A-8B7C-334B1F919176}"/>
                </a:ext>
              </a:extLst>
            </p:cNvPr>
            <p:cNvSpPr>
              <a:spLocks/>
            </p:cNvSpPr>
            <p:nvPr/>
          </p:nvSpPr>
          <p:spPr bwMode="auto">
            <a:xfrm rot="16200000" flipH="1">
              <a:off x="-5282748" y="3932586"/>
              <a:ext cx="2625724" cy="788379"/>
            </a:xfrm>
            <a:custGeom>
              <a:avLst/>
              <a:gdLst>
                <a:gd name="T0" fmla="*/ 0 w 1908"/>
                <a:gd name="T1" fmla="*/ 421 h 421"/>
                <a:gd name="T2" fmla="*/ 1732 w 1908"/>
                <a:gd name="T3" fmla="*/ 421 h 421"/>
                <a:gd name="T4" fmla="*/ 1908 w 1908"/>
                <a:gd name="T5" fmla="*/ 210 h 421"/>
                <a:gd name="T6" fmla="*/ 1732 w 1908"/>
                <a:gd name="T7" fmla="*/ 0 h 421"/>
                <a:gd name="T8" fmla="*/ 0 w 1908"/>
                <a:gd name="T9" fmla="*/ 0 h 421"/>
                <a:gd name="T10" fmla="*/ 0 w 1908"/>
                <a:gd name="T11" fmla="*/ 421 h 421"/>
              </a:gdLst>
              <a:ahLst/>
              <a:cxnLst>
                <a:cxn ang="0">
                  <a:pos x="T0" y="T1"/>
                </a:cxn>
                <a:cxn ang="0">
                  <a:pos x="T2" y="T3"/>
                </a:cxn>
                <a:cxn ang="0">
                  <a:pos x="T4" y="T5"/>
                </a:cxn>
                <a:cxn ang="0">
                  <a:pos x="T6" y="T7"/>
                </a:cxn>
                <a:cxn ang="0">
                  <a:pos x="T8" y="T9"/>
                </a:cxn>
                <a:cxn ang="0">
                  <a:pos x="T10" y="T11"/>
                </a:cxn>
              </a:cxnLst>
              <a:rect l="0" t="0" r="r" b="b"/>
              <a:pathLst>
                <a:path w="1908" h="421">
                  <a:moveTo>
                    <a:pt x="0" y="421"/>
                  </a:moveTo>
                  <a:lnTo>
                    <a:pt x="1732" y="421"/>
                  </a:lnTo>
                  <a:lnTo>
                    <a:pt x="1908" y="210"/>
                  </a:lnTo>
                  <a:lnTo>
                    <a:pt x="1732" y="0"/>
                  </a:lnTo>
                  <a:lnTo>
                    <a:pt x="0" y="0"/>
                  </a:lnTo>
                  <a:lnTo>
                    <a:pt x="0" y="421"/>
                  </a:ln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00" name="Freeform 19">
              <a:extLst>
                <a:ext uri="{FF2B5EF4-FFF2-40B4-BE49-F238E27FC236}">
                  <a16:creationId xmlns:a16="http://schemas.microsoft.com/office/drawing/2014/main" id="{0D0F903D-C0BF-42BE-82C8-0842DC45275B}"/>
                </a:ext>
              </a:extLst>
            </p:cNvPr>
            <p:cNvSpPr>
              <a:spLocks/>
            </p:cNvSpPr>
            <p:nvPr/>
          </p:nvSpPr>
          <p:spPr bwMode="auto">
            <a:xfrm rot="16200000" flipH="1">
              <a:off x="-3705993" y="3932587"/>
              <a:ext cx="2625726" cy="788379"/>
            </a:xfrm>
            <a:custGeom>
              <a:avLst/>
              <a:gdLst>
                <a:gd name="T0" fmla="*/ 0 w 1908"/>
                <a:gd name="T1" fmla="*/ 421 h 421"/>
                <a:gd name="T2" fmla="*/ 1732 w 1908"/>
                <a:gd name="T3" fmla="*/ 421 h 421"/>
                <a:gd name="T4" fmla="*/ 1908 w 1908"/>
                <a:gd name="T5" fmla="*/ 211 h 421"/>
                <a:gd name="T6" fmla="*/ 1732 w 1908"/>
                <a:gd name="T7" fmla="*/ 0 h 421"/>
                <a:gd name="T8" fmla="*/ 0 w 1908"/>
                <a:gd name="T9" fmla="*/ 0 h 421"/>
                <a:gd name="T10" fmla="*/ 0 w 1908"/>
                <a:gd name="T11" fmla="*/ 421 h 421"/>
              </a:gdLst>
              <a:ahLst/>
              <a:cxnLst>
                <a:cxn ang="0">
                  <a:pos x="T0" y="T1"/>
                </a:cxn>
                <a:cxn ang="0">
                  <a:pos x="T2" y="T3"/>
                </a:cxn>
                <a:cxn ang="0">
                  <a:pos x="T4" y="T5"/>
                </a:cxn>
                <a:cxn ang="0">
                  <a:pos x="T6" y="T7"/>
                </a:cxn>
                <a:cxn ang="0">
                  <a:pos x="T8" y="T9"/>
                </a:cxn>
                <a:cxn ang="0">
                  <a:pos x="T10" y="T11"/>
                </a:cxn>
              </a:cxnLst>
              <a:rect l="0" t="0" r="r" b="b"/>
              <a:pathLst>
                <a:path w="1908" h="421">
                  <a:moveTo>
                    <a:pt x="0" y="421"/>
                  </a:moveTo>
                  <a:lnTo>
                    <a:pt x="1732" y="421"/>
                  </a:lnTo>
                  <a:lnTo>
                    <a:pt x="1908" y="211"/>
                  </a:lnTo>
                  <a:lnTo>
                    <a:pt x="1732" y="0"/>
                  </a:lnTo>
                  <a:lnTo>
                    <a:pt x="0" y="0"/>
                  </a:lnTo>
                  <a:lnTo>
                    <a:pt x="0" y="421"/>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02" name="Freeform 22">
              <a:extLst>
                <a:ext uri="{FF2B5EF4-FFF2-40B4-BE49-F238E27FC236}">
                  <a16:creationId xmlns:a16="http://schemas.microsoft.com/office/drawing/2014/main" id="{D3E1EA96-5441-4968-BC0C-AE711B34F428}"/>
                </a:ext>
              </a:extLst>
            </p:cNvPr>
            <p:cNvSpPr>
              <a:spLocks/>
            </p:cNvSpPr>
            <p:nvPr/>
          </p:nvSpPr>
          <p:spPr bwMode="auto">
            <a:xfrm rot="16200000" flipH="1">
              <a:off x="-4696924" y="4123668"/>
              <a:ext cx="3028950" cy="788379"/>
            </a:xfrm>
            <a:custGeom>
              <a:avLst/>
              <a:gdLst>
                <a:gd name="T0" fmla="*/ 0 w 1717"/>
                <a:gd name="T1" fmla="*/ 421 h 421"/>
                <a:gd name="T2" fmla="*/ 1541 w 1717"/>
                <a:gd name="T3" fmla="*/ 421 h 421"/>
                <a:gd name="T4" fmla="*/ 1717 w 1717"/>
                <a:gd name="T5" fmla="*/ 210 h 421"/>
                <a:gd name="T6" fmla="*/ 1541 w 1717"/>
                <a:gd name="T7" fmla="*/ 0 h 421"/>
                <a:gd name="T8" fmla="*/ 0 w 1717"/>
                <a:gd name="T9" fmla="*/ 0 h 421"/>
                <a:gd name="T10" fmla="*/ 0 w 1717"/>
                <a:gd name="T11" fmla="*/ 421 h 421"/>
              </a:gdLst>
              <a:ahLst/>
              <a:cxnLst>
                <a:cxn ang="0">
                  <a:pos x="T0" y="T1"/>
                </a:cxn>
                <a:cxn ang="0">
                  <a:pos x="T2" y="T3"/>
                </a:cxn>
                <a:cxn ang="0">
                  <a:pos x="T4" y="T5"/>
                </a:cxn>
                <a:cxn ang="0">
                  <a:pos x="T6" y="T7"/>
                </a:cxn>
                <a:cxn ang="0">
                  <a:pos x="T8" y="T9"/>
                </a:cxn>
                <a:cxn ang="0">
                  <a:pos x="T10" y="T11"/>
                </a:cxn>
              </a:cxnLst>
              <a:rect l="0" t="0" r="r" b="b"/>
              <a:pathLst>
                <a:path w="1717" h="421">
                  <a:moveTo>
                    <a:pt x="0" y="421"/>
                  </a:moveTo>
                  <a:lnTo>
                    <a:pt x="1541" y="421"/>
                  </a:lnTo>
                  <a:lnTo>
                    <a:pt x="1717" y="210"/>
                  </a:lnTo>
                  <a:lnTo>
                    <a:pt x="1541" y="0"/>
                  </a:lnTo>
                  <a:lnTo>
                    <a:pt x="0" y="0"/>
                  </a:lnTo>
                  <a:lnTo>
                    <a:pt x="0" y="421"/>
                  </a:ln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03" name="Freeform 23">
              <a:extLst>
                <a:ext uri="{FF2B5EF4-FFF2-40B4-BE49-F238E27FC236}">
                  <a16:creationId xmlns:a16="http://schemas.microsoft.com/office/drawing/2014/main" id="{8C8DD2F6-4955-47A7-9C1F-664711BAF1F0}"/>
                </a:ext>
              </a:extLst>
            </p:cNvPr>
            <p:cNvSpPr>
              <a:spLocks/>
            </p:cNvSpPr>
            <p:nvPr/>
          </p:nvSpPr>
          <p:spPr bwMode="auto">
            <a:xfrm rot="16200000" flipH="1">
              <a:off x="-1644770" y="1789458"/>
              <a:ext cx="815975" cy="1632935"/>
            </a:xfrm>
            <a:custGeom>
              <a:avLst/>
              <a:gdLst>
                <a:gd name="T0" fmla="*/ 514 w 514"/>
                <a:gd name="T1" fmla="*/ 872 h 872"/>
                <a:gd name="T2" fmla="*/ 0 w 514"/>
                <a:gd name="T3" fmla="*/ 121 h 872"/>
                <a:gd name="T4" fmla="*/ 0 w 514"/>
                <a:gd name="T5" fmla="*/ 0 h 872"/>
                <a:gd name="T6" fmla="*/ 514 w 514"/>
                <a:gd name="T7" fmla="*/ 450 h 872"/>
                <a:gd name="T8" fmla="*/ 514 w 514"/>
                <a:gd name="T9" fmla="*/ 872 h 872"/>
              </a:gdLst>
              <a:ahLst/>
              <a:cxnLst>
                <a:cxn ang="0">
                  <a:pos x="T0" y="T1"/>
                </a:cxn>
                <a:cxn ang="0">
                  <a:pos x="T2" y="T3"/>
                </a:cxn>
                <a:cxn ang="0">
                  <a:pos x="T4" y="T5"/>
                </a:cxn>
                <a:cxn ang="0">
                  <a:pos x="T6" y="T7"/>
                </a:cxn>
                <a:cxn ang="0">
                  <a:pos x="T8" y="T9"/>
                </a:cxn>
              </a:cxnLst>
              <a:rect l="0" t="0" r="r" b="b"/>
              <a:pathLst>
                <a:path w="514" h="872">
                  <a:moveTo>
                    <a:pt x="514" y="872"/>
                  </a:moveTo>
                  <a:lnTo>
                    <a:pt x="0" y="121"/>
                  </a:lnTo>
                  <a:lnTo>
                    <a:pt x="0" y="0"/>
                  </a:lnTo>
                  <a:lnTo>
                    <a:pt x="514" y="450"/>
                  </a:lnTo>
                  <a:lnTo>
                    <a:pt x="514" y="872"/>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05" name="Freeform 25">
              <a:extLst>
                <a:ext uri="{FF2B5EF4-FFF2-40B4-BE49-F238E27FC236}">
                  <a16:creationId xmlns:a16="http://schemas.microsoft.com/office/drawing/2014/main" id="{FFC1949F-B8A6-41B5-B8B9-CF1748AE749D}"/>
                </a:ext>
              </a:extLst>
            </p:cNvPr>
            <p:cNvSpPr>
              <a:spLocks/>
            </p:cNvSpPr>
            <p:nvPr/>
          </p:nvSpPr>
          <p:spPr bwMode="auto">
            <a:xfrm rot="16200000" flipH="1">
              <a:off x="-2153190" y="2071289"/>
              <a:ext cx="815975" cy="1069273"/>
            </a:xfrm>
            <a:custGeom>
              <a:avLst/>
              <a:gdLst>
                <a:gd name="T0" fmla="*/ 514 w 514"/>
                <a:gd name="T1" fmla="*/ 571 h 571"/>
                <a:gd name="T2" fmla="*/ 0 w 514"/>
                <a:gd name="T3" fmla="*/ 121 h 571"/>
                <a:gd name="T4" fmla="*/ 0 w 514"/>
                <a:gd name="T5" fmla="*/ 0 h 571"/>
                <a:gd name="T6" fmla="*/ 514 w 514"/>
                <a:gd name="T7" fmla="*/ 150 h 571"/>
                <a:gd name="T8" fmla="*/ 514 w 514"/>
                <a:gd name="T9" fmla="*/ 571 h 571"/>
              </a:gdLst>
              <a:ahLst/>
              <a:cxnLst>
                <a:cxn ang="0">
                  <a:pos x="T0" y="T1"/>
                </a:cxn>
                <a:cxn ang="0">
                  <a:pos x="T2" y="T3"/>
                </a:cxn>
                <a:cxn ang="0">
                  <a:pos x="T4" y="T5"/>
                </a:cxn>
                <a:cxn ang="0">
                  <a:pos x="T6" y="T7"/>
                </a:cxn>
                <a:cxn ang="0">
                  <a:pos x="T8" y="T9"/>
                </a:cxn>
              </a:cxnLst>
              <a:rect l="0" t="0" r="r" b="b"/>
              <a:pathLst>
                <a:path w="514" h="571">
                  <a:moveTo>
                    <a:pt x="514" y="571"/>
                  </a:moveTo>
                  <a:lnTo>
                    <a:pt x="0" y="121"/>
                  </a:lnTo>
                  <a:lnTo>
                    <a:pt x="0" y="0"/>
                  </a:lnTo>
                  <a:lnTo>
                    <a:pt x="514" y="150"/>
                  </a:lnTo>
                  <a:lnTo>
                    <a:pt x="514" y="571"/>
                  </a:ln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06" name="Freeform 27">
              <a:extLst>
                <a:ext uri="{FF2B5EF4-FFF2-40B4-BE49-F238E27FC236}">
                  <a16:creationId xmlns:a16="http://schemas.microsoft.com/office/drawing/2014/main" id="{D41904EA-5410-41B9-A670-A3E79F28F3ED}"/>
                </a:ext>
              </a:extLst>
            </p:cNvPr>
            <p:cNvSpPr>
              <a:spLocks/>
            </p:cNvSpPr>
            <p:nvPr/>
          </p:nvSpPr>
          <p:spPr bwMode="auto">
            <a:xfrm rot="16200000" flipH="1">
              <a:off x="-2801119" y="2211736"/>
              <a:ext cx="815975" cy="788379"/>
            </a:xfrm>
            <a:custGeom>
              <a:avLst/>
              <a:gdLst>
                <a:gd name="T0" fmla="*/ 514 w 514"/>
                <a:gd name="T1" fmla="*/ 421 h 421"/>
                <a:gd name="T2" fmla="*/ 0 w 514"/>
                <a:gd name="T3" fmla="*/ 271 h 421"/>
                <a:gd name="T4" fmla="*/ 0 w 514"/>
                <a:gd name="T5" fmla="*/ 150 h 421"/>
                <a:gd name="T6" fmla="*/ 514 w 514"/>
                <a:gd name="T7" fmla="*/ 0 h 421"/>
                <a:gd name="T8" fmla="*/ 514 w 514"/>
                <a:gd name="T9" fmla="*/ 421 h 421"/>
              </a:gdLst>
              <a:ahLst/>
              <a:cxnLst>
                <a:cxn ang="0">
                  <a:pos x="T0" y="T1"/>
                </a:cxn>
                <a:cxn ang="0">
                  <a:pos x="T2" y="T3"/>
                </a:cxn>
                <a:cxn ang="0">
                  <a:pos x="T4" y="T5"/>
                </a:cxn>
                <a:cxn ang="0">
                  <a:pos x="T6" y="T7"/>
                </a:cxn>
                <a:cxn ang="0">
                  <a:pos x="T8" y="T9"/>
                </a:cxn>
              </a:cxnLst>
              <a:rect l="0" t="0" r="r" b="b"/>
              <a:pathLst>
                <a:path w="514" h="421">
                  <a:moveTo>
                    <a:pt x="514" y="421"/>
                  </a:moveTo>
                  <a:lnTo>
                    <a:pt x="0" y="271"/>
                  </a:lnTo>
                  <a:lnTo>
                    <a:pt x="0" y="150"/>
                  </a:lnTo>
                  <a:lnTo>
                    <a:pt x="514" y="0"/>
                  </a:lnTo>
                  <a:lnTo>
                    <a:pt x="514" y="421"/>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07" name="Freeform 28">
              <a:extLst>
                <a:ext uri="{FF2B5EF4-FFF2-40B4-BE49-F238E27FC236}">
                  <a16:creationId xmlns:a16="http://schemas.microsoft.com/office/drawing/2014/main" id="{26FFA6E3-3284-4D0D-BF5F-8C1ABC39958F}"/>
                </a:ext>
              </a:extLst>
            </p:cNvPr>
            <p:cNvSpPr>
              <a:spLocks/>
            </p:cNvSpPr>
            <p:nvPr/>
          </p:nvSpPr>
          <p:spPr bwMode="auto">
            <a:xfrm rot="16200000" flipH="1">
              <a:off x="-4463081" y="1508563"/>
              <a:ext cx="815975" cy="2194725"/>
            </a:xfrm>
            <a:custGeom>
              <a:avLst/>
              <a:gdLst>
                <a:gd name="T0" fmla="*/ 514 w 514"/>
                <a:gd name="T1" fmla="*/ 0 h 1172"/>
                <a:gd name="T2" fmla="*/ 514 w 514"/>
                <a:gd name="T3" fmla="*/ 421 h 1172"/>
                <a:gd name="T4" fmla="*/ 0 w 514"/>
                <a:gd name="T5" fmla="*/ 1172 h 1172"/>
                <a:gd name="T6" fmla="*/ 0 w 514"/>
                <a:gd name="T7" fmla="*/ 1051 h 1172"/>
                <a:gd name="T8" fmla="*/ 514 w 514"/>
                <a:gd name="T9" fmla="*/ 0 h 1172"/>
              </a:gdLst>
              <a:ahLst/>
              <a:cxnLst>
                <a:cxn ang="0">
                  <a:pos x="T0" y="T1"/>
                </a:cxn>
                <a:cxn ang="0">
                  <a:pos x="T2" y="T3"/>
                </a:cxn>
                <a:cxn ang="0">
                  <a:pos x="T4" y="T5"/>
                </a:cxn>
                <a:cxn ang="0">
                  <a:pos x="T6" y="T7"/>
                </a:cxn>
                <a:cxn ang="0">
                  <a:pos x="T8" y="T9"/>
                </a:cxn>
              </a:cxnLst>
              <a:rect l="0" t="0" r="r" b="b"/>
              <a:pathLst>
                <a:path w="514" h="1172">
                  <a:moveTo>
                    <a:pt x="514" y="0"/>
                  </a:moveTo>
                  <a:lnTo>
                    <a:pt x="514" y="421"/>
                  </a:lnTo>
                  <a:lnTo>
                    <a:pt x="0" y="1172"/>
                  </a:lnTo>
                  <a:lnTo>
                    <a:pt x="0" y="1051"/>
                  </a:lnTo>
                  <a:lnTo>
                    <a:pt x="514" y="0"/>
                  </a:ln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08" name="Freeform 30">
              <a:extLst>
                <a:ext uri="{FF2B5EF4-FFF2-40B4-BE49-F238E27FC236}">
                  <a16:creationId xmlns:a16="http://schemas.microsoft.com/office/drawing/2014/main" id="{BE541A89-BFDE-4401-A364-7CE32C27730E}"/>
                </a:ext>
              </a:extLst>
            </p:cNvPr>
            <p:cNvSpPr>
              <a:spLocks/>
            </p:cNvSpPr>
            <p:nvPr/>
          </p:nvSpPr>
          <p:spPr bwMode="auto">
            <a:xfrm rot="16200000" flipH="1">
              <a:off x="-3449051" y="2071289"/>
              <a:ext cx="815975" cy="1069273"/>
            </a:xfrm>
            <a:custGeom>
              <a:avLst/>
              <a:gdLst>
                <a:gd name="T0" fmla="*/ 514 w 514"/>
                <a:gd name="T1" fmla="*/ 421 h 571"/>
                <a:gd name="T2" fmla="*/ 0 w 514"/>
                <a:gd name="T3" fmla="*/ 571 h 571"/>
                <a:gd name="T4" fmla="*/ 0 w 514"/>
                <a:gd name="T5" fmla="*/ 451 h 571"/>
                <a:gd name="T6" fmla="*/ 514 w 514"/>
                <a:gd name="T7" fmla="*/ 0 h 571"/>
                <a:gd name="T8" fmla="*/ 514 w 514"/>
                <a:gd name="T9" fmla="*/ 421 h 571"/>
              </a:gdLst>
              <a:ahLst/>
              <a:cxnLst>
                <a:cxn ang="0">
                  <a:pos x="T0" y="T1"/>
                </a:cxn>
                <a:cxn ang="0">
                  <a:pos x="T2" y="T3"/>
                </a:cxn>
                <a:cxn ang="0">
                  <a:pos x="T4" y="T5"/>
                </a:cxn>
                <a:cxn ang="0">
                  <a:pos x="T6" y="T7"/>
                </a:cxn>
                <a:cxn ang="0">
                  <a:pos x="T8" y="T9"/>
                </a:cxn>
              </a:cxnLst>
              <a:rect l="0" t="0" r="r" b="b"/>
              <a:pathLst>
                <a:path w="514" h="571">
                  <a:moveTo>
                    <a:pt x="514" y="421"/>
                  </a:moveTo>
                  <a:lnTo>
                    <a:pt x="0" y="571"/>
                  </a:lnTo>
                  <a:lnTo>
                    <a:pt x="0" y="451"/>
                  </a:lnTo>
                  <a:lnTo>
                    <a:pt x="514" y="0"/>
                  </a:lnTo>
                  <a:lnTo>
                    <a:pt x="514" y="421"/>
                  </a:ln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09" name="Freeform 31">
              <a:extLst>
                <a:ext uri="{FF2B5EF4-FFF2-40B4-BE49-F238E27FC236}">
                  <a16:creationId xmlns:a16="http://schemas.microsoft.com/office/drawing/2014/main" id="{5F56F17F-B834-49C5-B3E2-B18E5D705A34}"/>
                </a:ext>
              </a:extLst>
            </p:cNvPr>
            <p:cNvSpPr>
              <a:spLocks/>
            </p:cNvSpPr>
            <p:nvPr/>
          </p:nvSpPr>
          <p:spPr bwMode="auto">
            <a:xfrm rot="16200000" flipH="1">
              <a:off x="-3955597" y="1789458"/>
              <a:ext cx="815975" cy="1632935"/>
            </a:xfrm>
            <a:custGeom>
              <a:avLst/>
              <a:gdLst>
                <a:gd name="T0" fmla="*/ 514 w 514"/>
                <a:gd name="T1" fmla="*/ 421 h 872"/>
                <a:gd name="T2" fmla="*/ 0 w 514"/>
                <a:gd name="T3" fmla="*/ 872 h 872"/>
                <a:gd name="T4" fmla="*/ 0 w 514"/>
                <a:gd name="T5" fmla="*/ 751 h 872"/>
                <a:gd name="T6" fmla="*/ 514 w 514"/>
                <a:gd name="T7" fmla="*/ 0 h 872"/>
                <a:gd name="T8" fmla="*/ 514 w 514"/>
                <a:gd name="T9" fmla="*/ 421 h 872"/>
              </a:gdLst>
              <a:ahLst/>
              <a:cxnLst>
                <a:cxn ang="0">
                  <a:pos x="T0" y="T1"/>
                </a:cxn>
                <a:cxn ang="0">
                  <a:pos x="T2" y="T3"/>
                </a:cxn>
                <a:cxn ang="0">
                  <a:pos x="T4" y="T5"/>
                </a:cxn>
                <a:cxn ang="0">
                  <a:pos x="T6" y="T7"/>
                </a:cxn>
                <a:cxn ang="0">
                  <a:pos x="T8" y="T9"/>
                </a:cxn>
              </a:cxnLst>
              <a:rect l="0" t="0" r="r" b="b"/>
              <a:pathLst>
                <a:path w="514" h="872">
                  <a:moveTo>
                    <a:pt x="514" y="421"/>
                  </a:moveTo>
                  <a:lnTo>
                    <a:pt x="0" y="872"/>
                  </a:lnTo>
                  <a:lnTo>
                    <a:pt x="0" y="751"/>
                  </a:lnTo>
                  <a:lnTo>
                    <a:pt x="514" y="0"/>
                  </a:lnTo>
                  <a:lnTo>
                    <a:pt x="514" y="421"/>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13" name="TextBox 112">
              <a:extLst>
                <a:ext uri="{FF2B5EF4-FFF2-40B4-BE49-F238E27FC236}">
                  <a16:creationId xmlns:a16="http://schemas.microsoft.com/office/drawing/2014/main" id="{F5446B50-9F57-4A66-BE3B-DD34E0BD5875}"/>
                </a:ext>
              </a:extLst>
            </p:cNvPr>
            <p:cNvSpPr txBox="1"/>
            <p:nvPr/>
          </p:nvSpPr>
          <p:spPr>
            <a:xfrm flipH="1">
              <a:off x="-5011079"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01</a:t>
              </a:r>
            </a:p>
          </p:txBody>
        </p:sp>
        <p:sp>
          <p:nvSpPr>
            <p:cNvPr id="114" name="TextBox 113">
              <a:extLst>
                <a:ext uri="{FF2B5EF4-FFF2-40B4-BE49-F238E27FC236}">
                  <a16:creationId xmlns:a16="http://schemas.microsoft.com/office/drawing/2014/main" id="{5ABD841A-4626-4BE3-946A-377477E2CC78}"/>
                </a:ext>
              </a:extLst>
            </p:cNvPr>
            <p:cNvSpPr txBox="1"/>
            <p:nvPr/>
          </p:nvSpPr>
          <p:spPr>
            <a:xfrm flipH="1">
              <a:off x="-4222700"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02</a:t>
              </a:r>
            </a:p>
          </p:txBody>
        </p:sp>
        <p:sp>
          <p:nvSpPr>
            <p:cNvPr id="116" name="TextBox 115">
              <a:extLst>
                <a:ext uri="{FF2B5EF4-FFF2-40B4-BE49-F238E27FC236}">
                  <a16:creationId xmlns:a16="http://schemas.microsoft.com/office/drawing/2014/main" id="{8A8ECB6C-8579-44D7-BF17-3972EF71AFF9}"/>
                </a:ext>
              </a:extLst>
            </p:cNvPr>
            <p:cNvSpPr txBox="1"/>
            <p:nvPr/>
          </p:nvSpPr>
          <p:spPr>
            <a:xfrm flipH="1">
              <a:off x="-3434323"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03</a:t>
              </a:r>
            </a:p>
          </p:txBody>
        </p:sp>
        <p:sp>
          <p:nvSpPr>
            <p:cNvPr id="205" name="TextBox 204">
              <a:extLst>
                <a:ext uri="{FF2B5EF4-FFF2-40B4-BE49-F238E27FC236}">
                  <a16:creationId xmlns:a16="http://schemas.microsoft.com/office/drawing/2014/main" id="{159B623B-92B9-4275-9D8A-1AAF6508C9DD}"/>
                </a:ext>
              </a:extLst>
            </p:cNvPr>
            <p:cNvSpPr txBox="1"/>
            <p:nvPr/>
          </p:nvSpPr>
          <p:spPr>
            <a:xfrm flipH="1">
              <a:off x="-2645944"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04</a:t>
              </a:r>
            </a:p>
          </p:txBody>
        </p:sp>
        <p:sp>
          <p:nvSpPr>
            <p:cNvPr id="206" name="TextBox 205">
              <a:extLst>
                <a:ext uri="{FF2B5EF4-FFF2-40B4-BE49-F238E27FC236}">
                  <a16:creationId xmlns:a16="http://schemas.microsoft.com/office/drawing/2014/main" id="{A4095611-D0C5-4B2D-988E-E63C9B238308}"/>
                </a:ext>
              </a:extLst>
            </p:cNvPr>
            <p:cNvSpPr txBox="1"/>
            <p:nvPr/>
          </p:nvSpPr>
          <p:spPr>
            <a:xfrm flipH="1">
              <a:off x="-1857567"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05</a:t>
              </a:r>
            </a:p>
          </p:txBody>
        </p:sp>
        <p:sp>
          <p:nvSpPr>
            <p:cNvPr id="207" name="TextBox 206">
              <a:extLst>
                <a:ext uri="{FF2B5EF4-FFF2-40B4-BE49-F238E27FC236}">
                  <a16:creationId xmlns:a16="http://schemas.microsoft.com/office/drawing/2014/main" id="{C605E8CC-9D0A-4510-B5B9-A538AEB11AFC}"/>
                </a:ext>
              </a:extLst>
            </p:cNvPr>
            <p:cNvSpPr txBox="1"/>
            <p:nvPr/>
          </p:nvSpPr>
          <p:spPr>
            <a:xfrm flipH="1">
              <a:off x="-1068252"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06</a:t>
              </a:r>
            </a:p>
          </p:txBody>
        </p:sp>
        <p:sp>
          <p:nvSpPr>
            <p:cNvPr id="208" name="TextBox 207">
              <a:extLst>
                <a:ext uri="{FF2B5EF4-FFF2-40B4-BE49-F238E27FC236}">
                  <a16:creationId xmlns:a16="http://schemas.microsoft.com/office/drawing/2014/main" id="{E018C23F-BB9C-4039-A76E-861DB5811D67}"/>
                </a:ext>
              </a:extLst>
            </p:cNvPr>
            <p:cNvSpPr txBox="1"/>
            <p:nvPr/>
          </p:nvSpPr>
          <p:spPr>
            <a:xfrm flipH="1">
              <a:off x="-278938"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07</a:t>
              </a:r>
            </a:p>
          </p:txBody>
        </p:sp>
        <p:sp>
          <p:nvSpPr>
            <p:cNvPr id="209" name="TextBox 208">
              <a:extLst>
                <a:ext uri="{FF2B5EF4-FFF2-40B4-BE49-F238E27FC236}">
                  <a16:creationId xmlns:a16="http://schemas.microsoft.com/office/drawing/2014/main" id="{92789162-13B1-4129-B7B1-CAB735BEC2C9}"/>
                </a:ext>
              </a:extLst>
            </p:cNvPr>
            <p:cNvSpPr txBox="1"/>
            <p:nvPr/>
          </p:nvSpPr>
          <p:spPr>
            <a:xfrm rot="16200000" flipH="1">
              <a:off x="-5652030" y="4809833"/>
              <a:ext cx="1787527" cy="430887"/>
            </a:xfrm>
            <a:prstGeom prst="rect">
              <a:avLst/>
            </a:prstGeom>
            <a:noFill/>
          </p:spPr>
          <p:txBody>
            <a:bodyPr wrap="square" lIns="0" tIns="0" rIns="0" bIns="0" rtlCol="0" anchor="ctr">
              <a:spAutoFit/>
            </a:bodyPr>
            <a:lstStyle/>
            <a:p>
              <a:pPr algn="ctr"/>
              <a:r>
                <a:rPr lang="en-US" sz="2800" b="1" dirty="0">
                  <a:solidFill>
                    <a:schemeClr val="bg1"/>
                  </a:solidFill>
                  <a:ea typeface="Calibri Light" charset="0"/>
                  <a:cs typeface="Segoe UI" panose="020B0502040204020203" pitchFamily="34" charset="0"/>
                </a:rPr>
                <a:t>Awareness</a:t>
              </a:r>
            </a:p>
          </p:txBody>
        </p:sp>
        <p:sp>
          <p:nvSpPr>
            <p:cNvPr id="210" name="TextBox 209">
              <a:extLst>
                <a:ext uri="{FF2B5EF4-FFF2-40B4-BE49-F238E27FC236}">
                  <a16:creationId xmlns:a16="http://schemas.microsoft.com/office/drawing/2014/main" id="{C8A70355-649B-40A5-845A-B2623EC91FE8}"/>
                </a:ext>
              </a:extLst>
            </p:cNvPr>
            <p:cNvSpPr txBox="1"/>
            <p:nvPr/>
          </p:nvSpPr>
          <p:spPr>
            <a:xfrm rot="16200000" flipH="1">
              <a:off x="-4616842" y="4542647"/>
              <a:ext cx="1339425" cy="246221"/>
            </a:xfrm>
            <a:prstGeom prst="rect">
              <a:avLst/>
            </a:prstGeom>
            <a:noFill/>
          </p:spPr>
          <p:txBody>
            <a:bodyPr wrap="square" lIns="0" tIns="0" rIns="0" bIns="0" rtlCol="0" anchor="ctr">
              <a:spAutoFit/>
            </a:bodyPr>
            <a:lstStyle/>
            <a:p>
              <a:pPr algn="ctr"/>
              <a:r>
                <a:rPr lang="en-US" sz="1600" b="1" dirty="0">
                  <a:latin typeface="Segoe UI" panose="020B0502040204020203" pitchFamily="34" charset="0"/>
                  <a:ea typeface="Calibri Light" charset="0"/>
                  <a:cs typeface="Segoe UI" panose="020B0502040204020203" pitchFamily="34" charset="0"/>
                </a:rPr>
                <a:t>Agree</a:t>
              </a:r>
            </a:p>
          </p:txBody>
        </p:sp>
        <p:sp>
          <p:nvSpPr>
            <p:cNvPr id="211" name="TextBox 210">
              <a:extLst>
                <a:ext uri="{FF2B5EF4-FFF2-40B4-BE49-F238E27FC236}">
                  <a16:creationId xmlns:a16="http://schemas.microsoft.com/office/drawing/2014/main" id="{973DE3B6-33E0-4B07-A7BE-856422446BBD}"/>
                </a:ext>
              </a:extLst>
            </p:cNvPr>
            <p:cNvSpPr txBox="1"/>
            <p:nvPr/>
          </p:nvSpPr>
          <p:spPr>
            <a:xfrm rot="16200000" flipH="1">
              <a:off x="-4143113" y="4450290"/>
              <a:ext cx="1827956" cy="615553"/>
            </a:xfrm>
            <a:prstGeom prst="rect">
              <a:avLst/>
            </a:prstGeom>
            <a:noFill/>
          </p:spPr>
          <p:txBody>
            <a:bodyPr wrap="square" lIns="0" tIns="0" rIns="0" bIns="0" rtlCol="0" anchor="ctr">
              <a:spAutoFit/>
            </a:bodyPr>
            <a:lstStyle/>
            <a:p>
              <a:pPr algn="ctr"/>
              <a:r>
                <a:rPr lang="en-US" sz="2000" b="1" dirty="0">
                  <a:ea typeface="Calibri Light" charset="0"/>
                  <a:cs typeface="Segoe UI" panose="020B0502040204020203" pitchFamily="34" charset="0"/>
                </a:rPr>
                <a:t>Access &amp; Communication</a:t>
              </a:r>
            </a:p>
          </p:txBody>
        </p:sp>
        <p:sp>
          <p:nvSpPr>
            <p:cNvPr id="212" name="TextBox 211">
              <a:extLst>
                <a:ext uri="{FF2B5EF4-FFF2-40B4-BE49-F238E27FC236}">
                  <a16:creationId xmlns:a16="http://schemas.microsoft.com/office/drawing/2014/main" id="{6A0733FB-EDC5-414C-BD39-CF6A4FD574CE}"/>
                </a:ext>
              </a:extLst>
            </p:cNvPr>
            <p:cNvSpPr txBox="1"/>
            <p:nvPr/>
          </p:nvSpPr>
          <p:spPr>
            <a:xfrm rot="16200000" flipH="1">
              <a:off x="-3076287" y="4270614"/>
              <a:ext cx="1339425" cy="307777"/>
            </a:xfrm>
            <a:prstGeom prst="rect">
              <a:avLst/>
            </a:prstGeom>
            <a:noFill/>
          </p:spPr>
          <p:txBody>
            <a:bodyPr wrap="square" lIns="0" tIns="0" rIns="0" bIns="0" rtlCol="0" anchor="ctr">
              <a:spAutoFit/>
            </a:bodyPr>
            <a:lstStyle/>
            <a:p>
              <a:pPr algn="ctr"/>
              <a:r>
                <a:rPr lang="en-US" sz="2000" b="1" dirty="0">
                  <a:ea typeface="Calibri Light" charset="0"/>
                  <a:cs typeface="Segoe UI" panose="020B0502040204020203" pitchFamily="34" charset="0"/>
                </a:rPr>
                <a:t>Interaction</a:t>
              </a:r>
            </a:p>
          </p:txBody>
        </p:sp>
        <p:sp>
          <p:nvSpPr>
            <p:cNvPr id="213" name="TextBox 212">
              <a:extLst>
                <a:ext uri="{FF2B5EF4-FFF2-40B4-BE49-F238E27FC236}">
                  <a16:creationId xmlns:a16="http://schemas.microsoft.com/office/drawing/2014/main" id="{BD4A5C74-5E64-4B63-8007-AFBD456D3205}"/>
                </a:ext>
              </a:extLst>
            </p:cNvPr>
            <p:cNvSpPr txBox="1"/>
            <p:nvPr/>
          </p:nvSpPr>
          <p:spPr>
            <a:xfrm rot="16200000" flipH="1">
              <a:off x="-2222786" y="4647336"/>
              <a:ext cx="1339425" cy="307777"/>
            </a:xfrm>
            <a:prstGeom prst="rect">
              <a:avLst/>
            </a:prstGeom>
            <a:noFill/>
          </p:spPr>
          <p:txBody>
            <a:bodyPr wrap="square" lIns="0" tIns="0" rIns="0" bIns="0" rtlCol="0" anchor="ctr">
              <a:spAutoFit/>
            </a:bodyPr>
            <a:lstStyle/>
            <a:p>
              <a:pPr algn="ctr"/>
              <a:r>
                <a:rPr lang="en-US" sz="2000" b="1" dirty="0">
                  <a:ea typeface="Calibri Light" charset="0"/>
                  <a:cs typeface="Segoe UI" panose="020B0502040204020203" pitchFamily="34" charset="0"/>
                </a:rPr>
                <a:t>Skills</a:t>
              </a:r>
            </a:p>
          </p:txBody>
        </p:sp>
        <p:sp>
          <p:nvSpPr>
            <p:cNvPr id="214" name="TextBox 213">
              <a:extLst>
                <a:ext uri="{FF2B5EF4-FFF2-40B4-BE49-F238E27FC236}">
                  <a16:creationId xmlns:a16="http://schemas.microsoft.com/office/drawing/2014/main" id="{7DA4D18D-04EA-4A9E-B1BB-DEA182CEE6A9}"/>
                </a:ext>
              </a:extLst>
            </p:cNvPr>
            <p:cNvSpPr txBox="1"/>
            <p:nvPr/>
          </p:nvSpPr>
          <p:spPr>
            <a:xfrm rot="16200000" flipH="1">
              <a:off x="-1524757" y="4175407"/>
              <a:ext cx="1435353" cy="615553"/>
            </a:xfrm>
            <a:prstGeom prst="rect">
              <a:avLst/>
            </a:prstGeom>
            <a:noFill/>
          </p:spPr>
          <p:txBody>
            <a:bodyPr wrap="square" lIns="0" tIns="0" rIns="0" bIns="0" rtlCol="0" anchor="ctr">
              <a:spAutoFit/>
            </a:bodyPr>
            <a:lstStyle/>
            <a:p>
              <a:pPr algn="ctr"/>
              <a:r>
                <a:rPr lang="en-US" sz="2000" b="1" dirty="0">
                  <a:ea typeface="Calibri Light" charset="0"/>
                  <a:cs typeface="Segoe UI" panose="020B0502040204020203" pitchFamily="34" charset="0"/>
                </a:rPr>
                <a:t>Structure &amp; Process</a:t>
              </a:r>
            </a:p>
          </p:txBody>
        </p:sp>
        <p:sp>
          <p:nvSpPr>
            <p:cNvPr id="215" name="TextBox 214">
              <a:extLst>
                <a:ext uri="{FF2B5EF4-FFF2-40B4-BE49-F238E27FC236}">
                  <a16:creationId xmlns:a16="http://schemas.microsoft.com/office/drawing/2014/main" id="{A8DD6139-F01D-4F31-B781-7F5DF5036AC7}"/>
                </a:ext>
              </a:extLst>
            </p:cNvPr>
            <p:cNvSpPr txBox="1"/>
            <p:nvPr/>
          </p:nvSpPr>
          <p:spPr>
            <a:xfrm rot="16200000" flipH="1">
              <a:off x="-695838" y="4678114"/>
              <a:ext cx="1339425" cy="246221"/>
            </a:xfrm>
            <a:prstGeom prst="rect">
              <a:avLst/>
            </a:prstGeom>
            <a:noFill/>
          </p:spPr>
          <p:txBody>
            <a:bodyPr wrap="square" lIns="0" tIns="0" rIns="0" bIns="0" rtlCol="0" anchor="ctr">
              <a:spAutoFit/>
            </a:bodyPr>
            <a:lstStyle/>
            <a:p>
              <a:pPr algn="r"/>
              <a:r>
                <a:rPr lang="en-US" sz="1600" b="1" dirty="0">
                  <a:solidFill>
                    <a:schemeClr val="bg1"/>
                  </a:solidFill>
                  <a:latin typeface="Segoe UI" panose="020B0502040204020203" pitchFamily="34" charset="0"/>
                  <a:ea typeface="Calibri Light" charset="0"/>
                  <a:cs typeface="Segoe UI" panose="020B0502040204020203" pitchFamily="34" charset="0"/>
                </a:rPr>
                <a:t>Placeholder</a:t>
              </a:r>
            </a:p>
          </p:txBody>
        </p:sp>
        <p:grpSp>
          <p:nvGrpSpPr>
            <p:cNvPr id="222" name="Group 221">
              <a:extLst>
                <a:ext uri="{FF2B5EF4-FFF2-40B4-BE49-F238E27FC236}">
                  <a16:creationId xmlns:a16="http://schemas.microsoft.com/office/drawing/2014/main" id="{5F7901A0-617F-4096-8209-ED7F9DAB9787}"/>
                </a:ext>
              </a:extLst>
            </p:cNvPr>
            <p:cNvGrpSpPr/>
            <p:nvPr/>
          </p:nvGrpSpPr>
          <p:grpSpPr>
            <a:xfrm>
              <a:off x="-4911084" y="3596398"/>
              <a:ext cx="305634" cy="230896"/>
              <a:chOff x="4776788" y="2243138"/>
              <a:chExt cx="434976" cy="328612"/>
            </a:xfrm>
            <a:solidFill>
              <a:schemeClr val="bg1"/>
            </a:solidFill>
          </p:grpSpPr>
          <p:sp>
            <p:nvSpPr>
              <p:cNvPr id="224" name="Freeform 18">
                <a:extLst>
                  <a:ext uri="{FF2B5EF4-FFF2-40B4-BE49-F238E27FC236}">
                    <a16:creationId xmlns:a16="http://schemas.microsoft.com/office/drawing/2014/main" id="{8665CC82-FCE2-4558-84E5-D259EAD600FA}"/>
                  </a:ext>
                </a:extLst>
              </p:cNvPr>
              <p:cNvSpPr>
                <a:spLocks/>
              </p:cNvSpPr>
              <p:nvPr/>
            </p:nvSpPr>
            <p:spPr bwMode="auto">
              <a:xfrm>
                <a:off x="4984751" y="2243138"/>
                <a:ext cx="19050" cy="46038"/>
              </a:xfrm>
              <a:custGeom>
                <a:avLst/>
                <a:gdLst>
                  <a:gd name="T0" fmla="*/ 63 w 127"/>
                  <a:gd name="T1" fmla="*/ 0 h 318"/>
                  <a:gd name="T2" fmla="*/ 63 w 127"/>
                  <a:gd name="T3" fmla="*/ 0 h 318"/>
                  <a:gd name="T4" fmla="*/ 80 w 127"/>
                  <a:gd name="T5" fmla="*/ 2 h 318"/>
                  <a:gd name="T6" fmla="*/ 96 w 127"/>
                  <a:gd name="T7" fmla="*/ 9 h 318"/>
                  <a:gd name="T8" fmla="*/ 109 w 127"/>
                  <a:gd name="T9" fmla="*/ 19 h 318"/>
                  <a:gd name="T10" fmla="*/ 119 w 127"/>
                  <a:gd name="T11" fmla="*/ 32 h 318"/>
                  <a:gd name="T12" fmla="*/ 125 w 127"/>
                  <a:gd name="T13" fmla="*/ 47 h 318"/>
                  <a:gd name="T14" fmla="*/ 127 w 127"/>
                  <a:gd name="T15" fmla="*/ 64 h 318"/>
                  <a:gd name="T16" fmla="*/ 127 w 127"/>
                  <a:gd name="T17" fmla="*/ 254 h 318"/>
                  <a:gd name="T18" fmla="*/ 125 w 127"/>
                  <a:gd name="T19" fmla="*/ 272 h 318"/>
                  <a:gd name="T20" fmla="*/ 119 w 127"/>
                  <a:gd name="T21" fmla="*/ 286 h 318"/>
                  <a:gd name="T22" fmla="*/ 109 w 127"/>
                  <a:gd name="T23" fmla="*/ 300 h 318"/>
                  <a:gd name="T24" fmla="*/ 96 w 127"/>
                  <a:gd name="T25" fmla="*/ 309 h 318"/>
                  <a:gd name="T26" fmla="*/ 80 w 127"/>
                  <a:gd name="T27" fmla="*/ 315 h 318"/>
                  <a:gd name="T28" fmla="*/ 63 w 127"/>
                  <a:gd name="T29" fmla="*/ 318 h 318"/>
                  <a:gd name="T30" fmla="*/ 47 w 127"/>
                  <a:gd name="T31" fmla="*/ 315 h 318"/>
                  <a:gd name="T32" fmla="*/ 31 w 127"/>
                  <a:gd name="T33" fmla="*/ 309 h 318"/>
                  <a:gd name="T34" fmla="*/ 18 w 127"/>
                  <a:gd name="T35" fmla="*/ 300 h 318"/>
                  <a:gd name="T36" fmla="*/ 8 w 127"/>
                  <a:gd name="T37" fmla="*/ 286 h 318"/>
                  <a:gd name="T38" fmla="*/ 2 w 127"/>
                  <a:gd name="T39" fmla="*/ 272 h 318"/>
                  <a:gd name="T40" fmla="*/ 0 w 127"/>
                  <a:gd name="T41" fmla="*/ 254 h 318"/>
                  <a:gd name="T42" fmla="*/ 0 w 127"/>
                  <a:gd name="T43" fmla="*/ 64 h 318"/>
                  <a:gd name="T44" fmla="*/ 2 w 127"/>
                  <a:gd name="T45" fmla="*/ 47 h 318"/>
                  <a:gd name="T46" fmla="*/ 8 w 127"/>
                  <a:gd name="T47" fmla="*/ 32 h 318"/>
                  <a:gd name="T48" fmla="*/ 18 w 127"/>
                  <a:gd name="T49" fmla="*/ 19 h 318"/>
                  <a:gd name="T50" fmla="*/ 31 w 127"/>
                  <a:gd name="T51" fmla="*/ 9 h 318"/>
                  <a:gd name="T52" fmla="*/ 47 w 127"/>
                  <a:gd name="T53" fmla="*/ 2 h 318"/>
                  <a:gd name="T54" fmla="*/ 63 w 127"/>
                  <a:gd name="T55"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7" h="318">
                    <a:moveTo>
                      <a:pt x="63" y="0"/>
                    </a:moveTo>
                    <a:lnTo>
                      <a:pt x="63" y="0"/>
                    </a:lnTo>
                    <a:lnTo>
                      <a:pt x="80" y="2"/>
                    </a:lnTo>
                    <a:lnTo>
                      <a:pt x="96" y="9"/>
                    </a:lnTo>
                    <a:lnTo>
                      <a:pt x="109" y="19"/>
                    </a:lnTo>
                    <a:lnTo>
                      <a:pt x="119" y="32"/>
                    </a:lnTo>
                    <a:lnTo>
                      <a:pt x="125" y="47"/>
                    </a:lnTo>
                    <a:lnTo>
                      <a:pt x="127" y="64"/>
                    </a:lnTo>
                    <a:lnTo>
                      <a:pt x="127" y="254"/>
                    </a:lnTo>
                    <a:lnTo>
                      <a:pt x="125" y="272"/>
                    </a:lnTo>
                    <a:lnTo>
                      <a:pt x="119" y="286"/>
                    </a:lnTo>
                    <a:lnTo>
                      <a:pt x="109" y="300"/>
                    </a:lnTo>
                    <a:lnTo>
                      <a:pt x="96" y="309"/>
                    </a:lnTo>
                    <a:lnTo>
                      <a:pt x="80" y="315"/>
                    </a:lnTo>
                    <a:lnTo>
                      <a:pt x="63" y="318"/>
                    </a:lnTo>
                    <a:lnTo>
                      <a:pt x="47" y="315"/>
                    </a:lnTo>
                    <a:lnTo>
                      <a:pt x="31" y="309"/>
                    </a:lnTo>
                    <a:lnTo>
                      <a:pt x="18" y="300"/>
                    </a:lnTo>
                    <a:lnTo>
                      <a:pt x="8" y="286"/>
                    </a:lnTo>
                    <a:lnTo>
                      <a:pt x="2" y="272"/>
                    </a:lnTo>
                    <a:lnTo>
                      <a:pt x="0" y="254"/>
                    </a:lnTo>
                    <a:lnTo>
                      <a:pt x="0" y="64"/>
                    </a:lnTo>
                    <a:lnTo>
                      <a:pt x="2" y="47"/>
                    </a:lnTo>
                    <a:lnTo>
                      <a:pt x="8" y="32"/>
                    </a:lnTo>
                    <a:lnTo>
                      <a:pt x="18" y="19"/>
                    </a:lnTo>
                    <a:lnTo>
                      <a:pt x="31" y="9"/>
                    </a:lnTo>
                    <a:lnTo>
                      <a:pt x="47" y="2"/>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26" name="Freeform 20">
                <a:extLst>
                  <a:ext uri="{FF2B5EF4-FFF2-40B4-BE49-F238E27FC236}">
                    <a16:creationId xmlns:a16="http://schemas.microsoft.com/office/drawing/2014/main" id="{6CC3E4C0-6F57-4328-BCB2-244777E2E4EB}"/>
                  </a:ext>
                </a:extLst>
              </p:cNvPr>
              <p:cNvSpPr>
                <a:spLocks/>
              </p:cNvSpPr>
              <p:nvPr/>
            </p:nvSpPr>
            <p:spPr bwMode="auto">
              <a:xfrm>
                <a:off x="4805363" y="2346325"/>
                <a:ext cx="41275" cy="33338"/>
              </a:xfrm>
              <a:custGeom>
                <a:avLst/>
                <a:gdLst>
                  <a:gd name="T0" fmla="*/ 64 w 294"/>
                  <a:gd name="T1" fmla="*/ 0 h 222"/>
                  <a:gd name="T2" fmla="*/ 79 w 294"/>
                  <a:gd name="T3" fmla="*/ 2 h 222"/>
                  <a:gd name="T4" fmla="*/ 96 w 294"/>
                  <a:gd name="T5" fmla="*/ 8 h 222"/>
                  <a:gd name="T6" fmla="*/ 263 w 294"/>
                  <a:gd name="T7" fmla="*/ 103 h 222"/>
                  <a:gd name="T8" fmla="*/ 276 w 294"/>
                  <a:gd name="T9" fmla="*/ 114 h 222"/>
                  <a:gd name="T10" fmla="*/ 286 w 294"/>
                  <a:gd name="T11" fmla="*/ 127 h 222"/>
                  <a:gd name="T12" fmla="*/ 292 w 294"/>
                  <a:gd name="T13" fmla="*/ 142 h 222"/>
                  <a:gd name="T14" fmla="*/ 294 w 294"/>
                  <a:gd name="T15" fmla="*/ 158 h 222"/>
                  <a:gd name="T16" fmla="*/ 292 w 294"/>
                  <a:gd name="T17" fmla="*/ 175 h 222"/>
                  <a:gd name="T18" fmla="*/ 286 w 294"/>
                  <a:gd name="T19" fmla="*/ 190 h 222"/>
                  <a:gd name="T20" fmla="*/ 275 w 294"/>
                  <a:gd name="T21" fmla="*/ 204 h 222"/>
                  <a:gd name="T22" fmla="*/ 262 w 294"/>
                  <a:gd name="T23" fmla="*/ 214 h 222"/>
                  <a:gd name="T24" fmla="*/ 246 w 294"/>
                  <a:gd name="T25" fmla="*/ 220 h 222"/>
                  <a:gd name="T26" fmla="*/ 230 w 294"/>
                  <a:gd name="T27" fmla="*/ 222 h 222"/>
                  <a:gd name="T28" fmla="*/ 213 w 294"/>
                  <a:gd name="T29" fmla="*/ 220 h 222"/>
                  <a:gd name="T30" fmla="*/ 198 w 294"/>
                  <a:gd name="T31" fmla="*/ 213 h 222"/>
                  <a:gd name="T32" fmla="*/ 31 w 294"/>
                  <a:gd name="T33" fmla="*/ 118 h 222"/>
                  <a:gd name="T34" fmla="*/ 18 w 294"/>
                  <a:gd name="T35" fmla="*/ 108 h 222"/>
                  <a:gd name="T36" fmla="*/ 8 w 294"/>
                  <a:gd name="T37" fmla="*/ 95 h 222"/>
                  <a:gd name="T38" fmla="*/ 2 w 294"/>
                  <a:gd name="T39" fmla="*/ 80 h 222"/>
                  <a:gd name="T40" fmla="*/ 0 w 294"/>
                  <a:gd name="T41" fmla="*/ 63 h 222"/>
                  <a:gd name="T42" fmla="*/ 2 w 294"/>
                  <a:gd name="T43" fmla="*/ 47 h 222"/>
                  <a:gd name="T44" fmla="*/ 8 w 294"/>
                  <a:gd name="T45" fmla="*/ 31 h 222"/>
                  <a:gd name="T46" fmla="*/ 19 w 294"/>
                  <a:gd name="T47" fmla="*/ 18 h 222"/>
                  <a:gd name="T48" fmla="*/ 32 w 294"/>
                  <a:gd name="T49" fmla="*/ 8 h 222"/>
                  <a:gd name="T50" fmla="*/ 47 w 294"/>
                  <a:gd name="T51" fmla="*/ 2 h 222"/>
                  <a:gd name="T52" fmla="*/ 64 w 294"/>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2">
                    <a:moveTo>
                      <a:pt x="64" y="0"/>
                    </a:moveTo>
                    <a:lnTo>
                      <a:pt x="79" y="2"/>
                    </a:lnTo>
                    <a:lnTo>
                      <a:pt x="96" y="8"/>
                    </a:lnTo>
                    <a:lnTo>
                      <a:pt x="263" y="103"/>
                    </a:lnTo>
                    <a:lnTo>
                      <a:pt x="276" y="114"/>
                    </a:lnTo>
                    <a:lnTo>
                      <a:pt x="286" y="127"/>
                    </a:lnTo>
                    <a:lnTo>
                      <a:pt x="292" y="142"/>
                    </a:lnTo>
                    <a:lnTo>
                      <a:pt x="294" y="158"/>
                    </a:lnTo>
                    <a:lnTo>
                      <a:pt x="292" y="175"/>
                    </a:lnTo>
                    <a:lnTo>
                      <a:pt x="286" y="190"/>
                    </a:lnTo>
                    <a:lnTo>
                      <a:pt x="275" y="204"/>
                    </a:lnTo>
                    <a:lnTo>
                      <a:pt x="262" y="214"/>
                    </a:lnTo>
                    <a:lnTo>
                      <a:pt x="246" y="220"/>
                    </a:lnTo>
                    <a:lnTo>
                      <a:pt x="230" y="222"/>
                    </a:lnTo>
                    <a:lnTo>
                      <a:pt x="213" y="220"/>
                    </a:lnTo>
                    <a:lnTo>
                      <a:pt x="198" y="213"/>
                    </a:lnTo>
                    <a:lnTo>
                      <a:pt x="31" y="118"/>
                    </a:lnTo>
                    <a:lnTo>
                      <a:pt x="18" y="108"/>
                    </a:lnTo>
                    <a:lnTo>
                      <a:pt x="8" y="95"/>
                    </a:lnTo>
                    <a:lnTo>
                      <a:pt x="2" y="80"/>
                    </a:lnTo>
                    <a:lnTo>
                      <a:pt x="0" y="63"/>
                    </a:lnTo>
                    <a:lnTo>
                      <a:pt x="2" y="47"/>
                    </a:lnTo>
                    <a:lnTo>
                      <a:pt x="8" y="31"/>
                    </a:lnTo>
                    <a:lnTo>
                      <a:pt x="19" y="18"/>
                    </a:lnTo>
                    <a:lnTo>
                      <a:pt x="32" y="8"/>
                    </a:lnTo>
                    <a:lnTo>
                      <a:pt x="47" y="2"/>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27" name="Freeform 21">
                <a:extLst>
                  <a:ext uri="{FF2B5EF4-FFF2-40B4-BE49-F238E27FC236}">
                    <a16:creationId xmlns:a16="http://schemas.microsoft.com/office/drawing/2014/main" id="{85CB64B2-9207-4BD8-AE4F-9B251BB4C373}"/>
                  </a:ext>
                </a:extLst>
              </p:cNvPr>
              <p:cNvSpPr>
                <a:spLocks/>
              </p:cNvSpPr>
              <p:nvPr/>
            </p:nvSpPr>
            <p:spPr bwMode="auto">
              <a:xfrm>
                <a:off x="4776788" y="2449513"/>
                <a:ext cx="46038" cy="19050"/>
              </a:xfrm>
              <a:custGeom>
                <a:avLst/>
                <a:gdLst>
                  <a:gd name="T0" fmla="*/ 64 w 321"/>
                  <a:gd name="T1" fmla="*/ 0 h 128"/>
                  <a:gd name="T2" fmla="*/ 257 w 321"/>
                  <a:gd name="T3" fmla="*/ 0 h 128"/>
                  <a:gd name="T4" fmla="*/ 273 w 321"/>
                  <a:gd name="T5" fmla="*/ 4 h 128"/>
                  <a:gd name="T6" fmla="*/ 289 w 321"/>
                  <a:gd name="T7" fmla="*/ 10 h 128"/>
                  <a:gd name="T8" fmla="*/ 302 w 321"/>
                  <a:gd name="T9" fmla="*/ 19 h 128"/>
                  <a:gd name="T10" fmla="*/ 312 w 321"/>
                  <a:gd name="T11" fmla="*/ 33 h 128"/>
                  <a:gd name="T12" fmla="*/ 318 w 321"/>
                  <a:gd name="T13" fmla="*/ 47 h 128"/>
                  <a:gd name="T14" fmla="*/ 321 w 321"/>
                  <a:gd name="T15" fmla="*/ 65 h 128"/>
                  <a:gd name="T16" fmla="*/ 318 w 321"/>
                  <a:gd name="T17" fmla="*/ 82 h 128"/>
                  <a:gd name="T18" fmla="*/ 312 w 321"/>
                  <a:gd name="T19" fmla="*/ 96 h 128"/>
                  <a:gd name="T20" fmla="*/ 302 w 321"/>
                  <a:gd name="T21" fmla="*/ 110 h 128"/>
                  <a:gd name="T22" fmla="*/ 289 w 321"/>
                  <a:gd name="T23" fmla="*/ 119 h 128"/>
                  <a:gd name="T24" fmla="*/ 273 w 321"/>
                  <a:gd name="T25" fmla="*/ 126 h 128"/>
                  <a:gd name="T26" fmla="*/ 257 w 321"/>
                  <a:gd name="T27" fmla="*/ 128 h 128"/>
                  <a:gd name="T28" fmla="*/ 64 w 321"/>
                  <a:gd name="T29" fmla="*/ 128 h 128"/>
                  <a:gd name="T30" fmla="*/ 47 w 321"/>
                  <a:gd name="T31" fmla="*/ 126 h 128"/>
                  <a:gd name="T32" fmla="*/ 32 w 321"/>
                  <a:gd name="T33" fmla="*/ 119 h 128"/>
                  <a:gd name="T34" fmla="*/ 19 w 321"/>
                  <a:gd name="T35" fmla="*/ 110 h 128"/>
                  <a:gd name="T36" fmla="*/ 9 w 321"/>
                  <a:gd name="T37" fmla="*/ 96 h 128"/>
                  <a:gd name="T38" fmla="*/ 2 w 321"/>
                  <a:gd name="T39" fmla="*/ 82 h 128"/>
                  <a:gd name="T40" fmla="*/ 0 w 321"/>
                  <a:gd name="T41" fmla="*/ 65 h 128"/>
                  <a:gd name="T42" fmla="*/ 2 w 321"/>
                  <a:gd name="T43" fmla="*/ 47 h 128"/>
                  <a:gd name="T44" fmla="*/ 9 w 321"/>
                  <a:gd name="T45" fmla="*/ 33 h 128"/>
                  <a:gd name="T46" fmla="*/ 19 w 321"/>
                  <a:gd name="T47" fmla="*/ 19 h 128"/>
                  <a:gd name="T48" fmla="*/ 32 w 321"/>
                  <a:gd name="T49" fmla="*/ 10 h 128"/>
                  <a:gd name="T50" fmla="*/ 47 w 321"/>
                  <a:gd name="T51" fmla="*/ 4 h 128"/>
                  <a:gd name="T52" fmla="*/ 64 w 321"/>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128">
                    <a:moveTo>
                      <a:pt x="64" y="0"/>
                    </a:moveTo>
                    <a:lnTo>
                      <a:pt x="257" y="0"/>
                    </a:lnTo>
                    <a:lnTo>
                      <a:pt x="273" y="4"/>
                    </a:lnTo>
                    <a:lnTo>
                      <a:pt x="289" y="10"/>
                    </a:lnTo>
                    <a:lnTo>
                      <a:pt x="302" y="19"/>
                    </a:lnTo>
                    <a:lnTo>
                      <a:pt x="312" y="33"/>
                    </a:lnTo>
                    <a:lnTo>
                      <a:pt x="318" y="47"/>
                    </a:lnTo>
                    <a:lnTo>
                      <a:pt x="321" y="65"/>
                    </a:lnTo>
                    <a:lnTo>
                      <a:pt x="318" y="82"/>
                    </a:lnTo>
                    <a:lnTo>
                      <a:pt x="312" y="96"/>
                    </a:lnTo>
                    <a:lnTo>
                      <a:pt x="302" y="110"/>
                    </a:lnTo>
                    <a:lnTo>
                      <a:pt x="289" y="119"/>
                    </a:lnTo>
                    <a:lnTo>
                      <a:pt x="273" y="126"/>
                    </a:lnTo>
                    <a:lnTo>
                      <a:pt x="257" y="128"/>
                    </a:lnTo>
                    <a:lnTo>
                      <a:pt x="64" y="128"/>
                    </a:lnTo>
                    <a:lnTo>
                      <a:pt x="47" y="126"/>
                    </a:lnTo>
                    <a:lnTo>
                      <a:pt x="32" y="119"/>
                    </a:lnTo>
                    <a:lnTo>
                      <a:pt x="19" y="110"/>
                    </a:lnTo>
                    <a:lnTo>
                      <a:pt x="9" y="96"/>
                    </a:lnTo>
                    <a:lnTo>
                      <a:pt x="2" y="82"/>
                    </a:lnTo>
                    <a:lnTo>
                      <a:pt x="0" y="65"/>
                    </a:lnTo>
                    <a:lnTo>
                      <a:pt x="2" y="47"/>
                    </a:lnTo>
                    <a:lnTo>
                      <a:pt x="9" y="33"/>
                    </a:lnTo>
                    <a:lnTo>
                      <a:pt x="19" y="19"/>
                    </a:lnTo>
                    <a:lnTo>
                      <a:pt x="32" y="10"/>
                    </a:lnTo>
                    <a:lnTo>
                      <a:pt x="47" y="4"/>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28" name="Freeform 22">
                <a:extLst>
                  <a:ext uri="{FF2B5EF4-FFF2-40B4-BE49-F238E27FC236}">
                    <a16:creationId xmlns:a16="http://schemas.microsoft.com/office/drawing/2014/main" id="{BA319FDA-A224-415B-96E3-EE8E5AAE5294}"/>
                  </a:ext>
                </a:extLst>
              </p:cNvPr>
              <p:cNvSpPr>
                <a:spLocks/>
              </p:cNvSpPr>
              <p:nvPr/>
            </p:nvSpPr>
            <p:spPr bwMode="auto">
              <a:xfrm>
                <a:off x="4805363" y="2540000"/>
                <a:ext cx="41275" cy="31750"/>
              </a:xfrm>
              <a:custGeom>
                <a:avLst/>
                <a:gdLst>
                  <a:gd name="T0" fmla="*/ 230 w 294"/>
                  <a:gd name="T1" fmla="*/ 0 h 224"/>
                  <a:gd name="T2" fmla="*/ 247 w 294"/>
                  <a:gd name="T3" fmla="*/ 3 h 224"/>
                  <a:gd name="T4" fmla="*/ 262 w 294"/>
                  <a:gd name="T5" fmla="*/ 9 h 224"/>
                  <a:gd name="T6" fmla="*/ 275 w 294"/>
                  <a:gd name="T7" fmla="*/ 19 h 224"/>
                  <a:gd name="T8" fmla="*/ 286 w 294"/>
                  <a:gd name="T9" fmla="*/ 33 h 224"/>
                  <a:gd name="T10" fmla="*/ 292 w 294"/>
                  <a:gd name="T11" fmla="*/ 48 h 224"/>
                  <a:gd name="T12" fmla="*/ 294 w 294"/>
                  <a:gd name="T13" fmla="*/ 65 h 224"/>
                  <a:gd name="T14" fmla="*/ 292 w 294"/>
                  <a:gd name="T15" fmla="*/ 80 h 224"/>
                  <a:gd name="T16" fmla="*/ 286 w 294"/>
                  <a:gd name="T17" fmla="*/ 96 h 224"/>
                  <a:gd name="T18" fmla="*/ 275 w 294"/>
                  <a:gd name="T19" fmla="*/ 110 h 224"/>
                  <a:gd name="T20" fmla="*/ 263 w 294"/>
                  <a:gd name="T21" fmla="*/ 120 h 224"/>
                  <a:gd name="T22" fmla="*/ 96 w 294"/>
                  <a:gd name="T23" fmla="*/ 215 h 224"/>
                  <a:gd name="T24" fmla="*/ 80 w 294"/>
                  <a:gd name="T25" fmla="*/ 221 h 224"/>
                  <a:gd name="T26" fmla="*/ 64 w 294"/>
                  <a:gd name="T27" fmla="*/ 224 h 224"/>
                  <a:gd name="T28" fmla="*/ 47 w 294"/>
                  <a:gd name="T29" fmla="*/ 221 h 224"/>
                  <a:gd name="T30" fmla="*/ 32 w 294"/>
                  <a:gd name="T31" fmla="*/ 216 h 224"/>
                  <a:gd name="T32" fmla="*/ 19 w 294"/>
                  <a:gd name="T33" fmla="*/ 205 h 224"/>
                  <a:gd name="T34" fmla="*/ 8 w 294"/>
                  <a:gd name="T35" fmla="*/ 192 h 224"/>
                  <a:gd name="T36" fmla="*/ 2 w 294"/>
                  <a:gd name="T37" fmla="*/ 176 h 224"/>
                  <a:gd name="T38" fmla="*/ 0 w 294"/>
                  <a:gd name="T39" fmla="*/ 159 h 224"/>
                  <a:gd name="T40" fmla="*/ 2 w 294"/>
                  <a:gd name="T41" fmla="*/ 144 h 224"/>
                  <a:gd name="T42" fmla="*/ 8 w 294"/>
                  <a:gd name="T43" fmla="*/ 128 h 224"/>
                  <a:gd name="T44" fmla="*/ 18 w 294"/>
                  <a:gd name="T45" fmla="*/ 116 h 224"/>
                  <a:gd name="T46" fmla="*/ 31 w 294"/>
                  <a:gd name="T47" fmla="*/ 105 h 224"/>
                  <a:gd name="T48" fmla="*/ 198 w 294"/>
                  <a:gd name="T49" fmla="*/ 10 h 224"/>
                  <a:gd name="T50" fmla="*/ 215 w 294"/>
                  <a:gd name="T51" fmla="*/ 2 h 224"/>
                  <a:gd name="T52" fmla="*/ 230 w 294"/>
                  <a:gd name="T5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4">
                    <a:moveTo>
                      <a:pt x="230" y="0"/>
                    </a:moveTo>
                    <a:lnTo>
                      <a:pt x="247" y="3"/>
                    </a:lnTo>
                    <a:lnTo>
                      <a:pt x="262" y="9"/>
                    </a:lnTo>
                    <a:lnTo>
                      <a:pt x="275" y="19"/>
                    </a:lnTo>
                    <a:lnTo>
                      <a:pt x="286" y="33"/>
                    </a:lnTo>
                    <a:lnTo>
                      <a:pt x="292" y="48"/>
                    </a:lnTo>
                    <a:lnTo>
                      <a:pt x="294" y="65"/>
                    </a:lnTo>
                    <a:lnTo>
                      <a:pt x="292" y="80"/>
                    </a:lnTo>
                    <a:lnTo>
                      <a:pt x="286" y="96"/>
                    </a:lnTo>
                    <a:lnTo>
                      <a:pt x="275" y="110"/>
                    </a:lnTo>
                    <a:lnTo>
                      <a:pt x="263" y="120"/>
                    </a:lnTo>
                    <a:lnTo>
                      <a:pt x="96" y="215"/>
                    </a:lnTo>
                    <a:lnTo>
                      <a:pt x="80" y="221"/>
                    </a:lnTo>
                    <a:lnTo>
                      <a:pt x="64" y="224"/>
                    </a:lnTo>
                    <a:lnTo>
                      <a:pt x="47" y="221"/>
                    </a:lnTo>
                    <a:lnTo>
                      <a:pt x="32" y="216"/>
                    </a:lnTo>
                    <a:lnTo>
                      <a:pt x="19" y="205"/>
                    </a:lnTo>
                    <a:lnTo>
                      <a:pt x="8" y="192"/>
                    </a:lnTo>
                    <a:lnTo>
                      <a:pt x="2" y="176"/>
                    </a:lnTo>
                    <a:lnTo>
                      <a:pt x="0" y="159"/>
                    </a:lnTo>
                    <a:lnTo>
                      <a:pt x="2" y="144"/>
                    </a:lnTo>
                    <a:lnTo>
                      <a:pt x="8" y="128"/>
                    </a:lnTo>
                    <a:lnTo>
                      <a:pt x="18" y="116"/>
                    </a:lnTo>
                    <a:lnTo>
                      <a:pt x="31" y="105"/>
                    </a:lnTo>
                    <a:lnTo>
                      <a:pt x="198" y="10"/>
                    </a:lnTo>
                    <a:lnTo>
                      <a:pt x="215" y="2"/>
                    </a:lnTo>
                    <a:lnTo>
                      <a:pt x="2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29" name="Freeform 23">
                <a:extLst>
                  <a:ext uri="{FF2B5EF4-FFF2-40B4-BE49-F238E27FC236}">
                    <a16:creationId xmlns:a16="http://schemas.microsoft.com/office/drawing/2014/main" id="{2EAE1C74-968C-4289-9F5F-3D67C5BA6FF8}"/>
                  </a:ext>
                </a:extLst>
              </p:cNvPr>
              <p:cNvSpPr>
                <a:spLocks/>
              </p:cNvSpPr>
              <p:nvPr/>
            </p:nvSpPr>
            <p:spPr bwMode="auto">
              <a:xfrm>
                <a:off x="5141913" y="2540000"/>
                <a:ext cx="41275" cy="31750"/>
              </a:xfrm>
              <a:custGeom>
                <a:avLst/>
                <a:gdLst>
                  <a:gd name="T0" fmla="*/ 64 w 294"/>
                  <a:gd name="T1" fmla="*/ 0 h 224"/>
                  <a:gd name="T2" fmla="*/ 80 w 294"/>
                  <a:gd name="T3" fmla="*/ 2 h 224"/>
                  <a:gd name="T4" fmla="*/ 96 w 294"/>
                  <a:gd name="T5" fmla="*/ 10 h 224"/>
                  <a:gd name="T6" fmla="*/ 263 w 294"/>
                  <a:gd name="T7" fmla="*/ 105 h 224"/>
                  <a:gd name="T8" fmla="*/ 276 w 294"/>
                  <a:gd name="T9" fmla="*/ 116 h 224"/>
                  <a:gd name="T10" fmla="*/ 286 w 294"/>
                  <a:gd name="T11" fmla="*/ 128 h 224"/>
                  <a:gd name="T12" fmla="*/ 292 w 294"/>
                  <a:gd name="T13" fmla="*/ 144 h 224"/>
                  <a:gd name="T14" fmla="*/ 294 w 294"/>
                  <a:gd name="T15" fmla="*/ 159 h 224"/>
                  <a:gd name="T16" fmla="*/ 292 w 294"/>
                  <a:gd name="T17" fmla="*/ 176 h 224"/>
                  <a:gd name="T18" fmla="*/ 286 w 294"/>
                  <a:gd name="T19" fmla="*/ 192 h 224"/>
                  <a:gd name="T20" fmla="*/ 275 w 294"/>
                  <a:gd name="T21" fmla="*/ 205 h 224"/>
                  <a:gd name="T22" fmla="*/ 262 w 294"/>
                  <a:gd name="T23" fmla="*/ 216 h 224"/>
                  <a:gd name="T24" fmla="*/ 247 w 294"/>
                  <a:gd name="T25" fmla="*/ 221 h 224"/>
                  <a:gd name="T26" fmla="*/ 230 w 294"/>
                  <a:gd name="T27" fmla="*/ 224 h 224"/>
                  <a:gd name="T28" fmla="*/ 214 w 294"/>
                  <a:gd name="T29" fmla="*/ 221 h 224"/>
                  <a:gd name="T30" fmla="*/ 198 w 294"/>
                  <a:gd name="T31" fmla="*/ 215 h 224"/>
                  <a:gd name="T32" fmla="*/ 31 w 294"/>
                  <a:gd name="T33" fmla="*/ 120 h 224"/>
                  <a:gd name="T34" fmla="*/ 19 w 294"/>
                  <a:gd name="T35" fmla="*/ 110 h 224"/>
                  <a:gd name="T36" fmla="*/ 8 w 294"/>
                  <a:gd name="T37" fmla="*/ 96 h 224"/>
                  <a:gd name="T38" fmla="*/ 2 w 294"/>
                  <a:gd name="T39" fmla="*/ 80 h 224"/>
                  <a:gd name="T40" fmla="*/ 0 w 294"/>
                  <a:gd name="T41" fmla="*/ 65 h 224"/>
                  <a:gd name="T42" fmla="*/ 2 w 294"/>
                  <a:gd name="T43" fmla="*/ 48 h 224"/>
                  <a:gd name="T44" fmla="*/ 8 w 294"/>
                  <a:gd name="T45" fmla="*/ 33 h 224"/>
                  <a:gd name="T46" fmla="*/ 19 w 294"/>
                  <a:gd name="T47" fmla="*/ 19 h 224"/>
                  <a:gd name="T48" fmla="*/ 32 w 294"/>
                  <a:gd name="T49" fmla="*/ 9 h 224"/>
                  <a:gd name="T50" fmla="*/ 47 w 294"/>
                  <a:gd name="T51" fmla="*/ 3 h 224"/>
                  <a:gd name="T52" fmla="*/ 64 w 294"/>
                  <a:gd name="T5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4">
                    <a:moveTo>
                      <a:pt x="64" y="0"/>
                    </a:moveTo>
                    <a:lnTo>
                      <a:pt x="80" y="2"/>
                    </a:lnTo>
                    <a:lnTo>
                      <a:pt x="96" y="10"/>
                    </a:lnTo>
                    <a:lnTo>
                      <a:pt x="263" y="105"/>
                    </a:lnTo>
                    <a:lnTo>
                      <a:pt x="276" y="116"/>
                    </a:lnTo>
                    <a:lnTo>
                      <a:pt x="286" y="128"/>
                    </a:lnTo>
                    <a:lnTo>
                      <a:pt x="292" y="144"/>
                    </a:lnTo>
                    <a:lnTo>
                      <a:pt x="294" y="159"/>
                    </a:lnTo>
                    <a:lnTo>
                      <a:pt x="292" y="176"/>
                    </a:lnTo>
                    <a:lnTo>
                      <a:pt x="286" y="192"/>
                    </a:lnTo>
                    <a:lnTo>
                      <a:pt x="275" y="205"/>
                    </a:lnTo>
                    <a:lnTo>
                      <a:pt x="262" y="216"/>
                    </a:lnTo>
                    <a:lnTo>
                      <a:pt x="247" y="221"/>
                    </a:lnTo>
                    <a:lnTo>
                      <a:pt x="230" y="224"/>
                    </a:lnTo>
                    <a:lnTo>
                      <a:pt x="214" y="221"/>
                    </a:lnTo>
                    <a:lnTo>
                      <a:pt x="198" y="215"/>
                    </a:lnTo>
                    <a:lnTo>
                      <a:pt x="31" y="120"/>
                    </a:lnTo>
                    <a:lnTo>
                      <a:pt x="19" y="110"/>
                    </a:lnTo>
                    <a:lnTo>
                      <a:pt x="8" y="96"/>
                    </a:lnTo>
                    <a:lnTo>
                      <a:pt x="2" y="80"/>
                    </a:lnTo>
                    <a:lnTo>
                      <a:pt x="0" y="65"/>
                    </a:lnTo>
                    <a:lnTo>
                      <a:pt x="2" y="48"/>
                    </a:lnTo>
                    <a:lnTo>
                      <a:pt x="8" y="33"/>
                    </a:lnTo>
                    <a:lnTo>
                      <a:pt x="19" y="19"/>
                    </a:lnTo>
                    <a:lnTo>
                      <a:pt x="32" y="9"/>
                    </a:lnTo>
                    <a:lnTo>
                      <a:pt x="47" y="3"/>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30" name="Freeform 24">
                <a:extLst>
                  <a:ext uri="{FF2B5EF4-FFF2-40B4-BE49-F238E27FC236}">
                    <a16:creationId xmlns:a16="http://schemas.microsoft.com/office/drawing/2014/main" id="{E0AEC3DC-CD2F-4627-9B07-FE73F86EECA4}"/>
                  </a:ext>
                </a:extLst>
              </p:cNvPr>
              <p:cNvSpPr>
                <a:spLocks/>
              </p:cNvSpPr>
              <p:nvPr/>
            </p:nvSpPr>
            <p:spPr bwMode="auto">
              <a:xfrm>
                <a:off x="5165726" y="2449513"/>
                <a:ext cx="46038" cy="19050"/>
              </a:xfrm>
              <a:custGeom>
                <a:avLst/>
                <a:gdLst>
                  <a:gd name="T0" fmla="*/ 64 w 321"/>
                  <a:gd name="T1" fmla="*/ 0 h 128"/>
                  <a:gd name="T2" fmla="*/ 257 w 321"/>
                  <a:gd name="T3" fmla="*/ 0 h 128"/>
                  <a:gd name="T4" fmla="*/ 274 w 321"/>
                  <a:gd name="T5" fmla="*/ 4 h 128"/>
                  <a:gd name="T6" fmla="*/ 290 w 321"/>
                  <a:gd name="T7" fmla="*/ 10 h 128"/>
                  <a:gd name="T8" fmla="*/ 302 w 321"/>
                  <a:gd name="T9" fmla="*/ 19 h 128"/>
                  <a:gd name="T10" fmla="*/ 312 w 321"/>
                  <a:gd name="T11" fmla="*/ 33 h 128"/>
                  <a:gd name="T12" fmla="*/ 319 w 321"/>
                  <a:gd name="T13" fmla="*/ 47 h 128"/>
                  <a:gd name="T14" fmla="*/ 321 w 321"/>
                  <a:gd name="T15" fmla="*/ 65 h 128"/>
                  <a:gd name="T16" fmla="*/ 319 w 321"/>
                  <a:gd name="T17" fmla="*/ 82 h 128"/>
                  <a:gd name="T18" fmla="*/ 312 w 321"/>
                  <a:gd name="T19" fmla="*/ 96 h 128"/>
                  <a:gd name="T20" fmla="*/ 302 w 321"/>
                  <a:gd name="T21" fmla="*/ 110 h 128"/>
                  <a:gd name="T22" fmla="*/ 290 w 321"/>
                  <a:gd name="T23" fmla="*/ 119 h 128"/>
                  <a:gd name="T24" fmla="*/ 274 w 321"/>
                  <a:gd name="T25" fmla="*/ 126 h 128"/>
                  <a:gd name="T26" fmla="*/ 257 w 321"/>
                  <a:gd name="T27" fmla="*/ 128 h 128"/>
                  <a:gd name="T28" fmla="*/ 64 w 321"/>
                  <a:gd name="T29" fmla="*/ 128 h 128"/>
                  <a:gd name="T30" fmla="*/ 48 w 321"/>
                  <a:gd name="T31" fmla="*/ 126 h 128"/>
                  <a:gd name="T32" fmla="*/ 32 w 321"/>
                  <a:gd name="T33" fmla="*/ 119 h 128"/>
                  <a:gd name="T34" fmla="*/ 19 w 321"/>
                  <a:gd name="T35" fmla="*/ 110 h 128"/>
                  <a:gd name="T36" fmla="*/ 9 w 321"/>
                  <a:gd name="T37" fmla="*/ 96 h 128"/>
                  <a:gd name="T38" fmla="*/ 3 w 321"/>
                  <a:gd name="T39" fmla="*/ 82 h 128"/>
                  <a:gd name="T40" fmla="*/ 0 w 321"/>
                  <a:gd name="T41" fmla="*/ 65 h 128"/>
                  <a:gd name="T42" fmla="*/ 3 w 321"/>
                  <a:gd name="T43" fmla="*/ 47 h 128"/>
                  <a:gd name="T44" fmla="*/ 9 w 321"/>
                  <a:gd name="T45" fmla="*/ 33 h 128"/>
                  <a:gd name="T46" fmla="*/ 19 w 321"/>
                  <a:gd name="T47" fmla="*/ 19 h 128"/>
                  <a:gd name="T48" fmla="*/ 32 w 321"/>
                  <a:gd name="T49" fmla="*/ 10 h 128"/>
                  <a:gd name="T50" fmla="*/ 48 w 321"/>
                  <a:gd name="T51" fmla="*/ 4 h 128"/>
                  <a:gd name="T52" fmla="*/ 64 w 321"/>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128">
                    <a:moveTo>
                      <a:pt x="64" y="0"/>
                    </a:moveTo>
                    <a:lnTo>
                      <a:pt x="257" y="0"/>
                    </a:lnTo>
                    <a:lnTo>
                      <a:pt x="274" y="4"/>
                    </a:lnTo>
                    <a:lnTo>
                      <a:pt x="290" y="10"/>
                    </a:lnTo>
                    <a:lnTo>
                      <a:pt x="302" y="19"/>
                    </a:lnTo>
                    <a:lnTo>
                      <a:pt x="312" y="33"/>
                    </a:lnTo>
                    <a:lnTo>
                      <a:pt x="319" y="47"/>
                    </a:lnTo>
                    <a:lnTo>
                      <a:pt x="321" y="65"/>
                    </a:lnTo>
                    <a:lnTo>
                      <a:pt x="319" y="82"/>
                    </a:lnTo>
                    <a:lnTo>
                      <a:pt x="312" y="96"/>
                    </a:lnTo>
                    <a:lnTo>
                      <a:pt x="302" y="110"/>
                    </a:lnTo>
                    <a:lnTo>
                      <a:pt x="290" y="119"/>
                    </a:lnTo>
                    <a:lnTo>
                      <a:pt x="274" y="126"/>
                    </a:lnTo>
                    <a:lnTo>
                      <a:pt x="257" y="128"/>
                    </a:lnTo>
                    <a:lnTo>
                      <a:pt x="64" y="128"/>
                    </a:lnTo>
                    <a:lnTo>
                      <a:pt x="48" y="126"/>
                    </a:lnTo>
                    <a:lnTo>
                      <a:pt x="32" y="119"/>
                    </a:lnTo>
                    <a:lnTo>
                      <a:pt x="19" y="110"/>
                    </a:lnTo>
                    <a:lnTo>
                      <a:pt x="9" y="96"/>
                    </a:lnTo>
                    <a:lnTo>
                      <a:pt x="3" y="82"/>
                    </a:lnTo>
                    <a:lnTo>
                      <a:pt x="0" y="65"/>
                    </a:lnTo>
                    <a:lnTo>
                      <a:pt x="3" y="47"/>
                    </a:lnTo>
                    <a:lnTo>
                      <a:pt x="9" y="33"/>
                    </a:lnTo>
                    <a:lnTo>
                      <a:pt x="19" y="19"/>
                    </a:lnTo>
                    <a:lnTo>
                      <a:pt x="32" y="10"/>
                    </a:lnTo>
                    <a:lnTo>
                      <a:pt x="48" y="4"/>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31" name="Freeform 25">
                <a:extLst>
                  <a:ext uri="{FF2B5EF4-FFF2-40B4-BE49-F238E27FC236}">
                    <a16:creationId xmlns:a16="http://schemas.microsoft.com/office/drawing/2014/main" id="{B3D8765C-EB14-4A59-AC27-32FE7905AED2}"/>
                  </a:ext>
                </a:extLst>
              </p:cNvPr>
              <p:cNvSpPr>
                <a:spLocks/>
              </p:cNvSpPr>
              <p:nvPr/>
            </p:nvSpPr>
            <p:spPr bwMode="auto">
              <a:xfrm>
                <a:off x="5141913" y="2346325"/>
                <a:ext cx="41275" cy="33338"/>
              </a:xfrm>
              <a:custGeom>
                <a:avLst/>
                <a:gdLst>
                  <a:gd name="T0" fmla="*/ 230 w 294"/>
                  <a:gd name="T1" fmla="*/ 0 h 222"/>
                  <a:gd name="T2" fmla="*/ 247 w 294"/>
                  <a:gd name="T3" fmla="*/ 2 h 222"/>
                  <a:gd name="T4" fmla="*/ 262 w 294"/>
                  <a:gd name="T5" fmla="*/ 8 h 222"/>
                  <a:gd name="T6" fmla="*/ 275 w 294"/>
                  <a:gd name="T7" fmla="*/ 18 h 222"/>
                  <a:gd name="T8" fmla="*/ 286 w 294"/>
                  <a:gd name="T9" fmla="*/ 31 h 222"/>
                  <a:gd name="T10" fmla="*/ 292 w 294"/>
                  <a:gd name="T11" fmla="*/ 47 h 222"/>
                  <a:gd name="T12" fmla="*/ 294 w 294"/>
                  <a:gd name="T13" fmla="*/ 63 h 222"/>
                  <a:gd name="T14" fmla="*/ 292 w 294"/>
                  <a:gd name="T15" fmla="*/ 80 h 222"/>
                  <a:gd name="T16" fmla="*/ 286 w 294"/>
                  <a:gd name="T17" fmla="*/ 95 h 222"/>
                  <a:gd name="T18" fmla="*/ 276 w 294"/>
                  <a:gd name="T19" fmla="*/ 108 h 222"/>
                  <a:gd name="T20" fmla="*/ 263 w 294"/>
                  <a:gd name="T21" fmla="*/ 118 h 222"/>
                  <a:gd name="T22" fmla="*/ 96 w 294"/>
                  <a:gd name="T23" fmla="*/ 213 h 222"/>
                  <a:gd name="T24" fmla="*/ 80 w 294"/>
                  <a:gd name="T25" fmla="*/ 220 h 222"/>
                  <a:gd name="T26" fmla="*/ 64 w 294"/>
                  <a:gd name="T27" fmla="*/ 222 h 222"/>
                  <a:gd name="T28" fmla="*/ 48 w 294"/>
                  <a:gd name="T29" fmla="*/ 220 h 222"/>
                  <a:gd name="T30" fmla="*/ 32 w 294"/>
                  <a:gd name="T31" fmla="*/ 214 h 222"/>
                  <a:gd name="T32" fmla="*/ 19 w 294"/>
                  <a:gd name="T33" fmla="*/ 204 h 222"/>
                  <a:gd name="T34" fmla="*/ 8 w 294"/>
                  <a:gd name="T35" fmla="*/ 190 h 222"/>
                  <a:gd name="T36" fmla="*/ 2 w 294"/>
                  <a:gd name="T37" fmla="*/ 175 h 222"/>
                  <a:gd name="T38" fmla="*/ 0 w 294"/>
                  <a:gd name="T39" fmla="*/ 158 h 222"/>
                  <a:gd name="T40" fmla="*/ 2 w 294"/>
                  <a:gd name="T41" fmla="*/ 142 h 222"/>
                  <a:gd name="T42" fmla="*/ 8 w 294"/>
                  <a:gd name="T43" fmla="*/ 127 h 222"/>
                  <a:gd name="T44" fmla="*/ 19 w 294"/>
                  <a:gd name="T45" fmla="*/ 114 h 222"/>
                  <a:gd name="T46" fmla="*/ 31 w 294"/>
                  <a:gd name="T47" fmla="*/ 103 h 222"/>
                  <a:gd name="T48" fmla="*/ 198 w 294"/>
                  <a:gd name="T49" fmla="*/ 8 h 222"/>
                  <a:gd name="T50" fmla="*/ 215 w 294"/>
                  <a:gd name="T51" fmla="*/ 2 h 222"/>
                  <a:gd name="T52" fmla="*/ 230 w 294"/>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2">
                    <a:moveTo>
                      <a:pt x="230" y="0"/>
                    </a:moveTo>
                    <a:lnTo>
                      <a:pt x="247" y="2"/>
                    </a:lnTo>
                    <a:lnTo>
                      <a:pt x="262" y="8"/>
                    </a:lnTo>
                    <a:lnTo>
                      <a:pt x="275" y="18"/>
                    </a:lnTo>
                    <a:lnTo>
                      <a:pt x="286" y="31"/>
                    </a:lnTo>
                    <a:lnTo>
                      <a:pt x="292" y="47"/>
                    </a:lnTo>
                    <a:lnTo>
                      <a:pt x="294" y="63"/>
                    </a:lnTo>
                    <a:lnTo>
                      <a:pt x="292" y="80"/>
                    </a:lnTo>
                    <a:lnTo>
                      <a:pt x="286" y="95"/>
                    </a:lnTo>
                    <a:lnTo>
                      <a:pt x="276" y="108"/>
                    </a:lnTo>
                    <a:lnTo>
                      <a:pt x="263" y="118"/>
                    </a:lnTo>
                    <a:lnTo>
                      <a:pt x="96" y="213"/>
                    </a:lnTo>
                    <a:lnTo>
                      <a:pt x="80" y="220"/>
                    </a:lnTo>
                    <a:lnTo>
                      <a:pt x="64" y="222"/>
                    </a:lnTo>
                    <a:lnTo>
                      <a:pt x="48" y="220"/>
                    </a:lnTo>
                    <a:lnTo>
                      <a:pt x="32" y="214"/>
                    </a:lnTo>
                    <a:lnTo>
                      <a:pt x="19" y="204"/>
                    </a:lnTo>
                    <a:lnTo>
                      <a:pt x="8" y="190"/>
                    </a:lnTo>
                    <a:lnTo>
                      <a:pt x="2" y="175"/>
                    </a:lnTo>
                    <a:lnTo>
                      <a:pt x="0" y="158"/>
                    </a:lnTo>
                    <a:lnTo>
                      <a:pt x="2" y="142"/>
                    </a:lnTo>
                    <a:lnTo>
                      <a:pt x="8" y="127"/>
                    </a:lnTo>
                    <a:lnTo>
                      <a:pt x="19" y="114"/>
                    </a:lnTo>
                    <a:lnTo>
                      <a:pt x="31" y="103"/>
                    </a:lnTo>
                    <a:lnTo>
                      <a:pt x="198" y="8"/>
                    </a:lnTo>
                    <a:lnTo>
                      <a:pt x="215" y="2"/>
                    </a:lnTo>
                    <a:lnTo>
                      <a:pt x="2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32" name="Freeform 26">
                <a:extLst>
                  <a:ext uri="{FF2B5EF4-FFF2-40B4-BE49-F238E27FC236}">
                    <a16:creationId xmlns:a16="http://schemas.microsoft.com/office/drawing/2014/main" id="{079FBFE8-D430-42A0-BB80-E1326C389CF5}"/>
                  </a:ext>
                </a:extLst>
              </p:cNvPr>
              <p:cNvSpPr>
                <a:spLocks/>
              </p:cNvSpPr>
              <p:nvPr/>
            </p:nvSpPr>
            <p:spPr bwMode="auto">
              <a:xfrm>
                <a:off x="5075238" y="2271713"/>
                <a:ext cx="31750" cy="41275"/>
              </a:xfrm>
              <a:custGeom>
                <a:avLst/>
                <a:gdLst>
                  <a:gd name="T0" fmla="*/ 159 w 224"/>
                  <a:gd name="T1" fmla="*/ 0 h 292"/>
                  <a:gd name="T2" fmla="*/ 176 w 224"/>
                  <a:gd name="T3" fmla="*/ 2 h 292"/>
                  <a:gd name="T4" fmla="*/ 192 w 224"/>
                  <a:gd name="T5" fmla="*/ 9 h 292"/>
                  <a:gd name="T6" fmla="*/ 205 w 224"/>
                  <a:gd name="T7" fmla="*/ 19 h 292"/>
                  <a:gd name="T8" fmla="*/ 216 w 224"/>
                  <a:gd name="T9" fmla="*/ 32 h 292"/>
                  <a:gd name="T10" fmla="*/ 222 w 224"/>
                  <a:gd name="T11" fmla="*/ 48 h 292"/>
                  <a:gd name="T12" fmla="*/ 224 w 224"/>
                  <a:gd name="T13" fmla="*/ 63 h 292"/>
                  <a:gd name="T14" fmla="*/ 222 w 224"/>
                  <a:gd name="T15" fmla="*/ 80 h 292"/>
                  <a:gd name="T16" fmla="*/ 216 w 224"/>
                  <a:gd name="T17" fmla="*/ 95 h 292"/>
                  <a:gd name="T18" fmla="*/ 119 w 224"/>
                  <a:gd name="T19" fmla="*/ 261 h 292"/>
                  <a:gd name="T20" fmla="*/ 109 w 224"/>
                  <a:gd name="T21" fmla="*/ 274 h 292"/>
                  <a:gd name="T22" fmla="*/ 95 w 224"/>
                  <a:gd name="T23" fmla="*/ 285 h 292"/>
                  <a:gd name="T24" fmla="*/ 81 w 224"/>
                  <a:gd name="T25" fmla="*/ 290 h 292"/>
                  <a:gd name="T26" fmla="*/ 64 w 224"/>
                  <a:gd name="T27" fmla="*/ 292 h 292"/>
                  <a:gd name="T28" fmla="*/ 48 w 224"/>
                  <a:gd name="T29" fmla="*/ 290 h 292"/>
                  <a:gd name="T30" fmla="*/ 32 w 224"/>
                  <a:gd name="T31" fmla="*/ 284 h 292"/>
                  <a:gd name="T32" fmla="*/ 18 w 224"/>
                  <a:gd name="T33" fmla="*/ 273 h 292"/>
                  <a:gd name="T34" fmla="*/ 8 w 224"/>
                  <a:gd name="T35" fmla="*/ 261 h 292"/>
                  <a:gd name="T36" fmla="*/ 2 w 224"/>
                  <a:gd name="T37" fmla="*/ 245 h 292"/>
                  <a:gd name="T38" fmla="*/ 0 w 224"/>
                  <a:gd name="T39" fmla="*/ 230 h 292"/>
                  <a:gd name="T40" fmla="*/ 2 w 224"/>
                  <a:gd name="T41" fmla="*/ 213 h 292"/>
                  <a:gd name="T42" fmla="*/ 8 w 224"/>
                  <a:gd name="T43" fmla="*/ 197 h 292"/>
                  <a:gd name="T44" fmla="*/ 105 w 224"/>
                  <a:gd name="T45" fmla="*/ 32 h 292"/>
                  <a:gd name="T46" fmla="*/ 115 w 224"/>
                  <a:gd name="T47" fmla="*/ 18 h 292"/>
                  <a:gd name="T48" fmla="*/ 129 w 224"/>
                  <a:gd name="T49" fmla="*/ 8 h 292"/>
                  <a:gd name="T50" fmla="*/ 144 w 224"/>
                  <a:gd name="T51" fmla="*/ 2 h 292"/>
                  <a:gd name="T52" fmla="*/ 159 w 224"/>
                  <a:gd name="T53"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4" h="292">
                    <a:moveTo>
                      <a:pt x="159" y="0"/>
                    </a:moveTo>
                    <a:lnTo>
                      <a:pt x="176" y="2"/>
                    </a:lnTo>
                    <a:lnTo>
                      <a:pt x="192" y="9"/>
                    </a:lnTo>
                    <a:lnTo>
                      <a:pt x="205" y="19"/>
                    </a:lnTo>
                    <a:lnTo>
                      <a:pt x="216" y="32"/>
                    </a:lnTo>
                    <a:lnTo>
                      <a:pt x="222" y="48"/>
                    </a:lnTo>
                    <a:lnTo>
                      <a:pt x="224" y="63"/>
                    </a:lnTo>
                    <a:lnTo>
                      <a:pt x="222" y="80"/>
                    </a:lnTo>
                    <a:lnTo>
                      <a:pt x="216" y="95"/>
                    </a:lnTo>
                    <a:lnTo>
                      <a:pt x="119" y="261"/>
                    </a:lnTo>
                    <a:lnTo>
                      <a:pt x="109" y="274"/>
                    </a:lnTo>
                    <a:lnTo>
                      <a:pt x="95" y="285"/>
                    </a:lnTo>
                    <a:lnTo>
                      <a:pt x="81" y="290"/>
                    </a:lnTo>
                    <a:lnTo>
                      <a:pt x="64" y="292"/>
                    </a:lnTo>
                    <a:lnTo>
                      <a:pt x="48" y="290"/>
                    </a:lnTo>
                    <a:lnTo>
                      <a:pt x="32" y="284"/>
                    </a:lnTo>
                    <a:lnTo>
                      <a:pt x="18" y="273"/>
                    </a:lnTo>
                    <a:lnTo>
                      <a:pt x="8" y="261"/>
                    </a:lnTo>
                    <a:lnTo>
                      <a:pt x="2" y="245"/>
                    </a:lnTo>
                    <a:lnTo>
                      <a:pt x="0" y="230"/>
                    </a:lnTo>
                    <a:lnTo>
                      <a:pt x="2" y="213"/>
                    </a:lnTo>
                    <a:lnTo>
                      <a:pt x="8" y="197"/>
                    </a:lnTo>
                    <a:lnTo>
                      <a:pt x="105" y="32"/>
                    </a:lnTo>
                    <a:lnTo>
                      <a:pt x="115" y="18"/>
                    </a:lnTo>
                    <a:lnTo>
                      <a:pt x="129" y="8"/>
                    </a:lnTo>
                    <a:lnTo>
                      <a:pt x="144" y="2"/>
                    </a:lnTo>
                    <a:lnTo>
                      <a:pt x="1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grpSp>
      </p:grpSp>
      <p:sp>
        <p:nvSpPr>
          <p:cNvPr id="247" name="Rectangle 10">
            <a:extLst>
              <a:ext uri="{FF2B5EF4-FFF2-40B4-BE49-F238E27FC236}">
                <a16:creationId xmlns:a16="http://schemas.microsoft.com/office/drawing/2014/main" id="{DF0876CC-2F99-42F7-A849-6B3D8E085AD5}"/>
              </a:ext>
            </a:extLst>
          </p:cNvPr>
          <p:cNvSpPr>
            <a:spLocks noChangeArrowheads="1"/>
          </p:cNvSpPr>
          <p:nvPr/>
        </p:nvSpPr>
        <p:spPr bwMode="auto">
          <a:xfrm rot="16200000" flipH="1">
            <a:off x="3447746" y="1098161"/>
            <a:ext cx="836847" cy="1414653"/>
          </a:xfrm>
          <a:prstGeom prst="rect">
            <a:avLst/>
          </a:prstGeom>
          <a:solidFill>
            <a:schemeClr val="accent3"/>
          </a:solidFill>
          <a:ln w="9525">
            <a:noFill/>
            <a:miter lim="800000"/>
            <a:headEnd/>
            <a:tailEnd/>
          </a:ln>
        </p:spPr>
        <p:txBody>
          <a:bodyPr vert="horz" wrap="square" lIns="91440" tIns="45720" rIns="91440" bIns="45720" numCol="1" anchor="t" anchorCtr="0" compatLnSpc="1">
            <a:prstTxWarp prst="textNoShape">
              <a:avLst/>
            </a:prstTxWarp>
          </a:bodyPr>
          <a:lstStyle/>
          <a:p>
            <a:endParaRPr lang="en-IN" dirty="0"/>
          </a:p>
        </p:txBody>
      </p:sp>
      <p:sp>
        <p:nvSpPr>
          <p:cNvPr id="248" name="TextBox 247">
            <a:extLst>
              <a:ext uri="{FF2B5EF4-FFF2-40B4-BE49-F238E27FC236}">
                <a16:creationId xmlns:a16="http://schemas.microsoft.com/office/drawing/2014/main" id="{1483CFF6-E546-4925-BE15-41A55E76B9EF}"/>
              </a:ext>
            </a:extLst>
          </p:cNvPr>
          <p:cNvSpPr txBox="1"/>
          <p:nvPr/>
        </p:nvSpPr>
        <p:spPr>
          <a:xfrm>
            <a:off x="3158843" y="1588797"/>
            <a:ext cx="1364446" cy="276999"/>
          </a:xfrm>
          <a:prstGeom prst="rect">
            <a:avLst/>
          </a:prstGeom>
          <a:noFill/>
        </p:spPr>
        <p:txBody>
          <a:bodyPr wrap="square" lIns="0" tIns="0" rIns="0" bIns="0" rtlCol="0" anchor="ctr">
            <a:spAutoFit/>
          </a:bodyPr>
          <a:lstStyle/>
          <a:p>
            <a:pPr algn="ctr"/>
            <a:r>
              <a:rPr lang="en-US" b="1" kern="0" dirty="0">
                <a:cs typeface="Segoe UI" panose="020B0502040204020203" pitchFamily="34" charset="0"/>
              </a:rPr>
              <a:t>Mechanisms</a:t>
            </a:r>
            <a:endParaRPr lang="en-US" b="1" dirty="0">
              <a:cs typeface="Segoe UI" panose="020B0502040204020203" pitchFamily="34" charset="0"/>
            </a:endParaRPr>
          </a:p>
        </p:txBody>
      </p:sp>
      <p:sp>
        <p:nvSpPr>
          <p:cNvPr id="82" name="Freeform 19">
            <a:extLst>
              <a:ext uri="{FF2B5EF4-FFF2-40B4-BE49-F238E27FC236}">
                <a16:creationId xmlns:a16="http://schemas.microsoft.com/office/drawing/2014/main" id="{5FAF50B4-1B10-4201-9A0C-322C17B0A55B}"/>
              </a:ext>
            </a:extLst>
          </p:cNvPr>
          <p:cNvSpPr>
            <a:spLocks/>
          </p:cNvSpPr>
          <p:nvPr/>
        </p:nvSpPr>
        <p:spPr bwMode="auto">
          <a:xfrm rot="16200000" flipH="1">
            <a:off x="-320470" y="4541768"/>
            <a:ext cx="3844088" cy="788379"/>
          </a:xfrm>
          <a:custGeom>
            <a:avLst/>
            <a:gdLst>
              <a:gd name="T0" fmla="*/ 0 w 1908"/>
              <a:gd name="T1" fmla="*/ 421 h 421"/>
              <a:gd name="T2" fmla="*/ 1732 w 1908"/>
              <a:gd name="T3" fmla="*/ 421 h 421"/>
              <a:gd name="T4" fmla="*/ 1908 w 1908"/>
              <a:gd name="T5" fmla="*/ 211 h 421"/>
              <a:gd name="T6" fmla="*/ 1732 w 1908"/>
              <a:gd name="T7" fmla="*/ 0 h 421"/>
              <a:gd name="T8" fmla="*/ 0 w 1908"/>
              <a:gd name="T9" fmla="*/ 0 h 421"/>
              <a:gd name="T10" fmla="*/ 0 w 1908"/>
              <a:gd name="T11" fmla="*/ 421 h 421"/>
            </a:gdLst>
            <a:ahLst/>
            <a:cxnLst>
              <a:cxn ang="0">
                <a:pos x="T0" y="T1"/>
              </a:cxn>
              <a:cxn ang="0">
                <a:pos x="T2" y="T3"/>
              </a:cxn>
              <a:cxn ang="0">
                <a:pos x="T4" y="T5"/>
              </a:cxn>
              <a:cxn ang="0">
                <a:pos x="T6" y="T7"/>
              </a:cxn>
              <a:cxn ang="0">
                <a:pos x="T8" y="T9"/>
              </a:cxn>
              <a:cxn ang="0">
                <a:pos x="T10" y="T11"/>
              </a:cxn>
            </a:cxnLst>
            <a:rect l="0" t="0" r="r" b="b"/>
            <a:pathLst>
              <a:path w="1908" h="421">
                <a:moveTo>
                  <a:pt x="0" y="421"/>
                </a:moveTo>
                <a:lnTo>
                  <a:pt x="1732" y="421"/>
                </a:lnTo>
                <a:lnTo>
                  <a:pt x="1908" y="211"/>
                </a:lnTo>
                <a:lnTo>
                  <a:pt x="1732" y="0"/>
                </a:lnTo>
                <a:lnTo>
                  <a:pt x="0" y="0"/>
                </a:lnTo>
                <a:lnTo>
                  <a:pt x="0" y="421"/>
                </a:lnTo>
                <a:close/>
              </a:path>
            </a:pathLst>
          </a:custGeom>
          <a:solidFill>
            <a:schemeClr val="accent1">
              <a:lumMod val="60000"/>
              <a:lumOff val="40000"/>
            </a:schemeClr>
          </a:solidFill>
          <a:ln w="76200">
            <a:solidFill>
              <a:schemeClr val="tx1">
                <a:lumMod val="75000"/>
                <a:lumOff val="25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84" name="TextBox 83">
            <a:extLst>
              <a:ext uri="{FF2B5EF4-FFF2-40B4-BE49-F238E27FC236}">
                <a16:creationId xmlns:a16="http://schemas.microsoft.com/office/drawing/2014/main" id="{CC7FCAB5-4315-4FF6-BAF6-86962848D1E0}"/>
              </a:ext>
            </a:extLst>
          </p:cNvPr>
          <p:cNvSpPr txBox="1"/>
          <p:nvPr/>
        </p:nvSpPr>
        <p:spPr>
          <a:xfrm rot="16200000" flipH="1">
            <a:off x="933732" y="4647336"/>
            <a:ext cx="1339425" cy="307777"/>
          </a:xfrm>
          <a:prstGeom prst="rect">
            <a:avLst/>
          </a:prstGeom>
          <a:noFill/>
        </p:spPr>
        <p:txBody>
          <a:bodyPr wrap="square" lIns="0" tIns="0" rIns="0" bIns="0" rtlCol="0" anchor="ctr">
            <a:spAutoFit/>
          </a:bodyPr>
          <a:lstStyle/>
          <a:p>
            <a:pPr algn="ctr"/>
            <a:r>
              <a:rPr lang="en-US" sz="2000" b="1" dirty="0">
                <a:ea typeface="Calibri Light" charset="0"/>
                <a:cs typeface="Segoe UI" panose="020B0502040204020203" pitchFamily="34" charset="0"/>
              </a:rPr>
              <a:t>Awareness</a:t>
            </a:r>
          </a:p>
        </p:txBody>
      </p:sp>
      <p:sp>
        <p:nvSpPr>
          <p:cNvPr id="86" name="TextBox 85">
            <a:extLst>
              <a:ext uri="{FF2B5EF4-FFF2-40B4-BE49-F238E27FC236}">
                <a16:creationId xmlns:a16="http://schemas.microsoft.com/office/drawing/2014/main" id="{7616C74A-B16A-4F77-91B8-8AE85A7511B7}"/>
              </a:ext>
            </a:extLst>
          </p:cNvPr>
          <p:cNvSpPr txBox="1"/>
          <p:nvPr/>
        </p:nvSpPr>
        <p:spPr>
          <a:xfrm flipH="1">
            <a:off x="1343939" y="3104591"/>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01</a:t>
            </a:r>
          </a:p>
        </p:txBody>
      </p:sp>
      <p:cxnSp>
        <p:nvCxnSpPr>
          <p:cNvPr id="87" name="Straight Connector 86">
            <a:extLst>
              <a:ext uri="{FF2B5EF4-FFF2-40B4-BE49-F238E27FC236}">
                <a16:creationId xmlns:a16="http://schemas.microsoft.com/office/drawing/2014/main" id="{6E09BA81-C5A1-4343-AB1A-06EA8408DE5A}"/>
              </a:ext>
            </a:extLst>
          </p:cNvPr>
          <p:cNvCxnSpPr/>
          <p:nvPr/>
        </p:nvCxnSpPr>
        <p:spPr>
          <a:xfrm>
            <a:off x="7817243" y="4252516"/>
            <a:ext cx="304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Graphic 2" descr="Checkmark with solid fill">
            <a:extLst>
              <a:ext uri="{FF2B5EF4-FFF2-40B4-BE49-F238E27FC236}">
                <a16:creationId xmlns:a16="http://schemas.microsoft.com/office/drawing/2014/main" id="{A77D6CEE-42D3-4937-A15C-0CAB0607637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25442">
            <a:off x="6999578" y="2423008"/>
            <a:ext cx="535531" cy="535531"/>
          </a:xfrm>
          <a:prstGeom prst="rect">
            <a:avLst/>
          </a:prstGeom>
        </p:spPr>
      </p:pic>
      <p:pic>
        <p:nvPicPr>
          <p:cNvPr id="7" name="Graphic 6" descr="Close with solid fill">
            <a:extLst>
              <a:ext uri="{FF2B5EF4-FFF2-40B4-BE49-F238E27FC236}">
                <a16:creationId xmlns:a16="http://schemas.microsoft.com/office/drawing/2014/main" id="{2E263477-7A40-45CE-B6A8-B3E6FF535AA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04572" y="3464956"/>
            <a:ext cx="526132" cy="526132"/>
          </a:xfrm>
          <a:prstGeom prst="rect">
            <a:avLst/>
          </a:prstGeom>
        </p:spPr>
      </p:pic>
      <p:sp>
        <p:nvSpPr>
          <p:cNvPr id="93" name="TextBox 92">
            <a:extLst>
              <a:ext uri="{FF2B5EF4-FFF2-40B4-BE49-F238E27FC236}">
                <a16:creationId xmlns:a16="http://schemas.microsoft.com/office/drawing/2014/main" id="{12553556-6CD3-4C76-89C2-8A6EC64709B4}"/>
              </a:ext>
            </a:extLst>
          </p:cNvPr>
          <p:cNvSpPr txBox="1"/>
          <p:nvPr/>
        </p:nvSpPr>
        <p:spPr>
          <a:xfrm>
            <a:off x="6940809" y="4530954"/>
            <a:ext cx="4728786" cy="2336024"/>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lang="en-US" kern="0" dirty="0">
                <a:latin typeface="Segoe UI" panose="020B0502040204020203" pitchFamily="34" charset="0"/>
                <a:ea typeface="Calibri" charset="0"/>
                <a:cs typeface="Segoe UI" panose="020B0502040204020203" pitchFamily="34" charset="0"/>
              </a:rPr>
              <a:t>Use Evidence Champions, PCDA students, internal sponsors, senior leadership to actively promote research and encourage its use.</a:t>
            </a:r>
          </a:p>
          <a:p>
            <a:pPr marL="285750" indent="-285750">
              <a:lnSpc>
                <a:spcPct val="90000"/>
              </a:lnSpc>
              <a:buFont typeface="Arial" panose="020B0604020202020204" pitchFamily="34" charset="0"/>
              <a:buChar char="•"/>
            </a:pPr>
            <a:r>
              <a:rPr lang="en-US" kern="0" dirty="0">
                <a:latin typeface="Segoe UI" panose="020B0502040204020203" pitchFamily="34" charset="0"/>
                <a:ea typeface="Calibri" charset="0"/>
                <a:cs typeface="Segoe UI" panose="020B0502040204020203" pitchFamily="34" charset="0"/>
              </a:rPr>
              <a:t>Host force research exhibitions showing impact; workshop demonstrations</a:t>
            </a:r>
          </a:p>
          <a:p>
            <a:pPr marL="285750" indent="-285750">
              <a:lnSpc>
                <a:spcPct val="90000"/>
              </a:lnSpc>
              <a:buFont typeface="Arial" panose="020B0604020202020204" pitchFamily="34" charset="0"/>
              <a:buChar char="•"/>
            </a:pPr>
            <a:r>
              <a:rPr lang="en-US" kern="0" dirty="0">
                <a:latin typeface="Segoe UI" panose="020B0502040204020203" pitchFamily="34" charset="0"/>
                <a:ea typeface="Calibri" charset="0"/>
                <a:cs typeface="Segoe UI" panose="020B0502040204020203" pitchFamily="34" charset="0"/>
              </a:rPr>
              <a:t>Consider researchers in residence</a:t>
            </a:r>
          </a:p>
          <a:p>
            <a:pPr marL="285750" indent="-285750">
              <a:lnSpc>
                <a:spcPct val="90000"/>
              </a:lnSpc>
              <a:buFont typeface="Arial" panose="020B0604020202020204" pitchFamily="34" charset="0"/>
              <a:buChar char="•"/>
            </a:pPr>
            <a:endParaRPr lang="en-US" kern="0" dirty="0">
              <a:solidFill>
                <a:schemeClr val="bg1"/>
              </a:solidFill>
              <a:latin typeface="Segoe UI" panose="020B0502040204020203" pitchFamily="34" charset="0"/>
              <a:ea typeface="Calibri" charset="0"/>
              <a:cs typeface="Segoe UI" panose="020B0502040204020203" pitchFamily="34" charset="0"/>
            </a:endParaRPr>
          </a:p>
          <a:p>
            <a:pPr>
              <a:lnSpc>
                <a:spcPct val="90000"/>
              </a:lnSpc>
            </a:pPr>
            <a:r>
              <a:rPr lang="en-US" kern="0" dirty="0">
                <a:solidFill>
                  <a:schemeClr val="bg1"/>
                </a:solidFill>
                <a:latin typeface="Segoe UI" panose="020B0502040204020203" pitchFamily="34" charset="0"/>
                <a:ea typeface="Calibri" charset="0"/>
                <a:cs typeface="Segoe UI" panose="020B0502040204020203" pitchFamily="34" charset="0"/>
              </a:rPr>
              <a:t> </a:t>
            </a:r>
            <a:endParaRPr lang="en-US" dirty="0">
              <a:solidFill>
                <a:schemeClr val="bg1"/>
              </a:solidFill>
              <a:latin typeface="Segoe UI" panose="020B0502040204020203" pitchFamily="34" charset="0"/>
              <a:ea typeface="Calibri" charset="0"/>
              <a:cs typeface="Segoe UI" panose="020B0502040204020203" pitchFamily="34" charset="0"/>
            </a:endParaRPr>
          </a:p>
        </p:txBody>
      </p:sp>
      <p:sp>
        <p:nvSpPr>
          <p:cNvPr id="52" name="TextBox 51">
            <a:extLst>
              <a:ext uri="{FF2B5EF4-FFF2-40B4-BE49-F238E27FC236}">
                <a16:creationId xmlns:a16="http://schemas.microsoft.com/office/drawing/2014/main" id="{A28E8BD3-5493-4440-B50F-E8D73FA88FA2}"/>
              </a:ext>
            </a:extLst>
          </p:cNvPr>
          <p:cNvSpPr txBox="1"/>
          <p:nvPr/>
        </p:nvSpPr>
        <p:spPr>
          <a:xfrm>
            <a:off x="7576297" y="3396464"/>
            <a:ext cx="4093298" cy="590931"/>
          </a:xfrm>
          <a:prstGeom prst="rect">
            <a:avLst/>
          </a:prstGeom>
          <a:noFill/>
        </p:spPr>
        <p:txBody>
          <a:bodyPr wrap="square" rtlCol="0">
            <a:spAutoFit/>
          </a:bodyPr>
          <a:lstStyle/>
          <a:p>
            <a:pPr>
              <a:lnSpc>
                <a:spcPct val="90000"/>
              </a:lnSpc>
            </a:pPr>
            <a:r>
              <a:rPr lang="en-US" kern="0" dirty="0">
                <a:latin typeface="Segoe UI" panose="020B0502040204020203" pitchFamily="34" charset="0"/>
                <a:ea typeface="Calibri" charset="0"/>
                <a:cs typeface="Segoe UI" panose="020B0502040204020203" pitchFamily="34" charset="0"/>
              </a:rPr>
              <a:t>EBP and research evidence not a priority for many forces </a:t>
            </a:r>
            <a:endParaRPr lang="en-US" dirty="0">
              <a:latin typeface="Segoe UI" panose="020B0502040204020203" pitchFamily="34" charset="0"/>
              <a:ea typeface="Calibri" charset="0"/>
              <a:cs typeface="Segoe UI" panose="020B0502040204020203" pitchFamily="34" charset="0"/>
            </a:endParaRPr>
          </a:p>
        </p:txBody>
      </p:sp>
    </p:spTree>
    <p:extLst>
      <p:ext uri="{BB962C8B-B14F-4D97-AF65-F5344CB8AC3E}">
        <p14:creationId xmlns:p14="http://schemas.microsoft.com/office/powerpoint/2010/main" val="1980125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1"/>
                                        </p:tgtEl>
                                        <p:attrNameLst>
                                          <p:attrName>style.visibility</p:attrName>
                                        </p:attrNameLst>
                                      </p:cBhvr>
                                      <p:to>
                                        <p:strVal val="visible"/>
                                      </p:to>
                                    </p:set>
                                    <p:anim calcmode="lin" valueType="num">
                                      <p:cBhvr additive="base">
                                        <p:cTn id="11" dur="500" fill="hold"/>
                                        <p:tgtEl>
                                          <p:spTgt spid="111"/>
                                        </p:tgtEl>
                                        <p:attrNameLst>
                                          <p:attrName>ppt_x</p:attrName>
                                        </p:attrNameLst>
                                      </p:cBhvr>
                                      <p:tavLst>
                                        <p:tav tm="0">
                                          <p:val>
                                            <p:strVal val="#ppt_x"/>
                                          </p:val>
                                        </p:tav>
                                        <p:tav tm="100000">
                                          <p:val>
                                            <p:strVal val="#ppt_x"/>
                                          </p:val>
                                        </p:tav>
                                      </p:tavLst>
                                    </p:anim>
                                    <p:anim calcmode="lin" valueType="num">
                                      <p:cBhvr additive="base">
                                        <p:cTn id="12"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500" fill="hold"/>
                                        <p:tgtEl>
                                          <p:spTgt spid="52"/>
                                        </p:tgtEl>
                                        <p:attrNameLst>
                                          <p:attrName>ppt_x</p:attrName>
                                        </p:attrNameLst>
                                      </p:cBhvr>
                                      <p:tavLst>
                                        <p:tav tm="0">
                                          <p:val>
                                            <p:strVal val="#ppt_x"/>
                                          </p:val>
                                        </p:tav>
                                        <p:tav tm="100000">
                                          <p:val>
                                            <p:strVal val="#ppt_x"/>
                                          </p:val>
                                        </p:tav>
                                      </p:tavLst>
                                    </p:anim>
                                    <p:anim calcmode="lin" valueType="num">
                                      <p:cBhvr additive="base">
                                        <p:cTn id="22"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3"/>
                                        </p:tgtEl>
                                        <p:attrNameLst>
                                          <p:attrName>style.visibility</p:attrName>
                                        </p:attrNameLst>
                                      </p:cBhvr>
                                      <p:to>
                                        <p:strVal val="visible"/>
                                      </p:to>
                                    </p:set>
                                    <p:anim calcmode="lin" valueType="num">
                                      <p:cBhvr additive="base">
                                        <p:cTn id="27" dur="500" fill="hold"/>
                                        <p:tgtEl>
                                          <p:spTgt spid="93"/>
                                        </p:tgtEl>
                                        <p:attrNameLst>
                                          <p:attrName>ppt_x</p:attrName>
                                        </p:attrNameLst>
                                      </p:cBhvr>
                                      <p:tavLst>
                                        <p:tav tm="0">
                                          <p:val>
                                            <p:strVal val="#ppt_x"/>
                                          </p:val>
                                        </p:tav>
                                        <p:tav tm="100000">
                                          <p:val>
                                            <p:strVal val="#ppt_x"/>
                                          </p:val>
                                        </p:tav>
                                      </p:tavLst>
                                    </p:anim>
                                    <p:anim calcmode="lin" valueType="num">
                                      <p:cBhvr additive="base">
                                        <p:cTn id="28"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93" grpId="0"/>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691C254-8E13-2EAA-2B1C-F07A642E081B}"/>
              </a:ext>
            </a:extLst>
          </p:cNvPr>
          <p:cNvSpPr txBox="1"/>
          <p:nvPr/>
        </p:nvSpPr>
        <p:spPr>
          <a:xfrm>
            <a:off x="6513787" y="365125"/>
            <a:ext cx="5181533" cy="1807305"/>
          </a:xfrm>
          <a:prstGeom prst="rect">
            <a:avLst/>
          </a:prstGeom>
        </p:spPr>
        <p:txBody>
          <a:bodyPr vert="horz" lIns="91440" tIns="45720" rIns="91440" bIns="45720" rtlCol="0" anchor="ctr">
            <a:normAutofit/>
          </a:bodyPr>
          <a:lstStyle/>
          <a:p>
            <a:pPr lvl="0">
              <a:lnSpc>
                <a:spcPct val="90000"/>
              </a:lnSpc>
              <a:spcBef>
                <a:spcPct val="0"/>
              </a:spcBef>
              <a:spcAft>
                <a:spcPts val="600"/>
              </a:spcAft>
            </a:pPr>
            <a:r>
              <a:rPr lang="en-US" sz="3100" b="1" dirty="0">
                <a:latin typeface="+mj-lt"/>
                <a:ea typeface="+mj-ea"/>
                <a:cs typeface="+mj-cs"/>
              </a:rPr>
              <a:t>Awareness - building awareness and positive attitudes towards research evidence use</a:t>
            </a:r>
          </a:p>
        </p:txBody>
      </p:sp>
      <p:pic>
        <p:nvPicPr>
          <p:cNvPr id="4" name="Picture 3" descr="A collage of police officers&#10;&#10;Description automatically generated with low confidence">
            <a:extLst>
              <a:ext uri="{FF2B5EF4-FFF2-40B4-BE49-F238E27FC236}">
                <a16:creationId xmlns:a16="http://schemas.microsoft.com/office/drawing/2014/main" id="{408B8FEF-BB31-6136-4136-38D47DED924A}"/>
              </a:ext>
            </a:extLst>
          </p:cNvPr>
          <p:cNvPicPr>
            <a:picLocks noChangeAspect="1"/>
          </p:cNvPicPr>
          <p:nvPr/>
        </p:nvPicPr>
        <p:blipFill rotWithShape="1">
          <a:blip r:embed="rId3">
            <a:extLst>
              <a:ext uri="{28A0092B-C50C-407E-A947-70E740481C1C}">
                <a14:useLocalDpi xmlns:a14="http://schemas.microsoft.com/office/drawing/2010/main" val="0"/>
              </a:ext>
            </a:extLst>
          </a:blip>
          <a:srcRect l="899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5" name="TextBox 4">
            <a:extLst>
              <a:ext uri="{FF2B5EF4-FFF2-40B4-BE49-F238E27FC236}">
                <a16:creationId xmlns:a16="http://schemas.microsoft.com/office/drawing/2014/main" id="{C7504646-66DA-EC2D-F08F-80CA2D1DC97E}"/>
              </a:ext>
            </a:extLst>
          </p:cNvPr>
          <p:cNvSpPr txBox="1"/>
          <p:nvPr/>
        </p:nvSpPr>
        <p:spPr>
          <a:xfrm>
            <a:off x="6855311" y="3093461"/>
            <a:ext cx="4840010" cy="3843666"/>
          </a:xfrm>
          <a:prstGeom prst="rect">
            <a:avLst/>
          </a:prstGeom>
        </p:spPr>
        <p:txBody>
          <a:bodyPr vert="horz" lIns="91440" tIns="45720" rIns="91440" bIns="45720" rtlCol="0">
            <a:normAutofit/>
          </a:bodyPr>
          <a:lstStyle/>
          <a:p>
            <a:pPr>
              <a:lnSpc>
                <a:spcPct val="90000"/>
              </a:lnSpc>
              <a:spcAft>
                <a:spcPts val="600"/>
              </a:spcAft>
            </a:pPr>
            <a:r>
              <a:rPr lang="en-US" sz="2000" i="1" dirty="0"/>
              <a:t>“The purpose of the Thames Valley Police Journal is to ensure the diverse range of academic work undertaken within the </a:t>
            </a:r>
            <a:r>
              <a:rPr lang="en-US" sz="2000" i="1" dirty="0" err="1"/>
              <a:t>organisation</a:t>
            </a:r>
            <a:r>
              <a:rPr lang="en-US" sz="2000" i="1" dirty="0"/>
              <a:t> is captured and shared to inform the evidence based development of policy and practice.”</a:t>
            </a:r>
          </a:p>
        </p:txBody>
      </p:sp>
    </p:spTree>
    <p:extLst>
      <p:ext uri="{BB962C8B-B14F-4D97-AF65-F5344CB8AC3E}">
        <p14:creationId xmlns:p14="http://schemas.microsoft.com/office/powerpoint/2010/main" val="3594309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659" y="80331"/>
            <a:ext cx="6423037" cy="698846"/>
          </a:xfrm>
        </p:spPr>
        <p:txBody>
          <a:bodyPr>
            <a:normAutofit/>
          </a:bodyPr>
          <a:lstStyle/>
          <a:p>
            <a:r>
              <a:rPr lang="en-US" sz="3200" dirty="0">
                <a:latin typeface="+mn-lt"/>
              </a:rPr>
              <a:t>Research into practice interventions</a:t>
            </a:r>
          </a:p>
        </p:txBody>
      </p:sp>
      <p:cxnSp>
        <p:nvCxnSpPr>
          <p:cNvPr id="112" name="Straight Connector 111">
            <a:extLst>
              <a:ext uri="{FF2B5EF4-FFF2-40B4-BE49-F238E27FC236}">
                <a16:creationId xmlns:a16="http://schemas.microsoft.com/office/drawing/2014/main" id="{2761099A-0789-4EBB-8BBC-784DE9D48997}"/>
              </a:ext>
            </a:extLst>
          </p:cNvPr>
          <p:cNvCxnSpPr>
            <a:cxnSpLocks/>
          </p:cNvCxnSpPr>
          <p:nvPr/>
        </p:nvCxnSpPr>
        <p:spPr>
          <a:xfrm>
            <a:off x="7817243" y="2101458"/>
            <a:ext cx="304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5" name="Group 94">
            <a:extLst>
              <a:ext uri="{FF2B5EF4-FFF2-40B4-BE49-F238E27FC236}">
                <a16:creationId xmlns:a16="http://schemas.microsoft.com/office/drawing/2014/main" id="{68B3F400-4218-48CD-A625-47D2747DF492}"/>
              </a:ext>
            </a:extLst>
          </p:cNvPr>
          <p:cNvGrpSpPr/>
          <p:nvPr/>
        </p:nvGrpSpPr>
        <p:grpSpPr>
          <a:xfrm>
            <a:off x="1209255" y="2197938"/>
            <a:ext cx="5379142" cy="4660060"/>
            <a:chOff x="-5152456" y="2197938"/>
            <a:chExt cx="5379142" cy="4660060"/>
          </a:xfrm>
        </p:grpSpPr>
        <p:sp>
          <p:nvSpPr>
            <p:cNvPr id="96" name="Freeform 14">
              <a:extLst>
                <a:ext uri="{FF2B5EF4-FFF2-40B4-BE49-F238E27FC236}">
                  <a16:creationId xmlns:a16="http://schemas.microsoft.com/office/drawing/2014/main" id="{7F72A8D0-7C24-4486-A33B-AD9200C18C7D}"/>
                </a:ext>
              </a:extLst>
            </p:cNvPr>
            <p:cNvSpPr>
              <a:spLocks/>
            </p:cNvSpPr>
            <p:nvPr/>
          </p:nvSpPr>
          <p:spPr bwMode="auto">
            <a:xfrm rot="16200000" flipH="1">
              <a:off x="-2128302" y="3931650"/>
              <a:ext cx="2625725" cy="790251"/>
            </a:xfrm>
            <a:custGeom>
              <a:avLst/>
              <a:gdLst>
                <a:gd name="T0" fmla="*/ 0 w 1830"/>
                <a:gd name="T1" fmla="*/ 422 h 422"/>
                <a:gd name="T2" fmla="*/ 1654 w 1830"/>
                <a:gd name="T3" fmla="*/ 422 h 422"/>
                <a:gd name="T4" fmla="*/ 1830 w 1830"/>
                <a:gd name="T5" fmla="*/ 211 h 422"/>
                <a:gd name="T6" fmla="*/ 1654 w 1830"/>
                <a:gd name="T7" fmla="*/ 0 h 422"/>
                <a:gd name="T8" fmla="*/ 0 w 1830"/>
                <a:gd name="T9" fmla="*/ 0 h 422"/>
                <a:gd name="T10" fmla="*/ 0 w 1830"/>
                <a:gd name="T11" fmla="*/ 422 h 422"/>
              </a:gdLst>
              <a:ahLst/>
              <a:cxnLst>
                <a:cxn ang="0">
                  <a:pos x="T0" y="T1"/>
                </a:cxn>
                <a:cxn ang="0">
                  <a:pos x="T2" y="T3"/>
                </a:cxn>
                <a:cxn ang="0">
                  <a:pos x="T4" y="T5"/>
                </a:cxn>
                <a:cxn ang="0">
                  <a:pos x="T6" y="T7"/>
                </a:cxn>
                <a:cxn ang="0">
                  <a:pos x="T8" y="T9"/>
                </a:cxn>
                <a:cxn ang="0">
                  <a:pos x="T10" y="T11"/>
                </a:cxn>
              </a:cxnLst>
              <a:rect l="0" t="0" r="r" b="b"/>
              <a:pathLst>
                <a:path w="1830" h="422">
                  <a:moveTo>
                    <a:pt x="0" y="422"/>
                  </a:moveTo>
                  <a:lnTo>
                    <a:pt x="1654" y="422"/>
                  </a:lnTo>
                  <a:lnTo>
                    <a:pt x="1830" y="211"/>
                  </a:lnTo>
                  <a:lnTo>
                    <a:pt x="1654" y="0"/>
                  </a:lnTo>
                  <a:lnTo>
                    <a:pt x="0" y="0"/>
                  </a:lnTo>
                  <a:lnTo>
                    <a:pt x="0" y="422"/>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97" name="Freeform 15">
              <a:extLst>
                <a:ext uri="{FF2B5EF4-FFF2-40B4-BE49-F238E27FC236}">
                  <a16:creationId xmlns:a16="http://schemas.microsoft.com/office/drawing/2014/main" id="{48798AF0-970D-42FF-8D90-725D4B86797A}"/>
                </a:ext>
              </a:extLst>
            </p:cNvPr>
            <p:cNvSpPr>
              <a:spLocks/>
            </p:cNvSpPr>
            <p:nvPr/>
          </p:nvSpPr>
          <p:spPr bwMode="auto">
            <a:xfrm rot="16200000" flipH="1">
              <a:off x="-3119230" y="4134198"/>
              <a:ext cx="3028950" cy="788379"/>
            </a:xfrm>
            <a:custGeom>
              <a:avLst/>
              <a:gdLst>
                <a:gd name="T0" fmla="*/ 0 w 1654"/>
                <a:gd name="T1" fmla="*/ 421 h 421"/>
                <a:gd name="T2" fmla="*/ 1478 w 1654"/>
                <a:gd name="T3" fmla="*/ 421 h 421"/>
                <a:gd name="T4" fmla="*/ 1654 w 1654"/>
                <a:gd name="T5" fmla="*/ 212 h 421"/>
                <a:gd name="T6" fmla="*/ 1478 w 1654"/>
                <a:gd name="T7" fmla="*/ 0 h 421"/>
                <a:gd name="T8" fmla="*/ 0 w 1654"/>
                <a:gd name="T9" fmla="*/ 0 h 421"/>
                <a:gd name="T10" fmla="*/ 0 w 1654"/>
                <a:gd name="T11" fmla="*/ 421 h 421"/>
              </a:gdLst>
              <a:ahLst/>
              <a:cxnLst>
                <a:cxn ang="0">
                  <a:pos x="T0" y="T1"/>
                </a:cxn>
                <a:cxn ang="0">
                  <a:pos x="T2" y="T3"/>
                </a:cxn>
                <a:cxn ang="0">
                  <a:pos x="T4" y="T5"/>
                </a:cxn>
                <a:cxn ang="0">
                  <a:pos x="T6" y="T7"/>
                </a:cxn>
                <a:cxn ang="0">
                  <a:pos x="T8" y="T9"/>
                </a:cxn>
                <a:cxn ang="0">
                  <a:pos x="T10" y="T11"/>
                </a:cxn>
              </a:cxnLst>
              <a:rect l="0" t="0" r="r" b="b"/>
              <a:pathLst>
                <a:path w="1654" h="421">
                  <a:moveTo>
                    <a:pt x="0" y="421"/>
                  </a:moveTo>
                  <a:lnTo>
                    <a:pt x="1478" y="421"/>
                  </a:lnTo>
                  <a:lnTo>
                    <a:pt x="1654" y="212"/>
                  </a:lnTo>
                  <a:lnTo>
                    <a:pt x="1478" y="0"/>
                  </a:lnTo>
                  <a:lnTo>
                    <a:pt x="0" y="0"/>
                  </a:lnTo>
                  <a:lnTo>
                    <a:pt x="0" y="421"/>
                  </a:ln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99" name="Freeform 18">
              <a:extLst>
                <a:ext uri="{FF2B5EF4-FFF2-40B4-BE49-F238E27FC236}">
                  <a16:creationId xmlns:a16="http://schemas.microsoft.com/office/drawing/2014/main" id="{5BACD9DE-397E-429A-8B7C-334B1F919176}"/>
                </a:ext>
              </a:extLst>
            </p:cNvPr>
            <p:cNvSpPr>
              <a:spLocks/>
            </p:cNvSpPr>
            <p:nvPr/>
          </p:nvSpPr>
          <p:spPr bwMode="auto">
            <a:xfrm rot="16200000" flipH="1">
              <a:off x="-5892871" y="4541766"/>
              <a:ext cx="3844085" cy="788379"/>
            </a:xfrm>
            <a:custGeom>
              <a:avLst/>
              <a:gdLst>
                <a:gd name="T0" fmla="*/ 0 w 1908"/>
                <a:gd name="T1" fmla="*/ 421 h 421"/>
                <a:gd name="T2" fmla="*/ 1732 w 1908"/>
                <a:gd name="T3" fmla="*/ 421 h 421"/>
                <a:gd name="T4" fmla="*/ 1908 w 1908"/>
                <a:gd name="T5" fmla="*/ 210 h 421"/>
                <a:gd name="T6" fmla="*/ 1732 w 1908"/>
                <a:gd name="T7" fmla="*/ 0 h 421"/>
                <a:gd name="T8" fmla="*/ 0 w 1908"/>
                <a:gd name="T9" fmla="*/ 0 h 421"/>
                <a:gd name="T10" fmla="*/ 0 w 1908"/>
                <a:gd name="T11" fmla="*/ 421 h 421"/>
              </a:gdLst>
              <a:ahLst/>
              <a:cxnLst>
                <a:cxn ang="0">
                  <a:pos x="T0" y="T1"/>
                </a:cxn>
                <a:cxn ang="0">
                  <a:pos x="T2" y="T3"/>
                </a:cxn>
                <a:cxn ang="0">
                  <a:pos x="T4" y="T5"/>
                </a:cxn>
                <a:cxn ang="0">
                  <a:pos x="T6" y="T7"/>
                </a:cxn>
                <a:cxn ang="0">
                  <a:pos x="T8" y="T9"/>
                </a:cxn>
                <a:cxn ang="0">
                  <a:pos x="T10" y="T11"/>
                </a:cxn>
              </a:cxnLst>
              <a:rect l="0" t="0" r="r" b="b"/>
              <a:pathLst>
                <a:path w="1908" h="421">
                  <a:moveTo>
                    <a:pt x="0" y="421"/>
                  </a:moveTo>
                  <a:lnTo>
                    <a:pt x="1732" y="421"/>
                  </a:lnTo>
                  <a:lnTo>
                    <a:pt x="1908" y="210"/>
                  </a:lnTo>
                  <a:lnTo>
                    <a:pt x="1732" y="0"/>
                  </a:lnTo>
                  <a:lnTo>
                    <a:pt x="0" y="0"/>
                  </a:lnTo>
                  <a:lnTo>
                    <a:pt x="0" y="421"/>
                  </a:lnTo>
                  <a:close/>
                </a:path>
              </a:pathLst>
            </a:custGeom>
            <a:solidFill>
              <a:schemeClr val="accent3">
                <a:lumMod val="75000"/>
              </a:schemeClr>
            </a:solidFill>
            <a:ln w="76200">
              <a:solidFill>
                <a:schemeClr val="tx1">
                  <a:lumMod val="75000"/>
                  <a:lumOff val="25000"/>
                </a:schemeClr>
              </a:solid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00" name="Freeform 19">
              <a:extLst>
                <a:ext uri="{FF2B5EF4-FFF2-40B4-BE49-F238E27FC236}">
                  <a16:creationId xmlns:a16="http://schemas.microsoft.com/office/drawing/2014/main" id="{0D0F903D-C0BF-42BE-82C8-0842DC45275B}"/>
                </a:ext>
              </a:extLst>
            </p:cNvPr>
            <p:cNvSpPr>
              <a:spLocks/>
            </p:cNvSpPr>
            <p:nvPr/>
          </p:nvSpPr>
          <p:spPr bwMode="auto">
            <a:xfrm rot="16200000" flipH="1">
              <a:off x="-3705993" y="3932587"/>
              <a:ext cx="2625726" cy="788379"/>
            </a:xfrm>
            <a:custGeom>
              <a:avLst/>
              <a:gdLst>
                <a:gd name="T0" fmla="*/ 0 w 1908"/>
                <a:gd name="T1" fmla="*/ 421 h 421"/>
                <a:gd name="T2" fmla="*/ 1732 w 1908"/>
                <a:gd name="T3" fmla="*/ 421 h 421"/>
                <a:gd name="T4" fmla="*/ 1908 w 1908"/>
                <a:gd name="T5" fmla="*/ 211 h 421"/>
                <a:gd name="T6" fmla="*/ 1732 w 1908"/>
                <a:gd name="T7" fmla="*/ 0 h 421"/>
                <a:gd name="T8" fmla="*/ 0 w 1908"/>
                <a:gd name="T9" fmla="*/ 0 h 421"/>
                <a:gd name="T10" fmla="*/ 0 w 1908"/>
                <a:gd name="T11" fmla="*/ 421 h 421"/>
              </a:gdLst>
              <a:ahLst/>
              <a:cxnLst>
                <a:cxn ang="0">
                  <a:pos x="T0" y="T1"/>
                </a:cxn>
                <a:cxn ang="0">
                  <a:pos x="T2" y="T3"/>
                </a:cxn>
                <a:cxn ang="0">
                  <a:pos x="T4" y="T5"/>
                </a:cxn>
                <a:cxn ang="0">
                  <a:pos x="T6" y="T7"/>
                </a:cxn>
                <a:cxn ang="0">
                  <a:pos x="T8" y="T9"/>
                </a:cxn>
                <a:cxn ang="0">
                  <a:pos x="T10" y="T11"/>
                </a:cxn>
              </a:cxnLst>
              <a:rect l="0" t="0" r="r" b="b"/>
              <a:pathLst>
                <a:path w="1908" h="421">
                  <a:moveTo>
                    <a:pt x="0" y="421"/>
                  </a:moveTo>
                  <a:lnTo>
                    <a:pt x="1732" y="421"/>
                  </a:lnTo>
                  <a:lnTo>
                    <a:pt x="1908" y="211"/>
                  </a:lnTo>
                  <a:lnTo>
                    <a:pt x="1732" y="0"/>
                  </a:lnTo>
                  <a:lnTo>
                    <a:pt x="0" y="0"/>
                  </a:lnTo>
                  <a:lnTo>
                    <a:pt x="0" y="421"/>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02" name="Freeform 22">
              <a:extLst>
                <a:ext uri="{FF2B5EF4-FFF2-40B4-BE49-F238E27FC236}">
                  <a16:creationId xmlns:a16="http://schemas.microsoft.com/office/drawing/2014/main" id="{D3E1EA96-5441-4968-BC0C-AE711B34F428}"/>
                </a:ext>
              </a:extLst>
            </p:cNvPr>
            <p:cNvSpPr>
              <a:spLocks/>
            </p:cNvSpPr>
            <p:nvPr/>
          </p:nvSpPr>
          <p:spPr bwMode="auto">
            <a:xfrm rot="16200000" flipH="1">
              <a:off x="-4696924" y="4123668"/>
              <a:ext cx="3028950" cy="788379"/>
            </a:xfrm>
            <a:custGeom>
              <a:avLst/>
              <a:gdLst>
                <a:gd name="T0" fmla="*/ 0 w 1717"/>
                <a:gd name="T1" fmla="*/ 421 h 421"/>
                <a:gd name="T2" fmla="*/ 1541 w 1717"/>
                <a:gd name="T3" fmla="*/ 421 h 421"/>
                <a:gd name="T4" fmla="*/ 1717 w 1717"/>
                <a:gd name="T5" fmla="*/ 210 h 421"/>
                <a:gd name="T6" fmla="*/ 1541 w 1717"/>
                <a:gd name="T7" fmla="*/ 0 h 421"/>
                <a:gd name="T8" fmla="*/ 0 w 1717"/>
                <a:gd name="T9" fmla="*/ 0 h 421"/>
                <a:gd name="T10" fmla="*/ 0 w 1717"/>
                <a:gd name="T11" fmla="*/ 421 h 421"/>
              </a:gdLst>
              <a:ahLst/>
              <a:cxnLst>
                <a:cxn ang="0">
                  <a:pos x="T0" y="T1"/>
                </a:cxn>
                <a:cxn ang="0">
                  <a:pos x="T2" y="T3"/>
                </a:cxn>
                <a:cxn ang="0">
                  <a:pos x="T4" y="T5"/>
                </a:cxn>
                <a:cxn ang="0">
                  <a:pos x="T6" y="T7"/>
                </a:cxn>
                <a:cxn ang="0">
                  <a:pos x="T8" y="T9"/>
                </a:cxn>
                <a:cxn ang="0">
                  <a:pos x="T10" y="T11"/>
                </a:cxn>
              </a:cxnLst>
              <a:rect l="0" t="0" r="r" b="b"/>
              <a:pathLst>
                <a:path w="1717" h="421">
                  <a:moveTo>
                    <a:pt x="0" y="421"/>
                  </a:moveTo>
                  <a:lnTo>
                    <a:pt x="1541" y="421"/>
                  </a:lnTo>
                  <a:lnTo>
                    <a:pt x="1717" y="210"/>
                  </a:lnTo>
                  <a:lnTo>
                    <a:pt x="1541" y="0"/>
                  </a:lnTo>
                  <a:lnTo>
                    <a:pt x="0" y="0"/>
                  </a:lnTo>
                  <a:lnTo>
                    <a:pt x="0" y="421"/>
                  </a:ln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03" name="Freeform 23">
              <a:extLst>
                <a:ext uri="{FF2B5EF4-FFF2-40B4-BE49-F238E27FC236}">
                  <a16:creationId xmlns:a16="http://schemas.microsoft.com/office/drawing/2014/main" id="{8C8DD2F6-4955-47A7-9C1F-664711BAF1F0}"/>
                </a:ext>
              </a:extLst>
            </p:cNvPr>
            <p:cNvSpPr>
              <a:spLocks/>
            </p:cNvSpPr>
            <p:nvPr/>
          </p:nvSpPr>
          <p:spPr bwMode="auto">
            <a:xfrm rot="16200000" flipH="1">
              <a:off x="-1644770" y="1789458"/>
              <a:ext cx="815975" cy="1632935"/>
            </a:xfrm>
            <a:custGeom>
              <a:avLst/>
              <a:gdLst>
                <a:gd name="T0" fmla="*/ 514 w 514"/>
                <a:gd name="T1" fmla="*/ 872 h 872"/>
                <a:gd name="T2" fmla="*/ 0 w 514"/>
                <a:gd name="T3" fmla="*/ 121 h 872"/>
                <a:gd name="T4" fmla="*/ 0 w 514"/>
                <a:gd name="T5" fmla="*/ 0 h 872"/>
                <a:gd name="T6" fmla="*/ 514 w 514"/>
                <a:gd name="T7" fmla="*/ 450 h 872"/>
                <a:gd name="T8" fmla="*/ 514 w 514"/>
                <a:gd name="T9" fmla="*/ 872 h 872"/>
              </a:gdLst>
              <a:ahLst/>
              <a:cxnLst>
                <a:cxn ang="0">
                  <a:pos x="T0" y="T1"/>
                </a:cxn>
                <a:cxn ang="0">
                  <a:pos x="T2" y="T3"/>
                </a:cxn>
                <a:cxn ang="0">
                  <a:pos x="T4" y="T5"/>
                </a:cxn>
                <a:cxn ang="0">
                  <a:pos x="T6" y="T7"/>
                </a:cxn>
                <a:cxn ang="0">
                  <a:pos x="T8" y="T9"/>
                </a:cxn>
              </a:cxnLst>
              <a:rect l="0" t="0" r="r" b="b"/>
              <a:pathLst>
                <a:path w="514" h="872">
                  <a:moveTo>
                    <a:pt x="514" y="872"/>
                  </a:moveTo>
                  <a:lnTo>
                    <a:pt x="0" y="121"/>
                  </a:lnTo>
                  <a:lnTo>
                    <a:pt x="0" y="0"/>
                  </a:lnTo>
                  <a:lnTo>
                    <a:pt x="514" y="450"/>
                  </a:lnTo>
                  <a:lnTo>
                    <a:pt x="514" y="872"/>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05" name="Freeform 25">
              <a:extLst>
                <a:ext uri="{FF2B5EF4-FFF2-40B4-BE49-F238E27FC236}">
                  <a16:creationId xmlns:a16="http://schemas.microsoft.com/office/drawing/2014/main" id="{FFC1949F-B8A6-41B5-B8B9-CF1748AE749D}"/>
                </a:ext>
              </a:extLst>
            </p:cNvPr>
            <p:cNvSpPr>
              <a:spLocks/>
            </p:cNvSpPr>
            <p:nvPr/>
          </p:nvSpPr>
          <p:spPr bwMode="auto">
            <a:xfrm rot="16200000" flipH="1">
              <a:off x="-2153190" y="2071289"/>
              <a:ext cx="815975" cy="1069273"/>
            </a:xfrm>
            <a:custGeom>
              <a:avLst/>
              <a:gdLst>
                <a:gd name="T0" fmla="*/ 514 w 514"/>
                <a:gd name="T1" fmla="*/ 571 h 571"/>
                <a:gd name="T2" fmla="*/ 0 w 514"/>
                <a:gd name="T3" fmla="*/ 121 h 571"/>
                <a:gd name="T4" fmla="*/ 0 w 514"/>
                <a:gd name="T5" fmla="*/ 0 h 571"/>
                <a:gd name="T6" fmla="*/ 514 w 514"/>
                <a:gd name="T7" fmla="*/ 150 h 571"/>
                <a:gd name="T8" fmla="*/ 514 w 514"/>
                <a:gd name="T9" fmla="*/ 571 h 571"/>
              </a:gdLst>
              <a:ahLst/>
              <a:cxnLst>
                <a:cxn ang="0">
                  <a:pos x="T0" y="T1"/>
                </a:cxn>
                <a:cxn ang="0">
                  <a:pos x="T2" y="T3"/>
                </a:cxn>
                <a:cxn ang="0">
                  <a:pos x="T4" y="T5"/>
                </a:cxn>
                <a:cxn ang="0">
                  <a:pos x="T6" y="T7"/>
                </a:cxn>
                <a:cxn ang="0">
                  <a:pos x="T8" y="T9"/>
                </a:cxn>
              </a:cxnLst>
              <a:rect l="0" t="0" r="r" b="b"/>
              <a:pathLst>
                <a:path w="514" h="571">
                  <a:moveTo>
                    <a:pt x="514" y="571"/>
                  </a:moveTo>
                  <a:lnTo>
                    <a:pt x="0" y="121"/>
                  </a:lnTo>
                  <a:lnTo>
                    <a:pt x="0" y="0"/>
                  </a:lnTo>
                  <a:lnTo>
                    <a:pt x="514" y="150"/>
                  </a:lnTo>
                  <a:lnTo>
                    <a:pt x="514" y="571"/>
                  </a:ln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06" name="Freeform 27">
              <a:extLst>
                <a:ext uri="{FF2B5EF4-FFF2-40B4-BE49-F238E27FC236}">
                  <a16:creationId xmlns:a16="http://schemas.microsoft.com/office/drawing/2014/main" id="{D41904EA-5410-41B9-A670-A3E79F28F3ED}"/>
                </a:ext>
              </a:extLst>
            </p:cNvPr>
            <p:cNvSpPr>
              <a:spLocks/>
            </p:cNvSpPr>
            <p:nvPr/>
          </p:nvSpPr>
          <p:spPr bwMode="auto">
            <a:xfrm rot="16200000" flipH="1">
              <a:off x="-2801119" y="2211736"/>
              <a:ext cx="815975" cy="788379"/>
            </a:xfrm>
            <a:custGeom>
              <a:avLst/>
              <a:gdLst>
                <a:gd name="T0" fmla="*/ 514 w 514"/>
                <a:gd name="T1" fmla="*/ 421 h 421"/>
                <a:gd name="T2" fmla="*/ 0 w 514"/>
                <a:gd name="T3" fmla="*/ 271 h 421"/>
                <a:gd name="T4" fmla="*/ 0 w 514"/>
                <a:gd name="T5" fmla="*/ 150 h 421"/>
                <a:gd name="T6" fmla="*/ 514 w 514"/>
                <a:gd name="T7" fmla="*/ 0 h 421"/>
                <a:gd name="T8" fmla="*/ 514 w 514"/>
                <a:gd name="T9" fmla="*/ 421 h 421"/>
              </a:gdLst>
              <a:ahLst/>
              <a:cxnLst>
                <a:cxn ang="0">
                  <a:pos x="T0" y="T1"/>
                </a:cxn>
                <a:cxn ang="0">
                  <a:pos x="T2" y="T3"/>
                </a:cxn>
                <a:cxn ang="0">
                  <a:pos x="T4" y="T5"/>
                </a:cxn>
                <a:cxn ang="0">
                  <a:pos x="T6" y="T7"/>
                </a:cxn>
                <a:cxn ang="0">
                  <a:pos x="T8" y="T9"/>
                </a:cxn>
              </a:cxnLst>
              <a:rect l="0" t="0" r="r" b="b"/>
              <a:pathLst>
                <a:path w="514" h="421">
                  <a:moveTo>
                    <a:pt x="514" y="421"/>
                  </a:moveTo>
                  <a:lnTo>
                    <a:pt x="0" y="271"/>
                  </a:lnTo>
                  <a:lnTo>
                    <a:pt x="0" y="150"/>
                  </a:lnTo>
                  <a:lnTo>
                    <a:pt x="514" y="0"/>
                  </a:lnTo>
                  <a:lnTo>
                    <a:pt x="514" y="421"/>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07" name="Freeform 28">
              <a:extLst>
                <a:ext uri="{FF2B5EF4-FFF2-40B4-BE49-F238E27FC236}">
                  <a16:creationId xmlns:a16="http://schemas.microsoft.com/office/drawing/2014/main" id="{26FFA6E3-3284-4D0D-BF5F-8C1ABC39958F}"/>
                </a:ext>
              </a:extLst>
            </p:cNvPr>
            <p:cNvSpPr>
              <a:spLocks/>
            </p:cNvSpPr>
            <p:nvPr/>
          </p:nvSpPr>
          <p:spPr bwMode="auto">
            <a:xfrm rot="16200000" flipH="1">
              <a:off x="-4463081" y="1508563"/>
              <a:ext cx="815975" cy="2194725"/>
            </a:xfrm>
            <a:custGeom>
              <a:avLst/>
              <a:gdLst>
                <a:gd name="T0" fmla="*/ 514 w 514"/>
                <a:gd name="T1" fmla="*/ 0 h 1172"/>
                <a:gd name="T2" fmla="*/ 514 w 514"/>
                <a:gd name="T3" fmla="*/ 421 h 1172"/>
                <a:gd name="T4" fmla="*/ 0 w 514"/>
                <a:gd name="T5" fmla="*/ 1172 h 1172"/>
                <a:gd name="T6" fmla="*/ 0 w 514"/>
                <a:gd name="T7" fmla="*/ 1051 h 1172"/>
                <a:gd name="T8" fmla="*/ 514 w 514"/>
                <a:gd name="T9" fmla="*/ 0 h 1172"/>
              </a:gdLst>
              <a:ahLst/>
              <a:cxnLst>
                <a:cxn ang="0">
                  <a:pos x="T0" y="T1"/>
                </a:cxn>
                <a:cxn ang="0">
                  <a:pos x="T2" y="T3"/>
                </a:cxn>
                <a:cxn ang="0">
                  <a:pos x="T4" y="T5"/>
                </a:cxn>
                <a:cxn ang="0">
                  <a:pos x="T6" y="T7"/>
                </a:cxn>
                <a:cxn ang="0">
                  <a:pos x="T8" y="T9"/>
                </a:cxn>
              </a:cxnLst>
              <a:rect l="0" t="0" r="r" b="b"/>
              <a:pathLst>
                <a:path w="514" h="1172">
                  <a:moveTo>
                    <a:pt x="514" y="0"/>
                  </a:moveTo>
                  <a:lnTo>
                    <a:pt x="514" y="421"/>
                  </a:lnTo>
                  <a:lnTo>
                    <a:pt x="0" y="1172"/>
                  </a:lnTo>
                  <a:lnTo>
                    <a:pt x="0" y="1051"/>
                  </a:lnTo>
                  <a:lnTo>
                    <a:pt x="514" y="0"/>
                  </a:ln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08" name="Freeform 30">
              <a:extLst>
                <a:ext uri="{FF2B5EF4-FFF2-40B4-BE49-F238E27FC236}">
                  <a16:creationId xmlns:a16="http://schemas.microsoft.com/office/drawing/2014/main" id="{BE541A89-BFDE-4401-A364-7CE32C27730E}"/>
                </a:ext>
              </a:extLst>
            </p:cNvPr>
            <p:cNvSpPr>
              <a:spLocks/>
            </p:cNvSpPr>
            <p:nvPr/>
          </p:nvSpPr>
          <p:spPr bwMode="auto">
            <a:xfrm rot="16200000" flipH="1">
              <a:off x="-3449051" y="2071289"/>
              <a:ext cx="815975" cy="1069273"/>
            </a:xfrm>
            <a:custGeom>
              <a:avLst/>
              <a:gdLst>
                <a:gd name="T0" fmla="*/ 514 w 514"/>
                <a:gd name="T1" fmla="*/ 421 h 571"/>
                <a:gd name="T2" fmla="*/ 0 w 514"/>
                <a:gd name="T3" fmla="*/ 571 h 571"/>
                <a:gd name="T4" fmla="*/ 0 w 514"/>
                <a:gd name="T5" fmla="*/ 451 h 571"/>
                <a:gd name="T6" fmla="*/ 514 w 514"/>
                <a:gd name="T7" fmla="*/ 0 h 571"/>
                <a:gd name="T8" fmla="*/ 514 w 514"/>
                <a:gd name="T9" fmla="*/ 421 h 571"/>
              </a:gdLst>
              <a:ahLst/>
              <a:cxnLst>
                <a:cxn ang="0">
                  <a:pos x="T0" y="T1"/>
                </a:cxn>
                <a:cxn ang="0">
                  <a:pos x="T2" y="T3"/>
                </a:cxn>
                <a:cxn ang="0">
                  <a:pos x="T4" y="T5"/>
                </a:cxn>
                <a:cxn ang="0">
                  <a:pos x="T6" y="T7"/>
                </a:cxn>
                <a:cxn ang="0">
                  <a:pos x="T8" y="T9"/>
                </a:cxn>
              </a:cxnLst>
              <a:rect l="0" t="0" r="r" b="b"/>
              <a:pathLst>
                <a:path w="514" h="571">
                  <a:moveTo>
                    <a:pt x="514" y="421"/>
                  </a:moveTo>
                  <a:lnTo>
                    <a:pt x="0" y="571"/>
                  </a:lnTo>
                  <a:lnTo>
                    <a:pt x="0" y="451"/>
                  </a:lnTo>
                  <a:lnTo>
                    <a:pt x="514" y="0"/>
                  </a:lnTo>
                  <a:lnTo>
                    <a:pt x="514" y="421"/>
                  </a:ln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09" name="Freeform 31">
              <a:extLst>
                <a:ext uri="{FF2B5EF4-FFF2-40B4-BE49-F238E27FC236}">
                  <a16:creationId xmlns:a16="http://schemas.microsoft.com/office/drawing/2014/main" id="{5F56F17F-B834-49C5-B3E2-B18E5D705A34}"/>
                </a:ext>
              </a:extLst>
            </p:cNvPr>
            <p:cNvSpPr>
              <a:spLocks/>
            </p:cNvSpPr>
            <p:nvPr/>
          </p:nvSpPr>
          <p:spPr bwMode="auto">
            <a:xfrm rot="16200000" flipH="1">
              <a:off x="-3955597" y="1789458"/>
              <a:ext cx="815975" cy="1632935"/>
            </a:xfrm>
            <a:custGeom>
              <a:avLst/>
              <a:gdLst>
                <a:gd name="T0" fmla="*/ 514 w 514"/>
                <a:gd name="T1" fmla="*/ 421 h 872"/>
                <a:gd name="T2" fmla="*/ 0 w 514"/>
                <a:gd name="T3" fmla="*/ 872 h 872"/>
                <a:gd name="T4" fmla="*/ 0 w 514"/>
                <a:gd name="T5" fmla="*/ 751 h 872"/>
                <a:gd name="T6" fmla="*/ 514 w 514"/>
                <a:gd name="T7" fmla="*/ 0 h 872"/>
                <a:gd name="T8" fmla="*/ 514 w 514"/>
                <a:gd name="T9" fmla="*/ 421 h 872"/>
              </a:gdLst>
              <a:ahLst/>
              <a:cxnLst>
                <a:cxn ang="0">
                  <a:pos x="T0" y="T1"/>
                </a:cxn>
                <a:cxn ang="0">
                  <a:pos x="T2" y="T3"/>
                </a:cxn>
                <a:cxn ang="0">
                  <a:pos x="T4" y="T5"/>
                </a:cxn>
                <a:cxn ang="0">
                  <a:pos x="T6" y="T7"/>
                </a:cxn>
                <a:cxn ang="0">
                  <a:pos x="T8" y="T9"/>
                </a:cxn>
              </a:cxnLst>
              <a:rect l="0" t="0" r="r" b="b"/>
              <a:pathLst>
                <a:path w="514" h="872">
                  <a:moveTo>
                    <a:pt x="514" y="421"/>
                  </a:moveTo>
                  <a:lnTo>
                    <a:pt x="0" y="872"/>
                  </a:lnTo>
                  <a:lnTo>
                    <a:pt x="0" y="751"/>
                  </a:lnTo>
                  <a:lnTo>
                    <a:pt x="514" y="0"/>
                  </a:lnTo>
                  <a:lnTo>
                    <a:pt x="514" y="421"/>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13" name="TextBox 112">
              <a:extLst>
                <a:ext uri="{FF2B5EF4-FFF2-40B4-BE49-F238E27FC236}">
                  <a16:creationId xmlns:a16="http://schemas.microsoft.com/office/drawing/2014/main" id="{F5446B50-9F57-4A66-BE3B-DD34E0BD5875}"/>
                </a:ext>
              </a:extLst>
            </p:cNvPr>
            <p:cNvSpPr txBox="1"/>
            <p:nvPr/>
          </p:nvSpPr>
          <p:spPr>
            <a:xfrm flipH="1">
              <a:off x="-5011079"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01</a:t>
              </a:r>
            </a:p>
          </p:txBody>
        </p:sp>
        <p:sp>
          <p:nvSpPr>
            <p:cNvPr id="114" name="TextBox 113">
              <a:extLst>
                <a:ext uri="{FF2B5EF4-FFF2-40B4-BE49-F238E27FC236}">
                  <a16:creationId xmlns:a16="http://schemas.microsoft.com/office/drawing/2014/main" id="{5ABD841A-4626-4BE3-946A-377477E2CC78}"/>
                </a:ext>
              </a:extLst>
            </p:cNvPr>
            <p:cNvSpPr txBox="1"/>
            <p:nvPr/>
          </p:nvSpPr>
          <p:spPr>
            <a:xfrm flipH="1">
              <a:off x="-4222700"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02</a:t>
              </a:r>
            </a:p>
          </p:txBody>
        </p:sp>
        <p:sp>
          <p:nvSpPr>
            <p:cNvPr id="116" name="TextBox 115">
              <a:extLst>
                <a:ext uri="{FF2B5EF4-FFF2-40B4-BE49-F238E27FC236}">
                  <a16:creationId xmlns:a16="http://schemas.microsoft.com/office/drawing/2014/main" id="{8A8ECB6C-8579-44D7-BF17-3972EF71AFF9}"/>
                </a:ext>
              </a:extLst>
            </p:cNvPr>
            <p:cNvSpPr txBox="1"/>
            <p:nvPr/>
          </p:nvSpPr>
          <p:spPr>
            <a:xfrm flipH="1">
              <a:off x="-3434323"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03</a:t>
              </a:r>
            </a:p>
          </p:txBody>
        </p:sp>
        <p:sp>
          <p:nvSpPr>
            <p:cNvPr id="205" name="TextBox 204">
              <a:extLst>
                <a:ext uri="{FF2B5EF4-FFF2-40B4-BE49-F238E27FC236}">
                  <a16:creationId xmlns:a16="http://schemas.microsoft.com/office/drawing/2014/main" id="{159B623B-92B9-4275-9D8A-1AAF6508C9DD}"/>
                </a:ext>
              </a:extLst>
            </p:cNvPr>
            <p:cNvSpPr txBox="1"/>
            <p:nvPr/>
          </p:nvSpPr>
          <p:spPr>
            <a:xfrm flipH="1">
              <a:off x="-2645944"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04</a:t>
              </a:r>
            </a:p>
          </p:txBody>
        </p:sp>
        <p:sp>
          <p:nvSpPr>
            <p:cNvPr id="206" name="TextBox 205">
              <a:extLst>
                <a:ext uri="{FF2B5EF4-FFF2-40B4-BE49-F238E27FC236}">
                  <a16:creationId xmlns:a16="http://schemas.microsoft.com/office/drawing/2014/main" id="{A4095611-D0C5-4B2D-988E-E63C9B238308}"/>
                </a:ext>
              </a:extLst>
            </p:cNvPr>
            <p:cNvSpPr txBox="1"/>
            <p:nvPr/>
          </p:nvSpPr>
          <p:spPr>
            <a:xfrm flipH="1">
              <a:off x="-1857567"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05</a:t>
              </a:r>
            </a:p>
          </p:txBody>
        </p:sp>
        <p:sp>
          <p:nvSpPr>
            <p:cNvPr id="207" name="TextBox 206">
              <a:extLst>
                <a:ext uri="{FF2B5EF4-FFF2-40B4-BE49-F238E27FC236}">
                  <a16:creationId xmlns:a16="http://schemas.microsoft.com/office/drawing/2014/main" id="{C605E8CC-9D0A-4510-B5B9-A538AEB11AFC}"/>
                </a:ext>
              </a:extLst>
            </p:cNvPr>
            <p:cNvSpPr txBox="1"/>
            <p:nvPr/>
          </p:nvSpPr>
          <p:spPr>
            <a:xfrm flipH="1">
              <a:off x="-1068252"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06</a:t>
              </a:r>
            </a:p>
          </p:txBody>
        </p:sp>
        <p:sp>
          <p:nvSpPr>
            <p:cNvPr id="208" name="TextBox 207">
              <a:extLst>
                <a:ext uri="{FF2B5EF4-FFF2-40B4-BE49-F238E27FC236}">
                  <a16:creationId xmlns:a16="http://schemas.microsoft.com/office/drawing/2014/main" id="{E018C23F-BB9C-4039-A76E-861DB5811D67}"/>
                </a:ext>
              </a:extLst>
            </p:cNvPr>
            <p:cNvSpPr txBox="1"/>
            <p:nvPr/>
          </p:nvSpPr>
          <p:spPr>
            <a:xfrm flipH="1">
              <a:off x="-278938"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07</a:t>
              </a:r>
            </a:p>
          </p:txBody>
        </p:sp>
        <p:sp>
          <p:nvSpPr>
            <p:cNvPr id="209" name="TextBox 208">
              <a:extLst>
                <a:ext uri="{FF2B5EF4-FFF2-40B4-BE49-F238E27FC236}">
                  <a16:creationId xmlns:a16="http://schemas.microsoft.com/office/drawing/2014/main" id="{92789162-13B1-4129-B7B1-CAB735BEC2C9}"/>
                </a:ext>
              </a:extLst>
            </p:cNvPr>
            <p:cNvSpPr txBox="1"/>
            <p:nvPr/>
          </p:nvSpPr>
          <p:spPr>
            <a:xfrm rot="16200000" flipH="1">
              <a:off x="-5652030" y="4809833"/>
              <a:ext cx="1787527" cy="430887"/>
            </a:xfrm>
            <a:prstGeom prst="rect">
              <a:avLst/>
            </a:prstGeom>
            <a:noFill/>
          </p:spPr>
          <p:txBody>
            <a:bodyPr wrap="square" lIns="0" tIns="0" rIns="0" bIns="0" rtlCol="0" anchor="ctr">
              <a:spAutoFit/>
            </a:bodyPr>
            <a:lstStyle/>
            <a:p>
              <a:pPr algn="ctr"/>
              <a:r>
                <a:rPr lang="en-US" sz="2800" b="1" dirty="0">
                  <a:solidFill>
                    <a:schemeClr val="bg1"/>
                  </a:solidFill>
                  <a:ea typeface="Calibri Light" charset="0"/>
                  <a:cs typeface="Segoe UI" panose="020B0502040204020203" pitchFamily="34" charset="0"/>
                </a:rPr>
                <a:t>Awareness</a:t>
              </a:r>
            </a:p>
          </p:txBody>
        </p:sp>
        <p:sp>
          <p:nvSpPr>
            <p:cNvPr id="210" name="TextBox 209">
              <a:extLst>
                <a:ext uri="{FF2B5EF4-FFF2-40B4-BE49-F238E27FC236}">
                  <a16:creationId xmlns:a16="http://schemas.microsoft.com/office/drawing/2014/main" id="{C8A70355-649B-40A5-845A-B2623EC91FE8}"/>
                </a:ext>
              </a:extLst>
            </p:cNvPr>
            <p:cNvSpPr txBox="1"/>
            <p:nvPr/>
          </p:nvSpPr>
          <p:spPr>
            <a:xfrm rot="16200000" flipH="1">
              <a:off x="-4616842" y="4542647"/>
              <a:ext cx="1339425" cy="246221"/>
            </a:xfrm>
            <a:prstGeom prst="rect">
              <a:avLst/>
            </a:prstGeom>
            <a:noFill/>
          </p:spPr>
          <p:txBody>
            <a:bodyPr wrap="square" lIns="0" tIns="0" rIns="0" bIns="0" rtlCol="0" anchor="ctr">
              <a:spAutoFit/>
            </a:bodyPr>
            <a:lstStyle/>
            <a:p>
              <a:pPr algn="ctr"/>
              <a:r>
                <a:rPr lang="en-US" sz="1600" b="1" dirty="0">
                  <a:latin typeface="Segoe UI" panose="020B0502040204020203" pitchFamily="34" charset="0"/>
                  <a:ea typeface="Calibri Light" charset="0"/>
                  <a:cs typeface="Segoe UI" panose="020B0502040204020203" pitchFamily="34" charset="0"/>
                </a:rPr>
                <a:t>Agree</a:t>
              </a:r>
            </a:p>
          </p:txBody>
        </p:sp>
        <p:sp>
          <p:nvSpPr>
            <p:cNvPr id="211" name="TextBox 210">
              <a:extLst>
                <a:ext uri="{FF2B5EF4-FFF2-40B4-BE49-F238E27FC236}">
                  <a16:creationId xmlns:a16="http://schemas.microsoft.com/office/drawing/2014/main" id="{973DE3B6-33E0-4B07-A7BE-856422446BBD}"/>
                </a:ext>
              </a:extLst>
            </p:cNvPr>
            <p:cNvSpPr txBox="1"/>
            <p:nvPr/>
          </p:nvSpPr>
          <p:spPr>
            <a:xfrm rot="16200000" flipH="1">
              <a:off x="-4143113" y="4450290"/>
              <a:ext cx="1827956" cy="615553"/>
            </a:xfrm>
            <a:prstGeom prst="rect">
              <a:avLst/>
            </a:prstGeom>
            <a:noFill/>
          </p:spPr>
          <p:txBody>
            <a:bodyPr wrap="square" lIns="0" tIns="0" rIns="0" bIns="0" rtlCol="0" anchor="ctr">
              <a:spAutoFit/>
            </a:bodyPr>
            <a:lstStyle/>
            <a:p>
              <a:pPr algn="ctr"/>
              <a:r>
                <a:rPr lang="en-US" sz="2000" b="1" dirty="0">
                  <a:ea typeface="Calibri Light" charset="0"/>
                  <a:cs typeface="Segoe UI" panose="020B0502040204020203" pitchFamily="34" charset="0"/>
                </a:rPr>
                <a:t>Access &amp; Communication</a:t>
              </a:r>
            </a:p>
          </p:txBody>
        </p:sp>
        <p:sp>
          <p:nvSpPr>
            <p:cNvPr id="212" name="TextBox 211">
              <a:extLst>
                <a:ext uri="{FF2B5EF4-FFF2-40B4-BE49-F238E27FC236}">
                  <a16:creationId xmlns:a16="http://schemas.microsoft.com/office/drawing/2014/main" id="{6A0733FB-EDC5-414C-BD39-CF6A4FD574CE}"/>
                </a:ext>
              </a:extLst>
            </p:cNvPr>
            <p:cNvSpPr txBox="1"/>
            <p:nvPr/>
          </p:nvSpPr>
          <p:spPr>
            <a:xfrm rot="16200000" flipH="1">
              <a:off x="-3076287" y="4270614"/>
              <a:ext cx="1339425" cy="307777"/>
            </a:xfrm>
            <a:prstGeom prst="rect">
              <a:avLst/>
            </a:prstGeom>
            <a:noFill/>
          </p:spPr>
          <p:txBody>
            <a:bodyPr wrap="square" lIns="0" tIns="0" rIns="0" bIns="0" rtlCol="0" anchor="ctr">
              <a:spAutoFit/>
            </a:bodyPr>
            <a:lstStyle/>
            <a:p>
              <a:pPr algn="ctr"/>
              <a:r>
                <a:rPr lang="en-US" sz="2000" b="1" dirty="0">
                  <a:ea typeface="Calibri Light" charset="0"/>
                  <a:cs typeface="Segoe UI" panose="020B0502040204020203" pitchFamily="34" charset="0"/>
                </a:rPr>
                <a:t>Interaction</a:t>
              </a:r>
            </a:p>
          </p:txBody>
        </p:sp>
        <p:sp>
          <p:nvSpPr>
            <p:cNvPr id="213" name="TextBox 212">
              <a:extLst>
                <a:ext uri="{FF2B5EF4-FFF2-40B4-BE49-F238E27FC236}">
                  <a16:creationId xmlns:a16="http://schemas.microsoft.com/office/drawing/2014/main" id="{BD4A5C74-5E64-4B63-8007-AFBD456D3205}"/>
                </a:ext>
              </a:extLst>
            </p:cNvPr>
            <p:cNvSpPr txBox="1"/>
            <p:nvPr/>
          </p:nvSpPr>
          <p:spPr>
            <a:xfrm rot="16200000" flipH="1">
              <a:off x="-2222786" y="4647336"/>
              <a:ext cx="1339425" cy="307777"/>
            </a:xfrm>
            <a:prstGeom prst="rect">
              <a:avLst/>
            </a:prstGeom>
            <a:noFill/>
          </p:spPr>
          <p:txBody>
            <a:bodyPr wrap="square" lIns="0" tIns="0" rIns="0" bIns="0" rtlCol="0" anchor="ctr">
              <a:spAutoFit/>
            </a:bodyPr>
            <a:lstStyle/>
            <a:p>
              <a:pPr algn="ctr"/>
              <a:r>
                <a:rPr lang="en-US" sz="2000" b="1" dirty="0">
                  <a:ea typeface="Calibri Light" charset="0"/>
                  <a:cs typeface="Segoe UI" panose="020B0502040204020203" pitchFamily="34" charset="0"/>
                </a:rPr>
                <a:t>Skills</a:t>
              </a:r>
            </a:p>
          </p:txBody>
        </p:sp>
        <p:sp>
          <p:nvSpPr>
            <p:cNvPr id="214" name="TextBox 213">
              <a:extLst>
                <a:ext uri="{FF2B5EF4-FFF2-40B4-BE49-F238E27FC236}">
                  <a16:creationId xmlns:a16="http://schemas.microsoft.com/office/drawing/2014/main" id="{7DA4D18D-04EA-4A9E-B1BB-DEA182CEE6A9}"/>
                </a:ext>
              </a:extLst>
            </p:cNvPr>
            <p:cNvSpPr txBox="1"/>
            <p:nvPr/>
          </p:nvSpPr>
          <p:spPr>
            <a:xfrm rot="16200000" flipH="1">
              <a:off x="-1524757" y="4175407"/>
              <a:ext cx="1435353" cy="615553"/>
            </a:xfrm>
            <a:prstGeom prst="rect">
              <a:avLst/>
            </a:prstGeom>
            <a:noFill/>
          </p:spPr>
          <p:txBody>
            <a:bodyPr wrap="square" lIns="0" tIns="0" rIns="0" bIns="0" rtlCol="0" anchor="ctr">
              <a:spAutoFit/>
            </a:bodyPr>
            <a:lstStyle/>
            <a:p>
              <a:pPr algn="ctr"/>
              <a:r>
                <a:rPr lang="en-US" sz="2000" b="1" dirty="0">
                  <a:ea typeface="Calibri Light" charset="0"/>
                  <a:cs typeface="Segoe UI" panose="020B0502040204020203" pitchFamily="34" charset="0"/>
                </a:rPr>
                <a:t>Structure &amp; Process</a:t>
              </a:r>
            </a:p>
          </p:txBody>
        </p:sp>
        <p:sp>
          <p:nvSpPr>
            <p:cNvPr id="215" name="TextBox 214">
              <a:extLst>
                <a:ext uri="{FF2B5EF4-FFF2-40B4-BE49-F238E27FC236}">
                  <a16:creationId xmlns:a16="http://schemas.microsoft.com/office/drawing/2014/main" id="{A8DD6139-F01D-4F31-B781-7F5DF5036AC7}"/>
                </a:ext>
              </a:extLst>
            </p:cNvPr>
            <p:cNvSpPr txBox="1"/>
            <p:nvPr/>
          </p:nvSpPr>
          <p:spPr>
            <a:xfrm rot="16200000" flipH="1">
              <a:off x="-695838" y="4678114"/>
              <a:ext cx="1339425" cy="246221"/>
            </a:xfrm>
            <a:prstGeom prst="rect">
              <a:avLst/>
            </a:prstGeom>
            <a:noFill/>
          </p:spPr>
          <p:txBody>
            <a:bodyPr wrap="square" lIns="0" tIns="0" rIns="0" bIns="0" rtlCol="0" anchor="ctr">
              <a:spAutoFit/>
            </a:bodyPr>
            <a:lstStyle/>
            <a:p>
              <a:pPr algn="r"/>
              <a:r>
                <a:rPr lang="en-US" sz="1600" b="1" dirty="0">
                  <a:solidFill>
                    <a:schemeClr val="bg1"/>
                  </a:solidFill>
                  <a:latin typeface="Segoe UI" panose="020B0502040204020203" pitchFamily="34" charset="0"/>
                  <a:ea typeface="Calibri Light" charset="0"/>
                  <a:cs typeface="Segoe UI" panose="020B0502040204020203" pitchFamily="34" charset="0"/>
                </a:rPr>
                <a:t>Placeholder</a:t>
              </a:r>
            </a:p>
          </p:txBody>
        </p:sp>
        <p:grpSp>
          <p:nvGrpSpPr>
            <p:cNvPr id="222" name="Group 221">
              <a:extLst>
                <a:ext uri="{FF2B5EF4-FFF2-40B4-BE49-F238E27FC236}">
                  <a16:creationId xmlns:a16="http://schemas.microsoft.com/office/drawing/2014/main" id="{5F7901A0-617F-4096-8209-ED7F9DAB9787}"/>
                </a:ext>
              </a:extLst>
            </p:cNvPr>
            <p:cNvGrpSpPr/>
            <p:nvPr/>
          </p:nvGrpSpPr>
          <p:grpSpPr>
            <a:xfrm>
              <a:off x="-4911084" y="3596398"/>
              <a:ext cx="305634" cy="230896"/>
              <a:chOff x="4776788" y="2243138"/>
              <a:chExt cx="434976" cy="328612"/>
            </a:xfrm>
            <a:solidFill>
              <a:schemeClr val="bg1"/>
            </a:solidFill>
          </p:grpSpPr>
          <p:sp>
            <p:nvSpPr>
              <p:cNvPr id="224" name="Freeform 18">
                <a:extLst>
                  <a:ext uri="{FF2B5EF4-FFF2-40B4-BE49-F238E27FC236}">
                    <a16:creationId xmlns:a16="http://schemas.microsoft.com/office/drawing/2014/main" id="{8665CC82-FCE2-4558-84E5-D259EAD600FA}"/>
                  </a:ext>
                </a:extLst>
              </p:cNvPr>
              <p:cNvSpPr>
                <a:spLocks/>
              </p:cNvSpPr>
              <p:nvPr/>
            </p:nvSpPr>
            <p:spPr bwMode="auto">
              <a:xfrm>
                <a:off x="4984751" y="2243138"/>
                <a:ext cx="19050" cy="46038"/>
              </a:xfrm>
              <a:custGeom>
                <a:avLst/>
                <a:gdLst>
                  <a:gd name="T0" fmla="*/ 63 w 127"/>
                  <a:gd name="T1" fmla="*/ 0 h 318"/>
                  <a:gd name="T2" fmla="*/ 63 w 127"/>
                  <a:gd name="T3" fmla="*/ 0 h 318"/>
                  <a:gd name="T4" fmla="*/ 80 w 127"/>
                  <a:gd name="T5" fmla="*/ 2 h 318"/>
                  <a:gd name="T6" fmla="*/ 96 w 127"/>
                  <a:gd name="T7" fmla="*/ 9 h 318"/>
                  <a:gd name="T8" fmla="*/ 109 w 127"/>
                  <a:gd name="T9" fmla="*/ 19 h 318"/>
                  <a:gd name="T10" fmla="*/ 119 w 127"/>
                  <a:gd name="T11" fmla="*/ 32 h 318"/>
                  <a:gd name="T12" fmla="*/ 125 w 127"/>
                  <a:gd name="T13" fmla="*/ 47 h 318"/>
                  <a:gd name="T14" fmla="*/ 127 w 127"/>
                  <a:gd name="T15" fmla="*/ 64 h 318"/>
                  <a:gd name="T16" fmla="*/ 127 w 127"/>
                  <a:gd name="T17" fmla="*/ 254 h 318"/>
                  <a:gd name="T18" fmla="*/ 125 w 127"/>
                  <a:gd name="T19" fmla="*/ 272 h 318"/>
                  <a:gd name="T20" fmla="*/ 119 w 127"/>
                  <a:gd name="T21" fmla="*/ 286 h 318"/>
                  <a:gd name="T22" fmla="*/ 109 w 127"/>
                  <a:gd name="T23" fmla="*/ 300 h 318"/>
                  <a:gd name="T24" fmla="*/ 96 w 127"/>
                  <a:gd name="T25" fmla="*/ 309 h 318"/>
                  <a:gd name="T26" fmla="*/ 80 w 127"/>
                  <a:gd name="T27" fmla="*/ 315 h 318"/>
                  <a:gd name="T28" fmla="*/ 63 w 127"/>
                  <a:gd name="T29" fmla="*/ 318 h 318"/>
                  <a:gd name="T30" fmla="*/ 47 w 127"/>
                  <a:gd name="T31" fmla="*/ 315 h 318"/>
                  <a:gd name="T32" fmla="*/ 31 w 127"/>
                  <a:gd name="T33" fmla="*/ 309 h 318"/>
                  <a:gd name="T34" fmla="*/ 18 w 127"/>
                  <a:gd name="T35" fmla="*/ 300 h 318"/>
                  <a:gd name="T36" fmla="*/ 8 w 127"/>
                  <a:gd name="T37" fmla="*/ 286 h 318"/>
                  <a:gd name="T38" fmla="*/ 2 w 127"/>
                  <a:gd name="T39" fmla="*/ 272 h 318"/>
                  <a:gd name="T40" fmla="*/ 0 w 127"/>
                  <a:gd name="T41" fmla="*/ 254 h 318"/>
                  <a:gd name="T42" fmla="*/ 0 w 127"/>
                  <a:gd name="T43" fmla="*/ 64 h 318"/>
                  <a:gd name="T44" fmla="*/ 2 w 127"/>
                  <a:gd name="T45" fmla="*/ 47 h 318"/>
                  <a:gd name="T46" fmla="*/ 8 w 127"/>
                  <a:gd name="T47" fmla="*/ 32 h 318"/>
                  <a:gd name="T48" fmla="*/ 18 w 127"/>
                  <a:gd name="T49" fmla="*/ 19 h 318"/>
                  <a:gd name="T50" fmla="*/ 31 w 127"/>
                  <a:gd name="T51" fmla="*/ 9 h 318"/>
                  <a:gd name="T52" fmla="*/ 47 w 127"/>
                  <a:gd name="T53" fmla="*/ 2 h 318"/>
                  <a:gd name="T54" fmla="*/ 63 w 127"/>
                  <a:gd name="T55"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7" h="318">
                    <a:moveTo>
                      <a:pt x="63" y="0"/>
                    </a:moveTo>
                    <a:lnTo>
                      <a:pt x="63" y="0"/>
                    </a:lnTo>
                    <a:lnTo>
                      <a:pt x="80" y="2"/>
                    </a:lnTo>
                    <a:lnTo>
                      <a:pt x="96" y="9"/>
                    </a:lnTo>
                    <a:lnTo>
                      <a:pt x="109" y="19"/>
                    </a:lnTo>
                    <a:lnTo>
                      <a:pt x="119" y="32"/>
                    </a:lnTo>
                    <a:lnTo>
                      <a:pt x="125" y="47"/>
                    </a:lnTo>
                    <a:lnTo>
                      <a:pt x="127" y="64"/>
                    </a:lnTo>
                    <a:lnTo>
                      <a:pt x="127" y="254"/>
                    </a:lnTo>
                    <a:lnTo>
                      <a:pt x="125" y="272"/>
                    </a:lnTo>
                    <a:lnTo>
                      <a:pt x="119" y="286"/>
                    </a:lnTo>
                    <a:lnTo>
                      <a:pt x="109" y="300"/>
                    </a:lnTo>
                    <a:lnTo>
                      <a:pt x="96" y="309"/>
                    </a:lnTo>
                    <a:lnTo>
                      <a:pt x="80" y="315"/>
                    </a:lnTo>
                    <a:lnTo>
                      <a:pt x="63" y="318"/>
                    </a:lnTo>
                    <a:lnTo>
                      <a:pt x="47" y="315"/>
                    </a:lnTo>
                    <a:lnTo>
                      <a:pt x="31" y="309"/>
                    </a:lnTo>
                    <a:lnTo>
                      <a:pt x="18" y="300"/>
                    </a:lnTo>
                    <a:lnTo>
                      <a:pt x="8" y="286"/>
                    </a:lnTo>
                    <a:lnTo>
                      <a:pt x="2" y="272"/>
                    </a:lnTo>
                    <a:lnTo>
                      <a:pt x="0" y="254"/>
                    </a:lnTo>
                    <a:lnTo>
                      <a:pt x="0" y="64"/>
                    </a:lnTo>
                    <a:lnTo>
                      <a:pt x="2" y="47"/>
                    </a:lnTo>
                    <a:lnTo>
                      <a:pt x="8" y="32"/>
                    </a:lnTo>
                    <a:lnTo>
                      <a:pt x="18" y="19"/>
                    </a:lnTo>
                    <a:lnTo>
                      <a:pt x="31" y="9"/>
                    </a:lnTo>
                    <a:lnTo>
                      <a:pt x="47" y="2"/>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26" name="Freeform 20">
                <a:extLst>
                  <a:ext uri="{FF2B5EF4-FFF2-40B4-BE49-F238E27FC236}">
                    <a16:creationId xmlns:a16="http://schemas.microsoft.com/office/drawing/2014/main" id="{6CC3E4C0-6F57-4328-BCB2-244777E2E4EB}"/>
                  </a:ext>
                </a:extLst>
              </p:cNvPr>
              <p:cNvSpPr>
                <a:spLocks/>
              </p:cNvSpPr>
              <p:nvPr/>
            </p:nvSpPr>
            <p:spPr bwMode="auto">
              <a:xfrm>
                <a:off x="4805363" y="2346325"/>
                <a:ext cx="41275" cy="33338"/>
              </a:xfrm>
              <a:custGeom>
                <a:avLst/>
                <a:gdLst>
                  <a:gd name="T0" fmla="*/ 64 w 294"/>
                  <a:gd name="T1" fmla="*/ 0 h 222"/>
                  <a:gd name="T2" fmla="*/ 79 w 294"/>
                  <a:gd name="T3" fmla="*/ 2 h 222"/>
                  <a:gd name="T4" fmla="*/ 96 w 294"/>
                  <a:gd name="T5" fmla="*/ 8 h 222"/>
                  <a:gd name="T6" fmla="*/ 263 w 294"/>
                  <a:gd name="T7" fmla="*/ 103 h 222"/>
                  <a:gd name="T8" fmla="*/ 276 w 294"/>
                  <a:gd name="T9" fmla="*/ 114 h 222"/>
                  <a:gd name="T10" fmla="*/ 286 w 294"/>
                  <a:gd name="T11" fmla="*/ 127 h 222"/>
                  <a:gd name="T12" fmla="*/ 292 w 294"/>
                  <a:gd name="T13" fmla="*/ 142 h 222"/>
                  <a:gd name="T14" fmla="*/ 294 w 294"/>
                  <a:gd name="T15" fmla="*/ 158 h 222"/>
                  <a:gd name="T16" fmla="*/ 292 w 294"/>
                  <a:gd name="T17" fmla="*/ 175 h 222"/>
                  <a:gd name="T18" fmla="*/ 286 w 294"/>
                  <a:gd name="T19" fmla="*/ 190 h 222"/>
                  <a:gd name="T20" fmla="*/ 275 w 294"/>
                  <a:gd name="T21" fmla="*/ 204 h 222"/>
                  <a:gd name="T22" fmla="*/ 262 w 294"/>
                  <a:gd name="T23" fmla="*/ 214 h 222"/>
                  <a:gd name="T24" fmla="*/ 246 w 294"/>
                  <a:gd name="T25" fmla="*/ 220 h 222"/>
                  <a:gd name="T26" fmla="*/ 230 w 294"/>
                  <a:gd name="T27" fmla="*/ 222 h 222"/>
                  <a:gd name="T28" fmla="*/ 213 w 294"/>
                  <a:gd name="T29" fmla="*/ 220 h 222"/>
                  <a:gd name="T30" fmla="*/ 198 w 294"/>
                  <a:gd name="T31" fmla="*/ 213 h 222"/>
                  <a:gd name="T32" fmla="*/ 31 w 294"/>
                  <a:gd name="T33" fmla="*/ 118 h 222"/>
                  <a:gd name="T34" fmla="*/ 18 w 294"/>
                  <a:gd name="T35" fmla="*/ 108 h 222"/>
                  <a:gd name="T36" fmla="*/ 8 w 294"/>
                  <a:gd name="T37" fmla="*/ 95 h 222"/>
                  <a:gd name="T38" fmla="*/ 2 w 294"/>
                  <a:gd name="T39" fmla="*/ 80 h 222"/>
                  <a:gd name="T40" fmla="*/ 0 w 294"/>
                  <a:gd name="T41" fmla="*/ 63 h 222"/>
                  <a:gd name="T42" fmla="*/ 2 w 294"/>
                  <a:gd name="T43" fmla="*/ 47 h 222"/>
                  <a:gd name="T44" fmla="*/ 8 w 294"/>
                  <a:gd name="T45" fmla="*/ 31 h 222"/>
                  <a:gd name="T46" fmla="*/ 19 w 294"/>
                  <a:gd name="T47" fmla="*/ 18 h 222"/>
                  <a:gd name="T48" fmla="*/ 32 w 294"/>
                  <a:gd name="T49" fmla="*/ 8 h 222"/>
                  <a:gd name="T50" fmla="*/ 47 w 294"/>
                  <a:gd name="T51" fmla="*/ 2 h 222"/>
                  <a:gd name="T52" fmla="*/ 64 w 294"/>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2">
                    <a:moveTo>
                      <a:pt x="64" y="0"/>
                    </a:moveTo>
                    <a:lnTo>
                      <a:pt x="79" y="2"/>
                    </a:lnTo>
                    <a:lnTo>
                      <a:pt x="96" y="8"/>
                    </a:lnTo>
                    <a:lnTo>
                      <a:pt x="263" y="103"/>
                    </a:lnTo>
                    <a:lnTo>
                      <a:pt x="276" y="114"/>
                    </a:lnTo>
                    <a:lnTo>
                      <a:pt x="286" y="127"/>
                    </a:lnTo>
                    <a:lnTo>
                      <a:pt x="292" y="142"/>
                    </a:lnTo>
                    <a:lnTo>
                      <a:pt x="294" y="158"/>
                    </a:lnTo>
                    <a:lnTo>
                      <a:pt x="292" y="175"/>
                    </a:lnTo>
                    <a:lnTo>
                      <a:pt x="286" y="190"/>
                    </a:lnTo>
                    <a:lnTo>
                      <a:pt x="275" y="204"/>
                    </a:lnTo>
                    <a:lnTo>
                      <a:pt x="262" y="214"/>
                    </a:lnTo>
                    <a:lnTo>
                      <a:pt x="246" y="220"/>
                    </a:lnTo>
                    <a:lnTo>
                      <a:pt x="230" y="222"/>
                    </a:lnTo>
                    <a:lnTo>
                      <a:pt x="213" y="220"/>
                    </a:lnTo>
                    <a:lnTo>
                      <a:pt x="198" y="213"/>
                    </a:lnTo>
                    <a:lnTo>
                      <a:pt x="31" y="118"/>
                    </a:lnTo>
                    <a:lnTo>
                      <a:pt x="18" y="108"/>
                    </a:lnTo>
                    <a:lnTo>
                      <a:pt x="8" y="95"/>
                    </a:lnTo>
                    <a:lnTo>
                      <a:pt x="2" y="80"/>
                    </a:lnTo>
                    <a:lnTo>
                      <a:pt x="0" y="63"/>
                    </a:lnTo>
                    <a:lnTo>
                      <a:pt x="2" y="47"/>
                    </a:lnTo>
                    <a:lnTo>
                      <a:pt x="8" y="31"/>
                    </a:lnTo>
                    <a:lnTo>
                      <a:pt x="19" y="18"/>
                    </a:lnTo>
                    <a:lnTo>
                      <a:pt x="32" y="8"/>
                    </a:lnTo>
                    <a:lnTo>
                      <a:pt x="47" y="2"/>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27" name="Freeform 21">
                <a:extLst>
                  <a:ext uri="{FF2B5EF4-FFF2-40B4-BE49-F238E27FC236}">
                    <a16:creationId xmlns:a16="http://schemas.microsoft.com/office/drawing/2014/main" id="{85CB64B2-9207-4BD8-AE4F-9B251BB4C373}"/>
                  </a:ext>
                </a:extLst>
              </p:cNvPr>
              <p:cNvSpPr>
                <a:spLocks/>
              </p:cNvSpPr>
              <p:nvPr/>
            </p:nvSpPr>
            <p:spPr bwMode="auto">
              <a:xfrm>
                <a:off x="4776788" y="2449513"/>
                <a:ext cx="46038" cy="19050"/>
              </a:xfrm>
              <a:custGeom>
                <a:avLst/>
                <a:gdLst>
                  <a:gd name="T0" fmla="*/ 64 w 321"/>
                  <a:gd name="T1" fmla="*/ 0 h 128"/>
                  <a:gd name="T2" fmla="*/ 257 w 321"/>
                  <a:gd name="T3" fmla="*/ 0 h 128"/>
                  <a:gd name="T4" fmla="*/ 273 w 321"/>
                  <a:gd name="T5" fmla="*/ 4 h 128"/>
                  <a:gd name="T6" fmla="*/ 289 w 321"/>
                  <a:gd name="T7" fmla="*/ 10 h 128"/>
                  <a:gd name="T8" fmla="*/ 302 w 321"/>
                  <a:gd name="T9" fmla="*/ 19 h 128"/>
                  <a:gd name="T10" fmla="*/ 312 w 321"/>
                  <a:gd name="T11" fmla="*/ 33 h 128"/>
                  <a:gd name="T12" fmla="*/ 318 w 321"/>
                  <a:gd name="T13" fmla="*/ 47 h 128"/>
                  <a:gd name="T14" fmla="*/ 321 w 321"/>
                  <a:gd name="T15" fmla="*/ 65 h 128"/>
                  <a:gd name="T16" fmla="*/ 318 w 321"/>
                  <a:gd name="T17" fmla="*/ 82 h 128"/>
                  <a:gd name="T18" fmla="*/ 312 w 321"/>
                  <a:gd name="T19" fmla="*/ 96 h 128"/>
                  <a:gd name="T20" fmla="*/ 302 w 321"/>
                  <a:gd name="T21" fmla="*/ 110 h 128"/>
                  <a:gd name="T22" fmla="*/ 289 w 321"/>
                  <a:gd name="T23" fmla="*/ 119 h 128"/>
                  <a:gd name="T24" fmla="*/ 273 w 321"/>
                  <a:gd name="T25" fmla="*/ 126 h 128"/>
                  <a:gd name="T26" fmla="*/ 257 w 321"/>
                  <a:gd name="T27" fmla="*/ 128 h 128"/>
                  <a:gd name="T28" fmla="*/ 64 w 321"/>
                  <a:gd name="T29" fmla="*/ 128 h 128"/>
                  <a:gd name="T30" fmla="*/ 47 w 321"/>
                  <a:gd name="T31" fmla="*/ 126 h 128"/>
                  <a:gd name="T32" fmla="*/ 32 w 321"/>
                  <a:gd name="T33" fmla="*/ 119 h 128"/>
                  <a:gd name="T34" fmla="*/ 19 w 321"/>
                  <a:gd name="T35" fmla="*/ 110 h 128"/>
                  <a:gd name="T36" fmla="*/ 9 w 321"/>
                  <a:gd name="T37" fmla="*/ 96 h 128"/>
                  <a:gd name="T38" fmla="*/ 2 w 321"/>
                  <a:gd name="T39" fmla="*/ 82 h 128"/>
                  <a:gd name="T40" fmla="*/ 0 w 321"/>
                  <a:gd name="T41" fmla="*/ 65 h 128"/>
                  <a:gd name="T42" fmla="*/ 2 w 321"/>
                  <a:gd name="T43" fmla="*/ 47 h 128"/>
                  <a:gd name="T44" fmla="*/ 9 w 321"/>
                  <a:gd name="T45" fmla="*/ 33 h 128"/>
                  <a:gd name="T46" fmla="*/ 19 w 321"/>
                  <a:gd name="T47" fmla="*/ 19 h 128"/>
                  <a:gd name="T48" fmla="*/ 32 w 321"/>
                  <a:gd name="T49" fmla="*/ 10 h 128"/>
                  <a:gd name="T50" fmla="*/ 47 w 321"/>
                  <a:gd name="T51" fmla="*/ 4 h 128"/>
                  <a:gd name="T52" fmla="*/ 64 w 321"/>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128">
                    <a:moveTo>
                      <a:pt x="64" y="0"/>
                    </a:moveTo>
                    <a:lnTo>
                      <a:pt x="257" y="0"/>
                    </a:lnTo>
                    <a:lnTo>
                      <a:pt x="273" y="4"/>
                    </a:lnTo>
                    <a:lnTo>
                      <a:pt x="289" y="10"/>
                    </a:lnTo>
                    <a:lnTo>
                      <a:pt x="302" y="19"/>
                    </a:lnTo>
                    <a:lnTo>
                      <a:pt x="312" y="33"/>
                    </a:lnTo>
                    <a:lnTo>
                      <a:pt x="318" y="47"/>
                    </a:lnTo>
                    <a:lnTo>
                      <a:pt x="321" y="65"/>
                    </a:lnTo>
                    <a:lnTo>
                      <a:pt x="318" y="82"/>
                    </a:lnTo>
                    <a:lnTo>
                      <a:pt x="312" y="96"/>
                    </a:lnTo>
                    <a:lnTo>
                      <a:pt x="302" y="110"/>
                    </a:lnTo>
                    <a:lnTo>
                      <a:pt x="289" y="119"/>
                    </a:lnTo>
                    <a:lnTo>
                      <a:pt x="273" y="126"/>
                    </a:lnTo>
                    <a:lnTo>
                      <a:pt x="257" y="128"/>
                    </a:lnTo>
                    <a:lnTo>
                      <a:pt x="64" y="128"/>
                    </a:lnTo>
                    <a:lnTo>
                      <a:pt x="47" y="126"/>
                    </a:lnTo>
                    <a:lnTo>
                      <a:pt x="32" y="119"/>
                    </a:lnTo>
                    <a:lnTo>
                      <a:pt x="19" y="110"/>
                    </a:lnTo>
                    <a:lnTo>
                      <a:pt x="9" y="96"/>
                    </a:lnTo>
                    <a:lnTo>
                      <a:pt x="2" y="82"/>
                    </a:lnTo>
                    <a:lnTo>
                      <a:pt x="0" y="65"/>
                    </a:lnTo>
                    <a:lnTo>
                      <a:pt x="2" y="47"/>
                    </a:lnTo>
                    <a:lnTo>
                      <a:pt x="9" y="33"/>
                    </a:lnTo>
                    <a:lnTo>
                      <a:pt x="19" y="19"/>
                    </a:lnTo>
                    <a:lnTo>
                      <a:pt x="32" y="10"/>
                    </a:lnTo>
                    <a:lnTo>
                      <a:pt x="47" y="4"/>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28" name="Freeform 22">
                <a:extLst>
                  <a:ext uri="{FF2B5EF4-FFF2-40B4-BE49-F238E27FC236}">
                    <a16:creationId xmlns:a16="http://schemas.microsoft.com/office/drawing/2014/main" id="{BA319FDA-A224-415B-96E3-EE8E5AAE5294}"/>
                  </a:ext>
                </a:extLst>
              </p:cNvPr>
              <p:cNvSpPr>
                <a:spLocks/>
              </p:cNvSpPr>
              <p:nvPr/>
            </p:nvSpPr>
            <p:spPr bwMode="auto">
              <a:xfrm>
                <a:off x="4805363" y="2540000"/>
                <a:ext cx="41275" cy="31750"/>
              </a:xfrm>
              <a:custGeom>
                <a:avLst/>
                <a:gdLst>
                  <a:gd name="T0" fmla="*/ 230 w 294"/>
                  <a:gd name="T1" fmla="*/ 0 h 224"/>
                  <a:gd name="T2" fmla="*/ 247 w 294"/>
                  <a:gd name="T3" fmla="*/ 3 h 224"/>
                  <a:gd name="T4" fmla="*/ 262 w 294"/>
                  <a:gd name="T5" fmla="*/ 9 h 224"/>
                  <a:gd name="T6" fmla="*/ 275 w 294"/>
                  <a:gd name="T7" fmla="*/ 19 h 224"/>
                  <a:gd name="T8" fmla="*/ 286 w 294"/>
                  <a:gd name="T9" fmla="*/ 33 h 224"/>
                  <a:gd name="T10" fmla="*/ 292 w 294"/>
                  <a:gd name="T11" fmla="*/ 48 h 224"/>
                  <a:gd name="T12" fmla="*/ 294 w 294"/>
                  <a:gd name="T13" fmla="*/ 65 h 224"/>
                  <a:gd name="T14" fmla="*/ 292 w 294"/>
                  <a:gd name="T15" fmla="*/ 80 h 224"/>
                  <a:gd name="T16" fmla="*/ 286 w 294"/>
                  <a:gd name="T17" fmla="*/ 96 h 224"/>
                  <a:gd name="T18" fmla="*/ 275 w 294"/>
                  <a:gd name="T19" fmla="*/ 110 h 224"/>
                  <a:gd name="T20" fmla="*/ 263 w 294"/>
                  <a:gd name="T21" fmla="*/ 120 h 224"/>
                  <a:gd name="T22" fmla="*/ 96 w 294"/>
                  <a:gd name="T23" fmla="*/ 215 h 224"/>
                  <a:gd name="T24" fmla="*/ 80 w 294"/>
                  <a:gd name="T25" fmla="*/ 221 h 224"/>
                  <a:gd name="T26" fmla="*/ 64 w 294"/>
                  <a:gd name="T27" fmla="*/ 224 h 224"/>
                  <a:gd name="T28" fmla="*/ 47 w 294"/>
                  <a:gd name="T29" fmla="*/ 221 h 224"/>
                  <a:gd name="T30" fmla="*/ 32 w 294"/>
                  <a:gd name="T31" fmla="*/ 216 h 224"/>
                  <a:gd name="T32" fmla="*/ 19 w 294"/>
                  <a:gd name="T33" fmla="*/ 205 h 224"/>
                  <a:gd name="T34" fmla="*/ 8 w 294"/>
                  <a:gd name="T35" fmla="*/ 192 h 224"/>
                  <a:gd name="T36" fmla="*/ 2 w 294"/>
                  <a:gd name="T37" fmla="*/ 176 h 224"/>
                  <a:gd name="T38" fmla="*/ 0 w 294"/>
                  <a:gd name="T39" fmla="*/ 159 h 224"/>
                  <a:gd name="T40" fmla="*/ 2 w 294"/>
                  <a:gd name="T41" fmla="*/ 144 h 224"/>
                  <a:gd name="T42" fmla="*/ 8 w 294"/>
                  <a:gd name="T43" fmla="*/ 128 h 224"/>
                  <a:gd name="T44" fmla="*/ 18 w 294"/>
                  <a:gd name="T45" fmla="*/ 116 h 224"/>
                  <a:gd name="T46" fmla="*/ 31 w 294"/>
                  <a:gd name="T47" fmla="*/ 105 h 224"/>
                  <a:gd name="T48" fmla="*/ 198 w 294"/>
                  <a:gd name="T49" fmla="*/ 10 h 224"/>
                  <a:gd name="T50" fmla="*/ 215 w 294"/>
                  <a:gd name="T51" fmla="*/ 2 h 224"/>
                  <a:gd name="T52" fmla="*/ 230 w 294"/>
                  <a:gd name="T5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4">
                    <a:moveTo>
                      <a:pt x="230" y="0"/>
                    </a:moveTo>
                    <a:lnTo>
                      <a:pt x="247" y="3"/>
                    </a:lnTo>
                    <a:lnTo>
                      <a:pt x="262" y="9"/>
                    </a:lnTo>
                    <a:lnTo>
                      <a:pt x="275" y="19"/>
                    </a:lnTo>
                    <a:lnTo>
                      <a:pt x="286" y="33"/>
                    </a:lnTo>
                    <a:lnTo>
                      <a:pt x="292" y="48"/>
                    </a:lnTo>
                    <a:lnTo>
                      <a:pt x="294" y="65"/>
                    </a:lnTo>
                    <a:lnTo>
                      <a:pt x="292" y="80"/>
                    </a:lnTo>
                    <a:lnTo>
                      <a:pt x="286" y="96"/>
                    </a:lnTo>
                    <a:lnTo>
                      <a:pt x="275" y="110"/>
                    </a:lnTo>
                    <a:lnTo>
                      <a:pt x="263" y="120"/>
                    </a:lnTo>
                    <a:lnTo>
                      <a:pt x="96" y="215"/>
                    </a:lnTo>
                    <a:lnTo>
                      <a:pt x="80" y="221"/>
                    </a:lnTo>
                    <a:lnTo>
                      <a:pt x="64" y="224"/>
                    </a:lnTo>
                    <a:lnTo>
                      <a:pt x="47" y="221"/>
                    </a:lnTo>
                    <a:lnTo>
                      <a:pt x="32" y="216"/>
                    </a:lnTo>
                    <a:lnTo>
                      <a:pt x="19" y="205"/>
                    </a:lnTo>
                    <a:lnTo>
                      <a:pt x="8" y="192"/>
                    </a:lnTo>
                    <a:lnTo>
                      <a:pt x="2" y="176"/>
                    </a:lnTo>
                    <a:lnTo>
                      <a:pt x="0" y="159"/>
                    </a:lnTo>
                    <a:lnTo>
                      <a:pt x="2" y="144"/>
                    </a:lnTo>
                    <a:lnTo>
                      <a:pt x="8" y="128"/>
                    </a:lnTo>
                    <a:lnTo>
                      <a:pt x="18" y="116"/>
                    </a:lnTo>
                    <a:lnTo>
                      <a:pt x="31" y="105"/>
                    </a:lnTo>
                    <a:lnTo>
                      <a:pt x="198" y="10"/>
                    </a:lnTo>
                    <a:lnTo>
                      <a:pt x="215" y="2"/>
                    </a:lnTo>
                    <a:lnTo>
                      <a:pt x="2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29" name="Freeform 23">
                <a:extLst>
                  <a:ext uri="{FF2B5EF4-FFF2-40B4-BE49-F238E27FC236}">
                    <a16:creationId xmlns:a16="http://schemas.microsoft.com/office/drawing/2014/main" id="{2EAE1C74-968C-4289-9F5F-3D67C5BA6FF8}"/>
                  </a:ext>
                </a:extLst>
              </p:cNvPr>
              <p:cNvSpPr>
                <a:spLocks/>
              </p:cNvSpPr>
              <p:nvPr/>
            </p:nvSpPr>
            <p:spPr bwMode="auto">
              <a:xfrm>
                <a:off x="5141913" y="2540000"/>
                <a:ext cx="41275" cy="31750"/>
              </a:xfrm>
              <a:custGeom>
                <a:avLst/>
                <a:gdLst>
                  <a:gd name="T0" fmla="*/ 64 w 294"/>
                  <a:gd name="T1" fmla="*/ 0 h 224"/>
                  <a:gd name="T2" fmla="*/ 80 w 294"/>
                  <a:gd name="T3" fmla="*/ 2 h 224"/>
                  <a:gd name="T4" fmla="*/ 96 w 294"/>
                  <a:gd name="T5" fmla="*/ 10 h 224"/>
                  <a:gd name="T6" fmla="*/ 263 w 294"/>
                  <a:gd name="T7" fmla="*/ 105 h 224"/>
                  <a:gd name="T8" fmla="*/ 276 w 294"/>
                  <a:gd name="T9" fmla="*/ 116 h 224"/>
                  <a:gd name="T10" fmla="*/ 286 w 294"/>
                  <a:gd name="T11" fmla="*/ 128 h 224"/>
                  <a:gd name="T12" fmla="*/ 292 w 294"/>
                  <a:gd name="T13" fmla="*/ 144 h 224"/>
                  <a:gd name="T14" fmla="*/ 294 w 294"/>
                  <a:gd name="T15" fmla="*/ 159 h 224"/>
                  <a:gd name="T16" fmla="*/ 292 w 294"/>
                  <a:gd name="T17" fmla="*/ 176 h 224"/>
                  <a:gd name="T18" fmla="*/ 286 w 294"/>
                  <a:gd name="T19" fmla="*/ 192 h 224"/>
                  <a:gd name="T20" fmla="*/ 275 w 294"/>
                  <a:gd name="T21" fmla="*/ 205 h 224"/>
                  <a:gd name="T22" fmla="*/ 262 w 294"/>
                  <a:gd name="T23" fmla="*/ 216 h 224"/>
                  <a:gd name="T24" fmla="*/ 247 w 294"/>
                  <a:gd name="T25" fmla="*/ 221 h 224"/>
                  <a:gd name="T26" fmla="*/ 230 w 294"/>
                  <a:gd name="T27" fmla="*/ 224 h 224"/>
                  <a:gd name="T28" fmla="*/ 214 w 294"/>
                  <a:gd name="T29" fmla="*/ 221 h 224"/>
                  <a:gd name="T30" fmla="*/ 198 w 294"/>
                  <a:gd name="T31" fmla="*/ 215 h 224"/>
                  <a:gd name="T32" fmla="*/ 31 w 294"/>
                  <a:gd name="T33" fmla="*/ 120 h 224"/>
                  <a:gd name="T34" fmla="*/ 19 w 294"/>
                  <a:gd name="T35" fmla="*/ 110 h 224"/>
                  <a:gd name="T36" fmla="*/ 8 w 294"/>
                  <a:gd name="T37" fmla="*/ 96 h 224"/>
                  <a:gd name="T38" fmla="*/ 2 w 294"/>
                  <a:gd name="T39" fmla="*/ 80 h 224"/>
                  <a:gd name="T40" fmla="*/ 0 w 294"/>
                  <a:gd name="T41" fmla="*/ 65 h 224"/>
                  <a:gd name="T42" fmla="*/ 2 w 294"/>
                  <a:gd name="T43" fmla="*/ 48 h 224"/>
                  <a:gd name="T44" fmla="*/ 8 w 294"/>
                  <a:gd name="T45" fmla="*/ 33 h 224"/>
                  <a:gd name="T46" fmla="*/ 19 w 294"/>
                  <a:gd name="T47" fmla="*/ 19 h 224"/>
                  <a:gd name="T48" fmla="*/ 32 w 294"/>
                  <a:gd name="T49" fmla="*/ 9 h 224"/>
                  <a:gd name="T50" fmla="*/ 47 w 294"/>
                  <a:gd name="T51" fmla="*/ 3 h 224"/>
                  <a:gd name="T52" fmla="*/ 64 w 294"/>
                  <a:gd name="T5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4">
                    <a:moveTo>
                      <a:pt x="64" y="0"/>
                    </a:moveTo>
                    <a:lnTo>
                      <a:pt x="80" y="2"/>
                    </a:lnTo>
                    <a:lnTo>
                      <a:pt x="96" y="10"/>
                    </a:lnTo>
                    <a:lnTo>
                      <a:pt x="263" y="105"/>
                    </a:lnTo>
                    <a:lnTo>
                      <a:pt x="276" y="116"/>
                    </a:lnTo>
                    <a:lnTo>
                      <a:pt x="286" y="128"/>
                    </a:lnTo>
                    <a:lnTo>
                      <a:pt x="292" y="144"/>
                    </a:lnTo>
                    <a:lnTo>
                      <a:pt x="294" y="159"/>
                    </a:lnTo>
                    <a:lnTo>
                      <a:pt x="292" y="176"/>
                    </a:lnTo>
                    <a:lnTo>
                      <a:pt x="286" y="192"/>
                    </a:lnTo>
                    <a:lnTo>
                      <a:pt x="275" y="205"/>
                    </a:lnTo>
                    <a:lnTo>
                      <a:pt x="262" y="216"/>
                    </a:lnTo>
                    <a:lnTo>
                      <a:pt x="247" y="221"/>
                    </a:lnTo>
                    <a:lnTo>
                      <a:pt x="230" y="224"/>
                    </a:lnTo>
                    <a:lnTo>
                      <a:pt x="214" y="221"/>
                    </a:lnTo>
                    <a:lnTo>
                      <a:pt x="198" y="215"/>
                    </a:lnTo>
                    <a:lnTo>
                      <a:pt x="31" y="120"/>
                    </a:lnTo>
                    <a:lnTo>
                      <a:pt x="19" y="110"/>
                    </a:lnTo>
                    <a:lnTo>
                      <a:pt x="8" y="96"/>
                    </a:lnTo>
                    <a:lnTo>
                      <a:pt x="2" y="80"/>
                    </a:lnTo>
                    <a:lnTo>
                      <a:pt x="0" y="65"/>
                    </a:lnTo>
                    <a:lnTo>
                      <a:pt x="2" y="48"/>
                    </a:lnTo>
                    <a:lnTo>
                      <a:pt x="8" y="33"/>
                    </a:lnTo>
                    <a:lnTo>
                      <a:pt x="19" y="19"/>
                    </a:lnTo>
                    <a:lnTo>
                      <a:pt x="32" y="9"/>
                    </a:lnTo>
                    <a:lnTo>
                      <a:pt x="47" y="3"/>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30" name="Freeform 24">
                <a:extLst>
                  <a:ext uri="{FF2B5EF4-FFF2-40B4-BE49-F238E27FC236}">
                    <a16:creationId xmlns:a16="http://schemas.microsoft.com/office/drawing/2014/main" id="{E0AEC3DC-CD2F-4627-9B07-FE73F86EECA4}"/>
                  </a:ext>
                </a:extLst>
              </p:cNvPr>
              <p:cNvSpPr>
                <a:spLocks/>
              </p:cNvSpPr>
              <p:nvPr/>
            </p:nvSpPr>
            <p:spPr bwMode="auto">
              <a:xfrm>
                <a:off x="5165726" y="2449513"/>
                <a:ext cx="46038" cy="19050"/>
              </a:xfrm>
              <a:custGeom>
                <a:avLst/>
                <a:gdLst>
                  <a:gd name="T0" fmla="*/ 64 w 321"/>
                  <a:gd name="T1" fmla="*/ 0 h 128"/>
                  <a:gd name="T2" fmla="*/ 257 w 321"/>
                  <a:gd name="T3" fmla="*/ 0 h 128"/>
                  <a:gd name="T4" fmla="*/ 274 w 321"/>
                  <a:gd name="T5" fmla="*/ 4 h 128"/>
                  <a:gd name="T6" fmla="*/ 290 w 321"/>
                  <a:gd name="T7" fmla="*/ 10 h 128"/>
                  <a:gd name="T8" fmla="*/ 302 w 321"/>
                  <a:gd name="T9" fmla="*/ 19 h 128"/>
                  <a:gd name="T10" fmla="*/ 312 w 321"/>
                  <a:gd name="T11" fmla="*/ 33 h 128"/>
                  <a:gd name="T12" fmla="*/ 319 w 321"/>
                  <a:gd name="T13" fmla="*/ 47 h 128"/>
                  <a:gd name="T14" fmla="*/ 321 w 321"/>
                  <a:gd name="T15" fmla="*/ 65 h 128"/>
                  <a:gd name="T16" fmla="*/ 319 w 321"/>
                  <a:gd name="T17" fmla="*/ 82 h 128"/>
                  <a:gd name="T18" fmla="*/ 312 w 321"/>
                  <a:gd name="T19" fmla="*/ 96 h 128"/>
                  <a:gd name="T20" fmla="*/ 302 w 321"/>
                  <a:gd name="T21" fmla="*/ 110 h 128"/>
                  <a:gd name="T22" fmla="*/ 290 w 321"/>
                  <a:gd name="T23" fmla="*/ 119 h 128"/>
                  <a:gd name="T24" fmla="*/ 274 w 321"/>
                  <a:gd name="T25" fmla="*/ 126 h 128"/>
                  <a:gd name="T26" fmla="*/ 257 w 321"/>
                  <a:gd name="T27" fmla="*/ 128 h 128"/>
                  <a:gd name="T28" fmla="*/ 64 w 321"/>
                  <a:gd name="T29" fmla="*/ 128 h 128"/>
                  <a:gd name="T30" fmla="*/ 48 w 321"/>
                  <a:gd name="T31" fmla="*/ 126 h 128"/>
                  <a:gd name="T32" fmla="*/ 32 w 321"/>
                  <a:gd name="T33" fmla="*/ 119 h 128"/>
                  <a:gd name="T34" fmla="*/ 19 w 321"/>
                  <a:gd name="T35" fmla="*/ 110 h 128"/>
                  <a:gd name="T36" fmla="*/ 9 w 321"/>
                  <a:gd name="T37" fmla="*/ 96 h 128"/>
                  <a:gd name="T38" fmla="*/ 3 w 321"/>
                  <a:gd name="T39" fmla="*/ 82 h 128"/>
                  <a:gd name="T40" fmla="*/ 0 w 321"/>
                  <a:gd name="T41" fmla="*/ 65 h 128"/>
                  <a:gd name="T42" fmla="*/ 3 w 321"/>
                  <a:gd name="T43" fmla="*/ 47 h 128"/>
                  <a:gd name="T44" fmla="*/ 9 w 321"/>
                  <a:gd name="T45" fmla="*/ 33 h 128"/>
                  <a:gd name="T46" fmla="*/ 19 w 321"/>
                  <a:gd name="T47" fmla="*/ 19 h 128"/>
                  <a:gd name="T48" fmla="*/ 32 w 321"/>
                  <a:gd name="T49" fmla="*/ 10 h 128"/>
                  <a:gd name="T50" fmla="*/ 48 w 321"/>
                  <a:gd name="T51" fmla="*/ 4 h 128"/>
                  <a:gd name="T52" fmla="*/ 64 w 321"/>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128">
                    <a:moveTo>
                      <a:pt x="64" y="0"/>
                    </a:moveTo>
                    <a:lnTo>
                      <a:pt x="257" y="0"/>
                    </a:lnTo>
                    <a:lnTo>
                      <a:pt x="274" y="4"/>
                    </a:lnTo>
                    <a:lnTo>
                      <a:pt x="290" y="10"/>
                    </a:lnTo>
                    <a:lnTo>
                      <a:pt x="302" y="19"/>
                    </a:lnTo>
                    <a:lnTo>
                      <a:pt x="312" y="33"/>
                    </a:lnTo>
                    <a:lnTo>
                      <a:pt x="319" y="47"/>
                    </a:lnTo>
                    <a:lnTo>
                      <a:pt x="321" y="65"/>
                    </a:lnTo>
                    <a:lnTo>
                      <a:pt x="319" y="82"/>
                    </a:lnTo>
                    <a:lnTo>
                      <a:pt x="312" y="96"/>
                    </a:lnTo>
                    <a:lnTo>
                      <a:pt x="302" y="110"/>
                    </a:lnTo>
                    <a:lnTo>
                      <a:pt x="290" y="119"/>
                    </a:lnTo>
                    <a:lnTo>
                      <a:pt x="274" y="126"/>
                    </a:lnTo>
                    <a:lnTo>
                      <a:pt x="257" y="128"/>
                    </a:lnTo>
                    <a:lnTo>
                      <a:pt x="64" y="128"/>
                    </a:lnTo>
                    <a:lnTo>
                      <a:pt x="48" y="126"/>
                    </a:lnTo>
                    <a:lnTo>
                      <a:pt x="32" y="119"/>
                    </a:lnTo>
                    <a:lnTo>
                      <a:pt x="19" y="110"/>
                    </a:lnTo>
                    <a:lnTo>
                      <a:pt x="9" y="96"/>
                    </a:lnTo>
                    <a:lnTo>
                      <a:pt x="3" y="82"/>
                    </a:lnTo>
                    <a:lnTo>
                      <a:pt x="0" y="65"/>
                    </a:lnTo>
                    <a:lnTo>
                      <a:pt x="3" y="47"/>
                    </a:lnTo>
                    <a:lnTo>
                      <a:pt x="9" y="33"/>
                    </a:lnTo>
                    <a:lnTo>
                      <a:pt x="19" y="19"/>
                    </a:lnTo>
                    <a:lnTo>
                      <a:pt x="32" y="10"/>
                    </a:lnTo>
                    <a:lnTo>
                      <a:pt x="48" y="4"/>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31" name="Freeform 25">
                <a:extLst>
                  <a:ext uri="{FF2B5EF4-FFF2-40B4-BE49-F238E27FC236}">
                    <a16:creationId xmlns:a16="http://schemas.microsoft.com/office/drawing/2014/main" id="{B3D8765C-EB14-4A59-AC27-32FE7905AED2}"/>
                  </a:ext>
                </a:extLst>
              </p:cNvPr>
              <p:cNvSpPr>
                <a:spLocks/>
              </p:cNvSpPr>
              <p:nvPr/>
            </p:nvSpPr>
            <p:spPr bwMode="auto">
              <a:xfrm>
                <a:off x="5141913" y="2346325"/>
                <a:ext cx="41275" cy="33338"/>
              </a:xfrm>
              <a:custGeom>
                <a:avLst/>
                <a:gdLst>
                  <a:gd name="T0" fmla="*/ 230 w 294"/>
                  <a:gd name="T1" fmla="*/ 0 h 222"/>
                  <a:gd name="T2" fmla="*/ 247 w 294"/>
                  <a:gd name="T3" fmla="*/ 2 h 222"/>
                  <a:gd name="T4" fmla="*/ 262 w 294"/>
                  <a:gd name="T5" fmla="*/ 8 h 222"/>
                  <a:gd name="T6" fmla="*/ 275 w 294"/>
                  <a:gd name="T7" fmla="*/ 18 h 222"/>
                  <a:gd name="T8" fmla="*/ 286 w 294"/>
                  <a:gd name="T9" fmla="*/ 31 h 222"/>
                  <a:gd name="T10" fmla="*/ 292 w 294"/>
                  <a:gd name="T11" fmla="*/ 47 h 222"/>
                  <a:gd name="T12" fmla="*/ 294 w 294"/>
                  <a:gd name="T13" fmla="*/ 63 h 222"/>
                  <a:gd name="T14" fmla="*/ 292 w 294"/>
                  <a:gd name="T15" fmla="*/ 80 h 222"/>
                  <a:gd name="T16" fmla="*/ 286 w 294"/>
                  <a:gd name="T17" fmla="*/ 95 h 222"/>
                  <a:gd name="T18" fmla="*/ 276 w 294"/>
                  <a:gd name="T19" fmla="*/ 108 h 222"/>
                  <a:gd name="T20" fmla="*/ 263 w 294"/>
                  <a:gd name="T21" fmla="*/ 118 h 222"/>
                  <a:gd name="T22" fmla="*/ 96 w 294"/>
                  <a:gd name="T23" fmla="*/ 213 h 222"/>
                  <a:gd name="T24" fmla="*/ 80 w 294"/>
                  <a:gd name="T25" fmla="*/ 220 h 222"/>
                  <a:gd name="T26" fmla="*/ 64 w 294"/>
                  <a:gd name="T27" fmla="*/ 222 h 222"/>
                  <a:gd name="T28" fmla="*/ 48 w 294"/>
                  <a:gd name="T29" fmla="*/ 220 h 222"/>
                  <a:gd name="T30" fmla="*/ 32 w 294"/>
                  <a:gd name="T31" fmla="*/ 214 h 222"/>
                  <a:gd name="T32" fmla="*/ 19 w 294"/>
                  <a:gd name="T33" fmla="*/ 204 h 222"/>
                  <a:gd name="T34" fmla="*/ 8 w 294"/>
                  <a:gd name="T35" fmla="*/ 190 h 222"/>
                  <a:gd name="T36" fmla="*/ 2 w 294"/>
                  <a:gd name="T37" fmla="*/ 175 h 222"/>
                  <a:gd name="T38" fmla="*/ 0 w 294"/>
                  <a:gd name="T39" fmla="*/ 158 h 222"/>
                  <a:gd name="T40" fmla="*/ 2 w 294"/>
                  <a:gd name="T41" fmla="*/ 142 h 222"/>
                  <a:gd name="T42" fmla="*/ 8 w 294"/>
                  <a:gd name="T43" fmla="*/ 127 h 222"/>
                  <a:gd name="T44" fmla="*/ 19 w 294"/>
                  <a:gd name="T45" fmla="*/ 114 h 222"/>
                  <a:gd name="T46" fmla="*/ 31 w 294"/>
                  <a:gd name="T47" fmla="*/ 103 h 222"/>
                  <a:gd name="T48" fmla="*/ 198 w 294"/>
                  <a:gd name="T49" fmla="*/ 8 h 222"/>
                  <a:gd name="T50" fmla="*/ 215 w 294"/>
                  <a:gd name="T51" fmla="*/ 2 h 222"/>
                  <a:gd name="T52" fmla="*/ 230 w 294"/>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2">
                    <a:moveTo>
                      <a:pt x="230" y="0"/>
                    </a:moveTo>
                    <a:lnTo>
                      <a:pt x="247" y="2"/>
                    </a:lnTo>
                    <a:lnTo>
                      <a:pt x="262" y="8"/>
                    </a:lnTo>
                    <a:lnTo>
                      <a:pt x="275" y="18"/>
                    </a:lnTo>
                    <a:lnTo>
                      <a:pt x="286" y="31"/>
                    </a:lnTo>
                    <a:lnTo>
                      <a:pt x="292" y="47"/>
                    </a:lnTo>
                    <a:lnTo>
                      <a:pt x="294" y="63"/>
                    </a:lnTo>
                    <a:lnTo>
                      <a:pt x="292" y="80"/>
                    </a:lnTo>
                    <a:lnTo>
                      <a:pt x="286" y="95"/>
                    </a:lnTo>
                    <a:lnTo>
                      <a:pt x="276" y="108"/>
                    </a:lnTo>
                    <a:lnTo>
                      <a:pt x="263" y="118"/>
                    </a:lnTo>
                    <a:lnTo>
                      <a:pt x="96" y="213"/>
                    </a:lnTo>
                    <a:lnTo>
                      <a:pt x="80" y="220"/>
                    </a:lnTo>
                    <a:lnTo>
                      <a:pt x="64" y="222"/>
                    </a:lnTo>
                    <a:lnTo>
                      <a:pt x="48" y="220"/>
                    </a:lnTo>
                    <a:lnTo>
                      <a:pt x="32" y="214"/>
                    </a:lnTo>
                    <a:lnTo>
                      <a:pt x="19" y="204"/>
                    </a:lnTo>
                    <a:lnTo>
                      <a:pt x="8" y="190"/>
                    </a:lnTo>
                    <a:lnTo>
                      <a:pt x="2" y="175"/>
                    </a:lnTo>
                    <a:lnTo>
                      <a:pt x="0" y="158"/>
                    </a:lnTo>
                    <a:lnTo>
                      <a:pt x="2" y="142"/>
                    </a:lnTo>
                    <a:lnTo>
                      <a:pt x="8" y="127"/>
                    </a:lnTo>
                    <a:lnTo>
                      <a:pt x="19" y="114"/>
                    </a:lnTo>
                    <a:lnTo>
                      <a:pt x="31" y="103"/>
                    </a:lnTo>
                    <a:lnTo>
                      <a:pt x="198" y="8"/>
                    </a:lnTo>
                    <a:lnTo>
                      <a:pt x="215" y="2"/>
                    </a:lnTo>
                    <a:lnTo>
                      <a:pt x="2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32" name="Freeform 26">
                <a:extLst>
                  <a:ext uri="{FF2B5EF4-FFF2-40B4-BE49-F238E27FC236}">
                    <a16:creationId xmlns:a16="http://schemas.microsoft.com/office/drawing/2014/main" id="{079FBFE8-D430-42A0-BB80-E1326C389CF5}"/>
                  </a:ext>
                </a:extLst>
              </p:cNvPr>
              <p:cNvSpPr>
                <a:spLocks/>
              </p:cNvSpPr>
              <p:nvPr/>
            </p:nvSpPr>
            <p:spPr bwMode="auto">
              <a:xfrm>
                <a:off x="5075238" y="2271713"/>
                <a:ext cx="31750" cy="41275"/>
              </a:xfrm>
              <a:custGeom>
                <a:avLst/>
                <a:gdLst>
                  <a:gd name="T0" fmla="*/ 159 w 224"/>
                  <a:gd name="T1" fmla="*/ 0 h 292"/>
                  <a:gd name="T2" fmla="*/ 176 w 224"/>
                  <a:gd name="T3" fmla="*/ 2 h 292"/>
                  <a:gd name="T4" fmla="*/ 192 w 224"/>
                  <a:gd name="T5" fmla="*/ 9 h 292"/>
                  <a:gd name="T6" fmla="*/ 205 w 224"/>
                  <a:gd name="T7" fmla="*/ 19 h 292"/>
                  <a:gd name="T8" fmla="*/ 216 w 224"/>
                  <a:gd name="T9" fmla="*/ 32 h 292"/>
                  <a:gd name="T10" fmla="*/ 222 w 224"/>
                  <a:gd name="T11" fmla="*/ 48 h 292"/>
                  <a:gd name="T12" fmla="*/ 224 w 224"/>
                  <a:gd name="T13" fmla="*/ 63 h 292"/>
                  <a:gd name="T14" fmla="*/ 222 w 224"/>
                  <a:gd name="T15" fmla="*/ 80 h 292"/>
                  <a:gd name="T16" fmla="*/ 216 w 224"/>
                  <a:gd name="T17" fmla="*/ 95 h 292"/>
                  <a:gd name="T18" fmla="*/ 119 w 224"/>
                  <a:gd name="T19" fmla="*/ 261 h 292"/>
                  <a:gd name="T20" fmla="*/ 109 w 224"/>
                  <a:gd name="T21" fmla="*/ 274 h 292"/>
                  <a:gd name="T22" fmla="*/ 95 w 224"/>
                  <a:gd name="T23" fmla="*/ 285 h 292"/>
                  <a:gd name="T24" fmla="*/ 81 w 224"/>
                  <a:gd name="T25" fmla="*/ 290 h 292"/>
                  <a:gd name="T26" fmla="*/ 64 w 224"/>
                  <a:gd name="T27" fmla="*/ 292 h 292"/>
                  <a:gd name="T28" fmla="*/ 48 w 224"/>
                  <a:gd name="T29" fmla="*/ 290 h 292"/>
                  <a:gd name="T30" fmla="*/ 32 w 224"/>
                  <a:gd name="T31" fmla="*/ 284 h 292"/>
                  <a:gd name="T32" fmla="*/ 18 w 224"/>
                  <a:gd name="T33" fmla="*/ 273 h 292"/>
                  <a:gd name="T34" fmla="*/ 8 w 224"/>
                  <a:gd name="T35" fmla="*/ 261 h 292"/>
                  <a:gd name="T36" fmla="*/ 2 w 224"/>
                  <a:gd name="T37" fmla="*/ 245 h 292"/>
                  <a:gd name="T38" fmla="*/ 0 w 224"/>
                  <a:gd name="T39" fmla="*/ 230 h 292"/>
                  <a:gd name="T40" fmla="*/ 2 w 224"/>
                  <a:gd name="T41" fmla="*/ 213 h 292"/>
                  <a:gd name="T42" fmla="*/ 8 w 224"/>
                  <a:gd name="T43" fmla="*/ 197 h 292"/>
                  <a:gd name="T44" fmla="*/ 105 w 224"/>
                  <a:gd name="T45" fmla="*/ 32 h 292"/>
                  <a:gd name="T46" fmla="*/ 115 w 224"/>
                  <a:gd name="T47" fmla="*/ 18 h 292"/>
                  <a:gd name="T48" fmla="*/ 129 w 224"/>
                  <a:gd name="T49" fmla="*/ 8 h 292"/>
                  <a:gd name="T50" fmla="*/ 144 w 224"/>
                  <a:gd name="T51" fmla="*/ 2 h 292"/>
                  <a:gd name="T52" fmla="*/ 159 w 224"/>
                  <a:gd name="T53"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4" h="292">
                    <a:moveTo>
                      <a:pt x="159" y="0"/>
                    </a:moveTo>
                    <a:lnTo>
                      <a:pt x="176" y="2"/>
                    </a:lnTo>
                    <a:lnTo>
                      <a:pt x="192" y="9"/>
                    </a:lnTo>
                    <a:lnTo>
                      <a:pt x="205" y="19"/>
                    </a:lnTo>
                    <a:lnTo>
                      <a:pt x="216" y="32"/>
                    </a:lnTo>
                    <a:lnTo>
                      <a:pt x="222" y="48"/>
                    </a:lnTo>
                    <a:lnTo>
                      <a:pt x="224" y="63"/>
                    </a:lnTo>
                    <a:lnTo>
                      <a:pt x="222" y="80"/>
                    </a:lnTo>
                    <a:lnTo>
                      <a:pt x="216" y="95"/>
                    </a:lnTo>
                    <a:lnTo>
                      <a:pt x="119" y="261"/>
                    </a:lnTo>
                    <a:lnTo>
                      <a:pt x="109" y="274"/>
                    </a:lnTo>
                    <a:lnTo>
                      <a:pt x="95" y="285"/>
                    </a:lnTo>
                    <a:lnTo>
                      <a:pt x="81" y="290"/>
                    </a:lnTo>
                    <a:lnTo>
                      <a:pt x="64" y="292"/>
                    </a:lnTo>
                    <a:lnTo>
                      <a:pt x="48" y="290"/>
                    </a:lnTo>
                    <a:lnTo>
                      <a:pt x="32" y="284"/>
                    </a:lnTo>
                    <a:lnTo>
                      <a:pt x="18" y="273"/>
                    </a:lnTo>
                    <a:lnTo>
                      <a:pt x="8" y="261"/>
                    </a:lnTo>
                    <a:lnTo>
                      <a:pt x="2" y="245"/>
                    </a:lnTo>
                    <a:lnTo>
                      <a:pt x="0" y="230"/>
                    </a:lnTo>
                    <a:lnTo>
                      <a:pt x="2" y="213"/>
                    </a:lnTo>
                    <a:lnTo>
                      <a:pt x="8" y="197"/>
                    </a:lnTo>
                    <a:lnTo>
                      <a:pt x="105" y="32"/>
                    </a:lnTo>
                    <a:lnTo>
                      <a:pt x="115" y="18"/>
                    </a:lnTo>
                    <a:lnTo>
                      <a:pt x="129" y="8"/>
                    </a:lnTo>
                    <a:lnTo>
                      <a:pt x="144" y="2"/>
                    </a:lnTo>
                    <a:lnTo>
                      <a:pt x="1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grpSp>
      </p:grpSp>
      <p:sp>
        <p:nvSpPr>
          <p:cNvPr id="247" name="Rectangle 10">
            <a:extLst>
              <a:ext uri="{FF2B5EF4-FFF2-40B4-BE49-F238E27FC236}">
                <a16:creationId xmlns:a16="http://schemas.microsoft.com/office/drawing/2014/main" id="{DF0876CC-2F99-42F7-A849-6B3D8E085AD5}"/>
              </a:ext>
            </a:extLst>
          </p:cNvPr>
          <p:cNvSpPr>
            <a:spLocks noChangeArrowheads="1"/>
          </p:cNvSpPr>
          <p:nvPr/>
        </p:nvSpPr>
        <p:spPr bwMode="auto">
          <a:xfrm rot="16200000" flipH="1">
            <a:off x="3447746" y="1098161"/>
            <a:ext cx="836847" cy="1414653"/>
          </a:xfrm>
          <a:prstGeom prst="rect">
            <a:avLst/>
          </a:prstGeom>
          <a:solidFill>
            <a:schemeClr val="accent3"/>
          </a:solidFill>
          <a:ln w="9525">
            <a:noFill/>
            <a:miter lim="800000"/>
            <a:headEnd/>
            <a:tailEnd/>
          </a:ln>
        </p:spPr>
        <p:txBody>
          <a:bodyPr vert="horz" wrap="square" lIns="91440" tIns="45720" rIns="91440" bIns="45720" numCol="1" anchor="t" anchorCtr="0" compatLnSpc="1">
            <a:prstTxWarp prst="textNoShape">
              <a:avLst/>
            </a:prstTxWarp>
          </a:bodyPr>
          <a:lstStyle/>
          <a:p>
            <a:endParaRPr lang="en-IN" dirty="0"/>
          </a:p>
        </p:txBody>
      </p:sp>
      <p:sp>
        <p:nvSpPr>
          <p:cNvPr id="248" name="TextBox 247">
            <a:extLst>
              <a:ext uri="{FF2B5EF4-FFF2-40B4-BE49-F238E27FC236}">
                <a16:creationId xmlns:a16="http://schemas.microsoft.com/office/drawing/2014/main" id="{1483CFF6-E546-4925-BE15-41A55E76B9EF}"/>
              </a:ext>
            </a:extLst>
          </p:cNvPr>
          <p:cNvSpPr txBox="1"/>
          <p:nvPr/>
        </p:nvSpPr>
        <p:spPr>
          <a:xfrm>
            <a:off x="3158843" y="1588797"/>
            <a:ext cx="1364446" cy="276999"/>
          </a:xfrm>
          <a:prstGeom prst="rect">
            <a:avLst/>
          </a:prstGeom>
          <a:noFill/>
        </p:spPr>
        <p:txBody>
          <a:bodyPr wrap="square" lIns="0" tIns="0" rIns="0" bIns="0" rtlCol="0" anchor="ctr">
            <a:spAutoFit/>
          </a:bodyPr>
          <a:lstStyle/>
          <a:p>
            <a:pPr algn="ctr"/>
            <a:r>
              <a:rPr lang="en-US" b="1" kern="0" dirty="0">
                <a:cs typeface="Segoe UI" panose="020B0502040204020203" pitchFamily="34" charset="0"/>
              </a:rPr>
              <a:t>Mechanisms</a:t>
            </a:r>
            <a:endParaRPr lang="en-US" b="1" dirty="0">
              <a:cs typeface="Segoe UI" panose="020B0502040204020203" pitchFamily="34" charset="0"/>
            </a:endParaRPr>
          </a:p>
        </p:txBody>
      </p:sp>
      <p:sp>
        <p:nvSpPr>
          <p:cNvPr id="82" name="Freeform 19">
            <a:extLst>
              <a:ext uri="{FF2B5EF4-FFF2-40B4-BE49-F238E27FC236}">
                <a16:creationId xmlns:a16="http://schemas.microsoft.com/office/drawing/2014/main" id="{5FAF50B4-1B10-4201-9A0C-322C17B0A55B}"/>
              </a:ext>
            </a:extLst>
          </p:cNvPr>
          <p:cNvSpPr>
            <a:spLocks/>
          </p:cNvSpPr>
          <p:nvPr/>
        </p:nvSpPr>
        <p:spPr bwMode="auto">
          <a:xfrm rot="16200000" flipH="1">
            <a:off x="92364" y="4128935"/>
            <a:ext cx="3018421" cy="788379"/>
          </a:xfrm>
          <a:custGeom>
            <a:avLst/>
            <a:gdLst>
              <a:gd name="T0" fmla="*/ 0 w 1908"/>
              <a:gd name="T1" fmla="*/ 421 h 421"/>
              <a:gd name="T2" fmla="*/ 1732 w 1908"/>
              <a:gd name="T3" fmla="*/ 421 h 421"/>
              <a:gd name="T4" fmla="*/ 1908 w 1908"/>
              <a:gd name="T5" fmla="*/ 211 h 421"/>
              <a:gd name="T6" fmla="*/ 1732 w 1908"/>
              <a:gd name="T7" fmla="*/ 0 h 421"/>
              <a:gd name="T8" fmla="*/ 0 w 1908"/>
              <a:gd name="T9" fmla="*/ 0 h 421"/>
              <a:gd name="T10" fmla="*/ 0 w 1908"/>
              <a:gd name="T11" fmla="*/ 421 h 421"/>
            </a:gdLst>
            <a:ahLst/>
            <a:cxnLst>
              <a:cxn ang="0">
                <a:pos x="T0" y="T1"/>
              </a:cxn>
              <a:cxn ang="0">
                <a:pos x="T2" y="T3"/>
              </a:cxn>
              <a:cxn ang="0">
                <a:pos x="T4" y="T5"/>
              </a:cxn>
              <a:cxn ang="0">
                <a:pos x="T6" y="T7"/>
              </a:cxn>
              <a:cxn ang="0">
                <a:pos x="T8" y="T9"/>
              </a:cxn>
              <a:cxn ang="0">
                <a:pos x="T10" y="T11"/>
              </a:cxn>
            </a:cxnLst>
            <a:rect l="0" t="0" r="r" b="b"/>
            <a:pathLst>
              <a:path w="1908" h="421">
                <a:moveTo>
                  <a:pt x="0" y="421"/>
                </a:moveTo>
                <a:lnTo>
                  <a:pt x="1732" y="421"/>
                </a:lnTo>
                <a:lnTo>
                  <a:pt x="1908" y="211"/>
                </a:lnTo>
                <a:lnTo>
                  <a:pt x="1732" y="0"/>
                </a:lnTo>
                <a:lnTo>
                  <a:pt x="0" y="0"/>
                </a:lnTo>
                <a:lnTo>
                  <a:pt x="0" y="421"/>
                </a:ln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84" name="TextBox 83">
            <a:extLst>
              <a:ext uri="{FF2B5EF4-FFF2-40B4-BE49-F238E27FC236}">
                <a16:creationId xmlns:a16="http://schemas.microsoft.com/office/drawing/2014/main" id="{CC7FCAB5-4315-4FF6-BAF6-86962848D1E0}"/>
              </a:ext>
            </a:extLst>
          </p:cNvPr>
          <p:cNvSpPr txBox="1"/>
          <p:nvPr/>
        </p:nvSpPr>
        <p:spPr>
          <a:xfrm rot="16200000" flipH="1">
            <a:off x="933732" y="4647336"/>
            <a:ext cx="1339425" cy="307777"/>
          </a:xfrm>
          <a:prstGeom prst="rect">
            <a:avLst/>
          </a:prstGeom>
          <a:noFill/>
        </p:spPr>
        <p:txBody>
          <a:bodyPr wrap="square" lIns="0" tIns="0" rIns="0" bIns="0" rtlCol="0" anchor="ctr">
            <a:spAutoFit/>
          </a:bodyPr>
          <a:lstStyle/>
          <a:p>
            <a:pPr algn="ctr"/>
            <a:r>
              <a:rPr lang="en-US" sz="2000" b="1" dirty="0">
                <a:ea typeface="Calibri Light" charset="0"/>
                <a:cs typeface="Segoe UI" panose="020B0502040204020203" pitchFamily="34" charset="0"/>
              </a:rPr>
              <a:t>Awareness</a:t>
            </a:r>
          </a:p>
        </p:txBody>
      </p:sp>
      <p:sp>
        <p:nvSpPr>
          <p:cNvPr id="86" name="TextBox 85">
            <a:extLst>
              <a:ext uri="{FF2B5EF4-FFF2-40B4-BE49-F238E27FC236}">
                <a16:creationId xmlns:a16="http://schemas.microsoft.com/office/drawing/2014/main" id="{7616C74A-B16A-4F77-91B8-8AE85A7511B7}"/>
              </a:ext>
            </a:extLst>
          </p:cNvPr>
          <p:cNvSpPr txBox="1"/>
          <p:nvPr/>
        </p:nvSpPr>
        <p:spPr>
          <a:xfrm flipH="1">
            <a:off x="1343939" y="3104591"/>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01</a:t>
            </a:r>
          </a:p>
        </p:txBody>
      </p:sp>
      <p:cxnSp>
        <p:nvCxnSpPr>
          <p:cNvPr id="87" name="Straight Connector 86">
            <a:extLst>
              <a:ext uri="{FF2B5EF4-FFF2-40B4-BE49-F238E27FC236}">
                <a16:creationId xmlns:a16="http://schemas.microsoft.com/office/drawing/2014/main" id="{6E09BA81-C5A1-4343-AB1A-06EA8408DE5A}"/>
              </a:ext>
            </a:extLst>
          </p:cNvPr>
          <p:cNvCxnSpPr/>
          <p:nvPr/>
        </p:nvCxnSpPr>
        <p:spPr>
          <a:xfrm>
            <a:off x="7817243" y="4252516"/>
            <a:ext cx="304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4" name="Rectangle 13">
            <a:extLst>
              <a:ext uri="{FF2B5EF4-FFF2-40B4-BE49-F238E27FC236}">
                <a16:creationId xmlns:a16="http://schemas.microsoft.com/office/drawing/2014/main" id="{66B504B7-BE1A-4507-A4AD-973006537D97}"/>
              </a:ext>
            </a:extLst>
          </p:cNvPr>
          <p:cNvSpPr>
            <a:spLocks noChangeArrowheads="1"/>
          </p:cNvSpPr>
          <p:nvPr/>
        </p:nvSpPr>
        <p:spPr bwMode="auto">
          <a:xfrm rot="16200000" flipH="1">
            <a:off x="6731389" y="1621113"/>
            <a:ext cx="5470934" cy="5002836"/>
          </a:xfrm>
          <a:prstGeom prst="rect">
            <a:avLst/>
          </a:prstGeom>
          <a:solidFill>
            <a:schemeClr val="accent3">
              <a:lumMod val="60000"/>
              <a:lumOff val="4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latin typeface="Calibri" charset="0"/>
              <a:ea typeface="Calibri" charset="0"/>
              <a:cs typeface="Calibri" charset="0"/>
            </a:endParaRPr>
          </a:p>
        </p:txBody>
      </p:sp>
      <p:sp>
        <p:nvSpPr>
          <p:cNvPr id="55" name="TextBox 54">
            <a:extLst>
              <a:ext uri="{FF2B5EF4-FFF2-40B4-BE49-F238E27FC236}">
                <a16:creationId xmlns:a16="http://schemas.microsoft.com/office/drawing/2014/main" id="{B69DA846-BE32-482F-ABDE-221B70FD0F91}"/>
              </a:ext>
            </a:extLst>
          </p:cNvPr>
          <p:cNvSpPr txBox="1"/>
          <p:nvPr/>
        </p:nvSpPr>
        <p:spPr>
          <a:xfrm>
            <a:off x="7600926" y="2194541"/>
            <a:ext cx="4367348" cy="840230"/>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lang="en-US" kern="0" dirty="0">
                <a:latin typeface="Segoe UI" panose="020B0502040204020203" pitchFamily="34" charset="0"/>
                <a:ea typeface="Calibri" charset="0"/>
                <a:cs typeface="Segoe UI" panose="020B0502040204020203" pitchFamily="34" charset="0"/>
              </a:rPr>
              <a:t>Partnerships between forces &amp; academia</a:t>
            </a:r>
          </a:p>
          <a:p>
            <a:pPr marL="285750" indent="-285750">
              <a:lnSpc>
                <a:spcPct val="90000"/>
              </a:lnSpc>
              <a:buFont typeface="Arial" panose="020B0604020202020204" pitchFamily="34" charset="0"/>
              <a:buChar char="•"/>
            </a:pPr>
            <a:r>
              <a:rPr lang="en-US" kern="0" dirty="0">
                <a:latin typeface="Segoe UI" panose="020B0502040204020203" pitchFamily="34" charset="0"/>
                <a:ea typeface="Calibri" charset="0"/>
                <a:cs typeface="Segoe UI" panose="020B0502040204020203" pitchFamily="34" charset="0"/>
              </a:rPr>
              <a:t>EBP Boards with academic reps</a:t>
            </a:r>
            <a:endParaRPr lang="en-US" dirty="0">
              <a:latin typeface="Segoe UI" panose="020B0502040204020203" pitchFamily="34" charset="0"/>
              <a:ea typeface="Calibri" charset="0"/>
              <a:cs typeface="Segoe UI" panose="020B0502040204020203" pitchFamily="34" charset="0"/>
            </a:endParaRPr>
          </a:p>
        </p:txBody>
      </p:sp>
      <p:cxnSp>
        <p:nvCxnSpPr>
          <p:cNvPr id="56" name="Straight Connector 55">
            <a:extLst>
              <a:ext uri="{FF2B5EF4-FFF2-40B4-BE49-F238E27FC236}">
                <a16:creationId xmlns:a16="http://schemas.microsoft.com/office/drawing/2014/main" id="{811EC13B-EDF0-4E0B-BF8D-10B7A4AA88DC}"/>
              </a:ext>
            </a:extLst>
          </p:cNvPr>
          <p:cNvCxnSpPr>
            <a:cxnSpLocks/>
          </p:cNvCxnSpPr>
          <p:nvPr/>
        </p:nvCxnSpPr>
        <p:spPr>
          <a:xfrm>
            <a:off x="7841872" y="2098062"/>
            <a:ext cx="304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187A07A6-6396-44BE-9D34-3575B9B7C0BD}"/>
              </a:ext>
            </a:extLst>
          </p:cNvPr>
          <p:cNvSpPr txBox="1"/>
          <p:nvPr/>
        </p:nvSpPr>
        <p:spPr>
          <a:xfrm>
            <a:off x="8301987" y="1594609"/>
            <a:ext cx="2127770" cy="369332"/>
          </a:xfrm>
          <a:prstGeom prst="rect">
            <a:avLst/>
          </a:prstGeom>
          <a:noFill/>
        </p:spPr>
        <p:txBody>
          <a:bodyPr wrap="square" lIns="0" tIns="0" rIns="0" bIns="0" rtlCol="0" anchor="ctr">
            <a:spAutoFit/>
          </a:bodyPr>
          <a:lstStyle/>
          <a:p>
            <a:pPr algn="ctr"/>
            <a:r>
              <a:rPr lang="en-US" sz="2400" b="1" dirty="0">
                <a:latin typeface="Segoe UI" panose="020B0502040204020203" pitchFamily="34" charset="0"/>
                <a:ea typeface="Calibri" charset="0"/>
                <a:cs typeface="Segoe UI" panose="020B0502040204020203" pitchFamily="34" charset="0"/>
              </a:rPr>
              <a:t>Agree</a:t>
            </a:r>
          </a:p>
        </p:txBody>
      </p:sp>
      <p:cxnSp>
        <p:nvCxnSpPr>
          <p:cNvPr id="58" name="Straight Connector 57">
            <a:extLst>
              <a:ext uri="{FF2B5EF4-FFF2-40B4-BE49-F238E27FC236}">
                <a16:creationId xmlns:a16="http://schemas.microsoft.com/office/drawing/2014/main" id="{1D1989D3-5A4E-4919-8F78-91AECDEAFDD5}"/>
              </a:ext>
            </a:extLst>
          </p:cNvPr>
          <p:cNvCxnSpPr>
            <a:cxnSpLocks/>
          </p:cNvCxnSpPr>
          <p:nvPr/>
        </p:nvCxnSpPr>
        <p:spPr>
          <a:xfrm>
            <a:off x="7817243" y="4544325"/>
            <a:ext cx="3048000" cy="898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59" name="Graphic 58" descr="Checkmark with solid fill">
            <a:extLst>
              <a:ext uri="{FF2B5EF4-FFF2-40B4-BE49-F238E27FC236}">
                <a16:creationId xmlns:a16="http://schemas.microsoft.com/office/drawing/2014/main" id="{4B92E53A-F9B8-401F-A728-DA3F51DE2BC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25442">
            <a:off x="7024207" y="2419612"/>
            <a:ext cx="535531" cy="535531"/>
          </a:xfrm>
          <a:prstGeom prst="rect">
            <a:avLst/>
          </a:prstGeom>
        </p:spPr>
      </p:pic>
      <p:pic>
        <p:nvPicPr>
          <p:cNvPr id="60" name="Graphic 59" descr="Close with solid fill">
            <a:extLst>
              <a:ext uri="{FF2B5EF4-FFF2-40B4-BE49-F238E27FC236}">
                <a16:creationId xmlns:a16="http://schemas.microsoft.com/office/drawing/2014/main" id="{1D3E6FBF-F206-44F7-8E01-B3E21BDBEFE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30928" y="3491724"/>
            <a:ext cx="526132" cy="526132"/>
          </a:xfrm>
          <a:prstGeom prst="rect">
            <a:avLst/>
          </a:prstGeom>
        </p:spPr>
      </p:pic>
      <p:sp>
        <p:nvSpPr>
          <p:cNvPr id="61" name="TextBox 60">
            <a:extLst>
              <a:ext uri="{FF2B5EF4-FFF2-40B4-BE49-F238E27FC236}">
                <a16:creationId xmlns:a16="http://schemas.microsoft.com/office/drawing/2014/main" id="{B1D0EAD0-5F5C-4993-BBF0-97ACC8D14928}"/>
              </a:ext>
            </a:extLst>
          </p:cNvPr>
          <p:cNvSpPr txBox="1"/>
          <p:nvPr/>
        </p:nvSpPr>
        <p:spPr>
          <a:xfrm>
            <a:off x="7561183" y="4735536"/>
            <a:ext cx="4093298" cy="2336024"/>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lang="en-US" kern="0" dirty="0">
                <a:latin typeface="Segoe UI" panose="020B0502040204020203" pitchFamily="34" charset="0"/>
                <a:ea typeface="Calibri" charset="0"/>
                <a:cs typeface="Segoe UI" panose="020B0502040204020203" pitchFamily="34" charset="0"/>
              </a:rPr>
              <a:t>Explore ways to narrow down force research portfolio to enable key knowledge gaps to be filled AND to operationalize research  </a:t>
            </a:r>
          </a:p>
          <a:p>
            <a:pPr marL="285750" indent="-285750">
              <a:lnSpc>
                <a:spcPct val="90000"/>
              </a:lnSpc>
              <a:buFont typeface="Arial" panose="020B0604020202020204" pitchFamily="34" charset="0"/>
              <a:buChar char="•"/>
            </a:pPr>
            <a:r>
              <a:rPr lang="en-US" kern="0" dirty="0">
                <a:latin typeface="Segoe UI" panose="020B0502040204020203" pitchFamily="34" charset="0"/>
                <a:ea typeface="Calibri" charset="0"/>
                <a:cs typeface="Segoe UI" panose="020B0502040204020203" pitchFamily="34" charset="0"/>
              </a:rPr>
              <a:t>Proactive horizon scanning to inform research portfolio</a:t>
            </a:r>
          </a:p>
          <a:p>
            <a:pPr marL="285750" indent="-285750">
              <a:lnSpc>
                <a:spcPct val="90000"/>
              </a:lnSpc>
              <a:buFont typeface="Arial" panose="020B0604020202020204" pitchFamily="34" charset="0"/>
              <a:buChar char="•"/>
            </a:pPr>
            <a:r>
              <a:rPr lang="en-US" kern="0" dirty="0">
                <a:latin typeface="Segoe UI" panose="020B0502040204020203" pitchFamily="34" charset="0"/>
                <a:ea typeface="Calibri" charset="0"/>
                <a:cs typeface="Segoe UI" panose="020B0502040204020203" pitchFamily="34" charset="0"/>
              </a:rPr>
              <a:t>Collaborate with researchers</a:t>
            </a:r>
          </a:p>
          <a:p>
            <a:pPr marL="285750" indent="-285750">
              <a:lnSpc>
                <a:spcPct val="90000"/>
              </a:lnSpc>
              <a:buFont typeface="Arial" panose="020B0604020202020204" pitchFamily="34" charset="0"/>
              <a:buChar char="•"/>
            </a:pPr>
            <a:endParaRPr lang="en-US" kern="0" dirty="0">
              <a:solidFill>
                <a:schemeClr val="bg1"/>
              </a:solidFill>
              <a:latin typeface="Segoe UI" panose="020B0502040204020203" pitchFamily="34" charset="0"/>
              <a:ea typeface="Calibri" charset="0"/>
              <a:cs typeface="Segoe UI" panose="020B0502040204020203" pitchFamily="34" charset="0"/>
            </a:endParaRPr>
          </a:p>
          <a:p>
            <a:pPr>
              <a:lnSpc>
                <a:spcPct val="90000"/>
              </a:lnSpc>
            </a:pPr>
            <a:r>
              <a:rPr lang="en-US" kern="0" dirty="0">
                <a:solidFill>
                  <a:schemeClr val="bg1"/>
                </a:solidFill>
                <a:latin typeface="Segoe UI" panose="020B0502040204020203" pitchFamily="34" charset="0"/>
                <a:ea typeface="Calibri" charset="0"/>
                <a:cs typeface="Segoe UI" panose="020B0502040204020203" pitchFamily="34" charset="0"/>
              </a:rPr>
              <a:t> </a:t>
            </a:r>
            <a:endParaRPr lang="en-US" dirty="0">
              <a:solidFill>
                <a:schemeClr val="bg1"/>
              </a:solidFill>
              <a:latin typeface="Segoe UI" panose="020B0502040204020203" pitchFamily="34" charset="0"/>
              <a:ea typeface="Calibri" charset="0"/>
              <a:cs typeface="Segoe UI" panose="020B0502040204020203" pitchFamily="34" charset="0"/>
            </a:endParaRPr>
          </a:p>
        </p:txBody>
      </p:sp>
      <p:sp>
        <p:nvSpPr>
          <p:cNvPr id="63" name="TextBox 62">
            <a:extLst>
              <a:ext uri="{FF2B5EF4-FFF2-40B4-BE49-F238E27FC236}">
                <a16:creationId xmlns:a16="http://schemas.microsoft.com/office/drawing/2014/main" id="{AE9AD113-7D0F-4B99-8D16-1951303F031F}"/>
              </a:ext>
            </a:extLst>
          </p:cNvPr>
          <p:cNvSpPr txBox="1"/>
          <p:nvPr/>
        </p:nvSpPr>
        <p:spPr>
          <a:xfrm>
            <a:off x="7576931" y="3196640"/>
            <a:ext cx="4367348" cy="1089529"/>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lang="en-US" kern="0" dirty="0">
                <a:latin typeface="Segoe UI" panose="020B0502040204020203" pitchFamily="34" charset="0"/>
                <a:ea typeface="Calibri" charset="0"/>
                <a:cs typeface="Segoe UI" panose="020B0502040204020203" pitchFamily="34" charset="0"/>
              </a:rPr>
              <a:t>Reactive to research requests, usually driven by academics</a:t>
            </a:r>
          </a:p>
          <a:p>
            <a:pPr marL="285750" indent="-285750">
              <a:lnSpc>
                <a:spcPct val="90000"/>
              </a:lnSpc>
              <a:buFont typeface="Arial" panose="020B0604020202020204" pitchFamily="34" charset="0"/>
              <a:buChar char="•"/>
            </a:pPr>
            <a:r>
              <a:rPr lang="en-US" kern="0" dirty="0">
                <a:latin typeface="Segoe UI" panose="020B0502040204020203" pitchFamily="34" charset="0"/>
                <a:ea typeface="Calibri" charset="0"/>
                <a:cs typeface="Segoe UI" panose="020B0502040204020203" pitchFamily="34" charset="0"/>
              </a:rPr>
              <a:t>Force research portfolios very broad</a:t>
            </a:r>
          </a:p>
          <a:p>
            <a:pPr marL="285750" indent="-285750">
              <a:lnSpc>
                <a:spcPct val="90000"/>
              </a:lnSpc>
              <a:buFont typeface="Arial" panose="020B0604020202020204" pitchFamily="34" charset="0"/>
              <a:buChar char="•"/>
            </a:pPr>
            <a:r>
              <a:rPr lang="en-US" kern="0" dirty="0">
                <a:latin typeface="Segoe UI" panose="020B0502040204020203" pitchFamily="34" charset="0"/>
                <a:ea typeface="Calibri" charset="0"/>
                <a:cs typeface="Segoe UI" panose="020B0502040204020203" pitchFamily="34" charset="0"/>
              </a:rPr>
              <a:t>Cooperating rather than collaborating </a:t>
            </a:r>
            <a:endParaRPr lang="en-US" dirty="0">
              <a:latin typeface="Segoe UI" panose="020B0502040204020203" pitchFamily="34" charset="0"/>
              <a:ea typeface="Calibri" charset="0"/>
              <a:cs typeface="Segoe UI" panose="020B0502040204020203" pitchFamily="34" charset="0"/>
            </a:endParaRPr>
          </a:p>
        </p:txBody>
      </p:sp>
    </p:spTree>
    <p:extLst>
      <p:ext uri="{BB962C8B-B14F-4D97-AF65-F5344CB8AC3E}">
        <p14:creationId xmlns:p14="http://schemas.microsoft.com/office/powerpoint/2010/main" val="274485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ppt_x"/>
                                          </p:val>
                                        </p:tav>
                                        <p:tav tm="100000">
                                          <p:val>
                                            <p:strVal val="#ppt_x"/>
                                          </p:val>
                                        </p:tav>
                                      </p:tavLst>
                                    </p:anim>
                                    <p:anim calcmode="lin" valueType="num">
                                      <p:cBhvr additive="base">
                                        <p:cTn id="8" dur="500" fill="hold"/>
                                        <p:tgtEl>
                                          <p:spTgt spid="5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500" fill="hold"/>
                                        <p:tgtEl>
                                          <p:spTgt spid="55"/>
                                        </p:tgtEl>
                                        <p:attrNameLst>
                                          <p:attrName>ppt_x</p:attrName>
                                        </p:attrNameLst>
                                      </p:cBhvr>
                                      <p:tavLst>
                                        <p:tav tm="0">
                                          <p:val>
                                            <p:strVal val="#ppt_x"/>
                                          </p:val>
                                        </p:tav>
                                        <p:tav tm="100000">
                                          <p:val>
                                            <p:strVal val="#ppt_x"/>
                                          </p:val>
                                        </p:tav>
                                      </p:tavLst>
                                    </p:anim>
                                    <p:anim calcmode="lin" valueType="num">
                                      <p:cBhvr additive="base">
                                        <p:cTn id="12"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additive="base">
                                        <p:cTn id="17" dur="500" fill="hold"/>
                                        <p:tgtEl>
                                          <p:spTgt spid="60"/>
                                        </p:tgtEl>
                                        <p:attrNameLst>
                                          <p:attrName>ppt_x</p:attrName>
                                        </p:attrNameLst>
                                      </p:cBhvr>
                                      <p:tavLst>
                                        <p:tav tm="0">
                                          <p:val>
                                            <p:strVal val="#ppt_x"/>
                                          </p:val>
                                        </p:tav>
                                        <p:tav tm="100000">
                                          <p:val>
                                            <p:strVal val="#ppt_x"/>
                                          </p:val>
                                        </p:tav>
                                      </p:tavLst>
                                    </p:anim>
                                    <p:anim calcmode="lin" valueType="num">
                                      <p:cBhvr additive="base">
                                        <p:cTn id="18" dur="500" fill="hold"/>
                                        <p:tgtEl>
                                          <p:spTgt spid="6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additive="base">
                                        <p:cTn id="21" dur="500" fill="hold"/>
                                        <p:tgtEl>
                                          <p:spTgt spid="63"/>
                                        </p:tgtEl>
                                        <p:attrNameLst>
                                          <p:attrName>ppt_x</p:attrName>
                                        </p:attrNameLst>
                                      </p:cBhvr>
                                      <p:tavLst>
                                        <p:tav tm="0">
                                          <p:val>
                                            <p:strVal val="#ppt_x"/>
                                          </p:val>
                                        </p:tav>
                                        <p:tav tm="100000">
                                          <p:val>
                                            <p:strVal val="#ppt_x"/>
                                          </p:val>
                                        </p:tav>
                                      </p:tavLst>
                                    </p:anim>
                                    <p:anim calcmode="lin" valueType="num">
                                      <p:cBhvr additive="base">
                                        <p:cTn id="22"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additive="base">
                                        <p:cTn id="27" dur="500" fill="hold"/>
                                        <p:tgtEl>
                                          <p:spTgt spid="61"/>
                                        </p:tgtEl>
                                        <p:attrNameLst>
                                          <p:attrName>ppt_x</p:attrName>
                                        </p:attrNameLst>
                                      </p:cBhvr>
                                      <p:tavLst>
                                        <p:tav tm="0">
                                          <p:val>
                                            <p:strVal val="#ppt_x"/>
                                          </p:val>
                                        </p:tav>
                                        <p:tav tm="100000">
                                          <p:val>
                                            <p:strVal val="#ppt_x"/>
                                          </p:val>
                                        </p:tav>
                                      </p:tavLst>
                                    </p:anim>
                                    <p:anim calcmode="lin" valueType="num">
                                      <p:cBhvr additive="base">
                                        <p:cTn id="28"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61" grpId="0"/>
      <p:bldP spid="6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659" y="80331"/>
            <a:ext cx="6423037" cy="698846"/>
          </a:xfrm>
        </p:spPr>
        <p:txBody>
          <a:bodyPr>
            <a:normAutofit/>
          </a:bodyPr>
          <a:lstStyle/>
          <a:p>
            <a:r>
              <a:rPr lang="en-US" sz="3200" dirty="0">
                <a:latin typeface="+mn-lt"/>
              </a:rPr>
              <a:t>Research into practice interventions</a:t>
            </a:r>
          </a:p>
        </p:txBody>
      </p:sp>
      <p:cxnSp>
        <p:nvCxnSpPr>
          <p:cNvPr id="112" name="Straight Connector 111">
            <a:extLst>
              <a:ext uri="{FF2B5EF4-FFF2-40B4-BE49-F238E27FC236}">
                <a16:creationId xmlns:a16="http://schemas.microsoft.com/office/drawing/2014/main" id="{2761099A-0789-4EBB-8BBC-784DE9D48997}"/>
              </a:ext>
            </a:extLst>
          </p:cNvPr>
          <p:cNvCxnSpPr>
            <a:cxnSpLocks/>
          </p:cNvCxnSpPr>
          <p:nvPr/>
        </p:nvCxnSpPr>
        <p:spPr>
          <a:xfrm>
            <a:off x="7817243" y="2101458"/>
            <a:ext cx="304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5" name="Group 94">
            <a:extLst>
              <a:ext uri="{FF2B5EF4-FFF2-40B4-BE49-F238E27FC236}">
                <a16:creationId xmlns:a16="http://schemas.microsoft.com/office/drawing/2014/main" id="{68B3F400-4218-48CD-A625-47D2747DF492}"/>
              </a:ext>
            </a:extLst>
          </p:cNvPr>
          <p:cNvGrpSpPr/>
          <p:nvPr/>
        </p:nvGrpSpPr>
        <p:grpSpPr>
          <a:xfrm>
            <a:off x="1209255" y="2197938"/>
            <a:ext cx="5379142" cy="4660061"/>
            <a:chOff x="-5152456" y="2197938"/>
            <a:chExt cx="5379142" cy="4660061"/>
          </a:xfrm>
        </p:grpSpPr>
        <p:sp>
          <p:nvSpPr>
            <p:cNvPr id="96" name="Freeform 14">
              <a:extLst>
                <a:ext uri="{FF2B5EF4-FFF2-40B4-BE49-F238E27FC236}">
                  <a16:creationId xmlns:a16="http://schemas.microsoft.com/office/drawing/2014/main" id="{7F72A8D0-7C24-4486-A33B-AD9200C18C7D}"/>
                </a:ext>
              </a:extLst>
            </p:cNvPr>
            <p:cNvSpPr>
              <a:spLocks/>
            </p:cNvSpPr>
            <p:nvPr/>
          </p:nvSpPr>
          <p:spPr bwMode="auto">
            <a:xfrm rot="16200000" flipH="1">
              <a:off x="-2128302" y="3931650"/>
              <a:ext cx="2625725" cy="790251"/>
            </a:xfrm>
            <a:custGeom>
              <a:avLst/>
              <a:gdLst>
                <a:gd name="T0" fmla="*/ 0 w 1830"/>
                <a:gd name="T1" fmla="*/ 422 h 422"/>
                <a:gd name="T2" fmla="*/ 1654 w 1830"/>
                <a:gd name="T3" fmla="*/ 422 h 422"/>
                <a:gd name="T4" fmla="*/ 1830 w 1830"/>
                <a:gd name="T5" fmla="*/ 211 h 422"/>
                <a:gd name="T6" fmla="*/ 1654 w 1830"/>
                <a:gd name="T7" fmla="*/ 0 h 422"/>
                <a:gd name="T8" fmla="*/ 0 w 1830"/>
                <a:gd name="T9" fmla="*/ 0 h 422"/>
                <a:gd name="T10" fmla="*/ 0 w 1830"/>
                <a:gd name="T11" fmla="*/ 422 h 422"/>
              </a:gdLst>
              <a:ahLst/>
              <a:cxnLst>
                <a:cxn ang="0">
                  <a:pos x="T0" y="T1"/>
                </a:cxn>
                <a:cxn ang="0">
                  <a:pos x="T2" y="T3"/>
                </a:cxn>
                <a:cxn ang="0">
                  <a:pos x="T4" y="T5"/>
                </a:cxn>
                <a:cxn ang="0">
                  <a:pos x="T6" y="T7"/>
                </a:cxn>
                <a:cxn ang="0">
                  <a:pos x="T8" y="T9"/>
                </a:cxn>
                <a:cxn ang="0">
                  <a:pos x="T10" y="T11"/>
                </a:cxn>
              </a:cxnLst>
              <a:rect l="0" t="0" r="r" b="b"/>
              <a:pathLst>
                <a:path w="1830" h="422">
                  <a:moveTo>
                    <a:pt x="0" y="422"/>
                  </a:moveTo>
                  <a:lnTo>
                    <a:pt x="1654" y="422"/>
                  </a:lnTo>
                  <a:lnTo>
                    <a:pt x="1830" y="211"/>
                  </a:lnTo>
                  <a:lnTo>
                    <a:pt x="1654" y="0"/>
                  </a:lnTo>
                  <a:lnTo>
                    <a:pt x="0" y="0"/>
                  </a:lnTo>
                  <a:lnTo>
                    <a:pt x="0" y="422"/>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97" name="Freeform 15">
              <a:extLst>
                <a:ext uri="{FF2B5EF4-FFF2-40B4-BE49-F238E27FC236}">
                  <a16:creationId xmlns:a16="http://schemas.microsoft.com/office/drawing/2014/main" id="{48798AF0-970D-42FF-8D90-725D4B86797A}"/>
                </a:ext>
              </a:extLst>
            </p:cNvPr>
            <p:cNvSpPr>
              <a:spLocks/>
            </p:cNvSpPr>
            <p:nvPr/>
          </p:nvSpPr>
          <p:spPr bwMode="auto">
            <a:xfrm rot="16200000" flipH="1">
              <a:off x="-3119230" y="4134198"/>
              <a:ext cx="3028950" cy="788379"/>
            </a:xfrm>
            <a:custGeom>
              <a:avLst/>
              <a:gdLst>
                <a:gd name="T0" fmla="*/ 0 w 1654"/>
                <a:gd name="T1" fmla="*/ 421 h 421"/>
                <a:gd name="T2" fmla="*/ 1478 w 1654"/>
                <a:gd name="T3" fmla="*/ 421 h 421"/>
                <a:gd name="T4" fmla="*/ 1654 w 1654"/>
                <a:gd name="T5" fmla="*/ 212 h 421"/>
                <a:gd name="T6" fmla="*/ 1478 w 1654"/>
                <a:gd name="T7" fmla="*/ 0 h 421"/>
                <a:gd name="T8" fmla="*/ 0 w 1654"/>
                <a:gd name="T9" fmla="*/ 0 h 421"/>
                <a:gd name="T10" fmla="*/ 0 w 1654"/>
                <a:gd name="T11" fmla="*/ 421 h 421"/>
              </a:gdLst>
              <a:ahLst/>
              <a:cxnLst>
                <a:cxn ang="0">
                  <a:pos x="T0" y="T1"/>
                </a:cxn>
                <a:cxn ang="0">
                  <a:pos x="T2" y="T3"/>
                </a:cxn>
                <a:cxn ang="0">
                  <a:pos x="T4" y="T5"/>
                </a:cxn>
                <a:cxn ang="0">
                  <a:pos x="T6" y="T7"/>
                </a:cxn>
                <a:cxn ang="0">
                  <a:pos x="T8" y="T9"/>
                </a:cxn>
                <a:cxn ang="0">
                  <a:pos x="T10" y="T11"/>
                </a:cxn>
              </a:cxnLst>
              <a:rect l="0" t="0" r="r" b="b"/>
              <a:pathLst>
                <a:path w="1654" h="421">
                  <a:moveTo>
                    <a:pt x="0" y="421"/>
                  </a:moveTo>
                  <a:lnTo>
                    <a:pt x="1478" y="421"/>
                  </a:lnTo>
                  <a:lnTo>
                    <a:pt x="1654" y="212"/>
                  </a:lnTo>
                  <a:lnTo>
                    <a:pt x="1478" y="0"/>
                  </a:lnTo>
                  <a:lnTo>
                    <a:pt x="0" y="0"/>
                  </a:lnTo>
                  <a:lnTo>
                    <a:pt x="0" y="421"/>
                  </a:ln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99" name="Freeform 18">
              <a:extLst>
                <a:ext uri="{FF2B5EF4-FFF2-40B4-BE49-F238E27FC236}">
                  <a16:creationId xmlns:a16="http://schemas.microsoft.com/office/drawing/2014/main" id="{5BACD9DE-397E-429A-8B7C-334B1F919176}"/>
                </a:ext>
              </a:extLst>
            </p:cNvPr>
            <p:cNvSpPr>
              <a:spLocks/>
            </p:cNvSpPr>
            <p:nvPr/>
          </p:nvSpPr>
          <p:spPr bwMode="auto">
            <a:xfrm rot="16200000" flipH="1">
              <a:off x="-5282748" y="3932586"/>
              <a:ext cx="2625725" cy="788379"/>
            </a:xfrm>
            <a:custGeom>
              <a:avLst/>
              <a:gdLst>
                <a:gd name="T0" fmla="*/ 0 w 1908"/>
                <a:gd name="T1" fmla="*/ 421 h 421"/>
                <a:gd name="T2" fmla="*/ 1732 w 1908"/>
                <a:gd name="T3" fmla="*/ 421 h 421"/>
                <a:gd name="T4" fmla="*/ 1908 w 1908"/>
                <a:gd name="T5" fmla="*/ 210 h 421"/>
                <a:gd name="T6" fmla="*/ 1732 w 1908"/>
                <a:gd name="T7" fmla="*/ 0 h 421"/>
                <a:gd name="T8" fmla="*/ 0 w 1908"/>
                <a:gd name="T9" fmla="*/ 0 h 421"/>
                <a:gd name="T10" fmla="*/ 0 w 1908"/>
                <a:gd name="T11" fmla="*/ 421 h 421"/>
              </a:gdLst>
              <a:ahLst/>
              <a:cxnLst>
                <a:cxn ang="0">
                  <a:pos x="T0" y="T1"/>
                </a:cxn>
                <a:cxn ang="0">
                  <a:pos x="T2" y="T3"/>
                </a:cxn>
                <a:cxn ang="0">
                  <a:pos x="T4" y="T5"/>
                </a:cxn>
                <a:cxn ang="0">
                  <a:pos x="T6" y="T7"/>
                </a:cxn>
                <a:cxn ang="0">
                  <a:pos x="T8" y="T9"/>
                </a:cxn>
                <a:cxn ang="0">
                  <a:pos x="T10" y="T11"/>
                </a:cxn>
              </a:cxnLst>
              <a:rect l="0" t="0" r="r" b="b"/>
              <a:pathLst>
                <a:path w="1908" h="421">
                  <a:moveTo>
                    <a:pt x="0" y="421"/>
                  </a:moveTo>
                  <a:lnTo>
                    <a:pt x="1732" y="421"/>
                  </a:lnTo>
                  <a:lnTo>
                    <a:pt x="1908" y="210"/>
                  </a:lnTo>
                  <a:lnTo>
                    <a:pt x="1732" y="0"/>
                  </a:lnTo>
                  <a:lnTo>
                    <a:pt x="0" y="0"/>
                  </a:lnTo>
                  <a:lnTo>
                    <a:pt x="0" y="421"/>
                  </a:ln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00" name="Freeform 19">
              <a:extLst>
                <a:ext uri="{FF2B5EF4-FFF2-40B4-BE49-F238E27FC236}">
                  <a16:creationId xmlns:a16="http://schemas.microsoft.com/office/drawing/2014/main" id="{0D0F903D-C0BF-42BE-82C8-0842DC45275B}"/>
                </a:ext>
              </a:extLst>
            </p:cNvPr>
            <p:cNvSpPr>
              <a:spLocks/>
            </p:cNvSpPr>
            <p:nvPr/>
          </p:nvSpPr>
          <p:spPr bwMode="auto">
            <a:xfrm rot="16200000" flipH="1">
              <a:off x="-3705993" y="3932587"/>
              <a:ext cx="2625726" cy="788379"/>
            </a:xfrm>
            <a:custGeom>
              <a:avLst/>
              <a:gdLst>
                <a:gd name="T0" fmla="*/ 0 w 1908"/>
                <a:gd name="T1" fmla="*/ 421 h 421"/>
                <a:gd name="T2" fmla="*/ 1732 w 1908"/>
                <a:gd name="T3" fmla="*/ 421 h 421"/>
                <a:gd name="T4" fmla="*/ 1908 w 1908"/>
                <a:gd name="T5" fmla="*/ 211 h 421"/>
                <a:gd name="T6" fmla="*/ 1732 w 1908"/>
                <a:gd name="T7" fmla="*/ 0 h 421"/>
                <a:gd name="T8" fmla="*/ 0 w 1908"/>
                <a:gd name="T9" fmla="*/ 0 h 421"/>
                <a:gd name="T10" fmla="*/ 0 w 1908"/>
                <a:gd name="T11" fmla="*/ 421 h 421"/>
              </a:gdLst>
              <a:ahLst/>
              <a:cxnLst>
                <a:cxn ang="0">
                  <a:pos x="T0" y="T1"/>
                </a:cxn>
                <a:cxn ang="0">
                  <a:pos x="T2" y="T3"/>
                </a:cxn>
                <a:cxn ang="0">
                  <a:pos x="T4" y="T5"/>
                </a:cxn>
                <a:cxn ang="0">
                  <a:pos x="T6" y="T7"/>
                </a:cxn>
                <a:cxn ang="0">
                  <a:pos x="T8" y="T9"/>
                </a:cxn>
                <a:cxn ang="0">
                  <a:pos x="T10" y="T11"/>
                </a:cxn>
              </a:cxnLst>
              <a:rect l="0" t="0" r="r" b="b"/>
              <a:pathLst>
                <a:path w="1908" h="421">
                  <a:moveTo>
                    <a:pt x="0" y="421"/>
                  </a:moveTo>
                  <a:lnTo>
                    <a:pt x="1732" y="421"/>
                  </a:lnTo>
                  <a:lnTo>
                    <a:pt x="1908" y="211"/>
                  </a:lnTo>
                  <a:lnTo>
                    <a:pt x="1732" y="0"/>
                  </a:lnTo>
                  <a:lnTo>
                    <a:pt x="0" y="0"/>
                  </a:lnTo>
                  <a:lnTo>
                    <a:pt x="0" y="421"/>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02" name="Freeform 22">
              <a:extLst>
                <a:ext uri="{FF2B5EF4-FFF2-40B4-BE49-F238E27FC236}">
                  <a16:creationId xmlns:a16="http://schemas.microsoft.com/office/drawing/2014/main" id="{D3E1EA96-5441-4968-BC0C-AE711B34F428}"/>
                </a:ext>
              </a:extLst>
            </p:cNvPr>
            <p:cNvSpPr>
              <a:spLocks/>
            </p:cNvSpPr>
            <p:nvPr/>
          </p:nvSpPr>
          <p:spPr bwMode="auto">
            <a:xfrm rot="16200000" flipH="1">
              <a:off x="-5109757" y="4536501"/>
              <a:ext cx="3854617" cy="788379"/>
            </a:xfrm>
            <a:custGeom>
              <a:avLst/>
              <a:gdLst>
                <a:gd name="T0" fmla="*/ 0 w 1717"/>
                <a:gd name="T1" fmla="*/ 421 h 421"/>
                <a:gd name="T2" fmla="*/ 1541 w 1717"/>
                <a:gd name="T3" fmla="*/ 421 h 421"/>
                <a:gd name="T4" fmla="*/ 1717 w 1717"/>
                <a:gd name="T5" fmla="*/ 210 h 421"/>
                <a:gd name="T6" fmla="*/ 1541 w 1717"/>
                <a:gd name="T7" fmla="*/ 0 h 421"/>
                <a:gd name="T8" fmla="*/ 0 w 1717"/>
                <a:gd name="T9" fmla="*/ 0 h 421"/>
                <a:gd name="T10" fmla="*/ 0 w 1717"/>
                <a:gd name="T11" fmla="*/ 421 h 421"/>
              </a:gdLst>
              <a:ahLst/>
              <a:cxnLst>
                <a:cxn ang="0">
                  <a:pos x="T0" y="T1"/>
                </a:cxn>
                <a:cxn ang="0">
                  <a:pos x="T2" y="T3"/>
                </a:cxn>
                <a:cxn ang="0">
                  <a:pos x="T4" y="T5"/>
                </a:cxn>
                <a:cxn ang="0">
                  <a:pos x="T6" y="T7"/>
                </a:cxn>
                <a:cxn ang="0">
                  <a:pos x="T8" y="T9"/>
                </a:cxn>
                <a:cxn ang="0">
                  <a:pos x="T10" y="T11"/>
                </a:cxn>
              </a:cxnLst>
              <a:rect l="0" t="0" r="r" b="b"/>
              <a:pathLst>
                <a:path w="1717" h="421">
                  <a:moveTo>
                    <a:pt x="0" y="421"/>
                  </a:moveTo>
                  <a:lnTo>
                    <a:pt x="1541" y="421"/>
                  </a:lnTo>
                  <a:lnTo>
                    <a:pt x="1717" y="210"/>
                  </a:lnTo>
                  <a:lnTo>
                    <a:pt x="1541" y="0"/>
                  </a:lnTo>
                  <a:lnTo>
                    <a:pt x="0" y="0"/>
                  </a:lnTo>
                  <a:lnTo>
                    <a:pt x="0" y="421"/>
                  </a:lnTo>
                  <a:close/>
                </a:path>
              </a:pathLst>
            </a:custGeom>
            <a:solidFill>
              <a:schemeClr val="accent1">
                <a:lumMod val="60000"/>
                <a:lumOff val="40000"/>
              </a:schemeClr>
            </a:solidFill>
            <a:ln w="76200">
              <a:solidFill>
                <a:schemeClr val="tx1">
                  <a:lumMod val="75000"/>
                  <a:lumOff val="25000"/>
                </a:schemeClr>
              </a:solid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03" name="Freeform 23">
              <a:extLst>
                <a:ext uri="{FF2B5EF4-FFF2-40B4-BE49-F238E27FC236}">
                  <a16:creationId xmlns:a16="http://schemas.microsoft.com/office/drawing/2014/main" id="{8C8DD2F6-4955-47A7-9C1F-664711BAF1F0}"/>
                </a:ext>
              </a:extLst>
            </p:cNvPr>
            <p:cNvSpPr>
              <a:spLocks/>
            </p:cNvSpPr>
            <p:nvPr/>
          </p:nvSpPr>
          <p:spPr bwMode="auto">
            <a:xfrm rot="16200000" flipH="1">
              <a:off x="-1644770" y="1789458"/>
              <a:ext cx="815975" cy="1632935"/>
            </a:xfrm>
            <a:custGeom>
              <a:avLst/>
              <a:gdLst>
                <a:gd name="T0" fmla="*/ 514 w 514"/>
                <a:gd name="T1" fmla="*/ 872 h 872"/>
                <a:gd name="T2" fmla="*/ 0 w 514"/>
                <a:gd name="T3" fmla="*/ 121 h 872"/>
                <a:gd name="T4" fmla="*/ 0 w 514"/>
                <a:gd name="T5" fmla="*/ 0 h 872"/>
                <a:gd name="T6" fmla="*/ 514 w 514"/>
                <a:gd name="T7" fmla="*/ 450 h 872"/>
                <a:gd name="T8" fmla="*/ 514 w 514"/>
                <a:gd name="T9" fmla="*/ 872 h 872"/>
              </a:gdLst>
              <a:ahLst/>
              <a:cxnLst>
                <a:cxn ang="0">
                  <a:pos x="T0" y="T1"/>
                </a:cxn>
                <a:cxn ang="0">
                  <a:pos x="T2" y="T3"/>
                </a:cxn>
                <a:cxn ang="0">
                  <a:pos x="T4" y="T5"/>
                </a:cxn>
                <a:cxn ang="0">
                  <a:pos x="T6" y="T7"/>
                </a:cxn>
                <a:cxn ang="0">
                  <a:pos x="T8" y="T9"/>
                </a:cxn>
              </a:cxnLst>
              <a:rect l="0" t="0" r="r" b="b"/>
              <a:pathLst>
                <a:path w="514" h="872">
                  <a:moveTo>
                    <a:pt x="514" y="872"/>
                  </a:moveTo>
                  <a:lnTo>
                    <a:pt x="0" y="121"/>
                  </a:lnTo>
                  <a:lnTo>
                    <a:pt x="0" y="0"/>
                  </a:lnTo>
                  <a:lnTo>
                    <a:pt x="514" y="450"/>
                  </a:lnTo>
                  <a:lnTo>
                    <a:pt x="514" y="872"/>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05" name="Freeform 25">
              <a:extLst>
                <a:ext uri="{FF2B5EF4-FFF2-40B4-BE49-F238E27FC236}">
                  <a16:creationId xmlns:a16="http://schemas.microsoft.com/office/drawing/2014/main" id="{FFC1949F-B8A6-41B5-B8B9-CF1748AE749D}"/>
                </a:ext>
              </a:extLst>
            </p:cNvPr>
            <p:cNvSpPr>
              <a:spLocks/>
            </p:cNvSpPr>
            <p:nvPr/>
          </p:nvSpPr>
          <p:spPr bwMode="auto">
            <a:xfrm rot="16200000" flipH="1">
              <a:off x="-2153190" y="2071289"/>
              <a:ext cx="815975" cy="1069273"/>
            </a:xfrm>
            <a:custGeom>
              <a:avLst/>
              <a:gdLst>
                <a:gd name="T0" fmla="*/ 514 w 514"/>
                <a:gd name="T1" fmla="*/ 571 h 571"/>
                <a:gd name="T2" fmla="*/ 0 w 514"/>
                <a:gd name="T3" fmla="*/ 121 h 571"/>
                <a:gd name="T4" fmla="*/ 0 w 514"/>
                <a:gd name="T5" fmla="*/ 0 h 571"/>
                <a:gd name="T6" fmla="*/ 514 w 514"/>
                <a:gd name="T7" fmla="*/ 150 h 571"/>
                <a:gd name="T8" fmla="*/ 514 w 514"/>
                <a:gd name="T9" fmla="*/ 571 h 571"/>
              </a:gdLst>
              <a:ahLst/>
              <a:cxnLst>
                <a:cxn ang="0">
                  <a:pos x="T0" y="T1"/>
                </a:cxn>
                <a:cxn ang="0">
                  <a:pos x="T2" y="T3"/>
                </a:cxn>
                <a:cxn ang="0">
                  <a:pos x="T4" y="T5"/>
                </a:cxn>
                <a:cxn ang="0">
                  <a:pos x="T6" y="T7"/>
                </a:cxn>
                <a:cxn ang="0">
                  <a:pos x="T8" y="T9"/>
                </a:cxn>
              </a:cxnLst>
              <a:rect l="0" t="0" r="r" b="b"/>
              <a:pathLst>
                <a:path w="514" h="571">
                  <a:moveTo>
                    <a:pt x="514" y="571"/>
                  </a:moveTo>
                  <a:lnTo>
                    <a:pt x="0" y="121"/>
                  </a:lnTo>
                  <a:lnTo>
                    <a:pt x="0" y="0"/>
                  </a:lnTo>
                  <a:lnTo>
                    <a:pt x="514" y="150"/>
                  </a:lnTo>
                  <a:lnTo>
                    <a:pt x="514" y="571"/>
                  </a:ln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06" name="Freeform 27">
              <a:extLst>
                <a:ext uri="{FF2B5EF4-FFF2-40B4-BE49-F238E27FC236}">
                  <a16:creationId xmlns:a16="http://schemas.microsoft.com/office/drawing/2014/main" id="{D41904EA-5410-41B9-A670-A3E79F28F3ED}"/>
                </a:ext>
              </a:extLst>
            </p:cNvPr>
            <p:cNvSpPr>
              <a:spLocks/>
            </p:cNvSpPr>
            <p:nvPr/>
          </p:nvSpPr>
          <p:spPr bwMode="auto">
            <a:xfrm rot="16200000" flipH="1">
              <a:off x="-2801119" y="2211736"/>
              <a:ext cx="815975" cy="788379"/>
            </a:xfrm>
            <a:custGeom>
              <a:avLst/>
              <a:gdLst>
                <a:gd name="T0" fmla="*/ 514 w 514"/>
                <a:gd name="T1" fmla="*/ 421 h 421"/>
                <a:gd name="T2" fmla="*/ 0 w 514"/>
                <a:gd name="T3" fmla="*/ 271 h 421"/>
                <a:gd name="T4" fmla="*/ 0 w 514"/>
                <a:gd name="T5" fmla="*/ 150 h 421"/>
                <a:gd name="T6" fmla="*/ 514 w 514"/>
                <a:gd name="T7" fmla="*/ 0 h 421"/>
                <a:gd name="T8" fmla="*/ 514 w 514"/>
                <a:gd name="T9" fmla="*/ 421 h 421"/>
              </a:gdLst>
              <a:ahLst/>
              <a:cxnLst>
                <a:cxn ang="0">
                  <a:pos x="T0" y="T1"/>
                </a:cxn>
                <a:cxn ang="0">
                  <a:pos x="T2" y="T3"/>
                </a:cxn>
                <a:cxn ang="0">
                  <a:pos x="T4" y="T5"/>
                </a:cxn>
                <a:cxn ang="0">
                  <a:pos x="T6" y="T7"/>
                </a:cxn>
                <a:cxn ang="0">
                  <a:pos x="T8" y="T9"/>
                </a:cxn>
              </a:cxnLst>
              <a:rect l="0" t="0" r="r" b="b"/>
              <a:pathLst>
                <a:path w="514" h="421">
                  <a:moveTo>
                    <a:pt x="514" y="421"/>
                  </a:moveTo>
                  <a:lnTo>
                    <a:pt x="0" y="271"/>
                  </a:lnTo>
                  <a:lnTo>
                    <a:pt x="0" y="150"/>
                  </a:lnTo>
                  <a:lnTo>
                    <a:pt x="514" y="0"/>
                  </a:lnTo>
                  <a:lnTo>
                    <a:pt x="514" y="421"/>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07" name="Freeform 28">
              <a:extLst>
                <a:ext uri="{FF2B5EF4-FFF2-40B4-BE49-F238E27FC236}">
                  <a16:creationId xmlns:a16="http://schemas.microsoft.com/office/drawing/2014/main" id="{26FFA6E3-3284-4D0D-BF5F-8C1ABC39958F}"/>
                </a:ext>
              </a:extLst>
            </p:cNvPr>
            <p:cNvSpPr>
              <a:spLocks/>
            </p:cNvSpPr>
            <p:nvPr/>
          </p:nvSpPr>
          <p:spPr bwMode="auto">
            <a:xfrm rot="16200000" flipH="1">
              <a:off x="-4463081" y="1508563"/>
              <a:ext cx="815975" cy="2194725"/>
            </a:xfrm>
            <a:custGeom>
              <a:avLst/>
              <a:gdLst>
                <a:gd name="T0" fmla="*/ 514 w 514"/>
                <a:gd name="T1" fmla="*/ 0 h 1172"/>
                <a:gd name="T2" fmla="*/ 514 w 514"/>
                <a:gd name="T3" fmla="*/ 421 h 1172"/>
                <a:gd name="T4" fmla="*/ 0 w 514"/>
                <a:gd name="T5" fmla="*/ 1172 h 1172"/>
                <a:gd name="T6" fmla="*/ 0 w 514"/>
                <a:gd name="T7" fmla="*/ 1051 h 1172"/>
                <a:gd name="T8" fmla="*/ 514 w 514"/>
                <a:gd name="T9" fmla="*/ 0 h 1172"/>
              </a:gdLst>
              <a:ahLst/>
              <a:cxnLst>
                <a:cxn ang="0">
                  <a:pos x="T0" y="T1"/>
                </a:cxn>
                <a:cxn ang="0">
                  <a:pos x="T2" y="T3"/>
                </a:cxn>
                <a:cxn ang="0">
                  <a:pos x="T4" y="T5"/>
                </a:cxn>
                <a:cxn ang="0">
                  <a:pos x="T6" y="T7"/>
                </a:cxn>
                <a:cxn ang="0">
                  <a:pos x="T8" y="T9"/>
                </a:cxn>
              </a:cxnLst>
              <a:rect l="0" t="0" r="r" b="b"/>
              <a:pathLst>
                <a:path w="514" h="1172">
                  <a:moveTo>
                    <a:pt x="514" y="0"/>
                  </a:moveTo>
                  <a:lnTo>
                    <a:pt x="514" y="421"/>
                  </a:lnTo>
                  <a:lnTo>
                    <a:pt x="0" y="1172"/>
                  </a:lnTo>
                  <a:lnTo>
                    <a:pt x="0" y="1051"/>
                  </a:lnTo>
                  <a:lnTo>
                    <a:pt x="514" y="0"/>
                  </a:ln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08" name="Freeform 30">
              <a:extLst>
                <a:ext uri="{FF2B5EF4-FFF2-40B4-BE49-F238E27FC236}">
                  <a16:creationId xmlns:a16="http://schemas.microsoft.com/office/drawing/2014/main" id="{BE541A89-BFDE-4401-A364-7CE32C27730E}"/>
                </a:ext>
              </a:extLst>
            </p:cNvPr>
            <p:cNvSpPr>
              <a:spLocks/>
            </p:cNvSpPr>
            <p:nvPr/>
          </p:nvSpPr>
          <p:spPr bwMode="auto">
            <a:xfrm rot="16200000" flipH="1">
              <a:off x="-3449051" y="2071289"/>
              <a:ext cx="815975" cy="1069273"/>
            </a:xfrm>
            <a:custGeom>
              <a:avLst/>
              <a:gdLst>
                <a:gd name="T0" fmla="*/ 514 w 514"/>
                <a:gd name="T1" fmla="*/ 421 h 571"/>
                <a:gd name="T2" fmla="*/ 0 w 514"/>
                <a:gd name="T3" fmla="*/ 571 h 571"/>
                <a:gd name="T4" fmla="*/ 0 w 514"/>
                <a:gd name="T5" fmla="*/ 451 h 571"/>
                <a:gd name="T6" fmla="*/ 514 w 514"/>
                <a:gd name="T7" fmla="*/ 0 h 571"/>
                <a:gd name="T8" fmla="*/ 514 w 514"/>
                <a:gd name="T9" fmla="*/ 421 h 571"/>
              </a:gdLst>
              <a:ahLst/>
              <a:cxnLst>
                <a:cxn ang="0">
                  <a:pos x="T0" y="T1"/>
                </a:cxn>
                <a:cxn ang="0">
                  <a:pos x="T2" y="T3"/>
                </a:cxn>
                <a:cxn ang="0">
                  <a:pos x="T4" y="T5"/>
                </a:cxn>
                <a:cxn ang="0">
                  <a:pos x="T6" y="T7"/>
                </a:cxn>
                <a:cxn ang="0">
                  <a:pos x="T8" y="T9"/>
                </a:cxn>
              </a:cxnLst>
              <a:rect l="0" t="0" r="r" b="b"/>
              <a:pathLst>
                <a:path w="514" h="571">
                  <a:moveTo>
                    <a:pt x="514" y="421"/>
                  </a:moveTo>
                  <a:lnTo>
                    <a:pt x="0" y="571"/>
                  </a:lnTo>
                  <a:lnTo>
                    <a:pt x="0" y="451"/>
                  </a:lnTo>
                  <a:lnTo>
                    <a:pt x="514" y="0"/>
                  </a:lnTo>
                  <a:lnTo>
                    <a:pt x="514" y="421"/>
                  </a:ln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09" name="Freeform 31">
              <a:extLst>
                <a:ext uri="{FF2B5EF4-FFF2-40B4-BE49-F238E27FC236}">
                  <a16:creationId xmlns:a16="http://schemas.microsoft.com/office/drawing/2014/main" id="{5F56F17F-B834-49C5-B3E2-B18E5D705A34}"/>
                </a:ext>
              </a:extLst>
            </p:cNvPr>
            <p:cNvSpPr>
              <a:spLocks/>
            </p:cNvSpPr>
            <p:nvPr/>
          </p:nvSpPr>
          <p:spPr bwMode="auto">
            <a:xfrm rot="16200000" flipH="1">
              <a:off x="-3955597" y="1789458"/>
              <a:ext cx="815975" cy="1632935"/>
            </a:xfrm>
            <a:custGeom>
              <a:avLst/>
              <a:gdLst>
                <a:gd name="T0" fmla="*/ 514 w 514"/>
                <a:gd name="T1" fmla="*/ 421 h 872"/>
                <a:gd name="T2" fmla="*/ 0 w 514"/>
                <a:gd name="T3" fmla="*/ 872 h 872"/>
                <a:gd name="T4" fmla="*/ 0 w 514"/>
                <a:gd name="T5" fmla="*/ 751 h 872"/>
                <a:gd name="T6" fmla="*/ 514 w 514"/>
                <a:gd name="T7" fmla="*/ 0 h 872"/>
                <a:gd name="T8" fmla="*/ 514 w 514"/>
                <a:gd name="T9" fmla="*/ 421 h 872"/>
              </a:gdLst>
              <a:ahLst/>
              <a:cxnLst>
                <a:cxn ang="0">
                  <a:pos x="T0" y="T1"/>
                </a:cxn>
                <a:cxn ang="0">
                  <a:pos x="T2" y="T3"/>
                </a:cxn>
                <a:cxn ang="0">
                  <a:pos x="T4" y="T5"/>
                </a:cxn>
                <a:cxn ang="0">
                  <a:pos x="T6" y="T7"/>
                </a:cxn>
                <a:cxn ang="0">
                  <a:pos x="T8" y="T9"/>
                </a:cxn>
              </a:cxnLst>
              <a:rect l="0" t="0" r="r" b="b"/>
              <a:pathLst>
                <a:path w="514" h="872">
                  <a:moveTo>
                    <a:pt x="514" y="421"/>
                  </a:moveTo>
                  <a:lnTo>
                    <a:pt x="0" y="872"/>
                  </a:lnTo>
                  <a:lnTo>
                    <a:pt x="0" y="751"/>
                  </a:lnTo>
                  <a:lnTo>
                    <a:pt x="514" y="0"/>
                  </a:lnTo>
                  <a:lnTo>
                    <a:pt x="514" y="421"/>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13" name="TextBox 112">
              <a:extLst>
                <a:ext uri="{FF2B5EF4-FFF2-40B4-BE49-F238E27FC236}">
                  <a16:creationId xmlns:a16="http://schemas.microsoft.com/office/drawing/2014/main" id="{F5446B50-9F57-4A66-BE3B-DD34E0BD5875}"/>
                </a:ext>
              </a:extLst>
            </p:cNvPr>
            <p:cNvSpPr txBox="1"/>
            <p:nvPr/>
          </p:nvSpPr>
          <p:spPr>
            <a:xfrm flipH="1">
              <a:off x="-5011079"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01</a:t>
              </a:r>
            </a:p>
          </p:txBody>
        </p:sp>
        <p:sp>
          <p:nvSpPr>
            <p:cNvPr id="114" name="TextBox 113">
              <a:extLst>
                <a:ext uri="{FF2B5EF4-FFF2-40B4-BE49-F238E27FC236}">
                  <a16:creationId xmlns:a16="http://schemas.microsoft.com/office/drawing/2014/main" id="{5ABD841A-4626-4BE3-946A-377477E2CC78}"/>
                </a:ext>
              </a:extLst>
            </p:cNvPr>
            <p:cNvSpPr txBox="1"/>
            <p:nvPr/>
          </p:nvSpPr>
          <p:spPr>
            <a:xfrm flipH="1">
              <a:off x="-4222700"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02</a:t>
              </a:r>
            </a:p>
          </p:txBody>
        </p:sp>
        <p:sp>
          <p:nvSpPr>
            <p:cNvPr id="116" name="TextBox 115">
              <a:extLst>
                <a:ext uri="{FF2B5EF4-FFF2-40B4-BE49-F238E27FC236}">
                  <a16:creationId xmlns:a16="http://schemas.microsoft.com/office/drawing/2014/main" id="{8A8ECB6C-8579-44D7-BF17-3972EF71AFF9}"/>
                </a:ext>
              </a:extLst>
            </p:cNvPr>
            <p:cNvSpPr txBox="1"/>
            <p:nvPr/>
          </p:nvSpPr>
          <p:spPr>
            <a:xfrm flipH="1">
              <a:off x="-3434323"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03</a:t>
              </a:r>
            </a:p>
          </p:txBody>
        </p:sp>
        <p:sp>
          <p:nvSpPr>
            <p:cNvPr id="205" name="TextBox 204">
              <a:extLst>
                <a:ext uri="{FF2B5EF4-FFF2-40B4-BE49-F238E27FC236}">
                  <a16:creationId xmlns:a16="http://schemas.microsoft.com/office/drawing/2014/main" id="{159B623B-92B9-4275-9D8A-1AAF6508C9DD}"/>
                </a:ext>
              </a:extLst>
            </p:cNvPr>
            <p:cNvSpPr txBox="1"/>
            <p:nvPr/>
          </p:nvSpPr>
          <p:spPr>
            <a:xfrm flipH="1">
              <a:off x="-2645944"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04</a:t>
              </a:r>
            </a:p>
          </p:txBody>
        </p:sp>
        <p:sp>
          <p:nvSpPr>
            <p:cNvPr id="206" name="TextBox 205">
              <a:extLst>
                <a:ext uri="{FF2B5EF4-FFF2-40B4-BE49-F238E27FC236}">
                  <a16:creationId xmlns:a16="http://schemas.microsoft.com/office/drawing/2014/main" id="{A4095611-D0C5-4B2D-988E-E63C9B238308}"/>
                </a:ext>
              </a:extLst>
            </p:cNvPr>
            <p:cNvSpPr txBox="1"/>
            <p:nvPr/>
          </p:nvSpPr>
          <p:spPr>
            <a:xfrm flipH="1">
              <a:off x="-1857567"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05</a:t>
              </a:r>
            </a:p>
          </p:txBody>
        </p:sp>
        <p:sp>
          <p:nvSpPr>
            <p:cNvPr id="207" name="TextBox 206">
              <a:extLst>
                <a:ext uri="{FF2B5EF4-FFF2-40B4-BE49-F238E27FC236}">
                  <a16:creationId xmlns:a16="http://schemas.microsoft.com/office/drawing/2014/main" id="{C605E8CC-9D0A-4510-B5B9-A538AEB11AFC}"/>
                </a:ext>
              </a:extLst>
            </p:cNvPr>
            <p:cNvSpPr txBox="1"/>
            <p:nvPr/>
          </p:nvSpPr>
          <p:spPr>
            <a:xfrm flipH="1">
              <a:off x="-1068252"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06</a:t>
              </a:r>
            </a:p>
          </p:txBody>
        </p:sp>
        <p:sp>
          <p:nvSpPr>
            <p:cNvPr id="208" name="TextBox 207">
              <a:extLst>
                <a:ext uri="{FF2B5EF4-FFF2-40B4-BE49-F238E27FC236}">
                  <a16:creationId xmlns:a16="http://schemas.microsoft.com/office/drawing/2014/main" id="{E018C23F-BB9C-4039-A76E-861DB5811D67}"/>
                </a:ext>
              </a:extLst>
            </p:cNvPr>
            <p:cNvSpPr txBox="1"/>
            <p:nvPr/>
          </p:nvSpPr>
          <p:spPr>
            <a:xfrm flipH="1">
              <a:off x="-278938"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07</a:t>
              </a:r>
            </a:p>
          </p:txBody>
        </p:sp>
        <p:sp>
          <p:nvSpPr>
            <p:cNvPr id="209" name="TextBox 208">
              <a:extLst>
                <a:ext uri="{FF2B5EF4-FFF2-40B4-BE49-F238E27FC236}">
                  <a16:creationId xmlns:a16="http://schemas.microsoft.com/office/drawing/2014/main" id="{92789162-13B1-4129-B7B1-CAB735BEC2C9}"/>
                </a:ext>
              </a:extLst>
            </p:cNvPr>
            <p:cNvSpPr txBox="1"/>
            <p:nvPr/>
          </p:nvSpPr>
          <p:spPr>
            <a:xfrm rot="16200000" flipH="1">
              <a:off x="-5652030" y="4809833"/>
              <a:ext cx="1787527" cy="430887"/>
            </a:xfrm>
            <a:prstGeom prst="rect">
              <a:avLst/>
            </a:prstGeom>
            <a:noFill/>
          </p:spPr>
          <p:txBody>
            <a:bodyPr wrap="square" lIns="0" tIns="0" rIns="0" bIns="0" rtlCol="0" anchor="ctr">
              <a:spAutoFit/>
            </a:bodyPr>
            <a:lstStyle/>
            <a:p>
              <a:pPr algn="ctr"/>
              <a:r>
                <a:rPr lang="en-US" sz="2800" b="1" dirty="0">
                  <a:solidFill>
                    <a:schemeClr val="bg1"/>
                  </a:solidFill>
                  <a:ea typeface="Calibri Light" charset="0"/>
                  <a:cs typeface="Segoe UI" panose="020B0502040204020203" pitchFamily="34" charset="0"/>
                </a:rPr>
                <a:t>Awareness</a:t>
              </a:r>
            </a:p>
          </p:txBody>
        </p:sp>
        <p:sp>
          <p:nvSpPr>
            <p:cNvPr id="210" name="TextBox 209">
              <a:extLst>
                <a:ext uri="{FF2B5EF4-FFF2-40B4-BE49-F238E27FC236}">
                  <a16:creationId xmlns:a16="http://schemas.microsoft.com/office/drawing/2014/main" id="{C8A70355-649B-40A5-845A-B2623EC91FE8}"/>
                </a:ext>
              </a:extLst>
            </p:cNvPr>
            <p:cNvSpPr txBox="1"/>
            <p:nvPr/>
          </p:nvSpPr>
          <p:spPr>
            <a:xfrm rot="16200000" flipH="1">
              <a:off x="-4616842" y="4542647"/>
              <a:ext cx="1339425" cy="246221"/>
            </a:xfrm>
            <a:prstGeom prst="rect">
              <a:avLst/>
            </a:prstGeom>
            <a:noFill/>
          </p:spPr>
          <p:txBody>
            <a:bodyPr wrap="square" lIns="0" tIns="0" rIns="0" bIns="0" rtlCol="0" anchor="ctr">
              <a:spAutoFit/>
            </a:bodyPr>
            <a:lstStyle/>
            <a:p>
              <a:pPr algn="ctr"/>
              <a:r>
                <a:rPr lang="en-US" sz="1600" b="1" dirty="0">
                  <a:latin typeface="Segoe UI" panose="020B0502040204020203" pitchFamily="34" charset="0"/>
                  <a:ea typeface="Calibri Light" charset="0"/>
                  <a:cs typeface="Segoe UI" panose="020B0502040204020203" pitchFamily="34" charset="0"/>
                </a:rPr>
                <a:t>Agree</a:t>
              </a:r>
            </a:p>
          </p:txBody>
        </p:sp>
        <p:sp>
          <p:nvSpPr>
            <p:cNvPr id="211" name="TextBox 210">
              <a:extLst>
                <a:ext uri="{FF2B5EF4-FFF2-40B4-BE49-F238E27FC236}">
                  <a16:creationId xmlns:a16="http://schemas.microsoft.com/office/drawing/2014/main" id="{973DE3B6-33E0-4B07-A7BE-856422446BBD}"/>
                </a:ext>
              </a:extLst>
            </p:cNvPr>
            <p:cNvSpPr txBox="1"/>
            <p:nvPr/>
          </p:nvSpPr>
          <p:spPr>
            <a:xfrm rot="16200000" flipH="1">
              <a:off x="-4143113" y="4450290"/>
              <a:ext cx="1827956" cy="615553"/>
            </a:xfrm>
            <a:prstGeom prst="rect">
              <a:avLst/>
            </a:prstGeom>
            <a:noFill/>
          </p:spPr>
          <p:txBody>
            <a:bodyPr wrap="square" lIns="0" tIns="0" rIns="0" bIns="0" rtlCol="0" anchor="ctr">
              <a:spAutoFit/>
            </a:bodyPr>
            <a:lstStyle/>
            <a:p>
              <a:pPr algn="ctr"/>
              <a:r>
                <a:rPr lang="en-US" sz="2000" b="1" dirty="0">
                  <a:ea typeface="Calibri Light" charset="0"/>
                  <a:cs typeface="Segoe UI" panose="020B0502040204020203" pitchFamily="34" charset="0"/>
                </a:rPr>
                <a:t>Access &amp; Communication</a:t>
              </a:r>
            </a:p>
          </p:txBody>
        </p:sp>
        <p:sp>
          <p:nvSpPr>
            <p:cNvPr id="212" name="TextBox 211">
              <a:extLst>
                <a:ext uri="{FF2B5EF4-FFF2-40B4-BE49-F238E27FC236}">
                  <a16:creationId xmlns:a16="http://schemas.microsoft.com/office/drawing/2014/main" id="{6A0733FB-EDC5-414C-BD39-CF6A4FD574CE}"/>
                </a:ext>
              </a:extLst>
            </p:cNvPr>
            <p:cNvSpPr txBox="1"/>
            <p:nvPr/>
          </p:nvSpPr>
          <p:spPr>
            <a:xfrm rot="16200000" flipH="1">
              <a:off x="-3076287" y="4270614"/>
              <a:ext cx="1339425" cy="307777"/>
            </a:xfrm>
            <a:prstGeom prst="rect">
              <a:avLst/>
            </a:prstGeom>
            <a:noFill/>
          </p:spPr>
          <p:txBody>
            <a:bodyPr wrap="square" lIns="0" tIns="0" rIns="0" bIns="0" rtlCol="0" anchor="ctr">
              <a:spAutoFit/>
            </a:bodyPr>
            <a:lstStyle/>
            <a:p>
              <a:pPr algn="ctr"/>
              <a:r>
                <a:rPr lang="en-US" sz="2000" b="1" dirty="0">
                  <a:ea typeface="Calibri Light" charset="0"/>
                  <a:cs typeface="Segoe UI" panose="020B0502040204020203" pitchFamily="34" charset="0"/>
                </a:rPr>
                <a:t>Interaction</a:t>
              </a:r>
            </a:p>
          </p:txBody>
        </p:sp>
        <p:sp>
          <p:nvSpPr>
            <p:cNvPr id="213" name="TextBox 212">
              <a:extLst>
                <a:ext uri="{FF2B5EF4-FFF2-40B4-BE49-F238E27FC236}">
                  <a16:creationId xmlns:a16="http://schemas.microsoft.com/office/drawing/2014/main" id="{BD4A5C74-5E64-4B63-8007-AFBD456D3205}"/>
                </a:ext>
              </a:extLst>
            </p:cNvPr>
            <p:cNvSpPr txBox="1"/>
            <p:nvPr/>
          </p:nvSpPr>
          <p:spPr>
            <a:xfrm rot="16200000" flipH="1">
              <a:off x="-2222786" y="4647336"/>
              <a:ext cx="1339425" cy="307777"/>
            </a:xfrm>
            <a:prstGeom prst="rect">
              <a:avLst/>
            </a:prstGeom>
            <a:noFill/>
          </p:spPr>
          <p:txBody>
            <a:bodyPr wrap="square" lIns="0" tIns="0" rIns="0" bIns="0" rtlCol="0" anchor="ctr">
              <a:spAutoFit/>
            </a:bodyPr>
            <a:lstStyle/>
            <a:p>
              <a:pPr algn="ctr"/>
              <a:r>
                <a:rPr lang="en-US" sz="2000" b="1" dirty="0">
                  <a:ea typeface="Calibri Light" charset="0"/>
                  <a:cs typeface="Segoe UI" panose="020B0502040204020203" pitchFamily="34" charset="0"/>
                </a:rPr>
                <a:t>Skills</a:t>
              </a:r>
            </a:p>
          </p:txBody>
        </p:sp>
        <p:sp>
          <p:nvSpPr>
            <p:cNvPr id="214" name="TextBox 213">
              <a:extLst>
                <a:ext uri="{FF2B5EF4-FFF2-40B4-BE49-F238E27FC236}">
                  <a16:creationId xmlns:a16="http://schemas.microsoft.com/office/drawing/2014/main" id="{7DA4D18D-04EA-4A9E-B1BB-DEA182CEE6A9}"/>
                </a:ext>
              </a:extLst>
            </p:cNvPr>
            <p:cNvSpPr txBox="1"/>
            <p:nvPr/>
          </p:nvSpPr>
          <p:spPr>
            <a:xfrm rot="16200000" flipH="1">
              <a:off x="-1524757" y="4175407"/>
              <a:ext cx="1435353" cy="615553"/>
            </a:xfrm>
            <a:prstGeom prst="rect">
              <a:avLst/>
            </a:prstGeom>
            <a:noFill/>
          </p:spPr>
          <p:txBody>
            <a:bodyPr wrap="square" lIns="0" tIns="0" rIns="0" bIns="0" rtlCol="0" anchor="ctr">
              <a:spAutoFit/>
            </a:bodyPr>
            <a:lstStyle/>
            <a:p>
              <a:pPr algn="ctr"/>
              <a:r>
                <a:rPr lang="en-US" sz="2000" b="1" dirty="0">
                  <a:ea typeface="Calibri Light" charset="0"/>
                  <a:cs typeface="Segoe UI" panose="020B0502040204020203" pitchFamily="34" charset="0"/>
                </a:rPr>
                <a:t>Structure &amp; Process</a:t>
              </a:r>
            </a:p>
          </p:txBody>
        </p:sp>
        <p:sp>
          <p:nvSpPr>
            <p:cNvPr id="215" name="TextBox 214">
              <a:extLst>
                <a:ext uri="{FF2B5EF4-FFF2-40B4-BE49-F238E27FC236}">
                  <a16:creationId xmlns:a16="http://schemas.microsoft.com/office/drawing/2014/main" id="{A8DD6139-F01D-4F31-B781-7F5DF5036AC7}"/>
                </a:ext>
              </a:extLst>
            </p:cNvPr>
            <p:cNvSpPr txBox="1"/>
            <p:nvPr/>
          </p:nvSpPr>
          <p:spPr>
            <a:xfrm rot="16200000" flipH="1">
              <a:off x="-695838" y="4678114"/>
              <a:ext cx="1339425" cy="246221"/>
            </a:xfrm>
            <a:prstGeom prst="rect">
              <a:avLst/>
            </a:prstGeom>
            <a:noFill/>
          </p:spPr>
          <p:txBody>
            <a:bodyPr wrap="square" lIns="0" tIns="0" rIns="0" bIns="0" rtlCol="0" anchor="ctr">
              <a:spAutoFit/>
            </a:bodyPr>
            <a:lstStyle/>
            <a:p>
              <a:pPr algn="r"/>
              <a:r>
                <a:rPr lang="en-US" sz="1600" b="1" dirty="0">
                  <a:solidFill>
                    <a:schemeClr val="bg1"/>
                  </a:solidFill>
                  <a:latin typeface="Segoe UI" panose="020B0502040204020203" pitchFamily="34" charset="0"/>
                  <a:ea typeface="Calibri Light" charset="0"/>
                  <a:cs typeface="Segoe UI" panose="020B0502040204020203" pitchFamily="34" charset="0"/>
                </a:rPr>
                <a:t>Placeholder</a:t>
              </a:r>
            </a:p>
          </p:txBody>
        </p:sp>
        <p:grpSp>
          <p:nvGrpSpPr>
            <p:cNvPr id="222" name="Group 221">
              <a:extLst>
                <a:ext uri="{FF2B5EF4-FFF2-40B4-BE49-F238E27FC236}">
                  <a16:creationId xmlns:a16="http://schemas.microsoft.com/office/drawing/2014/main" id="{5F7901A0-617F-4096-8209-ED7F9DAB9787}"/>
                </a:ext>
              </a:extLst>
            </p:cNvPr>
            <p:cNvGrpSpPr/>
            <p:nvPr/>
          </p:nvGrpSpPr>
          <p:grpSpPr>
            <a:xfrm>
              <a:off x="-4911084" y="3596398"/>
              <a:ext cx="305634" cy="230896"/>
              <a:chOff x="4776788" y="2243138"/>
              <a:chExt cx="434976" cy="328612"/>
            </a:xfrm>
            <a:solidFill>
              <a:schemeClr val="bg1"/>
            </a:solidFill>
          </p:grpSpPr>
          <p:sp>
            <p:nvSpPr>
              <p:cNvPr id="224" name="Freeform 18">
                <a:extLst>
                  <a:ext uri="{FF2B5EF4-FFF2-40B4-BE49-F238E27FC236}">
                    <a16:creationId xmlns:a16="http://schemas.microsoft.com/office/drawing/2014/main" id="{8665CC82-FCE2-4558-84E5-D259EAD600FA}"/>
                  </a:ext>
                </a:extLst>
              </p:cNvPr>
              <p:cNvSpPr>
                <a:spLocks/>
              </p:cNvSpPr>
              <p:nvPr/>
            </p:nvSpPr>
            <p:spPr bwMode="auto">
              <a:xfrm>
                <a:off x="4984751" y="2243138"/>
                <a:ext cx="19050" cy="46038"/>
              </a:xfrm>
              <a:custGeom>
                <a:avLst/>
                <a:gdLst>
                  <a:gd name="T0" fmla="*/ 63 w 127"/>
                  <a:gd name="T1" fmla="*/ 0 h 318"/>
                  <a:gd name="T2" fmla="*/ 63 w 127"/>
                  <a:gd name="T3" fmla="*/ 0 h 318"/>
                  <a:gd name="T4" fmla="*/ 80 w 127"/>
                  <a:gd name="T5" fmla="*/ 2 h 318"/>
                  <a:gd name="T6" fmla="*/ 96 w 127"/>
                  <a:gd name="T7" fmla="*/ 9 h 318"/>
                  <a:gd name="T8" fmla="*/ 109 w 127"/>
                  <a:gd name="T9" fmla="*/ 19 h 318"/>
                  <a:gd name="T10" fmla="*/ 119 w 127"/>
                  <a:gd name="T11" fmla="*/ 32 h 318"/>
                  <a:gd name="T12" fmla="*/ 125 w 127"/>
                  <a:gd name="T13" fmla="*/ 47 h 318"/>
                  <a:gd name="T14" fmla="*/ 127 w 127"/>
                  <a:gd name="T15" fmla="*/ 64 h 318"/>
                  <a:gd name="T16" fmla="*/ 127 w 127"/>
                  <a:gd name="T17" fmla="*/ 254 h 318"/>
                  <a:gd name="T18" fmla="*/ 125 w 127"/>
                  <a:gd name="T19" fmla="*/ 272 h 318"/>
                  <a:gd name="T20" fmla="*/ 119 w 127"/>
                  <a:gd name="T21" fmla="*/ 286 h 318"/>
                  <a:gd name="T22" fmla="*/ 109 w 127"/>
                  <a:gd name="T23" fmla="*/ 300 h 318"/>
                  <a:gd name="T24" fmla="*/ 96 w 127"/>
                  <a:gd name="T25" fmla="*/ 309 h 318"/>
                  <a:gd name="T26" fmla="*/ 80 w 127"/>
                  <a:gd name="T27" fmla="*/ 315 h 318"/>
                  <a:gd name="T28" fmla="*/ 63 w 127"/>
                  <a:gd name="T29" fmla="*/ 318 h 318"/>
                  <a:gd name="T30" fmla="*/ 47 w 127"/>
                  <a:gd name="T31" fmla="*/ 315 h 318"/>
                  <a:gd name="T32" fmla="*/ 31 w 127"/>
                  <a:gd name="T33" fmla="*/ 309 h 318"/>
                  <a:gd name="T34" fmla="*/ 18 w 127"/>
                  <a:gd name="T35" fmla="*/ 300 h 318"/>
                  <a:gd name="T36" fmla="*/ 8 w 127"/>
                  <a:gd name="T37" fmla="*/ 286 h 318"/>
                  <a:gd name="T38" fmla="*/ 2 w 127"/>
                  <a:gd name="T39" fmla="*/ 272 h 318"/>
                  <a:gd name="T40" fmla="*/ 0 w 127"/>
                  <a:gd name="T41" fmla="*/ 254 h 318"/>
                  <a:gd name="T42" fmla="*/ 0 w 127"/>
                  <a:gd name="T43" fmla="*/ 64 h 318"/>
                  <a:gd name="T44" fmla="*/ 2 w 127"/>
                  <a:gd name="T45" fmla="*/ 47 h 318"/>
                  <a:gd name="T46" fmla="*/ 8 w 127"/>
                  <a:gd name="T47" fmla="*/ 32 h 318"/>
                  <a:gd name="T48" fmla="*/ 18 w 127"/>
                  <a:gd name="T49" fmla="*/ 19 h 318"/>
                  <a:gd name="T50" fmla="*/ 31 w 127"/>
                  <a:gd name="T51" fmla="*/ 9 h 318"/>
                  <a:gd name="T52" fmla="*/ 47 w 127"/>
                  <a:gd name="T53" fmla="*/ 2 h 318"/>
                  <a:gd name="T54" fmla="*/ 63 w 127"/>
                  <a:gd name="T55"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7" h="318">
                    <a:moveTo>
                      <a:pt x="63" y="0"/>
                    </a:moveTo>
                    <a:lnTo>
                      <a:pt x="63" y="0"/>
                    </a:lnTo>
                    <a:lnTo>
                      <a:pt x="80" y="2"/>
                    </a:lnTo>
                    <a:lnTo>
                      <a:pt x="96" y="9"/>
                    </a:lnTo>
                    <a:lnTo>
                      <a:pt x="109" y="19"/>
                    </a:lnTo>
                    <a:lnTo>
                      <a:pt x="119" y="32"/>
                    </a:lnTo>
                    <a:lnTo>
                      <a:pt x="125" y="47"/>
                    </a:lnTo>
                    <a:lnTo>
                      <a:pt x="127" y="64"/>
                    </a:lnTo>
                    <a:lnTo>
                      <a:pt x="127" y="254"/>
                    </a:lnTo>
                    <a:lnTo>
                      <a:pt x="125" y="272"/>
                    </a:lnTo>
                    <a:lnTo>
                      <a:pt x="119" y="286"/>
                    </a:lnTo>
                    <a:lnTo>
                      <a:pt x="109" y="300"/>
                    </a:lnTo>
                    <a:lnTo>
                      <a:pt x="96" y="309"/>
                    </a:lnTo>
                    <a:lnTo>
                      <a:pt x="80" y="315"/>
                    </a:lnTo>
                    <a:lnTo>
                      <a:pt x="63" y="318"/>
                    </a:lnTo>
                    <a:lnTo>
                      <a:pt x="47" y="315"/>
                    </a:lnTo>
                    <a:lnTo>
                      <a:pt x="31" y="309"/>
                    </a:lnTo>
                    <a:lnTo>
                      <a:pt x="18" y="300"/>
                    </a:lnTo>
                    <a:lnTo>
                      <a:pt x="8" y="286"/>
                    </a:lnTo>
                    <a:lnTo>
                      <a:pt x="2" y="272"/>
                    </a:lnTo>
                    <a:lnTo>
                      <a:pt x="0" y="254"/>
                    </a:lnTo>
                    <a:lnTo>
                      <a:pt x="0" y="64"/>
                    </a:lnTo>
                    <a:lnTo>
                      <a:pt x="2" y="47"/>
                    </a:lnTo>
                    <a:lnTo>
                      <a:pt x="8" y="32"/>
                    </a:lnTo>
                    <a:lnTo>
                      <a:pt x="18" y="19"/>
                    </a:lnTo>
                    <a:lnTo>
                      <a:pt x="31" y="9"/>
                    </a:lnTo>
                    <a:lnTo>
                      <a:pt x="47" y="2"/>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26" name="Freeform 20">
                <a:extLst>
                  <a:ext uri="{FF2B5EF4-FFF2-40B4-BE49-F238E27FC236}">
                    <a16:creationId xmlns:a16="http://schemas.microsoft.com/office/drawing/2014/main" id="{6CC3E4C0-6F57-4328-BCB2-244777E2E4EB}"/>
                  </a:ext>
                </a:extLst>
              </p:cNvPr>
              <p:cNvSpPr>
                <a:spLocks/>
              </p:cNvSpPr>
              <p:nvPr/>
            </p:nvSpPr>
            <p:spPr bwMode="auto">
              <a:xfrm>
                <a:off x="4805363" y="2346325"/>
                <a:ext cx="41275" cy="33338"/>
              </a:xfrm>
              <a:custGeom>
                <a:avLst/>
                <a:gdLst>
                  <a:gd name="T0" fmla="*/ 64 w 294"/>
                  <a:gd name="T1" fmla="*/ 0 h 222"/>
                  <a:gd name="T2" fmla="*/ 79 w 294"/>
                  <a:gd name="T3" fmla="*/ 2 h 222"/>
                  <a:gd name="T4" fmla="*/ 96 w 294"/>
                  <a:gd name="T5" fmla="*/ 8 h 222"/>
                  <a:gd name="T6" fmla="*/ 263 w 294"/>
                  <a:gd name="T7" fmla="*/ 103 h 222"/>
                  <a:gd name="T8" fmla="*/ 276 w 294"/>
                  <a:gd name="T9" fmla="*/ 114 h 222"/>
                  <a:gd name="T10" fmla="*/ 286 w 294"/>
                  <a:gd name="T11" fmla="*/ 127 h 222"/>
                  <a:gd name="T12" fmla="*/ 292 w 294"/>
                  <a:gd name="T13" fmla="*/ 142 h 222"/>
                  <a:gd name="T14" fmla="*/ 294 w 294"/>
                  <a:gd name="T15" fmla="*/ 158 h 222"/>
                  <a:gd name="T16" fmla="*/ 292 w 294"/>
                  <a:gd name="T17" fmla="*/ 175 h 222"/>
                  <a:gd name="T18" fmla="*/ 286 w 294"/>
                  <a:gd name="T19" fmla="*/ 190 h 222"/>
                  <a:gd name="T20" fmla="*/ 275 w 294"/>
                  <a:gd name="T21" fmla="*/ 204 h 222"/>
                  <a:gd name="T22" fmla="*/ 262 w 294"/>
                  <a:gd name="T23" fmla="*/ 214 h 222"/>
                  <a:gd name="T24" fmla="*/ 246 w 294"/>
                  <a:gd name="T25" fmla="*/ 220 h 222"/>
                  <a:gd name="T26" fmla="*/ 230 w 294"/>
                  <a:gd name="T27" fmla="*/ 222 h 222"/>
                  <a:gd name="T28" fmla="*/ 213 w 294"/>
                  <a:gd name="T29" fmla="*/ 220 h 222"/>
                  <a:gd name="T30" fmla="*/ 198 w 294"/>
                  <a:gd name="T31" fmla="*/ 213 h 222"/>
                  <a:gd name="T32" fmla="*/ 31 w 294"/>
                  <a:gd name="T33" fmla="*/ 118 h 222"/>
                  <a:gd name="T34" fmla="*/ 18 w 294"/>
                  <a:gd name="T35" fmla="*/ 108 h 222"/>
                  <a:gd name="T36" fmla="*/ 8 w 294"/>
                  <a:gd name="T37" fmla="*/ 95 h 222"/>
                  <a:gd name="T38" fmla="*/ 2 w 294"/>
                  <a:gd name="T39" fmla="*/ 80 h 222"/>
                  <a:gd name="T40" fmla="*/ 0 w 294"/>
                  <a:gd name="T41" fmla="*/ 63 h 222"/>
                  <a:gd name="T42" fmla="*/ 2 w 294"/>
                  <a:gd name="T43" fmla="*/ 47 h 222"/>
                  <a:gd name="T44" fmla="*/ 8 w 294"/>
                  <a:gd name="T45" fmla="*/ 31 h 222"/>
                  <a:gd name="T46" fmla="*/ 19 w 294"/>
                  <a:gd name="T47" fmla="*/ 18 h 222"/>
                  <a:gd name="T48" fmla="*/ 32 w 294"/>
                  <a:gd name="T49" fmla="*/ 8 h 222"/>
                  <a:gd name="T50" fmla="*/ 47 w 294"/>
                  <a:gd name="T51" fmla="*/ 2 h 222"/>
                  <a:gd name="T52" fmla="*/ 64 w 294"/>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2">
                    <a:moveTo>
                      <a:pt x="64" y="0"/>
                    </a:moveTo>
                    <a:lnTo>
                      <a:pt x="79" y="2"/>
                    </a:lnTo>
                    <a:lnTo>
                      <a:pt x="96" y="8"/>
                    </a:lnTo>
                    <a:lnTo>
                      <a:pt x="263" y="103"/>
                    </a:lnTo>
                    <a:lnTo>
                      <a:pt x="276" y="114"/>
                    </a:lnTo>
                    <a:lnTo>
                      <a:pt x="286" y="127"/>
                    </a:lnTo>
                    <a:lnTo>
                      <a:pt x="292" y="142"/>
                    </a:lnTo>
                    <a:lnTo>
                      <a:pt x="294" y="158"/>
                    </a:lnTo>
                    <a:lnTo>
                      <a:pt x="292" y="175"/>
                    </a:lnTo>
                    <a:lnTo>
                      <a:pt x="286" y="190"/>
                    </a:lnTo>
                    <a:lnTo>
                      <a:pt x="275" y="204"/>
                    </a:lnTo>
                    <a:lnTo>
                      <a:pt x="262" y="214"/>
                    </a:lnTo>
                    <a:lnTo>
                      <a:pt x="246" y="220"/>
                    </a:lnTo>
                    <a:lnTo>
                      <a:pt x="230" y="222"/>
                    </a:lnTo>
                    <a:lnTo>
                      <a:pt x="213" y="220"/>
                    </a:lnTo>
                    <a:lnTo>
                      <a:pt x="198" y="213"/>
                    </a:lnTo>
                    <a:lnTo>
                      <a:pt x="31" y="118"/>
                    </a:lnTo>
                    <a:lnTo>
                      <a:pt x="18" y="108"/>
                    </a:lnTo>
                    <a:lnTo>
                      <a:pt x="8" y="95"/>
                    </a:lnTo>
                    <a:lnTo>
                      <a:pt x="2" y="80"/>
                    </a:lnTo>
                    <a:lnTo>
                      <a:pt x="0" y="63"/>
                    </a:lnTo>
                    <a:lnTo>
                      <a:pt x="2" y="47"/>
                    </a:lnTo>
                    <a:lnTo>
                      <a:pt x="8" y="31"/>
                    </a:lnTo>
                    <a:lnTo>
                      <a:pt x="19" y="18"/>
                    </a:lnTo>
                    <a:lnTo>
                      <a:pt x="32" y="8"/>
                    </a:lnTo>
                    <a:lnTo>
                      <a:pt x="47" y="2"/>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27" name="Freeform 21">
                <a:extLst>
                  <a:ext uri="{FF2B5EF4-FFF2-40B4-BE49-F238E27FC236}">
                    <a16:creationId xmlns:a16="http://schemas.microsoft.com/office/drawing/2014/main" id="{85CB64B2-9207-4BD8-AE4F-9B251BB4C373}"/>
                  </a:ext>
                </a:extLst>
              </p:cNvPr>
              <p:cNvSpPr>
                <a:spLocks/>
              </p:cNvSpPr>
              <p:nvPr/>
            </p:nvSpPr>
            <p:spPr bwMode="auto">
              <a:xfrm>
                <a:off x="4776788" y="2449513"/>
                <a:ext cx="46038" cy="19050"/>
              </a:xfrm>
              <a:custGeom>
                <a:avLst/>
                <a:gdLst>
                  <a:gd name="T0" fmla="*/ 64 w 321"/>
                  <a:gd name="T1" fmla="*/ 0 h 128"/>
                  <a:gd name="T2" fmla="*/ 257 w 321"/>
                  <a:gd name="T3" fmla="*/ 0 h 128"/>
                  <a:gd name="T4" fmla="*/ 273 w 321"/>
                  <a:gd name="T5" fmla="*/ 4 h 128"/>
                  <a:gd name="T6" fmla="*/ 289 w 321"/>
                  <a:gd name="T7" fmla="*/ 10 h 128"/>
                  <a:gd name="T8" fmla="*/ 302 w 321"/>
                  <a:gd name="T9" fmla="*/ 19 h 128"/>
                  <a:gd name="T10" fmla="*/ 312 w 321"/>
                  <a:gd name="T11" fmla="*/ 33 h 128"/>
                  <a:gd name="T12" fmla="*/ 318 w 321"/>
                  <a:gd name="T13" fmla="*/ 47 h 128"/>
                  <a:gd name="T14" fmla="*/ 321 w 321"/>
                  <a:gd name="T15" fmla="*/ 65 h 128"/>
                  <a:gd name="T16" fmla="*/ 318 w 321"/>
                  <a:gd name="T17" fmla="*/ 82 h 128"/>
                  <a:gd name="T18" fmla="*/ 312 w 321"/>
                  <a:gd name="T19" fmla="*/ 96 h 128"/>
                  <a:gd name="T20" fmla="*/ 302 w 321"/>
                  <a:gd name="T21" fmla="*/ 110 h 128"/>
                  <a:gd name="T22" fmla="*/ 289 w 321"/>
                  <a:gd name="T23" fmla="*/ 119 h 128"/>
                  <a:gd name="T24" fmla="*/ 273 w 321"/>
                  <a:gd name="T25" fmla="*/ 126 h 128"/>
                  <a:gd name="T26" fmla="*/ 257 w 321"/>
                  <a:gd name="T27" fmla="*/ 128 h 128"/>
                  <a:gd name="T28" fmla="*/ 64 w 321"/>
                  <a:gd name="T29" fmla="*/ 128 h 128"/>
                  <a:gd name="T30" fmla="*/ 47 w 321"/>
                  <a:gd name="T31" fmla="*/ 126 h 128"/>
                  <a:gd name="T32" fmla="*/ 32 w 321"/>
                  <a:gd name="T33" fmla="*/ 119 h 128"/>
                  <a:gd name="T34" fmla="*/ 19 w 321"/>
                  <a:gd name="T35" fmla="*/ 110 h 128"/>
                  <a:gd name="T36" fmla="*/ 9 w 321"/>
                  <a:gd name="T37" fmla="*/ 96 h 128"/>
                  <a:gd name="T38" fmla="*/ 2 w 321"/>
                  <a:gd name="T39" fmla="*/ 82 h 128"/>
                  <a:gd name="T40" fmla="*/ 0 w 321"/>
                  <a:gd name="T41" fmla="*/ 65 h 128"/>
                  <a:gd name="T42" fmla="*/ 2 w 321"/>
                  <a:gd name="T43" fmla="*/ 47 h 128"/>
                  <a:gd name="T44" fmla="*/ 9 w 321"/>
                  <a:gd name="T45" fmla="*/ 33 h 128"/>
                  <a:gd name="T46" fmla="*/ 19 w 321"/>
                  <a:gd name="T47" fmla="*/ 19 h 128"/>
                  <a:gd name="T48" fmla="*/ 32 w 321"/>
                  <a:gd name="T49" fmla="*/ 10 h 128"/>
                  <a:gd name="T50" fmla="*/ 47 w 321"/>
                  <a:gd name="T51" fmla="*/ 4 h 128"/>
                  <a:gd name="T52" fmla="*/ 64 w 321"/>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128">
                    <a:moveTo>
                      <a:pt x="64" y="0"/>
                    </a:moveTo>
                    <a:lnTo>
                      <a:pt x="257" y="0"/>
                    </a:lnTo>
                    <a:lnTo>
                      <a:pt x="273" y="4"/>
                    </a:lnTo>
                    <a:lnTo>
                      <a:pt x="289" y="10"/>
                    </a:lnTo>
                    <a:lnTo>
                      <a:pt x="302" y="19"/>
                    </a:lnTo>
                    <a:lnTo>
                      <a:pt x="312" y="33"/>
                    </a:lnTo>
                    <a:lnTo>
                      <a:pt x="318" y="47"/>
                    </a:lnTo>
                    <a:lnTo>
                      <a:pt x="321" y="65"/>
                    </a:lnTo>
                    <a:lnTo>
                      <a:pt x="318" y="82"/>
                    </a:lnTo>
                    <a:lnTo>
                      <a:pt x="312" y="96"/>
                    </a:lnTo>
                    <a:lnTo>
                      <a:pt x="302" y="110"/>
                    </a:lnTo>
                    <a:lnTo>
                      <a:pt x="289" y="119"/>
                    </a:lnTo>
                    <a:lnTo>
                      <a:pt x="273" y="126"/>
                    </a:lnTo>
                    <a:lnTo>
                      <a:pt x="257" y="128"/>
                    </a:lnTo>
                    <a:lnTo>
                      <a:pt x="64" y="128"/>
                    </a:lnTo>
                    <a:lnTo>
                      <a:pt x="47" y="126"/>
                    </a:lnTo>
                    <a:lnTo>
                      <a:pt x="32" y="119"/>
                    </a:lnTo>
                    <a:lnTo>
                      <a:pt x="19" y="110"/>
                    </a:lnTo>
                    <a:lnTo>
                      <a:pt x="9" y="96"/>
                    </a:lnTo>
                    <a:lnTo>
                      <a:pt x="2" y="82"/>
                    </a:lnTo>
                    <a:lnTo>
                      <a:pt x="0" y="65"/>
                    </a:lnTo>
                    <a:lnTo>
                      <a:pt x="2" y="47"/>
                    </a:lnTo>
                    <a:lnTo>
                      <a:pt x="9" y="33"/>
                    </a:lnTo>
                    <a:lnTo>
                      <a:pt x="19" y="19"/>
                    </a:lnTo>
                    <a:lnTo>
                      <a:pt x="32" y="10"/>
                    </a:lnTo>
                    <a:lnTo>
                      <a:pt x="47" y="4"/>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28" name="Freeform 22">
                <a:extLst>
                  <a:ext uri="{FF2B5EF4-FFF2-40B4-BE49-F238E27FC236}">
                    <a16:creationId xmlns:a16="http://schemas.microsoft.com/office/drawing/2014/main" id="{BA319FDA-A224-415B-96E3-EE8E5AAE5294}"/>
                  </a:ext>
                </a:extLst>
              </p:cNvPr>
              <p:cNvSpPr>
                <a:spLocks/>
              </p:cNvSpPr>
              <p:nvPr/>
            </p:nvSpPr>
            <p:spPr bwMode="auto">
              <a:xfrm>
                <a:off x="4805363" y="2540000"/>
                <a:ext cx="41275" cy="31750"/>
              </a:xfrm>
              <a:custGeom>
                <a:avLst/>
                <a:gdLst>
                  <a:gd name="T0" fmla="*/ 230 w 294"/>
                  <a:gd name="T1" fmla="*/ 0 h 224"/>
                  <a:gd name="T2" fmla="*/ 247 w 294"/>
                  <a:gd name="T3" fmla="*/ 3 h 224"/>
                  <a:gd name="T4" fmla="*/ 262 w 294"/>
                  <a:gd name="T5" fmla="*/ 9 h 224"/>
                  <a:gd name="T6" fmla="*/ 275 w 294"/>
                  <a:gd name="T7" fmla="*/ 19 h 224"/>
                  <a:gd name="T8" fmla="*/ 286 w 294"/>
                  <a:gd name="T9" fmla="*/ 33 h 224"/>
                  <a:gd name="T10" fmla="*/ 292 w 294"/>
                  <a:gd name="T11" fmla="*/ 48 h 224"/>
                  <a:gd name="T12" fmla="*/ 294 w 294"/>
                  <a:gd name="T13" fmla="*/ 65 h 224"/>
                  <a:gd name="T14" fmla="*/ 292 w 294"/>
                  <a:gd name="T15" fmla="*/ 80 h 224"/>
                  <a:gd name="T16" fmla="*/ 286 w 294"/>
                  <a:gd name="T17" fmla="*/ 96 h 224"/>
                  <a:gd name="T18" fmla="*/ 275 w 294"/>
                  <a:gd name="T19" fmla="*/ 110 h 224"/>
                  <a:gd name="T20" fmla="*/ 263 w 294"/>
                  <a:gd name="T21" fmla="*/ 120 h 224"/>
                  <a:gd name="T22" fmla="*/ 96 w 294"/>
                  <a:gd name="T23" fmla="*/ 215 h 224"/>
                  <a:gd name="T24" fmla="*/ 80 w 294"/>
                  <a:gd name="T25" fmla="*/ 221 h 224"/>
                  <a:gd name="T26" fmla="*/ 64 w 294"/>
                  <a:gd name="T27" fmla="*/ 224 h 224"/>
                  <a:gd name="T28" fmla="*/ 47 w 294"/>
                  <a:gd name="T29" fmla="*/ 221 h 224"/>
                  <a:gd name="T30" fmla="*/ 32 w 294"/>
                  <a:gd name="T31" fmla="*/ 216 h 224"/>
                  <a:gd name="T32" fmla="*/ 19 w 294"/>
                  <a:gd name="T33" fmla="*/ 205 h 224"/>
                  <a:gd name="T34" fmla="*/ 8 w 294"/>
                  <a:gd name="T35" fmla="*/ 192 h 224"/>
                  <a:gd name="T36" fmla="*/ 2 w 294"/>
                  <a:gd name="T37" fmla="*/ 176 h 224"/>
                  <a:gd name="T38" fmla="*/ 0 w 294"/>
                  <a:gd name="T39" fmla="*/ 159 h 224"/>
                  <a:gd name="T40" fmla="*/ 2 w 294"/>
                  <a:gd name="T41" fmla="*/ 144 h 224"/>
                  <a:gd name="T42" fmla="*/ 8 w 294"/>
                  <a:gd name="T43" fmla="*/ 128 h 224"/>
                  <a:gd name="T44" fmla="*/ 18 w 294"/>
                  <a:gd name="T45" fmla="*/ 116 h 224"/>
                  <a:gd name="T46" fmla="*/ 31 w 294"/>
                  <a:gd name="T47" fmla="*/ 105 h 224"/>
                  <a:gd name="T48" fmla="*/ 198 w 294"/>
                  <a:gd name="T49" fmla="*/ 10 h 224"/>
                  <a:gd name="T50" fmla="*/ 215 w 294"/>
                  <a:gd name="T51" fmla="*/ 2 h 224"/>
                  <a:gd name="T52" fmla="*/ 230 w 294"/>
                  <a:gd name="T5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4">
                    <a:moveTo>
                      <a:pt x="230" y="0"/>
                    </a:moveTo>
                    <a:lnTo>
                      <a:pt x="247" y="3"/>
                    </a:lnTo>
                    <a:lnTo>
                      <a:pt x="262" y="9"/>
                    </a:lnTo>
                    <a:lnTo>
                      <a:pt x="275" y="19"/>
                    </a:lnTo>
                    <a:lnTo>
                      <a:pt x="286" y="33"/>
                    </a:lnTo>
                    <a:lnTo>
                      <a:pt x="292" y="48"/>
                    </a:lnTo>
                    <a:lnTo>
                      <a:pt x="294" y="65"/>
                    </a:lnTo>
                    <a:lnTo>
                      <a:pt x="292" y="80"/>
                    </a:lnTo>
                    <a:lnTo>
                      <a:pt x="286" y="96"/>
                    </a:lnTo>
                    <a:lnTo>
                      <a:pt x="275" y="110"/>
                    </a:lnTo>
                    <a:lnTo>
                      <a:pt x="263" y="120"/>
                    </a:lnTo>
                    <a:lnTo>
                      <a:pt x="96" y="215"/>
                    </a:lnTo>
                    <a:lnTo>
                      <a:pt x="80" y="221"/>
                    </a:lnTo>
                    <a:lnTo>
                      <a:pt x="64" y="224"/>
                    </a:lnTo>
                    <a:lnTo>
                      <a:pt x="47" y="221"/>
                    </a:lnTo>
                    <a:lnTo>
                      <a:pt x="32" y="216"/>
                    </a:lnTo>
                    <a:lnTo>
                      <a:pt x="19" y="205"/>
                    </a:lnTo>
                    <a:lnTo>
                      <a:pt x="8" y="192"/>
                    </a:lnTo>
                    <a:lnTo>
                      <a:pt x="2" y="176"/>
                    </a:lnTo>
                    <a:lnTo>
                      <a:pt x="0" y="159"/>
                    </a:lnTo>
                    <a:lnTo>
                      <a:pt x="2" y="144"/>
                    </a:lnTo>
                    <a:lnTo>
                      <a:pt x="8" y="128"/>
                    </a:lnTo>
                    <a:lnTo>
                      <a:pt x="18" y="116"/>
                    </a:lnTo>
                    <a:lnTo>
                      <a:pt x="31" y="105"/>
                    </a:lnTo>
                    <a:lnTo>
                      <a:pt x="198" y="10"/>
                    </a:lnTo>
                    <a:lnTo>
                      <a:pt x="215" y="2"/>
                    </a:lnTo>
                    <a:lnTo>
                      <a:pt x="2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29" name="Freeform 23">
                <a:extLst>
                  <a:ext uri="{FF2B5EF4-FFF2-40B4-BE49-F238E27FC236}">
                    <a16:creationId xmlns:a16="http://schemas.microsoft.com/office/drawing/2014/main" id="{2EAE1C74-968C-4289-9F5F-3D67C5BA6FF8}"/>
                  </a:ext>
                </a:extLst>
              </p:cNvPr>
              <p:cNvSpPr>
                <a:spLocks/>
              </p:cNvSpPr>
              <p:nvPr/>
            </p:nvSpPr>
            <p:spPr bwMode="auto">
              <a:xfrm>
                <a:off x="5141913" y="2540000"/>
                <a:ext cx="41275" cy="31750"/>
              </a:xfrm>
              <a:custGeom>
                <a:avLst/>
                <a:gdLst>
                  <a:gd name="T0" fmla="*/ 64 w 294"/>
                  <a:gd name="T1" fmla="*/ 0 h 224"/>
                  <a:gd name="T2" fmla="*/ 80 w 294"/>
                  <a:gd name="T3" fmla="*/ 2 h 224"/>
                  <a:gd name="T4" fmla="*/ 96 w 294"/>
                  <a:gd name="T5" fmla="*/ 10 h 224"/>
                  <a:gd name="T6" fmla="*/ 263 w 294"/>
                  <a:gd name="T7" fmla="*/ 105 h 224"/>
                  <a:gd name="T8" fmla="*/ 276 w 294"/>
                  <a:gd name="T9" fmla="*/ 116 h 224"/>
                  <a:gd name="T10" fmla="*/ 286 w 294"/>
                  <a:gd name="T11" fmla="*/ 128 h 224"/>
                  <a:gd name="T12" fmla="*/ 292 w 294"/>
                  <a:gd name="T13" fmla="*/ 144 h 224"/>
                  <a:gd name="T14" fmla="*/ 294 w 294"/>
                  <a:gd name="T15" fmla="*/ 159 h 224"/>
                  <a:gd name="T16" fmla="*/ 292 w 294"/>
                  <a:gd name="T17" fmla="*/ 176 h 224"/>
                  <a:gd name="T18" fmla="*/ 286 w 294"/>
                  <a:gd name="T19" fmla="*/ 192 h 224"/>
                  <a:gd name="T20" fmla="*/ 275 w 294"/>
                  <a:gd name="T21" fmla="*/ 205 h 224"/>
                  <a:gd name="T22" fmla="*/ 262 w 294"/>
                  <a:gd name="T23" fmla="*/ 216 h 224"/>
                  <a:gd name="T24" fmla="*/ 247 w 294"/>
                  <a:gd name="T25" fmla="*/ 221 h 224"/>
                  <a:gd name="T26" fmla="*/ 230 w 294"/>
                  <a:gd name="T27" fmla="*/ 224 h 224"/>
                  <a:gd name="T28" fmla="*/ 214 w 294"/>
                  <a:gd name="T29" fmla="*/ 221 h 224"/>
                  <a:gd name="T30" fmla="*/ 198 w 294"/>
                  <a:gd name="T31" fmla="*/ 215 h 224"/>
                  <a:gd name="T32" fmla="*/ 31 w 294"/>
                  <a:gd name="T33" fmla="*/ 120 h 224"/>
                  <a:gd name="T34" fmla="*/ 19 w 294"/>
                  <a:gd name="T35" fmla="*/ 110 h 224"/>
                  <a:gd name="T36" fmla="*/ 8 w 294"/>
                  <a:gd name="T37" fmla="*/ 96 h 224"/>
                  <a:gd name="T38" fmla="*/ 2 w 294"/>
                  <a:gd name="T39" fmla="*/ 80 h 224"/>
                  <a:gd name="T40" fmla="*/ 0 w 294"/>
                  <a:gd name="T41" fmla="*/ 65 h 224"/>
                  <a:gd name="T42" fmla="*/ 2 w 294"/>
                  <a:gd name="T43" fmla="*/ 48 h 224"/>
                  <a:gd name="T44" fmla="*/ 8 w 294"/>
                  <a:gd name="T45" fmla="*/ 33 h 224"/>
                  <a:gd name="T46" fmla="*/ 19 w 294"/>
                  <a:gd name="T47" fmla="*/ 19 h 224"/>
                  <a:gd name="T48" fmla="*/ 32 w 294"/>
                  <a:gd name="T49" fmla="*/ 9 h 224"/>
                  <a:gd name="T50" fmla="*/ 47 w 294"/>
                  <a:gd name="T51" fmla="*/ 3 h 224"/>
                  <a:gd name="T52" fmla="*/ 64 w 294"/>
                  <a:gd name="T5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4">
                    <a:moveTo>
                      <a:pt x="64" y="0"/>
                    </a:moveTo>
                    <a:lnTo>
                      <a:pt x="80" y="2"/>
                    </a:lnTo>
                    <a:lnTo>
                      <a:pt x="96" y="10"/>
                    </a:lnTo>
                    <a:lnTo>
                      <a:pt x="263" y="105"/>
                    </a:lnTo>
                    <a:lnTo>
                      <a:pt x="276" y="116"/>
                    </a:lnTo>
                    <a:lnTo>
                      <a:pt x="286" y="128"/>
                    </a:lnTo>
                    <a:lnTo>
                      <a:pt x="292" y="144"/>
                    </a:lnTo>
                    <a:lnTo>
                      <a:pt x="294" y="159"/>
                    </a:lnTo>
                    <a:lnTo>
                      <a:pt x="292" y="176"/>
                    </a:lnTo>
                    <a:lnTo>
                      <a:pt x="286" y="192"/>
                    </a:lnTo>
                    <a:lnTo>
                      <a:pt x="275" y="205"/>
                    </a:lnTo>
                    <a:lnTo>
                      <a:pt x="262" y="216"/>
                    </a:lnTo>
                    <a:lnTo>
                      <a:pt x="247" y="221"/>
                    </a:lnTo>
                    <a:lnTo>
                      <a:pt x="230" y="224"/>
                    </a:lnTo>
                    <a:lnTo>
                      <a:pt x="214" y="221"/>
                    </a:lnTo>
                    <a:lnTo>
                      <a:pt x="198" y="215"/>
                    </a:lnTo>
                    <a:lnTo>
                      <a:pt x="31" y="120"/>
                    </a:lnTo>
                    <a:lnTo>
                      <a:pt x="19" y="110"/>
                    </a:lnTo>
                    <a:lnTo>
                      <a:pt x="8" y="96"/>
                    </a:lnTo>
                    <a:lnTo>
                      <a:pt x="2" y="80"/>
                    </a:lnTo>
                    <a:lnTo>
                      <a:pt x="0" y="65"/>
                    </a:lnTo>
                    <a:lnTo>
                      <a:pt x="2" y="48"/>
                    </a:lnTo>
                    <a:lnTo>
                      <a:pt x="8" y="33"/>
                    </a:lnTo>
                    <a:lnTo>
                      <a:pt x="19" y="19"/>
                    </a:lnTo>
                    <a:lnTo>
                      <a:pt x="32" y="9"/>
                    </a:lnTo>
                    <a:lnTo>
                      <a:pt x="47" y="3"/>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30" name="Freeform 24">
                <a:extLst>
                  <a:ext uri="{FF2B5EF4-FFF2-40B4-BE49-F238E27FC236}">
                    <a16:creationId xmlns:a16="http://schemas.microsoft.com/office/drawing/2014/main" id="{E0AEC3DC-CD2F-4627-9B07-FE73F86EECA4}"/>
                  </a:ext>
                </a:extLst>
              </p:cNvPr>
              <p:cNvSpPr>
                <a:spLocks/>
              </p:cNvSpPr>
              <p:nvPr/>
            </p:nvSpPr>
            <p:spPr bwMode="auto">
              <a:xfrm>
                <a:off x="5165726" y="2449513"/>
                <a:ext cx="46038" cy="19050"/>
              </a:xfrm>
              <a:custGeom>
                <a:avLst/>
                <a:gdLst>
                  <a:gd name="T0" fmla="*/ 64 w 321"/>
                  <a:gd name="T1" fmla="*/ 0 h 128"/>
                  <a:gd name="T2" fmla="*/ 257 w 321"/>
                  <a:gd name="T3" fmla="*/ 0 h 128"/>
                  <a:gd name="T4" fmla="*/ 274 w 321"/>
                  <a:gd name="T5" fmla="*/ 4 h 128"/>
                  <a:gd name="T6" fmla="*/ 290 w 321"/>
                  <a:gd name="T7" fmla="*/ 10 h 128"/>
                  <a:gd name="T8" fmla="*/ 302 w 321"/>
                  <a:gd name="T9" fmla="*/ 19 h 128"/>
                  <a:gd name="T10" fmla="*/ 312 w 321"/>
                  <a:gd name="T11" fmla="*/ 33 h 128"/>
                  <a:gd name="T12" fmla="*/ 319 w 321"/>
                  <a:gd name="T13" fmla="*/ 47 h 128"/>
                  <a:gd name="T14" fmla="*/ 321 w 321"/>
                  <a:gd name="T15" fmla="*/ 65 h 128"/>
                  <a:gd name="T16" fmla="*/ 319 w 321"/>
                  <a:gd name="T17" fmla="*/ 82 h 128"/>
                  <a:gd name="T18" fmla="*/ 312 w 321"/>
                  <a:gd name="T19" fmla="*/ 96 h 128"/>
                  <a:gd name="T20" fmla="*/ 302 w 321"/>
                  <a:gd name="T21" fmla="*/ 110 h 128"/>
                  <a:gd name="T22" fmla="*/ 290 w 321"/>
                  <a:gd name="T23" fmla="*/ 119 h 128"/>
                  <a:gd name="T24" fmla="*/ 274 w 321"/>
                  <a:gd name="T25" fmla="*/ 126 h 128"/>
                  <a:gd name="T26" fmla="*/ 257 w 321"/>
                  <a:gd name="T27" fmla="*/ 128 h 128"/>
                  <a:gd name="T28" fmla="*/ 64 w 321"/>
                  <a:gd name="T29" fmla="*/ 128 h 128"/>
                  <a:gd name="T30" fmla="*/ 48 w 321"/>
                  <a:gd name="T31" fmla="*/ 126 h 128"/>
                  <a:gd name="T32" fmla="*/ 32 w 321"/>
                  <a:gd name="T33" fmla="*/ 119 h 128"/>
                  <a:gd name="T34" fmla="*/ 19 w 321"/>
                  <a:gd name="T35" fmla="*/ 110 h 128"/>
                  <a:gd name="T36" fmla="*/ 9 w 321"/>
                  <a:gd name="T37" fmla="*/ 96 h 128"/>
                  <a:gd name="T38" fmla="*/ 3 w 321"/>
                  <a:gd name="T39" fmla="*/ 82 h 128"/>
                  <a:gd name="T40" fmla="*/ 0 w 321"/>
                  <a:gd name="T41" fmla="*/ 65 h 128"/>
                  <a:gd name="T42" fmla="*/ 3 w 321"/>
                  <a:gd name="T43" fmla="*/ 47 h 128"/>
                  <a:gd name="T44" fmla="*/ 9 w 321"/>
                  <a:gd name="T45" fmla="*/ 33 h 128"/>
                  <a:gd name="T46" fmla="*/ 19 w 321"/>
                  <a:gd name="T47" fmla="*/ 19 h 128"/>
                  <a:gd name="T48" fmla="*/ 32 w 321"/>
                  <a:gd name="T49" fmla="*/ 10 h 128"/>
                  <a:gd name="T50" fmla="*/ 48 w 321"/>
                  <a:gd name="T51" fmla="*/ 4 h 128"/>
                  <a:gd name="T52" fmla="*/ 64 w 321"/>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128">
                    <a:moveTo>
                      <a:pt x="64" y="0"/>
                    </a:moveTo>
                    <a:lnTo>
                      <a:pt x="257" y="0"/>
                    </a:lnTo>
                    <a:lnTo>
                      <a:pt x="274" y="4"/>
                    </a:lnTo>
                    <a:lnTo>
                      <a:pt x="290" y="10"/>
                    </a:lnTo>
                    <a:lnTo>
                      <a:pt x="302" y="19"/>
                    </a:lnTo>
                    <a:lnTo>
                      <a:pt x="312" y="33"/>
                    </a:lnTo>
                    <a:lnTo>
                      <a:pt x="319" y="47"/>
                    </a:lnTo>
                    <a:lnTo>
                      <a:pt x="321" y="65"/>
                    </a:lnTo>
                    <a:lnTo>
                      <a:pt x="319" y="82"/>
                    </a:lnTo>
                    <a:lnTo>
                      <a:pt x="312" y="96"/>
                    </a:lnTo>
                    <a:lnTo>
                      <a:pt x="302" y="110"/>
                    </a:lnTo>
                    <a:lnTo>
                      <a:pt x="290" y="119"/>
                    </a:lnTo>
                    <a:lnTo>
                      <a:pt x="274" y="126"/>
                    </a:lnTo>
                    <a:lnTo>
                      <a:pt x="257" y="128"/>
                    </a:lnTo>
                    <a:lnTo>
                      <a:pt x="64" y="128"/>
                    </a:lnTo>
                    <a:lnTo>
                      <a:pt x="48" y="126"/>
                    </a:lnTo>
                    <a:lnTo>
                      <a:pt x="32" y="119"/>
                    </a:lnTo>
                    <a:lnTo>
                      <a:pt x="19" y="110"/>
                    </a:lnTo>
                    <a:lnTo>
                      <a:pt x="9" y="96"/>
                    </a:lnTo>
                    <a:lnTo>
                      <a:pt x="3" y="82"/>
                    </a:lnTo>
                    <a:lnTo>
                      <a:pt x="0" y="65"/>
                    </a:lnTo>
                    <a:lnTo>
                      <a:pt x="3" y="47"/>
                    </a:lnTo>
                    <a:lnTo>
                      <a:pt x="9" y="33"/>
                    </a:lnTo>
                    <a:lnTo>
                      <a:pt x="19" y="19"/>
                    </a:lnTo>
                    <a:lnTo>
                      <a:pt x="32" y="10"/>
                    </a:lnTo>
                    <a:lnTo>
                      <a:pt x="48" y="4"/>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31" name="Freeform 25">
                <a:extLst>
                  <a:ext uri="{FF2B5EF4-FFF2-40B4-BE49-F238E27FC236}">
                    <a16:creationId xmlns:a16="http://schemas.microsoft.com/office/drawing/2014/main" id="{B3D8765C-EB14-4A59-AC27-32FE7905AED2}"/>
                  </a:ext>
                </a:extLst>
              </p:cNvPr>
              <p:cNvSpPr>
                <a:spLocks/>
              </p:cNvSpPr>
              <p:nvPr/>
            </p:nvSpPr>
            <p:spPr bwMode="auto">
              <a:xfrm>
                <a:off x="5141913" y="2346325"/>
                <a:ext cx="41275" cy="33338"/>
              </a:xfrm>
              <a:custGeom>
                <a:avLst/>
                <a:gdLst>
                  <a:gd name="T0" fmla="*/ 230 w 294"/>
                  <a:gd name="T1" fmla="*/ 0 h 222"/>
                  <a:gd name="T2" fmla="*/ 247 w 294"/>
                  <a:gd name="T3" fmla="*/ 2 h 222"/>
                  <a:gd name="T4" fmla="*/ 262 w 294"/>
                  <a:gd name="T5" fmla="*/ 8 h 222"/>
                  <a:gd name="T6" fmla="*/ 275 w 294"/>
                  <a:gd name="T7" fmla="*/ 18 h 222"/>
                  <a:gd name="T8" fmla="*/ 286 w 294"/>
                  <a:gd name="T9" fmla="*/ 31 h 222"/>
                  <a:gd name="T10" fmla="*/ 292 w 294"/>
                  <a:gd name="T11" fmla="*/ 47 h 222"/>
                  <a:gd name="T12" fmla="*/ 294 w 294"/>
                  <a:gd name="T13" fmla="*/ 63 h 222"/>
                  <a:gd name="T14" fmla="*/ 292 w 294"/>
                  <a:gd name="T15" fmla="*/ 80 h 222"/>
                  <a:gd name="T16" fmla="*/ 286 w 294"/>
                  <a:gd name="T17" fmla="*/ 95 h 222"/>
                  <a:gd name="T18" fmla="*/ 276 w 294"/>
                  <a:gd name="T19" fmla="*/ 108 h 222"/>
                  <a:gd name="T20" fmla="*/ 263 w 294"/>
                  <a:gd name="T21" fmla="*/ 118 h 222"/>
                  <a:gd name="T22" fmla="*/ 96 w 294"/>
                  <a:gd name="T23" fmla="*/ 213 h 222"/>
                  <a:gd name="T24" fmla="*/ 80 w 294"/>
                  <a:gd name="T25" fmla="*/ 220 h 222"/>
                  <a:gd name="T26" fmla="*/ 64 w 294"/>
                  <a:gd name="T27" fmla="*/ 222 h 222"/>
                  <a:gd name="T28" fmla="*/ 48 w 294"/>
                  <a:gd name="T29" fmla="*/ 220 h 222"/>
                  <a:gd name="T30" fmla="*/ 32 w 294"/>
                  <a:gd name="T31" fmla="*/ 214 h 222"/>
                  <a:gd name="T32" fmla="*/ 19 w 294"/>
                  <a:gd name="T33" fmla="*/ 204 h 222"/>
                  <a:gd name="T34" fmla="*/ 8 w 294"/>
                  <a:gd name="T35" fmla="*/ 190 h 222"/>
                  <a:gd name="T36" fmla="*/ 2 w 294"/>
                  <a:gd name="T37" fmla="*/ 175 h 222"/>
                  <a:gd name="T38" fmla="*/ 0 w 294"/>
                  <a:gd name="T39" fmla="*/ 158 h 222"/>
                  <a:gd name="T40" fmla="*/ 2 w 294"/>
                  <a:gd name="T41" fmla="*/ 142 h 222"/>
                  <a:gd name="T42" fmla="*/ 8 w 294"/>
                  <a:gd name="T43" fmla="*/ 127 h 222"/>
                  <a:gd name="T44" fmla="*/ 19 w 294"/>
                  <a:gd name="T45" fmla="*/ 114 h 222"/>
                  <a:gd name="T46" fmla="*/ 31 w 294"/>
                  <a:gd name="T47" fmla="*/ 103 h 222"/>
                  <a:gd name="T48" fmla="*/ 198 w 294"/>
                  <a:gd name="T49" fmla="*/ 8 h 222"/>
                  <a:gd name="T50" fmla="*/ 215 w 294"/>
                  <a:gd name="T51" fmla="*/ 2 h 222"/>
                  <a:gd name="T52" fmla="*/ 230 w 294"/>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2">
                    <a:moveTo>
                      <a:pt x="230" y="0"/>
                    </a:moveTo>
                    <a:lnTo>
                      <a:pt x="247" y="2"/>
                    </a:lnTo>
                    <a:lnTo>
                      <a:pt x="262" y="8"/>
                    </a:lnTo>
                    <a:lnTo>
                      <a:pt x="275" y="18"/>
                    </a:lnTo>
                    <a:lnTo>
                      <a:pt x="286" y="31"/>
                    </a:lnTo>
                    <a:lnTo>
                      <a:pt x="292" y="47"/>
                    </a:lnTo>
                    <a:lnTo>
                      <a:pt x="294" y="63"/>
                    </a:lnTo>
                    <a:lnTo>
                      <a:pt x="292" y="80"/>
                    </a:lnTo>
                    <a:lnTo>
                      <a:pt x="286" y="95"/>
                    </a:lnTo>
                    <a:lnTo>
                      <a:pt x="276" y="108"/>
                    </a:lnTo>
                    <a:lnTo>
                      <a:pt x="263" y="118"/>
                    </a:lnTo>
                    <a:lnTo>
                      <a:pt x="96" y="213"/>
                    </a:lnTo>
                    <a:lnTo>
                      <a:pt x="80" y="220"/>
                    </a:lnTo>
                    <a:lnTo>
                      <a:pt x="64" y="222"/>
                    </a:lnTo>
                    <a:lnTo>
                      <a:pt x="48" y="220"/>
                    </a:lnTo>
                    <a:lnTo>
                      <a:pt x="32" y="214"/>
                    </a:lnTo>
                    <a:lnTo>
                      <a:pt x="19" y="204"/>
                    </a:lnTo>
                    <a:lnTo>
                      <a:pt x="8" y="190"/>
                    </a:lnTo>
                    <a:lnTo>
                      <a:pt x="2" y="175"/>
                    </a:lnTo>
                    <a:lnTo>
                      <a:pt x="0" y="158"/>
                    </a:lnTo>
                    <a:lnTo>
                      <a:pt x="2" y="142"/>
                    </a:lnTo>
                    <a:lnTo>
                      <a:pt x="8" y="127"/>
                    </a:lnTo>
                    <a:lnTo>
                      <a:pt x="19" y="114"/>
                    </a:lnTo>
                    <a:lnTo>
                      <a:pt x="31" y="103"/>
                    </a:lnTo>
                    <a:lnTo>
                      <a:pt x="198" y="8"/>
                    </a:lnTo>
                    <a:lnTo>
                      <a:pt x="215" y="2"/>
                    </a:lnTo>
                    <a:lnTo>
                      <a:pt x="2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32" name="Freeform 26">
                <a:extLst>
                  <a:ext uri="{FF2B5EF4-FFF2-40B4-BE49-F238E27FC236}">
                    <a16:creationId xmlns:a16="http://schemas.microsoft.com/office/drawing/2014/main" id="{079FBFE8-D430-42A0-BB80-E1326C389CF5}"/>
                  </a:ext>
                </a:extLst>
              </p:cNvPr>
              <p:cNvSpPr>
                <a:spLocks/>
              </p:cNvSpPr>
              <p:nvPr/>
            </p:nvSpPr>
            <p:spPr bwMode="auto">
              <a:xfrm>
                <a:off x="5075238" y="2271713"/>
                <a:ext cx="31750" cy="41275"/>
              </a:xfrm>
              <a:custGeom>
                <a:avLst/>
                <a:gdLst>
                  <a:gd name="T0" fmla="*/ 159 w 224"/>
                  <a:gd name="T1" fmla="*/ 0 h 292"/>
                  <a:gd name="T2" fmla="*/ 176 w 224"/>
                  <a:gd name="T3" fmla="*/ 2 h 292"/>
                  <a:gd name="T4" fmla="*/ 192 w 224"/>
                  <a:gd name="T5" fmla="*/ 9 h 292"/>
                  <a:gd name="T6" fmla="*/ 205 w 224"/>
                  <a:gd name="T7" fmla="*/ 19 h 292"/>
                  <a:gd name="T8" fmla="*/ 216 w 224"/>
                  <a:gd name="T9" fmla="*/ 32 h 292"/>
                  <a:gd name="T10" fmla="*/ 222 w 224"/>
                  <a:gd name="T11" fmla="*/ 48 h 292"/>
                  <a:gd name="T12" fmla="*/ 224 w 224"/>
                  <a:gd name="T13" fmla="*/ 63 h 292"/>
                  <a:gd name="T14" fmla="*/ 222 w 224"/>
                  <a:gd name="T15" fmla="*/ 80 h 292"/>
                  <a:gd name="T16" fmla="*/ 216 w 224"/>
                  <a:gd name="T17" fmla="*/ 95 h 292"/>
                  <a:gd name="T18" fmla="*/ 119 w 224"/>
                  <a:gd name="T19" fmla="*/ 261 h 292"/>
                  <a:gd name="T20" fmla="*/ 109 w 224"/>
                  <a:gd name="T21" fmla="*/ 274 h 292"/>
                  <a:gd name="T22" fmla="*/ 95 w 224"/>
                  <a:gd name="T23" fmla="*/ 285 h 292"/>
                  <a:gd name="T24" fmla="*/ 81 w 224"/>
                  <a:gd name="T25" fmla="*/ 290 h 292"/>
                  <a:gd name="T26" fmla="*/ 64 w 224"/>
                  <a:gd name="T27" fmla="*/ 292 h 292"/>
                  <a:gd name="T28" fmla="*/ 48 w 224"/>
                  <a:gd name="T29" fmla="*/ 290 h 292"/>
                  <a:gd name="T30" fmla="*/ 32 w 224"/>
                  <a:gd name="T31" fmla="*/ 284 h 292"/>
                  <a:gd name="T32" fmla="*/ 18 w 224"/>
                  <a:gd name="T33" fmla="*/ 273 h 292"/>
                  <a:gd name="T34" fmla="*/ 8 w 224"/>
                  <a:gd name="T35" fmla="*/ 261 h 292"/>
                  <a:gd name="T36" fmla="*/ 2 w 224"/>
                  <a:gd name="T37" fmla="*/ 245 h 292"/>
                  <a:gd name="T38" fmla="*/ 0 w 224"/>
                  <a:gd name="T39" fmla="*/ 230 h 292"/>
                  <a:gd name="T40" fmla="*/ 2 w 224"/>
                  <a:gd name="T41" fmla="*/ 213 h 292"/>
                  <a:gd name="T42" fmla="*/ 8 w 224"/>
                  <a:gd name="T43" fmla="*/ 197 h 292"/>
                  <a:gd name="T44" fmla="*/ 105 w 224"/>
                  <a:gd name="T45" fmla="*/ 32 h 292"/>
                  <a:gd name="T46" fmla="*/ 115 w 224"/>
                  <a:gd name="T47" fmla="*/ 18 h 292"/>
                  <a:gd name="T48" fmla="*/ 129 w 224"/>
                  <a:gd name="T49" fmla="*/ 8 h 292"/>
                  <a:gd name="T50" fmla="*/ 144 w 224"/>
                  <a:gd name="T51" fmla="*/ 2 h 292"/>
                  <a:gd name="T52" fmla="*/ 159 w 224"/>
                  <a:gd name="T53"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4" h="292">
                    <a:moveTo>
                      <a:pt x="159" y="0"/>
                    </a:moveTo>
                    <a:lnTo>
                      <a:pt x="176" y="2"/>
                    </a:lnTo>
                    <a:lnTo>
                      <a:pt x="192" y="9"/>
                    </a:lnTo>
                    <a:lnTo>
                      <a:pt x="205" y="19"/>
                    </a:lnTo>
                    <a:lnTo>
                      <a:pt x="216" y="32"/>
                    </a:lnTo>
                    <a:lnTo>
                      <a:pt x="222" y="48"/>
                    </a:lnTo>
                    <a:lnTo>
                      <a:pt x="224" y="63"/>
                    </a:lnTo>
                    <a:lnTo>
                      <a:pt x="222" y="80"/>
                    </a:lnTo>
                    <a:lnTo>
                      <a:pt x="216" y="95"/>
                    </a:lnTo>
                    <a:lnTo>
                      <a:pt x="119" y="261"/>
                    </a:lnTo>
                    <a:lnTo>
                      <a:pt x="109" y="274"/>
                    </a:lnTo>
                    <a:lnTo>
                      <a:pt x="95" y="285"/>
                    </a:lnTo>
                    <a:lnTo>
                      <a:pt x="81" y="290"/>
                    </a:lnTo>
                    <a:lnTo>
                      <a:pt x="64" y="292"/>
                    </a:lnTo>
                    <a:lnTo>
                      <a:pt x="48" y="290"/>
                    </a:lnTo>
                    <a:lnTo>
                      <a:pt x="32" y="284"/>
                    </a:lnTo>
                    <a:lnTo>
                      <a:pt x="18" y="273"/>
                    </a:lnTo>
                    <a:lnTo>
                      <a:pt x="8" y="261"/>
                    </a:lnTo>
                    <a:lnTo>
                      <a:pt x="2" y="245"/>
                    </a:lnTo>
                    <a:lnTo>
                      <a:pt x="0" y="230"/>
                    </a:lnTo>
                    <a:lnTo>
                      <a:pt x="2" y="213"/>
                    </a:lnTo>
                    <a:lnTo>
                      <a:pt x="8" y="197"/>
                    </a:lnTo>
                    <a:lnTo>
                      <a:pt x="105" y="32"/>
                    </a:lnTo>
                    <a:lnTo>
                      <a:pt x="115" y="18"/>
                    </a:lnTo>
                    <a:lnTo>
                      <a:pt x="129" y="8"/>
                    </a:lnTo>
                    <a:lnTo>
                      <a:pt x="144" y="2"/>
                    </a:lnTo>
                    <a:lnTo>
                      <a:pt x="1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grpSp>
      </p:grpSp>
      <p:sp>
        <p:nvSpPr>
          <p:cNvPr id="247" name="Rectangle 10">
            <a:extLst>
              <a:ext uri="{FF2B5EF4-FFF2-40B4-BE49-F238E27FC236}">
                <a16:creationId xmlns:a16="http://schemas.microsoft.com/office/drawing/2014/main" id="{DF0876CC-2F99-42F7-A849-6B3D8E085AD5}"/>
              </a:ext>
            </a:extLst>
          </p:cNvPr>
          <p:cNvSpPr>
            <a:spLocks noChangeArrowheads="1"/>
          </p:cNvSpPr>
          <p:nvPr/>
        </p:nvSpPr>
        <p:spPr bwMode="auto">
          <a:xfrm rot="16200000" flipH="1">
            <a:off x="3447746" y="1098161"/>
            <a:ext cx="836847" cy="1414653"/>
          </a:xfrm>
          <a:prstGeom prst="rect">
            <a:avLst/>
          </a:prstGeom>
          <a:solidFill>
            <a:schemeClr val="accent3"/>
          </a:solidFill>
          <a:ln w="9525">
            <a:noFill/>
            <a:miter lim="800000"/>
            <a:headEnd/>
            <a:tailEnd/>
          </a:ln>
        </p:spPr>
        <p:txBody>
          <a:bodyPr vert="horz" wrap="square" lIns="91440" tIns="45720" rIns="91440" bIns="45720" numCol="1" anchor="t" anchorCtr="0" compatLnSpc="1">
            <a:prstTxWarp prst="textNoShape">
              <a:avLst/>
            </a:prstTxWarp>
          </a:bodyPr>
          <a:lstStyle/>
          <a:p>
            <a:endParaRPr lang="en-IN" dirty="0"/>
          </a:p>
        </p:txBody>
      </p:sp>
      <p:sp>
        <p:nvSpPr>
          <p:cNvPr id="248" name="TextBox 247">
            <a:extLst>
              <a:ext uri="{FF2B5EF4-FFF2-40B4-BE49-F238E27FC236}">
                <a16:creationId xmlns:a16="http://schemas.microsoft.com/office/drawing/2014/main" id="{1483CFF6-E546-4925-BE15-41A55E76B9EF}"/>
              </a:ext>
            </a:extLst>
          </p:cNvPr>
          <p:cNvSpPr txBox="1"/>
          <p:nvPr/>
        </p:nvSpPr>
        <p:spPr>
          <a:xfrm>
            <a:off x="3158843" y="1588797"/>
            <a:ext cx="1364446" cy="276999"/>
          </a:xfrm>
          <a:prstGeom prst="rect">
            <a:avLst/>
          </a:prstGeom>
          <a:noFill/>
        </p:spPr>
        <p:txBody>
          <a:bodyPr wrap="square" lIns="0" tIns="0" rIns="0" bIns="0" rtlCol="0" anchor="ctr">
            <a:spAutoFit/>
          </a:bodyPr>
          <a:lstStyle/>
          <a:p>
            <a:pPr algn="ctr"/>
            <a:r>
              <a:rPr lang="en-US" b="1" kern="0" dirty="0">
                <a:cs typeface="Segoe UI" panose="020B0502040204020203" pitchFamily="34" charset="0"/>
              </a:rPr>
              <a:t>Mechanisms</a:t>
            </a:r>
            <a:endParaRPr lang="en-US" b="1" dirty="0">
              <a:cs typeface="Segoe UI" panose="020B0502040204020203" pitchFamily="34" charset="0"/>
            </a:endParaRPr>
          </a:p>
        </p:txBody>
      </p:sp>
      <p:sp>
        <p:nvSpPr>
          <p:cNvPr id="82" name="Freeform 19">
            <a:extLst>
              <a:ext uri="{FF2B5EF4-FFF2-40B4-BE49-F238E27FC236}">
                <a16:creationId xmlns:a16="http://schemas.microsoft.com/office/drawing/2014/main" id="{5FAF50B4-1B10-4201-9A0C-322C17B0A55B}"/>
              </a:ext>
            </a:extLst>
          </p:cNvPr>
          <p:cNvSpPr>
            <a:spLocks/>
          </p:cNvSpPr>
          <p:nvPr/>
        </p:nvSpPr>
        <p:spPr bwMode="auto">
          <a:xfrm rot="16200000" flipH="1">
            <a:off x="92364" y="4128935"/>
            <a:ext cx="3018421" cy="788379"/>
          </a:xfrm>
          <a:custGeom>
            <a:avLst/>
            <a:gdLst>
              <a:gd name="T0" fmla="*/ 0 w 1908"/>
              <a:gd name="T1" fmla="*/ 421 h 421"/>
              <a:gd name="T2" fmla="*/ 1732 w 1908"/>
              <a:gd name="T3" fmla="*/ 421 h 421"/>
              <a:gd name="T4" fmla="*/ 1908 w 1908"/>
              <a:gd name="T5" fmla="*/ 211 h 421"/>
              <a:gd name="T6" fmla="*/ 1732 w 1908"/>
              <a:gd name="T7" fmla="*/ 0 h 421"/>
              <a:gd name="T8" fmla="*/ 0 w 1908"/>
              <a:gd name="T9" fmla="*/ 0 h 421"/>
              <a:gd name="T10" fmla="*/ 0 w 1908"/>
              <a:gd name="T11" fmla="*/ 421 h 421"/>
            </a:gdLst>
            <a:ahLst/>
            <a:cxnLst>
              <a:cxn ang="0">
                <a:pos x="T0" y="T1"/>
              </a:cxn>
              <a:cxn ang="0">
                <a:pos x="T2" y="T3"/>
              </a:cxn>
              <a:cxn ang="0">
                <a:pos x="T4" y="T5"/>
              </a:cxn>
              <a:cxn ang="0">
                <a:pos x="T6" y="T7"/>
              </a:cxn>
              <a:cxn ang="0">
                <a:pos x="T8" y="T9"/>
              </a:cxn>
              <a:cxn ang="0">
                <a:pos x="T10" y="T11"/>
              </a:cxn>
            </a:cxnLst>
            <a:rect l="0" t="0" r="r" b="b"/>
            <a:pathLst>
              <a:path w="1908" h="421">
                <a:moveTo>
                  <a:pt x="0" y="421"/>
                </a:moveTo>
                <a:lnTo>
                  <a:pt x="1732" y="421"/>
                </a:lnTo>
                <a:lnTo>
                  <a:pt x="1908" y="211"/>
                </a:lnTo>
                <a:lnTo>
                  <a:pt x="1732" y="0"/>
                </a:lnTo>
                <a:lnTo>
                  <a:pt x="0" y="0"/>
                </a:lnTo>
                <a:lnTo>
                  <a:pt x="0" y="421"/>
                </a:ln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84" name="TextBox 83">
            <a:extLst>
              <a:ext uri="{FF2B5EF4-FFF2-40B4-BE49-F238E27FC236}">
                <a16:creationId xmlns:a16="http://schemas.microsoft.com/office/drawing/2014/main" id="{CC7FCAB5-4315-4FF6-BAF6-86962848D1E0}"/>
              </a:ext>
            </a:extLst>
          </p:cNvPr>
          <p:cNvSpPr txBox="1"/>
          <p:nvPr/>
        </p:nvSpPr>
        <p:spPr>
          <a:xfrm rot="16200000" flipH="1">
            <a:off x="933732" y="4647336"/>
            <a:ext cx="1339425" cy="307777"/>
          </a:xfrm>
          <a:prstGeom prst="rect">
            <a:avLst/>
          </a:prstGeom>
          <a:noFill/>
        </p:spPr>
        <p:txBody>
          <a:bodyPr wrap="square" lIns="0" tIns="0" rIns="0" bIns="0" rtlCol="0" anchor="ctr">
            <a:spAutoFit/>
          </a:bodyPr>
          <a:lstStyle/>
          <a:p>
            <a:pPr algn="ctr"/>
            <a:r>
              <a:rPr lang="en-US" sz="2000" b="1" dirty="0">
                <a:ea typeface="Calibri Light" charset="0"/>
                <a:cs typeface="Segoe UI" panose="020B0502040204020203" pitchFamily="34" charset="0"/>
              </a:rPr>
              <a:t>Awareness</a:t>
            </a:r>
          </a:p>
        </p:txBody>
      </p:sp>
      <p:sp>
        <p:nvSpPr>
          <p:cNvPr id="86" name="TextBox 85">
            <a:extLst>
              <a:ext uri="{FF2B5EF4-FFF2-40B4-BE49-F238E27FC236}">
                <a16:creationId xmlns:a16="http://schemas.microsoft.com/office/drawing/2014/main" id="{7616C74A-B16A-4F77-91B8-8AE85A7511B7}"/>
              </a:ext>
            </a:extLst>
          </p:cNvPr>
          <p:cNvSpPr txBox="1"/>
          <p:nvPr/>
        </p:nvSpPr>
        <p:spPr>
          <a:xfrm flipH="1">
            <a:off x="1343939" y="3104591"/>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01</a:t>
            </a:r>
          </a:p>
        </p:txBody>
      </p:sp>
      <p:cxnSp>
        <p:nvCxnSpPr>
          <p:cNvPr id="87" name="Straight Connector 86">
            <a:extLst>
              <a:ext uri="{FF2B5EF4-FFF2-40B4-BE49-F238E27FC236}">
                <a16:creationId xmlns:a16="http://schemas.microsoft.com/office/drawing/2014/main" id="{6E09BA81-C5A1-4343-AB1A-06EA8408DE5A}"/>
              </a:ext>
            </a:extLst>
          </p:cNvPr>
          <p:cNvCxnSpPr/>
          <p:nvPr/>
        </p:nvCxnSpPr>
        <p:spPr>
          <a:xfrm>
            <a:off x="7817243" y="4252516"/>
            <a:ext cx="304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Rectangle 13">
            <a:extLst>
              <a:ext uri="{FF2B5EF4-FFF2-40B4-BE49-F238E27FC236}">
                <a16:creationId xmlns:a16="http://schemas.microsoft.com/office/drawing/2014/main" id="{659D523C-D417-4466-A07C-9150684935A2}"/>
              </a:ext>
            </a:extLst>
          </p:cNvPr>
          <p:cNvSpPr>
            <a:spLocks noChangeArrowheads="1"/>
          </p:cNvSpPr>
          <p:nvPr/>
        </p:nvSpPr>
        <p:spPr bwMode="auto">
          <a:xfrm rot="16200000" flipH="1">
            <a:off x="6771002" y="1556868"/>
            <a:ext cx="5470934" cy="5131326"/>
          </a:xfrm>
          <a:prstGeom prst="rect">
            <a:avLst/>
          </a:prstGeom>
          <a:solidFill>
            <a:schemeClr val="accent3">
              <a:lumMod val="60000"/>
              <a:lumOff val="4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latin typeface="Calibri" charset="0"/>
              <a:ea typeface="Calibri" charset="0"/>
              <a:cs typeface="Calibri" charset="0"/>
            </a:endParaRPr>
          </a:p>
        </p:txBody>
      </p:sp>
      <p:sp>
        <p:nvSpPr>
          <p:cNvPr id="64" name="TextBox 63">
            <a:extLst>
              <a:ext uri="{FF2B5EF4-FFF2-40B4-BE49-F238E27FC236}">
                <a16:creationId xmlns:a16="http://schemas.microsoft.com/office/drawing/2014/main" id="{EB3CF1F8-1AB6-4D34-BB64-195491555F3B}"/>
              </a:ext>
            </a:extLst>
          </p:cNvPr>
          <p:cNvSpPr txBox="1"/>
          <p:nvPr/>
        </p:nvSpPr>
        <p:spPr>
          <a:xfrm>
            <a:off x="7576297" y="2144774"/>
            <a:ext cx="4367348" cy="1588127"/>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lang="en-US" kern="0" dirty="0">
                <a:latin typeface="Segoe UI" panose="020B0502040204020203" pitchFamily="34" charset="0"/>
                <a:ea typeface="Calibri" charset="0"/>
                <a:cs typeface="Segoe UI" panose="020B0502040204020203" pitchFamily="34" charset="0"/>
              </a:rPr>
              <a:t>Targeted emails (segmentation)</a:t>
            </a:r>
          </a:p>
          <a:p>
            <a:pPr marL="285750" indent="-285750">
              <a:lnSpc>
                <a:spcPct val="90000"/>
              </a:lnSpc>
              <a:buFont typeface="Arial" panose="020B0604020202020204" pitchFamily="34" charset="0"/>
              <a:buChar char="•"/>
            </a:pPr>
            <a:r>
              <a:rPr lang="en-US" kern="0" dirty="0">
                <a:latin typeface="Segoe UI" panose="020B0502040204020203" pitchFamily="34" charset="0"/>
                <a:ea typeface="Calibri" charset="0"/>
                <a:cs typeface="Segoe UI" panose="020B0502040204020203" pitchFamily="34" charset="0"/>
              </a:rPr>
              <a:t>Research repositories</a:t>
            </a:r>
          </a:p>
          <a:p>
            <a:pPr marL="285750" indent="-285750">
              <a:lnSpc>
                <a:spcPct val="90000"/>
              </a:lnSpc>
              <a:buFont typeface="Arial" panose="020B0604020202020204" pitchFamily="34" charset="0"/>
              <a:buChar char="•"/>
            </a:pPr>
            <a:r>
              <a:rPr lang="en-US" kern="0" dirty="0">
                <a:latin typeface="Segoe UI" panose="020B0502040204020203" pitchFamily="34" charset="0"/>
                <a:ea typeface="Calibri" charset="0"/>
                <a:cs typeface="Segoe UI" panose="020B0502040204020203" pitchFamily="34" charset="0"/>
              </a:rPr>
              <a:t>Use of available national resources</a:t>
            </a:r>
          </a:p>
          <a:p>
            <a:pPr marL="285750" indent="-285750">
              <a:lnSpc>
                <a:spcPct val="90000"/>
              </a:lnSpc>
              <a:buFont typeface="Arial" panose="020B0604020202020204" pitchFamily="34" charset="0"/>
              <a:buChar char="•"/>
            </a:pPr>
            <a:r>
              <a:rPr lang="en-US" kern="0" dirty="0">
                <a:latin typeface="Segoe UI" panose="020B0502040204020203" pitchFamily="34" charset="0"/>
                <a:ea typeface="Calibri" charset="0"/>
                <a:cs typeface="Segoe UI" panose="020B0502040204020203" pitchFamily="34" charset="0"/>
              </a:rPr>
              <a:t>EBP Champions</a:t>
            </a:r>
          </a:p>
          <a:p>
            <a:pPr marL="285750" indent="-285750">
              <a:lnSpc>
                <a:spcPct val="90000"/>
              </a:lnSpc>
              <a:buFont typeface="Arial" panose="020B0604020202020204" pitchFamily="34" charset="0"/>
              <a:buChar char="•"/>
            </a:pPr>
            <a:r>
              <a:rPr lang="en-US" kern="0" dirty="0">
                <a:latin typeface="Segoe UI" panose="020B0502040204020203" pitchFamily="34" charset="0"/>
                <a:ea typeface="Calibri" charset="0"/>
                <a:cs typeface="Segoe UI" panose="020B0502040204020203" pitchFamily="34" charset="0"/>
              </a:rPr>
              <a:t>Range of products from research – briefing papers; posters; infographics</a:t>
            </a:r>
            <a:endParaRPr lang="en-US" dirty="0">
              <a:solidFill>
                <a:schemeClr val="bg1"/>
              </a:solidFill>
              <a:latin typeface="Segoe UI" panose="020B0502040204020203" pitchFamily="34" charset="0"/>
              <a:ea typeface="Calibri" charset="0"/>
              <a:cs typeface="Segoe UI" panose="020B0502040204020203" pitchFamily="34" charset="0"/>
            </a:endParaRPr>
          </a:p>
        </p:txBody>
      </p:sp>
      <p:cxnSp>
        <p:nvCxnSpPr>
          <p:cNvPr id="65" name="Straight Connector 64">
            <a:extLst>
              <a:ext uri="{FF2B5EF4-FFF2-40B4-BE49-F238E27FC236}">
                <a16:creationId xmlns:a16="http://schemas.microsoft.com/office/drawing/2014/main" id="{38E4FE22-6201-4036-BB2A-9ABF5828E3E4}"/>
              </a:ext>
            </a:extLst>
          </p:cNvPr>
          <p:cNvCxnSpPr>
            <a:cxnSpLocks/>
          </p:cNvCxnSpPr>
          <p:nvPr/>
        </p:nvCxnSpPr>
        <p:spPr>
          <a:xfrm>
            <a:off x="7817243" y="1941242"/>
            <a:ext cx="34603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E39761E1-228D-4677-9D28-A09415C05ABC}"/>
              </a:ext>
            </a:extLst>
          </p:cNvPr>
          <p:cNvSpPr txBox="1"/>
          <p:nvPr/>
        </p:nvSpPr>
        <p:spPr>
          <a:xfrm>
            <a:off x="7477500" y="1415928"/>
            <a:ext cx="4176980" cy="369332"/>
          </a:xfrm>
          <a:prstGeom prst="rect">
            <a:avLst/>
          </a:prstGeom>
          <a:noFill/>
        </p:spPr>
        <p:txBody>
          <a:bodyPr wrap="square" lIns="0" tIns="0" rIns="0" bIns="0" rtlCol="0" anchor="ctr">
            <a:spAutoFit/>
          </a:bodyPr>
          <a:lstStyle/>
          <a:p>
            <a:pPr algn="ctr"/>
            <a:r>
              <a:rPr lang="en-US" sz="2400" b="1" dirty="0">
                <a:latin typeface="Segoe UI" panose="020B0502040204020203" pitchFamily="34" charset="0"/>
                <a:ea typeface="Calibri" charset="0"/>
                <a:cs typeface="Segoe UI" panose="020B0502040204020203" pitchFamily="34" charset="0"/>
              </a:rPr>
              <a:t>Access &amp; Communication</a:t>
            </a:r>
          </a:p>
        </p:txBody>
      </p:sp>
      <p:pic>
        <p:nvPicPr>
          <p:cNvPr id="67" name="Graphic 66" descr="Checkmark with solid fill">
            <a:extLst>
              <a:ext uri="{FF2B5EF4-FFF2-40B4-BE49-F238E27FC236}">
                <a16:creationId xmlns:a16="http://schemas.microsoft.com/office/drawing/2014/main" id="{2163BBF3-96B4-405C-A811-4B10B489404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25442">
            <a:off x="6999576" y="2687453"/>
            <a:ext cx="535531" cy="535531"/>
          </a:xfrm>
          <a:prstGeom prst="rect">
            <a:avLst/>
          </a:prstGeom>
        </p:spPr>
      </p:pic>
      <p:pic>
        <p:nvPicPr>
          <p:cNvPr id="68" name="Graphic 67" descr="Close with solid fill">
            <a:extLst>
              <a:ext uri="{FF2B5EF4-FFF2-40B4-BE49-F238E27FC236}">
                <a16:creationId xmlns:a16="http://schemas.microsoft.com/office/drawing/2014/main" id="{83081457-F45F-4F70-9257-D8EADECEFE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49956" y="3960578"/>
            <a:ext cx="526132" cy="526132"/>
          </a:xfrm>
          <a:prstGeom prst="rect">
            <a:avLst/>
          </a:prstGeom>
        </p:spPr>
      </p:pic>
      <p:sp>
        <p:nvSpPr>
          <p:cNvPr id="69" name="TextBox 68">
            <a:extLst>
              <a:ext uri="{FF2B5EF4-FFF2-40B4-BE49-F238E27FC236}">
                <a16:creationId xmlns:a16="http://schemas.microsoft.com/office/drawing/2014/main" id="{F8846779-6775-4291-863A-C7153B8A42C8}"/>
              </a:ext>
            </a:extLst>
          </p:cNvPr>
          <p:cNvSpPr txBox="1"/>
          <p:nvPr/>
        </p:nvSpPr>
        <p:spPr>
          <a:xfrm>
            <a:off x="7576088" y="4930050"/>
            <a:ext cx="4093298" cy="1837426"/>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lang="en-US" kern="0" dirty="0">
                <a:latin typeface="Segoe UI" panose="020B0502040204020203" pitchFamily="34" charset="0"/>
                <a:ea typeface="Calibri" charset="0"/>
                <a:cs typeface="Segoe UI" panose="020B0502040204020203" pitchFamily="34" charset="0"/>
              </a:rPr>
              <a:t>Develop mix of online, hybrid and F2F events that include regular, frequent and bite sized sessions</a:t>
            </a:r>
          </a:p>
          <a:p>
            <a:pPr marL="285750" indent="-285750">
              <a:lnSpc>
                <a:spcPct val="90000"/>
              </a:lnSpc>
              <a:buFont typeface="Arial" panose="020B0604020202020204" pitchFamily="34" charset="0"/>
              <a:buChar char="•"/>
            </a:pPr>
            <a:r>
              <a:rPr lang="en-US" kern="0" dirty="0">
                <a:latin typeface="Segoe UI" panose="020B0502040204020203" pitchFamily="34" charset="0"/>
                <a:ea typeface="Calibri" charset="0"/>
                <a:cs typeface="Segoe UI" panose="020B0502040204020203" pitchFamily="34" charset="0"/>
              </a:rPr>
              <a:t>Work with researchers to develop actionable messages from research</a:t>
            </a:r>
          </a:p>
          <a:p>
            <a:pPr marL="285750" indent="-285750">
              <a:lnSpc>
                <a:spcPct val="90000"/>
              </a:lnSpc>
              <a:buFont typeface="Arial" panose="020B0604020202020204" pitchFamily="34" charset="0"/>
              <a:buChar char="•"/>
            </a:pPr>
            <a:r>
              <a:rPr lang="en-US" kern="0" dirty="0">
                <a:latin typeface="Segoe UI" panose="020B0502040204020203" pitchFamily="34" charset="0"/>
                <a:ea typeface="Calibri" charset="0"/>
                <a:cs typeface="Segoe UI" panose="020B0502040204020203" pitchFamily="34" charset="0"/>
              </a:rPr>
              <a:t>Consider a suite of ‘pull’ interventions</a:t>
            </a:r>
            <a:endParaRPr lang="en-US" dirty="0">
              <a:latin typeface="Segoe UI" panose="020B0502040204020203" pitchFamily="34" charset="0"/>
              <a:ea typeface="Calibri" charset="0"/>
              <a:cs typeface="Segoe UI" panose="020B0502040204020203" pitchFamily="34" charset="0"/>
            </a:endParaRPr>
          </a:p>
        </p:txBody>
      </p:sp>
      <p:cxnSp>
        <p:nvCxnSpPr>
          <p:cNvPr id="70" name="Straight Connector 69">
            <a:extLst>
              <a:ext uri="{FF2B5EF4-FFF2-40B4-BE49-F238E27FC236}">
                <a16:creationId xmlns:a16="http://schemas.microsoft.com/office/drawing/2014/main" id="{D4F65D60-1B96-4A6E-ABC1-9DA4E3A7174F}"/>
              </a:ext>
            </a:extLst>
          </p:cNvPr>
          <p:cNvCxnSpPr>
            <a:cxnSpLocks/>
          </p:cNvCxnSpPr>
          <p:nvPr/>
        </p:nvCxnSpPr>
        <p:spPr>
          <a:xfrm>
            <a:off x="7835812" y="4816940"/>
            <a:ext cx="34603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A01235CD-31F1-4987-BA7B-2167A8C25B73}"/>
              </a:ext>
            </a:extLst>
          </p:cNvPr>
          <p:cNvSpPr txBox="1"/>
          <p:nvPr/>
        </p:nvSpPr>
        <p:spPr>
          <a:xfrm>
            <a:off x="7593876" y="3805360"/>
            <a:ext cx="4367348" cy="1089529"/>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lang="en-US" kern="0" dirty="0">
                <a:latin typeface="Segoe UI" panose="020B0502040204020203" pitchFamily="34" charset="0"/>
                <a:ea typeface="Calibri" charset="0"/>
                <a:cs typeface="Segoe UI" panose="020B0502040204020203" pitchFamily="34" charset="0"/>
              </a:rPr>
              <a:t>Inconsistent / ad hoc communications</a:t>
            </a:r>
          </a:p>
          <a:p>
            <a:pPr marL="285750" indent="-285750">
              <a:lnSpc>
                <a:spcPct val="90000"/>
              </a:lnSpc>
              <a:buFont typeface="Arial" panose="020B0604020202020204" pitchFamily="34" charset="0"/>
              <a:buChar char="•"/>
            </a:pPr>
            <a:r>
              <a:rPr lang="en-US" kern="0" dirty="0">
                <a:latin typeface="Segoe UI" panose="020B0502040204020203" pitchFamily="34" charset="0"/>
                <a:ea typeface="Calibri" charset="0"/>
                <a:cs typeface="Segoe UI" panose="020B0502040204020203" pitchFamily="34" charset="0"/>
              </a:rPr>
              <a:t>Provide opportunities but no tracking of engagement and impact </a:t>
            </a:r>
          </a:p>
          <a:p>
            <a:pPr marL="285750" indent="-285750">
              <a:lnSpc>
                <a:spcPct val="90000"/>
              </a:lnSpc>
              <a:buFont typeface="Arial" panose="020B0604020202020204" pitchFamily="34" charset="0"/>
              <a:buChar char="•"/>
            </a:pPr>
            <a:endParaRPr lang="en-US" dirty="0">
              <a:solidFill>
                <a:schemeClr val="bg1"/>
              </a:solidFill>
              <a:latin typeface="Segoe UI" panose="020B0502040204020203" pitchFamily="34" charset="0"/>
              <a:ea typeface="Calibri" charset="0"/>
              <a:cs typeface="Segoe UI" panose="020B0502040204020203" pitchFamily="34" charset="0"/>
            </a:endParaRPr>
          </a:p>
        </p:txBody>
      </p:sp>
    </p:spTree>
    <p:extLst>
      <p:ext uri="{BB962C8B-B14F-4D97-AF65-F5344CB8AC3E}">
        <p14:creationId xmlns:p14="http://schemas.microsoft.com/office/powerpoint/2010/main" val="60487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fill="hold"/>
                                        <p:tgtEl>
                                          <p:spTgt spid="67"/>
                                        </p:tgtEl>
                                        <p:attrNameLst>
                                          <p:attrName>ppt_x</p:attrName>
                                        </p:attrNameLst>
                                      </p:cBhvr>
                                      <p:tavLst>
                                        <p:tav tm="0">
                                          <p:val>
                                            <p:strVal val="#ppt_x"/>
                                          </p:val>
                                        </p:tav>
                                        <p:tav tm="100000">
                                          <p:val>
                                            <p:strVal val="#ppt_x"/>
                                          </p:val>
                                        </p:tav>
                                      </p:tavLst>
                                    </p:anim>
                                    <p:anim calcmode="lin" valueType="num">
                                      <p:cBhvr additive="base">
                                        <p:cTn id="8" dur="500" fill="hold"/>
                                        <p:tgtEl>
                                          <p:spTgt spid="6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additive="base">
                                        <p:cTn id="11" dur="500" fill="hold"/>
                                        <p:tgtEl>
                                          <p:spTgt spid="64"/>
                                        </p:tgtEl>
                                        <p:attrNameLst>
                                          <p:attrName>ppt_x</p:attrName>
                                        </p:attrNameLst>
                                      </p:cBhvr>
                                      <p:tavLst>
                                        <p:tav tm="0">
                                          <p:val>
                                            <p:strVal val="#ppt_x"/>
                                          </p:val>
                                        </p:tav>
                                        <p:tav tm="100000">
                                          <p:val>
                                            <p:strVal val="#ppt_x"/>
                                          </p:val>
                                        </p:tav>
                                      </p:tavLst>
                                    </p:anim>
                                    <p:anim calcmode="lin" valueType="num">
                                      <p:cBhvr additive="base">
                                        <p:cTn id="12"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8"/>
                                        </p:tgtEl>
                                        <p:attrNameLst>
                                          <p:attrName>style.visibility</p:attrName>
                                        </p:attrNameLst>
                                      </p:cBhvr>
                                      <p:to>
                                        <p:strVal val="visible"/>
                                      </p:to>
                                    </p:set>
                                    <p:anim calcmode="lin" valueType="num">
                                      <p:cBhvr additive="base">
                                        <p:cTn id="17" dur="500" fill="hold"/>
                                        <p:tgtEl>
                                          <p:spTgt spid="68"/>
                                        </p:tgtEl>
                                        <p:attrNameLst>
                                          <p:attrName>ppt_x</p:attrName>
                                        </p:attrNameLst>
                                      </p:cBhvr>
                                      <p:tavLst>
                                        <p:tav tm="0">
                                          <p:val>
                                            <p:strVal val="#ppt_x"/>
                                          </p:val>
                                        </p:tav>
                                        <p:tav tm="100000">
                                          <p:val>
                                            <p:strVal val="#ppt_x"/>
                                          </p:val>
                                        </p:tav>
                                      </p:tavLst>
                                    </p:anim>
                                    <p:anim calcmode="lin" valueType="num">
                                      <p:cBhvr additive="base">
                                        <p:cTn id="18" dur="500" fill="hold"/>
                                        <p:tgtEl>
                                          <p:spTgt spid="6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additive="base">
                                        <p:cTn id="21" dur="500" fill="hold"/>
                                        <p:tgtEl>
                                          <p:spTgt spid="79"/>
                                        </p:tgtEl>
                                        <p:attrNameLst>
                                          <p:attrName>ppt_x</p:attrName>
                                        </p:attrNameLst>
                                      </p:cBhvr>
                                      <p:tavLst>
                                        <p:tav tm="0">
                                          <p:val>
                                            <p:strVal val="#ppt_x"/>
                                          </p:val>
                                        </p:tav>
                                        <p:tav tm="100000">
                                          <p:val>
                                            <p:strVal val="#ppt_x"/>
                                          </p:val>
                                        </p:tav>
                                      </p:tavLst>
                                    </p:anim>
                                    <p:anim calcmode="lin" valueType="num">
                                      <p:cBhvr additive="base">
                                        <p:cTn id="22"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additive="base">
                                        <p:cTn id="27" dur="500" fill="hold"/>
                                        <p:tgtEl>
                                          <p:spTgt spid="69"/>
                                        </p:tgtEl>
                                        <p:attrNameLst>
                                          <p:attrName>ppt_x</p:attrName>
                                        </p:attrNameLst>
                                      </p:cBhvr>
                                      <p:tavLst>
                                        <p:tav tm="0">
                                          <p:val>
                                            <p:strVal val="#ppt_x"/>
                                          </p:val>
                                        </p:tav>
                                        <p:tav tm="100000">
                                          <p:val>
                                            <p:strVal val="#ppt_x"/>
                                          </p:val>
                                        </p:tav>
                                      </p:tavLst>
                                    </p:anim>
                                    <p:anim calcmode="lin" valueType="num">
                                      <p:cBhvr additive="base">
                                        <p:cTn id="28"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9" grpId="0"/>
      <p:bldP spid="7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E0BF59-BC71-4FA8-B7BF-4A904A7CE13B}"/>
              </a:ext>
            </a:extLst>
          </p:cNvPr>
          <p:cNvSpPr txBox="1"/>
          <p:nvPr/>
        </p:nvSpPr>
        <p:spPr>
          <a:xfrm>
            <a:off x="0" y="-10274"/>
            <a:ext cx="3939822" cy="523220"/>
          </a:xfrm>
          <a:prstGeom prst="rect">
            <a:avLst/>
          </a:prstGeom>
          <a:noFill/>
        </p:spPr>
        <p:txBody>
          <a:bodyPr wrap="square" rtlCol="0">
            <a:spAutoFit/>
          </a:bodyPr>
          <a:lstStyle/>
          <a:p>
            <a:r>
              <a:rPr lang="en-GB" sz="2800" b="1" dirty="0"/>
              <a:t>Why does it matter?</a:t>
            </a:r>
          </a:p>
        </p:txBody>
      </p:sp>
      <p:pic>
        <p:nvPicPr>
          <p:cNvPr id="4" name="Picture 3" descr="A picture containing drawing&#10;&#10;Description automatically generated">
            <a:extLst>
              <a:ext uri="{FF2B5EF4-FFF2-40B4-BE49-F238E27FC236}">
                <a16:creationId xmlns:a16="http://schemas.microsoft.com/office/drawing/2014/main" id="{30AE7619-1B7B-4AFC-B62C-F9E538159C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23637"/>
            <a:ext cx="2883275" cy="1746095"/>
          </a:xfrm>
          <a:prstGeom prst="rect">
            <a:avLst/>
          </a:prstGeom>
        </p:spPr>
      </p:pic>
      <p:sp>
        <p:nvSpPr>
          <p:cNvPr id="20" name="Rectangle 19">
            <a:extLst>
              <a:ext uri="{FF2B5EF4-FFF2-40B4-BE49-F238E27FC236}">
                <a16:creationId xmlns:a16="http://schemas.microsoft.com/office/drawing/2014/main" id="{4945AB6D-35F3-4504-AC42-1012BA47BA96}"/>
              </a:ext>
            </a:extLst>
          </p:cNvPr>
          <p:cNvSpPr/>
          <p:nvPr/>
        </p:nvSpPr>
        <p:spPr>
          <a:xfrm>
            <a:off x="3180280" y="3636803"/>
            <a:ext cx="8932094" cy="80151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It takes 17 years for 14% of research to be implemented into practice</a:t>
            </a:r>
          </a:p>
          <a:p>
            <a:pPr algn="ctr"/>
            <a:r>
              <a:rPr lang="en-GB" dirty="0">
                <a:solidFill>
                  <a:schemeClr val="tx1"/>
                </a:solidFill>
              </a:rPr>
              <a:t>(Balas, 2000)</a:t>
            </a:r>
          </a:p>
        </p:txBody>
      </p:sp>
      <p:sp>
        <p:nvSpPr>
          <p:cNvPr id="22" name="Rectangle 21">
            <a:extLst>
              <a:ext uri="{FF2B5EF4-FFF2-40B4-BE49-F238E27FC236}">
                <a16:creationId xmlns:a16="http://schemas.microsoft.com/office/drawing/2014/main" id="{6CAB1389-4D54-41AE-B5E6-91F9DBE40C81}"/>
              </a:ext>
            </a:extLst>
          </p:cNvPr>
          <p:cNvSpPr/>
          <p:nvPr/>
        </p:nvSpPr>
        <p:spPr>
          <a:xfrm>
            <a:off x="3180280" y="4769127"/>
            <a:ext cx="8928152" cy="80151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Research-Practice gap is not unique to policing but covers many professions</a:t>
            </a:r>
          </a:p>
          <a:p>
            <a:pPr algn="ctr"/>
            <a:r>
              <a:rPr lang="en-GB" dirty="0">
                <a:solidFill>
                  <a:schemeClr val="tx1"/>
                </a:solidFill>
              </a:rPr>
              <a:t>(e.g. Bansal et al., 2012; Leach &amp; Tucker, 2016) </a:t>
            </a:r>
          </a:p>
        </p:txBody>
      </p:sp>
      <p:sp>
        <p:nvSpPr>
          <p:cNvPr id="23" name="Rectangle 22">
            <a:extLst>
              <a:ext uri="{FF2B5EF4-FFF2-40B4-BE49-F238E27FC236}">
                <a16:creationId xmlns:a16="http://schemas.microsoft.com/office/drawing/2014/main" id="{73BA25D3-8DF1-48AB-918B-9A319361EBCB}"/>
              </a:ext>
            </a:extLst>
          </p:cNvPr>
          <p:cNvSpPr/>
          <p:nvPr/>
        </p:nvSpPr>
        <p:spPr>
          <a:xfrm>
            <a:off x="3180280" y="5788568"/>
            <a:ext cx="8928152" cy="101316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Multiple studies report positive attitudes to research in a policing context but the research practice gap cannot be achieved by understanding attitudes alone </a:t>
            </a:r>
          </a:p>
          <a:p>
            <a:pPr algn="ctr"/>
            <a:r>
              <a:rPr lang="en-GB" sz="2000" dirty="0">
                <a:solidFill>
                  <a:schemeClr val="tx1"/>
                </a:solidFill>
              </a:rPr>
              <a:t>(</a:t>
            </a:r>
            <a:r>
              <a:rPr lang="en-GB" dirty="0">
                <a:solidFill>
                  <a:schemeClr val="tx1"/>
                </a:solidFill>
              </a:rPr>
              <a:t>e.g. Telep, 2017; Fleming, 2017; Lumsden &amp; Jackie, 2018; Kalyal, 2019)</a:t>
            </a:r>
          </a:p>
        </p:txBody>
      </p:sp>
      <p:sp>
        <p:nvSpPr>
          <p:cNvPr id="24" name="Rectangle 23">
            <a:extLst>
              <a:ext uri="{FF2B5EF4-FFF2-40B4-BE49-F238E27FC236}">
                <a16:creationId xmlns:a16="http://schemas.microsoft.com/office/drawing/2014/main" id="{A98C82DC-8910-45CD-B801-4DA84FB8540F}"/>
              </a:ext>
            </a:extLst>
          </p:cNvPr>
          <p:cNvSpPr/>
          <p:nvPr/>
        </p:nvSpPr>
        <p:spPr>
          <a:xfrm>
            <a:off x="3188166" y="270065"/>
            <a:ext cx="8928152" cy="80151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Professionalisation agenda with focus on evidence-based practice as part of the national curriculum for new recruits</a:t>
            </a:r>
          </a:p>
        </p:txBody>
      </p:sp>
      <p:sp>
        <p:nvSpPr>
          <p:cNvPr id="13" name="Rectangle 12">
            <a:extLst>
              <a:ext uri="{FF2B5EF4-FFF2-40B4-BE49-F238E27FC236}">
                <a16:creationId xmlns:a16="http://schemas.microsoft.com/office/drawing/2014/main" id="{C0B3C5EC-52A3-4DE9-97E4-2A584A5BC9FA}"/>
              </a:ext>
            </a:extLst>
          </p:cNvPr>
          <p:cNvSpPr/>
          <p:nvPr/>
        </p:nvSpPr>
        <p:spPr>
          <a:xfrm>
            <a:off x="3184222" y="1326177"/>
            <a:ext cx="8932095" cy="80151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EBP is about the creation, sharing and </a:t>
            </a:r>
            <a:r>
              <a:rPr lang="en-GB" sz="2000" b="1" i="1" dirty="0">
                <a:solidFill>
                  <a:schemeClr val="tx1"/>
                </a:solidFill>
              </a:rPr>
              <a:t>use</a:t>
            </a:r>
            <a:r>
              <a:rPr lang="en-GB" sz="2000" dirty="0">
                <a:solidFill>
                  <a:schemeClr val="tx1"/>
                </a:solidFill>
              </a:rPr>
              <a:t> of the best available evidence to </a:t>
            </a:r>
            <a:r>
              <a:rPr lang="en-US" altLang="en-US" sz="2000" dirty="0">
                <a:solidFill>
                  <a:schemeClr val="tx1"/>
                </a:solidFill>
                <a:cs typeface="Arial" panose="020B0604020202020204" pitchFamily="34" charset="0"/>
              </a:rPr>
              <a:t>inform and challenge policing policies, practices and decisions </a:t>
            </a:r>
            <a:r>
              <a:rPr lang="en-US" dirty="0">
                <a:solidFill>
                  <a:schemeClr val="tx1"/>
                </a:solidFill>
                <a:cs typeface="Arial" panose="020B0604020202020204" pitchFamily="34" charset="0"/>
              </a:rPr>
              <a:t>(College of Policing, 2014</a:t>
            </a:r>
            <a:r>
              <a:rPr lang="en-US" sz="2000" dirty="0">
                <a:solidFill>
                  <a:schemeClr val="tx1"/>
                </a:solidFill>
                <a:cs typeface="Arial" panose="020B0604020202020204" pitchFamily="34" charset="0"/>
              </a:rPr>
              <a:t>)</a:t>
            </a:r>
            <a:endParaRPr lang="en-GB" sz="2000" dirty="0">
              <a:solidFill>
                <a:schemeClr val="tx1"/>
              </a:solidFill>
            </a:endParaRPr>
          </a:p>
        </p:txBody>
      </p:sp>
      <p:sp>
        <p:nvSpPr>
          <p:cNvPr id="29" name="Rectangle: Rounded Corners 28">
            <a:extLst>
              <a:ext uri="{FF2B5EF4-FFF2-40B4-BE49-F238E27FC236}">
                <a16:creationId xmlns:a16="http://schemas.microsoft.com/office/drawing/2014/main" id="{75A1664A-9A94-4894-A4BD-F19103CCAB35}"/>
              </a:ext>
            </a:extLst>
          </p:cNvPr>
          <p:cNvSpPr/>
          <p:nvPr/>
        </p:nvSpPr>
        <p:spPr>
          <a:xfrm>
            <a:off x="54971" y="4089327"/>
            <a:ext cx="1289062" cy="444079"/>
          </a:xfrm>
          <a:prstGeom prst="roundRect">
            <a:avLst>
              <a:gd name="adj" fmla="val 9930"/>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endParaRPr>
          </a:p>
          <a:p>
            <a:pPr algn="ctr"/>
            <a:r>
              <a:rPr lang="en-GB" sz="2000" dirty="0">
                <a:solidFill>
                  <a:schemeClr val="tx1"/>
                </a:solidFill>
              </a:rPr>
              <a:t>Research</a:t>
            </a:r>
          </a:p>
          <a:p>
            <a:pPr algn="ctr"/>
            <a:endParaRPr lang="en-GB" sz="2000" dirty="0">
              <a:solidFill>
                <a:schemeClr val="tx1"/>
              </a:solidFill>
            </a:endParaRPr>
          </a:p>
        </p:txBody>
      </p:sp>
      <p:sp>
        <p:nvSpPr>
          <p:cNvPr id="15" name="Rectangle 14">
            <a:extLst>
              <a:ext uri="{FF2B5EF4-FFF2-40B4-BE49-F238E27FC236}">
                <a16:creationId xmlns:a16="http://schemas.microsoft.com/office/drawing/2014/main" id="{5D0813E1-5C64-42F9-AA0B-F462979A5205}"/>
              </a:ext>
            </a:extLst>
          </p:cNvPr>
          <p:cNvSpPr/>
          <p:nvPr/>
        </p:nvSpPr>
        <p:spPr>
          <a:xfrm>
            <a:off x="3184222" y="2458501"/>
            <a:ext cx="8932095" cy="80151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32% of social science academic research is never cited </a:t>
            </a:r>
          </a:p>
          <a:p>
            <a:pPr algn="ctr"/>
            <a:r>
              <a:rPr lang="en-GB" dirty="0">
                <a:solidFill>
                  <a:schemeClr val="tx1"/>
                </a:solidFill>
              </a:rPr>
              <a:t>(Remler, 2016) </a:t>
            </a:r>
          </a:p>
        </p:txBody>
      </p:sp>
      <p:sp>
        <p:nvSpPr>
          <p:cNvPr id="16" name="Rectangle: Rounded Corners 15">
            <a:extLst>
              <a:ext uri="{FF2B5EF4-FFF2-40B4-BE49-F238E27FC236}">
                <a16:creationId xmlns:a16="http://schemas.microsoft.com/office/drawing/2014/main" id="{EB15D307-68D7-40BB-9E52-953966D90CDC}"/>
              </a:ext>
            </a:extLst>
          </p:cNvPr>
          <p:cNvSpPr/>
          <p:nvPr/>
        </p:nvSpPr>
        <p:spPr>
          <a:xfrm>
            <a:off x="1798025" y="4089327"/>
            <a:ext cx="1289062" cy="444079"/>
          </a:xfrm>
          <a:prstGeom prst="roundRect">
            <a:avLst>
              <a:gd name="adj" fmla="val 9930"/>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endParaRPr>
          </a:p>
          <a:p>
            <a:pPr algn="ctr"/>
            <a:r>
              <a:rPr lang="en-GB" sz="2000" dirty="0">
                <a:solidFill>
                  <a:schemeClr val="tx1"/>
                </a:solidFill>
              </a:rPr>
              <a:t>Practice</a:t>
            </a:r>
          </a:p>
          <a:p>
            <a:pPr algn="ctr"/>
            <a:endParaRPr lang="en-GB" sz="2000" dirty="0">
              <a:solidFill>
                <a:schemeClr val="tx1"/>
              </a:solidFill>
            </a:endParaRPr>
          </a:p>
        </p:txBody>
      </p:sp>
    </p:spTree>
    <p:extLst>
      <p:ext uri="{BB962C8B-B14F-4D97-AF65-F5344CB8AC3E}">
        <p14:creationId xmlns:p14="http://schemas.microsoft.com/office/powerpoint/2010/main" val="2109412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1" descr="A screenshot of a video chat&#10;&#10;Description automatically generated with medium confidence">
            <a:extLst>
              <a:ext uri="{FF2B5EF4-FFF2-40B4-BE49-F238E27FC236}">
                <a16:creationId xmlns:a16="http://schemas.microsoft.com/office/drawing/2014/main" id="{EDD01CFE-5993-F453-C99E-7ED88CF1F4A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99347" y="807853"/>
            <a:ext cx="5013960" cy="55710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F07A674-B496-E3DD-DE5E-AF9F04225167}"/>
              </a:ext>
            </a:extLst>
          </p:cNvPr>
          <p:cNvSpPr txBox="1"/>
          <p:nvPr/>
        </p:nvSpPr>
        <p:spPr>
          <a:xfrm>
            <a:off x="339048" y="186736"/>
            <a:ext cx="11640751" cy="738664"/>
          </a:xfrm>
          <a:prstGeom prst="rect">
            <a:avLst/>
          </a:prstGeom>
          <a:noFill/>
        </p:spPr>
        <p:txBody>
          <a:bodyPr wrap="none" rtlCol="0">
            <a:spAutoFit/>
          </a:bodyPr>
          <a:lstStyle/>
          <a:p>
            <a:r>
              <a:rPr lang="en-GB" sz="2400" b="1" dirty="0"/>
              <a:t>Access and Communication - Providing communication of and access to research evidence</a:t>
            </a:r>
          </a:p>
          <a:p>
            <a:endParaRPr lang="en-GB" dirty="0"/>
          </a:p>
        </p:txBody>
      </p:sp>
      <p:sp>
        <p:nvSpPr>
          <p:cNvPr id="4" name="TextBox 3">
            <a:extLst>
              <a:ext uri="{FF2B5EF4-FFF2-40B4-BE49-F238E27FC236}">
                <a16:creationId xmlns:a16="http://schemas.microsoft.com/office/drawing/2014/main" id="{24F3A0FA-4126-67AF-9C64-E739755DFF88}"/>
              </a:ext>
            </a:extLst>
          </p:cNvPr>
          <p:cNvSpPr txBox="1"/>
          <p:nvPr/>
        </p:nvSpPr>
        <p:spPr>
          <a:xfrm>
            <a:off x="452891" y="2747000"/>
            <a:ext cx="6032613" cy="1692771"/>
          </a:xfrm>
          <a:prstGeom prst="rect">
            <a:avLst/>
          </a:prstGeom>
          <a:noFill/>
        </p:spPr>
        <p:txBody>
          <a:bodyPr wrap="none" rtlCol="0">
            <a:spAutoFit/>
          </a:bodyPr>
          <a:lstStyle/>
          <a:p>
            <a:r>
              <a:rPr lang="en-GB" sz="2400" b="1" dirty="0"/>
              <a:t>Gwent Police </a:t>
            </a:r>
            <a:r>
              <a:rPr lang="en-GB" sz="2000" dirty="0"/>
              <a:t>– production of 3-minute film clips </a:t>
            </a:r>
          </a:p>
          <a:p>
            <a:r>
              <a:rPr lang="en-GB" sz="2000" dirty="0">
                <a:effectLst/>
                <a:latin typeface="Arial" panose="020B0604020202020204" pitchFamily="34" charset="0"/>
                <a:ea typeface="Calibri" panose="020F0502020204030204" pitchFamily="34" charset="0"/>
              </a:rPr>
              <a:t>available force wide to all staff for those that do well</a:t>
            </a:r>
          </a:p>
          <a:p>
            <a:r>
              <a:rPr lang="en-GB" sz="2000" dirty="0">
                <a:effectLst/>
                <a:latin typeface="Arial" panose="020B0604020202020204" pitchFamily="34" charset="0"/>
                <a:ea typeface="Calibri" panose="020F0502020204030204" pitchFamily="34" charset="0"/>
              </a:rPr>
              <a:t>in their undergraduate dissertations and/or </a:t>
            </a:r>
          </a:p>
          <a:p>
            <a:r>
              <a:rPr lang="en-GB" sz="2000" dirty="0">
                <a:latin typeface="Arial" panose="020B0604020202020204" pitchFamily="34" charset="0"/>
                <a:ea typeface="Calibri" panose="020F0502020204030204" pitchFamily="34" charset="0"/>
              </a:rPr>
              <a:t>for those that conduct any </a:t>
            </a:r>
            <a:r>
              <a:rPr lang="en-GB" sz="2000" dirty="0">
                <a:effectLst/>
                <a:latin typeface="Arial" panose="020B0604020202020204" pitchFamily="34" charset="0"/>
                <a:ea typeface="Calibri" panose="020F0502020204030204" pitchFamily="34" charset="0"/>
              </a:rPr>
              <a:t>post-entry academic </a:t>
            </a:r>
          </a:p>
          <a:p>
            <a:r>
              <a:rPr lang="en-GB" sz="2000" dirty="0">
                <a:effectLst/>
                <a:latin typeface="Arial" panose="020B0604020202020204" pitchFamily="34" charset="0"/>
                <a:ea typeface="Calibri" panose="020F0502020204030204" pitchFamily="34" charset="0"/>
              </a:rPr>
              <a:t>qualification with the force. </a:t>
            </a:r>
            <a:endParaRPr lang="en-GB" sz="2000" dirty="0"/>
          </a:p>
        </p:txBody>
      </p:sp>
      <p:sp>
        <p:nvSpPr>
          <p:cNvPr id="5" name="TextBox 4">
            <a:extLst>
              <a:ext uri="{FF2B5EF4-FFF2-40B4-BE49-F238E27FC236}">
                <a16:creationId xmlns:a16="http://schemas.microsoft.com/office/drawing/2014/main" id="{09A63DC9-71A4-E8D9-DCE8-9A343E39C8F7}"/>
              </a:ext>
            </a:extLst>
          </p:cNvPr>
          <p:cNvSpPr txBox="1"/>
          <p:nvPr/>
        </p:nvSpPr>
        <p:spPr>
          <a:xfrm>
            <a:off x="9825198" y="6445702"/>
            <a:ext cx="1896032" cy="307777"/>
          </a:xfrm>
          <a:prstGeom prst="rect">
            <a:avLst/>
          </a:prstGeom>
          <a:noFill/>
        </p:spPr>
        <p:txBody>
          <a:bodyPr wrap="none" rtlCol="0">
            <a:spAutoFit/>
          </a:bodyPr>
          <a:lstStyle/>
          <a:p>
            <a:r>
              <a:rPr lang="en-GB" sz="1400" i="1" dirty="0"/>
              <a:t>Thanks to Carl Williams</a:t>
            </a:r>
          </a:p>
        </p:txBody>
      </p:sp>
    </p:spTree>
    <p:extLst>
      <p:ext uri="{BB962C8B-B14F-4D97-AF65-F5344CB8AC3E}">
        <p14:creationId xmlns:p14="http://schemas.microsoft.com/office/powerpoint/2010/main" val="2848194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659" y="80331"/>
            <a:ext cx="6423037" cy="698846"/>
          </a:xfrm>
        </p:spPr>
        <p:txBody>
          <a:bodyPr>
            <a:normAutofit/>
          </a:bodyPr>
          <a:lstStyle/>
          <a:p>
            <a:r>
              <a:rPr lang="en-US" sz="3200" dirty="0">
                <a:latin typeface="+mn-lt"/>
              </a:rPr>
              <a:t>Research into practice interventions</a:t>
            </a:r>
          </a:p>
        </p:txBody>
      </p:sp>
      <p:cxnSp>
        <p:nvCxnSpPr>
          <p:cNvPr id="112" name="Straight Connector 111">
            <a:extLst>
              <a:ext uri="{FF2B5EF4-FFF2-40B4-BE49-F238E27FC236}">
                <a16:creationId xmlns:a16="http://schemas.microsoft.com/office/drawing/2014/main" id="{2761099A-0789-4EBB-8BBC-784DE9D48997}"/>
              </a:ext>
            </a:extLst>
          </p:cNvPr>
          <p:cNvCxnSpPr>
            <a:cxnSpLocks/>
          </p:cNvCxnSpPr>
          <p:nvPr/>
        </p:nvCxnSpPr>
        <p:spPr>
          <a:xfrm>
            <a:off x="7817243" y="2101458"/>
            <a:ext cx="304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5" name="Group 94">
            <a:extLst>
              <a:ext uri="{FF2B5EF4-FFF2-40B4-BE49-F238E27FC236}">
                <a16:creationId xmlns:a16="http://schemas.microsoft.com/office/drawing/2014/main" id="{68B3F400-4218-48CD-A625-47D2747DF492}"/>
              </a:ext>
            </a:extLst>
          </p:cNvPr>
          <p:cNvGrpSpPr/>
          <p:nvPr/>
        </p:nvGrpSpPr>
        <p:grpSpPr>
          <a:xfrm>
            <a:off x="1207384" y="2304059"/>
            <a:ext cx="5379142" cy="4660062"/>
            <a:chOff x="-5152456" y="2197938"/>
            <a:chExt cx="5379142" cy="4660062"/>
          </a:xfrm>
        </p:grpSpPr>
        <p:sp>
          <p:nvSpPr>
            <p:cNvPr id="96" name="Freeform 14">
              <a:extLst>
                <a:ext uri="{FF2B5EF4-FFF2-40B4-BE49-F238E27FC236}">
                  <a16:creationId xmlns:a16="http://schemas.microsoft.com/office/drawing/2014/main" id="{7F72A8D0-7C24-4486-A33B-AD9200C18C7D}"/>
                </a:ext>
              </a:extLst>
            </p:cNvPr>
            <p:cNvSpPr>
              <a:spLocks/>
            </p:cNvSpPr>
            <p:nvPr/>
          </p:nvSpPr>
          <p:spPr bwMode="auto">
            <a:xfrm rot="16200000" flipH="1">
              <a:off x="-2128302" y="3931650"/>
              <a:ext cx="2625725" cy="790251"/>
            </a:xfrm>
            <a:custGeom>
              <a:avLst/>
              <a:gdLst>
                <a:gd name="T0" fmla="*/ 0 w 1830"/>
                <a:gd name="T1" fmla="*/ 422 h 422"/>
                <a:gd name="T2" fmla="*/ 1654 w 1830"/>
                <a:gd name="T3" fmla="*/ 422 h 422"/>
                <a:gd name="T4" fmla="*/ 1830 w 1830"/>
                <a:gd name="T5" fmla="*/ 211 h 422"/>
                <a:gd name="T6" fmla="*/ 1654 w 1830"/>
                <a:gd name="T7" fmla="*/ 0 h 422"/>
                <a:gd name="T8" fmla="*/ 0 w 1830"/>
                <a:gd name="T9" fmla="*/ 0 h 422"/>
                <a:gd name="T10" fmla="*/ 0 w 1830"/>
                <a:gd name="T11" fmla="*/ 422 h 422"/>
              </a:gdLst>
              <a:ahLst/>
              <a:cxnLst>
                <a:cxn ang="0">
                  <a:pos x="T0" y="T1"/>
                </a:cxn>
                <a:cxn ang="0">
                  <a:pos x="T2" y="T3"/>
                </a:cxn>
                <a:cxn ang="0">
                  <a:pos x="T4" y="T5"/>
                </a:cxn>
                <a:cxn ang="0">
                  <a:pos x="T6" y="T7"/>
                </a:cxn>
                <a:cxn ang="0">
                  <a:pos x="T8" y="T9"/>
                </a:cxn>
                <a:cxn ang="0">
                  <a:pos x="T10" y="T11"/>
                </a:cxn>
              </a:cxnLst>
              <a:rect l="0" t="0" r="r" b="b"/>
              <a:pathLst>
                <a:path w="1830" h="422">
                  <a:moveTo>
                    <a:pt x="0" y="422"/>
                  </a:moveTo>
                  <a:lnTo>
                    <a:pt x="1654" y="422"/>
                  </a:lnTo>
                  <a:lnTo>
                    <a:pt x="1830" y="211"/>
                  </a:lnTo>
                  <a:lnTo>
                    <a:pt x="1654" y="0"/>
                  </a:lnTo>
                  <a:lnTo>
                    <a:pt x="0" y="0"/>
                  </a:lnTo>
                  <a:lnTo>
                    <a:pt x="0" y="422"/>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97" name="Freeform 15">
              <a:extLst>
                <a:ext uri="{FF2B5EF4-FFF2-40B4-BE49-F238E27FC236}">
                  <a16:creationId xmlns:a16="http://schemas.microsoft.com/office/drawing/2014/main" id="{48798AF0-970D-42FF-8D90-725D4B86797A}"/>
                </a:ext>
              </a:extLst>
            </p:cNvPr>
            <p:cNvSpPr>
              <a:spLocks/>
            </p:cNvSpPr>
            <p:nvPr/>
          </p:nvSpPr>
          <p:spPr bwMode="auto">
            <a:xfrm rot="16200000" flipH="1">
              <a:off x="-3119230" y="4134198"/>
              <a:ext cx="3028950" cy="788379"/>
            </a:xfrm>
            <a:custGeom>
              <a:avLst/>
              <a:gdLst>
                <a:gd name="T0" fmla="*/ 0 w 1654"/>
                <a:gd name="T1" fmla="*/ 421 h 421"/>
                <a:gd name="T2" fmla="*/ 1478 w 1654"/>
                <a:gd name="T3" fmla="*/ 421 h 421"/>
                <a:gd name="T4" fmla="*/ 1654 w 1654"/>
                <a:gd name="T5" fmla="*/ 212 h 421"/>
                <a:gd name="T6" fmla="*/ 1478 w 1654"/>
                <a:gd name="T7" fmla="*/ 0 h 421"/>
                <a:gd name="T8" fmla="*/ 0 w 1654"/>
                <a:gd name="T9" fmla="*/ 0 h 421"/>
                <a:gd name="T10" fmla="*/ 0 w 1654"/>
                <a:gd name="T11" fmla="*/ 421 h 421"/>
              </a:gdLst>
              <a:ahLst/>
              <a:cxnLst>
                <a:cxn ang="0">
                  <a:pos x="T0" y="T1"/>
                </a:cxn>
                <a:cxn ang="0">
                  <a:pos x="T2" y="T3"/>
                </a:cxn>
                <a:cxn ang="0">
                  <a:pos x="T4" y="T5"/>
                </a:cxn>
                <a:cxn ang="0">
                  <a:pos x="T6" y="T7"/>
                </a:cxn>
                <a:cxn ang="0">
                  <a:pos x="T8" y="T9"/>
                </a:cxn>
                <a:cxn ang="0">
                  <a:pos x="T10" y="T11"/>
                </a:cxn>
              </a:cxnLst>
              <a:rect l="0" t="0" r="r" b="b"/>
              <a:pathLst>
                <a:path w="1654" h="421">
                  <a:moveTo>
                    <a:pt x="0" y="421"/>
                  </a:moveTo>
                  <a:lnTo>
                    <a:pt x="1478" y="421"/>
                  </a:lnTo>
                  <a:lnTo>
                    <a:pt x="1654" y="212"/>
                  </a:lnTo>
                  <a:lnTo>
                    <a:pt x="1478" y="0"/>
                  </a:lnTo>
                  <a:lnTo>
                    <a:pt x="0" y="0"/>
                  </a:lnTo>
                  <a:lnTo>
                    <a:pt x="0" y="421"/>
                  </a:ln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99" name="Freeform 18">
              <a:extLst>
                <a:ext uri="{FF2B5EF4-FFF2-40B4-BE49-F238E27FC236}">
                  <a16:creationId xmlns:a16="http://schemas.microsoft.com/office/drawing/2014/main" id="{5BACD9DE-397E-429A-8B7C-334B1F919176}"/>
                </a:ext>
              </a:extLst>
            </p:cNvPr>
            <p:cNvSpPr>
              <a:spLocks/>
            </p:cNvSpPr>
            <p:nvPr/>
          </p:nvSpPr>
          <p:spPr bwMode="auto">
            <a:xfrm rot="16200000" flipH="1">
              <a:off x="-5282748" y="3932586"/>
              <a:ext cx="2625725" cy="788379"/>
            </a:xfrm>
            <a:custGeom>
              <a:avLst/>
              <a:gdLst>
                <a:gd name="T0" fmla="*/ 0 w 1908"/>
                <a:gd name="T1" fmla="*/ 421 h 421"/>
                <a:gd name="T2" fmla="*/ 1732 w 1908"/>
                <a:gd name="T3" fmla="*/ 421 h 421"/>
                <a:gd name="T4" fmla="*/ 1908 w 1908"/>
                <a:gd name="T5" fmla="*/ 210 h 421"/>
                <a:gd name="T6" fmla="*/ 1732 w 1908"/>
                <a:gd name="T7" fmla="*/ 0 h 421"/>
                <a:gd name="T8" fmla="*/ 0 w 1908"/>
                <a:gd name="T9" fmla="*/ 0 h 421"/>
                <a:gd name="T10" fmla="*/ 0 w 1908"/>
                <a:gd name="T11" fmla="*/ 421 h 421"/>
              </a:gdLst>
              <a:ahLst/>
              <a:cxnLst>
                <a:cxn ang="0">
                  <a:pos x="T0" y="T1"/>
                </a:cxn>
                <a:cxn ang="0">
                  <a:pos x="T2" y="T3"/>
                </a:cxn>
                <a:cxn ang="0">
                  <a:pos x="T4" y="T5"/>
                </a:cxn>
                <a:cxn ang="0">
                  <a:pos x="T6" y="T7"/>
                </a:cxn>
                <a:cxn ang="0">
                  <a:pos x="T8" y="T9"/>
                </a:cxn>
                <a:cxn ang="0">
                  <a:pos x="T10" y="T11"/>
                </a:cxn>
              </a:cxnLst>
              <a:rect l="0" t="0" r="r" b="b"/>
              <a:pathLst>
                <a:path w="1908" h="421">
                  <a:moveTo>
                    <a:pt x="0" y="421"/>
                  </a:moveTo>
                  <a:lnTo>
                    <a:pt x="1732" y="421"/>
                  </a:lnTo>
                  <a:lnTo>
                    <a:pt x="1908" y="210"/>
                  </a:lnTo>
                  <a:lnTo>
                    <a:pt x="1732" y="0"/>
                  </a:lnTo>
                  <a:lnTo>
                    <a:pt x="0" y="0"/>
                  </a:lnTo>
                  <a:lnTo>
                    <a:pt x="0" y="421"/>
                  </a:ln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00" name="Freeform 19">
              <a:extLst>
                <a:ext uri="{FF2B5EF4-FFF2-40B4-BE49-F238E27FC236}">
                  <a16:creationId xmlns:a16="http://schemas.microsoft.com/office/drawing/2014/main" id="{0D0F903D-C0BF-42BE-82C8-0842DC45275B}"/>
                </a:ext>
              </a:extLst>
            </p:cNvPr>
            <p:cNvSpPr>
              <a:spLocks/>
            </p:cNvSpPr>
            <p:nvPr/>
          </p:nvSpPr>
          <p:spPr bwMode="auto">
            <a:xfrm rot="16200000" flipH="1">
              <a:off x="-4315172" y="4541767"/>
              <a:ext cx="3844086" cy="788379"/>
            </a:xfrm>
            <a:custGeom>
              <a:avLst/>
              <a:gdLst>
                <a:gd name="T0" fmla="*/ 0 w 1908"/>
                <a:gd name="T1" fmla="*/ 421 h 421"/>
                <a:gd name="T2" fmla="*/ 1732 w 1908"/>
                <a:gd name="T3" fmla="*/ 421 h 421"/>
                <a:gd name="T4" fmla="*/ 1908 w 1908"/>
                <a:gd name="T5" fmla="*/ 211 h 421"/>
                <a:gd name="T6" fmla="*/ 1732 w 1908"/>
                <a:gd name="T7" fmla="*/ 0 h 421"/>
                <a:gd name="T8" fmla="*/ 0 w 1908"/>
                <a:gd name="T9" fmla="*/ 0 h 421"/>
                <a:gd name="T10" fmla="*/ 0 w 1908"/>
                <a:gd name="T11" fmla="*/ 421 h 421"/>
              </a:gdLst>
              <a:ahLst/>
              <a:cxnLst>
                <a:cxn ang="0">
                  <a:pos x="T0" y="T1"/>
                </a:cxn>
                <a:cxn ang="0">
                  <a:pos x="T2" y="T3"/>
                </a:cxn>
                <a:cxn ang="0">
                  <a:pos x="T4" y="T5"/>
                </a:cxn>
                <a:cxn ang="0">
                  <a:pos x="T6" y="T7"/>
                </a:cxn>
                <a:cxn ang="0">
                  <a:pos x="T8" y="T9"/>
                </a:cxn>
                <a:cxn ang="0">
                  <a:pos x="T10" y="T11"/>
                </a:cxn>
              </a:cxnLst>
              <a:rect l="0" t="0" r="r" b="b"/>
              <a:pathLst>
                <a:path w="1908" h="421">
                  <a:moveTo>
                    <a:pt x="0" y="421"/>
                  </a:moveTo>
                  <a:lnTo>
                    <a:pt x="1732" y="421"/>
                  </a:lnTo>
                  <a:lnTo>
                    <a:pt x="1908" y="211"/>
                  </a:lnTo>
                  <a:lnTo>
                    <a:pt x="1732" y="0"/>
                  </a:lnTo>
                  <a:lnTo>
                    <a:pt x="0" y="0"/>
                  </a:lnTo>
                  <a:lnTo>
                    <a:pt x="0" y="421"/>
                  </a:lnTo>
                  <a:close/>
                </a:path>
              </a:pathLst>
            </a:custGeom>
            <a:solidFill>
              <a:schemeClr val="bg1">
                <a:lumMod val="50000"/>
              </a:schemeClr>
            </a:solidFill>
            <a:ln w="762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02" name="Freeform 22">
              <a:extLst>
                <a:ext uri="{FF2B5EF4-FFF2-40B4-BE49-F238E27FC236}">
                  <a16:creationId xmlns:a16="http://schemas.microsoft.com/office/drawing/2014/main" id="{D3E1EA96-5441-4968-BC0C-AE711B34F428}"/>
                </a:ext>
              </a:extLst>
            </p:cNvPr>
            <p:cNvSpPr>
              <a:spLocks/>
            </p:cNvSpPr>
            <p:nvPr/>
          </p:nvSpPr>
          <p:spPr bwMode="auto">
            <a:xfrm rot="16200000" flipH="1">
              <a:off x="-4702189" y="4128933"/>
              <a:ext cx="3039481" cy="788379"/>
            </a:xfrm>
            <a:custGeom>
              <a:avLst/>
              <a:gdLst>
                <a:gd name="T0" fmla="*/ 0 w 1717"/>
                <a:gd name="T1" fmla="*/ 421 h 421"/>
                <a:gd name="T2" fmla="*/ 1541 w 1717"/>
                <a:gd name="T3" fmla="*/ 421 h 421"/>
                <a:gd name="T4" fmla="*/ 1717 w 1717"/>
                <a:gd name="T5" fmla="*/ 210 h 421"/>
                <a:gd name="T6" fmla="*/ 1541 w 1717"/>
                <a:gd name="T7" fmla="*/ 0 h 421"/>
                <a:gd name="T8" fmla="*/ 0 w 1717"/>
                <a:gd name="T9" fmla="*/ 0 h 421"/>
                <a:gd name="T10" fmla="*/ 0 w 1717"/>
                <a:gd name="T11" fmla="*/ 421 h 421"/>
              </a:gdLst>
              <a:ahLst/>
              <a:cxnLst>
                <a:cxn ang="0">
                  <a:pos x="T0" y="T1"/>
                </a:cxn>
                <a:cxn ang="0">
                  <a:pos x="T2" y="T3"/>
                </a:cxn>
                <a:cxn ang="0">
                  <a:pos x="T4" y="T5"/>
                </a:cxn>
                <a:cxn ang="0">
                  <a:pos x="T6" y="T7"/>
                </a:cxn>
                <a:cxn ang="0">
                  <a:pos x="T8" y="T9"/>
                </a:cxn>
                <a:cxn ang="0">
                  <a:pos x="T10" y="T11"/>
                </a:cxn>
              </a:cxnLst>
              <a:rect l="0" t="0" r="r" b="b"/>
              <a:pathLst>
                <a:path w="1717" h="421">
                  <a:moveTo>
                    <a:pt x="0" y="421"/>
                  </a:moveTo>
                  <a:lnTo>
                    <a:pt x="1541" y="421"/>
                  </a:lnTo>
                  <a:lnTo>
                    <a:pt x="1717" y="210"/>
                  </a:lnTo>
                  <a:lnTo>
                    <a:pt x="1541" y="0"/>
                  </a:lnTo>
                  <a:lnTo>
                    <a:pt x="0" y="0"/>
                  </a:lnTo>
                  <a:lnTo>
                    <a:pt x="0" y="421"/>
                  </a:ln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03" name="Freeform 23">
              <a:extLst>
                <a:ext uri="{FF2B5EF4-FFF2-40B4-BE49-F238E27FC236}">
                  <a16:creationId xmlns:a16="http://schemas.microsoft.com/office/drawing/2014/main" id="{8C8DD2F6-4955-47A7-9C1F-664711BAF1F0}"/>
                </a:ext>
              </a:extLst>
            </p:cNvPr>
            <p:cNvSpPr>
              <a:spLocks/>
            </p:cNvSpPr>
            <p:nvPr/>
          </p:nvSpPr>
          <p:spPr bwMode="auto">
            <a:xfrm rot="16200000" flipH="1">
              <a:off x="-1644770" y="1789458"/>
              <a:ext cx="815975" cy="1632935"/>
            </a:xfrm>
            <a:custGeom>
              <a:avLst/>
              <a:gdLst>
                <a:gd name="T0" fmla="*/ 514 w 514"/>
                <a:gd name="T1" fmla="*/ 872 h 872"/>
                <a:gd name="T2" fmla="*/ 0 w 514"/>
                <a:gd name="T3" fmla="*/ 121 h 872"/>
                <a:gd name="T4" fmla="*/ 0 w 514"/>
                <a:gd name="T5" fmla="*/ 0 h 872"/>
                <a:gd name="T6" fmla="*/ 514 w 514"/>
                <a:gd name="T7" fmla="*/ 450 h 872"/>
                <a:gd name="T8" fmla="*/ 514 w 514"/>
                <a:gd name="T9" fmla="*/ 872 h 872"/>
              </a:gdLst>
              <a:ahLst/>
              <a:cxnLst>
                <a:cxn ang="0">
                  <a:pos x="T0" y="T1"/>
                </a:cxn>
                <a:cxn ang="0">
                  <a:pos x="T2" y="T3"/>
                </a:cxn>
                <a:cxn ang="0">
                  <a:pos x="T4" y="T5"/>
                </a:cxn>
                <a:cxn ang="0">
                  <a:pos x="T6" y="T7"/>
                </a:cxn>
                <a:cxn ang="0">
                  <a:pos x="T8" y="T9"/>
                </a:cxn>
              </a:cxnLst>
              <a:rect l="0" t="0" r="r" b="b"/>
              <a:pathLst>
                <a:path w="514" h="872">
                  <a:moveTo>
                    <a:pt x="514" y="872"/>
                  </a:moveTo>
                  <a:lnTo>
                    <a:pt x="0" y="121"/>
                  </a:lnTo>
                  <a:lnTo>
                    <a:pt x="0" y="0"/>
                  </a:lnTo>
                  <a:lnTo>
                    <a:pt x="514" y="450"/>
                  </a:lnTo>
                  <a:lnTo>
                    <a:pt x="514" y="872"/>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05" name="Freeform 25">
              <a:extLst>
                <a:ext uri="{FF2B5EF4-FFF2-40B4-BE49-F238E27FC236}">
                  <a16:creationId xmlns:a16="http://schemas.microsoft.com/office/drawing/2014/main" id="{FFC1949F-B8A6-41B5-B8B9-CF1748AE749D}"/>
                </a:ext>
              </a:extLst>
            </p:cNvPr>
            <p:cNvSpPr>
              <a:spLocks/>
            </p:cNvSpPr>
            <p:nvPr/>
          </p:nvSpPr>
          <p:spPr bwMode="auto">
            <a:xfrm rot="16200000" flipH="1">
              <a:off x="-2153190" y="2071289"/>
              <a:ext cx="815975" cy="1069273"/>
            </a:xfrm>
            <a:custGeom>
              <a:avLst/>
              <a:gdLst>
                <a:gd name="T0" fmla="*/ 514 w 514"/>
                <a:gd name="T1" fmla="*/ 571 h 571"/>
                <a:gd name="T2" fmla="*/ 0 w 514"/>
                <a:gd name="T3" fmla="*/ 121 h 571"/>
                <a:gd name="T4" fmla="*/ 0 w 514"/>
                <a:gd name="T5" fmla="*/ 0 h 571"/>
                <a:gd name="T6" fmla="*/ 514 w 514"/>
                <a:gd name="T7" fmla="*/ 150 h 571"/>
                <a:gd name="T8" fmla="*/ 514 w 514"/>
                <a:gd name="T9" fmla="*/ 571 h 571"/>
              </a:gdLst>
              <a:ahLst/>
              <a:cxnLst>
                <a:cxn ang="0">
                  <a:pos x="T0" y="T1"/>
                </a:cxn>
                <a:cxn ang="0">
                  <a:pos x="T2" y="T3"/>
                </a:cxn>
                <a:cxn ang="0">
                  <a:pos x="T4" y="T5"/>
                </a:cxn>
                <a:cxn ang="0">
                  <a:pos x="T6" y="T7"/>
                </a:cxn>
                <a:cxn ang="0">
                  <a:pos x="T8" y="T9"/>
                </a:cxn>
              </a:cxnLst>
              <a:rect l="0" t="0" r="r" b="b"/>
              <a:pathLst>
                <a:path w="514" h="571">
                  <a:moveTo>
                    <a:pt x="514" y="571"/>
                  </a:moveTo>
                  <a:lnTo>
                    <a:pt x="0" y="121"/>
                  </a:lnTo>
                  <a:lnTo>
                    <a:pt x="0" y="0"/>
                  </a:lnTo>
                  <a:lnTo>
                    <a:pt x="514" y="150"/>
                  </a:lnTo>
                  <a:lnTo>
                    <a:pt x="514" y="571"/>
                  </a:ln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06" name="Freeform 27">
              <a:extLst>
                <a:ext uri="{FF2B5EF4-FFF2-40B4-BE49-F238E27FC236}">
                  <a16:creationId xmlns:a16="http://schemas.microsoft.com/office/drawing/2014/main" id="{D41904EA-5410-41B9-A670-A3E79F28F3ED}"/>
                </a:ext>
              </a:extLst>
            </p:cNvPr>
            <p:cNvSpPr>
              <a:spLocks/>
            </p:cNvSpPr>
            <p:nvPr/>
          </p:nvSpPr>
          <p:spPr bwMode="auto">
            <a:xfrm rot="16200000" flipH="1">
              <a:off x="-2801119" y="2211736"/>
              <a:ext cx="815975" cy="788379"/>
            </a:xfrm>
            <a:custGeom>
              <a:avLst/>
              <a:gdLst>
                <a:gd name="T0" fmla="*/ 514 w 514"/>
                <a:gd name="T1" fmla="*/ 421 h 421"/>
                <a:gd name="T2" fmla="*/ 0 w 514"/>
                <a:gd name="T3" fmla="*/ 271 h 421"/>
                <a:gd name="T4" fmla="*/ 0 w 514"/>
                <a:gd name="T5" fmla="*/ 150 h 421"/>
                <a:gd name="T6" fmla="*/ 514 w 514"/>
                <a:gd name="T7" fmla="*/ 0 h 421"/>
                <a:gd name="T8" fmla="*/ 514 w 514"/>
                <a:gd name="T9" fmla="*/ 421 h 421"/>
              </a:gdLst>
              <a:ahLst/>
              <a:cxnLst>
                <a:cxn ang="0">
                  <a:pos x="T0" y="T1"/>
                </a:cxn>
                <a:cxn ang="0">
                  <a:pos x="T2" y="T3"/>
                </a:cxn>
                <a:cxn ang="0">
                  <a:pos x="T4" y="T5"/>
                </a:cxn>
                <a:cxn ang="0">
                  <a:pos x="T6" y="T7"/>
                </a:cxn>
                <a:cxn ang="0">
                  <a:pos x="T8" y="T9"/>
                </a:cxn>
              </a:cxnLst>
              <a:rect l="0" t="0" r="r" b="b"/>
              <a:pathLst>
                <a:path w="514" h="421">
                  <a:moveTo>
                    <a:pt x="514" y="421"/>
                  </a:moveTo>
                  <a:lnTo>
                    <a:pt x="0" y="271"/>
                  </a:lnTo>
                  <a:lnTo>
                    <a:pt x="0" y="150"/>
                  </a:lnTo>
                  <a:lnTo>
                    <a:pt x="514" y="0"/>
                  </a:lnTo>
                  <a:lnTo>
                    <a:pt x="514" y="421"/>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07" name="Freeform 28">
              <a:extLst>
                <a:ext uri="{FF2B5EF4-FFF2-40B4-BE49-F238E27FC236}">
                  <a16:creationId xmlns:a16="http://schemas.microsoft.com/office/drawing/2014/main" id="{26FFA6E3-3284-4D0D-BF5F-8C1ABC39958F}"/>
                </a:ext>
              </a:extLst>
            </p:cNvPr>
            <p:cNvSpPr>
              <a:spLocks/>
            </p:cNvSpPr>
            <p:nvPr/>
          </p:nvSpPr>
          <p:spPr bwMode="auto">
            <a:xfrm rot="16200000" flipH="1">
              <a:off x="-4463081" y="1508563"/>
              <a:ext cx="815975" cy="2194725"/>
            </a:xfrm>
            <a:custGeom>
              <a:avLst/>
              <a:gdLst>
                <a:gd name="T0" fmla="*/ 514 w 514"/>
                <a:gd name="T1" fmla="*/ 0 h 1172"/>
                <a:gd name="T2" fmla="*/ 514 w 514"/>
                <a:gd name="T3" fmla="*/ 421 h 1172"/>
                <a:gd name="T4" fmla="*/ 0 w 514"/>
                <a:gd name="T5" fmla="*/ 1172 h 1172"/>
                <a:gd name="T6" fmla="*/ 0 w 514"/>
                <a:gd name="T7" fmla="*/ 1051 h 1172"/>
                <a:gd name="T8" fmla="*/ 514 w 514"/>
                <a:gd name="T9" fmla="*/ 0 h 1172"/>
              </a:gdLst>
              <a:ahLst/>
              <a:cxnLst>
                <a:cxn ang="0">
                  <a:pos x="T0" y="T1"/>
                </a:cxn>
                <a:cxn ang="0">
                  <a:pos x="T2" y="T3"/>
                </a:cxn>
                <a:cxn ang="0">
                  <a:pos x="T4" y="T5"/>
                </a:cxn>
                <a:cxn ang="0">
                  <a:pos x="T6" y="T7"/>
                </a:cxn>
                <a:cxn ang="0">
                  <a:pos x="T8" y="T9"/>
                </a:cxn>
              </a:cxnLst>
              <a:rect l="0" t="0" r="r" b="b"/>
              <a:pathLst>
                <a:path w="514" h="1172">
                  <a:moveTo>
                    <a:pt x="514" y="0"/>
                  </a:moveTo>
                  <a:lnTo>
                    <a:pt x="514" y="421"/>
                  </a:lnTo>
                  <a:lnTo>
                    <a:pt x="0" y="1172"/>
                  </a:lnTo>
                  <a:lnTo>
                    <a:pt x="0" y="1051"/>
                  </a:lnTo>
                  <a:lnTo>
                    <a:pt x="514" y="0"/>
                  </a:ln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08" name="Freeform 30">
              <a:extLst>
                <a:ext uri="{FF2B5EF4-FFF2-40B4-BE49-F238E27FC236}">
                  <a16:creationId xmlns:a16="http://schemas.microsoft.com/office/drawing/2014/main" id="{BE541A89-BFDE-4401-A364-7CE32C27730E}"/>
                </a:ext>
              </a:extLst>
            </p:cNvPr>
            <p:cNvSpPr>
              <a:spLocks/>
            </p:cNvSpPr>
            <p:nvPr/>
          </p:nvSpPr>
          <p:spPr bwMode="auto">
            <a:xfrm rot="16200000" flipH="1">
              <a:off x="-3449051" y="2071289"/>
              <a:ext cx="815975" cy="1069273"/>
            </a:xfrm>
            <a:custGeom>
              <a:avLst/>
              <a:gdLst>
                <a:gd name="T0" fmla="*/ 514 w 514"/>
                <a:gd name="T1" fmla="*/ 421 h 571"/>
                <a:gd name="T2" fmla="*/ 0 w 514"/>
                <a:gd name="T3" fmla="*/ 571 h 571"/>
                <a:gd name="T4" fmla="*/ 0 w 514"/>
                <a:gd name="T5" fmla="*/ 451 h 571"/>
                <a:gd name="T6" fmla="*/ 514 w 514"/>
                <a:gd name="T7" fmla="*/ 0 h 571"/>
                <a:gd name="T8" fmla="*/ 514 w 514"/>
                <a:gd name="T9" fmla="*/ 421 h 571"/>
              </a:gdLst>
              <a:ahLst/>
              <a:cxnLst>
                <a:cxn ang="0">
                  <a:pos x="T0" y="T1"/>
                </a:cxn>
                <a:cxn ang="0">
                  <a:pos x="T2" y="T3"/>
                </a:cxn>
                <a:cxn ang="0">
                  <a:pos x="T4" y="T5"/>
                </a:cxn>
                <a:cxn ang="0">
                  <a:pos x="T6" y="T7"/>
                </a:cxn>
                <a:cxn ang="0">
                  <a:pos x="T8" y="T9"/>
                </a:cxn>
              </a:cxnLst>
              <a:rect l="0" t="0" r="r" b="b"/>
              <a:pathLst>
                <a:path w="514" h="571">
                  <a:moveTo>
                    <a:pt x="514" y="421"/>
                  </a:moveTo>
                  <a:lnTo>
                    <a:pt x="0" y="571"/>
                  </a:lnTo>
                  <a:lnTo>
                    <a:pt x="0" y="451"/>
                  </a:lnTo>
                  <a:lnTo>
                    <a:pt x="514" y="0"/>
                  </a:lnTo>
                  <a:lnTo>
                    <a:pt x="514" y="421"/>
                  </a:ln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09" name="Freeform 31">
              <a:extLst>
                <a:ext uri="{FF2B5EF4-FFF2-40B4-BE49-F238E27FC236}">
                  <a16:creationId xmlns:a16="http://schemas.microsoft.com/office/drawing/2014/main" id="{5F56F17F-B834-49C5-B3E2-B18E5D705A34}"/>
                </a:ext>
              </a:extLst>
            </p:cNvPr>
            <p:cNvSpPr>
              <a:spLocks/>
            </p:cNvSpPr>
            <p:nvPr/>
          </p:nvSpPr>
          <p:spPr bwMode="auto">
            <a:xfrm rot="16200000" flipH="1">
              <a:off x="-3955597" y="1789458"/>
              <a:ext cx="815975" cy="1632935"/>
            </a:xfrm>
            <a:custGeom>
              <a:avLst/>
              <a:gdLst>
                <a:gd name="T0" fmla="*/ 514 w 514"/>
                <a:gd name="T1" fmla="*/ 421 h 872"/>
                <a:gd name="T2" fmla="*/ 0 w 514"/>
                <a:gd name="T3" fmla="*/ 872 h 872"/>
                <a:gd name="T4" fmla="*/ 0 w 514"/>
                <a:gd name="T5" fmla="*/ 751 h 872"/>
                <a:gd name="T6" fmla="*/ 514 w 514"/>
                <a:gd name="T7" fmla="*/ 0 h 872"/>
                <a:gd name="T8" fmla="*/ 514 w 514"/>
                <a:gd name="T9" fmla="*/ 421 h 872"/>
              </a:gdLst>
              <a:ahLst/>
              <a:cxnLst>
                <a:cxn ang="0">
                  <a:pos x="T0" y="T1"/>
                </a:cxn>
                <a:cxn ang="0">
                  <a:pos x="T2" y="T3"/>
                </a:cxn>
                <a:cxn ang="0">
                  <a:pos x="T4" y="T5"/>
                </a:cxn>
                <a:cxn ang="0">
                  <a:pos x="T6" y="T7"/>
                </a:cxn>
                <a:cxn ang="0">
                  <a:pos x="T8" y="T9"/>
                </a:cxn>
              </a:cxnLst>
              <a:rect l="0" t="0" r="r" b="b"/>
              <a:pathLst>
                <a:path w="514" h="872">
                  <a:moveTo>
                    <a:pt x="514" y="421"/>
                  </a:moveTo>
                  <a:lnTo>
                    <a:pt x="0" y="872"/>
                  </a:lnTo>
                  <a:lnTo>
                    <a:pt x="0" y="751"/>
                  </a:lnTo>
                  <a:lnTo>
                    <a:pt x="514" y="0"/>
                  </a:lnTo>
                  <a:lnTo>
                    <a:pt x="514" y="421"/>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13" name="TextBox 112">
              <a:extLst>
                <a:ext uri="{FF2B5EF4-FFF2-40B4-BE49-F238E27FC236}">
                  <a16:creationId xmlns:a16="http://schemas.microsoft.com/office/drawing/2014/main" id="{F5446B50-9F57-4A66-BE3B-DD34E0BD5875}"/>
                </a:ext>
              </a:extLst>
            </p:cNvPr>
            <p:cNvSpPr txBox="1"/>
            <p:nvPr/>
          </p:nvSpPr>
          <p:spPr>
            <a:xfrm flipH="1">
              <a:off x="-5011079"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01</a:t>
              </a:r>
            </a:p>
          </p:txBody>
        </p:sp>
        <p:sp>
          <p:nvSpPr>
            <p:cNvPr id="114" name="TextBox 113">
              <a:extLst>
                <a:ext uri="{FF2B5EF4-FFF2-40B4-BE49-F238E27FC236}">
                  <a16:creationId xmlns:a16="http://schemas.microsoft.com/office/drawing/2014/main" id="{5ABD841A-4626-4BE3-946A-377477E2CC78}"/>
                </a:ext>
              </a:extLst>
            </p:cNvPr>
            <p:cNvSpPr txBox="1"/>
            <p:nvPr/>
          </p:nvSpPr>
          <p:spPr>
            <a:xfrm flipH="1">
              <a:off x="-4222700"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02</a:t>
              </a:r>
            </a:p>
          </p:txBody>
        </p:sp>
        <p:sp>
          <p:nvSpPr>
            <p:cNvPr id="116" name="TextBox 115">
              <a:extLst>
                <a:ext uri="{FF2B5EF4-FFF2-40B4-BE49-F238E27FC236}">
                  <a16:creationId xmlns:a16="http://schemas.microsoft.com/office/drawing/2014/main" id="{8A8ECB6C-8579-44D7-BF17-3972EF71AFF9}"/>
                </a:ext>
              </a:extLst>
            </p:cNvPr>
            <p:cNvSpPr txBox="1"/>
            <p:nvPr/>
          </p:nvSpPr>
          <p:spPr>
            <a:xfrm flipH="1">
              <a:off x="-3434323"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03</a:t>
              </a:r>
            </a:p>
          </p:txBody>
        </p:sp>
        <p:sp>
          <p:nvSpPr>
            <p:cNvPr id="205" name="TextBox 204">
              <a:extLst>
                <a:ext uri="{FF2B5EF4-FFF2-40B4-BE49-F238E27FC236}">
                  <a16:creationId xmlns:a16="http://schemas.microsoft.com/office/drawing/2014/main" id="{159B623B-92B9-4275-9D8A-1AAF6508C9DD}"/>
                </a:ext>
              </a:extLst>
            </p:cNvPr>
            <p:cNvSpPr txBox="1"/>
            <p:nvPr/>
          </p:nvSpPr>
          <p:spPr>
            <a:xfrm flipH="1">
              <a:off x="-2645944"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04</a:t>
              </a:r>
            </a:p>
          </p:txBody>
        </p:sp>
        <p:sp>
          <p:nvSpPr>
            <p:cNvPr id="206" name="TextBox 205">
              <a:extLst>
                <a:ext uri="{FF2B5EF4-FFF2-40B4-BE49-F238E27FC236}">
                  <a16:creationId xmlns:a16="http://schemas.microsoft.com/office/drawing/2014/main" id="{A4095611-D0C5-4B2D-988E-E63C9B238308}"/>
                </a:ext>
              </a:extLst>
            </p:cNvPr>
            <p:cNvSpPr txBox="1"/>
            <p:nvPr/>
          </p:nvSpPr>
          <p:spPr>
            <a:xfrm flipH="1">
              <a:off x="-1857567"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05</a:t>
              </a:r>
            </a:p>
          </p:txBody>
        </p:sp>
        <p:sp>
          <p:nvSpPr>
            <p:cNvPr id="207" name="TextBox 206">
              <a:extLst>
                <a:ext uri="{FF2B5EF4-FFF2-40B4-BE49-F238E27FC236}">
                  <a16:creationId xmlns:a16="http://schemas.microsoft.com/office/drawing/2014/main" id="{C605E8CC-9D0A-4510-B5B9-A538AEB11AFC}"/>
                </a:ext>
              </a:extLst>
            </p:cNvPr>
            <p:cNvSpPr txBox="1"/>
            <p:nvPr/>
          </p:nvSpPr>
          <p:spPr>
            <a:xfrm flipH="1">
              <a:off x="-1068252"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06</a:t>
              </a:r>
            </a:p>
          </p:txBody>
        </p:sp>
        <p:sp>
          <p:nvSpPr>
            <p:cNvPr id="208" name="TextBox 207">
              <a:extLst>
                <a:ext uri="{FF2B5EF4-FFF2-40B4-BE49-F238E27FC236}">
                  <a16:creationId xmlns:a16="http://schemas.microsoft.com/office/drawing/2014/main" id="{E018C23F-BB9C-4039-A76E-861DB5811D67}"/>
                </a:ext>
              </a:extLst>
            </p:cNvPr>
            <p:cNvSpPr txBox="1"/>
            <p:nvPr/>
          </p:nvSpPr>
          <p:spPr>
            <a:xfrm flipH="1">
              <a:off x="-278938"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07</a:t>
              </a:r>
            </a:p>
          </p:txBody>
        </p:sp>
        <p:sp>
          <p:nvSpPr>
            <p:cNvPr id="209" name="TextBox 208">
              <a:extLst>
                <a:ext uri="{FF2B5EF4-FFF2-40B4-BE49-F238E27FC236}">
                  <a16:creationId xmlns:a16="http://schemas.microsoft.com/office/drawing/2014/main" id="{92789162-13B1-4129-B7B1-CAB735BEC2C9}"/>
                </a:ext>
              </a:extLst>
            </p:cNvPr>
            <p:cNvSpPr txBox="1"/>
            <p:nvPr/>
          </p:nvSpPr>
          <p:spPr>
            <a:xfrm rot="16200000" flipH="1">
              <a:off x="-5652030" y="4809833"/>
              <a:ext cx="1787527" cy="430887"/>
            </a:xfrm>
            <a:prstGeom prst="rect">
              <a:avLst/>
            </a:prstGeom>
            <a:noFill/>
          </p:spPr>
          <p:txBody>
            <a:bodyPr wrap="square" lIns="0" tIns="0" rIns="0" bIns="0" rtlCol="0" anchor="ctr">
              <a:spAutoFit/>
            </a:bodyPr>
            <a:lstStyle/>
            <a:p>
              <a:pPr algn="ctr"/>
              <a:r>
                <a:rPr lang="en-US" sz="2800" b="1" dirty="0">
                  <a:solidFill>
                    <a:schemeClr val="bg1"/>
                  </a:solidFill>
                  <a:ea typeface="Calibri Light" charset="0"/>
                  <a:cs typeface="Segoe UI" panose="020B0502040204020203" pitchFamily="34" charset="0"/>
                </a:rPr>
                <a:t>Awareness</a:t>
              </a:r>
            </a:p>
          </p:txBody>
        </p:sp>
        <p:sp>
          <p:nvSpPr>
            <p:cNvPr id="210" name="TextBox 209">
              <a:extLst>
                <a:ext uri="{FF2B5EF4-FFF2-40B4-BE49-F238E27FC236}">
                  <a16:creationId xmlns:a16="http://schemas.microsoft.com/office/drawing/2014/main" id="{C8A70355-649B-40A5-845A-B2623EC91FE8}"/>
                </a:ext>
              </a:extLst>
            </p:cNvPr>
            <p:cNvSpPr txBox="1"/>
            <p:nvPr/>
          </p:nvSpPr>
          <p:spPr>
            <a:xfrm rot="16200000" flipH="1">
              <a:off x="-4616842" y="4542647"/>
              <a:ext cx="1339425" cy="246221"/>
            </a:xfrm>
            <a:prstGeom prst="rect">
              <a:avLst/>
            </a:prstGeom>
            <a:noFill/>
          </p:spPr>
          <p:txBody>
            <a:bodyPr wrap="square" lIns="0" tIns="0" rIns="0" bIns="0" rtlCol="0" anchor="ctr">
              <a:spAutoFit/>
            </a:bodyPr>
            <a:lstStyle/>
            <a:p>
              <a:pPr algn="ctr"/>
              <a:r>
                <a:rPr lang="en-US" sz="1600" b="1" dirty="0">
                  <a:latin typeface="Segoe UI" panose="020B0502040204020203" pitchFamily="34" charset="0"/>
                  <a:ea typeface="Calibri Light" charset="0"/>
                  <a:cs typeface="Segoe UI" panose="020B0502040204020203" pitchFamily="34" charset="0"/>
                </a:rPr>
                <a:t>Agree</a:t>
              </a:r>
            </a:p>
          </p:txBody>
        </p:sp>
        <p:sp>
          <p:nvSpPr>
            <p:cNvPr id="211" name="TextBox 210">
              <a:extLst>
                <a:ext uri="{FF2B5EF4-FFF2-40B4-BE49-F238E27FC236}">
                  <a16:creationId xmlns:a16="http://schemas.microsoft.com/office/drawing/2014/main" id="{973DE3B6-33E0-4B07-A7BE-856422446BBD}"/>
                </a:ext>
              </a:extLst>
            </p:cNvPr>
            <p:cNvSpPr txBox="1"/>
            <p:nvPr/>
          </p:nvSpPr>
          <p:spPr>
            <a:xfrm rot="16200000" flipH="1">
              <a:off x="-4143113" y="4450290"/>
              <a:ext cx="1827956" cy="615553"/>
            </a:xfrm>
            <a:prstGeom prst="rect">
              <a:avLst/>
            </a:prstGeom>
            <a:noFill/>
          </p:spPr>
          <p:txBody>
            <a:bodyPr wrap="square" lIns="0" tIns="0" rIns="0" bIns="0" rtlCol="0" anchor="ctr">
              <a:spAutoFit/>
            </a:bodyPr>
            <a:lstStyle/>
            <a:p>
              <a:pPr algn="ctr"/>
              <a:r>
                <a:rPr lang="en-US" sz="2000" b="1" dirty="0">
                  <a:ea typeface="Calibri Light" charset="0"/>
                  <a:cs typeface="Segoe UI" panose="020B0502040204020203" pitchFamily="34" charset="0"/>
                </a:rPr>
                <a:t>Access &amp; Communication</a:t>
              </a:r>
            </a:p>
          </p:txBody>
        </p:sp>
        <p:sp>
          <p:nvSpPr>
            <p:cNvPr id="212" name="TextBox 211">
              <a:extLst>
                <a:ext uri="{FF2B5EF4-FFF2-40B4-BE49-F238E27FC236}">
                  <a16:creationId xmlns:a16="http://schemas.microsoft.com/office/drawing/2014/main" id="{6A0733FB-EDC5-414C-BD39-CF6A4FD574CE}"/>
                </a:ext>
              </a:extLst>
            </p:cNvPr>
            <p:cNvSpPr txBox="1"/>
            <p:nvPr/>
          </p:nvSpPr>
          <p:spPr>
            <a:xfrm rot="16200000" flipH="1">
              <a:off x="-3076287" y="4270614"/>
              <a:ext cx="1339425" cy="307777"/>
            </a:xfrm>
            <a:prstGeom prst="rect">
              <a:avLst/>
            </a:prstGeom>
            <a:noFill/>
          </p:spPr>
          <p:txBody>
            <a:bodyPr wrap="square" lIns="0" tIns="0" rIns="0" bIns="0" rtlCol="0" anchor="ctr">
              <a:spAutoFit/>
            </a:bodyPr>
            <a:lstStyle/>
            <a:p>
              <a:pPr algn="ctr"/>
              <a:r>
                <a:rPr lang="en-US" sz="2000" b="1" dirty="0">
                  <a:ea typeface="Calibri Light" charset="0"/>
                  <a:cs typeface="Segoe UI" panose="020B0502040204020203" pitchFamily="34" charset="0"/>
                </a:rPr>
                <a:t>Interaction</a:t>
              </a:r>
            </a:p>
          </p:txBody>
        </p:sp>
        <p:sp>
          <p:nvSpPr>
            <p:cNvPr id="213" name="TextBox 212">
              <a:extLst>
                <a:ext uri="{FF2B5EF4-FFF2-40B4-BE49-F238E27FC236}">
                  <a16:creationId xmlns:a16="http://schemas.microsoft.com/office/drawing/2014/main" id="{BD4A5C74-5E64-4B63-8007-AFBD456D3205}"/>
                </a:ext>
              </a:extLst>
            </p:cNvPr>
            <p:cNvSpPr txBox="1"/>
            <p:nvPr/>
          </p:nvSpPr>
          <p:spPr>
            <a:xfrm rot="16200000" flipH="1">
              <a:off x="-2222786" y="4647336"/>
              <a:ext cx="1339425" cy="307777"/>
            </a:xfrm>
            <a:prstGeom prst="rect">
              <a:avLst/>
            </a:prstGeom>
            <a:noFill/>
          </p:spPr>
          <p:txBody>
            <a:bodyPr wrap="square" lIns="0" tIns="0" rIns="0" bIns="0" rtlCol="0" anchor="ctr">
              <a:spAutoFit/>
            </a:bodyPr>
            <a:lstStyle/>
            <a:p>
              <a:pPr algn="ctr"/>
              <a:r>
                <a:rPr lang="en-US" sz="2000" b="1" dirty="0">
                  <a:ea typeface="Calibri Light" charset="0"/>
                  <a:cs typeface="Segoe UI" panose="020B0502040204020203" pitchFamily="34" charset="0"/>
                </a:rPr>
                <a:t>Skills</a:t>
              </a:r>
            </a:p>
          </p:txBody>
        </p:sp>
        <p:sp>
          <p:nvSpPr>
            <p:cNvPr id="214" name="TextBox 213">
              <a:extLst>
                <a:ext uri="{FF2B5EF4-FFF2-40B4-BE49-F238E27FC236}">
                  <a16:creationId xmlns:a16="http://schemas.microsoft.com/office/drawing/2014/main" id="{7DA4D18D-04EA-4A9E-B1BB-DEA182CEE6A9}"/>
                </a:ext>
              </a:extLst>
            </p:cNvPr>
            <p:cNvSpPr txBox="1"/>
            <p:nvPr/>
          </p:nvSpPr>
          <p:spPr>
            <a:xfrm rot="16200000" flipH="1">
              <a:off x="-1524757" y="4175407"/>
              <a:ext cx="1435353" cy="615553"/>
            </a:xfrm>
            <a:prstGeom prst="rect">
              <a:avLst/>
            </a:prstGeom>
            <a:noFill/>
          </p:spPr>
          <p:txBody>
            <a:bodyPr wrap="square" lIns="0" tIns="0" rIns="0" bIns="0" rtlCol="0" anchor="ctr">
              <a:spAutoFit/>
            </a:bodyPr>
            <a:lstStyle/>
            <a:p>
              <a:pPr algn="ctr"/>
              <a:r>
                <a:rPr lang="en-US" sz="2000" b="1" dirty="0">
                  <a:ea typeface="Calibri Light" charset="0"/>
                  <a:cs typeface="Segoe UI" panose="020B0502040204020203" pitchFamily="34" charset="0"/>
                </a:rPr>
                <a:t>Structure &amp; Process</a:t>
              </a:r>
            </a:p>
          </p:txBody>
        </p:sp>
        <p:sp>
          <p:nvSpPr>
            <p:cNvPr id="215" name="TextBox 214">
              <a:extLst>
                <a:ext uri="{FF2B5EF4-FFF2-40B4-BE49-F238E27FC236}">
                  <a16:creationId xmlns:a16="http://schemas.microsoft.com/office/drawing/2014/main" id="{A8DD6139-F01D-4F31-B781-7F5DF5036AC7}"/>
                </a:ext>
              </a:extLst>
            </p:cNvPr>
            <p:cNvSpPr txBox="1"/>
            <p:nvPr/>
          </p:nvSpPr>
          <p:spPr>
            <a:xfrm rot="16200000" flipH="1">
              <a:off x="-695838" y="4678114"/>
              <a:ext cx="1339425" cy="246221"/>
            </a:xfrm>
            <a:prstGeom prst="rect">
              <a:avLst/>
            </a:prstGeom>
            <a:noFill/>
          </p:spPr>
          <p:txBody>
            <a:bodyPr wrap="square" lIns="0" tIns="0" rIns="0" bIns="0" rtlCol="0" anchor="ctr">
              <a:spAutoFit/>
            </a:bodyPr>
            <a:lstStyle/>
            <a:p>
              <a:pPr algn="r"/>
              <a:r>
                <a:rPr lang="en-US" sz="1600" b="1" dirty="0">
                  <a:solidFill>
                    <a:schemeClr val="bg1"/>
                  </a:solidFill>
                  <a:latin typeface="Segoe UI" panose="020B0502040204020203" pitchFamily="34" charset="0"/>
                  <a:ea typeface="Calibri Light" charset="0"/>
                  <a:cs typeface="Segoe UI" panose="020B0502040204020203" pitchFamily="34" charset="0"/>
                </a:rPr>
                <a:t>Placeholder</a:t>
              </a:r>
            </a:p>
          </p:txBody>
        </p:sp>
        <p:grpSp>
          <p:nvGrpSpPr>
            <p:cNvPr id="222" name="Group 221">
              <a:extLst>
                <a:ext uri="{FF2B5EF4-FFF2-40B4-BE49-F238E27FC236}">
                  <a16:creationId xmlns:a16="http://schemas.microsoft.com/office/drawing/2014/main" id="{5F7901A0-617F-4096-8209-ED7F9DAB9787}"/>
                </a:ext>
              </a:extLst>
            </p:cNvPr>
            <p:cNvGrpSpPr/>
            <p:nvPr/>
          </p:nvGrpSpPr>
          <p:grpSpPr>
            <a:xfrm>
              <a:off x="-4911084" y="3596398"/>
              <a:ext cx="305634" cy="230896"/>
              <a:chOff x="4776788" y="2243138"/>
              <a:chExt cx="434976" cy="328612"/>
            </a:xfrm>
            <a:solidFill>
              <a:schemeClr val="bg1"/>
            </a:solidFill>
          </p:grpSpPr>
          <p:sp>
            <p:nvSpPr>
              <p:cNvPr id="224" name="Freeform 18">
                <a:extLst>
                  <a:ext uri="{FF2B5EF4-FFF2-40B4-BE49-F238E27FC236}">
                    <a16:creationId xmlns:a16="http://schemas.microsoft.com/office/drawing/2014/main" id="{8665CC82-FCE2-4558-84E5-D259EAD600FA}"/>
                  </a:ext>
                </a:extLst>
              </p:cNvPr>
              <p:cNvSpPr>
                <a:spLocks/>
              </p:cNvSpPr>
              <p:nvPr/>
            </p:nvSpPr>
            <p:spPr bwMode="auto">
              <a:xfrm>
                <a:off x="4984751" y="2243138"/>
                <a:ext cx="19050" cy="46038"/>
              </a:xfrm>
              <a:custGeom>
                <a:avLst/>
                <a:gdLst>
                  <a:gd name="T0" fmla="*/ 63 w 127"/>
                  <a:gd name="T1" fmla="*/ 0 h 318"/>
                  <a:gd name="T2" fmla="*/ 63 w 127"/>
                  <a:gd name="T3" fmla="*/ 0 h 318"/>
                  <a:gd name="T4" fmla="*/ 80 w 127"/>
                  <a:gd name="T5" fmla="*/ 2 h 318"/>
                  <a:gd name="T6" fmla="*/ 96 w 127"/>
                  <a:gd name="T7" fmla="*/ 9 h 318"/>
                  <a:gd name="T8" fmla="*/ 109 w 127"/>
                  <a:gd name="T9" fmla="*/ 19 h 318"/>
                  <a:gd name="T10" fmla="*/ 119 w 127"/>
                  <a:gd name="T11" fmla="*/ 32 h 318"/>
                  <a:gd name="T12" fmla="*/ 125 w 127"/>
                  <a:gd name="T13" fmla="*/ 47 h 318"/>
                  <a:gd name="T14" fmla="*/ 127 w 127"/>
                  <a:gd name="T15" fmla="*/ 64 h 318"/>
                  <a:gd name="T16" fmla="*/ 127 w 127"/>
                  <a:gd name="T17" fmla="*/ 254 h 318"/>
                  <a:gd name="T18" fmla="*/ 125 w 127"/>
                  <a:gd name="T19" fmla="*/ 272 h 318"/>
                  <a:gd name="T20" fmla="*/ 119 w 127"/>
                  <a:gd name="T21" fmla="*/ 286 h 318"/>
                  <a:gd name="T22" fmla="*/ 109 w 127"/>
                  <a:gd name="T23" fmla="*/ 300 h 318"/>
                  <a:gd name="T24" fmla="*/ 96 w 127"/>
                  <a:gd name="T25" fmla="*/ 309 h 318"/>
                  <a:gd name="T26" fmla="*/ 80 w 127"/>
                  <a:gd name="T27" fmla="*/ 315 h 318"/>
                  <a:gd name="T28" fmla="*/ 63 w 127"/>
                  <a:gd name="T29" fmla="*/ 318 h 318"/>
                  <a:gd name="T30" fmla="*/ 47 w 127"/>
                  <a:gd name="T31" fmla="*/ 315 h 318"/>
                  <a:gd name="T32" fmla="*/ 31 w 127"/>
                  <a:gd name="T33" fmla="*/ 309 h 318"/>
                  <a:gd name="T34" fmla="*/ 18 w 127"/>
                  <a:gd name="T35" fmla="*/ 300 h 318"/>
                  <a:gd name="T36" fmla="*/ 8 w 127"/>
                  <a:gd name="T37" fmla="*/ 286 h 318"/>
                  <a:gd name="T38" fmla="*/ 2 w 127"/>
                  <a:gd name="T39" fmla="*/ 272 h 318"/>
                  <a:gd name="T40" fmla="*/ 0 w 127"/>
                  <a:gd name="T41" fmla="*/ 254 h 318"/>
                  <a:gd name="T42" fmla="*/ 0 w 127"/>
                  <a:gd name="T43" fmla="*/ 64 h 318"/>
                  <a:gd name="T44" fmla="*/ 2 w 127"/>
                  <a:gd name="T45" fmla="*/ 47 h 318"/>
                  <a:gd name="T46" fmla="*/ 8 w 127"/>
                  <a:gd name="T47" fmla="*/ 32 h 318"/>
                  <a:gd name="T48" fmla="*/ 18 w 127"/>
                  <a:gd name="T49" fmla="*/ 19 h 318"/>
                  <a:gd name="T50" fmla="*/ 31 w 127"/>
                  <a:gd name="T51" fmla="*/ 9 h 318"/>
                  <a:gd name="T52" fmla="*/ 47 w 127"/>
                  <a:gd name="T53" fmla="*/ 2 h 318"/>
                  <a:gd name="T54" fmla="*/ 63 w 127"/>
                  <a:gd name="T55"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7" h="318">
                    <a:moveTo>
                      <a:pt x="63" y="0"/>
                    </a:moveTo>
                    <a:lnTo>
                      <a:pt x="63" y="0"/>
                    </a:lnTo>
                    <a:lnTo>
                      <a:pt x="80" y="2"/>
                    </a:lnTo>
                    <a:lnTo>
                      <a:pt x="96" y="9"/>
                    </a:lnTo>
                    <a:lnTo>
                      <a:pt x="109" y="19"/>
                    </a:lnTo>
                    <a:lnTo>
                      <a:pt x="119" y="32"/>
                    </a:lnTo>
                    <a:lnTo>
                      <a:pt x="125" y="47"/>
                    </a:lnTo>
                    <a:lnTo>
                      <a:pt x="127" y="64"/>
                    </a:lnTo>
                    <a:lnTo>
                      <a:pt x="127" y="254"/>
                    </a:lnTo>
                    <a:lnTo>
                      <a:pt x="125" y="272"/>
                    </a:lnTo>
                    <a:lnTo>
                      <a:pt x="119" y="286"/>
                    </a:lnTo>
                    <a:lnTo>
                      <a:pt x="109" y="300"/>
                    </a:lnTo>
                    <a:lnTo>
                      <a:pt x="96" y="309"/>
                    </a:lnTo>
                    <a:lnTo>
                      <a:pt x="80" y="315"/>
                    </a:lnTo>
                    <a:lnTo>
                      <a:pt x="63" y="318"/>
                    </a:lnTo>
                    <a:lnTo>
                      <a:pt x="47" y="315"/>
                    </a:lnTo>
                    <a:lnTo>
                      <a:pt x="31" y="309"/>
                    </a:lnTo>
                    <a:lnTo>
                      <a:pt x="18" y="300"/>
                    </a:lnTo>
                    <a:lnTo>
                      <a:pt x="8" y="286"/>
                    </a:lnTo>
                    <a:lnTo>
                      <a:pt x="2" y="272"/>
                    </a:lnTo>
                    <a:lnTo>
                      <a:pt x="0" y="254"/>
                    </a:lnTo>
                    <a:lnTo>
                      <a:pt x="0" y="64"/>
                    </a:lnTo>
                    <a:lnTo>
                      <a:pt x="2" y="47"/>
                    </a:lnTo>
                    <a:lnTo>
                      <a:pt x="8" y="32"/>
                    </a:lnTo>
                    <a:lnTo>
                      <a:pt x="18" y="19"/>
                    </a:lnTo>
                    <a:lnTo>
                      <a:pt x="31" y="9"/>
                    </a:lnTo>
                    <a:lnTo>
                      <a:pt x="47" y="2"/>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26" name="Freeform 20">
                <a:extLst>
                  <a:ext uri="{FF2B5EF4-FFF2-40B4-BE49-F238E27FC236}">
                    <a16:creationId xmlns:a16="http://schemas.microsoft.com/office/drawing/2014/main" id="{6CC3E4C0-6F57-4328-BCB2-244777E2E4EB}"/>
                  </a:ext>
                </a:extLst>
              </p:cNvPr>
              <p:cNvSpPr>
                <a:spLocks/>
              </p:cNvSpPr>
              <p:nvPr/>
            </p:nvSpPr>
            <p:spPr bwMode="auto">
              <a:xfrm>
                <a:off x="4805363" y="2346325"/>
                <a:ext cx="41275" cy="33338"/>
              </a:xfrm>
              <a:custGeom>
                <a:avLst/>
                <a:gdLst>
                  <a:gd name="T0" fmla="*/ 64 w 294"/>
                  <a:gd name="T1" fmla="*/ 0 h 222"/>
                  <a:gd name="T2" fmla="*/ 79 w 294"/>
                  <a:gd name="T3" fmla="*/ 2 h 222"/>
                  <a:gd name="T4" fmla="*/ 96 w 294"/>
                  <a:gd name="T5" fmla="*/ 8 h 222"/>
                  <a:gd name="T6" fmla="*/ 263 w 294"/>
                  <a:gd name="T7" fmla="*/ 103 h 222"/>
                  <a:gd name="T8" fmla="*/ 276 w 294"/>
                  <a:gd name="T9" fmla="*/ 114 h 222"/>
                  <a:gd name="T10" fmla="*/ 286 w 294"/>
                  <a:gd name="T11" fmla="*/ 127 h 222"/>
                  <a:gd name="T12" fmla="*/ 292 w 294"/>
                  <a:gd name="T13" fmla="*/ 142 h 222"/>
                  <a:gd name="T14" fmla="*/ 294 w 294"/>
                  <a:gd name="T15" fmla="*/ 158 h 222"/>
                  <a:gd name="T16" fmla="*/ 292 w 294"/>
                  <a:gd name="T17" fmla="*/ 175 h 222"/>
                  <a:gd name="T18" fmla="*/ 286 w 294"/>
                  <a:gd name="T19" fmla="*/ 190 h 222"/>
                  <a:gd name="T20" fmla="*/ 275 w 294"/>
                  <a:gd name="T21" fmla="*/ 204 h 222"/>
                  <a:gd name="T22" fmla="*/ 262 w 294"/>
                  <a:gd name="T23" fmla="*/ 214 h 222"/>
                  <a:gd name="T24" fmla="*/ 246 w 294"/>
                  <a:gd name="T25" fmla="*/ 220 h 222"/>
                  <a:gd name="T26" fmla="*/ 230 w 294"/>
                  <a:gd name="T27" fmla="*/ 222 h 222"/>
                  <a:gd name="T28" fmla="*/ 213 w 294"/>
                  <a:gd name="T29" fmla="*/ 220 h 222"/>
                  <a:gd name="T30" fmla="*/ 198 w 294"/>
                  <a:gd name="T31" fmla="*/ 213 h 222"/>
                  <a:gd name="T32" fmla="*/ 31 w 294"/>
                  <a:gd name="T33" fmla="*/ 118 h 222"/>
                  <a:gd name="T34" fmla="*/ 18 w 294"/>
                  <a:gd name="T35" fmla="*/ 108 h 222"/>
                  <a:gd name="T36" fmla="*/ 8 w 294"/>
                  <a:gd name="T37" fmla="*/ 95 h 222"/>
                  <a:gd name="T38" fmla="*/ 2 w 294"/>
                  <a:gd name="T39" fmla="*/ 80 h 222"/>
                  <a:gd name="T40" fmla="*/ 0 w 294"/>
                  <a:gd name="T41" fmla="*/ 63 h 222"/>
                  <a:gd name="T42" fmla="*/ 2 w 294"/>
                  <a:gd name="T43" fmla="*/ 47 h 222"/>
                  <a:gd name="T44" fmla="*/ 8 w 294"/>
                  <a:gd name="T45" fmla="*/ 31 h 222"/>
                  <a:gd name="T46" fmla="*/ 19 w 294"/>
                  <a:gd name="T47" fmla="*/ 18 h 222"/>
                  <a:gd name="T48" fmla="*/ 32 w 294"/>
                  <a:gd name="T49" fmla="*/ 8 h 222"/>
                  <a:gd name="T50" fmla="*/ 47 w 294"/>
                  <a:gd name="T51" fmla="*/ 2 h 222"/>
                  <a:gd name="T52" fmla="*/ 64 w 294"/>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2">
                    <a:moveTo>
                      <a:pt x="64" y="0"/>
                    </a:moveTo>
                    <a:lnTo>
                      <a:pt x="79" y="2"/>
                    </a:lnTo>
                    <a:lnTo>
                      <a:pt x="96" y="8"/>
                    </a:lnTo>
                    <a:lnTo>
                      <a:pt x="263" y="103"/>
                    </a:lnTo>
                    <a:lnTo>
                      <a:pt x="276" y="114"/>
                    </a:lnTo>
                    <a:lnTo>
                      <a:pt x="286" y="127"/>
                    </a:lnTo>
                    <a:lnTo>
                      <a:pt x="292" y="142"/>
                    </a:lnTo>
                    <a:lnTo>
                      <a:pt x="294" y="158"/>
                    </a:lnTo>
                    <a:lnTo>
                      <a:pt x="292" y="175"/>
                    </a:lnTo>
                    <a:lnTo>
                      <a:pt x="286" y="190"/>
                    </a:lnTo>
                    <a:lnTo>
                      <a:pt x="275" y="204"/>
                    </a:lnTo>
                    <a:lnTo>
                      <a:pt x="262" y="214"/>
                    </a:lnTo>
                    <a:lnTo>
                      <a:pt x="246" y="220"/>
                    </a:lnTo>
                    <a:lnTo>
                      <a:pt x="230" y="222"/>
                    </a:lnTo>
                    <a:lnTo>
                      <a:pt x="213" y="220"/>
                    </a:lnTo>
                    <a:lnTo>
                      <a:pt x="198" y="213"/>
                    </a:lnTo>
                    <a:lnTo>
                      <a:pt x="31" y="118"/>
                    </a:lnTo>
                    <a:lnTo>
                      <a:pt x="18" y="108"/>
                    </a:lnTo>
                    <a:lnTo>
                      <a:pt x="8" y="95"/>
                    </a:lnTo>
                    <a:lnTo>
                      <a:pt x="2" y="80"/>
                    </a:lnTo>
                    <a:lnTo>
                      <a:pt x="0" y="63"/>
                    </a:lnTo>
                    <a:lnTo>
                      <a:pt x="2" y="47"/>
                    </a:lnTo>
                    <a:lnTo>
                      <a:pt x="8" y="31"/>
                    </a:lnTo>
                    <a:lnTo>
                      <a:pt x="19" y="18"/>
                    </a:lnTo>
                    <a:lnTo>
                      <a:pt x="32" y="8"/>
                    </a:lnTo>
                    <a:lnTo>
                      <a:pt x="47" y="2"/>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27" name="Freeform 21">
                <a:extLst>
                  <a:ext uri="{FF2B5EF4-FFF2-40B4-BE49-F238E27FC236}">
                    <a16:creationId xmlns:a16="http://schemas.microsoft.com/office/drawing/2014/main" id="{85CB64B2-9207-4BD8-AE4F-9B251BB4C373}"/>
                  </a:ext>
                </a:extLst>
              </p:cNvPr>
              <p:cNvSpPr>
                <a:spLocks/>
              </p:cNvSpPr>
              <p:nvPr/>
            </p:nvSpPr>
            <p:spPr bwMode="auto">
              <a:xfrm>
                <a:off x="4776788" y="2449513"/>
                <a:ext cx="46038" cy="19050"/>
              </a:xfrm>
              <a:custGeom>
                <a:avLst/>
                <a:gdLst>
                  <a:gd name="T0" fmla="*/ 64 w 321"/>
                  <a:gd name="T1" fmla="*/ 0 h 128"/>
                  <a:gd name="T2" fmla="*/ 257 w 321"/>
                  <a:gd name="T3" fmla="*/ 0 h 128"/>
                  <a:gd name="T4" fmla="*/ 273 w 321"/>
                  <a:gd name="T5" fmla="*/ 4 h 128"/>
                  <a:gd name="T6" fmla="*/ 289 w 321"/>
                  <a:gd name="T7" fmla="*/ 10 h 128"/>
                  <a:gd name="T8" fmla="*/ 302 w 321"/>
                  <a:gd name="T9" fmla="*/ 19 h 128"/>
                  <a:gd name="T10" fmla="*/ 312 w 321"/>
                  <a:gd name="T11" fmla="*/ 33 h 128"/>
                  <a:gd name="T12" fmla="*/ 318 w 321"/>
                  <a:gd name="T13" fmla="*/ 47 h 128"/>
                  <a:gd name="T14" fmla="*/ 321 w 321"/>
                  <a:gd name="T15" fmla="*/ 65 h 128"/>
                  <a:gd name="T16" fmla="*/ 318 w 321"/>
                  <a:gd name="T17" fmla="*/ 82 h 128"/>
                  <a:gd name="T18" fmla="*/ 312 w 321"/>
                  <a:gd name="T19" fmla="*/ 96 h 128"/>
                  <a:gd name="T20" fmla="*/ 302 w 321"/>
                  <a:gd name="T21" fmla="*/ 110 h 128"/>
                  <a:gd name="T22" fmla="*/ 289 w 321"/>
                  <a:gd name="T23" fmla="*/ 119 h 128"/>
                  <a:gd name="T24" fmla="*/ 273 w 321"/>
                  <a:gd name="T25" fmla="*/ 126 h 128"/>
                  <a:gd name="T26" fmla="*/ 257 w 321"/>
                  <a:gd name="T27" fmla="*/ 128 h 128"/>
                  <a:gd name="T28" fmla="*/ 64 w 321"/>
                  <a:gd name="T29" fmla="*/ 128 h 128"/>
                  <a:gd name="T30" fmla="*/ 47 w 321"/>
                  <a:gd name="T31" fmla="*/ 126 h 128"/>
                  <a:gd name="T32" fmla="*/ 32 w 321"/>
                  <a:gd name="T33" fmla="*/ 119 h 128"/>
                  <a:gd name="T34" fmla="*/ 19 w 321"/>
                  <a:gd name="T35" fmla="*/ 110 h 128"/>
                  <a:gd name="T36" fmla="*/ 9 w 321"/>
                  <a:gd name="T37" fmla="*/ 96 h 128"/>
                  <a:gd name="T38" fmla="*/ 2 w 321"/>
                  <a:gd name="T39" fmla="*/ 82 h 128"/>
                  <a:gd name="T40" fmla="*/ 0 w 321"/>
                  <a:gd name="T41" fmla="*/ 65 h 128"/>
                  <a:gd name="T42" fmla="*/ 2 w 321"/>
                  <a:gd name="T43" fmla="*/ 47 h 128"/>
                  <a:gd name="T44" fmla="*/ 9 w 321"/>
                  <a:gd name="T45" fmla="*/ 33 h 128"/>
                  <a:gd name="T46" fmla="*/ 19 w 321"/>
                  <a:gd name="T47" fmla="*/ 19 h 128"/>
                  <a:gd name="T48" fmla="*/ 32 w 321"/>
                  <a:gd name="T49" fmla="*/ 10 h 128"/>
                  <a:gd name="T50" fmla="*/ 47 w 321"/>
                  <a:gd name="T51" fmla="*/ 4 h 128"/>
                  <a:gd name="T52" fmla="*/ 64 w 321"/>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128">
                    <a:moveTo>
                      <a:pt x="64" y="0"/>
                    </a:moveTo>
                    <a:lnTo>
                      <a:pt x="257" y="0"/>
                    </a:lnTo>
                    <a:lnTo>
                      <a:pt x="273" y="4"/>
                    </a:lnTo>
                    <a:lnTo>
                      <a:pt x="289" y="10"/>
                    </a:lnTo>
                    <a:lnTo>
                      <a:pt x="302" y="19"/>
                    </a:lnTo>
                    <a:lnTo>
                      <a:pt x="312" y="33"/>
                    </a:lnTo>
                    <a:lnTo>
                      <a:pt x="318" y="47"/>
                    </a:lnTo>
                    <a:lnTo>
                      <a:pt x="321" y="65"/>
                    </a:lnTo>
                    <a:lnTo>
                      <a:pt x="318" y="82"/>
                    </a:lnTo>
                    <a:lnTo>
                      <a:pt x="312" y="96"/>
                    </a:lnTo>
                    <a:lnTo>
                      <a:pt x="302" y="110"/>
                    </a:lnTo>
                    <a:lnTo>
                      <a:pt x="289" y="119"/>
                    </a:lnTo>
                    <a:lnTo>
                      <a:pt x="273" y="126"/>
                    </a:lnTo>
                    <a:lnTo>
                      <a:pt x="257" y="128"/>
                    </a:lnTo>
                    <a:lnTo>
                      <a:pt x="64" y="128"/>
                    </a:lnTo>
                    <a:lnTo>
                      <a:pt x="47" y="126"/>
                    </a:lnTo>
                    <a:lnTo>
                      <a:pt x="32" y="119"/>
                    </a:lnTo>
                    <a:lnTo>
                      <a:pt x="19" y="110"/>
                    </a:lnTo>
                    <a:lnTo>
                      <a:pt x="9" y="96"/>
                    </a:lnTo>
                    <a:lnTo>
                      <a:pt x="2" y="82"/>
                    </a:lnTo>
                    <a:lnTo>
                      <a:pt x="0" y="65"/>
                    </a:lnTo>
                    <a:lnTo>
                      <a:pt x="2" y="47"/>
                    </a:lnTo>
                    <a:lnTo>
                      <a:pt x="9" y="33"/>
                    </a:lnTo>
                    <a:lnTo>
                      <a:pt x="19" y="19"/>
                    </a:lnTo>
                    <a:lnTo>
                      <a:pt x="32" y="10"/>
                    </a:lnTo>
                    <a:lnTo>
                      <a:pt x="47" y="4"/>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28" name="Freeform 22">
                <a:extLst>
                  <a:ext uri="{FF2B5EF4-FFF2-40B4-BE49-F238E27FC236}">
                    <a16:creationId xmlns:a16="http://schemas.microsoft.com/office/drawing/2014/main" id="{BA319FDA-A224-415B-96E3-EE8E5AAE5294}"/>
                  </a:ext>
                </a:extLst>
              </p:cNvPr>
              <p:cNvSpPr>
                <a:spLocks/>
              </p:cNvSpPr>
              <p:nvPr/>
            </p:nvSpPr>
            <p:spPr bwMode="auto">
              <a:xfrm>
                <a:off x="4805363" y="2540000"/>
                <a:ext cx="41275" cy="31750"/>
              </a:xfrm>
              <a:custGeom>
                <a:avLst/>
                <a:gdLst>
                  <a:gd name="T0" fmla="*/ 230 w 294"/>
                  <a:gd name="T1" fmla="*/ 0 h 224"/>
                  <a:gd name="T2" fmla="*/ 247 w 294"/>
                  <a:gd name="T3" fmla="*/ 3 h 224"/>
                  <a:gd name="T4" fmla="*/ 262 w 294"/>
                  <a:gd name="T5" fmla="*/ 9 h 224"/>
                  <a:gd name="T6" fmla="*/ 275 w 294"/>
                  <a:gd name="T7" fmla="*/ 19 h 224"/>
                  <a:gd name="T8" fmla="*/ 286 w 294"/>
                  <a:gd name="T9" fmla="*/ 33 h 224"/>
                  <a:gd name="T10" fmla="*/ 292 w 294"/>
                  <a:gd name="T11" fmla="*/ 48 h 224"/>
                  <a:gd name="T12" fmla="*/ 294 w 294"/>
                  <a:gd name="T13" fmla="*/ 65 h 224"/>
                  <a:gd name="T14" fmla="*/ 292 w 294"/>
                  <a:gd name="T15" fmla="*/ 80 h 224"/>
                  <a:gd name="T16" fmla="*/ 286 w 294"/>
                  <a:gd name="T17" fmla="*/ 96 h 224"/>
                  <a:gd name="T18" fmla="*/ 275 w 294"/>
                  <a:gd name="T19" fmla="*/ 110 h 224"/>
                  <a:gd name="T20" fmla="*/ 263 w 294"/>
                  <a:gd name="T21" fmla="*/ 120 h 224"/>
                  <a:gd name="T22" fmla="*/ 96 w 294"/>
                  <a:gd name="T23" fmla="*/ 215 h 224"/>
                  <a:gd name="T24" fmla="*/ 80 w 294"/>
                  <a:gd name="T25" fmla="*/ 221 h 224"/>
                  <a:gd name="T26" fmla="*/ 64 w 294"/>
                  <a:gd name="T27" fmla="*/ 224 h 224"/>
                  <a:gd name="T28" fmla="*/ 47 w 294"/>
                  <a:gd name="T29" fmla="*/ 221 h 224"/>
                  <a:gd name="T30" fmla="*/ 32 w 294"/>
                  <a:gd name="T31" fmla="*/ 216 h 224"/>
                  <a:gd name="T32" fmla="*/ 19 w 294"/>
                  <a:gd name="T33" fmla="*/ 205 h 224"/>
                  <a:gd name="T34" fmla="*/ 8 w 294"/>
                  <a:gd name="T35" fmla="*/ 192 h 224"/>
                  <a:gd name="T36" fmla="*/ 2 w 294"/>
                  <a:gd name="T37" fmla="*/ 176 h 224"/>
                  <a:gd name="T38" fmla="*/ 0 w 294"/>
                  <a:gd name="T39" fmla="*/ 159 h 224"/>
                  <a:gd name="T40" fmla="*/ 2 w 294"/>
                  <a:gd name="T41" fmla="*/ 144 h 224"/>
                  <a:gd name="T42" fmla="*/ 8 w 294"/>
                  <a:gd name="T43" fmla="*/ 128 h 224"/>
                  <a:gd name="T44" fmla="*/ 18 w 294"/>
                  <a:gd name="T45" fmla="*/ 116 h 224"/>
                  <a:gd name="T46" fmla="*/ 31 w 294"/>
                  <a:gd name="T47" fmla="*/ 105 h 224"/>
                  <a:gd name="T48" fmla="*/ 198 w 294"/>
                  <a:gd name="T49" fmla="*/ 10 h 224"/>
                  <a:gd name="T50" fmla="*/ 215 w 294"/>
                  <a:gd name="T51" fmla="*/ 2 h 224"/>
                  <a:gd name="T52" fmla="*/ 230 w 294"/>
                  <a:gd name="T5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4">
                    <a:moveTo>
                      <a:pt x="230" y="0"/>
                    </a:moveTo>
                    <a:lnTo>
                      <a:pt x="247" y="3"/>
                    </a:lnTo>
                    <a:lnTo>
                      <a:pt x="262" y="9"/>
                    </a:lnTo>
                    <a:lnTo>
                      <a:pt x="275" y="19"/>
                    </a:lnTo>
                    <a:lnTo>
                      <a:pt x="286" y="33"/>
                    </a:lnTo>
                    <a:lnTo>
                      <a:pt x="292" y="48"/>
                    </a:lnTo>
                    <a:lnTo>
                      <a:pt x="294" y="65"/>
                    </a:lnTo>
                    <a:lnTo>
                      <a:pt x="292" y="80"/>
                    </a:lnTo>
                    <a:lnTo>
                      <a:pt x="286" y="96"/>
                    </a:lnTo>
                    <a:lnTo>
                      <a:pt x="275" y="110"/>
                    </a:lnTo>
                    <a:lnTo>
                      <a:pt x="263" y="120"/>
                    </a:lnTo>
                    <a:lnTo>
                      <a:pt x="96" y="215"/>
                    </a:lnTo>
                    <a:lnTo>
                      <a:pt x="80" y="221"/>
                    </a:lnTo>
                    <a:lnTo>
                      <a:pt x="64" y="224"/>
                    </a:lnTo>
                    <a:lnTo>
                      <a:pt x="47" y="221"/>
                    </a:lnTo>
                    <a:lnTo>
                      <a:pt x="32" y="216"/>
                    </a:lnTo>
                    <a:lnTo>
                      <a:pt x="19" y="205"/>
                    </a:lnTo>
                    <a:lnTo>
                      <a:pt x="8" y="192"/>
                    </a:lnTo>
                    <a:lnTo>
                      <a:pt x="2" y="176"/>
                    </a:lnTo>
                    <a:lnTo>
                      <a:pt x="0" y="159"/>
                    </a:lnTo>
                    <a:lnTo>
                      <a:pt x="2" y="144"/>
                    </a:lnTo>
                    <a:lnTo>
                      <a:pt x="8" y="128"/>
                    </a:lnTo>
                    <a:lnTo>
                      <a:pt x="18" y="116"/>
                    </a:lnTo>
                    <a:lnTo>
                      <a:pt x="31" y="105"/>
                    </a:lnTo>
                    <a:lnTo>
                      <a:pt x="198" y="10"/>
                    </a:lnTo>
                    <a:lnTo>
                      <a:pt x="215" y="2"/>
                    </a:lnTo>
                    <a:lnTo>
                      <a:pt x="2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29" name="Freeform 23">
                <a:extLst>
                  <a:ext uri="{FF2B5EF4-FFF2-40B4-BE49-F238E27FC236}">
                    <a16:creationId xmlns:a16="http://schemas.microsoft.com/office/drawing/2014/main" id="{2EAE1C74-968C-4289-9F5F-3D67C5BA6FF8}"/>
                  </a:ext>
                </a:extLst>
              </p:cNvPr>
              <p:cNvSpPr>
                <a:spLocks/>
              </p:cNvSpPr>
              <p:nvPr/>
            </p:nvSpPr>
            <p:spPr bwMode="auto">
              <a:xfrm>
                <a:off x="5141913" y="2540000"/>
                <a:ext cx="41275" cy="31750"/>
              </a:xfrm>
              <a:custGeom>
                <a:avLst/>
                <a:gdLst>
                  <a:gd name="T0" fmla="*/ 64 w 294"/>
                  <a:gd name="T1" fmla="*/ 0 h 224"/>
                  <a:gd name="T2" fmla="*/ 80 w 294"/>
                  <a:gd name="T3" fmla="*/ 2 h 224"/>
                  <a:gd name="T4" fmla="*/ 96 w 294"/>
                  <a:gd name="T5" fmla="*/ 10 h 224"/>
                  <a:gd name="T6" fmla="*/ 263 w 294"/>
                  <a:gd name="T7" fmla="*/ 105 h 224"/>
                  <a:gd name="T8" fmla="*/ 276 w 294"/>
                  <a:gd name="T9" fmla="*/ 116 h 224"/>
                  <a:gd name="T10" fmla="*/ 286 w 294"/>
                  <a:gd name="T11" fmla="*/ 128 h 224"/>
                  <a:gd name="T12" fmla="*/ 292 w 294"/>
                  <a:gd name="T13" fmla="*/ 144 h 224"/>
                  <a:gd name="T14" fmla="*/ 294 w 294"/>
                  <a:gd name="T15" fmla="*/ 159 h 224"/>
                  <a:gd name="T16" fmla="*/ 292 w 294"/>
                  <a:gd name="T17" fmla="*/ 176 h 224"/>
                  <a:gd name="T18" fmla="*/ 286 w 294"/>
                  <a:gd name="T19" fmla="*/ 192 h 224"/>
                  <a:gd name="T20" fmla="*/ 275 w 294"/>
                  <a:gd name="T21" fmla="*/ 205 h 224"/>
                  <a:gd name="T22" fmla="*/ 262 w 294"/>
                  <a:gd name="T23" fmla="*/ 216 h 224"/>
                  <a:gd name="T24" fmla="*/ 247 w 294"/>
                  <a:gd name="T25" fmla="*/ 221 h 224"/>
                  <a:gd name="T26" fmla="*/ 230 w 294"/>
                  <a:gd name="T27" fmla="*/ 224 h 224"/>
                  <a:gd name="T28" fmla="*/ 214 w 294"/>
                  <a:gd name="T29" fmla="*/ 221 h 224"/>
                  <a:gd name="T30" fmla="*/ 198 w 294"/>
                  <a:gd name="T31" fmla="*/ 215 h 224"/>
                  <a:gd name="T32" fmla="*/ 31 w 294"/>
                  <a:gd name="T33" fmla="*/ 120 h 224"/>
                  <a:gd name="T34" fmla="*/ 19 w 294"/>
                  <a:gd name="T35" fmla="*/ 110 h 224"/>
                  <a:gd name="T36" fmla="*/ 8 w 294"/>
                  <a:gd name="T37" fmla="*/ 96 h 224"/>
                  <a:gd name="T38" fmla="*/ 2 w 294"/>
                  <a:gd name="T39" fmla="*/ 80 h 224"/>
                  <a:gd name="T40" fmla="*/ 0 w 294"/>
                  <a:gd name="T41" fmla="*/ 65 h 224"/>
                  <a:gd name="T42" fmla="*/ 2 w 294"/>
                  <a:gd name="T43" fmla="*/ 48 h 224"/>
                  <a:gd name="T44" fmla="*/ 8 w 294"/>
                  <a:gd name="T45" fmla="*/ 33 h 224"/>
                  <a:gd name="T46" fmla="*/ 19 w 294"/>
                  <a:gd name="T47" fmla="*/ 19 h 224"/>
                  <a:gd name="T48" fmla="*/ 32 w 294"/>
                  <a:gd name="T49" fmla="*/ 9 h 224"/>
                  <a:gd name="T50" fmla="*/ 47 w 294"/>
                  <a:gd name="T51" fmla="*/ 3 h 224"/>
                  <a:gd name="T52" fmla="*/ 64 w 294"/>
                  <a:gd name="T5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4">
                    <a:moveTo>
                      <a:pt x="64" y="0"/>
                    </a:moveTo>
                    <a:lnTo>
                      <a:pt x="80" y="2"/>
                    </a:lnTo>
                    <a:lnTo>
                      <a:pt x="96" y="10"/>
                    </a:lnTo>
                    <a:lnTo>
                      <a:pt x="263" y="105"/>
                    </a:lnTo>
                    <a:lnTo>
                      <a:pt x="276" y="116"/>
                    </a:lnTo>
                    <a:lnTo>
                      <a:pt x="286" y="128"/>
                    </a:lnTo>
                    <a:lnTo>
                      <a:pt x="292" y="144"/>
                    </a:lnTo>
                    <a:lnTo>
                      <a:pt x="294" y="159"/>
                    </a:lnTo>
                    <a:lnTo>
                      <a:pt x="292" y="176"/>
                    </a:lnTo>
                    <a:lnTo>
                      <a:pt x="286" y="192"/>
                    </a:lnTo>
                    <a:lnTo>
                      <a:pt x="275" y="205"/>
                    </a:lnTo>
                    <a:lnTo>
                      <a:pt x="262" y="216"/>
                    </a:lnTo>
                    <a:lnTo>
                      <a:pt x="247" y="221"/>
                    </a:lnTo>
                    <a:lnTo>
                      <a:pt x="230" y="224"/>
                    </a:lnTo>
                    <a:lnTo>
                      <a:pt x="214" y="221"/>
                    </a:lnTo>
                    <a:lnTo>
                      <a:pt x="198" y="215"/>
                    </a:lnTo>
                    <a:lnTo>
                      <a:pt x="31" y="120"/>
                    </a:lnTo>
                    <a:lnTo>
                      <a:pt x="19" y="110"/>
                    </a:lnTo>
                    <a:lnTo>
                      <a:pt x="8" y="96"/>
                    </a:lnTo>
                    <a:lnTo>
                      <a:pt x="2" y="80"/>
                    </a:lnTo>
                    <a:lnTo>
                      <a:pt x="0" y="65"/>
                    </a:lnTo>
                    <a:lnTo>
                      <a:pt x="2" y="48"/>
                    </a:lnTo>
                    <a:lnTo>
                      <a:pt x="8" y="33"/>
                    </a:lnTo>
                    <a:lnTo>
                      <a:pt x="19" y="19"/>
                    </a:lnTo>
                    <a:lnTo>
                      <a:pt x="32" y="9"/>
                    </a:lnTo>
                    <a:lnTo>
                      <a:pt x="47" y="3"/>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30" name="Freeform 24">
                <a:extLst>
                  <a:ext uri="{FF2B5EF4-FFF2-40B4-BE49-F238E27FC236}">
                    <a16:creationId xmlns:a16="http://schemas.microsoft.com/office/drawing/2014/main" id="{E0AEC3DC-CD2F-4627-9B07-FE73F86EECA4}"/>
                  </a:ext>
                </a:extLst>
              </p:cNvPr>
              <p:cNvSpPr>
                <a:spLocks/>
              </p:cNvSpPr>
              <p:nvPr/>
            </p:nvSpPr>
            <p:spPr bwMode="auto">
              <a:xfrm>
                <a:off x="5165726" y="2449513"/>
                <a:ext cx="46038" cy="19050"/>
              </a:xfrm>
              <a:custGeom>
                <a:avLst/>
                <a:gdLst>
                  <a:gd name="T0" fmla="*/ 64 w 321"/>
                  <a:gd name="T1" fmla="*/ 0 h 128"/>
                  <a:gd name="T2" fmla="*/ 257 w 321"/>
                  <a:gd name="T3" fmla="*/ 0 h 128"/>
                  <a:gd name="T4" fmla="*/ 274 w 321"/>
                  <a:gd name="T5" fmla="*/ 4 h 128"/>
                  <a:gd name="T6" fmla="*/ 290 w 321"/>
                  <a:gd name="T7" fmla="*/ 10 h 128"/>
                  <a:gd name="T8" fmla="*/ 302 w 321"/>
                  <a:gd name="T9" fmla="*/ 19 h 128"/>
                  <a:gd name="T10" fmla="*/ 312 w 321"/>
                  <a:gd name="T11" fmla="*/ 33 h 128"/>
                  <a:gd name="T12" fmla="*/ 319 w 321"/>
                  <a:gd name="T13" fmla="*/ 47 h 128"/>
                  <a:gd name="T14" fmla="*/ 321 w 321"/>
                  <a:gd name="T15" fmla="*/ 65 h 128"/>
                  <a:gd name="T16" fmla="*/ 319 w 321"/>
                  <a:gd name="T17" fmla="*/ 82 h 128"/>
                  <a:gd name="T18" fmla="*/ 312 w 321"/>
                  <a:gd name="T19" fmla="*/ 96 h 128"/>
                  <a:gd name="T20" fmla="*/ 302 w 321"/>
                  <a:gd name="T21" fmla="*/ 110 h 128"/>
                  <a:gd name="T22" fmla="*/ 290 w 321"/>
                  <a:gd name="T23" fmla="*/ 119 h 128"/>
                  <a:gd name="T24" fmla="*/ 274 w 321"/>
                  <a:gd name="T25" fmla="*/ 126 h 128"/>
                  <a:gd name="T26" fmla="*/ 257 w 321"/>
                  <a:gd name="T27" fmla="*/ 128 h 128"/>
                  <a:gd name="T28" fmla="*/ 64 w 321"/>
                  <a:gd name="T29" fmla="*/ 128 h 128"/>
                  <a:gd name="T30" fmla="*/ 48 w 321"/>
                  <a:gd name="T31" fmla="*/ 126 h 128"/>
                  <a:gd name="T32" fmla="*/ 32 w 321"/>
                  <a:gd name="T33" fmla="*/ 119 h 128"/>
                  <a:gd name="T34" fmla="*/ 19 w 321"/>
                  <a:gd name="T35" fmla="*/ 110 h 128"/>
                  <a:gd name="T36" fmla="*/ 9 w 321"/>
                  <a:gd name="T37" fmla="*/ 96 h 128"/>
                  <a:gd name="T38" fmla="*/ 3 w 321"/>
                  <a:gd name="T39" fmla="*/ 82 h 128"/>
                  <a:gd name="T40" fmla="*/ 0 w 321"/>
                  <a:gd name="T41" fmla="*/ 65 h 128"/>
                  <a:gd name="T42" fmla="*/ 3 w 321"/>
                  <a:gd name="T43" fmla="*/ 47 h 128"/>
                  <a:gd name="T44" fmla="*/ 9 w 321"/>
                  <a:gd name="T45" fmla="*/ 33 h 128"/>
                  <a:gd name="T46" fmla="*/ 19 w 321"/>
                  <a:gd name="T47" fmla="*/ 19 h 128"/>
                  <a:gd name="T48" fmla="*/ 32 w 321"/>
                  <a:gd name="T49" fmla="*/ 10 h 128"/>
                  <a:gd name="T50" fmla="*/ 48 w 321"/>
                  <a:gd name="T51" fmla="*/ 4 h 128"/>
                  <a:gd name="T52" fmla="*/ 64 w 321"/>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128">
                    <a:moveTo>
                      <a:pt x="64" y="0"/>
                    </a:moveTo>
                    <a:lnTo>
                      <a:pt x="257" y="0"/>
                    </a:lnTo>
                    <a:lnTo>
                      <a:pt x="274" y="4"/>
                    </a:lnTo>
                    <a:lnTo>
                      <a:pt x="290" y="10"/>
                    </a:lnTo>
                    <a:lnTo>
                      <a:pt x="302" y="19"/>
                    </a:lnTo>
                    <a:lnTo>
                      <a:pt x="312" y="33"/>
                    </a:lnTo>
                    <a:lnTo>
                      <a:pt x="319" y="47"/>
                    </a:lnTo>
                    <a:lnTo>
                      <a:pt x="321" y="65"/>
                    </a:lnTo>
                    <a:lnTo>
                      <a:pt x="319" y="82"/>
                    </a:lnTo>
                    <a:lnTo>
                      <a:pt x="312" y="96"/>
                    </a:lnTo>
                    <a:lnTo>
                      <a:pt x="302" y="110"/>
                    </a:lnTo>
                    <a:lnTo>
                      <a:pt x="290" y="119"/>
                    </a:lnTo>
                    <a:lnTo>
                      <a:pt x="274" y="126"/>
                    </a:lnTo>
                    <a:lnTo>
                      <a:pt x="257" y="128"/>
                    </a:lnTo>
                    <a:lnTo>
                      <a:pt x="64" y="128"/>
                    </a:lnTo>
                    <a:lnTo>
                      <a:pt x="48" y="126"/>
                    </a:lnTo>
                    <a:lnTo>
                      <a:pt x="32" y="119"/>
                    </a:lnTo>
                    <a:lnTo>
                      <a:pt x="19" y="110"/>
                    </a:lnTo>
                    <a:lnTo>
                      <a:pt x="9" y="96"/>
                    </a:lnTo>
                    <a:lnTo>
                      <a:pt x="3" y="82"/>
                    </a:lnTo>
                    <a:lnTo>
                      <a:pt x="0" y="65"/>
                    </a:lnTo>
                    <a:lnTo>
                      <a:pt x="3" y="47"/>
                    </a:lnTo>
                    <a:lnTo>
                      <a:pt x="9" y="33"/>
                    </a:lnTo>
                    <a:lnTo>
                      <a:pt x="19" y="19"/>
                    </a:lnTo>
                    <a:lnTo>
                      <a:pt x="32" y="10"/>
                    </a:lnTo>
                    <a:lnTo>
                      <a:pt x="48" y="4"/>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31" name="Freeform 25">
                <a:extLst>
                  <a:ext uri="{FF2B5EF4-FFF2-40B4-BE49-F238E27FC236}">
                    <a16:creationId xmlns:a16="http://schemas.microsoft.com/office/drawing/2014/main" id="{B3D8765C-EB14-4A59-AC27-32FE7905AED2}"/>
                  </a:ext>
                </a:extLst>
              </p:cNvPr>
              <p:cNvSpPr>
                <a:spLocks/>
              </p:cNvSpPr>
              <p:nvPr/>
            </p:nvSpPr>
            <p:spPr bwMode="auto">
              <a:xfrm>
                <a:off x="5141913" y="2346325"/>
                <a:ext cx="41275" cy="33338"/>
              </a:xfrm>
              <a:custGeom>
                <a:avLst/>
                <a:gdLst>
                  <a:gd name="T0" fmla="*/ 230 w 294"/>
                  <a:gd name="T1" fmla="*/ 0 h 222"/>
                  <a:gd name="T2" fmla="*/ 247 w 294"/>
                  <a:gd name="T3" fmla="*/ 2 h 222"/>
                  <a:gd name="T4" fmla="*/ 262 w 294"/>
                  <a:gd name="T5" fmla="*/ 8 h 222"/>
                  <a:gd name="T6" fmla="*/ 275 w 294"/>
                  <a:gd name="T7" fmla="*/ 18 h 222"/>
                  <a:gd name="T8" fmla="*/ 286 w 294"/>
                  <a:gd name="T9" fmla="*/ 31 h 222"/>
                  <a:gd name="T10" fmla="*/ 292 w 294"/>
                  <a:gd name="T11" fmla="*/ 47 h 222"/>
                  <a:gd name="T12" fmla="*/ 294 w 294"/>
                  <a:gd name="T13" fmla="*/ 63 h 222"/>
                  <a:gd name="T14" fmla="*/ 292 w 294"/>
                  <a:gd name="T15" fmla="*/ 80 h 222"/>
                  <a:gd name="T16" fmla="*/ 286 w 294"/>
                  <a:gd name="T17" fmla="*/ 95 h 222"/>
                  <a:gd name="T18" fmla="*/ 276 w 294"/>
                  <a:gd name="T19" fmla="*/ 108 h 222"/>
                  <a:gd name="T20" fmla="*/ 263 w 294"/>
                  <a:gd name="T21" fmla="*/ 118 h 222"/>
                  <a:gd name="T22" fmla="*/ 96 w 294"/>
                  <a:gd name="T23" fmla="*/ 213 h 222"/>
                  <a:gd name="T24" fmla="*/ 80 w 294"/>
                  <a:gd name="T25" fmla="*/ 220 h 222"/>
                  <a:gd name="T26" fmla="*/ 64 w 294"/>
                  <a:gd name="T27" fmla="*/ 222 h 222"/>
                  <a:gd name="T28" fmla="*/ 48 w 294"/>
                  <a:gd name="T29" fmla="*/ 220 h 222"/>
                  <a:gd name="T30" fmla="*/ 32 w 294"/>
                  <a:gd name="T31" fmla="*/ 214 h 222"/>
                  <a:gd name="T32" fmla="*/ 19 w 294"/>
                  <a:gd name="T33" fmla="*/ 204 h 222"/>
                  <a:gd name="T34" fmla="*/ 8 w 294"/>
                  <a:gd name="T35" fmla="*/ 190 h 222"/>
                  <a:gd name="T36" fmla="*/ 2 w 294"/>
                  <a:gd name="T37" fmla="*/ 175 h 222"/>
                  <a:gd name="T38" fmla="*/ 0 w 294"/>
                  <a:gd name="T39" fmla="*/ 158 h 222"/>
                  <a:gd name="T40" fmla="*/ 2 w 294"/>
                  <a:gd name="T41" fmla="*/ 142 h 222"/>
                  <a:gd name="T42" fmla="*/ 8 w 294"/>
                  <a:gd name="T43" fmla="*/ 127 h 222"/>
                  <a:gd name="T44" fmla="*/ 19 w 294"/>
                  <a:gd name="T45" fmla="*/ 114 h 222"/>
                  <a:gd name="T46" fmla="*/ 31 w 294"/>
                  <a:gd name="T47" fmla="*/ 103 h 222"/>
                  <a:gd name="T48" fmla="*/ 198 w 294"/>
                  <a:gd name="T49" fmla="*/ 8 h 222"/>
                  <a:gd name="T50" fmla="*/ 215 w 294"/>
                  <a:gd name="T51" fmla="*/ 2 h 222"/>
                  <a:gd name="T52" fmla="*/ 230 w 294"/>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2">
                    <a:moveTo>
                      <a:pt x="230" y="0"/>
                    </a:moveTo>
                    <a:lnTo>
                      <a:pt x="247" y="2"/>
                    </a:lnTo>
                    <a:lnTo>
                      <a:pt x="262" y="8"/>
                    </a:lnTo>
                    <a:lnTo>
                      <a:pt x="275" y="18"/>
                    </a:lnTo>
                    <a:lnTo>
                      <a:pt x="286" y="31"/>
                    </a:lnTo>
                    <a:lnTo>
                      <a:pt x="292" y="47"/>
                    </a:lnTo>
                    <a:lnTo>
                      <a:pt x="294" y="63"/>
                    </a:lnTo>
                    <a:lnTo>
                      <a:pt x="292" y="80"/>
                    </a:lnTo>
                    <a:lnTo>
                      <a:pt x="286" y="95"/>
                    </a:lnTo>
                    <a:lnTo>
                      <a:pt x="276" y="108"/>
                    </a:lnTo>
                    <a:lnTo>
                      <a:pt x="263" y="118"/>
                    </a:lnTo>
                    <a:lnTo>
                      <a:pt x="96" y="213"/>
                    </a:lnTo>
                    <a:lnTo>
                      <a:pt x="80" y="220"/>
                    </a:lnTo>
                    <a:lnTo>
                      <a:pt x="64" y="222"/>
                    </a:lnTo>
                    <a:lnTo>
                      <a:pt x="48" y="220"/>
                    </a:lnTo>
                    <a:lnTo>
                      <a:pt x="32" y="214"/>
                    </a:lnTo>
                    <a:lnTo>
                      <a:pt x="19" y="204"/>
                    </a:lnTo>
                    <a:lnTo>
                      <a:pt x="8" y="190"/>
                    </a:lnTo>
                    <a:lnTo>
                      <a:pt x="2" y="175"/>
                    </a:lnTo>
                    <a:lnTo>
                      <a:pt x="0" y="158"/>
                    </a:lnTo>
                    <a:lnTo>
                      <a:pt x="2" y="142"/>
                    </a:lnTo>
                    <a:lnTo>
                      <a:pt x="8" y="127"/>
                    </a:lnTo>
                    <a:lnTo>
                      <a:pt x="19" y="114"/>
                    </a:lnTo>
                    <a:lnTo>
                      <a:pt x="31" y="103"/>
                    </a:lnTo>
                    <a:lnTo>
                      <a:pt x="198" y="8"/>
                    </a:lnTo>
                    <a:lnTo>
                      <a:pt x="215" y="2"/>
                    </a:lnTo>
                    <a:lnTo>
                      <a:pt x="2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32" name="Freeform 26">
                <a:extLst>
                  <a:ext uri="{FF2B5EF4-FFF2-40B4-BE49-F238E27FC236}">
                    <a16:creationId xmlns:a16="http://schemas.microsoft.com/office/drawing/2014/main" id="{079FBFE8-D430-42A0-BB80-E1326C389CF5}"/>
                  </a:ext>
                </a:extLst>
              </p:cNvPr>
              <p:cNvSpPr>
                <a:spLocks/>
              </p:cNvSpPr>
              <p:nvPr/>
            </p:nvSpPr>
            <p:spPr bwMode="auto">
              <a:xfrm>
                <a:off x="5075238" y="2271713"/>
                <a:ext cx="31750" cy="41275"/>
              </a:xfrm>
              <a:custGeom>
                <a:avLst/>
                <a:gdLst>
                  <a:gd name="T0" fmla="*/ 159 w 224"/>
                  <a:gd name="T1" fmla="*/ 0 h 292"/>
                  <a:gd name="T2" fmla="*/ 176 w 224"/>
                  <a:gd name="T3" fmla="*/ 2 h 292"/>
                  <a:gd name="T4" fmla="*/ 192 w 224"/>
                  <a:gd name="T5" fmla="*/ 9 h 292"/>
                  <a:gd name="T6" fmla="*/ 205 w 224"/>
                  <a:gd name="T7" fmla="*/ 19 h 292"/>
                  <a:gd name="T8" fmla="*/ 216 w 224"/>
                  <a:gd name="T9" fmla="*/ 32 h 292"/>
                  <a:gd name="T10" fmla="*/ 222 w 224"/>
                  <a:gd name="T11" fmla="*/ 48 h 292"/>
                  <a:gd name="T12" fmla="*/ 224 w 224"/>
                  <a:gd name="T13" fmla="*/ 63 h 292"/>
                  <a:gd name="T14" fmla="*/ 222 w 224"/>
                  <a:gd name="T15" fmla="*/ 80 h 292"/>
                  <a:gd name="T16" fmla="*/ 216 w 224"/>
                  <a:gd name="T17" fmla="*/ 95 h 292"/>
                  <a:gd name="T18" fmla="*/ 119 w 224"/>
                  <a:gd name="T19" fmla="*/ 261 h 292"/>
                  <a:gd name="T20" fmla="*/ 109 w 224"/>
                  <a:gd name="T21" fmla="*/ 274 h 292"/>
                  <a:gd name="T22" fmla="*/ 95 w 224"/>
                  <a:gd name="T23" fmla="*/ 285 h 292"/>
                  <a:gd name="T24" fmla="*/ 81 w 224"/>
                  <a:gd name="T25" fmla="*/ 290 h 292"/>
                  <a:gd name="T26" fmla="*/ 64 w 224"/>
                  <a:gd name="T27" fmla="*/ 292 h 292"/>
                  <a:gd name="T28" fmla="*/ 48 w 224"/>
                  <a:gd name="T29" fmla="*/ 290 h 292"/>
                  <a:gd name="T30" fmla="*/ 32 w 224"/>
                  <a:gd name="T31" fmla="*/ 284 h 292"/>
                  <a:gd name="T32" fmla="*/ 18 w 224"/>
                  <a:gd name="T33" fmla="*/ 273 h 292"/>
                  <a:gd name="T34" fmla="*/ 8 w 224"/>
                  <a:gd name="T35" fmla="*/ 261 h 292"/>
                  <a:gd name="T36" fmla="*/ 2 w 224"/>
                  <a:gd name="T37" fmla="*/ 245 h 292"/>
                  <a:gd name="T38" fmla="*/ 0 w 224"/>
                  <a:gd name="T39" fmla="*/ 230 h 292"/>
                  <a:gd name="T40" fmla="*/ 2 w 224"/>
                  <a:gd name="T41" fmla="*/ 213 h 292"/>
                  <a:gd name="T42" fmla="*/ 8 w 224"/>
                  <a:gd name="T43" fmla="*/ 197 h 292"/>
                  <a:gd name="T44" fmla="*/ 105 w 224"/>
                  <a:gd name="T45" fmla="*/ 32 h 292"/>
                  <a:gd name="T46" fmla="*/ 115 w 224"/>
                  <a:gd name="T47" fmla="*/ 18 h 292"/>
                  <a:gd name="T48" fmla="*/ 129 w 224"/>
                  <a:gd name="T49" fmla="*/ 8 h 292"/>
                  <a:gd name="T50" fmla="*/ 144 w 224"/>
                  <a:gd name="T51" fmla="*/ 2 h 292"/>
                  <a:gd name="T52" fmla="*/ 159 w 224"/>
                  <a:gd name="T53"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4" h="292">
                    <a:moveTo>
                      <a:pt x="159" y="0"/>
                    </a:moveTo>
                    <a:lnTo>
                      <a:pt x="176" y="2"/>
                    </a:lnTo>
                    <a:lnTo>
                      <a:pt x="192" y="9"/>
                    </a:lnTo>
                    <a:lnTo>
                      <a:pt x="205" y="19"/>
                    </a:lnTo>
                    <a:lnTo>
                      <a:pt x="216" y="32"/>
                    </a:lnTo>
                    <a:lnTo>
                      <a:pt x="222" y="48"/>
                    </a:lnTo>
                    <a:lnTo>
                      <a:pt x="224" y="63"/>
                    </a:lnTo>
                    <a:lnTo>
                      <a:pt x="222" y="80"/>
                    </a:lnTo>
                    <a:lnTo>
                      <a:pt x="216" y="95"/>
                    </a:lnTo>
                    <a:lnTo>
                      <a:pt x="119" y="261"/>
                    </a:lnTo>
                    <a:lnTo>
                      <a:pt x="109" y="274"/>
                    </a:lnTo>
                    <a:lnTo>
                      <a:pt x="95" y="285"/>
                    </a:lnTo>
                    <a:lnTo>
                      <a:pt x="81" y="290"/>
                    </a:lnTo>
                    <a:lnTo>
                      <a:pt x="64" y="292"/>
                    </a:lnTo>
                    <a:lnTo>
                      <a:pt x="48" y="290"/>
                    </a:lnTo>
                    <a:lnTo>
                      <a:pt x="32" y="284"/>
                    </a:lnTo>
                    <a:lnTo>
                      <a:pt x="18" y="273"/>
                    </a:lnTo>
                    <a:lnTo>
                      <a:pt x="8" y="261"/>
                    </a:lnTo>
                    <a:lnTo>
                      <a:pt x="2" y="245"/>
                    </a:lnTo>
                    <a:lnTo>
                      <a:pt x="0" y="230"/>
                    </a:lnTo>
                    <a:lnTo>
                      <a:pt x="2" y="213"/>
                    </a:lnTo>
                    <a:lnTo>
                      <a:pt x="8" y="197"/>
                    </a:lnTo>
                    <a:lnTo>
                      <a:pt x="105" y="32"/>
                    </a:lnTo>
                    <a:lnTo>
                      <a:pt x="115" y="18"/>
                    </a:lnTo>
                    <a:lnTo>
                      <a:pt x="129" y="8"/>
                    </a:lnTo>
                    <a:lnTo>
                      <a:pt x="144" y="2"/>
                    </a:lnTo>
                    <a:lnTo>
                      <a:pt x="1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grpSp>
      </p:grpSp>
      <p:sp>
        <p:nvSpPr>
          <p:cNvPr id="247" name="Rectangle 10">
            <a:extLst>
              <a:ext uri="{FF2B5EF4-FFF2-40B4-BE49-F238E27FC236}">
                <a16:creationId xmlns:a16="http://schemas.microsoft.com/office/drawing/2014/main" id="{DF0876CC-2F99-42F7-A849-6B3D8E085AD5}"/>
              </a:ext>
            </a:extLst>
          </p:cNvPr>
          <p:cNvSpPr>
            <a:spLocks noChangeArrowheads="1"/>
          </p:cNvSpPr>
          <p:nvPr/>
        </p:nvSpPr>
        <p:spPr bwMode="auto">
          <a:xfrm rot="16200000" flipH="1">
            <a:off x="3447746" y="1098161"/>
            <a:ext cx="836847" cy="1414653"/>
          </a:xfrm>
          <a:prstGeom prst="rect">
            <a:avLst/>
          </a:prstGeom>
          <a:solidFill>
            <a:schemeClr val="accent3"/>
          </a:solidFill>
          <a:ln w="9525">
            <a:noFill/>
            <a:miter lim="800000"/>
            <a:headEnd/>
            <a:tailEnd/>
          </a:ln>
        </p:spPr>
        <p:txBody>
          <a:bodyPr vert="horz" wrap="square" lIns="91440" tIns="45720" rIns="91440" bIns="45720" numCol="1" anchor="t" anchorCtr="0" compatLnSpc="1">
            <a:prstTxWarp prst="textNoShape">
              <a:avLst/>
            </a:prstTxWarp>
          </a:bodyPr>
          <a:lstStyle/>
          <a:p>
            <a:endParaRPr lang="en-IN" dirty="0"/>
          </a:p>
        </p:txBody>
      </p:sp>
      <p:sp>
        <p:nvSpPr>
          <p:cNvPr id="248" name="TextBox 247">
            <a:extLst>
              <a:ext uri="{FF2B5EF4-FFF2-40B4-BE49-F238E27FC236}">
                <a16:creationId xmlns:a16="http://schemas.microsoft.com/office/drawing/2014/main" id="{1483CFF6-E546-4925-BE15-41A55E76B9EF}"/>
              </a:ext>
            </a:extLst>
          </p:cNvPr>
          <p:cNvSpPr txBox="1"/>
          <p:nvPr/>
        </p:nvSpPr>
        <p:spPr>
          <a:xfrm>
            <a:off x="3158843" y="1588797"/>
            <a:ext cx="1364446" cy="276999"/>
          </a:xfrm>
          <a:prstGeom prst="rect">
            <a:avLst/>
          </a:prstGeom>
          <a:noFill/>
        </p:spPr>
        <p:txBody>
          <a:bodyPr wrap="square" lIns="0" tIns="0" rIns="0" bIns="0" rtlCol="0" anchor="ctr">
            <a:spAutoFit/>
          </a:bodyPr>
          <a:lstStyle/>
          <a:p>
            <a:pPr algn="ctr"/>
            <a:r>
              <a:rPr lang="en-US" b="1" kern="0" dirty="0">
                <a:cs typeface="Segoe UI" panose="020B0502040204020203" pitchFamily="34" charset="0"/>
              </a:rPr>
              <a:t>Mechanisms</a:t>
            </a:r>
            <a:endParaRPr lang="en-US" b="1" dirty="0">
              <a:cs typeface="Segoe UI" panose="020B0502040204020203" pitchFamily="34" charset="0"/>
            </a:endParaRPr>
          </a:p>
        </p:txBody>
      </p:sp>
      <p:sp>
        <p:nvSpPr>
          <p:cNvPr id="82" name="Freeform 19">
            <a:extLst>
              <a:ext uri="{FF2B5EF4-FFF2-40B4-BE49-F238E27FC236}">
                <a16:creationId xmlns:a16="http://schemas.microsoft.com/office/drawing/2014/main" id="{5FAF50B4-1B10-4201-9A0C-322C17B0A55B}"/>
              </a:ext>
            </a:extLst>
          </p:cNvPr>
          <p:cNvSpPr>
            <a:spLocks/>
          </p:cNvSpPr>
          <p:nvPr/>
        </p:nvSpPr>
        <p:spPr bwMode="auto">
          <a:xfrm rot="16200000" flipH="1">
            <a:off x="92364" y="4128935"/>
            <a:ext cx="3018421" cy="788379"/>
          </a:xfrm>
          <a:custGeom>
            <a:avLst/>
            <a:gdLst>
              <a:gd name="T0" fmla="*/ 0 w 1908"/>
              <a:gd name="T1" fmla="*/ 421 h 421"/>
              <a:gd name="T2" fmla="*/ 1732 w 1908"/>
              <a:gd name="T3" fmla="*/ 421 h 421"/>
              <a:gd name="T4" fmla="*/ 1908 w 1908"/>
              <a:gd name="T5" fmla="*/ 211 h 421"/>
              <a:gd name="T6" fmla="*/ 1732 w 1908"/>
              <a:gd name="T7" fmla="*/ 0 h 421"/>
              <a:gd name="T8" fmla="*/ 0 w 1908"/>
              <a:gd name="T9" fmla="*/ 0 h 421"/>
              <a:gd name="T10" fmla="*/ 0 w 1908"/>
              <a:gd name="T11" fmla="*/ 421 h 421"/>
            </a:gdLst>
            <a:ahLst/>
            <a:cxnLst>
              <a:cxn ang="0">
                <a:pos x="T0" y="T1"/>
              </a:cxn>
              <a:cxn ang="0">
                <a:pos x="T2" y="T3"/>
              </a:cxn>
              <a:cxn ang="0">
                <a:pos x="T4" y="T5"/>
              </a:cxn>
              <a:cxn ang="0">
                <a:pos x="T6" y="T7"/>
              </a:cxn>
              <a:cxn ang="0">
                <a:pos x="T8" y="T9"/>
              </a:cxn>
              <a:cxn ang="0">
                <a:pos x="T10" y="T11"/>
              </a:cxn>
            </a:cxnLst>
            <a:rect l="0" t="0" r="r" b="b"/>
            <a:pathLst>
              <a:path w="1908" h="421">
                <a:moveTo>
                  <a:pt x="0" y="421"/>
                </a:moveTo>
                <a:lnTo>
                  <a:pt x="1732" y="421"/>
                </a:lnTo>
                <a:lnTo>
                  <a:pt x="1908" y="211"/>
                </a:lnTo>
                <a:lnTo>
                  <a:pt x="1732" y="0"/>
                </a:lnTo>
                <a:lnTo>
                  <a:pt x="0" y="0"/>
                </a:lnTo>
                <a:lnTo>
                  <a:pt x="0" y="421"/>
                </a:ln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84" name="TextBox 83">
            <a:extLst>
              <a:ext uri="{FF2B5EF4-FFF2-40B4-BE49-F238E27FC236}">
                <a16:creationId xmlns:a16="http://schemas.microsoft.com/office/drawing/2014/main" id="{CC7FCAB5-4315-4FF6-BAF6-86962848D1E0}"/>
              </a:ext>
            </a:extLst>
          </p:cNvPr>
          <p:cNvSpPr txBox="1"/>
          <p:nvPr/>
        </p:nvSpPr>
        <p:spPr>
          <a:xfrm rot="16200000" flipH="1">
            <a:off x="933732" y="4647336"/>
            <a:ext cx="1339425" cy="307777"/>
          </a:xfrm>
          <a:prstGeom prst="rect">
            <a:avLst/>
          </a:prstGeom>
          <a:noFill/>
        </p:spPr>
        <p:txBody>
          <a:bodyPr wrap="square" lIns="0" tIns="0" rIns="0" bIns="0" rtlCol="0" anchor="ctr">
            <a:spAutoFit/>
          </a:bodyPr>
          <a:lstStyle/>
          <a:p>
            <a:pPr algn="ctr"/>
            <a:r>
              <a:rPr lang="en-US" sz="2000" b="1" dirty="0">
                <a:ea typeface="Calibri Light" charset="0"/>
                <a:cs typeface="Segoe UI" panose="020B0502040204020203" pitchFamily="34" charset="0"/>
              </a:rPr>
              <a:t>Awareness</a:t>
            </a:r>
          </a:p>
        </p:txBody>
      </p:sp>
      <p:sp>
        <p:nvSpPr>
          <p:cNvPr id="86" name="TextBox 85">
            <a:extLst>
              <a:ext uri="{FF2B5EF4-FFF2-40B4-BE49-F238E27FC236}">
                <a16:creationId xmlns:a16="http://schemas.microsoft.com/office/drawing/2014/main" id="{7616C74A-B16A-4F77-91B8-8AE85A7511B7}"/>
              </a:ext>
            </a:extLst>
          </p:cNvPr>
          <p:cNvSpPr txBox="1"/>
          <p:nvPr/>
        </p:nvSpPr>
        <p:spPr>
          <a:xfrm flipH="1">
            <a:off x="1343939" y="3104591"/>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01</a:t>
            </a:r>
          </a:p>
        </p:txBody>
      </p:sp>
      <p:cxnSp>
        <p:nvCxnSpPr>
          <p:cNvPr id="87" name="Straight Connector 86">
            <a:extLst>
              <a:ext uri="{FF2B5EF4-FFF2-40B4-BE49-F238E27FC236}">
                <a16:creationId xmlns:a16="http://schemas.microsoft.com/office/drawing/2014/main" id="{6E09BA81-C5A1-4343-AB1A-06EA8408DE5A}"/>
              </a:ext>
            </a:extLst>
          </p:cNvPr>
          <p:cNvCxnSpPr/>
          <p:nvPr/>
        </p:nvCxnSpPr>
        <p:spPr>
          <a:xfrm>
            <a:off x="7817243" y="4252516"/>
            <a:ext cx="304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4F65D60-1B96-4A6E-ABC1-9DA4E3A7174F}"/>
              </a:ext>
            </a:extLst>
          </p:cNvPr>
          <p:cNvCxnSpPr>
            <a:cxnSpLocks/>
          </p:cNvCxnSpPr>
          <p:nvPr/>
        </p:nvCxnSpPr>
        <p:spPr>
          <a:xfrm>
            <a:off x="7835812" y="4816940"/>
            <a:ext cx="34603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4" name="Rectangle 13">
            <a:extLst>
              <a:ext uri="{FF2B5EF4-FFF2-40B4-BE49-F238E27FC236}">
                <a16:creationId xmlns:a16="http://schemas.microsoft.com/office/drawing/2014/main" id="{AAC1C69D-CB41-4E5D-BFEF-D9A3339A7D6D}"/>
              </a:ext>
            </a:extLst>
          </p:cNvPr>
          <p:cNvSpPr>
            <a:spLocks noChangeArrowheads="1"/>
          </p:cNvSpPr>
          <p:nvPr/>
        </p:nvSpPr>
        <p:spPr bwMode="auto">
          <a:xfrm rot="16200000" flipH="1">
            <a:off x="6649969" y="1506844"/>
            <a:ext cx="5470934" cy="5249334"/>
          </a:xfrm>
          <a:prstGeom prst="rect">
            <a:avLst/>
          </a:prstGeom>
          <a:solidFill>
            <a:schemeClr val="accent3">
              <a:lumMod val="60000"/>
              <a:lumOff val="4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latin typeface="Calibri" charset="0"/>
              <a:ea typeface="Calibri" charset="0"/>
              <a:cs typeface="Calibri" charset="0"/>
            </a:endParaRPr>
          </a:p>
        </p:txBody>
      </p:sp>
      <p:sp>
        <p:nvSpPr>
          <p:cNvPr id="55" name="TextBox 54">
            <a:extLst>
              <a:ext uri="{FF2B5EF4-FFF2-40B4-BE49-F238E27FC236}">
                <a16:creationId xmlns:a16="http://schemas.microsoft.com/office/drawing/2014/main" id="{CC08EC00-0F2F-467C-92B0-E095D5BF9846}"/>
              </a:ext>
            </a:extLst>
          </p:cNvPr>
          <p:cNvSpPr txBox="1"/>
          <p:nvPr/>
        </p:nvSpPr>
        <p:spPr>
          <a:xfrm>
            <a:off x="7433501" y="2148821"/>
            <a:ext cx="4431121" cy="1089529"/>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lang="en-US" kern="0" dirty="0">
                <a:latin typeface="Segoe UI" panose="020B0502040204020203" pitchFamily="34" charset="0"/>
                <a:ea typeface="Calibri" charset="0"/>
                <a:cs typeface="Segoe UI" panose="020B0502040204020203" pitchFamily="34" charset="0"/>
              </a:rPr>
              <a:t>Work with academia to produce research </a:t>
            </a:r>
          </a:p>
          <a:p>
            <a:pPr marL="285750" indent="-285750">
              <a:lnSpc>
                <a:spcPct val="90000"/>
              </a:lnSpc>
              <a:buFont typeface="Arial" panose="020B0604020202020204" pitchFamily="34" charset="0"/>
              <a:buChar char="•"/>
            </a:pPr>
            <a:r>
              <a:rPr lang="en-US" kern="0" dirty="0">
                <a:latin typeface="Segoe UI" panose="020B0502040204020203" pitchFamily="34" charset="0"/>
                <a:ea typeface="Calibri" charset="0"/>
                <a:cs typeface="Segoe UI" panose="020B0502040204020203" pitchFamily="34" charset="0"/>
              </a:rPr>
              <a:t>Opportunities for interaction through SEBP, Knowledge Hub, CPRL etc. </a:t>
            </a:r>
            <a:endParaRPr lang="en-US" kern="0" dirty="0">
              <a:solidFill>
                <a:schemeClr val="bg1"/>
              </a:solidFill>
              <a:latin typeface="Segoe UI" panose="020B0502040204020203" pitchFamily="34" charset="0"/>
              <a:ea typeface="Calibri" charset="0"/>
              <a:cs typeface="Segoe UI" panose="020B0502040204020203" pitchFamily="34" charset="0"/>
            </a:endParaRPr>
          </a:p>
        </p:txBody>
      </p:sp>
      <p:sp>
        <p:nvSpPr>
          <p:cNvPr id="56" name="TextBox 55">
            <a:extLst>
              <a:ext uri="{FF2B5EF4-FFF2-40B4-BE49-F238E27FC236}">
                <a16:creationId xmlns:a16="http://schemas.microsoft.com/office/drawing/2014/main" id="{0639948A-D085-4656-B6D3-837D0B7AADF7}"/>
              </a:ext>
            </a:extLst>
          </p:cNvPr>
          <p:cNvSpPr txBox="1"/>
          <p:nvPr/>
        </p:nvSpPr>
        <p:spPr>
          <a:xfrm>
            <a:off x="8147724" y="1498822"/>
            <a:ext cx="2127770" cy="369332"/>
          </a:xfrm>
          <a:prstGeom prst="rect">
            <a:avLst/>
          </a:prstGeom>
          <a:noFill/>
        </p:spPr>
        <p:txBody>
          <a:bodyPr wrap="square" lIns="0" tIns="0" rIns="0" bIns="0" rtlCol="0" anchor="ctr">
            <a:spAutoFit/>
          </a:bodyPr>
          <a:lstStyle/>
          <a:p>
            <a:pPr algn="ctr"/>
            <a:r>
              <a:rPr lang="en-US" sz="2400" b="1" dirty="0">
                <a:latin typeface="Segoe UI" panose="020B0502040204020203" pitchFamily="34" charset="0"/>
                <a:ea typeface="Calibri" charset="0"/>
                <a:cs typeface="Segoe UI" panose="020B0502040204020203" pitchFamily="34" charset="0"/>
              </a:rPr>
              <a:t>Interaction</a:t>
            </a:r>
          </a:p>
        </p:txBody>
      </p:sp>
      <p:pic>
        <p:nvPicPr>
          <p:cNvPr id="57" name="Graphic 56" descr="Checkmark with solid fill">
            <a:extLst>
              <a:ext uri="{FF2B5EF4-FFF2-40B4-BE49-F238E27FC236}">
                <a16:creationId xmlns:a16="http://schemas.microsoft.com/office/drawing/2014/main" id="{6E3AE7C0-FA65-4FAB-9510-D0F395CC862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25442">
            <a:off x="6819538" y="2504368"/>
            <a:ext cx="535531" cy="535531"/>
          </a:xfrm>
          <a:prstGeom prst="rect">
            <a:avLst/>
          </a:prstGeom>
        </p:spPr>
      </p:pic>
      <p:pic>
        <p:nvPicPr>
          <p:cNvPr id="58" name="Graphic 57" descr="Close with solid fill">
            <a:extLst>
              <a:ext uri="{FF2B5EF4-FFF2-40B4-BE49-F238E27FC236}">
                <a16:creationId xmlns:a16="http://schemas.microsoft.com/office/drawing/2014/main" id="{2596EC91-C0AF-4C3A-B56C-F7F7E80FD0C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56995" y="3365680"/>
            <a:ext cx="526132" cy="526132"/>
          </a:xfrm>
          <a:prstGeom prst="rect">
            <a:avLst/>
          </a:prstGeom>
        </p:spPr>
      </p:pic>
      <p:sp>
        <p:nvSpPr>
          <p:cNvPr id="59" name="TextBox 58">
            <a:extLst>
              <a:ext uri="{FF2B5EF4-FFF2-40B4-BE49-F238E27FC236}">
                <a16:creationId xmlns:a16="http://schemas.microsoft.com/office/drawing/2014/main" id="{03DC5CA9-0958-4DB9-9714-130AA25FFA95}"/>
              </a:ext>
            </a:extLst>
          </p:cNvPr>
          <p:cNvSpPr txBox="1"/>
          <p:nvPr/>
        </p:nvSpPr>
        <p:spPr>
          <a:xfrm>
            <a:off x="7454370" y="4538085"/>
            <a:ext cx="4431121" cy="2086725"/>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lang="en-US" kern="0" dirty="0">
                <a:latin typeface="Segoe UI" panose="020B0502040204020203" pitchFamily="34" charset="0"/>
                <a:ea typeface="Calibri" charset="0"/>
                <a:cs typeface="Segoe UI" panose="020B0502040204020203" pitchFamily="34" charset="0"/>
              </a:rPr>
              <a:t>Engage student officers &amp; explore use of masters’ students</a:t>
            </a:r>
          </a:p>
          <a:p>
            <a:pPr marL="285750" indent="-285750">
              <a:lnSpc>
                <a:spcPct val="90000"/>
              </a:lnSpc>
              <a:buFont typeface="Arial" panose="020B0604020202020204" pitchFamily="34" charset="0"/>
              <a:buChar char="•"/>
            </a:pPr>
            <a:r>
              <a:rPr lang="en-US" kern="0" dirty="0">
                <a:latin typeface="Segoe UI" panose="020B0502040204020203" pitchFamily="34" charset="0"/>
                <a:ea typeface="Calibri" charset="0"/>
                <a:cs typeface="Segoe UI" panose="020B0502040204020203" pitchFamily="34" charset="0"/>
              </a:rPr>
              <a:t>Standing MOUs &amp; data sharing </a:t>
            </a:r>
          </a:p>
          <a:p>
            <a:pPr marL="285750" indent="-285750">
              <a:lnSpc>
                <a:spcPct val="90000"/>
              </a:lnSpc>
              <a:buFont typeface="Arial" panose="020B0604020202020204" pitchFamily="34" charset="0"/>
              <a:buChar char="•"/>
            </a:pPr>
            <a:r>
              <a:rPr lang="en-US" kern="0" dirty="0">
                <a:latin typeface="Segoe UI" panose="020B0502040204020203" pitchFamily="34" charset="0"/>
                <a:ea typeface="Calibri" charset="0"/>
                <a:cs typeface="Segoe UI" panose="020B0502040204020203" pitchFamily="34" charset="0"/>
              </a:rPr>
              <a:t>Resident researchers &amp; practitioner fellows</a:t>
            </a:r>
          </a:p>
          <a:p>
            <a:pPr marL="285750" indent="-285750">
              <a:lnSpc>
                <a:spcPct val="90000"/>
              </a:lnSpc>
              <a:buFont typeface="Arial" panose="020B0604020202020204" pitchFamily="34" charset="0"/>
              <a:buChar char="•"/>
            </a:pPr>
            <a:r>
              <a:rPr lang="en-US" kern="0" dirty="0">
                <a:latin typeface="Segoe UI" panose="020B0502040204020203" pitchFamily="34" charset="0"/>
                <a:ea typeface="Calibri" charset="0"/>
                <a:cs typeface="Segoe UI" panose="020B0502040204020203" pitchFamily="34" charset="0"/>
              </a:rPr>
              <a:t>Consider level/type of Force representation at partnership meetings</a:t>
            </a:r>
          </a:p>
          <a:p>
            <a:pPr marL="285750" indent="-285750">
              <a:lnSpc>
                <a:spcPct val="90000"/>
              </a:lnSpc>
              <a:buFont typeface="Arial" panose="020B0604020202020204" pitchFamily="34" charset="0"/>
              <a:buChar char="•"/>
            </a:pPr>
            <a:r>
              <a:rPr lang="en-US" kern="0" dirty="0">
                <a:latin typeface="Segoe UI" panose="020B0502040204020203" pitchFamily="34" charset="0"/>
                <a:ea typeface="Calibri" charset="0"/>
                <a:cs typeface="Segoe UI" panose="020B0502040204020203" pitchFamily="34" charset="0"/>
              </a:rPr>
              <a:t>Work across force departments</a:t>
            </a:r>
            <a:endParaRPr lang="en-US" dirty="0">
              <a:latin typeface="Segoe UI" panose="020B0502040204020203" pitchFamily="34" charset="0"/>
              <a:ea typeface="Calibri" charset="0"/>
              <a:cs typeface="Segoe UI" panose="020B0502040204020203" pitchFamily="34" charset="0"/>
            </a:endParaRPr>
          </a:p>
        </p:txBody>
      </p:sp>
      <p:sp>
        <p:nvSpPr>
          <p:cNvPr id="60" name="TextBox 59">
            <a:extLst>
              <a:ext uri="{FF2B5EF4-FFF2-40B4-BE49-F238E27FC236}">
                <a16:creationId xmlns:a16="http://schemas.microsoft.com/office/drawing/2014/main" id="{20BC8A05-04CC-4DAA-852C-ADA08D52FFD6}"/>
              </a:ext>
            </a:extLst>
          </p:cNvPr>
          <p:cNvSpPr txBox="1"/>
          <p:nvPr/>
        </p:nvSpPr>
        <p:spPr>
          <a:xfrm>
            <a:off x="7454370" y="3170570"/>
            <a:ext cx="4431121" cy="1089529"/>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lang="en-US" kern="0" dirty="0">
                <a:latin typeface="Segoe UI" panose="020B0502040204020203" pitchFamily="34" charset="0"/>
                <a:ea typeface="Calibri" charset="0"/>
                <a:cs typeface="Segoe UI" panose="020B0502040204020203" pitchFamily="34" charset="0"/>
              </a:rPr>
              <a:t>Internal links with L&amp;D and POP teams (although inconsistent)</a:t>
            </a:r>
          </a:p>
          <a:p>
            <a:pPr marL="285750" indent="-285750">
              <a:lnSpc>
                <a:spcPct val="90000"/>
              </a:lnSpc>
              <a:buFont typeface="Arial" panose="020B0604020202020204" pitchFamily="34" charset="0"/>
              <a:buChar char="•"/>
            </a:pPr>
            <a:r>
              <a:rPr lang="en-US" kern="0" dirty="0">
                <a:latin typeface="Segoe UI" panose="020B0502040204020203" pitchFamily="34" charset="0"/>
                <a:ea typeface="Calibri" charset="0"/>
                <a:cs typeface="Segoe UI" panose="020B0502040204020203" pitchFamily="34" charset="0"/>
              </a:rPr>
              <a:t>Attendance at networking events (online and F2F) but limited follow up </a:t>
            </a:r>
            <a:endParaRPr lang="en-US" kern="0" dirty="0">
              <a:solidFill>
                <a:schemeClr val="bg1"/>
              </a:solidFill>
              <a:latin typeface="Segoe UI" panose="020B0502040204020203" pitchFamily="34" charset="0"/>
              <a:ea typeface="Calibri" charset="0"/>
              <a:cs typeface="Segoe UI" panose="020B0502040204020203" pitchFamily="34" charset="0"/>
            </a:endParaRPr>
          </a:p>
        </p:txBody>
      </p:sp>
      <p:cxnSp>
        <p:nvCxnSpPr>
          <p:cNvPr id="61" name="Straight Connector 60">
            <a:extLst>
              <a:ext uri="{FF2B5EF4-FFF2-40B4-BE49-F238E27FC236}">
                <a16:creationId xmlns:a16="http://schemas.microsoft.com/office/drawing/2014/main" id="{6518E585-F4D1-497C-90ED-00C838F37301}"/>
              </a:ext>
            </a:extLst>
          </p:cNvPr>
          <p:cNvCxnSpPr>
            <a:cxnSpLocks/>
          </p:cNvCxnSpPr>
          <p:nvPr/>
        </p:nvCxnSpPr>
        <p:spPr>
          <a:xfrm>
            <a:off x="7817243" y="1958593"/>
            <a:ext cx="304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615991B-A1EA-41B8-93B3-93B4F0EA308F}"/>
              </a:ext>
            </a:extLst>
          </p:cNvPr>
          <p:cNvCxnSpPr>
            <a:cxnSpLocks/>
          </p:cNvCxnSpPr>
          <p:nvPr/>
        </p:nvCxnSpPr>
        <p:spPr>
          <a:xfrm>
            <a:off x="7817243" y="4387117"/>
            <a:ext cx="304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524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ppt_x"/>
                                          </p:val>
                                        </p:tav>
                                        <p:tav tm="100000">
                                          <p:val>
                                            <p:strVal val="#ppt_x"/>
                                          </p:val>
                                        </p:tav>
                                      </p:tavLst>
                                    </p:anim>
                                    <p:anim calcmode="lin" valueType="num">
                                      <p:cBhvr additive="base">
                                        <p:cTn id="8" dur="500" fill="hold"/>
                                        <p:tgtEl>
                                          <p:spTgt spid="5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500" fill="hold"/>
                                        <p:tgtEl>
                                          <p:spTgt spid="55"/>
                                        </p:tgtEl>
                                        <p:attrNameLst>
                                          <p:attrName>ppt_x</p:attrName>
                                        </p:attrNameLst>
                                      </p:cBhvr>
                                      <p:tavLst>
                                        <p:tav tm="0">
                                          <p:val>
                                            <p:strVal val="#ppt_x"/>
                                          </p:val>
                                        </p:tav>
                                        <p:tav tm="100000">
                                          <p:val>
                                            <p:strVal val="#ppt_x"/>
                                          </p:val>
                                        </p:tav>
                                      </p:tavLst>
                                    </p:anim>
                                    <p:anim calcmode="lin" valueType="num">
                                      <p:cBhvr additive="base">
                                        <p:cTn id="12"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500" fill="hold"/>
                                        <p:tgtEl>
                                          <p:spTgt spid="58"/>
                                        </p:tgtEl>
                                        <p:attrNameLst>
                                          <p:attrName>ppt_x</p:attrName>
                                        </p:attrNameLst>
                                      </p:cBhvr>
                                      <p:tavLst>
                                        <p:tav tm="0">
                                          <p:val>
                                            <p:strVal val="#ppt_x"/>
                                          </p:val>
                                        </p:tav>
                                        <p:tav tm="100000">
                                          <p:val>
                                            <p:strVal val="#ppt_x"/>
                                          </p:val>
                                        </p:tav>
                                      </p:tavLst>
                                    </p:anim>
                                    <p:anim calcmode="lin" valueType="num">
                                      <p:cBhvr additive="base">
                                        <p:cTn id="18" dur="500" fill="hold"/>
                                        <p:tgtEl>
                                          <p:spTgt spid="5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 calcmode="lin" valueType="num">
                                      <p:cBhvr additive="base">
                                        <p:cTn id="21" dur="500" fill="hold"/>
                                        <p:tgtEl>
                                          <p:spTgt spid="60"/>
                                        </p:tgtEl>
                                        <p:attrNameLst>
                                          <p:attrName>ppt_x</p:attrName>
                                        </p:attrNameLst>
                                      </p:cBhvr>
                                      <p:tavLst>
                                        <p:tav tm="0">
                                          <p:val>
                                            <p:strVal val="#ppt_x"/>
                                          </p:val>
                                        </p:tav>
                                        <p:tav tm="100000">
                                          <p:val>
                                            <p:strVal val="#ppt_x"/>
                                          </p:val>
                                        </p:tav>
                                      </p:tavLst>
                                    </p:anim>
                                    <p:anim calcmode="lin" valueType="num">
                                      <p:cBhvr additive="base">
                                        <p:cTn id="22"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additive="base">
                                        <p:cTn id="27" dur="500" fill="hold"/>
                                        <p:tgtEl>
                                          <p:spTgt spid="59"/>
                                        </p:tgtEl>
                                        <p:attrNameLst>
                                          <p:attrName>ppt_x</p:attrName>
                                        </p:attrNameLst>
                                      </p:cBhvr>
                                      <p:tavLst>
                                        <p:tav tm="0">
                                          <p:val>
                                            <p:strVal val="#ppt_x"/>
                                          </p:val>
                                        </p:tav>
                                        <p:tav tm="100000">
                                          <p:val>
                                            <p:strVal val="#ppt_x"/>
                                          </p:val>
                                        </p:tav>
                                      </p:tavLst>
                                    </p:anim>
                                    <p:anim calcmode="lin" valueType="num">
                                      <p:cBhvr additive="base">
                                        <p:cTn id="28"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9" grpId="0"/>
      <p:bldP spid="6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659" y="80331"/>
            <a:ext cx="6423037" cy="698846"/>
          </a:xfrm>
        </p:spPr>
        <p:txBody>
          <a:bodyPr>
            <a:normAutofit/>
          </a:bodyPr>
          <a:lstStyle/>
          <a:p>
            <a:r>
              <a:rPr lang="en-US" sz="3200" dirty="0">
                <a:latin typeface="+mn-lt"/>
              </a:rPr>
              <a:t>Research into practice interventions</a:t>
            </a:r>
          </a:p>
        </p:txBody>
      </p:sp>
      <p:cxnSp>
        <p:nvCxnSpPr>
          <p:cNvPr id="112" name="Straight Connector 111">
            <a:extLst>
              <a:ext uri="{FF2B5EF4-FFF2-40B4-BE49-F238E27FC236}">
                <a16:creationId xmlns:a16="http://schemas.microsoft.com/office/drawing/2014/main" id="{2761099A-0789-4EBB-8BBC-784DE9D48997}"/>
              </a:ext>
            </a:extLst>
          </p:cNvPr>
          <p:cNvCxnSpPr>
            <a:cxnSpLocks/>
          </p:cNvCxnSpPr>
          <p:nvPr/>
        </p:nvCxnSpPr>
        <p:spPr>
          <a:xfrm>
            <a:off x="7817243" y="2101458"/>
            <a:ext cx="304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5" name="Group 94">
            <a:extLst>
              <a:ext uri="{FF2B5EF4-FFF2-40B4-BE49-F238E27FC236}">
                <a16:creationId xmlns:a16="http://schemas.microsoft.com/office/drawing/2014/main" id="{68B3F400-4218-48CD-A625-47D2747DF492}"/>
              </a:ext>
            </a:extLst>
          </p:cNvPr>
          <p:cNvGrpSpPr/>
          <p:nvPr/>
        </p:nvGrpSpPr>
        <p:grpSpPr>
          <a:xfrm>
            <a:off x="1207384" y="2304059"/>
            <a:ext cx="5379142" cy="4660061"/>
            <a:chOff x="-5152456" y="2197938"/>
            <a:chExt cx="5379142" cy="4660061"/>
          </a:xfrm>
        </p:grpSpPr>
        <p:sp>
          <p:nvSpPr>
            <p:cNvPr id="96" name="Freeform 14">
              <a:extLst>
                <a:ext uri="{FF2B5EF4-FFF2-40B4-BE49-F238E27FC236}">
                  <a16:creationId xmlns:a16="http://schemas.microsoft.com/office/drawing/2014/main" id="{7F72A8D0-7C24-4486-A33B-AD9200C18C7D}"/>
                </a:ext>
              </a:extLst>
            </p:cNvPr>
            <p:cNvSpPr>
              <a:spLocks/>
            </p:cNvSpPr>
            <p:nvPr/>
          </p:nvSpPr>
          <p:spPr bwMode="auto">
            <a:xfrm rot="16200000" flipH="1">
              <a:off x="-2128302" y="3931650"/>
              <a:ext cx="2625725" cy="790251"/>
            </a:xfrm>
            <a:custGeom>
              <a:avLst/>
              <a:gdLst>
                <a:gd name="T0" fmla="*/ 0 w 1830"/>
                <a:gd name="T1" fmla="*/ 422 h 422"/>
                <a:gd name="T2" fmla="*/ 1654 w 1830"/>
                <a:gd name="T3" fmla="*/ 422 h 422"/>
                <a:gd name="T4" fmla="*/ 1830 w 1830"/>
                <a:gd name="T5" fmla="*/ 211 h 422"/>
                <a:gd name="T6" fmla="*/ 1654 w 1830"/>
                <a:gd name="T7" fmla="*/ 0 h 422"/>
                <a:gd name="T8" fmla="*/ 0 w 1830"/>
                <a:gd name="T9" fmla="*/ 0 h 422"/>
                <a:gd name="T10" fmla="*/ 0 w 1830"/>
                <a:gd name="T11" fmla="*/ 422 h 422"/>
              </a:gdLst>
              <a:ahLst/>
              <a:cxnLst>
                <a:cxn ang="0">
                  <a:pos x="T0" y="T1"/>
                </a:cxn>
                <a:cxn ang="0">
                  <a:pos x="T2" y="T3"/>
                </a:cxn>
                <a:cxn ang="0">
                  <a:pos x="T4" y="T5"/>
                </a:cxn>
                <a:cxn ang="0">
                  <a:pos x="T6" y="T7"/>
                </a:cxn>
                <a:cxn ang="0">
                  <a:pos x="T8" y="T9"/>
                </a:cxn>
                <a:cxn ang="0">
                  <a:pos x="T10" y="T11"/>
                </a:cxn>
              </a:cxnLst>
              <a:rect l="0" t="0" r="r" b="b"/>
              <a:pathLst>
                <a:path w="1830" h="422">
                  <a:moveTo>
                    <a:pt x="0" y="422"/>
                  </a:moveTo>
                  <a:lnTo>
                    <a:pt x="1654" y="422"/>
                  </a:lnTo>
                  <a:lnTo>
                    <a:pt x="1830" y="211"/>
                  </a:lnTo>
                  <a:lnTo>
                    <a:pt x="1654" y="0"/>
                  </a:lnTo>
                  <a:lnTo>
                    <a:pt x="0" y="0"/>
                  </a:lnTo>
                  <a:lnTo>
                    <a:pt x="0" y="422"/>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97" name="Freeform 15">
              <a:extLst>
                <a:ext uri="{FF2B5EF4-FFF2-40B4-BE49-F238E27FC236}">
                  <a16:creationId xmlns:a16="http://schemas.microsoft.com/office/drawing/2014/main" id="{48798AF0-970D-42FF-8D90-725D4B86797A}"/>
                </a:ext>
              </a:extLst>
            </p:cNvPr>
            <p:cNvSpPr>
              <a:spLocks/>
            </p:cNvSpPr>
            <p:nvPr/>
          </p:nvSpPr>
          <p:spPr bwMode="auto">
            <a:xfrm rot="16200000" flipH="1">
              <a:off x="-3526798" y="4541766"/>
              <a:ext cx="3844087" cy="788379"/>
            </a:xfrm>
            <a:custGeom>
              <a:avLst/>
              <a:gdLst>
                <a:gd name="T0" fmla="*/ 0 w 1654"/>
                <a:gd name="T1" fmla="*/ 421 h 421"/>
                <a:gd name="T2" fmla="*/ 1478 w 1654"/>
                <a:gd name="T3" fmla="*/ 421 h 421"/>
                <a:gd name="T4" fmla="*/ 1654 w 1654"/>
                <a:gd name="T5" fmla="*/ 212 h 421"/>
                <a:gd name="T6" fmla="*/ 1478 w 1654"/>
                <a:gd name="T7" fmla="*/ 0 h 421"/>
                <a:gd name="T8" fmla="*/ 0 w 1654"/>
                <a:gd name="T9" fmla="*/ 0 h 421"/>
                <a:gd name="T10" fmla="*/ 0 w 1654"/>
                <a:gd name="T11" fmla="*/ 421 h 421"/>
              </a:gdLst>
              <a:ahLst/>
              <a:cxnLst>
                <a:cxn ang="0">
                  <a:pos x="T0" y="T1"/>
                </a:cxn>
                <a:cxn ang="0">
                  <a:pos x="T2" y="T3"/>
                </a:cxn>
                <a:cxn ang="0">
                  <a:pos x="T4" y="T5"/>
                </a:cxn>
                <a:cxn ang="0">
                  <a:pos x="T6" y="T7"/>
                </a:cxn>
                <a:cxn ang="0">
                  <a:pos x="T8" y="T9"/>
                </a:cxn>
                <a:cxn ang="0">
                  <a:pos x="T10" y="T11"/>
                </a:cxn>
              </a:cxnLst>
              <a:rect l="0" t="0" r="r" b="b"/>
              <a:pathLst>
                <a:path w="1654" h="421">
                  <a:moveTo>
                    <a:pt x="0" y="421"/>
                  </a:moveTo>
                  <a:lnTo>
                    <a:pt x="1478" y="421"/>
                  </a:lnTo>
                  <a:lnTo>
                    <a:pt x="1654" y="212"/>
                  </a:lnTo>
                  <a:lnTo>
                    <a:pt x="1478" y="0"/>
                  </a:lnTo>
                  <a:lnTo>
                    <a:pt x="0" y="0"/>
                  </a:lnTo>
                  <a:lnTo>
                    <a:pt x="0" y="421"/>
                  </a:lnTo>
                  <a:close/>
                </a:path>
              </a:pathLst>
            </a:custGeom>
            <a:solidFill>
              <a:schemeClr val="accent1">
                <a:lumMod val="60000"/>
                <a:lumOff val="40000"/>
              </a:schemeClr>
            </a:solidFill>
            <a:ln w="76200">
              <a:solidFill>
                <a:schemeClr val="tx1">
                  <a:lumMod val="75000"/>
                  <a:lumOff val="25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99" name="Freeform 18">
              <a:extLst>
                <a:ext uri="{FF2B5EF4-FFF2-40B4-BE49-F238E27FC236}">
                  <a16:creationId xmlns:a16="http://schemas.microsoft.com/office/drawing/2014/main" id="{5BACD9DE-397E-429A-8B7C-334B1F919176}"/>
                </a:ext>
              </a:extLst>
            </p:cNvPr>
            <p:cNvSpPr>
              <a:spLocks/>
            </p:cNvSpPr>
            <p:nvPr/>
          </p:nvSpPr>
          <p:spPr bwMode="auto">
            <a:xfrm rot="16200000" flipH="1">
              <a:off x="-5282748" y="3932586"/>
              <a:ext cx="2625725" cy="788379"/>
            </a:xfrm>
            <a:custGeom>
              <a:avLst/>
              <a:gdLst>
                <a:gd name="T0" fmla="*/ 0 w 1908"/>
                <a:gd name="T1" fmla="*/ 421 h 421"/>
                <a:gd name="T2" fmla="*/ 1732 w 1908"/>
                <a:gd name="T3" fmla="*/ 421 h 421"/>
                <a:gd name="T4" fmla="*/ 1908 w 1908"/>
                <a:gd name="T5" fmla="*/ 210 h 421"/>
                <a:gd name="T6" fmla="*/ 1732 w 1908"/>
                <a:gd name="T7" fmla="*/ 0 h 421"/>
                <a:gd name="T8" fmla="*/ 0 w 1908"/>
                <a:gd name="T9" fmla="*/ 0 h 421"/>
                <a:gd name="T10" fmla="*/ 0 w 1908"/>
                <a:gd name="T11" fmla="*/ 421 h 421"/>
              </a:gdLst>
              <a:ahLst/>
              <a:cxnLst>
                <a:cxn ang="0">
                  <a:pos x="T0" y="T1"/>
                </a:cxn>
                <a:cxn ang="0">
                  <a:pos x="T2" y="T3"/>
                </a:cxn>
                <a:cxn ang="0">
                  <a:pos x="T4" y="T5"/>
                </a:cxn>
                <a:cxn ang="0">
                  <a:pos x="T6" y="T7"/>
                </a:cxn>
                <a:cxn ang="0">
                  <a:pos x="T8" y="T9"/>
                </a:cxn>
                <a:cxn ang="0">
                  <a:pos x="T10" y="T11"/>
                </a:cxn>
              </a:cxnLst>
              <a:rect l="0" t="0" r="r" b="b"/>
              <a:pathLst>
                <a:path w="1908" h="421">
                  <a:moveTo>
                    <a:pt x="0" y="421"/>
                  </a:moveTo>
                  <a:lnTo>
                    <a:pt x="1732" y="421"/>
                  </a:lnTo>
                  <a:lnTo>
                    <a:pt x="1908" y="210"/>
                  </a:lnTo>
                  <a:lnTo>
                    <a:pt x="1732" y="0"/>
                  </a:lnTo>
                  <a:lnTo>
                    <a:pt x="0" y="0"/>
                  </a:lnTo>
                  <a:lnTo>
                    <a:pt x="0" y="421"/>
                  </a:ln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00" name="Freeform 19">
              <a:extLst>
                <a:ext uri="{FF2B5EF4-FFF2-40B4-BE49-F238E27FC236}">
                  <a16:creationId xmlns:a16="http://schemas.microsoft.com/office/drawing/2014/main" id="{0D0F903D-C0BF-42BE-82C8-0842DC45275B}"/>
                </a:ext>
              </a:extLst>
            </p:cNvPr>
            <p:cNvSpPr>
              <a:spLocks/>
            </p:cNvSpPr>
            <p:nvPr/>
          </p:nvSpPr>
          <p:spPr bwMode="auto">
            <a:xfrm rot="16200000" flipH="1">
              <a:off x="-3705991" y="3932587"/>
              <a:ext cx="2625726" cy="788379"/>
            </a:xfrm>
            <a:custGeom>
              <a:avLst/>
              <a:gdLst>
                <a:gd name="T0" fmla="*/ 0 w 1908"/>
                <a:gd name="T1" fmla="*/ 421 h 421"/>
                <a:gd name="T2" fmla="*/ 1732 w 1908"/>
                <a:gd name="T3" fmla="*/ 421 h 421"/>
                <a:gd name="T4" fmla="*/ 1908 w 1908"/>
                <a:gd name="T5" fmla="*/ 211 h 421"/>
                <a:gd name="T6" fmla="*/ 1732 w 1908"/>
                <a:gd name="T7" fmla="*/ 0 h 421"/>
                <a:gd name="T8" fmla="*/ 0 w 1908"/>
                <a:gd name="T9" fmla="*/ 0 h 421"/>
                <a:gd name="T10" fmla="*/ 0 w 1908"/>
                <a:gd name="T11" fmla="*/ 421 h 421"/>
              </a:gdLst>
              <a:ahLst/>
              <a:cxnLst>
                <a:cxn ang="0">
                  <a:pos x="T0" y="T1"/>
                </a:cxn>
                <a:cxn ang="0">
                  <a:pos x="T2" y="T3"/>
                </a:cxn>
                <a:cxn ang="0">
                  <a:pos x="T4" y="T5"/>
                </a:cxn>
                <a:cxn ang="0">
                  <a:pos x="T6" y="T7"/>
                </a:cxn>
                <a:cxn ang="0">
                  <a:pos x="T8" y="T9"/>
                </a:cxn>
                <a:cxn ang="0">
                  <a:pos x="T10" y="T11"/>
                </a:cxn>
              </a:cxnLst>
              <a:rect l="0" t="0" r="r" b="b"/>
              <a:pathLst>
                <a:path w="1908" h="421">
                  <a:moveTo>
                    <a:pt x="0" y="421"/>
                  </a:moveTo>
                  <a:lnTo>
                    <a:pt x="1732" y="421"/>
                  </a:lnTo>
                  <a:lnTo>
                    <a:pt x="1908" y="211"/>
                  </a:lnTo>
                  <a:lnTo>
                    <a:pt x="1732" y="0"/>
                  </a:lnTo>
                  <a:lnTo>
                    <a:pt x="0" y="0"/>
                  </a:lnTo>
                  <a:lnTo>
                    <a:pt x="0" y="421"/>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02" name="Freeform 22">
              <a:extLst>
                <a:ext uri="{FF2B5EF4-FFF2-40B4-BE49-F238E27FC236}">
                  <a16:creationId xmlns:a16="http://schemas.microsoft.com/office/drawing/2014/main" id="{D3E1EA96-5441-4968-BC0C-AE711B34F428}"/>
                </a:ext>
              </a:extLst>
            </p:cNvPr>
            <p:cNvSpPr>
              <a:spLocks/>
            </p:cNvSpPr>
            <p:nvPr/>
          </p:nvSpPr>
          <p:spPr bwMode="auto">
            <a:xfrm rot="16200000" flipH="1">
              <a:off x="-4702189" y="4128933"/>
              <a:ext cx="3039481" cy="788379"/>
            </a:xfrm>
            <a:custGeom>
              <a:avLst/>
              <a:gdLst>
                <a:gd name="T0" fmla="*/ 0 w 1717"/>
                <a:gd name="T1" fmla="*/ 421 h 421"/>
                <a:gd name="T2" fmla="*/ 1541 w 1717"/>
                <a:gd name="T3" fmla="*/ 421 h 421"/>
                <a:gd name="T4" fmla="*/ 1717 w 1717"/>
                <a:gd name="T5" fmla="*/ 210 h 421"/>
                <a:gd name="T6" fmla="*/ 1541 w 1717"/>
                <a:gd name="T7" fmla="*/ 0 h 421"/>
                <a:gd name="T8" fmla="*/ 0 w 1717"/>
                <a:gd name="T9" fmla="*/ 0 h 421"/>
                <a:gd name="T10" fmla="*/ 0 w 1717"/>
                <a:gd name="T11" fmla="*/ 421 h 421"/>
              </a:gdLst>
              <a:ahLst/>
              <a:cxnLst>
                <a:cxn ang="0">
                  <a:pos x="T0" y="T1"/>
                </a:cxn>
                <a:cxn ang="0">
                  <a:pos x="T2" y="T3"/>
                </a:cxn>
                <a:cxn ang="0">
                  <a:pos x="T4" y="T5"/>
                </a:cxn>
                <a:cxn ang="0">
                  <a:pos x="T6" y="T7"/>
                </a:cxn>
                <a:cxn ang="0">
                  <a:pos x="T8" y="T9"/>
                </a:cxn>
                <a:cxn ang="0">
                  <a:pos x="T10" y="T11"/>
                </a:cxn>
              </a:cxnLst>
              <a:rect l="0" t="0" r="r" b="b"/>
              <a:pathLst>
                <a:path w="1717" h="421">
                  <a:moveTo>
                    <a:pt x="0" y="421"/>
                  </a:moveTo>
                  <a:lnTo>
                    <a:pt x="1541" y="421"/>
                  </a:lnTo>
                  <a:lnTo>
                    <a:pt x="1717" y="210"/>
                  </a:lnTo>
                  <a:lnTo>
                    <a:pt x="1541" y="0"/>
                  </a:lnTo>
                  <a:lnTo>
                    <a:pt x="0" y="0"/>
                  </a:lnTo>
                  <a:lnTo>
                    <a:pt x="0" y="421"/>
                  </a:ln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03" name="Freeform 23">
              <a:extLst>
                <a:ext uri="{FF2B5EF4-FFF2-40B4-BE49-F238E27FC236}">
                  <a16:creationId xmlns:a16="http://schemas.microsoft.com/office/drawing/2014/main" id="{8C8DD2F6-4955-47A7-9C1F-664711BAF1F0}"/>
                </a:ext>
              </a:extLst>
            </p:cNvPr>
            <p:cNvSpPr>
              <a:spLocks/>
            </p:cNvSpPr>
            <p:nvPr/>
          </p:nvSpPr>
          <p:spPr bwMode="auto">
            <a:xfrm rot="16200000" flipH="1">
              <a:off x="-1644770" y="1789458"/>
              <a:ext cx="815975" cy="1632935"/>
            </a:xfrm>
            <a:custGeom>
              <a:avLst/>
              <a:gdLst>
                <a:gd name="T0" fmla="*/ 514 w 514"/>
                <a:gd name="T1" fmla="*/ 872 h 872"/>
                <a:gd name="T2" fmla="*/ 0 w 514"/>
                <a:gd name="T3" fmla="*/ 121 h 872"/>
                <a:gd name="T4" fmla="*/ 0 w 514"/>
                <a:gd name="T5" fmla="*/ 0 h 872"/>
                <a:gd name="T6" fmla="*/ 514 w 514"/>
                <a:gd name="T7" fmla="*/ 450 h 872"/>
                <a:gd name="T8" fmla="*/ 514 w 514"/>
                <a:gd name="T9" fmla="*/ 872 h 872"/>
              </a:gdLst>
              <a:ahLst/>
              <a:cxnLst>
                <a:cxn ang="0">
                  <a:pos x="T0" y="T1"/>
                </a:cxn>
                <a:cxn ang="0">
                  <a:pos x="T2" y="T3"/>
                </a:cxn>
                <a:cxn ang="0">
                  <a:pos x="T4" y="T5"/>
                </a:cxn>
                <a:cxn ang="0">
                  <a:pos x="T6" y="T7"/>
                </a:cxn>
                <a:cxn ang="0">
                  <a:pos x="T8" y="T9"/>
                </a:cxn>
              </a:cxnLst>
              <a:rect l="0" t="0" r="r" b="b"/>
              <a:pathLst>
                <a:path w="514" h="872">
                  <a:moveTo>
                    <a:pt x="514" y="872"/>
                  </a:moveTo>
                  <a:lnTo>
                    <a:pt x="0" y="121"/>
                  </a:lnTo>
                  <a:lnTo>
                    <a:pt x="0" y="0"/>
                  </a:lnTo>
                  <a:lnTo>
                    <a:pt x="514" y="450"/>
                  </a:lnTo>
                  <a:lnTo>
                    <a:pt x="514" y="872"/>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05" name="Freeform 25">
              <a:extLst>
                <a:ext uri="{FF2B5EF4-FFF2-40B4-BE49-F238E27FC236}">
                  <a16:creationId xmlns:a16="http://schemas.microsoft.com/office/drawing/2014/main" id="{FFC1949F-B8A6-41B5-B8B9-CF1748AE749D}"/>
                </a:ext>
              </a:extLst>
            </p:cNvPr>
            <p:cNvSpPr>
              <a:spLocks/>
            </p:cNvSpPr>
            <p:nvPr/>
          </p:nvSpPr>
          <p:spPr bwMode="auto">
            <a:xfrm rot="16200000" flipH="1">
              <a:off x="-2153190" y="2071289"/>
              <a:ext cx="815975" cy="1069273"/>
            </a:xfrm>
            <a:custGeom>
              <a:avLst/>
              <a:gdLst>
                <a:gd name="T0" fmla="*/ 514 w 514"/>
                <a:gd name="T1" fmla="*/ 571 h 571"/>
                <a:gd name="T2" fmla="*/ 0 w 514"/>
                <a:gd name="T3" fmla="*/ 121 h 571"/>
                <a:gd name="T4" fmla="*/ 0 w 514"/>
                <a:gd name="T5" fmla="*/ 0 h 571"/>
                <a:gd name="T6" fmla="*/ 514 w 514"/>
                <a:gd name="T7" fmla="*/ 150 h 571"/>
                <a:gd name="T8" fmla="*/ 514 w 514"/>
                <a:gd name="T9" fmla="*/ 571 h 571"/>
              </a:gdLst>
              <a:ahLst/>
              <a:cxnLst>
                <a:cxn ang="0">
                  <a:pos x="T0" y="T1"/>
                </a:cxn>
                <a:cxn ang="0">
                  <a:pos x="T2" y="T3"/>
                </a:cxn>
                <a:cxn ang="0">
                  <a:pos x="T4" y="T5"/>
                </a:cxn>
                <a:cxn ang="0">
                  <a:pos x="T6" y="T7"/>
                </a:cxn>
                <a:cxn ang="0">
                  <a:pos x="T8" y="T9"/>
                </a:cxn>
              </a:cxnLst>
              <a:rect l="0" t="0" r="r" b="b"/>
              <a:pathLst>
                <a:path w="514" h="571">
                  <a:moveTo>
                    <a:pt x="514" y="571"/>
                  </a:moveTo>
                  <a:lnTo>
                    <a:pt x="0" y="121"/>
                  </a:lnTo>
                  <a:lnTo>
                    <a:pt x="0" y="0"/>
                  </a:lnTo>
                  <a:lnTo>
                    <a:pt x="514" y="150"/>
                  </a:lnTo>
                  <a:lnTo>
                    <a:pt x="514" y="571"/>
                  </a:ln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06" name="Freeform 27">
              <a:extLst>
                <a:ext uri="{FF2B5EF4-FFF2-40B4-BE49-F238E27FC236}">
                  <a16:creationId xmlns:a16="http://schemas.microsoft.com/office/drawing/2014/main" id="{D41904EA-5410-41B9-A670-A3E79F28F3ED}"/>
                </a:ext>
              </a:extLst>
            </p:cNvPr>
            <p:cNvSpPr>
              <a:spLocks/>
            </p:cNvSpPr>
            <p:nvPr/>
          </p:nvSpPr>
          <p:spPr bwMode="auto">
            <a:xfrm rot="16200000" flipH="1">
              <a:off x="-2801119" y="2211736"/>
              <a:ext cx="815975" cy="788379"/>
            </a:xfrm>
            <a:custGeom>
              <a:avLst/>
              <a:gdLst>
                <a:gd name="T0" fmla="*/ 514 w 514"/>
                <a:gd name="T1" fmla="*/ 421 h 421"/>
                <a:gd name="T2" fmla="*/ 0 w 514"/>
                <a:gd name="T3" fmla="*/ 271 h 421"/>
                <a:gd name="T4" fmla="*/ 0 w 514"/>
                <a:gd name="T5" fmla="*/ 150 h 421"/>
                <a:gd name="T6" fmla="*/ 514 w 514"/>
                <a:gd name="T7" fmla="*/ 0 h 421"/>
                <a:gd name="T8" fmla="*/ 514 w 514"/>
                <a:gd name="T9" fmla="*/ 421 h 421"/>
              </a:gdLst>
              <a:ahLst/>
              <a:cxnLst>
                <a:cxn ang="0">
                  <a:pos x="T0" y="T1"/>
                </a:cxn>
                <a:cxn ang="0">
                  <a:pos x="T2" y="T3"/>
                </a:cxn>
                <a:cxn ang="0">
                  <a:pos x="T4" y="T5"/>
                </a:cxn>
                <a:cxn ang="0">
                  <a:pos x="T6" y="T7"/>
                </a:cxn>
                <a:cxn ang="0">
                  <a:pos x="T8" y="T9"/>
                </a:cxn>
              </a:cxnLst>
              <a:rect l="0" t="0" r="r" b="b"/>
              <a:pathLst>
                <a:path w="514" h="421">
                  <a:moveTo>
                    <a:pt x="514" y="421"/>
                  </a:moveTo>
                  <a:lnTo>
                    <a:pt x="0" y="271"/>
                  </a:lnTo>
                  <a:lnTo>
                    <a:pt x="0" y="150"/>
                  </a:lnTo>
                  <a:lnTo>
                    <a:pt x="514" y="0"/>
                  </a:lnTo>
                  <a:lnTo>
                    <a:pt x="514" y="421"/>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07" name="Freeform 28">
              <a:extLst>
                <a:ext uri="{FF2B5EF4-FFF2-40B4-BE49-F238E27FC236}">
                  <a16:creationId xmlns:a16="http://schemas.microsoft.com/office/drawing/2014/main" id="{26FFA6E3-3284-4D0D-BF5F-8C1ABC39958F}"/>
                </a:ext>
              </a:extLst>
            </p:cNvPr>
            <p:cNvSpPr>
              <a:spLocks/>
            </p:cNvSpPr>
            <p:nvPr/>
          </p:nvSpPr>
          <p:spPr bwMode="auto">
            <a:xfrm rot="16200000" flipH="1">
              <a:off x="-4463081" y="1508563"/>
              <a:ext cx="815975" cy="2194725"/>
            </a:xfrm>
            <a:custGeom>
              <a:avLst/>
              <a:gdLst>
                <a:gd name="T0" fmla="*/ 514 w 514"/>
                <a:gd name="T1" fmla="*/ 0 h 1172"/>
                <a:gd name="T2" fmla="*/ 514 w 514"/>
                <a:gd name="T3" fmla="*/ 421 h 1172"/>
                <a:gd name="T4" fmla="*/ 0 w 514"/>
                <a:gd name="T5" fmla="*/ 1172 h 1172"/>
                <a:gd name="T6" fmla="*/ 0 w 514"/>
                <a:gd name="T7" fmla="*/ 1051 h 1172"/>
                <a:gd name="T8" fmla="*/ 514 w 514"/>
                <a:gd name="T9" fmla="*/ 0 h 1172"/>
              </a:gdLst>
              <a:ahLst/>
              <a:cxnLst>
                <a:cxn ang="0">
                  <a:pos x="T0" y="T1"/>
                </a:cxn>
                <a:cxn ang="0">
                  <a:pos x="T2" y="T3"/>
                </a:cxn>
                <a:cxn ang="0">
                  <a:pos x="T4" y="T5"/>
                </a:cxn>
                <a:cxn ang="0">
                  <a:pos x="T6" y="T7"/>
                </a:cxn>
                <a:cxn ang="0">
                  <a:pos x="T8" y="T9"/>
                </a:cxn>
              </a:cxnLst>
              <a:rect l="0" t="0" r="r" b="b"/>
              <a:pathLst>
                <a:path w="514" h="1172">
                  <a:moveTo>
                    <a:pt x="514" y="0"/>
                  </a:moveTo>
                  <a:lnTo>
                    <a:pt x="514" y="421"/>
                  </a:lnTo>
                  <a:lnTo>
                    <a:pt x="0" y="1172"/>
                  </a:lnTo>
                  <a:lnTo>
                    <a:pt x="0" y="1051"/>
                  </a:lnTo>
                  <a:lnTo>
                    <a:pt x="514" y="0"/>
                  </a:ln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08" name="Freeform 30">
              <a:extLst>
                <a:ext uri="{FF2B5EF4-FFF2-40B4-BE49-F238E27FC236}">
                  <a16:creationId xmlns:a16="http://schemas.microsoft.com/office/drawing/2014/main" id="{BE541A89-BFDE-4401-A364-7CE32C27730E}"/>
                </a:ext>
              </a:extLst>
            </p:cNvPr>
            <p:cNvSpPr>
              <a:spLocks/>
            </p:cNvSpPr>
            <p:nvPr/>
          </p:nvSpPr>
          <p:spPr bwMode="auto">
            <a:xfrm rot="16200000" flipH="1">
              <a:off x="-3449051" y="2071289"/>
              <a:ext cx="815975" cy="1069273"/>
            </a:xfrm>
            <a:custGeom>
              <a:avLst/>
              <a:gdLst>
                <a:gd name="T0" fmla="*/ 514 w 514"/>
                <a:gd name="T1" fmla="*/ 421 h 571"/>
                <a:gd name="T2" fmla="*/ 0 w 514"/>
                <a:gd name="T3" fmla="*/ 571 h 571"/>
                <a:gd name="T4" fmla="*/ 0 w 514"/>
                <a:gd name="T5" fmla="*/ 451 h 571"/>
                <a:gd name="T6" fmla="*/ 514 w 514"/>
                <a:gd name="T7" fmla="*/ 0 h 571"/>
                <a:gd name="T8" fmla="*/ 514 w 514"/>
                <a:gd name="T9" fmla="*/ 421 h 571"/>
              </a:gdLst>
              <a:ahLst/>
              <a:cxnLst>
                <a:cxn ang="0">
                  <a:pos x="T0" y="T1"/>
                </a:cxn>
                <a:cxn ang="0">
                  <a:pos x="T2" y="T3"/>
                </a:cxn>
                <a:cxn ang="0">
                  <a:pos x="T4" y="T5"/>
                </a:cxn>
                <a:cxn ang="0">
                  <a:pos x="T6" y="T7"/>
                </a:cxn>
                <a:cxn ang="0">
                  <a:pos x="T8" y="T9"/>
                </a:cxn>
              </a:cxnLst>
              <a:rect l="0" t="0" r="r" b="b"/>
              <a:pathLst>
                <a:path w="514" h="571">
                  <a:moveTo>
                    <a:pt x="514" y="421"/>
                  </a:moveTo>
                  <a:lnTo>
                    <a:pt x="0" y="571"/>
                  </a:lnTo>
                  <a:lnTo>
                    <a:pt x="0" y="451"/>
                  </a:lnTo>
                  <a:lnTo>
                    <a:pt x="514" y="0"/>
                  </a:lnTo>
                  <a:lnTo>
                    <a:pt x="514" y="421"/>
                  </a:ln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09" name="Freeform 31">
              <a:extLst>
                <a:ext uri="{FF2B5EF4-FFF2-40B4-BE49-F238E27FC236}">
                  <a16:creationId xmlns:a16="http://schemas.microsoft.com/office/drawing/2014/main" id="{5F56F17F-B834-49C5-B3E2-B18E5D705A34}"/>
                </a:ext>
              </a:extLst>
            </p:cNvPr>
            <p:cNvSpPr>
              <a:spLocks/>
            </p:cNvSpPr>
            <p:nvPr/>
          </p:nvSpPr>
          <p:spPr bwMode="auto">
            <a:xfrm rot="16200000" flipH="1">
              <a:off x="-3955597" y="1789458"/>
              <a:ext cx="815975" cy="1632935"/>
            </a:xfrm>
            <a:custGeom>
              <a:avLst/>
              <a:gdLst>
                <a:gd name="T0" fmla="*/ 514 w 514"/>
                <a:gd name="T1" fmla="*/ 421 h 872"/>
                <a:gd name="T2" fmla="*/ 0 w 514"/>
                <a:gd name="T3" fmla="*/ 872 h 872"/>
                <a:gd name="T4" fmla="*/ 0 w 514"/>
                <a:gd name="T5" fmla="*/ 751 h 872"/>
                <a:gd name="T6" fmla="*/ 514 w 514"/>
                <a:gd name="T7" fmla="*/ 0 h 872"/>
                <a:gd name="T8" fmla="*/ 514 w 514"/>
                <a:gd name="T9" fmla="*/ 421 h 872"/>
              </a:gdLst>
              <a:ahLst/>
              <a:cxnLst>
                <a:cxn ang="0">
                  <a:pos x="T0" y="T1"/>
                </a:cxn>
                <a:cxn ang="0">
                  <a:pos x="T2" y="T3"/>
                </a:cxn>
                <a:cxn ang="0">
                  <a:pos x="T4" y="T5"/>
                </a:cxn>
                <a:cxn ang="0">
                  <a:pos x="T6" y="T7"/>
                </a:cxn>
                <a:cxn ang="0">
                  <a:pos x="T8" y="T9"/>
                </a:cxn>
              </a:cxnLst>
              <a:rect l="0" t="0" r="r" b="b"/>
              <a:pathLst>
                <a:path w="514" h="872">
                  <a:moveTo>
                    <a:pt x="514" y="421"/>
                  </a:moveTo>
                  <a:lnTo>
                    <a:pt x="0" y="872"/>
                  </a:lnTo>
                  <a:lnTo>
                    <a:pt x="0" y="751"/>
                  </a:lnTo>
                  <a:lnTo>
                    <a:pt x="514" y="0"/>
                  </a:lnTo>
                  <a:lnTo>
                    <a:pt x="514" y="421"/>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13" name="TextBox 112">
              <a:extLst>
                <a:ext uri="{FF2B5EF4-FFF2-40B4-BE49-F238E27FC236}">
                  <a16:creationId xmlns:a16="http://schemas.microsoft.com/office/drawing/2014/main" id="{F5446B50-9F57-4A66-BE3B-DD34E0BD5875}"/>
                </a:ext>
              </a:extLst>
            </p:cNvPr>
            <p:cNvSpPr txBox="1"/>
            <p:nvPr/>
          </p:nvSpPr>
          <p:spPr>
            <a:xfrm flipH="1">
              <a:off x="-5011079"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01</a:t>
              </a:r>
            </a:p>
          </p:txBody>
        </p:sp>
        <p:sp>
          <p:nvSpPr>
            <p:cNvPr id="114" name="TextBox 113">
              <a:extLst>
                <a:ext uri="{FF2B5EF4-FFF2-40B4-BE49-F238E27FC236}">
                  <a16:creationId xmlns:a16="http://schemas.microsoft.com/office/drawing/2014/main" id="{5ABD841A-4626-4BE3-946A-377477E2CC78}"/>
                </a:ext>
              </a:extLst>
            </p:cNvPr>
            <p:cNvSpPr txBox="1"/>
            <p:nvPr/>
          </p:nvSpPr>
          <p:spPr>
            <a:xfrm flipH="1">
              <a:off x="-4222700"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02</a:t>
              </a:r>
            </a:p>
          </p:txBody>
        </p:sp>
        <p:sp>
          <p:nvSpPr>
            <p:cNvPr id="116" name="TextBox 115">
              <a:extLst>
                <a:ext uri="{FF2B5EF4-FFF2-40B4-BE49-F238E27FC236}">
                  <a16:creationId xmlns:a16="http://schemas.microsoft.com/office/drawing/2014/main" id="{8A8ECB6C-8579-44D7-BF17-3972EF71AFF9}"/>
                </a:ext>
              </a:extLst>
            </p:cNvPr>
            <p:cNvSpPr txBox="1"/>
            <p:nvPr/>
          </p:nvSpPr>
          <p:spPr>
            <a:xfrm flipH="1">
              <a:off x="-3434323"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03</a:t>
              </a:r>
            </a:p>
          </p:txBody>
        </p:sp>
        <p:sp>
          <p:nvSpPr>
            <p:cNvPr id="205" name="TextBox 204">
              <a:extLst>
                <a:ext uri="{FF2B5EF4-FFF2-40B4-BE49-F238E27FC236}">
                  <a16:creationId xmlns:a16="http://schemas.microsoft.com/office/drawing/2014/main" id="{159B623B-92B9-4275-9D8A-1AAF6508C9DD}"/>
                </a:ext>
              </a:extLst>
            </p:cNvPr>
            <p:cNvSpPr txBox="1"/>
            <p:nvPr/>
          </p:nvSpPr>
          <p:spPr>
            <a:xfrm flipH="1">
              <a:off x="-2645944"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04</a:t>
              </a:r>
            </a:p>
          </p:txBody>
        </p:sp>
        <p:sp>
          <p:nvSpPr>
            <p:cNvPr id="206" name="TextBox 205">
              <a:extLst>
                <a:ext uri="{FF2B5EF4-FFF2-40B4-BE49-F238E27FC236}">
                  <a16:creationId xmlns:a16="http://schemas.microsoft.com/office/drawing/2014/main" id="{A4095611-D0C5-4B2D-988E-E63C9B238308}"/>
                </a:ext>
              </a:extLst>
            </p:cNvPr>
            <p:cNvSpPr txBox="1"/>
            <p:nvPr/>
          </p:nvSpPr>
          <p:spPr>
            <a:xfrm flipH="1">
              <a:off x="-1857567"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05</a:t>
              </a:r>
            </a:p>
          </p:txBody>
        </p:sp>
        <p:sp>
          <p:nvSpPr>
            <p:cNvPr id="207" name="TextBox 206">
              <a:extLst>
                <a:ext uri="{FF2B5EF4-FFF2-40B4-BE49-F238E27FC236}">
                  <a16:creationId xmlns:a16="http://schemas.microsoft.com/office/drawing/2014/main" id="{C605E8CC-9D0A-4510-B5B9-A538AEB11AFC}"/>
                </a:ext>
              </a:extLst>
            </p:cNvPr>
            <p:cNvSpPr txBox="1"/>
            <p:nvPr/>
          </p:nvSpPr>
          <p:spPr>
            <a:xfrm flipH="1">
              <a:off x="-1068252"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06</a:t>
              </a:r>
            </a:p>
          </p:txBody>
        </p:sp>
        <p:sp>
          <p:nvSpPr>
            <p:cNvPr id="208" name="TextBox 207">
              <a:extLst>
                <a:ext uri="{FF2B5EF4-FFF2-40B4-BE49-F238E27FC236}">
                  <a16:creationId xmlns:a16="http://schemas.microsoft.com/office/drawing/2014/main" id="{E018C23F-BB9C-4039-A76E-861DB5811D67}"/>
                </a:ext>
              </a:extLst>
            </p:cNvPr>
            <p:cNvSpPr txBox="1"/>
            <p:nvPr/>
          </p:nvSpPr>
          <p:spPr>
            <a:xfrm flipH="1">
              <a:off x="-278938"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07</a:t>
              </a:r>
            </a:p>
          </p:txBody>
        </p:sp>
        <p:sp>
          <p:nvSpPr>
            <p:cNvPr id="209" name="TextBox 208">
              <a:extLst>
                <a:ext uri="{FF2B5EF4-FFF2-40B4-BE49-F238E27FC236}">
                  <a16:creationId xmlns:a16="http://schemas.microsoft.com/office/drawing/2014/main" id="{92789162-13B1-4129-B7B1-CAB735BEC2C9}"/>
                </a:ext>
              </a:extLst>
            </p:cNvPr>
            <p:cNvSpPr txBox="1"/>
            <p:nvPr/>
          </p:nvSpPr>
          <p:spPr>
            <a:xfrm rot="16200000" flipH="1">
              <a:off x="-5652030" y="4809833"/>
              <a:ext cx="1787527" cy="430887"/>
            </a:xfrm>
            <a:prstGeom prst="rect">
              <a:avLst/>
            </a:prstGeom>
            <a:noFill/>
          </p:spPr>
          <p:txBody>
            <a:bodyPr wrap="square" lIns="0" tIns="0" rIns="0" bIns="0" rtlCol="0" anchor="ctr">
              <a:spAutoFit/>
            </a:bodyPr>
            <a:lstStyle/>
            <a:p>
              <a:pPr algn="ctr"/>
              <a:r>
                <a:rPr lang="en-US" sz="2800" b="1" dirty="0">
                  <a:solidFill>
                    <a:schemeClr val="bg1"/>
                  </a:solidFill>
                  <a:ea typeface="Calibri Light" charset="0"/>
                  <a:cs typeface="Segoe UI" panose="020B0502040204020203" pitchFamily="34" charset="0"/>
                </a:rPr>
                <a:t>Awareness</a:t>
              </a:r>
            </a:p>
          </p:txBody>
        </p:sp>
        <p:sp>
          <p:nvSpPr>
            <p:cNvPr id="210" name="TextBox 209">
              <a:extLst>
                <a:ext uri="{FF2B5EF4-FFF2-40B4-BE49-F238E27FC236}">
                  <a16:creationId xmlns:a16="http://schemas.microsoft.com/office/drawing/2014/main" id="{C8A70355-649B-40A5-845A-B2623EC91FE8}"/>
                </a:ext>
              </a:extLst>
            </p:cNvPr>
            <p:cNvSpPr txBox="1"/>
            <p:nvPr/>
          </p:nvSpPr>
          <p:spPr>
            <a:xfrm rot="16200000" flipH="1">
              <a:off x="-4616842" y="4542647"/>
              <a:ext cx="1339425" cy="246221"/>
            </a:xfrm>
            <a:prstGeom prst="rect">
              <a:avLst/>
            </a:prstGeom>
            <a:noFill/>
          </p:spPr>
          <p:txBody>
            <a:bodyPr wrap="square" lIns="0" tIns="0" rIns="0" bIns="0" rtlCol="0" anchor="ctr">
              <a:spAutoFit/>
            </a:bodyPr>
            <a:lstStyle/>
            <a:p>
              <a:pPr algn="ctr"/>
              <a:r>
                <a:rPr lang="en-US" sz="1600" b="1" dirty="0">
                  <a:latin typeface="Segoe UI" panose="020B0502040204020203" pitchFamily="34" charset="0"/>
                  <a:ea typeface="Calibri Light" charset="0"/>
                  <a:cs typeface="Segoe UI" panose="020B0502040204020203" pitchFamily="34" charset="0"/>
                </a:rPr>
                <a:t>Agree</a:t>
              </a:r>
            </a:p>
          </p:txBody>
        </p:sp>
        <p:sp>
          <p:nvSpPr>
            <p:cNvPr id="211" name="TextBox 210">
              <a:extLst>
                <a:ext uri="{FF2B5EF4-FFF2-40B4-BE49-F238E27FC236}">
                  <a16:creationId xmlns:a16="http://schemas.microsoft.com/office/drawing/2014/main" id="{973DE3B6-33E0-4B07-A7BE-856422446BBD}"/>
                </a:ext>
              </a:extLst>
            </p:cNvPr>
            <p:cNvSpPr txBox="1"/>
            <p:nvPr/>
          </p:nvSpPr>
          <p:spPr>
            <a:xfrm rot="16200000" flipH="1">
              <a:off x="-4143113" y="4450290"/>
              <a:ext cx="1827956" cy="615553"/>
            </a:xfrm>
            <a:prstGeom prst="rect">
              <a:avLst/>
            </a:prstGeom>
            <a:noFill/>
          </p:spPr>
          <p:txBody>
            <a:bodyPr wrap="square" lIns="0" tIns="0" rIns="0" bIns="0" rtlCol="0" anchor="ctr">
              <a:spAutoFit/>
            </a:bodyPr>
            <a:lstStyle/>
            <a:p>
              <a:pPr algn="ctr"/>
              <a:r>
                <a:rPr lang="en-US" sz="2000" b="1" dirty="0">
                  <a:ea typeface="Calibri Light" charset="0"/>
                  <a:cs typeface="Segoe UI" panose="020B0502040204020203" pitchFamily="34" charset="0"/>
                </a:rPr>
                <a:t>Access &amp; Communication</a:t>
              </a:r>
            </a:p>
          </p:txBody>
        </p:sp>
        <p:sp>
          <p:nvSpPr>
            <p:cNvPr id="212" name="TextBox 211">
              <a:extLst>
                <a:ext uri="{FF2B5EF4-FFF2-40B4-BE49-F238E27FC236}">
                  <a16:creationId xmlns:a16="http://schemas.microsoft.com/office/drawing/2014/main" id="{6A0733FB-EDC5-414C-BD39-CF6A4FD574CE}"/>
                </a:ext>
              </a:extLst>
            </p:cNvPr>
            <p:cNvSpPr txBox="1"/>
            <p:nvPr/>
          </p:nvSpPr>
          <p:spPr>
            <a:xfrm rot="16200000" flipH="1">
              <a:off x="-3076287" y="4270614"/>
              <a:ext cx="1339425" cy="307777"/>
            </a:xfrm>
            <a:prstGeom prst="rect">
              <a:avLst/>
            </a:prstGeom>
            <a:noFill/>
          </p:spPr>
          <p:txBody>
            <a:bodyPr wrap="square" lIns="0" tIns="0" rIns="0" bIns="0" rtlCol="0" anchor="ctr">
              <a:spAutoFit/>
            </a:bodyPr>
            <a:lstStyle/>
            <a:p>
              <a:pPr algn="ctr"/>
              <a:r>
                <a:rPr lang="en-US" sz="2000" b="1" dirty="0">
                  <a:ea typeface="Calibri Light" charset="0"/>
                  <a:cs typeface="Segoe UI" panose="020B0502040204020203" pitchFamily="34" charset="0"/>
                </a:rPr>
                <a:t>Interaction</a:t>
              </a:r>
            </a:p>
          </p:txBody>
        </p:sp>
        <p:sp>
          <p:nvSpPr>
            <p:cNvPr id="213" name="TextBox 212">
              <a:extLst>
                <a:ext uri="{FF2B5EF4-FFF2-40B4-BE49-F238E27FC236}">
                  <a16:creationId xmlns:a16="http://schemas.microsoft.com/office/drawing/2014/main" id="{BD4A5C74-5E64-4B63-8007-AFBD456D3205}"/>
                </a:ext>
              </a:extLst>
            </p:cNvPr>
            <p:cNvSpPr txBox="1"/>
            <p:nvPr/>
          </p:nvSpPr>
          <p:spPr>
            <a:xfrm rot="16200000" flipH="1">
              <a:off x="-2222786" y="4647336"/>
              <a:ext cx="1339425" cy="307777"/>
            </a:xfrm>
            <a:prstGeom prst="rect">
              <a:avLst/>
            </a:prstGeom>
            <a:noFill/>
          </p:spPr>
          <p:txBody>
            <a:bodyPr wrap="square" lIns="0" tIns="0" rIns="0" bIns="0" rtlCol="0" anchor="ctr">
              <a:spAutoFit/>
            </a:bodyPr>
            <a:lstStyle/>
            <a:p>
              <a:pPr algn="ctr"/>
              <a:r>
                <a:rPr lang="en-US" sz="2000" b="1" dirty="0">
                  <a:ea typeface="Calibri Light" charset="0"/>
                  <a:cs typeface="Segoe UI" panose="020B0502040204020203" pitchFamily="34" charset="0"/>
                </a:rPr>
                <a:t>Skills</a:t>
              </a:r>
            </a:p>
          </p:txBody>
        </p:sp>
        <p:sp>
          <p:nvSpPr>
            <p:cNvPr id="214" name="TextBox 213">
              <a:extLst>
                <a:ext uri="{FF2B5EF4-FFF2-40B4-BE49-F238E27FC236}">
                  <a16:creationId xmlns:a16="http://schemas.microsoft.com/office/drawing/2014/main" id="{7DA4D18D-04EA-4A9E-B1BB-DEA182CEE6A9}"/>
                </a:ext>
              </a:extLst>
            </p:cNvPr>
            <p:cNvSpPr txBox="1"/>
            <p:nvPr/>
          </p:nvSpPr>
          <p:spPr>
            <a:xfrm rot="16200000" flipH="1">
              <a:off x="-1524757" y="4175407"/>
              <a:ext cx="1435353" cy="615553"/>
            </a:xfrm>
            <a:prstGeom prst="rect">
              <a:avLst/>
            </a:prstGeom>
            <a:noFill/>
          </p:spPr>
          <p:txBody>
            <a:bodyPr wrap="square" lIns="0" tIns="0" rIns="0" bIns="0" rtlCol="0" anchor="ctr">
              <a:spAutoFit/>
            </a:bodyPr>
            <a:lstStyle/>
            <a:p>
              <a:pPr algn="ctr"/>
              <a:r>
                <a:rPr lang="en-US" sz="2000" b="1" dirty="0">
                  <a:ea typeface="Calibri Light" charset="0"/>
                  <a:cs typeface="Segoe UI" panose="020B0502040204020203" pitchFamily="34" charset="0"/>
                </a:rPr>
                <a:t>Structure &amp; Process</a:t>
              </a:r>
            </a:p>
          </p:txBody>
        </p:sp>
        <p:sp>
          <p:nvSpPr>
            <p:cNvPr id="215" name="TextBox 214">
              <a:extLst>
                <a:ext uri="{FF2B5EF4-FFF2-40B4-BE49-F238E27FC236}">
                  <a16:creationId xmlns:a16="http://schemas.microsoft.com/office/drawing/2014/main" id="{A8DD6139-F01D-4F31-B781-7F5DF5036AC7}"/>
                </a:ext>
              </a:extLst>
            </p:cNvPr>
            <p:cNvSpPr txBox="1"/>
            <p:nvPr/>
          </p:nvSpPr>
          <p:spPr>
            <a:xfrm rot="16200000" flipH="1">
              <a:off x="-695838" y="4678114"/>
              <a:ext cx="1339425" cy="246221"/>
            </a:xfrm>
            <a:prstGeom prst="rect">
              <a:avLst/>
            </a:prstGeom>
            <a:noFill/>
          </p:spPr>
          <p:txBody>
            <a:bodyPr wrap="square" lIns="0" tIns="0" rIns="0" bIns="0" rtlCol="0" anchor="ctr">
              <a:spAutoFit/>
            </a:bodyPr>
            <a:lstStyle/>
            <a:p>
              <a:pPr algn="r"/>
              <a:r>
                <a:rPr lang="en-US" sz="1600" b="1" dirty="0">
                  <a:solidFill>
                    <a:schemeClr val="bg1"/>
                  </a:solidFill>
                  <a:latin typeface="Segoe UI" panose="020B0502040204020203" pitchFamily="34" charset="0"/>
                  <a:ea typeface="Calibri Light" charset="0"/>
                  <a:cs typeface="Segoe UI" panose="020B0502040204020203" pitchFamily="34" charset="0"/>
                </a:rPr>
                <a:t>Placeholder</a:t>
              </a:r>
            </a:p>
          </p:txBody>
        </p:sp>
        <p:grpSp>
          <p:nvGrpSpPr>
            <p:cNvPr id="222" name="Group 221">
              <a:extLst>
                <a:ext uri="{FF2B5EF4-FFF2-40B4-BE49-F238E27FC236}">
                  <a16:creationId xmlns:a16="http://schemas.microsoft.com/office/drawing/2014/main" id="{5F7901A0-617F-4096-8209-ED7F9DAB9787}"/>
                </a:ext>
              </a:extLst>
            </p:cNvPr>
            <p:cNvGrpSpPr/>
            <p:nvPr/>
          </p:nvGrpSpPr>
          <p:grpSpPr>
            <a:xfrm>
              <a:off x="-4911084" y="3596398"/>
              <a:ext cx="305634" cy="230896"/>
              <a:chOff x="4776788" y="2243138"/>
              <a:chExt cx="434976" cy="328612"/>
            </a:xfrm>
            <a:solidFill>
              <a:schemeClr val="bg1"/>
            </a:solidFill>
          </p:grpSpPr>
          <p:sp>
            <p:nvSpPr>
              <p:cNvPr id="224" name="Freeform 18">
                <a:extLst>
                  <a:ext uri="{FF2B5EF4-FFF2-40B4-BE49-F238E27FC236}">
                    <a16:creationId xmlns:a16="http://schemas.microsoft.com/office/drawing/2014/main" id="{8665CC82-FCE2-4558-84E5-D259EAD600FA}"/>
                  </a:ext>
                </a:extLst>
              </p:cNvPr>
              <p:cNvSpPr>
                <a:spLocks/>
              </p:cNvSpPr>
              <p:nvPr/>
            </p:nvSpPr>
            <p:spPr bwMode="auto">
              <a:xfrm>
                <a:off x="4984751" y="2243138"/>
                <a:ext cx="19050" cy="46038"/>
              </a:xfrm>
              <a:custGeom>
                <a:avLst/>
                <a:gdLst>
                  <a:gd name="T0" fmla="*/ 63 w 127"/>
                  <a:gd name="T1" fmla="*/ 0 h 318"/>
                  <a:gd name="T2" fmla="*/ 63 w 127"/>
                  <a:gd name="T3" fmla="*/ 0 h 318"/>
                  <a:gd name="T4" fmla="*/ 80 w 127"/>
                  <a:gd name="T5" fmla="*/ 2 h 318"/>
                  <a:gd name="T6" fmla="*/ 96 w 127"/>
                  <a:gd name="T7" fmla="*/ 9 h 318"/>
                  <a:gd name="T8" fmla="*/ 109 w 127"/>
                  <a:gd name="T9" fmla="*/ 19 h 318"/>
                  <a:gd name="T10" fmla="*/ 119 w 127"/>
                  <a:gd name="T11" fmla="*/ 32 h 318"/>
                  <a:gd name="T12" fmla="*/ 125 w 127"/>
                  <a:gd name="T13" fmla="*/ 47 h 318"/>
                  <a:gd name="T14" fmla="*/ 127 w 127"/>
                  <a:gd name="T15" fmla="*/ 64 h 318"/>
                  <a:gd name="T16" fmla="*/ 127 w 127"/>
                  <a:gd name="T17" fmla="*/ 254 h 318"/>
                  <a:gd name="T18" fmla="*/ 125 w 127"/>
                  <a:gd name="T19" fmla="*/ 272 h 318"/>
                  <a:gd name="T20" fmla="*/ 119 w 127"/>
                  <a:gd name="T21" fmla="*/ 286 h 318"/>
                  <a:gd name="T22" fmla="*/ 109 w 127"/>
                  <a:gd name="T23" fmla="*/ 300 h 318"/>
                  <a:gd name="T24" fmla="*/ 96 w 127"/>
                  <a:gd name="T25" fmla="*/ 309 h 318"/>
                  <a:gd name="T26" fmla="*/ 80 w 127"/>
                  <a:gd name="T27" fmla="*/ 315 h 318"/>
                  <a:gd name="T28" fmla="*/ 63 w 127"/>
                  <a:gd name="T29" fmla="*/ 318 h 318"/>
                  <a:gd name="T30" fmla="*/ 47 w 127"/>
                  <a:gd name="T31" fmla="*/ 315 h 318"/>
                  <a:gd name="T32" fmla="*/ 31 w 127"/>
                  <a:gd name="T33" fmla="*/ 309 h 318"/>
                  <a:gd name="T34" fmla="*/ 18 w 127"/>
                  <a:gd name="T35" fmla="*/ 300 h 318"/>
                  <a:gd name="T36" fmla="*/ 8 w 127"/>
                  <a:gd name="T37" fmla="*/ 286 h 318"/>
                  <a:gd name="T38" fmla="*/ 2 w 127"/>
                  <a:gd name="T39" fmla="*/ 272 h 318"/>
                  <a:gd name="T40" fmla="*/ 0 w 127"/>
                  <a:gd name="T41" fmla="*/ 254 h 318"/>
                  <a:gd name="T42" fmla="*/ 0 w 127"/>
                  <a:gd name="T43" fmla="*/ 64 h 318"/>
                  <a:gd name="T44" fmla="*/ 2 w 127"/>
                  <a:gd name="T45" fmla="*/ 47 h 318"/>
                  <a:gd name="T46" fmla="*/ 8 w 127"/>
                  <a:gd name="T47" fmla="*/ 32 h 318"/>
                  <a:gd name="T48" fmla="*/ 18 w 127"/>
                  <a:gd name="T49" fmla="*/ 19 h 318"/>
                  <a:gd name="T50" fmla="*/ 31 w 127"/>
                  <a:gd name="T51" fmla="*/ 9 h 318"/>
                  <a:gd name="T52" fmla="*/ 47 w 127"/>
                  <a:gd name="T53" fmla="*/ 2 h 318"/>
                  <a:gd name="T54" fmla="*/ 63 w 127"/>
                  <a:gd name="T55"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7" h="318">
                    <a:moveTo>
                      <a:pt x="63" y="0"/>
                    </a:moveTo>
                    <a:lnTo>
                      <a:pt x="63" y="0"/>
                    </a:lnTo>
                    <a:lnTo>
                      <a:pt x="80" y="2"/>
                    </a:lnTo>
                    <a:lnTo>
                      <a:pt x="96" y="9"/>
                    </a:lnTo>
                    <a:lnTo>
                      <a:pt x="109" y="19"/>
                    </a:lnTo>
                    <a:lnTo>
                      <a:pt x="119" y="32"/>
                    </a:lnTo>
                    <a:lnTo>
                      <a:pt x="125" y="47"/>
                    </a:lnTo>
                    <a:lnTo>
                      <a:pt x="127" y="64"/>
                    </a:lnTo>
                    <a:lnTo>
                      <a:pt x="127" y="254"/>
                    </a:lnTo>
                    <a:lnTo>
                      <a:pt x="125" y="272"/>
                    </a:lnTo>
                    <a:lnTo>
                      <a:pt x="119" y="286"/>
                    </a:lnTo>
                    <a:lnTo>
                      <a:pt x="109" y="300"/>
                    </a:lnTo>
                    <a:lnTo>
                      <a:pt x="96" y="309"/>
                    </a:lnTo>
                    <a:lnTo>
                      <a:pt x="80" y="315"/>
                    </a:lnTo>
                    <a:lnTo>
                      <a:pt x="63" y="318"/>
                    </a:lnTo>
                    <a:lnTo>
                      <a:pt x="47" y="315"/>
                    </a:lnTo>
                    <a:lnTo>
                      <a:pt x="31" y="309"/>
                    </a:lnTo>
                    <a:lnTo>
                      <a:pt x="18" y="300"/>
                    </a:lnTo>
                    <a:lnTo>
                      <a:pt x="8" y="286"/>
                    </a:lnTo>
                    <a:lnTo>
                      <a:pt x="2" y="272"/>
                    </a:lnTo>
                    <a:lnTo>
                      <a:pt x="0" y="254"/>
                    </a:lnTo>
                    <a:lnTo>
                      <a:pt x="0" y="64"/>
                    </a:lnTo>
                    <a:lnTo>
                      <a:pt x="2" y="47"/>
                    </a:lnTo>
                    <a:lnTo>
                      <a:pt x="8" y="32"/>
                    </a:lnTo>
                    <a:lnTo>
                      <a:pt x="18" y="19"/>
                    </a:lnTo>
                    <a:lnTo>
                      <a:pt x="31" y="9"/>
                    </a:lnTo>
                    <a:lnTo>
                      <a:pt x="47" y="2"/>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26" name="Freeform 20">
                <a:extLst>
                  <a:ext uri="{FF2B5EF4-FFF2-40B4-BE49-F238E27FC236}">
                    <a16:creationId xmlns:a16="http://schemas.microsoft.com/office/drawing/2014/main" id="{6CC3E4C0-6F57-4328-BCB2-244777E2E4EB}"/>
                  </a:ext>
                </a:extLst>
              </p:cNvPr>
              <p:cNvSpPr>
                <a:spLocks/>
              </p:cNvSpPr>
              <p:nvPr/>
            </p:nvSpPr>
            <p:spPr bwMode="auto">
              <a:xfrm>
                <a:off x="4805363" y="2346325"/>
                <a:ext cx="41275" cy="33338"/>
              </a:xfrm>
              <a:custGeom>
                <a:avLst/>
                <a:gdLst>
                  <a:gd name="T0" fmla="*/ 64 w 294"/>
                  <a:gd name="T1" fmla="*/ 0 h 222"/>
                  <a:gd name="T2" fmla="*/ 79 w 294"/>
                  <a:gd name="T3" fmla="*/ 2 h 222"/>
                  <a:gd name="T4" fmla="*/ 96 w 294"/>
                  <a:gd name="T5" fmla="*/ 8 h 222"/>
                  <a:gd name="T6" fmla="*/ 263 w 294"/>
                  <a:gd name="T7" fmla="*/ 103 h 222"/>
                  <a:gd name="T8" fmla="*/ 276 w 294"/>
                  <a:gd name="T9" fmla="*/ 114 h 222"/>
                  <a:gd name="T10" fmla="*/ 286 w 294"/>
                  <a:gd name="T11" fmla="*/ 127 h 222"/>
                  <a:gd name="T12" fmla="*/ 292 w 294"/>
                  <a:gd name="T13" fmla="*/ 142 h 222"/>
                  <a:gd name="T14" fmla="*/ 294 w 294"/>
                  <a:gd name="T15" fmla="*/ 158 h 222"/>
                  <a:gd name="T16" fmla="*/ 292 w 294"/>
                  <a:gd name="T17" fmla="*/ 175 h 222"/>
                  <a:gd name="T18" fmla="*/ 286 w 294"/>
                  <a:gd name="T19" fmla="*/ 190 h 222"/>
                  <a:gd name="T20" fmla="*/ 275 w 294"/>
                  <a:gd name="T21" fmla="*/ 204 h 222"/>
                  <a:gd name="T22" fmla="*/ 262 w 294"/>
                  <a:gd name="T23" fmla="*/ 214 h 222"/>
                  <a:gd name="T24" fmla="*/ 246 w 294"/>
                  <a:gd name="T25" fmla="*/ 220 h 222"/>
                  <a:gd name="T26" fmla="*/ 230 w 294"/>
                  <a:gd name="T27" fmla="*/ 222 h 222"/>
                  <a:gd name="T28" fmla="*/ 213 w 294"/>
                  <a:gd name="T29" fmla="*/ 220 h 222"/>
                  <a:gd name="T30" fmla="*/ 198 w 294"/>
                  <a:gd name="T31" fmla="*/ 213 h 222"/>
                  <a:gd name="T32" fmla="*/ 31 w 294"/>
                  <a:gd name="T33" fmla="*/ 118 h 222"/>
                  <a:gd name="T34" fmla="*/ 18 w 294"/>
                  <a:gd name="T35" fmla="*/ 108 h 222"/>
                  <a:gd name="T36" fmla="*/ 8 w 294"/>
                  <a:gd name="T37" fmla="*/ 95 h 222"/>
                  <a:gd name="T38" fmla="*/ 2 w 294"/>
                  <a:gd name="T39" fmla="*/ 80 h 222"/>
                  <a:gd name="T40" fmla="*/ 0 w 294"/>
                  <a:gd name="T41" fmla="*/ 63 h 222"/>
                  <a:gd name="T42" fmla="*/ 2 w 294"/>
                  <a:gd name="T43" fmla="*/ 47 h 222"/>
                  <a:gd name="T44" fmla="*/ 8 w 294"/>
                  <a:gd name="T45" fmla="*/ 31 h 222"/>
                  <a:gd name="T46" fmla="*/ 19 w 294"/>
                  <a:gd name="T47" fmla="*/ 18 h 222"/>
                  <a:gd name="T48" fmla="*/ 32 w 294"/>
                  <a:gd name="T49" fmla="*/ 8 h 222"/>
                  <a:gd name="T50" fmla="*/ 47 w 294"/>
                  <a:gd name="T51" fmla="*/ 2 h 222"/>
                  <a:gd name="T52" fmla="*/ 64 w 294"/>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2">
                    <a:moveTo>
                      <a:pt x="64" y="0"/>
                    </a:moveTo>
                    <a:lnTo>
                      <a:pt x="79" y="2"/>
                    </a:lnTo>
                    <a:lnTo>
                      <a:pt x="96" y="8"/>
                    </a:lnTo>
                    <a:lnTo>
                      <a:pt x="263" y="103"/>
                    </a:lnTo>
                    <a:lnTo>
                      <a:pt x="276" y="114"/>
                    </a:lnTo>
                    <a:lnTo>
                      <a:pt x="286" y="127"/>
                    </a:lnTo>
                    <a:lnTo>
                      <a:pt x="292" y="142"/>
                    </a:lnTo>
                    <a:lnTo>
                      <a:pt x="294" y="158"/>
                    </a:lnTo>
                    <a:lnTo>
                      <a:pt x="292" y="175"/>
                    </a:lnTo>
                    <a:lnTo>
                      <a:pt x="286" y="190"/>
                    </a:lnTo>
                    <a:lnTo>
                      <a:pt x="275" y="204"/>
                    </a:lnTo>
                    <a:lnTo>
                      <a:pt x="262" y="214"/>
                    </a:lnTo>
                    <a:lnTo>
                      <a:pt x="246" y="220"/>
                    </a:lnTo>
                    <a:lnTo>
                      <a:pt x="230" y="222"/>
                    </a:lnTo>
                    <a:lnTo>
                      <a:pt x="213" y="220"/>
                    </a:lnTo>
                    <a:lnTo>
                      <a:pt x="198" y="213"/>
                    </a:lnTo>
                    <a:lnTo>
                      <a:pt x="31" y="118"/>
                    </a:lnTo>
                    <a:lnTo>
                      <a:pt x="18" y="108"/>
                    </a:lnTo>
                    <a:lnTo>
                      <a:pt x="8" y="95"/>
                    </a:lnTo>
                    <a:lnTo>
                      <a:pt x="2" y="80"/>
                    </a:lnTo>
                    <a:lnTo>
                      <a:pt x="0" y="63"/>
                    </a:lnTo>
                    <a:lnTo>
                      <a:pt x="2" y="47"/>
                    </a:lnTo>
                    <a:lnTo>
                      <a:pt x="8" y="31"/>
                    </a:lnTo>
                    <a:lnTo>
                      <a:pt x="19" y="18"/>
                    </a:lnTo>
                    <a:lnTo>
                      <a:pt x="32" y="8"/>
                    </a:lnTo>
                    <a:lnTo>
                      <a:pt x="47" y="2"/>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27" name="Freeform 21">
                <a:extLst>
                  <a:ext uri="{FF2B5EF4-FFF2-40B4-BE49-F238E27FC236}">
                    <a16:creationId xmlns:a16="http://schemas.microsoft.com/office/drawing/2014/main" id="{85CB64B2-9207-4BD8-AE4F-9B251BB4C373}"/>
                  </a:ext>
                </a:extLst>
              </p:cNvPr>
              <p:cNvSpPr>
                <a:spLocks/>
              </p:cNvSpPr>
              <p:nvPr/>
            </p:nvSpPr>
            <p:spPr bwMode="auto">
              <a:xfrm>
                <a:off x="4776788" y="2449513"/>
                <a:ext cx="46038" cy="19050"/>
              </a:xfrm>
              <a:custGeom>
                <a:avLst/>
                <a:gdLst>
                  <a:gd name="T0" fmla="*/ 64 w 321"/>
                  <a:gd name="T1" fmla="*/ 0 h 128"/>
                  <a:gd name="T2" fmla="*/ 257 w 321"/>
                  <a:gd name="T3" fmla="*/ 0 h 128"/>
                  <a:gd name="T4" fmla="*/ 273 w 321"/>
                  <a:gd name="T5" fmla="*/ 4 h 128"/>
                  <a:gd name="T6" fmla="*/ 289 w 321"/>
                  <a:gd name="T7" fmla="*/ 10 h 128"/>
                  <a:gd name="T8" fmla="*/ 302 w 321"/>
                  <a:gd name="T9" fmla="*/ 19 h 128"/>
                  <a:gd name="T10" fmla="*/ 312 w 321"/>
                  <a:gd name="T11" fmla="*/ 33 h 128"/>
                  <a:gd name="T12" fmla="*/ 318 w 321"/>
                  <a:gd name="T13" fmla="*/ 47 h 128"/>
                  <a:gd name="T14" fmla="*/ 321 w 321"/>
                  <a:gd name="T15" fmla="*/ 65 h 128"/>
                  <a:gd name="T16" fmla="*/ 318 w 321"/>
                  <a:gd name="T17" fmla="*/ 82 h 128"/>
                  <a:gd name="T18" fmla="*/ 312 w 321"/>
                  <a:gd name="T19" fmla="*/ 96 h 128"/>
                  <a:gd name="T20" fmla="*/ 302 w 321"/>
                  <a:gd name="T21" fmla="*/ 110 h 128"/>
                  <a:gd name="T22" fmla="*/ 289 w 321"/>
                  <a:gd name="T23" fmla="*/ 119 h 128"/>
                  <a:gd name="T24" fmla="*/ 273 w 321"/>
                  <a:gd name="T25" fmla="*/ 126 h 128"/>
                  <a:gd name="T26" fmla="*/ 257 w 321"/>
                  <a:gd name="T27" fmla="*/ 128 h 128"/>
                  <a:gd name="T28" fmla="*/ 64 w 321"/>
                  <a:gd name="T29" fmla="*/ 128 h 128"/>
                  <a:gd name="T30" fmla="*/ 47 w 321"/>
                  <a:gd name="T31" fmla="*/ 126 h 128"/>
                  <a:gd name="T32" fmla="*/ 32 w 321"/>
                  <a:gd name="T33" fmla="*/ 119 h 128"/>
                  <a:gd name="T34" fmla="*/ 19 w 321"/>
                  <a:gd name="T35" fmla="*/ 110 h 128"/>
                  <a:gd name="T36" fmla="*/ 9 w 321"/>
                  <a:gd name="T37" fmla="*/ 96 h 128"/>
                  <a:gd name="T38" fmla="*/ 2 w 321"/>
                  <a:gd name="T39" fmla="*/ 82 h 128"/>
                  <a:gd name="T40" fmla="*/ 0 w 321"/>
                  <a:gd name="T41" fmla="*/ 65 h 128"/>
                  <a:gd name="T42" fmla="*/ 2 w 321"/>
                  <a:gd name="T43" fmla="*/ 47 h 128"/>
                  <a:gd name="T44" fmla="*/ 9 w 321"/>
                  <a:gd name="T45" fmla="*/ 33 h 128"/>
                  <a:gd name="T46" fmla="*/ 19 w 321"/>
                  <a:gd name="T47" fmla="*/ 19 h 128"/>
                  <a:gd name="T48" fmla="*/ 32 w 321"/>
                  <a:gd name="T49" fmla="*/ 10 h 128"/>
                  <a:gd name="T50" fmla="*/ 47 w 321"/>
                  <a:gd name="T51" fmla="*/ 4 h 128"/>
                  <a:gd name="T52" fmla="*/ 64 w 321"/>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128">
                    <a:moveTo>
                      <a:pt x="64" y="0"/>
                    </a:moveTo>
                    <a:lnTo>
                      <a:pt x="257" y="0"/>
                    </a:lnTo>
                    <a:lnTo>
                      <a:pt x="273" y="4"/>
                    </a:lnTo>
                    <a:lnTo>
                      <a:pt x="289" y="10"/>
                    </a:lnTo>
                    <a:lnTo>
                      <a:pt x="302" y="19"/>
                    </a:lnTo>
                    <a:lnTo>
                      <a:pt x="312" y="33"/>
                    </a:lnTo>
                    <a:lnTo>
                      <a:pt x="318" y="47"/>
                    </a:lnTo>
                    <a:lnTo>
                      <a:pt x="321" y="65"/>
                    </a:lnTo>
                    <a:lnTo>
                      <a:pt x="318" y="82"/>
                    </a:lnTo>
                    <a:lnTo>
                      <a:pt x="312" y="96"/>
                    </a:lnTo>
                    <a:lnTo>
                      <a:pt x="302" y="110"/>
                    </a:lnTo>
                    <a:lnTo>
                      <a:pt x="289" y="119"/>
                    </a:lnTo>
                    <a:lnTo>
                      <a:pt x="273" y="126"/>
                    </a:lnTo>
                    <a:lnTo>
                      <a:pt x="257" y="128"/>
                    </a:lnTo>
                    <a:lnTo>
                      <a:pt x="64" y="128"/>
                    </a:lnTo>
                    <a:lnTo>
                      <a:pt x="47" y="126"/>
                    </a:lnTo>
                    <a:lnTo>
                      <a:pt x="32" y="119"/>
                    </a:lnTo>
                    <a:lnTo>
                      <a:pt x="19" y="110"/>
                    </a:lnTo>
                    <a:lnTo>
                      <a:pt x="9" y="96"/>
                    </a:lnTo>
                    <a:lnTo>
                      <a:pt x="2" y="82"/>
                    </a:lnTo>
                    <a:lnTo>
                      <a:pt x="0" y="65"/>
                    </a:lnTo>
                    <a:lnTo>
                      <a:pt x="2" y="47"/>
                    </a:lnTo>
                    <a:lnTo>
                      <a:pt x="9" y="33"/>
                    </a:lnTo>
                    <a:lnTo>
                      <a:pt x="19" y="19"/>
                    </a:lnTo>
                    <a:lnTo>
                      <a:pt x="32" y="10"/>
                    </a:lnTo>
                    <a:lnTo>
                      <a:pt x="47" y="4"/>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28" name="Freeform 22">
                <a:extLst>
                  <a:ext uri="{FF2B5EF4-FFF2-40B4-BE49-F238E27FC236}">
                    <a16:creationId xmlns:a16="http://schemas.microsoft.com/office/drawing/2014/main" id="{BA319FDA-A224-415B-96E3-EE8E5AAE5294}"/>
                  </a:ext>
                </a:extLst>
              </p:cNvPr>
              <p:cNvSpPr>
                <a:spLocks/>
              </p:cNvSpPr>
              <p:nvPr/>
            </p:nvSpPr>
            <p:spPr bwMode="auto">
              <a:xfrm>
                <a:off x="4805363" y="2540000"/>
                <a:ext cx="41275" cy="31750"/>
              </a:xfrm>
              <a:custGeom>
                <a:avLst/>
                <a:gdLst>
                  <a:gd name="T0" fmla="*/ 230 w 294"/>
                  <a:gd name="T1" fmla="*/ 0 h 224"/>
                  <a:gd name="T2" fmla="*/ 247 w 294"/>
                  <a:gd name="T3" fmla="*/ 3 h 224"/>
                  <a:gd name="T4" fmla="*/ 262 w 294"/>
                  <a:gd name="T5" fmla="*/ 9 h 224"/>
                  <a:gd name="T6" fmla="*/ 275 w 294"/>
                  <a:gd name="T7" fmla="*/ 19 h 224"/>
                  <a:gd name="T8" fmla="*/ 286 w 294"/>
                  <a:gd name="T9" fmla="*/ 33 h 224"/>
                  <a:gd name="T10" fmla="*/ 292 w 294"/>
                  <a:gd name="T11" fmla="*/ 48 h 224"/>
                  <a:gd name="T12" fmla="*/ 294 w 294"/>
                  <a:gd name="T13" fmla="*/ 65 h 224"/>
                  <a:gd name="T14" fmla="*/ 292 w 294"/>
                  <a:gd name="T15" fmla="*/ 80 h 224"/>
                  <a:gd name="T16" fmla="*/ 286 w 294"/>
                  <a:gd name="T17" fmla="*/ 96 h 224"/>
                  <a:gd name="T18" fmla="*/ 275 w 294"/>
                  <a:gd name="T19" fmla="*/ 110 h 224"/>
                  <a:gd name="T20" fmla="*/ 263 w 294"/>
                  <a:gd name="T21" fmla="*/ 120 h 224"/>
                  <a:gd name="T22" fmla="*/ 96 w 294"/>
                  <a:gd name="T23" fmla="*/ 215 h 224"/>
                  <a:gd name="T24" fmla="*/ 80 w 294"/>
                  <a:gd name="T25" fmla="*/ 221 h 224"/>
                  <a:gd name="T26" fmla="*/ 64 w 294"/>
                  <a:gd name="T27" fmla="*/ 224 h 224"/>
                  <a:gd name="T28" fmla="*/ 47 w 294"/>
                  <a:gd name="T29" fmla="*/ 221 h 224"/>
                  <a:gd name="T30" fmla="*/ 32 w 294"/>
                  <a:gd name="T31" fmla="*/ 216 h 224"/>
                  <a:gd name="T32" fmla="*/ 19 w 294"/>
                  <a:gd name="T33" fmla="*/ 205 h 224"/>
                  <a:gd name="T34" fmla="*/ 8 w 294"/>
                  <a:gd name="T35" fmla="*/ 192 h 224"/>
                  <a:gd name="T36" fmla="*/ 2 w 294"/>
                  <a:gd name="T37" fmla="*/ 176 h 224"/>
                  <a:gd name="T38" fmla="*/ 0 w 294"/>
                  <a:gd name="T39" fmla="*/ 159 h 224"/>
                  <a:gd name="T40" fmla="*/ 2 w 294"/>
                  <a:gd name="T41" fmla="*/ 144 h 224"/>
                  <a:gd name="T42" fmla="*/ 8 w 294"/>
                  <a:gd name="T43" fmla="*/ 128 h 224"/>
                  <a:gd name="T44" fmla="*/ 18 w 294"/>
                  <a:gd name="T45" fmla="*/ 116 h 224"/>
                  <a:gd name="T46" fmla="*/ 31 w 294"/>
                  <a:gd name="T47" fmla="*/ 105 h 224"/>
                  <a:gd name="T48" fmla="*/ 198 w 294"/>
                  <a:gd name="T49" fmla="*/ 10 h 224"/>
                  <a:gd name="T50" fmla="*/ 215 w 294"/>
                  <a:gd name="T51" fmla="*/ 2 h 224"/>
                  <a:gd name="T52" fmla="*/ 230 w 294"/>
                  <a:gd name="T5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4">
                    <a:moveTo>
                      <a:pt x="230" y="0"/>
                    </a:moveTo>
                    <a:lnTo>
                      <a:pt x="247" y="3"/>
                    </a:lnTo>
                    <a:lnTo>
                      <a:pt x="262" y="9"/>
                    </a:lnTo>
                    <a:lnTo>
                      <a:pt x="275" y="19"/>
                    </a:lnTo>
                    <a:lnTo>
                      <a:pt x="286" y="33"/>
                    </a:lnTo>
                    <a:lnTo>
                      <a:pt x="292" y="48"/>
                    </a:lnTo>
                    <a:lnTo>
                      <a:pt x="294" y="65"/>
                    </a:lnTo>
                    <a:lnTo>
                      <a:pt x="292" y="80"/>
                    </a:lnTo>
                    <a:lnTo>
                      <a:pt x="286" y="96"/>
                    </a:lnTo>
                    <a:lnTo>
                      <a:pt x="275" y="110"/>
                    </a:lnTo>
                    <a:lnTo>
                      <a:pt x="263" y="120"/>
                    </a:lnTo>
                    <a:lnTo>
                      <a:pt x="96" y="215"/>
                    </a:lnTo>
                    <a:lnTo>
                      <a:pt x="80" y="221"/>
                    </a:lnTo>
                    <a:lnTo>
                      <a:pt x="64" y="224"/>
                    </a:lnTo>
                    <a:lnTo>
                      <a:pt x="47" y="221"/>
                    </a:lnTo>
                    <a:lnTo>
                      <a:pt x="32" y="216"/>
                    </a:lnTo>
                    <a:lnTo>
                      <a:pt x="19" y="205"/>
                    </a:lnTo>
                    <a:lnTo>
                      <a:pt x="8" y="192"/>
                    </a:lnTo>
                    <a:lnTo>
                      <a:pt x="2" y="176"/>
                    </a:lnTo>
                    <a:lnTo>
                      <a:pt x="0" y="159"/>
                    </a:lnTo>
                    <a:lnTo>
                      <a:pt x="2" y="144"/>
                    </a:lnTo>
                    <a:lnTo>
                      <a:pt x="8" y="128"/>
                    </a:lnTo>
                    <a:lnTo>
                      <a:pt x="18" y="116"/>
                    </a:lnTo>
                    <a:lnTo>
                      <a:pt x="31" y="105"/>
                    </a:lnTo>
                    <a:lnTo>
                      <a:pt x="198" y="10"/>
                    </a:lnTo>
                    <a:lnTo>
                      <a:pt x="215" y="2"/>
                    </a:lnTo>
                    <a:lnTo>
                      <a:pt x="2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29" name="Freeform 23">
                <a:extLst>
                  <a:ext uri="{FF2B5EF4-FFF2-40B4-BE49-F238E27FC236}">
                    <a16:creationId xmlns:a16="http://schemas.microsoft.com/office/drawing/2014/main" id="{2EAE1C74-968C-4289-9F5F-3D67C5BA6FF8}"/>
                  </a:ext>
                </a:extLst>
              </p:cNvPr>
              <p:cNvSpPr>
                <a:spLocks/>
              </p:cNvSpPr>
              <p:nvPr/>
            </p:nvSpPr>
            <p:spPr bwMode="auto">
              <a:xfrm>
                <a:off x="5141913" y="2540000"/>
                <a:ext cx="41275" cy="31750"/>
              </a:xfrm>
              <a:custGeom>
                <a:avLst/>
                <a:gdLst>
                  <a:gd name="T0" fmla="*/ 64 w 294"/>
                  <a:gd name="T1" fmla="*/ 0 h 224"/>
                  <a:gd name="T2" fmla="*/ 80 w 294"/>
                  <a:gd name="T3" fmla="*/ 2 h 224"/>
                  <a:gd name="T4" fmla="*/ 96 w 294"/>
                  <a:gd name="T5" fmla="*/ 10 h 224"/>
                  <a:gd name="T6" fmla="*/ 263 w 294"/>
                  <a:gd name="T7" fmla="*/ 105 h 224"/>
                  <a:gd name="T8" fmla="*/ 276 w 294"/>
                  <a:gd name="T9" fmla="*/ 116 h 224"/>
                  <a:gd name="T10" fmla="*/ 286 w 294"/>
                  <a:gd name="T11" fmla="*/ 128 h 224"/>
                  <a:gd name="T12" fmla="*/ 292 w 294"/>
                  <a:gd name="T13" fmla="*/ 144 h 224"/>
                  <a:gd name="T14" fmla="*/ 294 w 294"/>
                  <a:gd name="T15" fmla="*/ 159 h 224"/>
                  <a:gd name="T16" fmla="*/ 292 w 294"/>
                  <a:gd name="T17" fmla="*/ 176 h 224"/>
                  <a:gd name="T18" fmla="*/ 286 w 294"/>
                  <a:gd name="T19" fmla="*/ 192 h 224"/>
                  <a:gd name="T20" fmla="*/ 275 w 294"/>
                  <a:gd name="T21" fmla="*/ 205 h 224"/>
                  <a:gd name="T22" fmla="*/ 262 w 294"/>
                  <a:gd name="T23" fmla="*/ 216 h 224"/>
                  <a:gd name="T24" fmla="*/ 247 w 294"/>
                  <a:gd name="T25" fmla="*/ 221 h 224"/>
                  <a:gd name="T26" fmla="*/ 230 w 294"/>
                  <a:gd name="T27" fmla="*/ 224 h 224"/>
                  <a:gd name="T28" fmla="*/ 214 w 294"/>
                  <a:gd name="T29" fmla="*/ 221 h 224"/>
                  <a:gd name="T30" fmla="*/ 198 w 294"/>
                  <a:gd name="T31" fmla="*/ 215 h 224"/>
                  <a:gd name="T32" fmla="*/ 31 w 294"/>
                  <a:gd name="T33" fmla="*/ 120 h 224"/>
                  <a:gd name="T34" fmla="*/ 19 w 294"/>
                  <a:gd name="T35" fmla="*/ 110 h 224"/>
                  <a:gd name="T36" fmla="*/ 8 w 294"/>
                  <a:gd name="T37" fmla="*/ 96 h 224"/>
                  <a:gd name="T38" fmla="*/ 2 w 294"/>
                  <a:gd name="T39" fmla="*/ 80 h 224"/>
                  <a:gd name="T40" fmla="*/ 0 w 294"/>
                  <a:gd name="T41" fmla="*/ 65 h 224"/>
                  <a:gd name="T42" fmla="*/ 2 w 294"/>
                  <a:gd name="T43" fmla="*/ 48 h 224"/>
                  <a:gd name="T44" fmla="*/ 8 w 294"/>
                  <a:gd name="T45" fmla="*/ 33 h 224"/>
                  <a:gd name="T46" fmla="*/ 19 w 294"/>
                  <a:gd name="T47" fmla="*/ 19 h 224"/>
                  <a:gd name="T48" fmla="*/ 32 w 294"/>
                  <a:gd name="T49" fmla="*/ 9 h 224"/>
                  <a:gd name="T50" fmla="*/ 47 w 294"/>
                  <a:gd name="T51" fmla="*/ 3 h 224"/>
                  <a:gd name="T52" fmla="*/ 64 w 294"/>
                  <a:gd name="T5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4">
                    <a:moveTo>
                      <a:pt x="64" y="0"/>
                    </a:moveTo>
                    <a:lnTo>
                      <a:pt x="80" y="2"/>
                    </a:lnTo>
                    <a:lnTo>
                      <a:pt x="96" y="10"/>
                    </a:lnTo>
                    <a:lnTo>
                      <a:pt x="263" y="105"/>
                    </a:lnTo>
                    <a:lnTo>
                      <a:pt x="276" y="116"/>
                    </a:lnTo>
                    <a:lnTo>
                      <a:pt x="286" y="128"/>
                    </a:lnTo>
                    <a:lnTo>
                      <a:pt x="292" y="144"/>
                    </a:lnTo>
                    <a:lnTo>
                      <a:pt x="294" y="159"/>
                    </a:lnTo>
                    <a:lnTo>
                      <a:pt x="292" y="176"/>
                    </a:lnTo>
                    <a:lnTo>
                      <a:pt x="286" y="192"/>
                    </a:lnTo>
                    <a:lnTo>
                      <a:pt x="275" y="205"/>
                    </a:lnTo>
                    <a:lnTo>
                      <a:pt x="262" y="216"/>
                    </a:lnTo>
                    <a:lnTo>
                      <a:pt x="247" y="221"/>
                    </a:lnTo>
                    <a:lnTo>
                      <a:pt x="230" y="224"/>
                    </a:lnTo>
                    <a:lnTo>
                      <a:pt x="214" y="221"/>
                    </a:lnTo>
                    <a:lnTo>
                      <a:pt x="198" y="215"/>
                    </a:lnTo>
                    <a:lnTo>
                      <a:pt x="31" y="120"/>
                    </a:lnTo>
                    <a:lnTo>
                      <a:pt x="19" y="110"/>
                    </a:lnTo>
                    <a:lnTo>
                      <a:pt x="8" y="96"/>
                    </a:lnTo>
                    <a:lnTo>
                      <a:pt x="2" y="80"/>
                    </a:lnTo>
                    <a:lnTo>
                      <a:pt x="0" y="65"/>
                    </a:lnTo>
                    <a:lnTo>
                      <a:pt x="2" y="48"/>
                    </a:lnTo>
                    <a:lnTo>
                      <a:pt x="8" y="33"/>
                    </a:lnTo>
                    <a:lnTo>
                      <a:pt x="19" y="19"/>
                    </a:lnTo>
                    <a:lnTo>
                      <a:pt x="32" y="9"/>
                    </a:lnTo>
                    <a:lnTo>
                      <a:pt x="47" y="3"/>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30" name="Freeform 24">
                <a:extLst>
                  <a:ext uri="{FF2B5EF4-FFF2-40B4-BE49-F238E27FC236}">
                    <a16:creationId xmlns:a16="http://schemas.microsoft.com/office/drawing/2014/main" id="{E0AEC3DC-CD2F-4627-9B07-FE73F86EECA4}"/>
                  </a:ext>
                </a:extLst>
              </p:cNvPr>
              <p:cNvSpPr>
                <a:spLocks/>
              </p:cNvSpPr>
              <p:nvPr/>
            </p:nvSpPr>
            <p:spPr bwMode="auto">
              <a:xfrm>
                <a:off x="5165726" y="2449513"/>
                <a:ext cx="46038" cy="19050"/>
              </a:xfrm>
              <a:custGeom>
                <a:avLst/>
                <a:gdLst>
                  <a:gd name="T0" fmla="*/ 64 w 321"/>
                  <a:gd name="T1" fmla="*/ 0 h 128"/>
                  <a:gd name="T2" fmla="*/ 257 w 321"/>
                  <a:gd name="T3" fmla="*/ 0 h 128"/>
                  <a:gd name="T4" fmla="*/ 274 w 321"/>
                  <a:gd name="T5" fmla="*/ 4 h 128"/>
                  <a:gd name="T6" fmla="*/ 290 w 321"/>
                  <a:gd name="T7" fmla="*/ 10 h 128"/>
                  <a:gd name="T8" fmla="*/ 302 w 321"/>
                  <a:gd name="T9" fmla="*/ 19 h 128"/>
                  <a:gd name="T10" fmla="*/ 312 w 321"/>
                  <a:gd name="T11" fmla="*/ 33 h 128"/>
                  <a:gd name="T12" fmla="*/ 319 w 321"/>
                  <a:gd name="T13" fmla="*/ 47 h 128"/>
                  <a:gd name="T14" fmla="*/ 321 w 321"/>
                  <a:gd name="T15" fmla="*/ 65 h 128"/>
                  <a:gd name="T16" fmla="*/ 319 w 321"/>
                  <a:gd name="T17" fmla="*/ 82 h 128"/>
                  <a:gd name="T18" fmla="*/ 312 w 321"/>
                  <a:gd name="T19" fmla="*/ 96 h 128"/>
                  <a:gd name="T20" fmla="*/ 302 w 321"/>
                  <a:gd name="T21" fmla="*/ 110 h 128"/>
                  <a:gd name="T22" fmla="*/ 290 w 321"/>
                  <a:gd name="T23" fmla="*/ 119 h 128"/>
                  <a:gd name="T24" fmla="*/ 274 w 321"/>
                  <a:gd name="T25" fmla="*/ 126 h 128"/>
                  <a:gd name="T26" fmla="*/ 257 w 321"/>
                  <a:gd name="T27" fmla="*/ 128 h 128"/>
                  <a:gd name="T28" fmla="*/ 64 w 321"/>
                  <a:gd name="T29" fmla="*/ 128 h 128"/>
                  <a:gd name="T30" fmla="*/ 48 w 321"/>
                  <a:gd name="T31" fmla="*/ 126 h 128"/>
                  <a:gd name="T32" fmla="*/ 32 w 321"/>
                  <a:gd name="T33" fmla="*/ 119 h 128"/>
                  <a:gd name="T34" fmla="*/ 19 w 321"/>
                  <a:gd name="T35" fmla="*/ 110 h 128"/>
                  <a:gd name="T36" fmla="*/ 9 w 321"/>
                  <a:gd name="T37" fmla="*/ 96 h 128"/>
                  <a:gd name="T38" fmla="*/ 3 w 321"/>
                  <a:gd name="T39" fmla="*/ 82 h 128"/>
                  <a:gd name="T40" fmla="*/ 0 w 321"/>
                  <a:gd name="T41" fmla="*/ 65 h 128"/>
                  <a:gd name="T42" fmla="*/ 3 w 321"/>
                  <a:gd name="T43" fmla="*/ 47 h 128"/>
                  <a:gd name="T44" fmla="*/ 9 w 321"/>
                  <a:gd name="T45" fmla="*/ 33 h 128"/>
                  <a:gd name="T46" fmla="*/ 19 w 321"/>
                  <a:gd name="T47" fmla="*/ 19 h 128"/>
                  <a:gd name="T48" fmla="*/ 32 w 321"/>
                  <a:gd name="T49" fmla="*/ 10 h 128"/>
                  <a:gd name="T50" fmla="*/ 48 w 321"/>
                  <a:gd name="T51" fmla="*/ 4 h 128"/>
                  <a:gd name="T52" fmla="*/ 64 w 321"/>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128">
                    <a:moveTo>
                      <a:pt x="64" y="0"/>
                    </a:moveTo>
                    <a:lnTo>
                      <a:pt x="257" y="0"/>
                    </a:lnTo>
                    <a:lnTo>
                      <a:pt x="274" y="4"/>
                    </a:lnTo>
                    <a:lnTo>
                      <a:pt x="290" y="10"/>
                    </a:lnTo>
                    <a:lnTo>
                      <a:pt x="302" y="19"/>
                    </a:lnTo>
                    <a:lnTo>
                      <a:pt x="312" y="33"/>
                    </a:lnTo>
                    <a:lnTo>
                      <a:pt x="319" y="47"/>
                    </a:lnTo>
                    <a:lnTo>
                      <a:pt x="321" y="65"/>
                    </a:lnTo>
                    <a:lnTo>
                      <a:pt x="319" y="82"/>
                    </a:lnTo>
                    <a:lnTo>
                      <a:pt x="312" y="96"/>
                    </a:lnTo>
                    <a:lnTo>
                      <a:pt x="302" y="110"/>
                    </a:lnTo>
                    <a:lnTo>
                      <a:pt x="290" y="119"/>
                    </a:lnTo>
                    <a:lnTo>
                      <a:pt x="274" y="126"/>
                    </a:lnTo>
                    <a:lnTo>
                      <a:pt x="257" y="128"/>
                    </a:lnTo>
                    <a:lnTo>
                      <a:pt x="64" y="128"/>
                    </a:lnTo>
                    <a:lnTo>
                      <a:pt x="48" y="126"/>
                    </a:lnTo>
                    <a:lnTo>
                      <a:pt x="32" y="119"/>
                    </a:lnTo>
                    <a:lnTo>
                      <a:pt x="19" y="110"/>
                    </a:lnTo>
                    <a:lnTo>
                      <a:pt x="9" y="96"/>
                    </a:lnTo>
                    <a:lnTo>
                      <a:pt x="3" y="82"/>
                    </a:lnTo>
                    <a:lnTo>
                      <a:pt x="0" y="65"/>
                    </a:lnTo>
                    <a:lnTo>
                      <a:pt x="3" y="47"/>
                    </a:lnTo>
                    <a:lnTo>
                      <a:pt x="9" y="33"/>
                    </a:lnTo>
                    <a:lnTo>
                      <a:pt x="19" y="19"/>
                    </a:lnTo>
                    <a:lnTo>
                      <a:pt x="32" y="10"/>
                    </a:lnTo>
                    <a:lnTo>
                      <a:pt x="48" y="4"/>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31" name="Freeform 25">
                <a:extLst>
                  <a:ext uri="{FF2B5EF4-FFF2-40B4-BE49-F238E27FC236}">
                    <a16:creationId xmlns:a16="http://schemas.microsoft.com/office/drawing/2014/main" id="{B3D8765C-EB14-4A59-AC27-32FE7905AED2}"/>
                  </a:ext>
                </a:extLst>
              </p:cNvPr>
              <p:cNvSpPr>
                <a:spLocks/>
              </p:cNvSpPr>
              <p:nvPr/>
            </p:nvSpPr>
            <p:spPr bwMode="auto">
              <a:xfrm>
                <a:off x="5141913" y="2346325"/>
                <a:ext cx="41275" cy="33338"/>
              </a:xfrm>
              <a:custGeom>
                <a:avLst/>
                <a:gdLst>
                  <a:gd name="T0" fmla="*/ 230 w 294"/>
                  <a:gd name="T1" fmla="*/ 0 h 222"/>
                  <a:gd name="T2" fmla="*/ 247 w 294"/>
                  <a:gd name="T3" fmla="*/ 2 h 222"/>
                  <a:gd name="T4" fmla="*/ 262 w 294"/>
                  <a:gd name="T5" fmla="*/ 8 h 222"/>
                  <a:gd name="T6" fmla="*/ 275 w 294"/>
                  <a:gd name="T7" fmla="*/ 18 h 222"/>
                  <a:gd name="T8" fmla="*/ 286 w 294"/>
                  <a:gd name="T9" fmla="*/ 31 h 222"/>
                  <a:gd name="T10" fmla="*/ 292 w 294"/>
                  <a:gd name="T11" fmla="*/ 47 h 222"/>
                  <a:gd name="T12" fmla="*/ 294 w 294"/>
                  <a:gd name="T13" fmla="*/ 63 h 222"/>
                  <a:gd name="T14" fmla="*/ 292 w 294"/>
                  <a:gd name="T15" fmla="*/ 80 h 222"/>
                  <a:gd name="T16" fmla="*/ 286 w 294"/>
                  <a:gd name="T17" fmla="*/ 95 h 222"/>
                  <a:gd name="T18" fmla="*/ 276 w 294"/>
                  <a:gd name="T19" fmla="*/ 108 h 222"/>
                  <a:gd name="T20" fmla="*/ 263 w 294"/>
                  <a:gd name="T21" fmla="*/ 118 h 222"/>
                  <a:gd name="T22" fmla="*/ 96 w 294"/>
                  <a:gd name="T23" fmla="*/ 213 h 222"/>
                  <a:gd name="T24" fmla="*/ 80 w 294"/>
                  <a:gd name="T25" fmla="*/ 220 h 222"/>
                  <a:gd name="T26" fmla="*/ 64 w 294"/>
                  <a:gd name="T27" fmla="*/ 222 h 222"/>
                  <a:gd name="T28" fmla="*/ 48 w 294"/>
                  <a:gd name="T29" fmla="*/ 220 h 222"/>
                  <a:gd name="T30" fmla="*/ 32 w 294"/>
                  <a:gd name="T31" fmla="*/ 214 h 222"/>
                  <a:gd name="T32" fmla="*/ 19 w 294"/>
                  <a:gd name="T33" fmla="*/ 204 h 222"/>
                  <a:gd name="T34" fmla="*/ 8 w 294"/>
                  <a:gd name="T35" fmla="*/ 190 h 222"/>
                  <a:gd name="T36" fmla="*/ 2 w 294"/>
                  <a:gd name="T37" fmla="*/ 175 h 222"/>
                  <a:gd name="T38" fmla="*/ 0 w 294"/>
                  <a:gd name="T39" fmla="*/ 158 h 222"/>
                  <a:gd name="T40" fmla="*/ 2 w 294"/>
                  <a:gd name="T41" fmla="*/ 142 h 222"/>
                  <a:gd name="T42" fmla="*/ 8 w 294"/>
                  <a:gd name="T43" fmla="*/ 127 h 222"/>
                  <a:gd name="T44" fmla="*/ 19 w 294"/>
                  <a:gd name="T45" fmla="*/ 114 h 222"/>
                  <a:gd name="T46" fmla="*/ 31 w 294"/>
                  <a:gd name="T47" fmla="*/ 103 h 222"/>
                  <a:gd name="T48" fmla="*/ 198 w 294"/>
                  <a:gd name="T49" fmla="*/ 8 h 222"/>
                  <a:gd name="T50" fmla="*/ 215 w 294"/>
                  <a:gd name="T51" fmla="*/ 2 h 222"/>
                  <a:gd name="T52" fmla="*/ 230 w 294"/>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2">
                    <a:moveTo>
                      <a:pt x="230" y="0"/>
                    </a:moveTo>
                    <a:lnTo>
                      <a:pt x="247" y="2"/>
                    </a:lnTo>
                    <a:lnTo>
                      <a:pt x="262" y="8"/>
                    </a:lnTo>
                    <a:lnTo>
                      <a:pt x="275" y="18"/>
                    </a:lnTo>
                    <a:lnTo>
                      <a:pt x="286" y="31"/>
                    </a:lnTo>
                    <a:lnTo>
                      <a:pt x="292" y="47"/>
                    </a:lnTo>
                    <a:lnTo>
                      <a:pt x="294" y="63"/>
                    </a:lnTo>
                    <a:lnTo>
                      <a:pt x="292" y="80"/>
                    </a:lnTo>
                    <a:lnTo>
                      <a:pt x="286" y="95"/>
                    </a:lnTo>
                    <a:lnTo>
                      <a:pt x="276" y="108"/>
                    </a:lnTo>
                    <a:lnTo>
                      <a:pt x="263" y="118"/>
                    </a:lnTo>
                    <a:lnTo>
                      <a:pt x="96" y="213"/>
                    </a:lnTo>
                    <a:lnTo>
                      <a:pt x="80" y="220"/>
                    </a:lnTo>
                    <a:lnTo>
                      <a:pt x="64" y="222"/>
                    </a:lnTo>
                    <a:lnTo>
                      <a:pt x="48" y="220"/>
                    </a:lnTo>
                    <a:lnTo>
                      <a:pt x="32" y="214"/>
                    </a:lnTo>
                    <a:lnTo>
                      <a:pt x="19" y="204"/>
                    </a:lnTo>
                    <a:lnTo>
                      <a:pt x="8" y="190"/>
                    </a:lnTo>
                    <a:lnTo>
                      <a:pt x="2" y="175"/>
                    </a:lnTo>
                    <a:lnTo>
                      <a:pt x="0" y="158"/>
                    </a:lnTo>
                    <a:lnTo>
                      <a:pt x="2" y="142"/>
                    </a:lnTo>
                    <a:lnTo>
                      <a:pt x="8" y="127"/>
                    </a:lnTo>
                    <a:lnTo>
                      <a:pt x="19" y="114"/>
                    </a:lnTo>
                    <a:lnTo>
                      <a:pt x="31" y="103"/>
                    </a:lnTo>
                    <a:lnTo>
                      <a:pt x="198" y="8"/>
                    </a:lnTo>
                    <a:lnTo>
                      <a:pt x="215" y="2"/>
                    </a:lnTo>
                    <a:lnTo>
                      <a:pt x="2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32" name="Freeform 26">
                <a:extLst>
                  <a:ext uri="{FF2B5EF4-FFF2-40B4-BE49-F238E27FC236}">
                    <a16:creationId xmlns:a16="http://schemas.microsoft.com/office/drawing/2014/main" id="{079FBFE8-D430-42A0-BB80-E1326C389CF5}"/>
                  </a:ext>
                </a:extLst>
              </p:cNvPr>
              <p:cNvSpPr>
                <a:spLocks/>
              </p:cNvSpPr>
              <p:nvPr/>
            </p:nvSpPr>
            <p:spPr bwMode="auto">
              <a:xfrm>
                <a:off x="5075238" y="2271713"/>
                <a:ext cx="31750" cy="41275"/>
              </a:xfrm>
              <a:custGeom>
                <a:avLst/>
                <a:gdLst>
                  <a:gd name="T0" fmla="*/ 159 w 224"/>
                  <a:gd name="T1" fmla="*/ 0 h 292"/>
                  <a:gd name="T2" fmla="*/ 176 w 224"/>
                  <a:gd name="T3" fmla="*/ 2 h 292"/>
                  <a:gd name="T4" fmla="*/ 192 w 224"/>
                  <a:gd name="T5" fmla="*/ 9 h 292"/>
                  <a:gd name="T6" fmla="*/ 205 w 224"/>
                  <a:gd name="T7" fmla="*/ 19 h 292"/>
                  <a:gd name="T8" fmla="*/ 216 w 224"/>
                  <a:gd name="T9" fmla="*/ 32 h 292"/>
                  <a:gd name="T10" fmla="*/ 222 w 224"/>
                  <a:gd name="T11" fmla="*/ 48 h 292"/>
                  <a:gd name="T12" fmla="*/ 224 w 224"/>
                  <a:gd name="T13" fmla="*/ 63 h 292"/>
                  <a:gd name="T14" fmla="*/ 222 w 224"/>
                  <a:gd name="T15" fmla="*/ 80 h 292"/>
                  <a:gd name="T16" fmla="*/ 216 w 224"/>
                  <a:gd name="T17" fmla="*/ 95 h 292"/>
                  <a:gd name="T18" fmla="*/ 119 w 224"/>
                  <a:gd name="T19" fmla="*/ 261 h 292"/>
                  <a:gd name="T20" fmla="*/ 109 w 224"/>
                  <a:gd name="T21" fmla="*/ 274 h 292"/>
                  <a:gd name="T22" fmla="*/ 95 w 224"/>
                  <a:gd name="T23" fmla="*/ 285 h 292"/>
                  <a:gd name="T24" fmla="*/ 81 w 224"/>
                  <a:gd name="T25" fmla="*/ 290 h 292"/>
                  <a:gd name="T26" fmla="*/ 64 w 224"/>
                  <a:gd name="T27" fmla="*/ 292 h 292"/>
                  <a:gd name="T28" fmla="*/ 48 w 224"/>
                  <a:gd name="T29" fmla="*/ 290 h 292"/>
                  <a:gd name="T30" fmla="*/ 32 w 224"/>
                  <a:gd name="T31" fmla="*/ 284 h 292"/>
                  <a:gd name="T32" fmla="*/ 18 w 224"/>
                  <a:gd name="T33" fmla="*/ 273 h 292"/>
                  <a:gd name="T34" fmla="*/ 8 w 224"/>
                  <a:gd name="T35" fmla="*/ 261 h 292"/>
                  <a:gd name="T36" fmla="*/ 2 w 224"/>
                  <a:gd name="T37" fmla="*/ 245 h 292"/>
                  <a:gd name="T38" fmla="*/ 0 w 224"/>
                  <a:gd name="T39" fmla="*/ 230 h 292"/>
                  <a:gd name="T40" fmla="*/ 2 w 224"/>
                  <a:gd name="T41" fmla="*/ 213 h 292"/>
                  <a:gd name="T42" fmla="*/ 8 w 224"/>
                  <a:gd name="T43" fmla="*/ 197 h 292"/>
                  <a:gd name="T44" fmla="*/ 105 w 224"/>
                  <a:gd name="T45" fmla="*/ 32 h 292"/>
                  <a:gd name="T46" fmla="*/ 115 w 224"/>
                  <a:gd name="T47" fmla="*/ 18 h 292"/>
                  <a:gd name="T48" fmla="*/ 129 w 224"/>
                  <a:gd name="T49" fmla="*/ 8 h 292"/>
                  <a:gd name="T50" fmla="*/ 144 w 224"/>
                  <a:gd name="T51" fmla="*/ 2 h 292"/>
                  <a:gd name="T52" fmla="*/ 159 w 224"/>
                  <a:gd name="T53"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4" h="292">
                    <a:moveTo>
                      <a:pt x="159" y="0"/>
                    </a:moveTo>
                    <a:lnTo>
                      <a:pt x="176" y="2"/>
                    </a:lnTo>
                    <a:lnTo>
                      <a:pt x="192" y="9"/>
                    </a:lnTo>
                    <a:lnTo>
                      <a:pt x="205" y="19"/>
                    </a:lnTo>
                    <a:lnTo>
                      <a:pt x="216" y="32"/>
                    </a:lnTo>
                    <a:lnTo>
                      <a:pt x="222" y="48"/>
                    </a:lnTo>
                    <a:lnTo>
                      <a:pt x="224" y="63"/>
                    </a:lnTo>
                    <a:lnTo>
                      <a:pt x="222" y="80"/>
                    </a:lnTo>
                    <a:lnTo>
                      <a:pt x="216" y="95"/>
                    </a:lnTo>
                    <a:lnTo>
                      <a:pt x="119" y="261"/>
                    </a:lnTo>
                    <a:lnTo>
                      <a:pt x="109" y="274"/>
                    </a:lnTo>
                    <a:lnTo>
                      <a:pt x="95" y="285"/>
                    </a:lnTo>
                    <a:lnTo>
                      <a:pt x="81" y="290"/>
                    </a:lnTo>
                    <a:lnTo>
                      <a:pt x="64" y="292"/>
                    </a:lnTo>
                    <a:lnTo>
                      <a:pt x="48" y="290"/>
                    </a:lnTo>
                    <a:lnTo>
                      <a:pt x="32" y="284"/>
                    </a:lnTo>
                    <a:lnTo>
                      <a:pt x="18" y="273"/>
                    </a:lnTo>
                    <a:lnTo>
                      <a:pt x="8" y="261"/>
                    </a:lnTo>
                    <a:lnTo>
                      <a:pt x="2" y="245"/>
                    </a:lnTo>
                    <a:lnTo>
                      <a:pt x="0" y="230"/>
                    </a:lnTo>
                    <a:lnTo>
                      <a:pt x="2" y="213"/>
                    </a:lnTo>
                    <a:lnTo>
                      <a:pt x="8" y="197"/>
                    </a:lnTo>
                    <a:lnTo>
                      <a:pt x="105" y="32"/>
                    </a:lnTo>
                    <a:lnTo>
                      <a:pt x="115" y="18"/>
                    </a:lnTo>
                    <a:lnTo>
                      <a:pt x="129" y="8"/>
                    </a:lnTo>
                    <a:lnTo>
                      <a:pt x="144" y="2"/>
                    </a:lnTo>
                    <a:lnTo>
                      <a:pt x="1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grpSp>
      </p:grpSp>
      <p:sp>
        <p:nvSpPr>
          <p:cNvPr id="247" name="Rectangle 10">
            <a:extLst>
              <a:ext uri="{FF2B5EF4-FFF2-40B4-BE49-F238E27FC236}">
                <a16:creationId xmlns:a16="http://schemas.microsoft.com/office/drawing/2014/main" id="{DF0876CC-2F99-42F7-A849-6B3D8E085AD5}"/>
              </a:ext>
            </a:extLst>
          </p:cNvPr>
          <p:cNvSpPr>
            <a:spLocks noChangeArrowheads="1"/>
          </p:cNvSpPr>
          <p:nvPr/>
        </p:nvSpPr>
        <p:spPr bwMode="auto">
          <a:xfrm rot="16200000" flipH="1">
            <a:off x="3447746" y="1098161"/>
            <a:ext cx="836847" cy="1414653"/>
          </a:xfrm>
          <a:prstGeom prst="rect">
            <a:avLst/>
          </a:prstGeom>
          <a:solidFill>
            <a:schemeClr val="accent3"/>
          </a:solidFill>
          <a:ln w="9525">
            <a:noFill/>
            <a:miter lim="800000"/>
            <a:headEnd/>
            <a:tailEnd/>
          </a:ln>
        </p:spPr>
        <p:txBody>
          <a:bodyPr vert="horz" wrap="square" lIns="91440" tIns="45720" rIns="91440" bIns="45720" numCol="1" anchor="t" anchorCtr="0" compatLnSpc="1">
            <a:prstTxWarp prst="textNoShape">
              <a:avLst/>
            </a:prstTxWarp>
          </a:bodyPr>
          <a:lstStyle/>
          <a:p>
            <a:endParaRPr lang="en-IN" dirty="0"/>
          </a:p>
        </p:txBody>
      </p:sp>
      <p:sp>
        <p:nvSpPr>
          <p:cNvPr id="248" name="TextBox 247">
            <a:extLst>
              <a:ext uri="{FF2B5EF4-FFF2-40B4-BE49-F238E27FC236}">
                <a16:creationId xmlns:a16="http://schemas.microsoft.com/office/drawing/2014/main" id="{1483CFF6-E546-4925-BE15-41A55E76B9EF}"/>
              </a:ext>
            </a:extLst>
          </p:cNvPr>
          <p:cNvSpPr txBox="1"/>
          <p:nvPr/>
        </p:nvSpPr>
        <p:spPr>
          <a:xfrm>
            <a:off x="3158843" y="1588797"/>
            <a:ext cx="1364446" cy="276999"/>
          </a:xfrm>
          <a:prstGeom prst="rect">
            <a:avLst/>
          </a:prstGeom>
          <a:noFill/>
        </p:spPr>
        <p:txBody>
          <a:bodyPr wrap="square" lIns="0" tIns="0" rIns="0" bIns="0" rtlCol="0" anchor="ctr">
            <a:spAutoFit/>
          </a:bodyPr>
          <a:lstStyle/>
          <a:p>
            <a:pPr algn="ctr"/>
            <a:r>
              <a:rPr lang="en-US" b="1" kern="0" dirty="0">
                <a:cs typeface="Segoe UI" panose="020B0502040204020203" pitchFamily="34" charset="0"/>
              </a:rPr>
              <a:t>Mechanisms</a:t>
            </a:r>
            <a:endParaRPr lang="en-US" b="1" dirty="0">
              <a:cs typeface="Segoe UI" panose="020B0502040204020203" pitchFamily="34" charset="0"/>
            </a:endParaRPr>
          </a:p>
        </p:txBody>
      </p:sp>
      <p:sp>
        <p:nvSpPr>
          <p:cNvPr id="82" name="Freeform 19">
            <a:extLst>
              <a:ext uri="{FF2B5EF4-FFF2-40B4-BE49-F238E27FC236}">
                <a16:creationId xmlns:a16="http://schemas.microsoft.com/office/drawing/2014/main" id="{5FAF50B4-1B10-4201-9A0C-322C17B0A55B}"/>
              </a:ext>
            </a:extLst>
          </p:cNvPr>
          <p:cNvSpPr>
            <a:spLocks/>
          </p:cNvSpPr>
          <p:nvPr/>
        </p:nvSpPr>
        <p:spPr bwMode="auto">
          <a:xfrm rot="16200000" flipH="1">
            <a:off x="92364" y="4128935"/>
            <a:ext cx="3018421" cy="788379"/>
          </a:xfrm>
          <a:custGeom>
            <a:avLst/>
            <a:gdLst>
              <a:gd name="T0" fmla="*/ 0 w 1908"/>
              <a:gd name="T1" fmla="*/ 421 h 421"/>
              <a:gd name="T2" fmla="*/ 1732 w 1908"/>
              <a:gd name="T3" fmla="*/ 421 h 421"/>
              <a:gd name="T4" fmla="*/ 1908 w 1908"/>
              <a:gd name="T5" fmla="*/ 211 h 421"/>
              <a:gd name="T6" fmla="*/ 1732 w 1908"/>
              <a:gd name="T7" fmla="*/ 0 h 421"/>
              <a:gd name="T8" fmla="*/ 0 w 1908"/>
              <a:gd name="T9" fmla="*/ 0 h 421"/>
              <a:gd name="T10" fmla="*/ 0 w 1908"/>
              <a:gd name="T11" fmla="*/ 421 h 421"/>
            </a:gdLst>
            <a:ahLst/>
            <a:cxnLst>
              <a:cxn ang="0">
                <a:pos x="T0" y="T1"/>
              </a:cxn>
              <a:cxn ang="0">
                <a:pos x="T2" y="T3"/>
              </a:cxn>
              <a:cxn ang="0">
                <a:pos x="T4" y="T5"/>
              </a:cxn>
              <a:cxn ang="0">
                <a:pos x="T6" y="T7"/>
              </a:cxn>
              <a:cxn ang="0">
                <a:pos x="T8" y="T9"/>
              </a:cxn>
              <a:cxn ang="0">
                <a:pos x="T10" y="T11"/>
              </a:cxn>
            </a:cxnLst>
            <a:rect l="0" t="0" r="r" b="b"/>
            <a:pathLst>
              <a:path w="1908" h="421">
                <a:moveTo>
                  <a:pt x="0" y="421"/>
                </a:moveTo>
                <a:lnTo>
                  <a:pt x="1732" y="421"/>
                </a:lnTo>
                <a:lnTo>
                  <a:pt x="1908" y="211"/>
                </a:lnTo>
                <a:lnTo>
                  <a:pt x="1732" y="0"/>
                </a:lnTo>
                <a:lnTo>
                  <a:pt x="0" y="0"/>
                </a:lnTo>
                <a:lnTo>
                  <a:pt x="0" y="421"/>
                </a:ln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84" name="TextBox 83">
            <a:extLst>
              <a:ext uri="{FF2B5EF4-FFF2-40B4-BE49-F238E27FC236}">
                <a16:creationId xmlns:a16="http://schemas.microsoft.com/office/drawing/2014/main" id="{CC7FCAB5-4315-4FF6-BAF6-86962848D1E0}"/>
              </a:ext>
            </a:extLst>
          </p:cNvPr>
          <p:cNvSpPr txBox="1"/>
          <p:nvPr/>
        </p:nvSpPr>
        <p:spPr>
          <a:xfrm rot="16200000" flipH="1">
            <a:off x="933732" y="4647336"/>
            <a:ext cx="1339425" cy="307777"/>
          </a:xfrm>
          <a:prstGeom prst="rect">
            <a:avLst/>
          </a:prstGeom>
          <a:noFill/>
        </p:spPr>
        <p:txBody>
          <a:bodyPr wrap="square" lIns="0" tIns="0" rIns="0" bIns="0" rtlCol="0" anchor="ctr">
            <a:spAutoFit/>
          </a:bodyPr>
          <a:lstStyle/>
          <a:p>
            <a:pPr algn="ctr"/>
            <a:r>
              <a:rPr lang="en-US" sz="2000" b="1" dirty="0">
                <a:ea typeface="Calibri Light" charset="0"/>
                <a:cs typeface="Segoe UI" panose="020B0502040204020203" pitchFamily="34" charset="0"/>
              </a:rPr>
              <a:t>Awareness</a:t>
            </a:r>
          </a:p>
        </p:txBody>
      </p:sp>
      <p:sp>
        <p:nvSpPr>
          <p:cNvPr id="86" name="TextBox 85">
            <a:extLst>
              <a:ext uri="{FF2B5EF4-FFF2-40B4-BE49-F238E27FC236}">
                <a16:creationId xmlns:a16="http://schemas.microsoft.com/office/drawing/2014/main" id="{7616C74A-B16A-4F77-91B8-8AE85A7511B7}"/>
              </a:ext>
            </a:extLst>
          </p:cNvPr>
          <p:cNvSpPr txBox="1"/>
          <p:nvPr/>
        </p:nvSpPr>
        <p:spPr>
          <a:xfrm flipH="1">
            <a:off x="1343939" y="3104591"/>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01</a:t>
            </a:r>
          </a:p>
        </p:txBody>
      </p:sp>
      <p:cxnSp>
        <p:nvCxnSpPr>
          <p:cNvPr id="87" name="Straight Connector 86">
            <a:extLst>
              <a:ext uri="{FF2B5EF4-FFF2-40B4-BE49-F238E27FC236}">
                <a16:creationId xmlns:a16="http://schemas.microsoft.com/office/drawing/2014/main" id="{6E09BA81-C5A1-4343-AB1A-06EA8408DE5A}"/>
              </a:ext>
            </a:extLst>
          </p:cNvPr>
          <p:cNvCxnSpPr/>
          <p:nvPr/>
        </p:nvCxnSpPr>
        <p:spPr>
          <a:xfrm>
            <a:off x="7817243" y="4252516"/>
            <a:ext cx="304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4F65D60-1B96-4A6E-ABC1-9DA4E3A7174F}"/>
              </a:ext>
            </a:extLst>
          </p:cNvPr>
          <p:cNvCxnSpPr>
            <a:cxnSpLocks/>
          </p:cNvCxnSpPr>
          <p:nvPr/>
        </p:nvCxnSpPr>
        <p:spPr>
          <a:xfrm>
            <a:off x="7835812" y="4816940"/>
            <a:ext cx="34603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Rectangle 13">
            <a:extLst>
              <a:ext uri="{FF2B5EF4-FFF2-40B4-BE49-F238E27FC236}">
                <a16:creationId xmlns:a16="http://schemas.microsoft.com/office/drawing/2014/main" id="{9ABB3319-DE28-444B-BF6F-A519075193AC}"/>
              </a:ext>
            </a:extLst>
          </p:cNvPr>
          <p:cNvSpPr>
            <a:spLocks noChangeArrowheads="1"/>
          </p:cNvSpPr>
          <p:nvPr/>
        </p:nvSpPr>
        <p:spPr bwMode="auto">
          <a:xfrm rot="16200000" flipH="1">
            <a:off x="6706760" y="1621113"/>
            <a:ext cx="5470934" cy="5002836"/>
          </a:xfrm>
          <a:prstGeom prst="rect">
            <a:avLst/>
          </a:prstGeom>
          <a:gradFill>
            <a:gsLst>
              <a:gs pos="0">
                <a:schemeClr val="accent3"/>
              </a:gs>
              <a:gs pos="100000">
                <a:schemeClr val="accent3"/>
              </a:gs>
            </a:gsLst>
            <a:lin ang="10800000" scaled="1"/>
          </a:grad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latin typeface="Calibri" charset="0"/>
              <a:ea typeface="Calibri" charset="0"/>
              <a:cs typeface="Calibri" charset="0"/>
            </a:endParaRPr>
          </a:p>
        </p:txBody>
      </p:sp>
      <p:sp>
        <p:nvSpPr>
          <p:cNvPr id="64" name="TextBox 63">
            <a:extLst>
              <a:ext uri="{FF2B5EF4-FFF2-40B4-BE49-F238E27FC236}">
                <a16:creationId xmlns:a16="http://schemas.microsoft.com/office/drawing/2014/main" id="{B6846D84-1452-4AD3-984B-7A77A6B187BC}"/>
              </a:ext>
            </a:extLst>
          </p:cNvPr>
          <p:cNvSpPr txBox="1"/>
          <p:nvPr/>
        </p:nvSpPr>
        <p:spPr>
          <a:xfrm>
            <a:off x="7576297" y="2194541"/>
            <a:ext cx="4367348" cy="1089529"/>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lang="en-US" kern="0" dirty="0">
                <a:latin typeface="Segoe UI" panose="020B0502040204020203" pitchFamily="34" charset="0"/>
                <a:ea typeface="Calibri" charset="0"/>
                <a:cs typeface="Segoe UI" panose="020B0502040204020203" pitchFamily="34" charset="0"/>
              </a:rPr>
              <a:t>Research skills built into PCDA and demonstrated through Year 3 project</a:t>
            </a:r>
          </a:p>
          <a:p>
            <a:pPr marL="285750" indent="-285750">
              <a:lnSpc>
                <a:spcPct val="90000"/>
              </a:lnSpc>
              <a:buFont typeface="Arial" panose="020B0604020202020204" pitchFamily="34" charset="0"/>
              <a:buChar char="•"/>
            </a:pPr>
            <a:r>
              <a:rPr lang="en-US" kern="0" dirty="0">
                <a:latin typeface="Segoe UI" panose="020B0502040204020203" pitchFamily="34" charset="0"/>
                <a:ea typeface="Calibri" charset="0"/>
                <a:cs typeface="Segoe UI" panose="020B0502040204020203" pitchFamily="34" charset="0"/>
              </a:rPr>
              <a:t>Opportunities for senior level staff to develop research skills</a:t>
            </a:r>
            <a:endParaRPr lang="en-US" dirty="0">
              <a:latin typeface="Segoe UI" panose="020B0502040204020203" pitchFamily="34" charset="0"/>
              <a:ea typeface="Calibri" charset="0"/>
              <a:cs typeface="Segoe UI" panose="020B0502040204020203" pitchFamily="34" charset="0"/>
            </a:endParaRPr>
          </a:p>
        </p:txBody>
      </p:sp>
      <p:cxnSp>
        <p:nvCxnSpPr>
          <p:cNvPr id="65" name="Straight Connector 64">
            <a:extLst>
              <a:ext uri="{FF2B5EF4-FFF2-40B4-BE49-F238E27FC236}">
                <a16:creationId xmlns:a16="http://schemas.microsoft.com/office/drawing/2014/main" id="{0F78A7D8-0FF9-4A56-8D14-34071C2BDBF2}"/>
              </a:ext>
            </a:extLst>
          </p:cNvPr>
          <p:cNvCxnSpPr>
            <a:cxnSpLocks/>
          </p:cNvCxnSpPr>
          <p:nvPr/>
        </p:nvCxnSpPr>
        <p:spPr>
          <a:xfrm>
            <a:off x="7817243" y="2098062"/>
            <a:ext cx="304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19E7A513-F18B-4ADC-BD92-43FE45B49DCE}"/>
              </a:ext>
            </a:extLst>
          </p:cNvPr>
          <p:cNvSpPr txBox="1"/>
          <p:nvPr/>
        </p:nvSpPr>
        <p:spPr>
          <a:xfrm>
            <a:off x="8277358" y="1594609"/>
            <a:ext cx="2127770" cy="369332"/>
          </a:xfrm>
          <a:prstGeom prst="rect">
            <a:avLst/>
          </a:prstGeom>
          <a:noFill/>
        </p:spPr>
        <p:txBody>
          <a:bodyPr wrap="square" lIns="0" tIns="0" rIns="0" bIns="0" rtlCol="0" anchor="ctr">
            <a:spAutoFit/>
          </a:bodyPr>
          <a:lstStyle/>
          <a:p>
            <a:pPr algn="ctr"/>
            <a:r>
              <a:rPr lang="en-US" sz="2400" b="1" dirty="0">
                <a:latin typeface="Segoe UI" panose="020B0502040204020203" pitchFamily="34" charset="0"/>
                <a:ea typeface="Calibri" charset="0"/>
                <a:cs typeface="Segoe UI" panose="020B0502040204020203" pitchFamily="34" charset="0"/>
              </a:rPr>
              <a:t>Skills</a:t>
            </a:r>
          </a:p>
        </p:txBody>
      </p:sp>
      <p:cxnSp>
        <p:nvCxnSpPr>
          <p:cNvPr id="67" name="Straight Connector 66">
            <a:extLst>
              <a:ext uri="{FF2B5EF4-FFF2-40B4-BE49-F238E27FC236}">
                <a16:creationId xmlns:a16="http://schemas.microsoft.com/office/drawing/2014/main" id="{C9AFDD5E-6707-4F33-A14E-B744E7A9CA4A}"/>
              </a:ext>
            </a:extLst>
          </p:cNvPr>
          <p:cNvCxnSpPr>
            <a:cxnSpLocks/>
          </p:cNvCxnSpPr>
          <p:nvPr/>
        </p:nvCxnSpPr>
        <p:spPr>
          <a:xfrm>
            <a:off x="7918227" y="4414297"/>
            <a:ext cx="3048000" cy="898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8" name="Graphic 67" descr="Checkmark with solid fill">
            <a:extLst>
              <a:ext uri="{FF2B5EF4-FFF2-40B4-BE49-F238E27FC236}">
                <a16:creationId xmlns:a16="http://schemas.microsoft.com/office/drawing/2014/main" id="{9912B711-516B-4163-97C1-66FD72D66B4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25442">
            <a:off x="7023530" y="2458960"/>
            <a:ext cx="535531" cy="535531"/>
          </a:xfrm>
          <a:prstGeom prst="rect">
            <a:avLst/>
          </a:prstGeom>
        </p:spPr>
      </p:pic>
      <p:pic>
        <p:nvPicPr>
          <p:cNvPr id="69" name="Graphic 68" descr="Close with solid fill">
            <a:extLst>
              <a:ext uri="{FF2B5EF4-FFF2-40B4-BE49-F238E27FC236}">
                <a16:creationId xmlns:a16="http://schemas.microsoft.com/office/drawing/2014/main" id="{BFA656A1-BE18-4FFD-A0FA-D9A8DF5D3F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91698" y="3142769"/>
            <a:ext cx="526132" cy="526132"/>
          </a:xfrm>
          <a:prstGeom prst="rect">
            <a:avLst/>
          </a:prstGeom>
        </p:spPr>
      </p:pic>
      <p:sp>
        <p:nvSpPr>
          <p:cNvPr id="71" name="TextBox 70">
            <a:extLst>
              <a:ext uri="{FF2B5EF4-FFF2-40B4-BE49-F238E27FC236}">
                <a16:creationId xmlns:a16="http://schemas.microsoft.com/office/drawing/2014/main" id="{54EAA283-19F3-448B-8D28-2BE6A55159CF}"/>
              </a:ext>
            </a:extLst>
          </p:cNvPr>
          <p:cNvSpPr txBox="1"/>
          <p:nvPr/>
        </p:nvSpPr>
        <p:spPr>
          <a:xfrm>
            <a:off x="7561183" y="4735536"/>
            <a:ext cx="4093298" cy="1588127"/>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lang="en-US" kern="0" dirty="0">
                <a:latin typeface="Segoe UI" panose="020B0502040204020203" pitchFamily="34" charset="0"/>
                <a:ea typeface="Calibri" charset="0"/>
                <a:cs typeface="Segoe UI" panose="020B0502040204020203" pitchFamily="34" charset="0"/>
              </a:rPr>
              <a:t>Work with academic partners to develop research skills </a:t>
            </a:r>
            <a:r>
              <a:rPr lang="en-US" kern="0" dirty="0" err="1">
                <a:latin typeface="Segoe UI" panose="020B0502040204020203" pitchFamily="34" charset="0"/>
                <a:ea typeface="Calibri" charset="0"/>
                <a:cs typeface="Segoe UI" panose="020B0502040204020203" pitchFamily="34" charset="0"/>
              </a:rPr>
              <a:t>programme</a:t>
            </a:r>
            <a:endParaRPr lang="en-US" kern="0" dirty="0">
              <a:latin typeface="Segoe UI" panose="020B0502040204020203" pitchFamily="34" charset="0"/>
              <a:ea typeface="Calibri" charset="0"/>
              <a:cs typeface="Segoe UI" panose="020B0502040204020203" pitchFamily="34" charset="0"/>
            </a:endParaRPr>
          </a:p>
          <a:p>
            <a:pPr marL="285750" indent="-285750">
              <a:lnSpc>
                <a:spcPct val="90000"/>
              </a:lnSpc>
              <a:buFont typeface="Arial" panose="020B0604020202020204" pitchFamily="34" charset="0"/>
              <a:buChar char="•"/>
            </a:pPr>
            <a:r>
              <a:rPr lang="en-US" kern="0" dirty="0">
                <a:latin typeface="Segoe UI" panose="020B0502040204020203" pitchFamily="34" charset="0"/>
                <a:ea typeface="Calibri" charset="0"/>
                <a:cs typeface="Segoe UI" panose="020B0502040204020203" pitchFamily="34" charset="0"/>
              </a:rPr>
              <a:t>Lunch &amp; Learn sessions</a:t>
            </a:r>
          </a:p>
          <a:p>
            <a:pPr>
              <a:lnSpc>
                <a:spcPct val="90000"/>
              </a:lnSpc>
            </a:pPr>
            <a:endParaRPr lang="en-US" kern="0" dirty="0">
              <a:solidFill>
                <a:schemeClr val="bg1"/>
              </a:solidFill>
              <a:latin typeface="Segoe UI" panose="020B0502040204020203" pitchFamily="34" charset="0"/>
              <a:ea typeface="Calibri" charset="0"/>
              <a:cs typeface="Segoe UI" panose="020B0502040204020203" pitchFamily="34" charset="0"/>
            </a:endParaRPr>
          </a:p>
          <a:p>
            <a:pPr marL="285750" indent="-285750">
              <a:lnSpc>
                <a:spcPct val="90000"/>
              </a:lnSpc>
              <a:buFont typeface="Arial" panose="020B0604020202020204" pitchFamily="34" charset="0"/>
              <a:buChar char="•"/>
            </a:pPr>
            <a:endParaRPr lang="en-US" kern="0" dirty="0">
              <a:solidFill>
                <a:schemeClr val="bg1"/>
              </a:solidFill>
              <a:latin typeface="Segoe UI" panose="020B0502040204020203" pitchFamily="34" charset="0"/>
              <a:ea typeface="Calibri" charset="0"/>
              <a:cs typeface="Segoe UI" panose="020B0502040204020203" pitchFamily="34" charset="0"/>
            </a:endParaRPr>
          </a:p>
          <a:p>
            <a:pPr>
              <a:lnSpc>
                <a:spcPct val="90000"/>
              </a:lnSpc>
            </a:pPr>
            <a:r>
              <a:rPr lang="en-US" kern="0" dirty="0">
                <a:solidFill>
                  <a:schemeClr val="bg1"/>
                </a:solidFill>
                <a:latin typeface="Segoe UI" panose="020B0502040204020203" pitchFamily="34" charset="0"/>
                <a:ea typeface="Calibri" charset="0"/>
                <a:cs typeface="Segoe UI" panose="020B0502040204020203" pitchFamily="34" charset="0"/>
              </a:rPr>
              <a:t> </a:t>
            </a:r>
            <a:endParaRPr lang="en-US" dirty="0">
              <a:solidFill>
                <a:schemeClr val="bg1"/>
              </a:solidFill>
              <a:latin typeface="Segoe UI" panose="020B0502040204020203" pitchFamily="34" charset="0"/>
              <a:ea typeface="Calibri" charset="0"/>
              <a:cs typeface="Segoe UI" panose="020B0502040204020203" pitchFamily="34" charset="0"/>
            </a:endParaRPr>
          </a:p>
        </p:txBody>
      </p:sp>
      <p:sp>
        <p:nvSpPr>
          <p:cNvPr id="72" name="TextBox 71">
            <a:extLst>
              <a:ext uri="{FF2B5EF4-FFF2-40B4-BE49-F238E27FC236}">
                <a16:creationId xmlns:a16="http://schemas.microsoft.com/office/drawing/2014/main" id="{EC6EB6FB-FCB8-49F7-A600-D89D58D1CD3F}"/>
              </a:ext>
            </a:extLst>
          </p:cNvPr>
          <p:cNvSpPr txBox="1"/>
          <p:nvPr/>
        </p:nvSpPr>
        <p:spPr>
          <a:xfrm>
            <a:off x="7597064" y="3259340"/>
            <a:ext cx="4367348" cy="840230"/>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lang="en-US" kern="0" dirty="0">
                <a:latin typeface="Segoe UI" panose="020B0502040204020203" pitchFamily="34" charset="0"/>
                <a:ea typeface="Calibri" charset="0"/>
                <a:cs typeface="Segoe UI" panose="020B0502040204020203" pitchFamily="34" charset="0"/>
              </a:rPr>
              <a:t>Lack of opportunities for development of research skills of other officers &amp; staff</a:t>
            </a:r>
            <a:endParaRPr lang="en-US" dirty="0">
              <a:latin typeface="Segoe UI" panose="020B0502040204020203" pitchFamily="34" charset="0"/>
              <a:ea typeface="Calibri" charset="0"/>
              <a:cs typeface="Segoe UI" panose="020B0502040204020203" pitchFamily="34" charset="0"/>
            </a:endParaRPr>
          </a:p>
        </p:txBody>
      </p:sp>
    </p:spTree>
    <p:extLst>
      <p:ext uri="{BB962C8B-B14F-4D97-AF65-F5344CB8AC3E}">
        <p14:creationId xmlns:p14="http://schemas.microsoft.com/office/powerpoint/2010/main" val="2220129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ppt_x"/>
                                          </p:val>
                                        </p:tav>
                                        <p:tav tm="100000">
                                          <p:val>
                                            <p:strVal val="#ppt_x"/>
                                          </p:val>
                                        </p:tav>
                                      </p:tavLst>
                                    </p:anim>
                                    <p:anim calcmode="lin" valueType="num">
                                      <p:cBhvr additive="base">
                                        <p:cTn id="8" dur="500" fill="hold"/>
                                        <p:tgtEl>
                                          <p:spTgt spid="6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500" fill="hold"/>
                                        <p:tgtEl>
                                          <p:spTgt spid="68"/>
                                        </p:tgtEl>
                                        <p:attrNameLst>
                                          <p:attrName>ppt_x</p:attrName>
                                        </p:attrNameLst>
                                      </p:cBhvr>
                                      <p:tavLst>
                                        <p:tav tm="0">
                                          <p:val>
                                            <p:strVal val="#ppt_x"/>
                                          </p:val>
                                        </p:tav>
                                        <p:tav tm="100000">
                                          <p:val>
                                            <p:strVal val="#ppt_x"/>
                                          </p:val>
                                        </p:tav>
                                      </p:tavLst>
                                    </p:anim>
                                    <p:anim calcmode="lin" valueType="num">
                                      <p:cBhvr additive="base">
                                        <p:cTn id="12"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fade">
                                      <p:cBhvr>
                                        <p:cTn id="17" dur="1000"/>
                                        <p:tgtEl>
                                          <p:spTgt spid="72"/>
                                        </p:tgtEl>
                                      </p:cBhvr>
                                    </p:animEffect>
                                    <p:anim calcmode="lin" valueType="num">
                                      <p:cBhvr>
                                        <p:cTn id="18" dur="1000" fill="hold"/>
                                        <p:tgtEl>
                                          <p:spTgt spid="72"/>
                                        </p:tgtEl>
                                        <p:attrNameLst>
                                          <p:attrName>ppt_x</p:attrName>
                                        </p:attrNameLst>
                                      </p:cBhvr>
                                      <p:tavLst>
                                        <p:tav tm="0">
                                          <p:val>
                                            <p:strVal val="#ppt_x"/>
                                          </p:val>
                                        </p:tav>
                                        <p:tav tm="100000">
                                          <p:val>
                                            <p:strVal val="#ppt_x"/>
                                          </p:val>
                                        </p:tav>
                                      </p:tavLst>
                                    </p:anim>
                                    <p:anim calcmode="lin" valueType="num">
                                      <p:cBhvr>
                                        <p:cTn id="19"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1"/>
                                        </p:tgtEl>
                                        <p:attrNameLst>
                                          <p:attrName>style.visibility</p:attrName>
                                        </p:attrNameLst>
                                      </p:cBhvr>
                                      <p:to>
                                        <p:strVal val="visible"/>
                                      </p:to>
                                    </p:set>
                                    <p:anim calcmode="lin" valueType="num">
                                      <p:cBhvr additive="base">
                                        <p:cTn id="24" dur="500" fill="hold"/>
                                        <p:tgtEl>
                                          <p:spTgt spid="71"/>
                                        </p:tgtEl>
                                        <p:attrNameLst>
                                          <p:attrName>ppt_x</p:attrName>
                                        </p:attrNameLst>
                                      </p:cBhvr>
                                      <p:tavLst>
                                        <p:tav tm="0">
                                          <p:val>
                                            <p:strVal val="#ppt_x"/>
                                          </p:val>
                                        </p:tav>
                                        <p:tav tm="100000">
                                          <p:val>
                                            <p:strVal val="#ppt_x"/>
                                          </p:val>
                                        </p:tav>
                                      </p:tavLst>
                                    </p:anim>
                                    <p:anim calcmode="lin" valueType="num">
                                      <p:cBhvr additive="base">
                                        <p:cTn id="25"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1"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659" y="80331"/>
            <a:ext cx="6423037" cy="698846"/>
          </a:xfrm>
        </p:spPr>
        <p:txBody>
          <a:bodyPr>
            <a:normAutofit/>
          </a:bodyPr>
          <a:lstStyle/>
          <a:p>
            <a:r>
              <a:rPr lang="en-US" sz="3200" dirty="0">
                <a:latin typeface="+mn-lt"/>
              </a:rPr>
              <a:t>Research into practice interventions</a:t>
            </a:r>
          </a:p>
        </p:txBody>
      </p:sp>
      <p:cxnSp>
        <p:nvCxnSpPr>
          <p:cNvPr id="112" name="Straight Connector 111">
            <a:extLst>
              <a:ext uri="{FF2B5EF4-FFF2-40B4-BE49-F238E27FC236}">
                <a16:creationId xmlns:a16="http://schemas.microsoft.com/office/drawing/2014/main" id="{2761099A-0789-4EBB-8BBC-784DE9D48997}"/>
              </a:ext>
            </a:extLst>
          </p:cNvPr>
          <p:cNvCxnSpPr>
            <a:cxnSpLocks/>
          </p:cNvCxnSpPr>
          <p:nvPr/>
        </p:nvCxnSpPr>
        <p:spPr>
          <a:xfrm>
            <a:off x="7817243" y="2101458"/>
            <a:ext cx="304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5" name="Group 94">
            <a:extLst>
              <a:ext uri="{FF2B5EF4-FFF2-40B4-BE49-F238E27FC236}">
                <a16:creationId xmlns:a16="http://schemas.microsoft.com/office/drawing/2014/main" id="{68B3F400-4218-48CD-A625-47D2747DF492}"/>
              </a:ext>
            </a:extLst>
          </p:cNvPr>
          <p:cNvGrpSpPr/>
          <p:nvPr/>
        </p:nvGrpSpPr>
        <p:grpSpPr>
          <a:xfrm>
            <a:off x="1209255" y="2197938"/>
            <a:ext cx="5379142" cy="4660062"/>
            <a:chOff x="-5152456" y="2197938"/>
            <a:chExt cx="5379142" cy="4660062"/>
          </a:xfrm>
        </p:grpSpPr>
        <p:sp>
          <p:nvSpPr>
            <p:cNvPr id="96" name="Freeform 14">
              <a:extLst>
                <a:ext uri="{FF2B5EF4-FFF2-40B4-BE49-F238E27FC236}">
                  <a16:creationId xmlns:a16="http://schemas.microsoft.com/office/drawing/2014/main" id="{7F72A8D0-7C24-4486-A33B-AD9200C18C7D}"/>
                </a:ext>
              </a:extLst>
            </p:cNvPr>
            <p:cNvSpPr>
              <a:spLocks/>
            </p:cNvSpPr>
            <p:nvPr/>
          </p:nvSpPr>
          <p:spPr bwMode="auto">
            <a:xfrm rot="16200000" flipH="1">
              <a:off x="-2737483" y="4540831"/>
              <a:ext cx="3844087" cy="790251"/>
            </a:xfrm>
            <a:custGeom>
              <a:avLst/>
              <a:gdLst>
                <a:gd name="T0" fmla="*/ 0 w 1830"/>
                <a:gd name="T1" fmla="*/ 422 h 422"/>
                <a:gd name="T2" fmla="*/ 1654 w 1830"/>
                <a:gd name="T3" fmla="*/ 422 h 422"/>
                <a:gd name="T4" fmla="*/ 1830 w 1830"/>
                <a:gd name="T5" fmla="*/ 211 h 422"/>
                <a:gd name="T6" fmla="*/ 1654 w 1830"/>
                <a:gd name="T7" fmla="*/ 0 h 422"/>
                <a:gd name="T8" fmla="*/ 0 w 1830"/>
                <a:gd name="T9" fmla="*/ 0 h 422"/>
                <a:gd name="T10" fmla="*/ 0 w 1830"/>
                <a:gd name="T11" fmla="*/ 422 h 422"/>
              </a:gdLst>
              <a:ahLst/>
              <a:cxnLst>
                <a:cxn ang="0">
                  <a:pos x="T0" y="T1"/>
                </a:cxn>
                <a:cxn ang="0">
                  <a:pos x="T2" y="T3"/>
                </a:cxn>
                <a:cxn ang="0">
                  <a:pos x="T4" y="T5"/>
                </a:cxn>
                <a:cxn ang="0">
                  <a:pos x="T6" y="T7"/>
                </a:cxn>
                <a:cxn ang="0">
                  <a:pos x="T8" y="T9"/>
                </a:cxn>
                <a:cxn ang="0">
                  <a:pos x="T10" y="T11"/>
                </a:cxn>
              </a:cxnLst>
              <a:rect l="0" t="0" r="r" b="b"/>
              <a:pathLst>
                <a:path w="1830" h="422">
                  <a:moveTo>
                    <a:pt x="0" y="422"/>
                  </a:moveTo>
                  <a:lnTo>
                    <a:pt x="1654" y="422"/>
                  </a:lnTo>
                  <a:lnTo>
                    <a:pt x="1830" y="211"/>
                  </a:lnTo>
                  <a:lnTo>
                    <a:pt x="1654" y="0"/>
                  </a:lnTo>
                  <a:lnTo>
                    <a:pt x="0" y="0"/>
                  </a:lnTo>
                  <a:lnTo>
                    <a:pt x="0" y="422"/>
                  </a:lnTo>
                  <a:close/>
                </a:path>
              </a:pathLst>
            </a:custGeom>
            <a:solidFill>
              <a:schemeClr val="bg1">
                <a:lumMod val="50000"/>
              </a:schemeClr>
            </a:solidFill>
            <a:ln w="76200">
              <a:solidFill>
                <a:schemeClr val="tx1">
                  <a:lumMod val="75000"/>
                  <a:lumOff val="25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97" name="Freeform 15">
              <a:extLst>
                <a:ext uri="{FF2B5EF4-FFF2-40B4-BE49-F238E27FC236}">
                  <a16:creationId xmlns:a16="http://schemas.microsoft.com/office/drawing/2014/main" id="{48798AF0-970D-42FF-8D90-725D4B86797A}"/>
                </a:ext>
              </a:extLst>
            </p:cNvPr>
            <p:cNvSpPr>
              <a:spLocks/>
            </p:cNvSpPr>
            <p:nvPr/>
          </p:nvSpPr>
          <p:spPr bwMode="auto">
            <a:xfrm rot="16200000" flipH="1">
              <a:off x="-3113966" y="4128934"/>
              <a:ext cx="3018423" cy="788379"/>
            </a:xfrm>
            <a:custGeom>
              <a:avLst/>
              <a:gdLst>
                <a:gd name="T0" fmla="*/ 0 w 1654"/>
                <a:gd name="T1" fmla="*/ 421 h 421"/>
                <a:gd name="T2" fmla="*/ 1478 w 1654"/>
                <a:gd name="T3" fmla="*/ 421 h 421"/>
                <a:gd name="T4" fmla="*/ 1654 w 1654"/>
                <a:gd name="T5" fmla="*/ 212 h 421"/>
                <a:gd name="T6" fmla="*/ 1478 w 1654"/>
                <a:gd name="T7" fmla="*/ 0 h 421"/>
                <a:gd name="T8" fmla="*/ 0 w 1654"/>
                <a:gd name="T9" fmla="*/ 0 h 421"/>
                <a:gd name="T10" fmla="*/ 0 w 1654"/>
                <a:gd name="T11" fmla="*/ 421 h 421"/>
              </a:gdLst>
              <a:ahLst/>
              <a:cxnLst>
                <a:cxn ang="0">
                  <a:pos x="T0" y="T1"/>
                </a:cxn>
                <a:cxn ang="0">
                  <a:pos x="T2" y="T3"/>
                </a:cxn>
                <a:cxn ang="0">
                  <a:pos x="T4" y="T5"/>
                </a:cxn>
                <a:cxn ang="0">
                  <a:pos x="T6" y="T7"/>
                </a:cxn>
                <a:cxn ang="0">
                  <a:pos x="T8" y="T9"/>
                </a:cxn>
                <a:cxn ang="0">
                  <a:pos x="T10" y="T11"/>
                </a:cxn>
              </a:cxnLst>
              <a:rect l="0" t="0" r="r" b="b"/>
              <a:pathLst>
                <a:path w="1654" h="421">
                  <a:moveTo>
                    <a:pt x="0" y="421"/>
                  </a:moveTo>
                  <a:lnTo>
                    <a:pt x="1478" y="421"/>
                  </a:lnTo>
                  <a:lnTo>
                    <a:pt x="1654" y="212"/>
                  </a:lnTo>
                  <a:lnTo>
                    <a:pt x="1478" y="0"/>
                  </a:lnTo>
                  <a:lnTo>
                    <a:pt x="0" y="0"/>
                  </a:lnTo>
                  <a:lnTo>
                    <a:pt x="0" y="421"/>
                  </a:ln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99" name="Freeform 18">
              <a:extLst>
                <a:ext uri="{FF2B5EF4-FFF2-40B4-BE49-F238E27FC236}">
                  <a16:creationId xmlns:a16="http://schemas.microsoft.com/office/drawing/2014/main" id="{5BACD9DE-397E-429A-8B7C-334B1F919176}"/>
                </a:ext>
              </a:extLst>
            </p:cNvPr>
            <p:cNvSpPr>
              <a:spLocks/>
            </p:cNvSpPr>
            <p:nvPr/>
          </p:nvSpPr>
          <p:spPr bwMode="auto">
            <a:xfrm rot="16200000" flipH="1">
              <a:off x="-5282748" y="3932586"/>
              <a:ext cx="2625725" cy="788379"/>
            </a:xfrm>
            <a:custGeom>
              <a:avLst/>
              <a:gdLst>
                <a:gd name="T0" fmla="*/ 0 w 1908"/>
                <a:gd name="T1" fmla="*/ 421 h 421"/>
                <a:gd name="T2" fmla="*/ 1732 w 1908"/>
                <a:gd name="T3" fmla="*/ 421 h 421"/>
                <a:gd name="T4" fmla="*/ 1908 w 1908"/>
                <a:gd name="T5" fmla="*/ 210 h 421"/>
                <a:gd name="T6" fmla="*/ 1732 w 1908"/>
                <a:gd name="T7" fmla="*/ 0 h 421"/>
                <a:gd name="T8" fmla="*/ 0 w 1908"/>
                <a:gd name="T9" fmla="*/ 0 h 421"/>
                <a:gd name="T10" fmla="*/ 0 w 1908"/>
                <a:gd name="T11" fmla="*/ 421 h 421"/>
              </a:gdLst>
              <a:ahLst/>
              <a:cxnLst>
                <a:cxn ang="0">
                  <a:pos x="T0" y="T1"/>
                </a:cxn>
                <a:cxn ang="0">
                  <a:pos x="T2" y="T3"/>
                </a:cxn>
                <a:cxn ang="0">
                  <a:pos x="T4" y="T5"/>
                </a:cxn>
                <a:cxn ang="0">
                  <a:pos x="T6" y="T7"/>
                </a:cxn>
                <a:cxn ang="0">
                  <a:pos x="T8" y="T9"/>
                </a:cxn>
                <a:cxn ang="0">
                  <a:pos x="T10" y="T11"/>
                </a:cxn>
              </a:cxnLst>
              <a:rect l="0" t="0" r="r" b="b"/>
              <a:pathLst>
                <a:path w="1908" h="421">
                  <a:moveTo>
                    <a:pt x="0" y="421"/>
                  </a:moveTo>
                  <a:lnTo>
                    <a:pt x="1732" y="421"/>
                  </a:lnTo>
                  <a:lnTo>
                    <a:pt x="1908" y="210"/>
                  </a:lnTo>
                  <a:lnTo>
                    <a:pt x="1732" y="0"/>
                  </a:lnTo>
                  <a:lnTo>
                    <a:pt x="0" y="0"/>
                  </a:lnTo>
                  <a:lnTo>
                    <a:pt x="0" y="421"/>
                  </a:ln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00" name="Freeform 19">
              <a:extLst>
                <a:ext uri="{FF2B5EF4-FFF2-40B4-BE49-F238E27FC236}">
                  <a16:creationId xmlns:a16="http://schemas.microsoft.com/office/drawing/2014/main" id="{0D0F903D-C0BF-42BE-82C8-0842DC45275B}"/>
                </a:ext>
              </a:extLst>
            </p:cNvPr>
            <p:cNvSpPr>
              <a:spLocks/>
            </p:cNvSpPr>
            <p:nvPr/>
          </p:nvSpPr>
          <p:spPr bwMode="auto">
            <a:xfrm rot="16200000" flipH="1">
              <a:off x="-3705991" y="3932587"/>
              <a:ext cx="2625726" cy="788379"/>
            </a:xfrm>
            <a:custGeom>
              <a:avLst/>
              <a:gdLst>
                <a:gd name="T0" fmla="*/ 0 w 1908"/>
                <a:gd name="T1" fmla="*/ 421 h 421"/>
                <a:gd name="T2" fmla="*/ 1732 w 1908"/>
                <a:gd name="T3" fmla="*/ 421 h 421"/>
                <a:gd name="T4" fmla="*/ 1908 w 1908"/>
                <a:gd name="T5" fmla="*/ 211 h 421"/>
                <a:gd name="T6" fmla="*/ 1732 w 1908"/>
                <a:gd name="T7" fmla="*/ 0 h 421"/>
                <a:gd name="T8" fmla="*/ 0 w 1908"/>
                <a:gd name="T9" fmla="*/ 0 h 421"/>
                <a:gd name="T10" fmla="*/ 0 w 1908"/>
                <a:gd name="T11" fmla="*/ 421 h 421"/>
              </a:gdLst>
              <a:ahLst/>
              <a:cxnLst>
                <a:cxn ang="0">
                  <a:pos x="T0" y="T1"/>
                </a:cxn>
                <a:cxn ang="0">
                  <a:pos x="T2" y="T3"/>
                </a:cxn>
                <a:cxn ang="0">
                  <a:pos x="T4" y="T5"/>
                </a:cxn>
                <a:cxn ang="0">
                  <a:pos x="T6" y="T7"/>
                </a:cxn>
                <a:cxn ang="0">
                  <a:pos x="T8" y="T9"/>
                </a:cxn>
                <a:cxn ang="0">
                  <a:pos x="T10" y="T11"/>
                </a:cxn>
              </a:cxnLst>
              <a:rect l="0" t="0" r="r" b="b"/>
              <a:pathLst>
                <a:path w="1908" h="421">
                  <a:moveTo>
                    <a:pt x="0" y="421"/>
                  </a:moveTo>
                  <a:lnTo>
                    <a:pt x="1732" y="421"/>
                  </a:lnTo>
                  <a:lnTo>
                    <a:pt x="1908" y="211"/>
                  </a:lnTo>
                  <a:lnTo>
                    <a:pt x="1732" y="0"/>
                  </a:lnTo>
                  <a:lnTo>
                    <a:pt x="0" y="0"/>
                  </a:lnTo>
                  <a:lnTo>
                    <a:pt x="0" y="421"/>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02" name="Freeform 22">
              <a:extLst>
                <a:ext uri="{FF2B5EF4-FFF2-40B4-BE49-F238E27FC236}">
                  <a16:creationId xmlns:a16="http://schemas.microsoft.com/office/drawing/2014/main" id="{D3E1EA96-5441-4968-BC0C-AE711B34F428}"/>
                </a:ext>
              </a:extLst>
            </p:cNvPr>
            <p:cNvSpPr>
              <a:spLocks/>
            </p:cNvSpPr>
            <p:nvPr/>
          </p:nvSpPr>
          <p:spPr bwMode="auto">
            <a:xfrm rot="16200000" flipH="1">
              <a:off x="-4702189" y="4128933"/>
              <a:ext cx="3039481" cy="788379"/>
            </a:xfrm>
            <a:custGeom>
              <a:avLst/>
              <a:gdLst>
                <a:gd name="T0" fmla="*/ 0 w 1717"/>
                <a:gd name="T1" fmla="*/ 421 h 421"/>
                <a:gd name="T2" fmla="*/ 1541 w 1717"/>
                <a:gd name="T3" fmla="*/ 421 h 421"/>
                <a:gd name="T4" fmla="*/ 1717 w 1717"/>
                <a:gd name="T5" fmla="*/ 210 h 421"/>
                <a:gd name="T6" fmla="*/ 1541 w 1717"/>
                <a:gd name="T7" fmla="*/ 0 h 421"/>
                <a:gd name="T8" fmla="*/ 0 w 1717"/>
                <a:gd name="T9" fmla="*/ 0 h 421"/>
                <a:gd name="T10" fmla="*/ 0 w 1717"/>
                <a:gd name="T11" fmla="*/ 421 h 421"/>
              </a:gdLst>
              <a:ahLst/>
              <a:cxnLst>
                <a:cxn ang="0">
                  <a:pos x="T0" y="T1"/>
                </a:cxn>
                <a:cxn ang="0">
                  <a:pos x="T2" y="T3"/>
                </a:cxn>
                <a:cxn ang="0">
                  <a:pos x="T4" y="T5"/>
                </a:cxn>
                <a:cxn ang="0">
                  <a:pos x="T6" y="T7"/>
                </a:cxn>
                <a:cxn ang="0">
                  <a:pos x="T8" y="T9"/>
                </a:cxn>
                <a:cxn ang="0">
                  <a:pos x="T10" y="T11"/>
                </a:cxn>
              </a:cxnLst>
              <a:rect l="0" t="0" r="r" b="b"/>
              <a:pathLst>
                <a:path w="1717" h="421">
                  <a:moveTo>
                    <a:pt x="0" y="421"/>
                  </a:moveTo>
                  <a:lnTo>
                    <a:pt x="1541" y="421"/>
                  </a:lnTo>
                  <a:lnTo>
                    <a:pt x="1717" y="210"/>
                  </a:lnTo>
                  <a:lnTo>
                    <a:pt x="1541" y="0"/>
                  </a:lnTo>
                  <a:lnTo>
                    <a:pt x="0" y="0"/>
                  </a:lnTo>
                  <a:lnTo>
                    <a:pt x="0" y="421"/>
                  </a:ln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03" name="Freeform 23">
              <a:extLst>
                <a:ext uri="{FF2B5EF4-FFF2-40B4-BE49-F238E27FC236}">
                  <a16:creationId xmlns:a16="http://schemas.microsoft.com/office/drawing/2014/main" id="{8C8DD2F6-4955-47A7-9C1F-664711BAF1F0}"/>
                </a:ext>
              </a:extLst>
            </p:cNvPr>
            <p:cNvSpPr>
              <a:spLocks/>
            </p:cNvSpPr>
            <p:nvPr/>
          </p:nvSpPr>
          <p:spPr bwMode="auto">
            <a:xfrm rot="16200000" flipH="1">
              <a:off x="-1644770" y="1789458"/>
              <a:ext cx="815975" cy="1632935"/>
            </a:xfrm>
            <a:custGeom>
              <a:avLst/>
              <a:gdLst>
                <a:gd name="T0" fmla="*/ 514 w 514"/>
                <a:gd name="T1" fmla="*/ 872 h 872"/>
                <a:gd name="T2" fmla="*/ 0 w 514"/>
                <a:gd name="T3" fmla="*/ 121 h 872"/>
                <a:gd name="T4" fmla="*/ 0 w 514"/>
                <a:gd name="T5" fmla="*/ 0 h 872"/>
                <a:gd name="T6" fmla="*/ 514 w 514"/>
                <a:gd name="T7" fmla="*/ 450 h 872"/>
                <a:gd name="T8" fmla="*/ 514 w 514"/>
                <a:gd name="T9" fmla="*/ 872 h 872"/>
              </a:gdLst>
              <a:ahLst/>
              <a:cxnLst>
                <a:cxn ang="0">
                  <a:pos x="T0" y="T1"/>
                </a:cxn>
                <a:cxn ang="0">
                  <a:pos x="T2" y="T3"/>
                </a:cxn>
                <a:cxn ang="0">
                  <a:pos x="T4" y="T5"/>
                </a:cxn>
                <a:cxn ang="0">
                  <a:pos x="T6" y="T7"/>
                </a:cxn>
                <a:cxn ang="0">
                  <a:pos x="T8" y="T9"/>
                </a:cxn>
              </a:cxnLst>
              <a:rect l="0" t="0" r="r" b="b"/>
              <a:pathLst>
                <a:path w="514" h="872">
                  <a:moveTo>
                    <a:pt x="514" y="872"/>
                  </a:moveTo>
                  <a:lnTo>
                    <a:pt x="0" y="121"/>
                  </a:lnTo>
                  <a:lnTo>
                    <a:pt x="0" y="0"/>
                  </a:lnTo>
                  <a:lnTo>
                    <a:pt x="514" y="450"/>
                  </a:lnTo>
                  <a:lnTo>
                    <a:pt x="514" y="872"/>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05" name="Freeform 25">
              <a:extLst>
                <a:ext uri="{FF2B5EF4-FFF2-40B4-BE49-F238E27FC236}">
                  <a16:creationId xmlns:a16="http://schemas.microsoft.com/office/drawing/2014/main" id="{FFC1949F-B8A6-41B5-B8B9-CF1748AE749D}"/>
                </a:ext>
              </a:extLst>
            </p:cNvPr>
            <p:cNvSpPr>
              <a:spLocks/>
            </p:cNvSpPr>
            <p:nvPr/>
          </p:nvSpPr>
          <p:spPr bwMode="auto">
            <a:xfrm rot="16200000" flipH="1">
              <a:off x="-2153190" y="2071289"/>
              <a:ext cx="815975" cy="1069273"/>
            </a:xfrm>
            <a:custGeom>
              <a:avLst/>
              <a:gdLst>
                <a:gd name="T0" fmla="*/ 514 w 514"/>
                <a:gd name="T1" fmla="*/ 571 h 571"/>
                <a:gd name="T2" fmla="*/ 0 w 514"/>
                <a:gd name="T3" fmla="*/ 121 h 571"/>
                <a:gd name="T4" fmla="*/ 0 w 514"/>
                <a:gd name="T5" fmla="*/ 0 h 571"/>
                <a:gd name="T6" fmla="*/ 514 w 514"/>
                <a:gd name="T7" fmla="*/ 150 h 571"/>
                <a:gd name="T8" fmla="*/ 514 w 514"/>
                <a:gd name="T9" fmla="*/ 571 h 571"/>
              </a:gdLst>
              <a:ahLst/>
              <a:cxnLst>
                <a:cxn ang="0">
                  <a:pos x="T0" y="T1"/>
                </a:cxn>
                <a:cxn ang="0">
                  <a:pos x="T2" y="T3"/>
                </a:cxn>
                <a:cxn ang="0">
                  <a:pos x="T4" y="T5"/>
                </a:cxn>
                <a:cxn ang="0">
                  <a:pos x="T6" y="T7"/>
                </a:cxn>
                <a:cxn ang="0">
                  <a:pos x="T8" y="T9"/>
                </a:cxn>
              </a:cxnLst>
              <a:rect l="0" t="0" r="r" b="b"/>
              <a:pathLst>
                <a:path w="514" h="571">
                  <a:moveTo>
                    <a:pt x="514" y="571"/>
                  </a:moveTo>
                  <a:lnTo>
                    <a:pt x="0" y="121"/>
                  </a:lnTo>
                  <a:lnTo>
                    <a:pt x="0" y="0"/>
                  </a:lnTo>
                  <a:lnTo>
                    <a:pt x="514" y="150"/>
                  </a:lnTo>
                  <a:lnTo>
                    <a:pt x="514" y="571"/>
                  </a:ln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06" name="Freeform 27">
              <a:extLst>
                <a:ext uri="{FF2B5EF4-FFF2-40B4-BE49-F238E27FC236}">
                  <a16:creationId xmlns:a16="http://schemas.microsoft.com/office/drawing/2014/main" id="{D41904EA-5410-41B9-A670-A3E79F28F3ED}"/>
                </a:ext>
              </a:extLst>
            </p:cNvPr>
            <p:cNvSpPr>
              <a:spLocks/>
            </p:cNvSpPr>
            <p:nvPr/>
          </p:nvSpPr>
          <p:spPr bwMode="auto">
            <a:xfrm rot="16200000" flipH="1">
              <a:off x="-2801119" y="2211736"/>
              <a:ext cx="815975" cy="788379"/>
            </a:xfrm>
            <a:custGeom>
              <a:avLst/>
              <a:gdLst>
                <a:gd name="T0" fmla="*/ 514 w 514"/>
                <a:gd name="T1" fmla="*/ 421 h 421"/>
                <a:gd name="T2" fmla="*/ 0 w 514"/>
                <a:gd name="T3" fmla="*/ 271 h 421"/>
                <a:gd name="T4" fmla="*/ 0 w 514"/>
                <a:gd name="T5" fmla="*/ 150 h 421"/>
                <a:gd name="T6" fmla="*/ 514 w 514"/>
                <a:gd name="T7" fmla="*/ 0 h 421"/>
                <a:gd name="T8" fmla="*/ 514 w 514"/>
                <a:gd name="T9" fmla="*/ 421 h 421"/>
              </a:gdLst>
              <a:ahLst/>
              <a:cxnLst>
                <a:cxn ang="0">
                  <a:pos x="T0" y="T1"/>
                </a:cxn>
                <a:cxn ang="0">
                  <a:pos x="T2" y="T3"/>
                </a:cxn>
                <a:cxn ang="0">
                  <a:pos x="T4" y="T5"/>
                </a:cxn>
                <a:cxn ang="0">
                  <a:pos x="T6" y="T7"/>
                </a:cxn>
                <a:cxn ang="0">
                  <a:pos x="T8" y="T9"/>
                </a:cxn>
              </a:cxnLst>
              <a:rect l="0" t="0" r="r" b="b"/>
              <a:pathLst>
                <a:path w="514" h="421">
                  <a:moveTo>
                    <a:pt x="514" y="421"/>
                  </a:moveTo>
                  <a:lnTo>
                    <a:pt x="0" y="271"/>
                  </a:lnTo>
                  <a:lnTo>
                    <a:pt x="0" y="150"/>
                  </a:lnTo>
                  <a:lnTo>
                    <a:pt x="514" y="0"/>
                  </a:lnTo>
                  <a:lnTo>
                    <a:pt x="514" y="421"/>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07" name="Freeform 28">
              <a:extLst>
                <a:ext uri="{FF2B5EF4-FFF2-40B4-BE49-F238E27FC236}">
                  <a16:creationId xmlns:a16="http://schemas.microsoft.com/office/drawing/2014/main" id="{26FFA6E3-3284-4D0D-BF5F-8C1ABC39958F}"/>
                </a:ext>
              </a:extLst>
            </p:cNvPr>
            <p:cNvSpPr>
              <a:spLocks/>
            </p:cNvSpPr>
            <p:nvPr/>
          </p:nvSpPr>
          <p:spPr bwMode="auto">
            <a:xfrm rot="16200000" flipH="1">
              <a:off x="-4463081" y="1508563"/>
              <a:ext cx="815975" cy="2194725"/>
            </a:xfrm>
            <a:custGeom>
              <a:avLst/>
              <a:gdLst>
                <a:gd name="T0" fmla="*/ 514 w 514"/>
                <a:gd name="T1" fmla="*/ 0 h 1172"/>
                <a:gd name="T2" fmla="*/ 514 w 514"/>
                <a:gd name="T3" fmla="*/ 421 h 1172"/>
                <a:gd name="T4" fmla="*/ 0 w 514"/>
                <a:gd name="T5" fmla="*/ 1172 h 1172"/>
                <a:gd name="T6" fmla="*/ 0 w 514"/>
                <a:gd name="T7" fmla="*/ 1051 h 1172"/>
                <a:gd name="T8" fmla="*/ 514 w 514"/>
                <a:gd name="T9" fmla="*/ 0 h 1172"/>
              </a:gdLst>
              <a:ahLst/>
              <a:cxnLst>
                <a:cxn ang="0">
                  <a:pos x="T0" y="T1"/>
                </a:cxn>
                <a:cxn ang="0">
                  <a:pos x="T2" y="T3"/>
                </a:cxn>
                <a:cxn ang="0">
                  <a:pos x="T4" y="T5"/>
                </a:cxn>
                <a:cxn ang="0">
                  <a:pos x="T6" y="T7"/>
                </a:cxn>
                <a:cxn ang="0">
                  <a:pos x="T8" y="T9"/>
                </a:cxn>
              </a:cxnLst>
              <a:rect l="0" t="0" r="r" b="b"/>
              <a:pathLst>
                <a:path w="514" h="1172">
                  <a:moveTo>
                    <a:pt x="514" y="0"/>
                  </a:moveTo>
                  <a:lnTo>
                    <a:pt x="514" y="421"/>
                  </a:lnTo>
                  <a:lnTo>
                    <a:pt x="0" y="1172"/>
                  </a:lnTo>
                  <a:lnTo>
                    <a:pt x="0" y="1051"/>
                  </a:lnTo>
                  <a:lnTo>
                    <a:pt x="514" y="0"/>
                  </a:ln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08" name="Freeform 30">
              <a:extLst>
                <a:ext uri="{FF2B5EF4-FFF2-40B4-BE49-F238E27FC236}">
                  <a16:creationId xmlns:a16="http://schemas.microsoft.com/office/drawing/2014/main" id="{BE541A89-BFDE-4401-A364-7CE32C27730E}"/>
                </a:ext>
              </a:extLst>
            </p:cNvPr>
            <p:cNvSpPr>
              <a:spLocks/>
            </p:cNvSpPr>
            <p:nvPr/>
          </p:nvSpPr>
          <p:spPr bwMode="auto">
            <a:xfrm rot="16200000" flipH="1">
              <a:off x="-3449051" y="2071289"/>
              <a:ext cx="815975" cy="1069273"/>
            </a:xfrm>
            <a:custGeom>
              <a:avLst/>
              <a:gdLst>
                <a:gd name="T0" fmla="*/ 514 w 514"/>
                <a:gd name="T1" fmla="*/ 421 h 571"/>
                <a:gd name="T2" fmla="*/ 0 w 514"/>
                <a:gd name="T3" fmla="*/ 571 h 571"/>
                <a:gd name="T4" fmla="*/ 0 w 514"/>
                <a:gd name="T5" fmla="*/ 451 h 571"/>
                <a:gd name="T6" fmla="*/ 514 w 514"/>
                <a:gd name="T7" fmla="*/ 0 h 571"/>
                <a:gd name="T8" fmla="*/ 514 w 514"/>
                <a:gd name="T9" fmla="*/ 421 h 571"/>
              </a:gdLst>
              <a:ahLst/>
              <a:cxnLst>
                <a:cxn ang="0">
                  <a:pos x="T0" y="T1"/>
                </a:cxn>
                <a:cxn ang="0">
                  <a:pos x="T2" y="T3"/>
                </a:cxn>
                <a:cxn ang="0">
                  <a:pos x="T4" y="T5"/>
                </a:cxn>
                <a:cxn ang="0">
                  <a:pos x="T6" y="T7"/>
                </a:cxn>
                <a:cxn ang="0">
                  <a:pos x="T8" y="T9"/>
                </a:cxn>
              </a:cxnLst>
              <a:rect l="0" t="0" r="r" b="b"/>
              <a:pathLst>
                <a:path w="514" h="571">
                  <a:moveTo>
                    <a:pt x="514" y="421"/>
                  </a:moveTo>
                  <a:lnTo>
                    <a:pt x="0" y="571"/>
                  </a:lnTo>
                  <a:lnTo>
                    <a:pt x="0" y="451"/>
                  </a:lnTo>
                  <a:lnTo>
                    <a:pt x="514" y="0"/>
                  </a:lnTo>
                  <a:lnTo>
                    <a:pt x="514" y="421"/>
                  </a:ln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09" name="Freeform 31">
              <a:extLst>
                <a:ext uri="{FF2B5EF4-FFF2-40B4-BE49-F238E27FC236}">
                  <a16:creationId xmlns:a16="http://schemas.microsoft.com/office/drawing/2014/main" id="{5F56F17F-B834-49C5-B3E2-B18E5D705A34}"/>
                </a:ext>
              </a:extLst>
            </p:cNvPr>
            <p:cNvSpPr>
              <a:spLocks/>
            </p:cNvSpPr>
            <p:nvPr/>
          </p:nvSpPr>
          <p:spPr bwMode="auto">
            <a:xfrm rot="16200000" flipH="1">
              <a:off x="-3955597" y="1789458"/>
              <a:ext cx="815975" cy="1632935"/>
            </a:xfrm>
            <a:custGeom>
              <a:avLst/>
              <a:gdLst>
                <a:gd name="T0" fmla="*/ 514 w 514"/>
                <a:gd name="T1" fmla="*/ 421 h 872"/>
                <a:gd name="T2" fmla="*/ 0 w 514"/>
                <a:gd name="T3" fmla="*/ 872 h 872"/>
                <a:gd name="T4" fmla="*/ 0 w 514"/>
                <a:gd name="T5" fmla="*/ 751 h 872"/>
                <a:gd name="T6" fmla="*/ 514 w 514"/>
                <a:gd name="T7" fmla="*/ 0 h 872"/>
                <a:gd name="T8" fmla="*/ 514 w 514"/>
                <a:gd name="T9" fmla="*/ 421 h 872"/>
              </a:gdLst>
              <a:ahLst/>
              <a:cxnLst>
                <a:cxn ang="0">
                  <a:pos x="T0" y="T1"/>
                </a:cxn>
                <a:cxn ang="0">
                  <a:pos x="T2" y="T3"/>
                </a:cxn>
                <a:cxn ang="0">
                  <a:pos x="T4" y="T5"/>
                </a:cxn>
                <a:cxn ang="0">
                  <a:pos x="T6" y="T7"/>
                </a:cxn>
                <a:cxn ang="0">
                  <a:pos x="T8" y="T9"/>
                </a:cxn>
              </a:cxnLst>
              <a:rect l="0" t="0" r="r" b="b"/>
              <a:pathLst>
                <a:path w="514" h="872">
                  <a:moveTo>
                    <a:pt x="514" y="421"/>
                  </a:moveTo>
                  <a:lnTo>
                    <a:pt x="0" y="872"/>
                  </a:lnTo>
                  <a:lnTo>
                    <a:pt x="0" y="751"/>
                  </a:lnTo>
                  <a:lnTo>
                    <a:pt x="514" y="0"/>
                  </a:lnTo>
                  <a:lnTo>
                    <a:pt x="514" y="421"/>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13" name="TextBox 112">
              <a:extLst>
                <a:ext uri="{FF2B5EF4-FFF2-40B4-BE49-F238E27FC236}">
                  <a16:creationId xmlns:a16="http://schemas.microsoft.com/office/drawing/2014/main" id="{F5446B50-9F57-4A66-BE3B-DD34E0BD5875}"/>
                </a:ext>
              </a:extLst>
            </p:cNvPr>
            <p:cNvSpPr txBox="1"/>
            <p:nvPr/>
          </p:nvSpPr>
          <p:spPr>
            <a:xfrm flipH="1">
              <a:off x="-5011079"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01</a:t>
              </a:r>
            </a:p>
          </p:txBody>
        </p:sp>
        <p:sp>
          <p:nvSpPr>
            <p:cNvPr id="114" name="TextBox 113">
              <a:extLst>
                <a:ext uri="{FF2B5EF4-FFF2-40B4-BE49-F238E27FC236}">
                  <a16:creationId xmlns:a16="http://schemas.microsoft.com/office/drawing/2014/main" id="{5ABD841A-4626-4BE3-946A-377477E2CC78}"/>
                </a:ext>
              </a:extLst>
            </p:cNvPr>
            <p:cNvSpPr txBox="1"/>
            <p:nvPr/>
          </p:nvSpPr>
          <p:spPr>
            <a:xfrm flipH="1">
              <a:off x="-4222700"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02</a:t>
              </a:r>
            </a:p>
          </p:txBody>
        </p:sp>
        <p:sp>
          <p:nvSpPr>
            <p:cNvPr id="116" name="TextBox 115">
              <a:extLst>
                <a:ext uri="{FF2B5EF4-FFF2-40B4-BE49-F238E27FC236}">
                  <a16:creationId xmlns:a16="http://schemas.microsoft.com/office/drawing/2014/main" id="{8A8ECB6C-8579-44D7-BF17-3972EF71AFF9}"/>
                </a:ext>
              </a:extLst>
            </p:cNvPr>
            <p:cNvSpPr txBox="1"/>
            <p:nvPr/>
          </p:nvSpPr>
          <p:spPr>
            <a:xfrm flipH="1">
              <a:off x="-3434323"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03</a:t>
              </a:r>
            </a:p>
          </p:txBody>
        </p:sp>
        <p:sp>
          <p:nvSpPr>
            <p:cNvPr id="205" name="TextBox 204">
              <a:extLst>
                <a:ext uri="{FF2B5EF4-FFF2-40B4-BE49-F238E27FC236}">
                  <a16:creationId xmlns:a16="http://schemas.microsoft.com/office/drawing/2014/main" id="{159B623B-92B9-4275-9D8A-1AAF6508C9DD}"/>
                </a:ext>
              </a:extLst>
            </p:cNvPr>
            <p:cNvSpPr txBox="1"/>
            <p:nvPr/>
          </p:nvSpPr>
          <p:spPr>
            <a:xfrm flipH="1">
              <a:off x="-2645944"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04</a:t>
              </a:r>
            </a:p>
          </p:txBody>
        </p:sp>
        <p:sp>
          <p:nvSpPr>
            <p:cNvPr id="206" name="TextBox 205">
              <a:extLst>
                <a:ext uri="{FF2B5EF4-FFF2-40B4-BE49-F238E27FC236}">
                  <a16:creationId xmlns:a16="http://schemas.microsoft.com/office/drawing/2014/main" id="{A4095611-D0C5-4B2D-988E-E63C9B238308}"/>
                </a:ext>
              </a:extLst>
            </p:cNvPr>
            <p:cNvSpPr txBox="1"/>
            <p:nvPr/>
          </p:nvSpPr>
          <p:spPr>
            <a:xfrm flipH="1">
              <a:off x="-1857567"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05</a:t>
              </a:r>
            </a:p>
          </p:txBody>
        </p:sp>
        <p:sp>
          <p:nvSpPr>
            <p:cNvPr id="207" name="TextBox 206">
              <a:extLst>
                <a:ext uri="{FF2B5EF4-FFF2-40B4-BE49-F238E27FC236}">
                  <a16:creationId xmlns:a16="http://schemas.microsoft.com/office/drawing/2014/main" id="{C605E8CC-9D0A-4510-B5B9-A538AEB11AFC}"/>
                </a:ext>
              </a:extLst>
            </p:cNvPr>
            <p:cNvSpPr txBox="1"/>
            <p:nvPr/>
          </p:nvSpPr>
          <p:spPr>
            <a:xfrm flipH="1">
              <a:off x="-1114857"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06</a:t>
              </a:r>
            </a:p>
          </p:txBody>
        </p:sp>
        <p:sp>
          <p:nvSpPr>
            <p:cNvPr id="208" name="TextBox 207">
              <a:extLst>
                <a:ext uri="{FF2B5EF4-FFF2-40B4-BE49-F238E27FC236}">
                  <a16:creationId xmlns:a16="http://schemas.microsoft.com/office/drawing/2014/main" id="{E018C23F-BB9C-4039-A76E-861DB5811D67}"/>
                </a:ext>
              </a:extLst>
            </p:cNvPr>
            <p:cNvSpPr txBox="1"/>
            <p:nvPr/>
          </p:nvSpPr>
          <p:spPr>
            <a:xfrm flipH="1">
              <a:off x="-278938"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07</a:t>
              </a:r>
            </a:p>
          </p:txBody>
        </p:sp>
        <p:sp>
          <p:nvSpPr>
            <p:cNvPr id="209" name="TextBox 208">
              <a:extLst>
                <a:ext uri="{FF2B5EF4-FFF2-40B4-BE49-F238E27FC236}">
                  <a16:creationId xmlns:a16="http://schemas.microsoft.com/office/drawing/2014/main" id="{92789162-13B1-4129-B7B1-CAB735BEC2C9}"/>
                </a:ext>
              </a:extLst>
            </p:cNvPr>
            <p:cNvSpPr txBox="1"/>
            <p:nvPr/>
          </p:nvSpPr>
          <p:spPr>
            <a:xfrm rot="16200000" flipH="1">
              <a:off x="-5652030" y="4809833"/>
              <a:ext cx="1787527" cy="430887"/>
            </a:xfrm>
            <a:prstGeom prst="rect">
              <a:avLst/>
            </a:prstGeom>
            <a:noFill/>
          </p:spPr>
          <p:txBody>
            <a:bodyPr wrap="square" lIns="0" tIns="0" rIns="0" bIns="0" rtlCol="0" anchor="ctr">
              <a:spAutoFit/>
            </a:bodyPr>
            <a:lstStyle/>
            <a:p>
              <a:pPr algn="ctr"/>
              <a:r>
                <a:rPr lang="en-US" sz="2800" b="1" dirty="0">
                  <a:solidFill>
                    <a:schemeClr val="bg1"/>
                  </a:solidFill>
                  <a:ea typeface="Calibri Light" charset="0"/>
                  <a:cs typeface="Segoe UI" panose="020B0502040204020203" pitchFamily="34" charset="0"/>
                </a:rPr>
                <a:t>Awareness</a:t>
              </a:r>
            </a:p>
          </p:txBody>
        </p:sp>
        <p:sp>
          <p:nvSpPr>
            <p:cNvPr id="210" name="TextBox 209">
              <a:extLst>
                <a:ext uri="{FF2B5EF4-FFF2-40B4-BE49-F238E27FC236}">
                  <a16:creationId xmlns:a16="http://schemas.microsoft.com/office/drawing/2014/main" id="{C8A70355-649B-40A5-845A-B2623EC91FE8}"/>
                </a:ext>
              </a:extLst>
            </p:cNvPr>
            <p:cNvSpPr txBox="1"/>
            <p:nvPr/>
          </p:nvSpPr>
          <p:spPr>
            <a:xfrm rot="16200000" flipH="1">
              <a:off x="-4616842" y="4542647"/>
              <a:ext cx="1339425" cy="246221"/>
            </a:xfrm>
            <a:prstGeom prst="rect">
              <a:avLst/>
            </a:prstGeom>
            <a:noFill/>
          </p:spPr>
          <p:txBody>
            <a:bodyPr wrap="square" lIns="0" tIns="0" rIns="0" bIns="0" rtlCol="0" anchor="ctr">
              <a:spAutoFit/>
            </a:bodyPr>
            <a:lstStyle/>
            <a:p>
              <a:pPr algn="ctr"/>
              <a:r>
                <a:rPr lang="en-US" sz="1600" b="1" dirty="0">
                  <a:latin typeface="Segoe UI" panose="020B0502040204020203" pitchFamily="34" charset="0"/>
                  <a:ea typeface="Calibri Light" charset="0"/>
                  <a:cs typeface="Segoe UI" panose="020B0502040204020203" pitchFamily="34" charset="0"/>
                </a:rPr>
                <a:t>Agree</a:t>
              </a:r>
            </a:p>
          </p:txBody>
        </p:sp>
        <p:sp>
          <p:nvSpPr>
            <p:cNvPr id="211" name="TextBox 210">
              <a:extLst>
                <a:ext uri="{FF2B5EF4-FFF2-40B4-BE49-F238E27FC236}">
                  <a16:creationId xmlns:a16="http://schemas.microsoft.com/office/drawing/2014/main" id="{973DE3B6-33E0-4B07-A7BE-856422446BBD}"/>
                </a:ext>
              </a:extLst>
            </p:cNvPr>
            <p:cNvSpPr txBox="1"/>
            <p:nvPr/>
          </p:nvSpPr>
          <p:spPr>
            <a:xfrm rot="16200000" flipH="1">
              <a:off x="-4143113" y="4450290"/>
              <a:ext cx="1827956" cy="615553"/>
            </a:xfrm>
            <a:prstGeom prst="rect">
              <a:avLst/>
            </a:prstGeom>
            <a:noFill/>
          </p:spPr>
          <p:txBody>
            <a:bodyPr wrap="square" lIns="0" tIns="0" rIns="0" bIns="0" rtlCol="0" anchor="ctr">
              <a:spAutoFit/>
            </a:bodyPr>
            <a:lstStyle/>
            <a:p>
              <a:pPr algn="ctr"/>
              <a:r>
                <a:rPr lang="en-US" sz="2000" b="1" dirty="0">
                  <a:ea typeface="Calibri Light" charset="0"/>
                  <a:cs typeface="Segoe UI" panose="020B0502040204020203" pitchFamily="34" charset="0"/>
                </a:rPr>
                <a:t>Access &amp; Communication</a:t>
              </a:r>
            </a:p>
          </p:txBody>
        </p:sp>
        <p:sp>
          <p:nvSpPr>
            <p:cNvPr id="212" name="TextBox 211">
              <a:extLst>
                <a:ext uri="{FF2B5EF4-FFF2-40B4-BE49-F238E27FC236}">
                  <a16:creationId xmlns:a16="http://schemas.microsoft.com/office/drawing/2014/main" id="{6A0733FB-EDC5-414C-BD39-CF6A4FD574CE}"/>
                </a:ext>
              </a:extLst>
            </p:cNvPr>
            <p:cNvSpPr txBox="1"/>
            <p:nvPr/>
          </p:nvSpPr>
          <p:spPr>
            <a:xfrm rot="16200000" flipH="1">
              <a:off x="-3076287" y="4270614"/>
              <a:ext cx="1339425" cy="307777"/>
            </a:xfrm>
            <a:prstGeom prst="rect">
              <a:avLst/>
            </a:prstGeom>
            <a:noFill/>
          </p:spPr>
          <p:txBody>
            <a:bodyPr wrap="square" lIns="0" tIns="0" rIns="0" bIns="0" rtlCol="0" anchor="ctr">
              <a:spAutoFit/>
            </a:bodyPr>
            <a:lstStyle/>
            <a:p>
              <a:pPr algn="ctr"/>
              <a:r>
                <a:rPr lang="en-US" sz="2000" b="1" dirty="0">
                  <a:ea typeface="Calibri Light" charset="0"/>
                  <a:cs typeface="Segoe UI" panose="020B0502040204020203" pitchFamily="34" charset="0"/>
                </a:rPr>
                <a:t>Interaction</a:t>
              </a:r>
            </a:p>
          </p:txBody>
        </p:sp>
        <p:sp>
          <p:nvSpPr>
            <p:cNvPr id="213" name="TextBox 212">
              <a:extLst>
                <a:ext uri="{FF2B5EF4-FFF2-40B4-BE49-F238E27FC236}">
                  <a16:creationId xmlns:a16="http://schemas.microsoft.com/office/drawing/2014/main" id="{BD4A5C74-5E64-4B63-8007-AFBD456D3205}"/>
                </a:ext>
              </a:extLst>
            </p:cNvPr>
            <p:cNvSpPr txBox="1"/>
            <p:nvPr/>
          </p:nvSpPr>
          <p:spPr>
            <a:xfrm rot="16200000" flipH="1">
              <a:off x="-2222786" y="4647336"/>
              <a:ext cx="1339425" cy="307777"/>
            </a:xfrm>
            <a:prstGeom prst="rect">
              <a:avLst/>
            </a:prstGeom>
            <a:noFill/>
          </p:spPr>
          <p:txBody>
            <a:bodyPr wrap="square" lIns="0" tIns="0" rIns="0" bIns="0" rtlCol="0" anchor="ctr">
              <a:spAutoFit/>
            </a:bodyPr>
            <a:lstStyle/>
            <a:p>
              <a:pPr algn="ctr"/>
              <a:r>
                <a:rPr lang="en-US" sz="2000" b="1" dirty="0">
                  <a:ea typeface="Calibri Light" charset="0"/>
                  <a:cs typeface="Segoe UI" panose="020B0502040204020203" pitchFamily="34" charset="0"/>
                </a:rPr>
                <a:t>Skills</a:t>
              </a:r>
            </a:p>
          </p:txBody>
        </p:sp>
        <p:sp>
          <p:nvSpPr>
            <p:cNvPr id="214" name="TextBox 213">
              <a:extLst>
                <a:ext uri="{FF2B5EF4-FFF2-40B4-BE49-F238E27FC236}">
                  <a16:creationId xmlns:a16="http://schemas.microsoft.com/office/drawing/2014/main" id="{7DA4D18D-04EA-4A9E-B1BB-DEA182CEE6A9}"/>
                </a:ext>
              </a:extLst>
            </p:cNvPr>
            <p:cNvSpPr txBox="1"/>
            <p:nvPr/>
          </p:nvSpPr>
          <p:spPr>
            <a:xfrm rot="16200000" flipH="1">
              <a:off x="-1524757" y="4175407"/>
              <a:ext cx="1435353" cy="615553"/>
            </a:xfrm>
            <a:prstGeom prst="rect">
              <a:avLst/>
            </a:prstGeom>
            <a:noFill/>
          </p:spPr>
          <p:txBody>
            <a:bodyPr wrap="square" lIns="0" tIns="0" rIns="0" bIns="0" rtlCol="0" anchor="ctr">
              <a:spAutoFit/>
            </a:bodyPr>
            <a:lstStyle/>
            <a:p>
              <a:pPr algn="ctr"/>
              <a:r>
                <a:rPr lang="en-US" sz="2000" b="1" dirty="0">
                  <a:ea typeface="Calibri Light" charset="0"/>
                  <a:cs typeface="Segoe UI" panose="020B0502040204020203" pitchFamily="34" charset="0"/>
                </a:rPr>
                <a:t>Structure &amp; Process</a:t>
              </a:r>
            </a:p>
          </p:txBody>
        </p:sp>
        <p:sp>
          <p:nvSpPr>
            <p:cNvPr id="215" name="TextBox 214">
              <a:extLst>
                <a:ext uri="{FF2B5EF4-FFF2-40B4-BE49-F238E27FC236}">
                  <a16:creationId xmlns:a16="http://schemas.microsoft.com/office/drawing/2014/main" id="{A8DD6139-F01D-4F31-B781-7F5DF5036AC7}"/>
                </a:ext>
              </a:extLst>
            </p:cNvPr>
            <p:cNvSpPr txBox="1"/>
            <p:nvPr/>
          </p:nvSpPr>
          <p:spPr>
            <a:xfrm rot="16200000" flipH="1">
              <a:off x="-695838" y="4678114"/>
              <a:ext cx="1339425" cy="246221"/>
            </a:xfrm>
            <a:prstGeom prst="rect">
              <a:avLst/>
            </a:prstGeom>
            <a:noFill/>
          </p:spPr>
          <p:txBody>
            <a:bodyPr wrap="square" lIns="0" tIns="0" rIns="0" bIns="0" rtlCol="0" anchor="ctr">
              <a:spAutoFit/>
            </a:bodyPr>
            <a:lstStyle/>
            <a:p>
              <a:pPr algn="r"/>
              <a:r>
                <a:rPr lang="en-US" sz="1600" b="1" dirty="0">
                  <a:solidFill>
                    <a:schemeClr val="bg1"/>
                  </a:solidFill>
                  <a:latin typeface="Segoe UI" panose="020B0502040204020203" pitchFamily="34" charset="0"/>
                  <a:ea typeface="Calibri Light" charset="0"/>
                  <a:cs typeface="Segoe UI" panose="020B0502040204020203" pitchFamily="34" charset="0"/>
                </a:rPr>
                <a:t>Placeholder</a:t>
              </a:r>
            </a:p>
          </p:txBody>
        </p:sp>
        <p:grpSp>
          <p:nvGrpSpPr>
            <p:cNvPr id="222" name="Group 221">
              <a:extLst>
                <a:ext uri="{FF2B5EF4-FFF2-40B4-BE49-F238E27FC236}">
                  <a16:creationId xmlns:a16="http://schemas.microsoft.com/office/drawing/2014/main" id="{5F7901A0-617F-4096-8209-ED7F9DAB9787}"/>
                </a:ext>
              </a:extLst>
            </p:cNvPr>
            <p:cNvGrpSpPr/>
            <p:nvPr/>
          </p:nvGrpSpPr>
          <p:grpSpPr>
            <a:xfrm>
              <a:off x="-4911084" y="3596398"/>
              <a:ext cx="305634" cy="230896"/>
              <a:chOff x="4776788" y="2243138"/>
              <a:chExt cx="434976" cy="328612"/>
            </a:xfrm>
            <a:solidFill>
              <a:schemeClr val="bg1"/>
            </a:solidFill>
          </p:grpSpPr>
          <p:sp>
            <p:nvSpPr>
              <p:cNvPr id="224" name="Freeform 18">
                <a:extLst>
                  <a:ext uri="{FF2B5EF4-FFF2-40B4-BE49-F238E27FC236}">
                    <a16:creationId xmlns:a16="http://schemas.microsoft.com/office/drawing/2014/main" id="{8665CC82-FCE2-4558-84E5-D259EAD600FA}"/>
                  </a:ext>
                </a:extLst>
              </p:cNvPr>
              <p:cNvSpPr>
                <a:spLocks/>
              </p:cNvSpPr>
              <p:nvPr/>
            </p:nvSpPr>
            <p:spPr bwMode="auto">
              <a:xfrm>
                <a:off x="4984751" y="2243138"/>
                <a:ext cx="19050" cy="46038"/>
              </a:xfrm>
              <a:custGeom>
                <a:avLst/>
                <a:gdLst>
                  <a:gd name="T0" fmla="*/ 63 w 127"/>
                  <a:gd name="T1" fmla="*/ 0 h 318"/>
                  <a:gd name="T2" fmla="*/ 63 w 127"/>
                  <a:gd name="T3" fmla="*/ 0 h 318"/>
                  <a:gd name="T4" fmla="*/ 80 w 127"/>
                  <a:gd name="T5" fmla="*/ 2 h 318"/>
                  <a:gd name="T6" fmla="*/ 96 w 127"/>
                  <a:gd name="T7" fmla="*/ 9 h 318"/>
                  <a:gd name="T8" fmla="*/ 109 w 127"/>
                  <a:gd name="T9" fmla="*/ 19 h 318"/>
                  <a:gd name="T10" fmla="*/ 119 w 127"/>
                  <a:gd name="T11" fmla="*/ 32 h 318"/>
                  <a:gd name="T12" fmla="*/ 125 w 127"/>
                  <a:gd name="T13" fmla="*/ 47 h 318"/>
                  <a:gd name="T14" fmla="*/ 127 w 127"/>
                  <a:gd name="T15" fmla="*/ 64 h 318"/>
                  <a:gd name="T16" fmla="*/ 127 w 127"/>
                  <a:gd name="T17" fmla="*/ 254 h 318"/>
                  <a:gd name="T18" fmla="*/ 125 w 127"/>
                  <a:gd name="T19" fmla="*/ 272 h 318"/>
                  <a:gd name="T20" fmla="*/ 119 w 127"/>
                  <a:gd name="T21" fmla="*/ 286 h 318"/>
                  <a:gd name="T22" fmla="*/ 109 w 127"/>
                  <a:gd name="T23" fmla="*/ 300 h 318"/>
                  <a:gd name="T24" fmla="*/ 96 w 127"/>
                  <a:gd name="T25" fmla="*/ 309 h 318"/>
                  <a:gd name="T26" fmla="*/ 80 w 127"/>
                  <a:gd name="T27" fmla="*/ 315 h 318"/>
                  <a:gd name="T28" fmla="*/ 63 w 127"/>
                  <a:gd name="T29" fmla="*/ 318 h 318"/>
                  <a:gd name="T30" fmla="*/ 47 w 127"/>
                  <a:gd name="T31" fmla="*/ 315 h 318"/>
                  <a:gd name="T32" fmla="*/ 31 w 127"/>
                  <a:gd name="T33" fmla="*/ 309 h 318"/>
                  <a:gd name="T34" fmla="*/ 18 w 127"/>
                  <a:gd name="T35" fmla="*/ 300 h 318"/>
                  <a:gd name="T36" fmla="*/ 8 w 127"/>
                  <a:gd name="T37" fmla="*/ 286 h 318"/>
                  <a:gd name="T38" fmla="*/ 2 w 127"/>
                  <a:gd name="T39" fmla="*/ 272 h 318"/>
                  <a:gd name="T40" fmla="*/ 0 w 127"/>
                  <a:gd name="T41" fmla="*/ 254 h 318"/>
                  <a:gd name="T42" fmla="*/ 0 w 127"/>
                  <a:gd name="T43" fmla="*/ 64 h 318"/>
                  <a:gd name="T44" fmla="*/ 2 w 127"/>
                  <a:gd name="T45" fmla="*/ 47 h 318"/>
                  <a:gd name="T46" fmla="*/ 8 w 127"/>
                  <a:gd name="T47" fmla="*/ 32 h 318"/>
                  <a:gd name="T48" fmla="*/ 18 w 127"/>
                  <a:gd name="T49" fmla="*/ 19 h 318"/>
                  <a:gd name="T50" fmla="*/ 31 w 127"/>
                  <a:gd name="T51" fmla="*/ 9 h 318"/>
                  <a:gd name="T52" fmla="*/ 47 w 127"/>
                  <a:gd name="T53" fmla="*/ 2 h 318"/>
                  <a:gd name="T54" fmla="*/ 63 w 127"/>
                  <a:gd name="T55"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7" h="318">
                    <a:moveTo>
                      <a:pt x="63" y="0"/>
                    </a:moveTo>
                    <a:lnTo>
                      <a:pt x="63" y="0"/>
                    </a:lnTo>
                    <a:lnTo>
                      <a:pt x="80" y="2"/>
                    </a:lnTo>
                    <a:lnTo>
                      <a:pt x="96" y="9"/>
                    </a:lnTo>
                    <a:lnTo>
                      <a:pt x="109" y="19"/>
                    </a:lnTo>
                    <a:lnTo>
                      <a:pt x="119" y="32"/>
                    </a:lnTo>
                    <a:lnTo>
                      <a:pt x="125" y="47"/>
                    </a:lnTo>
                    <a:lnTo>
                      <a:pt x="127" y="64"/>
                    </a:lnTo>
                    <a:lnTo>
                      <a:pt x="127" y="254"/>
                    </a:lnTo>
                    <a:lnTo>
                      <a:pt x="125" y="272"/>
                    </a:lnTo>
                    <a:lnTo>
                      <a:pt x="119" y="286"/>
                    </a:lnTo>
                    <a:lnTo>
                      <a:pt x="109" y="300"/>
                    </a:lnTo>
                    <a:lnTo>
                      <a:pt x="96" y="309"/>
                    </a:lnTo>
                    <a:lnTo>
                      <a:pt x="80" y="315"/>
                    </a:lnTo>
                    <a:lnTo>
                      <a:pt x="63" y="318"/>
                    </a:lnTo>
                    <a:lnTo>
                      <a:pt x="47" y="315"/>
                    </a:lnTo>
                    <a:lnTo>
                      <a:pt x="31" y="309"/>
                    </a:lnTo>
                    <a:lnTo>
                      <a:pt x="18" y="300"/>
                    </a:lnTo>
                    <a:lnTo>
                      <a:pt x="8" y="286"/>
                    </a:lnTo>
                    <a:lnTo>
                      <a:pt x="2" y="272"/>
                    </a:lnTo>
                    <a:lnTo>
                      <a:pt x="0" y="254"/>
                    </a:lnTo>
                    <a:lnTo>
                      <a:pt x="0" y="64"/>
                    </a:lnTo>
                    <a:lnTo>
                      <a:pt x="2" y="47"/>
                    </a:lnTo>
                    <a:lnTo>
                      <a:pt x="8" y="32"/>
                    </a:lnTo>
                    <a:lnTo>
                      <a:pt x="18" y="19"/>
                    </a:lnTo>
                    <a:lnTo>
                      <a:pt x="31" y="9"/>
                    </a:lnTo>
                    <a:lnTo>
                      <a:pt x="47" y="2"/>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26" name="Freeform 20">
                <a:extLst>
                  <a:ext uri="{FF2B5EF4-FFF2-40B4-BE49-F238E27FC236}">
                    <a16:creationId xmlns:a16="http://schemas.microsoft.com/office/drawing/2014/main" id="{6CC3E4C0-6F57-4328-BCB2-244777E2E4EB}"/>
                  </a:ext>
                </a:extLst>
              </p:cNvPr>
              <p:cNvSpPr>
                <a:spLocks/>
              </p:cNvSpPr>
              <p:nvPr/>
            </p:nvSpPr>
            <p:spPr bwMode="auto">
              <a:xfrm>
                <a:off x="4805363" y="2346325"/>
                <a:ext cx="41275" cy="33338"/>
              </a:xfrm>
              <a:custGeom>
                <a:avLst/>
                <a:gdLst>
                  <a:gd name="T0" fmla="*/ 64 w 294"/>
                  <a:gd name="T1" fmla="*/ 0 h 222"/>
                  <a:gd name="T2" fmla="*/ 79 w 294"/>
                  <a:gd name="T3" fmla="*/ 2 h 222"/>
                  <a:gd name="T4" fmla="*/ 96 w 294"/>
                  <a:gd name="T5" fmla="*/ 8 h 222"/>
                  <a:gd name="T6" fmla="*/ 263 w 294"/>
                  <a:gd name="T7" fmla="*/ 103 h 222"/>
                  <a:gd name="T8" fmla="*/ 276 w 294"/>
                  <a:gd name="T9" fmla="*/ 114 h 222"/>
                  <a:gd name="T10" fmla="*/ 286 w 294"/>
                  <a:gd name="T11" fmla="*/ 127 h 222"/>
                  <a:gd name="T12" fmla="*/ 292 w 294"/>
                  <a:gd name="T13" fmla="*/ 142 h 222"/>
                  <a:gd name="T14" fmla="*/ 294 w 294"/>
                  <a:gd name="T15" fmla="*/ 158 h 222"/>
                  <a:gd name="T16" fmla="*/ 292 w 294"/>
                  <a:gd name="T17" fmla="*/ 175 h 222"/>
                  <a:gd name="T18" fmla="*/ 286 w 294"/>
                  <a:gd name="T19" fmla="*/ 190 h 222"/>
                  <a:gd name="T20" fmla="*/ 275 w 294"/>
                  <a:gd name="T21" fmla="*/ 204 h 222"/>
                  <a:gd name="T22" fmla="*/ 262 w 294"/>
                  <a:gd name="T23" fmla="*/ 214 h 222"/>
                  <a:gd name="T24" fmla="*/ 246 w 294"/>
                  <a:gd name="T25" fmla="*/ 220 h 222"/>
                  <a:gd name="T26" fmla="*/ 230 w 294"/>
                  <a:gd name="T27" fmla="*/ 222 h 222"/>
                  <a:gd name="T28" fmla="*/ 213 w 294"/>
                  <a:gd name="T29" fmla="*/ 220 h 222"/>
                  <a:gd name="T30" fmla="*/ 198 w 294"/>
                  <a:gd name="T31" fmla="*/ 213 h 222"/>
                  <a:gd name="T32" fmla="*/ 31 w 294"/>
                  <a:gd name="T33" fmla="*/ 118 h 222"/>
                  <a:gd name="T34" fmla="*/ 18 w 294"/>
                  <a:gd name="T35" fmla="*/ 108 h 222"/>
                  <a:gd name="T36" fmla="*/ 8 w 294"/>
                  <a:gd name="T37" fmla="*/ 95 h 222"/>
                  <a:gd name="T38" fmla="*/ 2 w 294"/>
                  <a:gd name="T39" fmla="*/ 80 h 222"/>
                  <a:gd name="T40" fmla="*/ 0 w 294"/>
                  <a:gd name="T41" fmla="*/ 63 h 222"/>
                  <a:gd name="T42" fmla="*/ 2 w 294"/>
                  <a:gd name="T43" fmla="*/ 47 h 222"/>
                  <a:gd name="T44" fmla="*/ 8 w 294"/>
                  <a:gd name="T45" fmla="*/ 31 h 222"/>
                  <a:gd name="T46" fmla="*/ 19 w 294"/>
                  <a:gd name="T47" fmla="*/ 18 h 222"/>
                  <a:gd name="T48" fmla="*/ 32 w 294"/>
                  <a:gd name="T49" fmla="*/ 8 h 222"/>
                  <a:gd name="T50" fmla="*/ 47 w 294"/>
                  <a:gd name="T51" fmla="*/ 2 h 222"/>
                  <a:gd name="T52" fmla="*/ 64 w 294"/>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2">
                    <a:moveTo>
                      <a:pt x="64" y="0"/>
                    </a:moveTo>
                    <a:lnTo>
                      <a:pt x="79" y="2"/>
                    </a:lnTo>
                    <a:lnTo>
                      <a:pt x="96" y="8"/>
                    </a:lnTo>
                    <a:lnTo>
                      <a:pt x="263" y="103"/>
                    </a:lnTo>
                    <a:lnTo>
                      <a:pt x="276" y="114"/>
                    </a:lnTo>
                    <a:lnTo>
                      <a:pt x="286" y="127"/>
                    </a:lnTo>
                    <a:lnTo>
                      <a:pt x="292" y="142"/>
                    </a:lnTo>
                    <a:lnTo>
                      <a:pt x="294" y="158"/>
                    </a:lnTo>
                    <a:lnTo>
                      <a:pt x="292" y="175"/>
                    </a:lnTo>
                    <a:lnTo>
                      <a:pt x="286" y="190"/>
                    </a:lnTo>
                    <a:lnTo>
                      <a:pt x="275" y="204"/>
                    </a:lnTo>
                    <a:lnTo>
                      <a:pt x="262" y="214"/>
                    </a:lnTo>
                    <a:lnTo>
                      <a:pt x="246" y="220"/>
                    </a:lnTo>
                    <a:lnTo>
                      <a:pt x="230" y="222"/>
                    </a:lnTo>
                    <a:lnTo>
                      <a:pt x="213" y="220"/>
                    </a:lnTo>
                    <a:lnTo>
                      <a:pt x="198" y="213"/>
                    </a:lnTo>
                    <a:lnTo>
                      <a:pt x="31" y="118"/>
                    </a:lnTo>
                    <a:lnTo>
                      <a:pt x="18" y="108"/>
                    </a:lnTo>
                    <a:lnTo>
                      <a:pt x="8" y="95"/>
                    </a:lnTo>
                    <a:lnTo>
                      <a:pt x="2" y="80"/>
                    </a:lnTo>
                    <a:lnTo>
                      <a:pt x="0" y="63"/>
                    </a:lnTo>
                    <a:lnTo>
                      <a:pt x="2" y="47"/>
                    </a:lnTo>
                    <a:lnTo>
                      <a:pt x="8" y="31"/>
                    </a:lnTo>
                    <a:lnTo>
                      <a:pt x="19" y="18"/>
                    </a:lnTo>
                    <a:lnTo>
                      <a:pt x="32" y="8"/>
                    </a:lnTo>
                    <a:lnTo>
                      <a:pt x="47" y="2"/>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27" name="Freeform 21">
                <a:extLst>
                  <a:ext uri="{FF2B5EF4-FFF2-40B4-BE49-F238E27FC236}">
                    <a16:creationId xmlns:a16="http://schemas.microsoft.com/office/drawing/2014/main" id="{85CB64B2-9207-4BD8-AE4F-9B251BB4C373}"/>
                  </a:ext>
                </a:extLst>
              </p:cNvPr>
              <p:cNvSpPr>
                <a:spLocks/>
              </p:cNvSpPr>
              <p:nvPr/>
            </p:nvSpPr>
            <p:spPr bwMode="auto">
              <a:xfrm>
                <a:off x="4776788" y="2449513"/>
                <a:ext cx="46038" cy="19050"/>
              </a:xfrm>
              <a:custGeom>
                <a:avLst/>
                <a:gdLst>
                  <a:gd name="T0" fmla="*/ 64 w 321"/>
                  <a:gd name="T1" fmla="*/ 0 h 128"/>
                  <a:gd name="T2" fmla="*/ 257 w 321"/>
                  <a:gd name="T3" fmla="*/ 0 h 128"/>
                  <a:gd name="T4" fmla="*/ 273 w 321"/>
                  <a:gd name="T5" fmla="*/ 4 h 128"/>
                  <a:gd name="T6" fmla="*/ 289 w 321"/>
                  <a:gd name="T7" fmla="*/ 10 h 128"/>
                  <a:gd name="T8" fmla="*/ 302 w 321"/>
                  <a:gd name="T9" fmla="*/ 19 h 128"/>
                  <a:gd name="T10" fmla="*/ 312 w 321"/>
                  <a:gd name="T11" fmla="*/ 33 h 128"/>
                  <a:gd name="T12" fmla="*/ 318 w 321"/>
                  <a:gd name="T13" fmla="*/ 47 h 128"/>
                  <a:gd name="T14" fmla="*/ 321 w 321"/>
                  <a:gd name="T15" fmla="*/ 65 h 128"/>
                  <a:gd name="T16" fmla="*/ 318 w 321"/>
                  <a:gd name="T17" fmla="*/ 82 h 128"/>
                  <a:gd name="T18" fmla="*/ 312 w 321"/>
                  <a:gd name="T19" fmla="*/ 96 h 128"/>
                  <a:gd name="T20" fmla="*/ 302 w 321"/>
                  <a:gd name="T21" fmla="*/ 110 h 128"/>
                  <a:gd name="T22" fmla="*/ 289 w 321"/>
                  <a:gd name="T23" fmla="*/ 119 h 128"/>
                  <a:gd name="T24" fmla="*/ 273 w 321"/>
                  <a:gd name="T25" fmla="*/ 126 h 128"/>
                  <a:gd name="T26" fmla="*/ 257 w 321"/>
                  <a:gd name="T27" fmla="*/ 128 h 128"/>
                  <a:gd name="T28" fmla="*/ 64 w 321"/>
                  <a:gd name="T29" fmla="*/ 128 h 128"/>
                  <a:gd name="T30" fmla="*/ 47 w 321"/>
                  <a:gd name="T31" fmla="*/ 126 h 128"/>
                  <a:gd name="T32" fmla="*/ 32 w 321"/>
                  <a:gd name="T33" fmla="*/ 119 h 128"/>
                  <a:gd name="T34" fmla="*/ 19 w 321"/>
                  <a:gd name="T35" fmla="*/ 110 h 128"/>
                  <a:gd name="T36" fmla="*/ 9 w 321"/>
                  <a:gd name="T37" fmla="*/ 96 h 128"/>
                  <a:gd name="T38" fmla="*/ 2 w 321"/>
                  <a:gd name="T39" fmla="*/ 82 h 128"/>
                  <a:gd name="T40" fmla="*/ 0 w 321"/>
                  <a:gd name="T41" fmla="*/ 65 h 128"/>
                  <a:gd name="T42" fmla="*/ 2 w 321"/>
                  <a:gd name="T43" fmla="*/ 47 h 128"/>
                  <a:gd name="T44" fmla="*/ 9 w 321"/>
                  <a:gd name="T45" fmla="*/ 33 h 128"/>
                  <a:gd name="T46" fmla="*/ 19 w 321"/>
                  <a:gd name="T47" fmla="*/ 19 h 128"/>
                  <a:gd name="T48" fmla="*/ 32 w 321"/>
                  <a:gd name="T49" fmla="*/ 10 h 128"/>
                  <a:gd name="T50" fmla="*/ 47 w 321"/>
                  <a:gd name="T51" fmla="*/ 4 h 128"/>
                  <a:gd name="T52" fmla="*/ 64 w 321"/>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128">
                    <a:moveTo>
                      <a:pt x="64" y="0"/>
                    </a:moveTo>
                    <a:lnTo>
                      <a:pt x="257" y="0"/>
                    </a:lnTo>
                    <a:lnTo>
                      <a:pt x="273" y="4"/>
                    </a:lnTo>
                    <a:lnTo>
                      <a:pt x="289" y="10"/>
                    </a:lnTo>
                    <a:lnTo>
                      <a:pt x="302" y="19"/>
                    </a:lnTo>
                    <a:lnTo>
                      <a:pt x="312" y="33"/>
                    </a:lnTo>
                    <a:lnTo>
                      <a:pt x="318" y="47"/>
                    </a:lnTo>
                    <a:lnTo>
                      <a:pt x="321" y="65"/>
                    </a:lnTo>
                    <a:lnTo>
                      <a:pt x="318" y="82"/>
                    </a:lnTo>
                    <a:lnTo>
                      <a:pt x="312" y="96"/>
                    </a:lnTo>
                    <a:lnTo>
                      <a:pt x="302" y="110"/>
                    </a:lnTo>
                    <a:lnTo>
                      <a:pt x="289" y="119"/>
                    </a:lnTo>
                    <a:lnTo>
                      <a:pt x="273" y="126"/>
                    </a:lnTo>
                    <a:lnTo>
                      <a:pt x="257" y="128"/>
                    </a:lnTo>
                    <a:lnTo>
                      <a:pt x="64" y="128"/>
                    </a:lnTo>
                    <a:lnTo>
                      <a:pt x="47" y="126"/>
                    </a:lnTo>
                    <a:lnTo>
                      <a:pt x="32" y="119"/>
                    </a:lnTo>
                    <a:lnTo>
                      <a:pt x="19" y="110"/>
                    </a:lnTo>
                    <a:lnTo>
                      <a:pt x="9" y="96"/>
                    </a:lnTo>
                    <a:lnTo>
                      <a:pt x="2" y="82"/>
                    </a:lnTo>
                    <a:lnTo>
                      <a:pt x="0" y="65"/>
                    </a:lnTo>
                    <a:lnTo>
                      <a:pt x="2" y="47"/>
                    </a:lnTo>
                    <a:lnTo>
                      <a:pt x="9" y="33"/>
                    </a:lnTo>
                    <a:lnTo>
                      <a:pt x="19" y="19"/>
                    </a:lnTo>
                    <a:lnTo>
                      <a:pt x="32" y="10"/>
                    </a:lnTo>
                    <a:lnTo>
                      <a:pt x="47" y="4"/>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28" name="Freeform 22">
                <a:extLst>
                  <a:ext uri="{FF2B5EF4-FFF2-40B4-BE49-F238E27FC236}">
                    <a16:creationId xmlns:a16="http://schemas.microsoft.com/office/drawing/2014/main" id="{BA319FDA-A224-415B-96E3-EE8E5AAE5294}"/>
                  </a:ext>
                </a:extLst>
              </p:cNvPr>
              <p:cNvSpPr>
                <a:spLocks/>
              </p:cNvSpPr>
              <p:nvPr/>
            </p:nvSpPr>
            <p:spPr bwMode="auto">
              <a:xfrm>
                <a:off x="4805363" y="2540000"/>
                <a:ext cx="41275" cy="31750"/>
              </a:xfrm>
              <a:custGeom>
                <a:avLst/>
                <a:gdLst>
                  <a:gd name="T0" fmla="*/ 230 w 294"/>
                  <a:gd name="T1" fmla="*/ 0 h 224"/>
                  <a:gd name="T2" fmla="*/ 247 w 294"/>
                  <a:gd name="T3" fmla="*/ 3 h 224"/>
                  <a:gd name="T4" fmla="*/ 262 w 294"/>
                  <a:gd name="T5" fmla="*/ 9 h 224"/>
                  <a:gd name="T6" fmla="*/ 275 w 294"/>
                  <a:gd name="T7" fmla="*/ 19 h 224"/>
                  <a:gd name="T8" fmla="*/ 286 w 294"/>
                  <a:gd name="T9" fmla="*/ 33 h 224"/>
                  <a:gd name="T10" fmla="*/ 292 w 294"/>
                  <a:gd name="T11" fmla="*/ 48 h 224"/>
                  <a:gd name="T12" fmla="*/ 294 w 294"/>
                  <a:gd name="T13" fmla="*/ 65 h 224"/>
                  <a:gd name="T14" fmla="*/ 292 w 294"/>
                  <a:gd name="T15" fmla="*/ 80 h 224"/>
                  <a:gd name="T16" fmla="*/ 286 w 294"/>
                  <a:gd name="T17" fmla="*/ 96 h 224"/>
                  <a:gd name="T18" fmla="*/ 275 w 294"/>
                  <a:gd name="T19" fmla="*/ 110 h 224"/>
                  <a:gd name="T20" fmla="*/ 263 w 294"/>
                  <a:gd name="T21" fmla="*/ 120 h 224"/>
                  <a:gd name="T22" fmla="*/ 96 w 294"/>
                  <a:gd name="T23" fmla="*/ 215 h 224"/>
                  <a:gd name="T24" fmla="*/ 80 w 294"/>
                  <a:gd name="T25" fmla="*/ 221 h 224"/>
                  <a:gd name="T26" fmla="*/ 64 w 294"/>
                  <a:gd name="T27" fmla="*/ 224 h 224"/>
                  <a:gd name="T28" fmla="*/ 47 w 294"/>
                  <a:gd name="T29" fmla="*/ 221 h 224"/>
                  <a:gd name="T30" fmla="*/ 32 w 294"/>
                  <a:gd name="T31" fmla="*/ 216 h 224"/>
                  <a:gd name="T32" fmla="*/ 19 w 294"/>
                  <a:gd name="T33" fmla="*/ 205 h 224"/>
                  <a:gd name="T34" fmla="*/ 8 w 294"/>
                  <a:gd name="T35" fmla="*/ 192 h 224"/>
                  <a:gd name="T36" fmla="*/ 2 w 294"/>
                  <a:gd name="T37" fmla="*/ 176 h 224"/>
                  <a:gd name="T38" fmla="*/ 0 w 294"/>
                  <a:gd name="T39" fmla="*/ 159 h 224"/>
                  <a:gd name="T40" fmla="*/ 2 w 294"/>
                  <a:gd name="T41" fmla="*/ 144 h 224"/>
                  <a:gd name="T42" fmla="*/ 8 w 294"/>
                  <a:gd name="T43" fmla="*/ 128 h 224"/>
                  <a:gd name="T44" fmla="*/ 18 w 294"/>
                  <a:gd name="T45" fmla="*/ 116 h 224"/>
                  <a:gd name="T46" fmla="*/ 31 w 294"/>
                  <a:gd name="T47" fmla="*/ 105 h 224"/>
                  <a:gd name="T48" fmla="*/ 198 w 294"/>
                  <a:gd name="T49" fmla="*/ 10 h 224"/>
                  <a:gd name="T50" fmla="*/ 215 w 294"/>
                  <a:gd name="T51" fmla="*/ 2 h 224"/>
                  <a:gd name="T52" fmla="*/ 230 w 294"/>
                  <a:gd name="T5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4">
                    <a:moveTo>
                      <a:pt x="230" y="0"/>
                    </a:moveTo>
                    <a:lnTo>
                      <a:pt x="247" y="3"/>
                    </a:lnTo>
                    <a:lnTo>
                      <a:pt x="262" y="9"/>
                    </a:lnTo>
                    <a:lnTo>
                      <a:pt x="275" y="19"/>
                    </a:lnTo>
                    <a:lnTo>
                      <a:pt x="286" y="33"/>
                    </a:lnTo>
                    <a:lnTo>
                      <a:pt x="292" y="48"/>
                    </a:lnTo>
                    <a:lnTo>
                      <a:pt x="294" y="65"/>
                    </a:lnTo>
                    <a:lnTo>
                      <a:pt x="292" y="80"/>
                    </a:lnTo>
                    <a:lnTo>
                      <a:pt x="286" y="96"/>
                    </a:lnTo>
                    <a:lnTo>
                      <a:pt x="275" y="110"/>
                    </a:lnTo>
                    <a:lnTo>
                      <a:pt x="263" y="120"/>
                    </a:lnTo>
                    <a:lnTo>
                      <a:pt x="96" y="215"/>
                    </a:lnTo>
                    <a:lnTo>
                      <a:pt x="80" y="221"/>
                    </a:lnTo>
                    <a:lnTo>
                      <a:pt x="64" y="224"/>
                    </a:lnTo>
                    <a:lnTo>
                      <a:pt x="47" y="221"/>
                    </a:lnTo>
                    <a:lnTo>
                      <a:pt x="32" y="216"/>
                    </a:lnTo>
                    <a:lnTo>
                      <a:pt x="19" y="205"/>
                    </a:lnTo>
                    <a:lnTo>
                      <a:pt x="8" y="192"/>
                    </a:lnTo>
                    <a:lnTo>
                      <a:pt x="2" y="176"/>
                    </a:lnTo>
                    <a:lnTo>
                      <a:pt x="0" y="159"/>
                    </a:lnTo>
                    <a:lnTo>
                      <a:pt x="2" y="144"/>
                    </a:lnTo>
                    <a:lnTo>
                      <a:pt x="8" y="128"/>
                    </a:lnTo>
                    <a:lnTo>
                      <a:pt x="18" y="116"/>
                    </a:lnTo>
                    <a:lnTo>
                      <a:pt x="31" y="105"/>
                    </a:lnTo>
                    <a:lnTo>
                      <a:pt x="198" y="10"/>
                    </a:lnTo>
                    <a:lnTo>
                      <a:pt x="215" y="2"/>
                    </a:lnTo>
                    <a:lnTo>
                      <a:pt x="2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29" name="Freeform 23">
                <a:extLst>
                  <a:ext uri="{FF2B5EF4-FFF2-40B4-BE49-F238E27FC236}">
                    <a16:creationId xmlns:a16="http://schemas.microsoft.com/office/drawing/2014/main" id="{2EAE1C74-968C-4289-9F5F-3D67C5BA6FF8}"/>
                  </a:ext>
                </a:extLst>
              </p:cNvPr>
              <p:cNvSpPr>
                <a:spLocks/>
              </p:cNvSpPr>
              <p:nvPr/>
            </p:nvSpPr>
            <p:spPr bwMode="auto">
              <a:xfrm>
                <a:off x="5141913" y="2540000"/>
                <a:ext cx="41275" cy="31750"/>
              </a:xfrm>
              <a:custGeom>
                <a:avLst/>
                <a:gdLst>
                  <a:gd name="T0" fmla="*/ 64 w 294"/>
                  <a:gd name="T1" fmla="*/ 0 h 224"/>
                  <a:gd name="T2" fmla="*/ 80 w 294"/>
                  <a:gd name="T3" fmla="*/ 2 h 224"/>
                  <a:gd name="T4" fmla="*/ 96 w 294"/>
                  <a:gd name="T5" fmla="*/ 10 h 224"/>
                  <a:gd name="T6" fmla="*/ 263 w 294"/>
                  <a:gd name="T7" fmla="*/ 105 h 224"/>
                  <a:gd name="T8" fmla="*/ 276 w 294"/>
                  <a:gd name="T9" fmla="*/ 116 h 224"/>
                  <a:gd name="T10" fmla="*/ 286 w 294"/>
                  <a:gd name="T11" fmla="*/ 128 h 224"/>
                  <a:gd name="T12" fmla="*/ 292 w 294"/>
                  <a:gd name="T13" fmla="*/ 144 h 224"/>
                  <a:gd name="T14" fmla="*/ 294 w 294"/>
                  <a:gd name="T15" fmla="*/ 159 h 224"/>
                  <a:gd name="T16" fmla="*/ 292 w 294"/>
                  <a:gd name="T17" fmla="*/ 176 h 224"/>
                  <a:gd name="T18" fmla="*/ 286 w 294"/>
                  <a:gd name="T19" fmla="*/ 192 h 224"/>
                  <a:gd name="T20" fmla="*/ 275 w 294"/>
                  <a:gd name="T21" fmla="*/ 205 h 224"/>
                  <a:gd name="T22" fmla="*/ 262 w 294"/>
                  <a:gd name="T23" fmla="*/ 216 h 224"/>
                  <a:gd name="T24" fmla="*/ 247 w 294"/>
                  <a:gd name="T25" fmla="*/ 221 h 224"/>
                  <a:gd name="T26" fmla="*/ 230 w 294"/>
                  <a:gd name="T27" fmla="*/ 224 h 224"/>
                  <a:gd name="T28" fmla="*/ 214 w 294"/>
                  <a:gd name="T29" fmla="*/ 221 h 224"/>
                  <a:gd name="T30" fmla="*/ 198 w 294"/>
                  <a:gd name="T31" fmla="*/ 215 h 224"/>
                  <a:gd name="T32" fmla="*/ 31 w 294"/>
                  <a:gd name="T33" fmla="*/ 120 h 224"/>
                  <a:gd name="T34" fmla="*/ 19 w 294"/>
                  <a:gd name="T35" fmla="*/ 110 h 224"/>
                  <a:gd name="T36" fmla="*/ 8 w 294"/>
                  <a:gd name="T37" fmla="*/ 96 h 224"/>
                  <a:gd name="T38" fmla="*/ 2 w 294"/>
                  <a:gd name="T39" fmla="*/ 80 h 224"/>
                  <a:gd name="T40" fmla="*/ 0 w 294"/>
                  <a:gd name="T41" fmla="*/ 65 h 224"/>
                  <a:gd name="T42" fmla="*/ 2 w 294"/>
                  <a:gd name="T43" fmla="*/ 48 h 224"/>
                  <a:gd name="T44" fmla="*/ 8 w 294"/>
                  <a:gd name="T45" fmla="*/ 33 h 224"/>
                  <a:gd name="T46" fmla="*/ 19 w 294"/>
                  <a:gd name="T47" fmla="*/ 19 h 224"/>
                  <a:gd name="T48" fmla="*/ 32 w 294"/>
                  <a:gd name="T49" fmla="*/ 9 h 224"/>
                  <a:gd name="T50" fmla="*/ 47 w 294"/>
                  <a:gd name="T51" fmla="*/ 3 h 224"/>
                  <a:gd name="T52" fmla="*/ 64 w 294"/>
                  <a:gd name="T5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4">
                    <a:moveTo>
                      <a:pt x="64" y="0"/>
                    </a:moveTo>
                    <a:lnTo>
                      <a:pt x="80" y="2"/>
                    </a:lnTo>
                    <a:lnTo>
                      <a:pt x="96" y="10"/>
                    </a:lnTo>
                    <a:lnTo>
                      <a:pt x="263" y="105"/>
                    </a:lnTo>
                    <a:lnTo>
                      <a:pt x="276" y="116"/>
                    </a:lnTo>
                    <a:lnTo>
                      <a:pt x="286" y="128"/>
                    </a:lnTo>
                    <a:lnTo>
                      <a:pt x="292" y="144"/>
                    </a:lnTo>
                    <a:lnTo>
                      <a:pt x="294" y="159"/>
                    </a:lnTo>
                    <a:lnTo>
                      <a:pt x="292" y="176"/>
                    </a:lnTo>
                    <a:lnTo>
                      <a:pt x="286" y="192"/>
                    </a:lnTo>
                    <a:lnTo>
                      <a:pt x="275" y="205"/>
                    </a:lnTo>
                    <a:lnTo>
                      <a:pt x="262" y="216"/>
                    </a:lnTo>
                    <a:lnTo>
                      <a:pt x="247" y="221"/>
                    </a:lnTo>
                    <a:lnTo>
                      <a:pt x="230" y="224"/>
                    </a:lnTo>
                    <a:lnTo>
                      <a:pt x="214" y="221"/>
                    </a:lnTo>
                    <a:lnTo>
                      <a:pt x="198" y="215"/>
                    </a:lnTo>
                    <a:lnTo>
                      <a:pt x="31" y="120"/>
                    </a:lnTo>
                    <a:lnTo>
                      <a:pt x="19" y="110"/>
                    </a:lnTo>
                    <a:lnTo>
                      <a:pt x="8" y="96"/>
                    </a:lnTo>
                    <a:lnTo>
                      <a:pt x="2" y="80"/>
                    </a:lnTo>
                    <a:lnTo>
                      <a:pt x="0" y="65"/>
                    </a:lnTo>
                    <a:lnTo>
                      <a:pt x="2" y="48"/>
                    </a:lnTo>
                    <a:lnTo>
                      <a:pt x="8" y="33"/>
                    </a:lnTo>
                    <a:lnTo>
                      <a:pt x="19" y="19"/>
                    </a:lnTo>
                    <a:lnTo>
                      <a:pt x="32" y="9"/>
                    </a:lnTo>
                    <a:lnTo>
                      <a:pt x="47" y="3"/>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30" name="Freeform 24">
                <a:extLst>
                  <a:ext uri="{FF2B5EF4-FFF2-40B4-BE49-F238E27FC236}">
                    <a16:creationId xmlns:a16="http://schemas.microsoft.com/office/drawing/2014/main" id="{E0AEC3DC-CD2F-4627-9B07-FE73F86EECA4}"/>
                  </a:ext>
                </a:extLst>
              </p:cNvPr>
              <p:cNvSpPr>
                <a:spLocks/>
              </p:cNvSpPr>
              <p:nvPr/>
            </p:nvSpPr>
            <p:spPr bwMode="auto">
              <a:xfrm>
                <a:off x="5165726" y="2449513"/>
                <a:ext cx="46038" cy="19050"/>
              </a:xfrm>
              <a:custGeom>
                <a:avLst/>
                <a:gdLst>
                  <a:gd name="T0" fmla="*/ 64 w 321"/>
                  <a:gd name="T1" fmla="*/ 0 h 128"/>
                  <a:gd name="T2" fmla="*/ 257 w 321"/>
                  <a:gd name="T3" fmla="*/ 0 h 128"/>
                  <a:gd name="T4" fmla="*/ 274 w 321"/>
                  <a:gd name="T5" fmla="*/ 4 h 128"/>
                  <a:gd name="T6" fmla="*/ 290 w 321"/>
                  <a:gd name="T7" fmla="*/ 10 h 128"/>
                  <a:gd name="T8" fmla="*/ 302 w 321"/>
                  <a:gd name="T9" fmla="*/ 19 h 128"/>
                  <a:gd name="T10" fmla="*/ 312 w 321"/>
                  <a:gd name="T11" fmla="*/ 33 h 128"/>
                  <a:gd name="T12" fmla="*/ 319 w 321"/>
                  <a:gd name="T13" fmla="*/ 47 h 128"/>
                  <a:gd name="T14" fmla="*/ 321 w 321"/>
                  <a:gd name="T15" fmla="*/ 65 h 128"/>
                  <a:gd name="T16" fmla="*/ 319 w 321"/>
                  <a:gd name="T17" fmla="*/ 82 h 128"/>
                  <a:gd name="T18" fmla="*/ 312 w 321"/>
                  <a:gd name="T19" fmla="*/ 96 h 128"/>
                  <a:gd name="T20" fmla="*/ 302 w 321"/>
                  <a:gd name="T21" fmla="*/ 110 h 128"/>
                  <a:gd name="T22" fmla="*/ 290 w 321"/>
                  <a:gd name="T23" fmla="*/ 119 h 128"/>
                  <a:gd name="T24" fmla="*/ 274 w 321"/>
                  <a:gd name="T25" fmla="*/ 126 h 128"/>
                  <a:gd name="T26" fmla="*/ 257 w 321"/>
                  <a:gd name="T27" fmla="*/ 128 h 128"/>
                  <a:gd name="T28" fmla="*/ 64 w 321"/>
                  <a:gd name="T29" fmla="*/ 128 h 128"/>
                  <a:gd name="T30" fmla="*/ 48 w 321"/>
                  <a:gd name="T31" fmla="*/ 126 h 128"/>
                  <a:gd name="T32" fmla="*/ 32 w 321"/>
                  <a:gd name="T33" fmla="*/ 119 h 128"/>
                  <a:gd name="T34" fmla="*/ 19 w 321"/>
                  <a:gd name="T35" fmla="*/ 110 h 128"/>
                  <a:gd name="T36" fmla="*/ 9 w 321"/>
                  <a:gd name="T37" fmla="*/ 96 h 128"/>
                  <a:gd name="T38" fmla="*/ 3 w 321"/>
                  <a:gd name="T39" fmla="*/ 82 h 128"/>
                  <a:gd name="T40" fmla="*/ 0 w 321"/>
                  <a:gd name="T41" fmla="*/ 65 h 128"/>
                  <a:gd name="T42" fmla="*/ 3 w 321"/>
                  <a:gd name="T43" fmla="*/ 47 h 128"/>
                  <a:gd name="T44" fmla="*/ 9 w 321"/>
                  <a:gd name="T45" fmla="*/ 33 h 128"/>
                  <a:gd name="T46" fmla="*/ 19 w 321"/>
                  <a:gd name="T47" fmla="*/ 19 h 128"/>
                  <a:gd name="T48" fmla="*/ 32 w 321"/>
                  <a:gd name="T49" fmla="*/ 10 h 128"/>
                  <a:gd name="T50" fmla="*/ 48 w 321"/>
                  <a:gd name="T51" fmla="*/ 4 h 128"/>
                  <a:gd name="T52" fmla="*/ 64 w 321"/>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128">
                    <a:moveTo>
                      <a:pt x="64" y="0"/>
                    </a:moveTo>
                    <a:lnTo>
                      <a:pt x="257" y="0"/>
                    </a:lnTo>
                    <a:lnTo>
                      <a:pt x="274" y="4"/>
                    </a:lnTo>
                    <a:lnTo>
                      <a:pt x="290" y="10"/>
                    </a:lnTo>
                    <a:lnTo>
                      <a:pt x="302" y="19"/>
                    </a:lnTo>
                    <a:lnTo>
                      <a:pt x="312" y="33"/>
                    </a:lnTo>
                    <a:lnTo>
                      <a:pt x="319" y="47"/>
                    </a:lnTo>
                    <a:lnTo>
                      <a:pt x="321" y="65"/>
                    </a:lnTo>
                    <a:lnTo>
                      <a:pt x="319" y="82"/>
                    </a:lnTo>
                    <a:lnTo>
                      <a:pt x="312" y="96"/>
                    </a:lnTo>
                    <a:lnTo>
                      <a:pt x="302" y="110"/>
                    </a:lnTo>
                    <a:lnTo>
                      <a:pt x="290" y="119"/>
                    </a:lnTo>
                    <a:lnTo>
                      <a:pt x="274" y="126"/>
                    </a:lnTo>
                    <a:lnTo>
                      <a:pt x="257" y="128"/>
                    </a:lnTo>
                    <a:lnTo>
                      <a:pt x="64" y="128"/>
                    </a:lnTo>
                    <a:lnTo>
                      <a:pt x="48" y="126"/>
                    </a:lnTo>
                    <a:lnTo>
                      <a:pt x="32" y="119"/>
                    </a:lnTo>
                    <a:lnTo>
                      <a:pt x="19" y="110"/>
                    </a:lnTo>
                    <a:lnTo>
                      <a:pt x="9" y="96"/>
                    </a:lnTo>
                    <a:lnTo>
                      <a:pt x="3" y="82"/>
                    </a:lnTo>
                    <a:lnTo>
                      <a:pt x="0" y="65"/>
                    </a:lnTo>
                    <a:lnTo>
                      <a:pt x="3" y="47"/>
                    </a:lnTo>
                    <a:lnTo>
                      <a:pt x="9" y="33"/>
                    </a:lnTo>
                    <a:lnTo>
                      <a:pt x="19" y="19"/>
                    </a:lnTo>
                    <a:lnTo>
                      <a:pt x="32" y="10"/>
                    </a:lnTo>
                    <a:lnTo>
                      <a:pt x="48" y="4"/>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31" name="Freeform 25">
                <a:extLst>
                  <a:ext uri="{FF2B5EF4-FFF2-40B4-BE49-F238E27FC236}">
                    <a16:creationId xmlns:a16="http://schemas.microsoft.com/office/drawing/2014/main" id="{B3D8765C-EB14-4A59-AC27-32FE7905AED2}"/>
                  </a:ext>
                </a:extLst>
              </p:cNvPr>
              <p:cNvSpPr>
                <a:spLocks/>
              </p:cNvSpPr>
              <p:nvPr/>
            </p:nvSpPr>
            <p:spPr bwMode="auto">
              <a:xfrm>
                <a:off x="5141913" y="2346325"/>
                <a:ext cx="41275" cy="33338"/>
              </a:xfrm>
              <a:custGeom>
                <a:avLst/>
                <a:gdLst>
                  <a:gd name="T0" fmla="*/ 230 w 294"/>
                  <a:gd name="T1" fmla="*/ 0 h 222"/>
                  <a:gd name="T2" fmla="*/ 247 w 294"/>
                  <a:gd name="T3" fmla="*/ 2 h 222"/>
                  <a:gd name="T4" fmla="*/ 262 w 294"/>
                  <a:gd name="T5" fmla="*/ 8 h 222"/>
                  <a:gd name="T6" fmla="*/ 275 w 294"/>
                  <a:gd name="T7" fmla="*/ 18 h 222"/>
                  <a:gd name="T8" fmla="*/ 286 w 294"/>
                  <a:gd name="T9" fmla="*/ 31 h 222"/>
                  <a:gd name="T10" fmla="*/ 292 w 294"/>
                  <a:gd name="T11" fmla="*/ 47 h 222"/>
                  <a:gd name="T12" fmla="*/ 294 w 294"/>
                  <a:gd name="T13" fmla="*/ 63 h 222"/>
                  <a:gd name="T14" fmla="*/ 292 w 294"/>
                  <a:gd name="T15" fmla="*/ 80 h 222"/>
                  <a:gd name="T16" fmla="*/ 286 w 294"/>
                  <a:gd name="T17" fmla="*/ 95 h 222"/>
                  <a:gd name="T18" fmla="*/ 276 w 294"/>
                  <a:gd name="T19" fmla="*/ 108 h 222"/>
                  <a:gd name="T20" fmla="*/ 263 w 294"/>
                  <a:gd name="T21" fmla="*/ 118 h 222"/>
                  <a:gd name="T22" fmla="*/ 96 w 294"/>
                  <a:gd name="T23" fmla="*/ 213 h 222"/>
                  <a:gd name="T24" fmla="*/ 80 w 294"/>
                  <a:gd name="T25" fmla="*/ 220 h 222"/>
                  <a:gd name="T26" fmla="*/ 64 w 294"/>
                  <a:gd name="T27" fmla="*/ 222 h 222"/>
                  <a:gd name="T28" fmla="*/ 48 w 294"/>
                  <a:gd name="T29" fmla="*/ 220 h 222"/>
                  <a:gd name="T30" fmla="*/ 32 w 294"/>
                  <a:gd name="T31" fmla="*/ 214 h 222"/>
                  <a:gd name="T32" fmla="*/ 19 w 294"/>
                  <a:gd name="T33" fmla="*/ 204 h 222"/>
                  <a:gd name="T34" fmla="*/ 8 w 294"/>
                  <a:gd name="T35" fmla="*/ 190 h 222"/>
                  <a:gd name="T36" fmla="*/ 2 w 294"/>
                  <a:gd name="T37" fmla="*/ 175 h 222"/>
                  <a:gd name="T38" fmla="*/ 0 w 294"/>
                  <a:gd name="T39" fmla="*/ 158 h 222"/>
                  <a:gd name="T40" fmla="*/ 2 w 294"/>
                  <a:gd name="T41" fmla="*/ 142 h 222"/>
                  <a:gd name="T42" fmla="*/ 8 w 294"/>
                  <a:gd name="T43" fmla="*/ 127 h 222"/>
                  <a:gd name="T44" fmla="*/ 19 w 294"/>
                  <a:gd name="T45" fmla="*/ 114 h 222"/>
                  <a:gd name="T46" fmla="*/ 31 w 294"/>
                  <a:gd name="T47" fmla="*/ 103 h 222"/>
                  <a:gd name="T48" fmla="*/ 198 w 294"/>
                  <a:gd name="T49" fmla="*/ 8 h 222"/>
                  <a:gd name="T50" fmla="*/ 215 w 294"/>
                  <a:gd name="T51" fmla="*/ 2 h 222"/>
                  <a:gd name="T52" fmla="*/ 230 w 294"/>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2">
                    <a:moveTo>
                      <a:pt x="230" y="0"/>
                    </a:moveTo>
                    <a:lnTo>
                      <a:pt x="247" y="2"/>
                    </a:lnTo>
                    <a:lnTo>
                      <a:pt x="262" y="8"/>
                    </a:lnTo>
                    <a:lnTo>
                      <a:pt x="275" y="18"/>
                    </a:lnTo>
                    <a:lnTo>
                      <a:pt x="286" y="31"/>
                    </a:lnTo>
                    <a:lnTo>
                      <a:pt x="292" y="47"/>
                    </a:lnTo>
                    <a:lnTo>
                      <a:pt x="294" y="63"/>
                    </a:lnTo>
                    <a:lnTo>
                      <a:pt x="292" y="80"/>
                    </a:lnTo>
                    <a:lnTo>
                      <a:pt x="286" y="95"/>
                    </a:lnTo>
                    <a:lnTo>
                      <a:pt x="276" y="108"/>
                    </a:lnTo>
                    <a:lnTo>
                      <a:pt x="263" y="118"/>
                    </a:lnTo>
                    <a:lnTo>
                      <a:pt x="96" y="213"/>
                    </a:lnTo>
                    <a:lnTo>
                      <a:pt x="80" y="220"/>
                    </a:lnTo>
                    <a:lnTo>
                      <a:pt x="64" y="222"/>
                    </a:lnTo>
                    <a:lnTo>
                      <a:pt x="48" y="220"/>
                    </a:lnTo>
                    <a:lnTo>
                      <a:pt x="32" y="214"/>
                    </a:lnTo>
                    <a:lnTo>
                      <a:pt x="19" y="204"/>
                    </a:lnTo>
                    <a:lnTo>
                      <a:pt x="8" y="190"/>
                    </a:lnTo>
                    <a:lnTo>
                      <a:pt x="2" y="175"/>
                    </a:lnTo>
                    <a:lnTo>
                      <a:pt x="0" y="158"/>
                    </a:lnTo>
                    <a:lnTo>
                      <a:pt x="2" y="142"/>
                    </a:lnTo>
                    <a:lnTo>
                      <a:pt x="8" y="127"/>
                    </a:lnTo>
                    <a:lnTo>
                      <a:pt x="19" y="114"/>
                    </a:lnTo>
                    <a:lnTo>
                      <a:pt x="31" y="103"/>
                    </a:lnTo>
                    <a:lnTo>
                      <a:pt x="198" y="8"/>
                    </a:lnTo>
                    <a:lnTo>
                      <a:pt x="215" y="2"/>
                    </a:lnTo>
                    <a:lnTo>
                      <a:pt x="2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32" name="Freeform 26">
                <a:extLst>
                  <a:ext uri="{FF2B5EF4-FFF2-40B4-BE49-F238E27FC236}">
                    <a16:creationId xmlns:a16="http://schemas.microsoft.com/office/drawing/2014/main" id="{079FBFE8-D430-42A0-BB80-E1326C389CF5}"/>
                  </a:ext>
                </a:extLst>
              </p:cNvPr>
              <p:cNvSpPr>
                <a:spLocks/>
              </p:cNvSpPr>
              <p:nvPr/>
            </p:nvSpPr>
            <p:spPr bwMode="auto">
              <a:xfrm>
                <a:off x="5075238" y="2271713"/>
                <a:ext cx="31750" cy="41275"/>
              </a:xfrm>
              <a:custGeom>
                <a:avLst/>
                <a:gdLst>
                  <a:gd name="T0" fmla="*/ 159 w 224"/>
                  <a:gd name="T1" fmla="*/ 0 h 292"/>
                  <a:gd name="T2" fmla="*/ 176 w 224"/>
                  <a:gd name="T3" fmla="*/ 2 h 292"/>
                  <a:gd name="T4" fmla="*/ 192 w 224"/>
                  <a:gd name="T5" fmla="*/ 9 h 292"/>
                  <a:gd name="T6" fmla="*/ 205 w 224"/>
                  <a:gd name="T7" fmla="*/ 19 h 292"/>
                  <a:gd name="T8" fmla="*/ 216 w 224"/>
                  <a:gd name="T9" fmla="*/ 32 h 292"/>
                  <a:gd name="T10" fmla="*/ 222 w 224"/>
                  <a:gd name="T11" fmla="*/ 48 h 292"/>
                  <a:gd name="T12" fmla="*/ 224 w 224"/>
                  <a:gd name="T13" fmla="*/ 63 h 292"/>
                  <a:gd name="T14" fmla="*/ 222 w 224"/>
                  <a:gd name="T15" fmla="*/ 80 h 292"/>
                  <a:gd name="T16" fmla="*/ 216 w 224"/>
                  <a:gd name="T17" fmla="*/ 95 h 292"/>
                  <a:gd name="T18" fmla="*/ 119 w 224"/>
                  <a:gd name="T19" fmla="*/ 261 h 292"/>
                  <a:gd name="T20" fmla="*/ 109 w 224"/>
                  <a:gd name="T21" fmla="*/ 274 h 292"/>
                  <a:gd name="T22" fmla="*/ 95 w 224"/>
                  <a:gd name="T23" fmla="*/ 285 h 292"/>
                  <a:gd name="T24" fmla="*/ 81 w 224"/>
                  <a:gd name="T25" fmla="*/ 290 h 292"/>
                  <a:gd name="T26" fmla="*/ 64 w 224"/>
                  <a:gd name="T27" fmla="*/ 292 h 292"/>
                  <a:gd name="T28" fmla="*/ 48 w 224"/>
                  <a:gd name="T29" fmla="*/ 290 h 292"/>
                  <a:gd name="T30" fmla="*/ 32 w 224"/>
                  <a:gd name="T31" fmla="*/ 284 h 292"/>
                  <a:gd name="T32" fmla="*/ 18 w 224"/>
                  <a:gd name="T33" fmla="*/ 273 h 292"/>
                  <a:gd name="T34" fmla="*/ 8 w 224"/>
                  <a:gd name="T35" fmla="*/ 261 h 292"/>
                  <a:gd name="T36" fmla="*/ 2 w 224"/>
                  <a:gd name="T37" fmla="*/ 245 h 292"/>
                  <a:gd name="T38" fmla="*/ 0 w 224"/>
                  <a:gd name="T39" fmla="*/ 230 h 292"/>
                  <a:gd name="T40" fmla="*/ 2 w 224"/>
                  <a:gd name="T41" fmla="*/ 213 h 292"/>
                  <a:gd name="T42" fmla="*/ 8 w 224"/>
                  <a:gd name="T43" fmla="*/ 197 h 292"/>
                  <a:gd name="T44" fmla="*/ 105 w 224"/>
                  <a:gd name="T45" fmla="*/ 32 h 292"/>
                  <a:gd name="T46" fmla="*/ 115 w 224"/>
                  <a:gd name="T47" fmla="*/ 18 h 292"/>
                  <a:gd name="T48" fmla="*/ 129 w 224"/>
                  <a:gd name="T49" fmla="*/ 8 h 292"/>
                  <a:gd name="T50" fmla="*/ 144 w 224"/>
                  <a:gd name="T51" fmla="*/ 2 h 292"/>
                  <a:gd name="T52" fmla="*/ 159 w 224"/>
                  <a:gd name="T53"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4" h="292">
                    <a:moveTo>
                      <a:pt x="159" y="0"/>
                    </a:moveTo>
                    <a:lnTo>
                      <a:pt x="176" y="2"/>
                    </a:lnTo>
                    <a:lnTo>
                      <a:pt x="192" y="9"/>
                    </a:lnTo>
                    <a:lnTo>
                      <a:pt x="205" y="19"/>
                    </a:lnTo>
                    <a:lnTo>
                      <a:pt x="216" y="32"/>
                    </a:lnTo>
                    <a:lnTo>
                      <a:pt x="222" y="48"/>
                    </a:lnTo>
                    <a:lnTo>
                      <a:pt x="224" y="63"/>
                    </a:lnTo>
                    <a:lnTo>
                      <a:pt x="222" y="80"/>
                    </a:lnTo>
                    <a:lnTo>
                      <a:pt x="216" y="95"/>
                    </a:lnTo>
                    <a:lnTo>
                      <a:pt x="119" y="261"/>
                    </a:lnTo>
                    <a:lnTo>
                      <a:pt x="109" y="274"/>
                    </a:lnTo>
                    <a:lnTo>
                      <a:pt x="95" y="285"/>
                    </a:lnTo>
                    <a:lnTo>
                      <a:pt x="81" y="290"/>
                    </a:lnTo>
                    <a:lnTo>
                      <a:pt x="64" y="292"/>
                    </a:lnTo>
                    <a:lnTo>
                      <a:pt x="48" y="290"/>
                    </a:lnTo>
                    <a:lnTo>
                      <a:pt x="32" y="284"/>
                    </a:lnTo>
                    <a:lnTo>
                      <a:pt x="18" y="273"/>
                    </a:lnTo>
                    <a:lnTo>
                      <a:pt x="8" y="261"/>
                    </a:lnTo>
                    <a:lnTo>
                      <a:pt x="2" y="245"/>
                    </a:lnTo>
                    <a:lnTo>
                      <a:pt x="0" y="230"/>
                    </a:lnTo>
                    <a:lnTo>
                      <a:pt x="2" y="213"/>
                    </a:lnTo>
                    <a:lnTo>
                      <a:pt x="8" y="197"/>
                    </a:lnTo>
                    <a:lnTo>
                      <a:pt x="105" y="32"/>
                    </a:lnTo>
                    <a:lnTo>
                      <a:pt x="115" y="18"/>
                    </a:lnTo>
                    <a:lnTo>
                      <a:pt x="129" y="8"/>
                    </a:lnTo>
                    <a:lnTo>
                      <a:pt x="144" y="2"/>
                    </a:lnTo>
                    <a:lnTo>
                      <a:pt x="1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grpSp>
      </p:grpSp>
      <p:sp>
        <p:nvSpPr>
          <p:cNvPr id="247" name="Rectangle 10">
            <a:extLst>
              <a:ext uri="{FF2B5EF4-FFF2-40B4-BE49-F238E27FC236}">
                <a16:creationId xmlns:a16="http://schemas.microsoft.com/office/drawing/2014/main" id="{DF0876CC-2F99-42F7-A849-6B3D8E085AD5}"/>
              </a:ext>
            </a:extLst>
          </p:cNvPr>
          <p:cNvSpPr>
            <a:spLocks noChangeArrowheads="1"/>
          </p:cNvSpPr>
          <p:nvPr/>
        </p:nvSpPr>
        <p:spPr bwMode="auto">
          <a:xfrm rot="16200000" flipH="1">
            <a:off x="3447746" y="1098161"/>
            <a:ext cx="836847" cy="1414653"/>
          </a:xfrm>
          <a:prstGeom prst="rect">
            <a:avLst/>
          </a:prstGeom>
          <a:solidFill>
            <a:schemeClr val="accent3"/>
          </a:solidFill>
          <a:ln w="9525">
            <a:noFill/>
            <a:miter lim="800000"/>
            <a:headEnd/>
            <a:tailEnd/>
          </a:ln>
        </p:spPr>
        <p:txBody>
          <a:bodyPr vert="horz" wrap="square" lIns="91440" tIns="45720" rIns="91440" bIns="45720" numCol="1" anchor="t" anchorCtr="0" compatLnSpc="1">
            <a:prstTxWarp prst="textNoShape">
              <a:avLst/>
            </a:prstTxWarp>
          </a:bodyPr>
          <a:lstStyle/>
          <a:p>
            <a:endParaRPr lang="en-IN" dirty="0"/>
          </a:p>
        </p:txBody>
      </p:sp>
      <p:sp>
        <p:nvSpPr>
          <p:cNvPr id="248" name="TextBox 247">
            <a:extLst>
              <a:ext uri="{FF2B5EF4-FFF2-40B4-BE49-F238E27FC236}">
                <a16:creationId xmlns:a16="http://schemas.microsoft.com/office/drawing/2014/main" id="{1483CFF6-E546-4925-BE15-41A55E76B9EF}"/>
              </a:ext>
            </a:extLst>
          </p:cNvPr>
          <p:cNvSpPr txBox="1"/>
          <p:nvPr/>
        </p:nvSpPr>
        <p:spPr>
          <a:xfrm>
            <a:off x="3158843" y="1588797"/>
            <a:ext cx="1364446" cy="276999"/>
          </a:xfrm>
          <a:prstGeom prst="rect">
            <a:avLst/>
          </a:prstGeom>
          <a:noFill/>
        </p:spPr>
        <p:txBody>
          <a:bodyPr wrap="square" lIns="0" tIns="0" rIns="0" bIns="0" rtlCol="0" anchor="ctr">
            <a:spAutoFit/>
          </a:bodyPr>
          <a:lstStyle/>
          <a:p>
            <a:pPr algn="ctr"/>
            <a:r>
              <a:rPr lang="en-US" b="1" kern="0" dirty="0">
                <a:cs typeface="Segoe UI" panose="020B0502040204020203" pitchFamily="34" charset="0"/>
              </a:rPr>
              <a:t>Mechanisms</a:t>
            </a:r>
            <a:endParaRPr lang="en-US" b="1" dirty="0">
              <a:cs typeface="Segoe UI" panose="020B0502040204020203" pitchFamily="34" charset="0"/>
            </a:endParaRPr>
          </a:p>
        </p:txBody>
      </p:sp>
      <p:sp>
        <p:nvSpPr>
          <p:cNvPr id="82" name="Freeform 19">
            <a:extLst>
              <a:ext uri="{FF2B5EF4-FFF2-40B4-BE49-F238E27FC236}">
                <a16:creationId xmlns:a16="http://schemas.microsoft.com/office/drawing/2014/main" id="{5FAF50B4-1B10-4201-9A0C-322C17B0A55B}"/>
              </a:ext>
            </a:extLst>
          </p:cNvPr>
          <p:cNvSpPr>
            <a:spLocks/>
          </p:cNvSpPr>
          <p:nvPr/>
        </p:nvSpPr>
        <p:spPr bwMode="auto">
          <a:xfrm rot="16200000" flipH="1">
            <a:off x="92364" y="4128935"/>
            <a:ext cx="3018421" cy="788379"/>
          </a:xfrm>
          <a:custGeom>
            <a:avLst/>
            <a:gdLst>
              <a:gd name="T0" fmla="*/ 0 w 1908"/>
              <a:gd name="T1" fmla="*/ 421 h 421"/>
              <a:gd name="T2" fmla="*/ 1732 w 1908"/>
              <a:gd name="T3" fmla="*/ 421 h 421"/>
              <a:gd name="T4" fmla="*/ 1908 w 1908"/>
              <a:gd name="T5" fmla="*/ 211 h 421"/>
              <a:gd name="T6" fmla="*/ 1732 w 1908"/>
              <a:gd name="T7" fmla="*/ 0 h 421"/>
              <a:gd name="T8" fmla="*/ 0 w 1908"/>
              <a:gd name="T9" fmla="*/ 0 h 421"/>
              <a:gd name="T10" fmla="*/ 0 w 1908"/>
              <a:gd name="T11" fmla="*/ 421 h 421"/>
            </a:gdLst>
            <a:ahLst/>
            <a:cxnLst>
              <a:cxn ang="0">
                <a:pos x="T0" y="T1"/>
              </a:cxn>
              <a:cxn ang="0">
                <a:pos x="T2" y="T3"/>
              </a:cxn>
              <a:cxn ang="0">
                <a:pos x="T4" y="T5"/>
              </a:cxn>
              <a:cxn ang="0">
                <a:pos x="T6" y="T7"/>
              </a:cxn>
              <a:cxn ang="0">
                <a:pos x="T8" y="T9"/>
              </a:cxn>
              <a:cxn ang="0">
                <a:pos x="T10" y="T11"/>
              </a:cxn>
            </a:cxnLst>
            <a:rect l="0" t="0" r="r" b="b"/>
            <a:pathLst>
              <a:path w="1908" h="421">
                <a:moveTo>
                  <a:pt x="0" y="421"/>
                </a:moveTo>
                <a:lnTo>
                  <a:pt x="1732" y="421"/>
                </a:lnTo>
                <a:lnTo>
                  <a:pt x="1908" y="211"/>
                </a:lnTo>
                <a:lnTo>
                  <a:pt x="1732" y="0"/>
                </a:lnTo>
                <a:lnTo>
                  <a:pt x="0" y="0"/>
                </a:lnTo>
                <a:lnTo>
                  <a:pt x="0" y="421"/>
                </a:ln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84" name="TextBox 83">
            <a:extLst>
              <a:ext uri="{FF2B5EF4-FFF2-40B4-BE49-F238E27FC236}">
                <a16:creationId xmlns:a16="http://schemas.microsoft.com/office/drawing/2014/main" id="{CC7FCAB5-4315-4FF6-BAF6-86962848D1E0}"/>
              </a:ext>
            </a:extLst>
          </p:cNvPr>
          <p:cNvSpPr txBox="1"/>
          <p:nvPr/>
        </p:nvSpPr>
        <p:spPr>
          <a:xfrm rot="16200000" flipH="1">
            <a:off x="933732" y="4647336"/>
            <a:ext cx="1339425" cy="307777"/>
          </a:xfrm>
          <a:prstGeom prst="rect">
            <a:avLst/>
          </a:prstGeom>
          <a:noFill/>
        </p:spPr>
        <p:txBody>
          <a:bodyPr wrap="square" lIns="0" tIns="0" rIns="0" bIns="0" rtlCol="0" anchor="ctr">
            <a:spAutoFit/>
          </a:bodyPr>
          <a:lstStyle/>
          <a:p>
            <a:pPr algn="ctr"/>
            <a:r>
              <a:rPr lang="en-US" sz="2000" b="1" dirty="0">
                <a:ea typeface="Calibri Light" charset="0"/>
                <a:cs typeface="Segoe UI" panose="020B0502040204020203" pitchFamily="34" charset="0"/>
              </a:rPr>
              <a:t>Awareness</a:t>
            </a:r>
          </a:p>
        </p:txBody>
      </p:sp>
      <p:sp>
        <p:nvSpPr>
          <p:cNvPr id="86" name="TextBox 85">
            <a:extLst>
              <a:ext uri="{FF2B5EF4-FFF2-40B4-BE49-F238E27FC236}">
                <a16:creationId xmlns:a16="http://schemas.microsoft.com/office/drawing/2014/main" id="{7616C74A-B16A-4F77-91B8-8AE85A7511B7}"/>
              </a:ext>
            </a:extLst>
          </p:cNvPr>
          <p:cNvSpPr txBox="1"/>
          <p:nvPr/>
        </p:nvSpPr>
        <p:spPr>
          <a:xfrm flipH="1">
            <a:off x="1343939" y="3104591"/>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01</a:t>
            </a:r>
          </a:p>
        </p:txBody>
      </p:sp>
      <p:cxnSp>
        <p:nvCxnSpPr>
          <p:cNvPr id="87" name="Straight Connector 86">
            <a:extLst>
              <a:ext uri="{FF2B5EF4-FFF2-40B4-BE49-F238E27FC236}">
                <a16:creationId xmlns:a16="http://schemas.microsoft.com/office/drawing/2014/main" id="{6E09BA81-C5A1-4343-AB1A-06EA8408DE5A}"/>
              </a:ext>
            </a:extLst>
          </p:cNvPr>
          <p:cNvCxnSpPr/>
          <p:nvPr/>
        </p:nvCxnSpPr>
        <p:spPr>
          <a:xfrm>
            <a:off x="7817243" y="4252516"/>
            <a:ext cx="304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4F65D60-1B96-4A6E-ABC1-9DA4E3A7174F}"/>
              </a:ext>
            </a:extLst>
          </p:cNvPr>
          <p:cNvCxnSpPr>
            <a:cxnSpLocks/>
          </p:cNvCxnSpPr>
          <p:nvPr/>
        </p:nvCxnSpPr>
        <p:spPr>
          <a:xfrm>
            <a:off x="7835812" y="4816940"/>
            <a:ext cx="34603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Rectangle 13">
            <a:extLst>
              <a:ext uri="{FF2B5EF4-FFF2-40B4-BE49-F238E27FC236}">
                <a16:creationId xmlns:a16="http://schemas.microsoft.com/office/drawing/2014/main" id="{ABA6C598-BD18-413D-A11B-D9BB9FFA1936}"/>
              </a:ext>
            </a:extLst>
          </p:cNvPr>
          <p:cNvSpPr>
            <a:spLocks noChangeArrowheads="1"/>
          </p:cNvSpPr>
          <p:nvPr/>
        </p:nvSpPr>
        <p:spPr bwMode="auto">
          <a:xfrm rot="16200000" flipH="1">
            <a:off x="6583511" y="1501260"/>
            <a:ext cx="5470934" cy="5249334"/>
          </a:xfrm>
          <a:prstGeom prst="rect">
            <a:avLst/>
          </a:prstGeom>
          <a:gradFill>
            <a:gsLst>
              <a:gs pos="0">
                <a:schemeClr val="accent3"/>
              </a:gs>
              <a:gs pos="100000">
                <a:schemeClr val="accent3"/>
              </a:gs>
            </a:gsLst>
            <a:lin ang="10800000" scaled="1"/>
          </a:grad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latin typeface="Calibri" charset="0"/>
              <a:ea typeface="Calibri" charset="0"/>
              <a:cs typeface="Calibri" charset="0"/>
            </a:endParaRPr>
          </a:p>
        </p:txBody>
      </p:sp>
      <p:sp>
        <p:nvSpPr>
          <p:cNvPr id="56" name="TextBox 55">
            <a:extLst>
              <a:ext uri="{FF2B5EF4-FFF2-40B4-BE49-F238E27FC236}">
                <a16:creationId xmlns:a16="http://schemas.microsoft.com/office/drawing/2014/main" id="{12ACF37D-FD94-4439-8E3F-67744F522FAB}"/>
              </a:ext>
            </a:extLst>
          </p:cNvPr>
          <p:cNvSpPr txBox="1"/>
          <p:nvPr/>
        </p:nvSpPr>
        <p:spPr>
          <a:xfrm>
            <a:off x="7413838" y="2115941"/>
            <a:ext cx="4431121" cy="840230"/>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lang="en-US" kern="0" dirty="0">
                <a:latin typeface="Segoe UI" panose="020B0502040204020203" pitchFamily="34" charset="0"/>
                <a:ea typeface="Calibri" charset="0"/>
                <a:cs typeface="Segoe UI" panose="020B0502040204020203" pitchFamily="34" charset="0"/>
              </a:rPr>
              <a:t>EBP/Research Governance Boards</a:t>
            </a:r>
          </a:p>
          <a:p>
            <a:pPr marL="285750" indent="-285750">
              <a:lnSpc>
                <a:spcPct val="90000"/>
              </a:lnSpc>
              <a:buFont typeface="Arial" panose="020B0604020202020204" pitchFamily="34" charset="0"/>
              <a:buChar char="•"/>
            </a:pPr>
            <a:r>
              <a:rPr lang="en-US" kern="0" dirty="0">
                <a:latin typeface="Segoe UI" panose="020B0502040204020203" pitchFamily="34" charset="0"/>
                <a:ea typeface="Calibri" charset="0"/>
                <a:cs typeface="Segoe UI" panose="020B0502040204020203" pitchFamily="34" charset="0"/>
              </a:rPr>
              <a:t>Structures in place to co-ordinate and track research projects</a:t>
            </a:r>
            <a:endParaRPr lang="en-US" kern="0" dirty="0">
              <a:solidFill>
                <a:schemeClr val="bg1"/>
              </a:solidFill>
              <a:latin typeface="Segoe UI" panose="020B0502040204020203" pitchFamily="34" charset="0"/>
              <a:ea typeface="Calibri" charset="0"/>
              <a:cs typeface="Segoe UI" panose="020B0502040204020203" pitchFamily="34" charset="0"/>
            </a:endParaRPr>
          </a:p>
        </p:txBody>
      </p:sp>
      <p:cxnSp>
        <p:nvCxnSpPr>
          <p:cNvPr id="57" name="Straight Connector 56">
            <a:extLst>
              <a:ext uri="{FF2B5EF4-FFF2-40B4-BE49-F238E27FC236}">
                <a16:creationId xmlns:a16="http://schemas.microsoft.com/office/drawing/2014/main" id="{90FBC456-8A7F-4FBD-99A0-DD54019594C0}"/>
              </a:ext>
            </a:extLst>
          </p:cNvPr>
          <p:cNvCxnSpPr>
            <a:cxnSpLocks/>
          </p:cNvCxnSpPr>
          <p:nvPr/>
        </p:nvCxnSpPr>
        <p:spPr>
          <a:xfrm>
            <a:off x="7817243" y="1958593"/>
            <a:ext cx="304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9AA9EAEC-8A3A-41AA-9B54-2F4327D5E39C}"/>
              </a:ext>
            </a:extLst>
          </p:cNvPr>
          <p:cNvSpPr txBox="1"/>
          <p:nvPr/>
        </p:nvSpPr>
        <p:spPr>
          <a:xfrm>
            <a:off x="7818710" y="1416482"/>
            <a:ext cx="3060426" cy="369332"/>
          </a:xfrm>
          <a:prstGeom prst="rect">
            <a:avLst/>
          </a:prstGeom>
          <a:noFill/>
        </p:spPr>
        <p:txBody>
          <a:bodyPr wrap="square" lIns="0" tIns="0" rIns="0" bIns="0" rtlCol="0" anchor="ctr">
            <a:spAutoFit/>
          </a:bodyPr>
          <a:lstStyle/>
          <a:p>
            <a:pPr algn="ctr"/>
            <a:r>
              <a:rPr lang="en-US" sz="2400" b="1" dirty="0">
                <a:latin typeface="Segoe UI" panose="020B0502040204020203" pitchFamily="34" charset="0"/>
                <a:ea typeface="Calibri" charset="0"/>
                <a:cs typeface="Segoe UI" panose="020B0502040204020203" pitchFamily="34" charset="0"/>
              </a:rPr>
              <a:t>Structures &amp; process</a:t>
            </a:r>
          </a:p>
        </p:txBody>
      </p:sp>
      <p:cxnSp>
        <p:nvCxnSpPr>
          <p:cNvPr id="59" name="Straight Connector 58">
            <a:extLst>
              <a:ext uri="{FF2B5EF4-FFF2-40B4-BE49-F238E27FC236}">
                <a16:creationId xmlns:a16="http://schemas.microsoft.com/office/drawing/2014/main" id="{D65CBDDD-9EE6-4800-BCE6-1FA21B3339CC}"/>
              </a:ext>
            </a:extLst>
          </p:cNvPr>
          <p:cNvCxnSpPr/>
          <p:nvPr/>
        </p:nvCxnSpPr>
        <p:spPr>
          <a:xfrm>
            <a:off x="7858886" y="3891812"/>
            <a:ext cx="304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0" name="Graphic 59" descr="Checkmark with solid fill">
            <a:extLst>
              <a:ext uri="{FF2B5EF4-FFF2-40B4-BE49-F238E27FC236}">
                <a16:creationId xmlns:a16="http://schemas.microsoft.com/office/drawing/2014/main" id="{CAA9651C-E7D5-46B5-9F34-52FC491A19B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25442">
            <a:off x="6894180" y="2279498"/>
            <a:ext cx="535531" cy="535531"/>
          </a:xfrm>
          <a:prstGeom prst="rect">
            <a:avLst/>
          </a:prstGeom>
        </p:spPr>
      </p:pic>
      <p:pic>
        <p:nvPicPr>
          <p:cNvPr id="61" name="Graphic 60" descr="Close with solid fill">
            <a:extLst>
              <a:ext uri="{FF2B5EF4-FFF2-40B4-BE49-F238E27FC236}">
                <a16:creationId xmlns:a16="http://schemas.microsoft.com/office/drawing/2014/main" id="{B2062D23-E544-46C7-A0B9-CA8FD8675FD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09089" y="2956171"/>
            <a:ext cx="526132" cy="526132"/>
          </a:xfrm>
          <a:prstGeom prst="rect">
            <a:avLst/>
          </a:prstGeom>
        </p:spPr>
      </p:pic>
      <p:sp>
        <p:nvSpPr>
          <p:cNvPr id="63" name="TextBox 62">
            <a:extLst>
              <a:ext uri="{FF2B5EF4-FFF2-40B4-BE49-F238E27FC236}">
                <a16:creationId xmlns:a16="http://schemas.microsoft.com/office/drawing/2014/main" id="{7B21A24C-9D8C-4951-A143-B03141A08A21}"/>
              </a:ext>
            </a:extLst>
          </p:cNvPr>
          <p:cNvSpPr txBox="1"/>
          <p:nvPr/>
        </p:nvSpPr>
        <p:spPr>
          <a:xfrm>
            <a:off x="7484564" y="4202666"/>
            <a:ext cx="4431121" cy="2336024"/>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lang="en-US" dirty="0">
                <a:latin typeface="Segoe UI" panose="020B0502040204020203" pitchFamily="34" charset="0"/>
                <a:ea typeface="Calibri" charset="0"/>
                <a:cs typeface="Segoe UI" panose="020B0502040204020203" pitchFamily="34" charset="0"/>
              </a:rPr>
              <a:t>Balance involvement against implementation</a:t>
            </a:r>
          </a:p>
          <a:p>
            <a:pPr marL="285750" indent="-285750">
              <a:lnSpc>
                <a:spcPct val="90000"/>
              </a:lnSpc>
              <a:buFont typeface="Arial" panose="020B0604020202020204" pitchFamily="34" charset="0"/>
              <a:buChar char="•"/>
            </a:pPr>
            <a:r>
              <a:rPr lang="en-US" dirty="0">
                <a:latin typeface="Segoe UI" panose="020B0502040204020203" pitchFamily="34" charset="0"/>
                <a:ea typeface="Calibri" charset="0"/>
                <a:cs typeface="Segoe UI" panose="020B0502040204020203" pitchFamily="34" charset="0"/>
              </a:rPr>
              <a:t>Ensure processes &amp; resources in place to translate &amp; </a:t>
            </a:r>
            <a:r>
              <a:rPr lang="en-US" dirty="0" err="1">
                <a:latin typeface="Segoe UI" panose="020B0502040204020203" pitchFamily="34" charset="0"/>
                <a:ea typeface="Calibri" charset="0"/>
                <a:cs typeface="Segoe UI" panose="020B0502040204020203" pitchFamily="34" charset="0"/>
              </a:rPr>
              <a:t>operationalise</a:t>
            </a:r>
            <a:r>
              <a:rPr lang="en-US" dirty="0">
                <a:latin typeface="Segoe UI" panose="020B0502040204020203" pitchFamily="34" charset="0"/>
                <a:ea typeface="Calibri" charset="0"/>
                <a:cs typeface="Segoe UI" panose="020B0502040204020203" pitchFamily="34" charset="0"/>
              </a:rPr>
              <a:t> research </a:t>
            </a:r>
          </a:p>
          <a:p>
            <a:pPr marL="285750" indent="-285750">
              <a:lnSpc>
                <a:spcPct val="90000"/>
              </a:lnSpc>
              <a:buFont typeface="Arial" panose="020B0604020202020204" pitchFamily="34" charset="0"/>
              <a:buChar char="•"/>
            </a:pPr>
            <a:r>
              <a:rPr lang="en-US" dirty="0">
                <a:latin typeface="Segoe UI" panose="020B0502040204020203" pitchFamily="34" charset="0"/>
                <a:ea typeface="Calibri" charset="0"/>
                <a:cs typeface="Segoe UI" panose="020B0502040204020203" pitchFamily="34" charset="0"/>
              </a:rPr>
              <a:t>Allocate an internal sponsor to combat ‘Board ping pong’</a:t>
            </a:r>
          </a:p>
          <a:p>
            <a:pPr marL="285750" indent="-285750">
              <a:lnSpc>
                <a:spcPct val="90000"/>
              </a:lnSpc>
              <a:buFont typeface="Arial" panose="020B0604020202020204" pitchFamily="34" charset="0"/>
              <a:buChar char="•"/>
            </a:pPr>
            <a:r>
              <a:rPr lang="en-US" dirty="0">
                <a:latin typeface="Segoe UI" panose="020B0502040204020203" pitchFamily="34" charset="0"/>
                <a:ea typeface="Calibri" charset="0"/>
                <a:cs typeface="Segoe UI" panose="020B0502040204020203" pitchFamily="34" charset="0"/>
              </a:rPr>
              <a:t>Senior leaders to demonstrate </a:t>
            </a:r>
            <a:r>
              <a:rPr lang="en-US" dirty="0" err="1">
                <a:latin typeface="Segoe UI" panose="020B0502040204020203" pitchFamily="34" charset="0"/>
                <a:ea typeface="Calibri" charset="0"/>
                <a:cs typeface="Segoe UI" panose="020B0502040204020203" pitchFamily="34" charset="0"/>
              </a:rPr>
              <a:t>behavioural</a:t>
            </a:r>
            <a:r>
              <a:rPr lang="en-US" dirty="0">
                <a:latin typeface="Segoe UI" panose="020B0502040204020203" pitchFamily="34" charset="0"/>
                <a:ea typeface="Calibri" charset="0"/>
                <a:cs typeface="Segoe UI" panose="020B0502040204020203" pitchFamily="34" charset="0"/>
              </a:rPr>
              <a:t> norms</a:t>
            </a:r>
          </a:p>
          <a:p>
            <a:pPr marL="285750" indent="-285750">
              <a:lnSpc>
                <a:spcPct val="90000"/>
              </a:lnSpc>
              <a:buFont typeface="Arial" panose="020B0604020202020204" pitchFamily="34" charset="0"/>
              <a:buChar char="•"/>
            </a:pPr>
            <a:r>
              <a:rPr lang="en-US" dirty="0" err="1">
                <a:latin typeface="Segoe UI" panose="020B0502040204020203" pitchFamily="34" charset="0"/>
                <a:ea typeface="Calibri" charset="0"/>
                <a:cs typeface="Segoe UI" panose="020B0502040204020203" pitchFamily="34" charset="0"/>
              </a:rPr>
              <a:t>Realise</a:t>
            </a:r>
            <a:r>
              <a:rPr lang="en-US" dirty="0">
                <a:latin typeface="Segoe UI" panose="020B0502040204020203" pitchFamily="34" charset="0"/>
                <a:ea typeface="Calibri" charset="0"/>
                <a:cs typeface="Segoe UI" panose="020B0502040204020203" pitchFamily="34" charset="0"/>
              </a:rPr>
              <a:t> the impact of research</a:t>
            </a:r>
          </a:p>
        </p:txBody>
      </p:sp>
      <p:sp>
        <p:nvSpPr>
          <p:cNvPr id="73" name="TextBox 72">
            <a:extLst>
              <a:ext uri="{FF2B5EF4-FFF2-40B4-BE49-F238E27FC236}">
                <a16:creationId xmlns:a16="http://schemas.microsoft.com/office/drawing/2014/main" id="{58088DE2-455F-4611-B526-88BA44369DB5}"/>
              </a:ext>
            </a:extLst>
          </p:cNvPr>
          <p:cNvSpPr txBox="1"/>
          <p:nvPr/>
        </p:nvSpPr>
        <p:spPr>
          <a:xfrm>
            <a:off x="7456604" y="2910005"/>
            <a:ext cx="4431121" cy="1338828"/>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lang="en-US" kern="0" dirty="0">
                <a:latin typeface="Segoe UI" panose="020B0502040204020203" pitchFamily="34" charset="0"/>
                <a:ea typeface="Calibri" charset="0"/>
                <a:cs typeface="Segoe UI" panose="020B0502040204020203" pitchFamily="34" charset="0"/>
              </a:rPr>
              <a:t>Senior leadership support (but varies)</a:t>
            </a:r>
          </a:p>
          <a:p>
            <a:pPr marL="285750" indent="-285750">
              <a:lnSpc>
                <a:spcPct val="90000"/>
              </a:lnSpc>
              <a:buFont typeface="Arial" panose="020B0604020202020204" pitchFamily="34" charset="0"/>
              <a:buChar char="•"/>
            </a:pPr>
            <a:r>
              <a:rPr lang="en-US" kern="0" dirty="0">
                <a:latin typeface="Segoe UI" panose="020B0502040204020203" pitchFamily="34" charset="0"/>
                <a:ea typeface="Calibri" charset="0"/>
                <a:cs typeface="Segoe UI" panose="020B0502040204020203" pitchFamily="34" charset="0"/>
              </a:rPr>
              <a:t>Lack of structures and process to monitor use &amp; impact of research</a:t>
            </a:r>
            <a:br>
              <a:rPr lang="en-US" kern="0" dirty="0">
                <a:solidFill>
                  <a:schemeClr val="bg1"/>
                </a:solidFill>
                <a:latin typeface="Segoe UI" panose="020B0502040204020203" pitchFamily="34" charset="0"/>
                <a:ea typeface="Calibri" charset="0"/>
                <a:cs typeface="Segoe UI" panose="020B0502040204020203" pitchFamily="34" charset="0"/>
              </a:rPr>
            </a:br>
            <a:endParaRPr lang="en-US" kern="0" dirty="0">
              <a:solidFill>
                <a:schemeClr val="bg1"/>
              </a:solidFill>
              <a:latin typeface="Segoe UI" panose="020B0502040204020203" pitchFamily="34" charset="0"/>
              <a:ea typeface="Calibri" charset="0"/>
              <a:cs typeface="Segoe UI" panose="020B0502040204020203" pitchFamily="34" charset="0"/>
            </a:endParaRPr>
          </a:p>
          <a:p>
            <a:pPr>
              <a:lnSpc>
                <a:spcPct val="90000"/>
              </a:lnSpc>
            </a:pPr>
            <a:endParaRPr lang="en-US" kern="0" dirty="0">
              <a:solidFill>
                <a:schemeClr val="bg1"/>
              </a:solidFill>
              <a:latin typeface="Segoe UI" panose="020B0502040204020203" pitchFamily="34" charset="0"/>
              <a:ea typeface="Calibri" charset="0"/>
              <a:cs typeface="Segoe UI" panose="020B0502040204020203" pitchFamily="34" charset="0"/>
            </a:endParaRPr>
          </a:p>
        </p:txBody>
      </p:sp>
    </p:spTree>
    <p:extLst>
      <p:ext uri="{BB962C8B-B14F-4D97-AF65-F5344CB8AC3E}">
        <p14:creationId xmlns:p14="http://schemas.microsoft.com/office/powerpoint/2010/main" val="18594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ppt_x"/>
                                          </p:val>
                                        </p:tav>
                                        <p:tav tm="100000">
                                          <p:val>
                                            <p:strVal val="#ppt_x"/>
                                          </p:val>
                                        </p:tav>
                                      </p:tavLst>
                                    </p:anim>
                                    <p:anim calcmode="lin" valueType="num">
                                      <p:cBhvr additive="base">
                                        <p:cTn id="8" dur="500" fill="hold"/>
                                        <p:tgtEl>
                                          <p:spTgt spid="6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additive="base">
                                        <p:cTn id="17" dur="500" fill="hold"/>
                                        <p:tgtEl>
                                          <p:spTgt spid="61"/>
                                        </p:tgtEl>
                                        <p:attrNameLst>
                                          <p:attrName>ppt_x</p:attrName>
                                        </p:attrNameLst>
                                      </p:cBhvr>
                                      <p:tavLst>
                                        <p:tav tm="0">
                                          <p:val>
                                            <p:strVal val="#ppt_x"/>
                                          </p:val>
                                        </p:tav>
                                        <p:tav tm="100000">
                                          <p:val>
                                            <p:strVal val="#ppt_x"/>
                                          </p:val>
                                        </p:tav>
                                      </p:tavLst>
                                    </p:anim>
                                    <p:anim calcmode="lin" valueType="num">
                                      <p:cBhvr additive="base">
                                        <p:cTn id="18" dur="500" fill="hold"/>
                                        <p:tgtEl>
                                          <p:spTgt spid="6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additive="base">
                                        <p:cTn id="21" dur="500" fill="hold"/>
                                        <p:tgtEl>
                                          <p:spTgt spid="73"/>
                                        </p:tgtEl>
                                        <p:attrNameLst>
                                          <p:attrName>ppt_x</p:attrName>
                                        </p:attrNameLst>
                                      </p:cBhvr>
                                      <p:tavLst>
                                        <p:tav tm="0">
                                          <p:val>
                                            <p:strVal val="#ppt_x"/>
                                          </p:val>
                                        </p:tav>
                                        <p:tav tm="100000">
                                          <p:val>
                                            <p:strVal val="#ppt_x"/>
                                          </p:val>
                                        </p:tav>
                                      </p:tavLst>
                                    </p:anim>
                                    <p:anim calcmode="lin" valueType="num">
                                      <p:cBhvr additive="base">
                                        <p:cTn id="22"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3"/>
                                        </p:tgtEl>
                                        <p:attrNameLst>
                                          <p:attrName>style.visibility</p:attrName>
                                        </p:attrNameLst>
                                      </p:cBhvr>
                                      <p:to>
                                        <p:strVal val="visible"/>
                                      </p:to>
                                    </p:set>
                                    <p:anim calcmode="lin" valueType="num">
                                      <p:cBhvr additive="base">
                                        <p:cTn id="27" dur="500" fill="hold"/>
                                        <p:tgtEl>
                                          <p:spTgt spid="63"/>
                                        </p:tgtEl>
                                        <p:attrNameLst>
                                          <p:attrName>ppt_x</p:attrName>
                                        </p:attrNameLst>
                                      </p:cBhvr>
                                      <p:tavLst>
                                        <p:tav tm="0">
                                          <p:val>
                                            <p:strVal val="#ppt_x"/>
                                          </p:val>
                                        </p:tav>
                                        <p:tav tm="100000">
                                          <p:val>
                                            <p:strVal val="#ppt_x"/>
                                          </p:val>
                                        </p:tav>
                                      </p:tavLst>
                                    </p:anim>
                                    <p:anim calcmode="lin" valueType="num">
                                      <p:cBhvr additive="base">
                                        <p:cTn id="28"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63" grpId="0"/>
      <p:bldP spid="7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0D5F8AC-99EA-4320-99FF-AE08F004830D}"/>
              </a:ext>
            </a:extLst>
          </p:cNvPr>
          <p:cNvPicPr>
            <a:picLocks noChangeAspect="1"/>
          </p:cNvPicPr>
          <p:nvPr/>
        </p:nvPicPr>
        <p:blipFill rotWithShape="1">
          <a:blip r:embed="rId3"/>
          <a:srcRect b="5436"/>
          <a:stretch/>
        </p:blipFill>
        <p:spPr>
          <a:xfrm>
            <a:off x="3585708" y="1116279"/>
            <a:ext cx="4681680" cy="3320383"/>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3">
            <a:extLst>
              <a:ext uri="{FF2B5EF4-FFF2-40B4-BE49-F238E27FC236}">
                <a16:creationId xmlns:a16="http://schemas.microsoft.com/office/drawing/2014/main" id="{C7E3A559-9620-449E-A0C2-A15E61449DB3}"/>
              </a:ext>
            </a:extLst>
          </p:cNvPr>
          <p:cNvSpPr txBox="1">
            <a:spLocks/>
          </p:cNvSpPr>
          <p:nvPr/>
        </p:nvSpPr>
        <p:spPr>
          <a:xfrm>
            <a:off x="391885" y="5300080"/>
            <a:ext cx="8205850" cy="1810987"/>
          </a:xfrm>
          <a:prstGeom prst="rect">
            <a:avLst/>
          </a:prstGeom>
        </p:spPr>
        <p:txBody>
          <a:bodyPr vert="horz" lIns="91440" tIns="45720" rIns="91440" bIns="45720" rtlCol="0" anchor="ctr">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45718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377"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566"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ts val="600"/>
              </a:spcAft>
            </a:pPr>
            <a:r>
              <a:rPr lang="en-US" sz="3400" dirty="0">
                <a:latin typeface="+mj-lt"/>
                <a:ea typeface="+mj-ea"/>
                <a:cs typeface="+mj-cs"/>
                <a:hlinkClick r:id="rId4"/>
              </a:rPr>
              <a:t>Nicky.Miller@open.ac.uk</a:t>
            </a:r>
            <a:r>
              <a:rPr lang="en-US" sz="3400" dirty="0">
                <a:latin typeface="+mj-lt"/>
                <a:ea typeface="+mj-ea"/>
                <a:cs typeface="+mj-cs"/>
              </a:rPr>
              <a:t> </a:t>
            </a:r>
          </a:p>
          <a:p>
            <a:r>
              <a:rPr lang="en-GB" sz="3400" u="sng" dirty="0">
                <a:solidFill>
                  <a:srgbClr val="0563C1"/>
                </a:solidFill>
                <a:effectLst/>
                <a:latin typeface="Calibri Light" panose="020F0302020204030204" pitchFamily="34" charset="0"/>
                <a:ea typeface="Times New Roman" panose="02020603050405020304" pitchFamily="18" charset="0"/>
                <a:cs typeface="Calibri Light" panose="020F0302020204030204" pitchFamily="34" charset="0"/>
                <a:hlinkClick r:id="rId5"/>
              </a:rPr>
              <a:t>Jonathan.cumberbatch@staffordshire.police.uk</a:t>
            </a:r>
            <a:endParaRPr lang="en-GB" sz="3400" dirty="0">
              <a:effectLst/>
              <a:latin typeface="Calibri Light" panose="020F0302020204030204" pitchFamily="34" charset="0"/>
              <a:ea typeface="Calibri" panose="020F0502020204030204" pitchFamily="34" charset="0"/>
              <a:cs typeface="Calibri Light" panose="020F0302020204030204" pitchFamily="34" charset="0"/>
            </a:endParaRPr>
          </a:p>
          <a:p>
            <a:r>
              <a:rPr lang="en-GB" sz="3400" u="sng" dirty="0">
                <a:solidFill>
                  <a:srgbClr val="0563C1"/>
                </a:solidFill>
                <a:effectLst/>
                <a:latin typeface="Calibri Light" panose="020F0302020204030204" pitchFamily="34" charset="0"/>
                <a:ea typeface="Times New Roman" panose="02020603050405020304" pitchFamily="18" charset="0"/>
                <a:cs typeface="Calibri Light" panose="020F0302020204030204" pitchFamily="34" charset="0"/>
                <a:hlinkClick r:id="rId6"/>
              </a:rPr>
              <a:t>Adam.yates@staffordshire.police.uk</a:t>
            </a:r>
            <a:endParaRPr lang="en-GB" sz="3400" dirty="0">
              <a:effectLst/>
              <a:latin typeface="Calibri Light" panose="020F0302020204030204" pitchFamily="34" charset="0"/>
              <a:ea typeface="Calibri" panose="020F0502020204030204" pitchFamily="34" charset="0"/>
              <a:cs typeface="Calibri Light" panose="020F0302020204030204" pitchFamily="34" charset="0"/>
            </a:endParaRPr>
          </a:p>
          <a:p>
            <a:pPr>
              <a:spcBef>
                <a:spcPct val="0"/>
              </a:spcBef>
              <a:spcAft>
                <a:spcPts val="600"/>
              </a:spcAft>
            </a:pPr>
            <a:endParaRPr lang="en-US" sz="4000" dirty="0">
              <a:latin typeface="+mj-lt"/>
              <a:ea typeface="+mj-ea"/>
              <a:cs typeface="+mj-cs"/>
            </a:endParaRPr>
          </a:p>
          <a:p>
            <a:pPr>
              <a:spcBef>
                <a:spcPct val="0"/>
              </a:spcBef>
              <a:spcAft>
                <a:spcPts val="600"/>
              </a:spcAft>
            </a:pPr>
            <a:endParaRPr lang="en-US" sz="4000" dirty="0">
              <a:latin typeface="+mj-lt"/>
              <a:ea typeface="+mj-ea"/>
              <a:cs typeface="+mj-cs"/>
            </a:endParaRPr>
          </a:p>
        </p:txBody>
      </p:sp>
      <p:sp>
        <p:nvSpPr>
          <p:cNvPr id="4" name="Content Placeholder 3">
            <a:extLst>
              <a:ext uri="{FF2B5EF4-FFF2-40B4-BE49-F238E27FC236}">
                <a16:creationId xmlns:a16="http://schemas.microsoft.com/office/drawing/2014/main" id="{4CE908BE-F4C2-274F-A804-3FDC1925A75D}"/>
              </a:ext>
            </a:extLst>
          </p:cNvPr>
          <p:cNvSpPr>
            <a:spLocks noGrp="1"/>
          </p:cNvSpPr>
          <p:nvPr>
            <p:ph idx="1"/>
          </p:nvPr>
        </p:nvSpPr>
        <p:spPr>
          <a:xfrm>
            <a:off x="8151332" y="0"/>
            <a:ext cx="3822189" cy="3742762"/>
          </a:xfrm>
        </p:spPr>
        <p:txBody>
          <a:bodyPr vert="horz" lIns="91440" tIns="45720" rIns="91440" bIns="45720" rtlCol="0">
            <a:normAutofit/>
          </a:bodyPr>
          <a:lstStyle/>
          <a:p>
            <a:pPr marL="342900" indent="-228600">
              <a:buFont typeface="Arial" panose="020B0604020202020204" pitchFamily="34" charset="0"/>
              <a:buChar char="•"/>
            </a:pPr>
            <a:endParaRPr lang="en-US" sz="2000" dirty="0"/>
          </a:p>
          <a:p>
            <a:r>
              <a:rPr lang="en-US" sz="4400" b="1" dirty="0"/>
              <a:t>Any Questions</a:t>
            </a:r>
            <a:r>
              <a:rPr lang="en-US" sz="2800" b="1" dirty="0"/>
              <a:t>?</a:t>
            </a:r>
          </a:p>
        </p:txBody>
      </p:sp>
    </p:spTree>
    <p:extLst>
      <p:ext uri="{BB962C8B-B14F-4D97-AF65-F5344CB8AC3E}">
        <p14:creationId xmlns:p14="http://schemas.microsoft.com/office/powerpoint/2010/main" val="314375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D3F18C2-6080-4939-A7C3-746772404943}"/>
              </a:ext>
            </a:extLst>
          </p:cNvPr>
          <p:cNvSpPr txBox="1"/>
          <p:nvPr/>
        </p:nvSpPr>
        <p:spPr>
          <a:xfrm>
            <a:off x="14624" y="-2821"/>
            <a:ext cx="3882719" cy="6826954"/>
          </a:xfrm>
          <a:prstGeom prst="rect">
            <a:avLst/>
          </a:prstGeom>
          <a:solidFill>
            <a:schemeClr val="accent1">
              <a:lumMod val="40000"/>
              <a:lumOff val="60000"/>
            </a:schemeClr>
          </a:solidFill>
        </p:spPr>
        <p:txBody>
          <a:bodyPr vert="horz" lIns="91440" tIns="45720" rIns="91440" bIns="45720" rtlCol="0" anchor="b">
            <a:normAutofit/>
          </a:bodyPr>
          <a:lstStyle/>
          <a:p>
            <a:pPr>
              <a:lnSpc>
                <a:spcPct val="90000"/>
              </a:lnSpc>
              <a:spcBef>
                <a:spcPct val="0"/>
              </a:spcBef>
              <a:spcAft>
                <a:spcPts val="600"/>
              </a:spcAft>
            </a:pPr>
            <a:r>
              <a:rPr lang="en-US" sz="4000" b="1" dirty="0">
                <a:latin typeface="+mj-lt"/>
                <a:ea typeface="+mj-ea"/>
                <a:cs typeface="+mj-cs"/>
              </a:rPr>
              <a:t>Awash in theories, models and frameworks but still the gap persists…….</a:t>
            </a:r>
          </a:p>
          <a:p>
            <a:pPr>
              <a:lnSpc>
                <a:spcPct val="90000"/>
              </a:lnSpc>
              <a:spcBef>
                <a:spcPct val="0"/>
              </a:spcBef>
              <a:spcAft>
                <a:spcPts val="600"/>
              </a:spcAft>
            </a:pPr>
            <a:endParaRPr lang="en-US" sz="4000" b="1" dirty="0">
              <a:latin typeface="+mj-lt"/>
              <a:ea typeface="+mj-ea"/>
              <a:cs typeface="+mj-cs"/>
            </a:endParaRPr>
          </a:p>
          <a:p>
            <a:pPr>
              <a:lnSpc>
                <a:spcPct val="90000"/>
              </a:lnSpc>
              <a:spcBef>
                <a:spcPct val="0"/>
              </a:spcBef>
              <a:spcAft>
                <a:spcPts val="600"/>
              </a:spcAft>
            </a:pPr>
            <a:endParaRPr lang="en-US" sz="4000" b="1" dirty="0">
              <a:latin typeface="+mj-lt"/>
              <a:ea typeface="+mj-ea"/>
              <a:cs typeface="+mj-cs"/>
            </a:endParaRPr>
          </a:p>
          <a:p>
            <a:pPr>
              <a:lnSpc>
                <a:spcPct val="90000"/>
              </a:lnSpc>
              <a:spcBef>
                <a:spcPct val="0"/>
              </a:spcBef>
              <a:spcAft>
                <a:spcPts val="600"/>
              </a:spcAft>
            </a:pPr>
            <a:endParaRPr lang="en-US" sz="4000" b="1" dirty="0">
              <a:latin typeface="+mj-lt"/>
              <a:ea typeface="+mj-ea"/>
              <a:cs typeface="+mj-cs"/>
            </a:endParaRPr>
          </a:p>
        </p:txBody>
      </p:sp>
      <p:pic>
        <p:nvPicPr>
          <p:cNvPr id="12" name="Picture 11" descr="A close up of text on a black background&#10;&#10;Description automatically generated">
            <a:extLst>
              <a:ext uri="{FF2B5EF4-FFF2-40B4-BE49-F238E27FC236}">
                <a16:creationId xmlns:a16="http://schemas.microsoft.com/office/drawing/2014/main" id="{5A4790FD-C454-4503-AECC-AB63AC899E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8650" y="190243"/>
            <a:ext cx="2495979" cy="2483499"/>
          </a:xfrm>
          <a:prstGeom prst="rect">
            <a:avLst/>
          </a:prstGeom>
        </p:spPr>
      </p:pic>
      <p:pic>
        <p:nvPicPr>
          <p:cNvPr id="1028" name="Picture 4">
            <a:extLst>
              <a:ext uri="{FF2B5EF4-FFF2-40B4-BE49-F238E27FC236}">
                <a16:creationId xmlns:a16="http://schemas.microsoft.com/office/drawing/2014/main" id="{9175A10B-74F4-4369-8C25-BA8DA145593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748890" y="6024"/>
            <a:ext cx="2767534" cy="240775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708974B-76AC-4EFB-8392-A3086BF264E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816066" y="2482635"/>
            <a:ext cx="3294952" cy="247121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49242564-24B0-4C1C-8983-74F128F94FC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739639" y="3102823"/>
            <a:ext cx="3882719" cy="142689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68D1A1B-CC93-4AA8-A2A9-EEDB10970CEB}"/>
              </a:ext>
            </a:extLst>
          </p:cNvPr>
          <p:cNvSpPr txBox="1"/>
          <p:nvPr/>
        </p:nvSpPr>
        <p:spPr>
          <a:xfrm>
            <a:off x="4842114" y="5264749"/>
            <a:ext cx="6483958" cy="1694032"/>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1700"/>
              <a:t>Strifler et al., 2018 identified 159 knowledge translation theories, models and frameworks to inform Knowledge Mobilisation.</a:t>
            </a:r>
            <a:br>
              <a:rPr lang="en-US" sz="1700"/>
            </a:br>
            <a:endParaRPr lang="en-US" sz="1700"/>
          </a:p>
          <a:p>
            <a:pPr marL="285750" indent="-228600">
              <a:lnSpc>
                <a:spcPct val="90000"/>
              </a:lnSpc>
              <a:spcAft>
                <a:spcPts val="600"/>
              </a:spcAft>
              <a:buFont typeface="Arial" panose="020B0604020202020204" pitchFamily="34" charset="0"/>
              <a:buChar char="•"/>
            </a:pPr>
            <a:r>
              <a:rPr lang="en-US" sz="1700"/>
              <a:t>To move evidence-based interventions into practice, several strategies may be required. </a:t>
            </a:r>
          </a:p>
          <a:p>
            <a:pPr indent="-228600">
              <a:lnSpc>
                <a:spcPct val="90000"/>
              </a:lnSpc>
              <a:spcAft>
                <a:spcPts val="600"/>
              </a:spcAft>
              <a:buFont typeface="Arial" panose="020B0604020202020204" pitchFamily="34" charset="0"/>
              <a:buChar char="•"/>
            </a:pPr>
            <a:endParaRPr lang="en-US" sz="1700" dirty="0"/>
          </a:p>
        </p:txBody>
      </p:sp>
      <p:sp>
        <p:nvSpPr>
          <p:cNvPr id="4" name="Rectangle 3">
            <a:extLst>
              <a:ext uri="{FF2B5EF4-FFF2-40B4-BE49-F238E27FC236}">
                <a16:creationId xmlns:a16="http://schemas.microsoft.com/office/drawing/2014/main" id="{17F57111-0851-45C6-8984-DAAB8A3B8CEF}"/>
              </a:ext>
            </a:extLst>
          </p:cNvPr>
          <p:cNvSpPr/>
          <p:nvPr/>
        </p:nvSpPr>
        <p:spPr>
          <a:xfrm>
            <a:off x="9044032" y="4868815"/>
            <a:ext cx="3188459" cy="307777"/>
          </a:xfrm>
          <a:prstGeom prst="rect">
            <a:avLst/>
          </a:prstGeom>
        </p:spPr>
        <p:txBody>
          <a:bodyPr wrap="square">
            <a:spAutoFit/>
          </a:bodyPr>
          <a:lstStyle/>
          <a:p>
            <a:pPr>
              <a:spcAft>
                <a:spcPts val="600"/>
              </a:spcAft>
            </a:pPr>
            <a:r>
              <a:rPr lang="en-GB" sz="1400">
                <a:solidFill>
                  <a:srgbClr val="757575"/>
                </a:solidFill>
              </a:rPr>
              <a:t>The EPIS Framework Aarons et al, 2011 </a:t>
            </a:r>
            <a:endParaRPr lang="en-GB" sz="1400" dirty="0"/>
          </a:p>
        </p:txBody>
      </p:sp>
      <p:sp>
        <p:nvSpPr>
          <p:cNvPr id="13" name="Rectangle 12">
            <a:extLst>
              <a:ext uri="{FF2B5EF4-FFF2-40B4-BE49-F238E27FC236}">
                <a16:creationId xmlns:a16="http://schemas.microsoft.com/office/drawing/2014/main" id="{7E139193-FA3E-40E2-BC34-CF8F81FD33A9}"/>
              </a:ext>
            </a:extLst>
          </p:cNvPr>
          <p:cNvSpPr/>
          <p:nvPr/>
        </p:nvSpPr>
        <p:spPr>
          <a:xfrm>
            <a:off x="4227779" y="2666459"/>
            <a:ext cx="4328997" cy="307777"/>
          </a:xfrm>
          <a:prstGeom prst="rect">
            <a:avLst/>
          </a:prstGeom>
        </p:spPr>
        <p:txBody>
          <a:bodyPr wrap="square">
            <a:spAutoFit/>
          </a:bodyPr>
          <a:lstStyle/>
          <a:p>
            <a:pPr>
              <a:spcAft>
                <a:spcPts val="600"/>
              </a:spcAft>
            </a:pPr>
            <a:r>
              <a:rPr lang="en-GB" sz="1400">
                <a:solidFill>
                  <a:srgbClr val="757575"/>
                </a:solidFill>
              </a:rPr>
              <a:t>The Knowledge to Action framework Graham et al., 2006</a:t>
            </a:r>
            <a:endParaRPr lang="en-GB" sz="1400" dirty="0"/>
          </a:p>
        </p:txBody>
      </p:sp>
      <p:sp>
        <p:nvSpPr>
          <p:cNvPr id="14" name="Rectangle 13">
            <a:extLst>
              <a:ext uri="{FF2B5EF4-FFF2-40B4-BE49-F238E27FC236}">
                <a16:creationId xmlns:a16="http://schemas.microsoft.com/office/drawing/2014/main" id="{F8ABBA52-A8D0-41C1-AE24-AF66DF7A8DE6}"/>
              </a:ext>
            </a:extLst>
          </p:cNvPr>
          <p:cNvSpPr/>
          <p:nvPr/>
        </p:nvSpPr>
        <p:spPr>
          <a:xfrm>
            <a:off x="5144436" y="4423506"/>
            <a:ext cx="3914576" cy="307777"/>
          </a:xfrm>
          <a:prstGeom prst="rect">
            <a:avLst/>
          </a:prstGeom>
        </p:spPr>
        <p:txBody>
          <a:bodyPr wrap="square">
            <a:spAutoFit/>
          </a:bodyPr>
          <a:lstStyle/>
          <a:p>
            <a:pPr>
              <a:spcAft>
                <a:spcPts val="600"/>
              </a:spcAft>
            </a:pPr>
            <a:r>
              <a:rPr lang="en-GB" sz="1400">
                <a:solidFill>
                  <a:srgbClr val="757575"/>
                </a:solidFill>
              </a:rPr>
              <a:t>Diffusion of Innovation Theory, Rogers 1962 </a:t>
            </a:r>
            <a:endParaRPr lang="en-GB" sz="1400" dirty="0"/>
          </a:p>
        </p:txBody>
      </p:sp>
    </p:spTree>
    <p:extLst>
      <p:ext uri="{BB962C8B-B14F-4D97-AF65-F5344CB8AC3E}">
        <p14:creationId xmlns:p14="http://schemas.microsoft.com/office/powerpoint/2010/main" val="2999534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10B89-135A-4170-B673-88F3A4D8354F}"/>
              </a:ext>
            </a:extLst>
          </p:cNvPr>
          <p:cNvSpPr>
            <a:spLocks noGrp="1"/>
          </p:cNvSpPr>
          <p:nvPr>
            <p:ph type="title"/>
          </p:nvPr>
        </p:nvSpPr>
        <p:spPr>
          <a:xfrm>
            <a:off x="1518722" y="125706"/>
            <a:ext cx="10046867" cy="696560"/>
          </a:xfrm>
        </p:spPr>
        <p:txBody>
          <a:bodyPr>
            <a:noAutofit/>
          </a:bodyPr>
          <a:lstStyle/>
          <a:p>
            <a:pPr>
              <a:lnSpc>
                <a:spcPct val="90000"/>
              </a:lnSpc>
            </a:pPr>
            <a:r>
              <a:rPr lang="en-GB" sz="3200" b="1" dirty="0">
                <a:latin typeface="+mn-lt"/>
              </a:rPr>
              <a:t>Research into Practice and Practice into Research?</a:t>
            </a:r>
            <a:endParaRPr lang="en-GB" sz="3200" b="1" dirty="0"/>
          </a:p>
        </p:txBody>
      </p:sp>
      <p:sp>
        <p:nvSpPr>
          <p:cNvPr id="3" name="Rectangle 2">
            <a:extLst>
              <a:ext uri="{FF2B5EF4-FFF2-40B4-BE49-F238E27FC236}">
                <a16:creationId xmlns:a16="http://schemas.microsoft.com/office/drawing/2014/main" id="{727A1E0B-0262-4F93-848B-3DFB720B82A3}"/>
              </a:ext>
            </a:extLst>
          </p:cNvPr>
          <p:cNvSpPr/>
          <p:nvPr/>
        </p:nvSpPr>
        <p:spPr>
          <a:xfrm>
            <a:off x="4871400" y="3130949"/>
            <a:ext cx="3341512" cy="1286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solidFill>
                  <a:schemeClr val="accent4"/>
                </a:solidFill>
              </a:ln>
              <a:solidFill>
                <a:schemeClr val="bg1"/>
              </a:solidFill>
            </a:endParaRPr>
          </a:p>
        </p:txBody>
      </p:sp>
      <p:graphicFrame>
        <p:nvGraphicFramePr>
          <p:cNvPr id="5" name="Diagram 4">
            <a:extLst>
              <a:ext uri="{FF2B5EF4-FFF2-40B4-BE49-F238E27FC236}">
                <a16:creationId xmlns:a16="http://schemas.microsoft.com/office/drawing/2014/main" id="{4CF541FD-204B-4744-9A40-77140213BCC7}"/>
              </a:ext>
            </a:extLst>
          </p:cNvPr>
          <p:cNvGraphicFramePr/>
          <p:nvPr>
            <p:extLst>
              <p:ext uri="{D42A27DB-BD31-4B8C-83A1-F6EECF244321}">
                <p14:modId xmlns:p14="http://schemas.microsoft.com/office/powerpoint/2010/main" val="213057407"/>
              </p:ext>
            </p:extLst>
          </p:nvPr>
        </p:nvGraphicFramePr>
        <p:xfrm>
          <a:off x="0" y="940835"/>
          <a:ext cx="12205700" cy="58046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Rounded Corners 4">
            <a:extLst>
              <a:ext uri="{FF2B5EF4-FFF2-40B4-BE49-F238E27FC236}">
                <a16:creationId xmlns:a16="http://schemas.microsoft.com/office/drawing/2014/main" id="{A4E4F326-28F4-4849-AB74-DF6CD0C26B47}"/>
              </a:ext>
            </a:extLst>
          </p:cNvPr>
          <p:cNvSpPr txBox="1"/>
          <p:nvPr/>
        </p:nvSpPr>
        <p:spPr>
          <a:xfrm>
            <a:off x="169333" y="4177468"/>
            <a:ext cx="1301252" cy="593339"/>
          </a:xfrm>
          <a:prstGeom prst="rect">
            <a:avLst/>
          </a:prstGeom>
          <a:solidFill>
            <a:schemeClr val="accent1"/>
          </a:solidFill>
        </p:spPr>
        <p:style>
          <a:lnRef idx="0">
            <a:scrgbClr r="0" g="0" b="0"/>
          </a:lnRef>
          <a:fillRef idx="0">
            <a:scrgbClr r="0" g="0" b="0"/>
          </a:fillRef>
          <a:effectRef idx="0">
            <a:scrgbClr r="0" g="0" b="0"/>
          </a:effectRef>
          <a:fontRef idx="minor">
            <a:schemeClr val="lt1"/>
          </a:fontRef>
        </p:style>
        <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en-GB" sz="2000" kern="1200" dirty="0">
                <a:solidFill>
                  <a:schemeClr val="tx1"/>
                </a:solidFill>
              </a:rPr>
              <a:t>Interviews</a:t>
            </a:r>
          </a:p>
        </p:txBody>
      </p:sp>
      <p:sp>
        <p:nvSpPr>
          <p:cNvPr id="20" name="Rectangle: Rounded Corners 4">
            <a:extLst>
              <a:ext uri="{FF2B5EF4-FFF2-40B4-BE49-F238E27FC236}">
                <a16:creationId xmlns:a16="http://schemas.microsoft.com/office/drawing/2014/main" id="{A870FA48-93B8-4ADE-A047-299EF80AD1E9}"/>
              </a:ext>
            </a:extLst>
          </p:cNvPr>
          <p:cNvSpPr txBox="1"/>
          <p:nvPr/>
        </p:nvSpPr>
        <p:spPr>
          <a:xfrm>
            <a:off x="169333" y="3369733"/>
            <a:ext cx="1301252" cy="568951"/>
          </a:xfrm>
          <a:prstGeom prst="rect">
            <a:avLst/>
          </a:prstGeom>
          <a:solidFill>
            <a:schemeClr val="accent1"/>
          </a:solidFill>
        </p:spPr>
        <p:style>
          <a:lnRef idx="0">
            <a:scrgbClr r="0" g="0" b="0"/>
          </a:lnRef>
          <a:fillRef idx="0">
            <a:scrgbClr r="0" g="0" b="0"/>
          </a:fillRef>
          <a:effectRef idx="0">
            <a:scrgbClr r="0" g="0" b="0"/>
          </a:effectRef>
          <a:fontRef idx="minor">
            <a:schemeClr val="lt1"/>
          </a:fontRef>
        </p:style>
        <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en-GB" sz="2000" kern="1200" dirty="0">
                <a:solidFill>
                  <a:schemeClr val="tx1"/>
                </a:solidFill>
              </a:rPr>
              <a:t>Focus groups</a:t>
            </a:r>
          </a:p>
        </p:txBody>
      </p:sp>
      <p:sp>
        <p:nvSpPr>
          <p:cNvPr id="21" name="Arrow: Left 20">
            <a:extLst>
              <a:ext uri="{FF2B5EF4-FFF2-40B4-BE49-F238E27FC236}">
                <a16:creationId xmlns:a16="http://schemas.microsoft.com/office/drawing/2014/main" id="{DDAD27DE-16CF-4FC2-B395-848D633B30FC}"/>
              </a:ext>
            </a:extLst>
          </p:cNvPr>
          <p:cNvSpPr/>
          <p:nvPr/>
        </p:nvSpPr>
        <p:spPr>
          <a:xfrm>
            <a:off x="1639918" y="3558668"/>
            <a:ext cx="936978" cy="56895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Rounded Corners 4">
            <a:extLst>
              <a:ext uri="{FF2B5EF4-FFF2-40B4-BE49-F238E27FC236}">
                <a16:creationId xmlns:a16="http://schemas.microsoft.com/office/drawing/2014/main" id="{9A2D5998-65C1-4A24-B2F6-BFF2C79A2555}"/>
              </a:ext>
            </a:extLst>
          </p:cNvPr>
          <p:cNvSpPr txBox="1"/>
          <p:nvPr/>
        </p:nvSpPr>
        <p:spPr>
          <a:xfrm>
            <a:off x="169333" y="5009591"/>
            <a:ext cx="1301252" cy="593339"/>
          </a:xfrm>
          <a:prstGeom prst="rect">
            <a:avLst/>
          </a:prstGeom>
          <a:solidFill>
            <a:schemeClr val="accent1"/>
          </a:solidFill>
        </p:spPr>
        <p:style>
          <a:lnRef idx="0">
            <a:scrgbClr r="0" g="0" b="0"/>
          </a:lnRef>
          <a:fillRef idx="0">
            <a:scrgbClr r="0" g="0" b="0"/>
          </a:fillRef>
          <a:effectRef idx="0">
            <a:scrgbClr r="0" g="0" b="0"/>
          </a:effectRef>
          <a:fontRef idx="minor">
            <a:schemeClr val="lt1"/>
          </a:fontRef>
        </p:style>
        <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en-GB" sz="2000" kern="1200" dirty="0">
                <a:solidFill>
                  <a:schemeClr val="tx1"/>
                </a:solidFill>
              </a:rPr>
              <a:t>Mapping </a:t>
            </a:r>
            <a:r>
              <a:rPr lang="en-GB" sz="2000" kern="1200" dirty="0" err="1">
                <a:solidFill>
                  <a:schemeClr val="tx1"/>
                </a:solidFill>
              </a:rPr>
              <a:t>Kmob</a:t>
            </a:r>
            <a:r>
              <a:rPr lang="en-GB" sz="2000" kern="1200" dirty="0">
                <a:solidFill>
                  <a:schemeClr val="tx1"/>
                </a:solidFill>
              </a:rPr>
              <a:t>.</a:t>
            </a:r>
          </a:p>
        </p:txBody>
      </p:sp>
      <p:sp>
        <p:nvSpPr>
          <p:cNvPr id="23" name="Rectangle: Rounded Corners 4">
            <a:extLst>
              <a:ext uri="{FF2B5EF4-FFF2-40B4-BE49-F238E27FC236}">
                <a16:creationId xmlns:a16="http://schemas.microsoft.com/office/drawing/2014/main" id="{068C67AD-692A-4DF3-8F38-7F9547099032}"/>
              </a:ext>
            </a:extLst>
          </p:cNvPr>
          <p:cNvSpPr txBox="1"/>
          <p:nvPr/>
        </p:nvSpPr>
        <p:spPr>
          <a:xfrm>
            <a:off x="169333" y="2537610"/>
            <a:ext cx="1301252" cy="593339"/>
          </a:xfrm>
          <a:prstGeom prst="rect">
            <a:avLst/>
          </a:prstGeom>
          <a:solidFill>
            <a:schemeClr val="accent1"/>
          </a:solidFill>
        </p:spPr>
        <p:style>
          <a:lnRef idx="0">
            <a:scrgbClr r="0" g="0" b="0"/>
          </a:lnRef>
          <a:fillRef idx="0">
            <a:scrgbClr r="0" g="0" b="0"/>
          </a:fillRef>
          <a:effectRef idx="0">
            <a:scrgbClr r="0" g="0" b="0"/>
          </a:effectRef>
          <a:fontRef idx="minor">
            <a:schemeClr val="lt1"/>
          </a:fontRef>
        </p:style>
        <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en-GB" sz="2000" kern="1200" dirty="0">
                <a:solidFill>
                  <a:schemeClr val="tx1"/>
                </a:solidFill>
              </a:rPr>
              <a:t>Surveys</a:t>
            </a:r>
          </a:p>
        </p:txBody>
      </p:sp>
    </p:spTree>
    <p:extLst>
      <p:ext uri="{BB962C8B-B14F-4D97-AF65-F5344CB8AC3E}">
        <p14:creationId xmlns:p14="http://schemas.microsoft.com/office/powerpoint/2010/main" val="3889561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
            <a:extLst>
              <a:ext uri="{FF2B5EF4-FFF2-40B4-BE49-F238E27FC236}">
                <a16:creationId xmlns:a16="http://schemas.microsoft.com/office/drawing/2014/main" id="{EA5C4135-9F6B-4158-844D-3CAE1CA707D1}"/>
              </a:ext>
            </a:extLst>
          </p:cNvPr>
          <p:cNvSpPr>
            <a:spLocks noChangeArrowheads="1"/>
          </p:cNvSpPr>
          <p:nvPr/>
        </p:nvSpPr>
        <p:spPr bwMode="auto">
          <a:xfrm>
            <a:off x="5246754" y="906775"/>
            <a:ext cx="358775" cy="5577514"/>
          </a:xfrm>
          <a:prstGeom prst="upArrow">
            <a:avLst>
              <a:gd name="adj1" fmla="val 49556"/>
              <a:gd name="adj2" fmla="val 172551"/>
            </a:avLst>
          </a:prstGeom>
          <a:solidFill>
            <a:srgbClr val="B2B2B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Lucida Grande"/>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000">
                <a:solidFill>
                  <a:schemeClr val="tx1"/>
                </a:solidFill>
                <a:latin typeface="Arial" panose="020B0604020202020204" pitchFamily="34" charset="0"/>
                <a:cs typeface="Arial" panose="020B0604020202020204" pitchFamily="34" charset="0"/>
              </a:defRPr>
            </a:lvl9pPr>
          </a:lstStyle>
          <a:p>
            <a:pPr>
              <a:spcBef>
                <a:spcPct val="0"/>
              </a:spcBef>
            </a:pPr>
            <a:endParaRPr lang="en-US" altLang="en-US" sz="2400">
              <a:solidFill>
                <a:srgbClr val="000000"/>
              </a:solidFill>
              <a:latin typeface="Times New Roman" panose="02020603050405020304" pitchFamily="18" charset="0"/>
              <a:ea typeface="MS PGothic" panose="020B0600070205080204" pitchFamily="34" charset="-128"/>
            </a:endParaRPr>
          </a:p>
        </p:txBody>
      </p:sp>
      <p:graphicFrame>
        <p:nvGraphicFramePr>
          <p:cNvPr id="11" name="Group 4">
            <a:extLst>
              <a:ext uri="{FF2B5EF4-FFF2-40B4-BE49-F238E27FC236}">
                <a16:creationId xmlns:a16="http://schemas.microsoft.com/office/drawing/2014/main" id="{EAB434F2-DAD8-4EE7-AF45-AF2CA5B15A0E}"/>
              </a:ext>
            </a:extLst>
          </p:cNvPr>
          <p:cNvGraphicFramePr>
            <a:graphicFrameLocks noGrp="1"/>
          </p:cNvGraphicFramePr>
          <p:nvPr>
            <p:extLst>
              <p:ext uri="{D42A27DB-BD31-4B8C-83A1-F6EECF244321}">
                <p14:modId xmlns:p14="http://schemas.microsoft.com/office/powerpoint/2010/main" val="1861091884"/>
              </p:ext>
            </p:extLst>
          </p:nvPr>
        </p:nvGraphicFramePr>
        <p:xfrm>
          <a:off x="1703386" y="544622"/>
          <a:ext cx="3311525" cy="6301820"/>
        </p:xfrm>
        <a:graphic>
          <a:graphicData uri="http://schemas.openxmlformats.org/drawingml/2006/table">
            <a:tbl>
              <a:tblPr/>
              <a:tblGrid>
                <a:gridCol w="287337">
                  <a:extLst>
                    <a:ext uri="{9D8B030D-6E8A-4147-A177-3AD203B41FA5}">
                      <a16:colId xmlns:a16="http://schemas.microsoft.com/office/drawing/2014/main" val="20000"/>
                    </a:ext>
                  </a:extLst>
                </a:gridCol>
                <a:gridCol w="2736850">
                  <a:extLst>
                    <a:ext uri="{9D8B030D-6E8A-4147-A177-3AD203B41FA5}">
                      <a16:colId xmlns:a16="http://schemas.microsoft.com/office/drawing/2014/main" val="20001"/>
                    </a:ext>
                  </a:extLst>
                </a:gridCol>
                <a:gridCol w="287338">
                  <a:extLst>
                    <a:ext uri="{9D8B030D-6E8A-4147-A177-3AD203B41FA5}">
                      <a16:colId xmlns:a16="http://schemas.microsoft.com/office/drawing/2014/main" val="20002"/>
                    </a:ext>
                  </a:extLst>
                </a:gridCol>
              </a:tblGrid>
              <a:tr h="258747">
                <a:tc>
                  <a:txBody>
                    <a:bodyPr/>
                    <a:lstStyle>
                      <a:lvl1pPr>
                        <a:spcBef>
                          <a:spcPct val="20000"/>
                        </a:spcBef>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defRPr sz="2000">
                          <a:solidFill>
                            <a:schemeClr val="tx1"/>
                          </a:solidFill>
                          <a:latin typeface="Verdana" panose="020B0604030504040204" pitchFamily="34" charset="0"/>
                          <a:ea typeface="MS PGothic" panose="020B0600070205080204" pitchFamily="34" charset="-128"/>
                        </a:defRPr>
                      </a:lvl2pPr>
                      <a:lvl3pPr marL="1143000" indent="-228600">
                        <a:spcBef>
                          <a:spcPct val="20000"/>
                        </a:spcBef>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sz="1600">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Verdana" panose="020B0604030504040204" pitchFamily="34" charset="0"/>
                        <a:ea typeface="MS PGothic" panose="020B0600070205080204" pitchFamily="34" charset="-128"/>
                      </a:endParaRPr>
                    </a:p>
                  </a:txBody>
                  <a:tcPr marL="90000" marR="90000" marT="46793" marB="46793" horzOverflow="overflow">
                    <a:lnL>
                      <a:noFill/>
                    </a:lnL>
                    <a:lnR>
                      <a:noFill/>
                    </a:lnR>
                    <a:lnT>
                      <a:noFill/>
                    </a:lnT>
                    <a:lnB>
                      <a:noFill/>
                    </a:lnB>
                    <a:lnTlToBr>
                      <a:noFill/>
                    </a:lnTlToBr>
                    <a:lnBlToTr>
                      <a:noFill/>
                    </a:lnBlToTr>
                    <a:solidFill>
                      <a:schemeClr val="accent1">
                        <a:lumMod val="40000"/>
                        <a:lumOff val="60000"/>
                      </a:schemeClr>
                    </a:solidFill>
                  </a:tcPr>
                </a:tc>
                <a:tc>
                  <a:txBody>
                    <a:bodyPr/>
                    <a:lstStyle>
                      <a:lvl1pPr>
                        <a:spcBef>
                          <a:spcPct val="20000"/>
                        </a:spcBef>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defRPr sz="2000">
                          <a:solidFill>
                            <a:schemeClr val="tx1"/>
                          </a:solidFill>
                          <a:latin typeface="Verdana" panose="020B0604030504040204" pitchFamily="34" charset="0"/>
                          <a:ea typeface="MS PGothic" panose="020B0600070205080204" pitchFamily="34" charset="-128"/>
                        </a:defRPr>
                      </a:lvl2pPr>
                      <a:lvl3pPr marL="1143000" indent="-228600">
                        <a:spcBef>
                          <a:spcPct val="20000"/>
                        </a:spcBef>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sz="1600">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Verdana" panose="020B0604030504040204" pitchFamily="34" charset="0"/>
                        <a:ea typeface="MS PGothic" panose="020B0600070205080204" pitchFamily="34" charset="-128"/>
                      </a:endParaRPr>
                    </a:p>
                  </a:txBody>
                  <a:tcPr marL="90000" marR="90000" marT="46793" marB="46793" horzOverflow="overflow">
                    <a:lnL>
                      <a:noFill/>
                    </a:lnL>
                    <a:lnR>
                      <a:noFill/>
                    </a:lnR>
                    <a:lnT>
                      <a:noFill/>
                    </a:lnT>
                    <a:lnB>
                      <a:noFill/>
                    </a:lnB>
                    <a:lnTlToBr>
                      <a:noFill/>
                    </a:lnTlToBr>
                    <a:lnBlToTr>
                      <a:noFill/>
                    </a:lnBlToTr>
                    <a:noFill/>
                  </a:tcPr>
                </a:tc>
                <a:tc>
                  <a:txBody>
                    <a:bodyPr/>
                    <a:lstStyle>
                      <a:lvl1pPr>
                        <a:spcBef>
                          <a:spcPct val="20000"/>
                        </a:spcBef>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defRPr sz="2000">
                          <a:solidFill>
                            <a:schemeClr val="tx1"/>
                          </a:solidFill>
                          <a:latin typeface="Verdana" panose="020B0604030504040204" pitchFamily="34" charset="0"/>
                          <a:ea typeface="MS PGothic" panose="020B0600070205080204" pitchFamily="34" charset="-128"/>
                        </a:defRPr>
                      </a:lvl2pPr>
                      <a:lvl3pPr marL="1143000" indent="-228600">
                        <a:spcBef>
                          <a:spcPct val="20000"/>
                        </a:spcBef>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sz="1600">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Verdana" panose="020B0604030504040204" pitchFamily="34" charset="0"/>
                        <a:ea typeface="MS PGothic" panose="020B0600070205080204" pitchFamily="34" charset="-128"/>
                      </a:endParaRPr>
                    </a:p>
                  </a:txBody>
                  <a:tcPr marL="90000" marR="90000" marT="46793" marB="46793" horzOverflow="overflow">
                    <a:lnL>
                      <a:noFill/>
                    </a:lnL>
                    <a:lnR>
                      <a:noFill/>
                    </a:lnR>
                    <a:lnT>
                      <a:noFill/>
                    </a:lnT>
                    <a:lnB>
                      <a:noFill/>
                    </a:lnB>
                    <a:lnTlToBr>
                      <a:noFill/>
                    </a:lnTlToBr>
                    <a:lnBlToTr>
                      <a:noFill/>
                    </a:lnBlToTr>
                    <a:solidFill>
                      <a:schemeClr val="accent1">
                        <a:lumMod val="40000"/>
                        <a:lumOff val="60000"/>
                      </a:schemeClr>
                    </a:solidFill>
                  </a:tcPr>
                </a:tc>
                <a:extLst>
                  <a:ext uri="{0D108BD9-81ED-4DB2-BD59-A6C34878D82A}">
                    <a16:rowId xmlns:a16="http://schemas.microsoft.com/office/drawing/2014/main" val="10000"/>
                  </a:ext>
                </a:extLst>
              </a:tr>
              <a:tr h="459346">
                <a:tc>
                  <a:txBody>
                    <a:bodyPr/>
                    <a:lstStyle>
                      <a:lvl1pPr>
                        <a:spcBef>
                          <a:spcPct val="20000"/>
                        </a:spcBef>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defRPr sz="2000">
                          <a:solidFill>
                            <a:schemeClr val="tx1"/>
                          </a:solidFill>
                          <a:latin typeface="Verdana" panose="020B0604030504040204" pitchFamily="34" charset="0"/>
                          <a:ea typeface="MS PGothic" panose="020B0600070205080204" pitchFamily="34" charset="-128"/>
                        </a:defRPr>
                      </a:lvl2pPr>
                      <a:lvl3pPr marL="1143000" indent="-228600">
                        <a:spcBef>
                          <a:spcPct val="20000"/>
                        </a:spcBef>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sz="1600">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400" b="1" i="0" u="none" strike="noStrike" cap="none" normalizeH="0" baseline="0" dirty="0">
                          <a:ln>
                            <a:noFill/>
                          </a:ln>
                          <a:solidFill>
                            <a:schemeClr val="tx1"/>
                          </a:solidFill>
                          <a:effectLst/>
                          <a:latin typeface="Verdana" panose="020B0604030504040204" pitchFamily="34" charset="0"/>
                          <a:ea typeface="MS PGothic" panose="020B0600070205080204" pitchFamily="34" charset="-128"/>
                        </a:rPr>
                        <a:t>6</a:t>
                      </a:r>
                    </a:p>
                  </a:txBody>
                  <a:tcPr marL="90000" marR="90000" marT="46793" marB="46793" horzOverflow="overflow">
                    <a:lnL>
                      <a:noFill/>
                    </a:lnL>
                    <a:lnR>
                      <a:noFill/>
                    </a:lnR>
                    <a:lnT>
                      <a:noFill/>
                    </a:lnT>
                    <a:lnB>
                      <a:noFill/>
                    </a:lnB>
                    <a:lnTlToBr>
                      <a:noFill/>
                    </a:lnTlToBr>
                    <a:lnBlToTr>
                      <a:noFill/>
                    </a:lnBlToTr>
                    <a:solidFill>
                      <a:schemeClr val="accent1">
                        <a:lumMod val="40000"/>
                        <a:lumOff val="60000"/>
                      </a:schemeClr>
                    </a:solidFill>
                  </a:tcPr>
                </a:tc>
                <a:tc>
                  <a:txBody>
                    <a:bodyPr/>
                    <a:lstStyle>
                      <a:lvl1pPr>
                        <a:spcBef>
                          <a:spcPct val="20000"/>
                        </a:spcBef>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defRPr sz="2000">
                          <a:solidFill>
                            <a:schemeClr val="tx1"/>
                          </a:solidFill>
                          <a:latin typeface="Verdana" panose="020B0604030504040204" pitchFamily="34" charset="0"/>
                          <a:ea typeface="MS PGothic" panose="020B0600070205080204" pitchFamily="34" charset="-128"/>
                        </a:defRPr>
                      </a:lvl2pPr>
                      <a:lvl3pPr marL="1143000" indent="-228600">
                        <a:spcBef>
                          <a:spcPct val="20000"/>
                        </a:spcBef>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sz="1600">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latin typeface="Verdana" panose="020B0604030504040204" pitchFamily="34" charset="0"/>
                          <a:ea typeface="MS PGothic" panose="020B0600070205080204" pitchFamily="34" charset="-128"/>
                          <a:cs typeface="Times New Roman" panose="02020603050405020304" pitchFamily="18" charset="0"/>
                        </a:rPr>
                        <a:t>Application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Verdana" panose="020B0604030504040204" pitchFamily="34" charset="0"/>
                          <a:ea typeface="MS PGothic" panose="020B0600070205080204" pitchFamily="34" charset="-128"/>
                          <a:cs typeface="Times New Roman" panose="02020603050405020304" pitchFamily="18" charset="0"/>
                        </a:rPr>
                        <a:t>Research gave rise to applications &amp; extensions by practitioners</a:t>
                      </a:r>
                    </a:p>
                  </a:txBody>
                  <a:tcPr marL="90000" marR="90000" marT="46793" marB="46793" anchor="ctr" horzOverflow="overflow">
                    <a:lnL>
                      <a:noFill/>
                    </a:lnL>
                    <a:lnR>
                      <a:noFill/>
                    </a:lnR>
                    <a:lnT>
                      <a:noFill/>
                    </a:lnT>
                    <a:lnB>
                      <a:noFill/>
                    </a:lnB>
                    <a:lnTlToBr>
                      <a:noFill/>
                    </a:lnTlToBr>
                    <a:lnBlToTr>
                      <a:noFill/>
                    </a:lnBlToTr>
                    <a:solidFill>
                      <a:schemeClr val="accent1">
                        <a:lumMod val="40000"/>
                        <a:lumOff val="60000"/>
                      </a:schemeClr>
                    </a:solidFill>
                  </a:tcPr>
                </a:tc>
                <a:tc>
                  <a:txBody>
                    <a:bodyPr/>
                    <a:lstStyle>
                      <a:lvl1pPr>
                        <a:spcBef>
                          <a:spcPct val="20000"/>
                        </a:spcBef>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defRPr sz="2000">
                          <a:solidFill>
                            <a:schemeClr val="tx1"/>
                          </a:solidFill>
                          <a:latin typeface="Verdana" panose="020B0604030504040204" pitchFamily="34" charset="0"/>
                          <a:ea typeface="MS PGothic" panose="020B0600070205080204" pitchFamily="34" charset="-128"/>
                        </a:defRPr>
                      </a:lvl2pPr>
                      <a:lvl3pPr marL="1143000" indent="-228600">
                        <a:spcBef>
                          <a:spcPct val="20000"/>
                        </a:spcBef>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sz="1600">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Verdana" panose="020B0604030504040204" pitchFamily="34" charset="0"/>
                        <a:ea typeface="MS PGothic" panose="020B0600070205080204" pitchFamily="34" charset="-128"/>
                      </a:endParaRPr>
                    </a:p>
                  </a:txBody>
                  <a:tcPr marL="90000" marR="90000" marT="46793" marB="46793" horzOverflow="overflow">
                    <a:lnL>
                      <a:noFill/>
                    </a:lnL>
                    <a:lnR>
                      <a:noFill/>
                    </a:lnR>
                    <a:lnT>
                      <a:noFill/>
                    </a:lnT>
                    <a:lnB>
                      <a:noFill/>
                    </a:lnB>
                    <a:lnTlToBr>
                      <a:noFill/>
                    </a:lnTlToBr>
                    <a:lnBlToTr>
                      <a:noFill/>
                    </a:lnBlToTr>
                    <a:solidFill>
                      <a:schemeClr val="accent1">
                        <a:lumMod val="40000"/>
                        <a:lumOff val="60000"/>
                      </a:schemeClr>
                    </a:solidFill>
                  </a:tcPr>
                </a:tc>
                <a:extLst>
                  <a:ext uri="{0D108BD9-81ED-4DB2-BD59-A6C34878D82A}">
                    <a16:rowId xmlns:a16="http://schemas.microsoft.com/office/drawing/2014/main" val="10001"/>
                  </a:ext>
                </a:extLst>
              </a:tr>
              <a:tr h="276466">
                <a:tc>
                  <a:txBody>
                    <a:bodyPr/>
                    <a:lstStyle>
                      <a:lvl1pPr>
                        <a:spcBef>
                          <a:spcPct val="20000"/>
                        </a:spcBef>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defRPr sz="2000">
                          <a:solidFill>
                            <a:schemeClr val="tx1"/>
                          </a:solidFill>
                          <a:latin typeface="Verdana" panose="020B0604030504040204" pitchFamily="34" charset="0"/>
                          <a:ea typeface="MS PGothic" panose="020B0600070205080204" pitchFamily="34" charset="-128"/>
                        </a:defRPr>
                      </a:lvl2pPr>
                      <a:lvl3pPr marL="1143000" indent="-228600">
                        <a:spcBef>
                          <a:spcPct val="20000"/>
                        </a:spcBef>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sz="1600">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Verdana" panose="020B0604030504040204" pitchFamily="34" charset="0"/>
                        <a:ea typeface="MS PGothic" panose="020B0600070205080204" pitchFamily="34" charset="-128"/>
                      </a:endParaRPr>
                    </a:p>
                  </a:txBody>
                  <a:tcPr marL="90000" marR="90000" marT="46793" marB="46793" horzOverflow="overflow">
                    <a:lnL>
                      <a:noFill/>
                    </a:lnL>
                    <a:lnR>
                      <a:noFill/>
                    </a:lnR>
                    <a:lnT>
                      <a:noFill/>
                    </a:lnT>
                    <a:lnB>
                      <a:noFill/>
                    </a:lnB>
                    <a:lnTlToBr>
                      <a:noFill/>
                    </a:lnTlToBr>
                    <a:lnBlToTr>
                      <a:noFill/>
                    </a:lnBlToTr>
                    <a:solidFill>
                      <a:schemeClr val="accent1">
                        <a:lumMod val="40000"/>
                        <a:lumOff val="60000"/>
                      </a:schemeClr>
                    </a:solidFill>
                  </a:tcPr>
                </a:tc>
                <a:tc>
                  <a:txBody>
                    <a:bodyPr/>
                    <a:lstStyle>
                      <a:lvl1pPr>
                        <a:spcBef>
                          <a:spcPct val="20000"/>
                        </a:spcBef>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defRPr sz="2000">
                          <a:solidFill>
                            <a:schemeClr val="tx1"/>
                          </a:solidFill>
                          <a:latin typeface="Verdana" panose="020B0604030504040204" pitchFamily="34" charset="0"/>
                          <a:ea typeface="MS PGothic" panose="020B0600070205080204" pitchFamily="34" charset="-128"/>
                        </a:defRPr>
                      </a:lvl2pPr>
                      <a:lvl3pPr marL="1143000" indent="-228600">
                        <a:spcBef>
                          <a:spcPct val="20000"/>
                        </a:spcBef>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sz="1600">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Verdana" panose="020B0604030504040204" pitchFamily="34" charset="0"/>
                        <a:ea typeface="MS PGothic" panose="020B0600070205080204" pitchFamily="34" charset="-128"/>
                      </a:endParaRPr>
                    </a:p>
                  </a:txBody>
                  <a:tcPr marL="90000" marR="90000" marT="46793" marB="46793" anchor="ctr" horzOverflow="overflow">
                    <a:lnL>
                      <a:noFill/>
                    </a:lnL>
                    <a:lnR>
                      <a:noFill/>
                    </a:lnR>
                    <a:lnT>
                      <a:noFill/>
                    </a:lnT>
                    <a:lnB>
                      <a:noFill/>
                    </a:lnB>
                    <a:lnTlToBr>
                      <a:noFill/>
                    </a:lnTlToBr>
                    <a:lnBlToTr>
                      <a:noFill/>
                    </a:lnBlToTr>
                    <a:noFill/>
                  </a:tcPr>
                </a:tc>
                <a:tc>
                  <a:txBody>
                    <a:bodyPr/>
                    <a:lstStyle>
                      <a:lvl1pPr>
                        <a:spcBef>
                          <a:spcPct val="20000"/>
                        </a:spcBef>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defRPr sz="2000">
                          <a:solidFill>
                            <a:schemeClr val="tx1"/>
                          </a:solidFill>
                          <a:latin typeface="Verdana" panose="020B0604030504040204" pitchFamily="34" charset="0"/>
                          <a:ea typeface="MS PGothic" panose="020B0600070205080204" pitchFamily="34" charset="-128"/>
                        </a:defRPr>
                      </a:lvl2pPr>
                      <a:lvl3pPr marL="1143000" indent="-228600">
                        <a:spcBef>
                          <a:spcPct val="20000"/>
                        </a:spcBef>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sz="1600">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Verdana" panose="020B0604030504040204" pitchFamily="34" charset="0"/>
                        <a:ea typeface="MS PGothic" panose="020B0600070205080204" pitchFamily="34" charset="-128"/>
                      </a:endParaRPr>
                    </a:p>
                  </a:txBody>
                  <a:tcPr marL="90000" marR="90000" marT="46793" marB="46793" horzOverflow="overflow">
                    <a:lnL>
                      <a:noFill/>
                    </a:lnL>
                    <a:lnR>
                      <a:noFill/>
                    </a:lnR>
                    <a:lnT>
                      <a:noFill/>
                    </a:lnT>
                    <a:lnB>
                      <a:noFill/>
                    </a:lnB>
                    <a:lnTlToBr>
                      <a:noFill/>
                    </a:lnTlToBr>
                    <a:lnBlToTr>
                      <a:noFill/>
                    </a:lnBlToTr>
                    <a:solidFill>
                      <a:schemeClr val="accent1">
                        <a:lumMod val="40000"/>
                        <a:lumOff val="60000"/>
                      </a:schemeClr>
                    </a:solidFill>
                  </a:tcPr>
                </a:tc>
                <a:extLst>
                  <a:ext uri="{0D108BD9-81ED-4DB2-BD59-A6C34878D82A}">
                    <a16:rowId xmlns:a16="http://schemas.microsoft.com/office/drawing/2014/main" val="10002"/>
                  </a:ext>
                </a:extLst>
              </a:tr>
              <a:tr h="465110">
                <a:tc>
                  <a:txBody>
                    <a:bodyPr/>
                    <a:lstStyle>
                      <a:lvl1pPr>
                        <a:spcBef>
                          <a:spcPct val="20000"/>
                        </a:spcBef>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defRPr sz="2000">
                          <a:solidFill>
                            <a:schemeClr val="tx1"/>
                          </a:solidFill>
                          <a:latin typeface="Verdana" panose="020B0604030504040204" pitchFamily="34" charset="0"/>
                          <a:ea typeface="MS PGothic" panose="020B0600070205080204" pitchFamily="34" charset="-128"/>
                        </a:defRPr>
                      </a:lvl2pPr>
                      <a:lvl3pPr marL="1143000" indent="-228600">
                        <a:spcBef>
                          <a:spcPct val="20000"/>
                        </a:spcBef>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sz="1600">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600" b="1" i="0" u="none" strike="noStrike" cap="none" normalizeH="0" baseline="0" dirty="0">
                        <a:ln>
                          <a:noFill/>
                        </a:ln>
                        <a:solidFill>
                          <a:schemeClr val="tx1"/>
                        </a:solidFill>
                        <a:effectLst/>
                        <a:latin typeface="Verdana" panose="020B0604030504040204" pitchFamily="34" charset="0"/>
                        <a:ea typeface="MS PGothic" panose="020B0600070205080204" pitchFamily="34"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chemeClr val="tx1"/>
                          </a:solidFill>
                          <a:effectLst/>
                          <a:latin typeface="Verdana" panose="020B0604030504040204" pitchFamily="34" charset="0"/>
                          <a:ea typeface="MS PGothic" panose="020B0600070205080204" pitchFamily="34" charset="-128"/>
                          <a:cs typeface="Times New Roman" panose="02020603050405020304" pitchFamily="18" charset="0"/>
                        </a:rPr>
                        <a:t>5</a:t>
                      </a:r>
                    </a:p>
                  </a:txBody>
                  <a:tcPr marL="90000" marR="90000" marT="46793" marB="46793" horzOverflow="overflow">
                    <a:lnL>
                      <a:noFill/>
                    </a:lnL>
                    <a:lnR>
                      <a:noFill/>
                    </a:lnR>
                    <a:lnT>
                      <a:noFill/>
                    </a:lnT>
                    <a:lnB>
                      <a:noFill/>
                    </a:lnB>
                    <a:lnTlToBr>
                      <a:noFill/>
                    </a:lnTlToBr>
                    <a:lnBlToTr>
                      <a:noFill/>
                    </a:lnBlToTr>
                    <a:solidFill>
                      <a:schemeClr val="accent1">
                        <a:lumMod val="40000"/>
                        <a:lumOff val="60000"/>
                      </a:schemeClr>
                    </a:solidFill>
                  </a:tcPr>
                </a:tc>
                <a:tc>
                  <a:txBody>
                    <a:bodyPr/>
                    <a:lstStyle>
                      <a:lvl1pPr>
                        <a:spcBef>
                          <a:spcPct val="20000"/>
                        </a:spcBef>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defRPr sz="2000">
                          <a:solidFill>
                            <a:schemeClr val="tx1"/>
                          </a:solidFill>
                          <a:latin typeface="Verdana" panose="020B0604030504040204" pitchFamily="34" charset="0"/>
                          <a:ea typeface="MS PGothic" panose="020B0600070205080204" pitchFamily="34" charset="-128"/>
                        </a:defRPr>
                      </a:lvl2pPr>
                      <a:lvl3pPr marL="1143000" indent="-228600">
                        <a:spcBef>
                          <a:spcPct val="20000"/>
                        </a:spcBef>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sz="1600">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latin typeface="Verdana" panose="020B0604030504040204" pitchFamily="34" charset="0"/>
                          <a:ea typeface="MS PGothic" panose="020B0600070205080204" pitchFamily="34" charset="-128"/>
                          <a:cs typeface="Times New Roman" panose="02020603050405020304" pitchFamily="18" charset="0"/>
                        </a:rPr>
                        <a:t>Influence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Verdana" panose="020B0604030504040204" pitchFamily="34" charset="0"/>
                          <a:ea typeface="MS PGothic" panose="020B0600070205080204" pitchFamily="34" charset="-128"/>
                          <a:cs typeface="Times New Roman" panose="02020603050405020304" pitchFamily="18" charset="0"/>
                        </a:rPr>
                        <a:t>Research results influenced the choice and decisions of practitioners</a:t>
                      </a:r>
                    </a:p>
                  </a:txBody>
                  <a:tcPr marL="90000" marR="90000" marT="46793" marB="46793" anchor="ctr" horzOverflow="overflow">
                    <a:lnL>
                      <a:noFill/>
                    </a:lnL>
                    <a:lnR>
                      <a:noFill/>
                    </a:lnR>
                    <a:lnT>
                      <a:noFill/>
                    </a:lnT>
                    <a:lnB>
                      <a:noFill/>
                    </a:lnB>
                    <a:lnTlToBr>
                      <a:noFill/>
                    </a:lnTlToBr>
                    <a:lnBlToTr>
                      <a:noFill/>
                    </a:lnBlToTr>
                    <a:solidFill>
                      <a:schemeClr val="accent1">
                        <a:lumMod val="40000"/>
                        <a:lumOff val="60000"/>
                      </a:schemeClr>
                    </a:solidFill>
                  </a:tcPr>
                </a:tc>
                <a:tc>
                  <a:txBody>
                    <a:bodyPr/>
                    <a:lstStyle>
                      <a:lvl1pPr>
                        <a:spcBef>
                          <a:spcPct val="20000"/>
                        </a:spcBef>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defRPr sz="2000">
                          <a:solidFill>
                            <a:schemeClr val="tx1"/>
                          </a:solidFill>
                          <a:latin typeface="Verdana" panose="020B0604030504040204" pitchFamily="34" charset="0"/>
                          <a:ea typeface="MS PGothic" panose="020B0600070205080204" pitchFamily="34" charset="-128"/>
                        </a:defRPr>
                      </a:lvl2pPr>
                      <a:lvl3pPr marL="1143000" indent="-228600">
                        <a:spcBef>
                          <a:spcPct val="20000"/>
                        </a:spcBef>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sz="1600">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Verdana" panose="020B0604030504040204" pitchFamily="34" charset="0"/>
                        <a:ea typeface="MS PGothic" panose="020B0600070205080204" pitchFamily="34" charset="-128"/>
                        <a:cs typeface="Times New Roman" panose="02020603050405020304" pitchFamily="18" charset="0"/>
                      </a:endParaRPr>
                    </a:p>
                  </a:txBody>
                  <a:tcPr marL="90000" marR="90000" marT="46793" marB="46793" anchor="ctr" horzOverflow="overflow">
                    <a:lnL>
                      <a:noFill/>
                    </a:lnL>
                    <a:lnR>
                      <a:noFill/>
                    </a:lnR>
                    <a:lnT>
                      <a:noFill/>
                    </a:lnT>
                    <a:lnB>
                      <a:noFill/>
                    </a:lnB>
                    <a:lnTlToBr>
                      <a:noFill/>
                    </a:lnTlToBr>
                    <a:lnBlToTr>
                      <a:noFill/>
                    </a:lnBlToTr>
                    <a:solidFill>
                      <a:schemeClr val="accent1">
                        <a:lumMod val="40000"/>
                        <a:lumOff val="60000"/>
                      </a:schemeClr>
                    </a:solidFill>
                  </a:tcPr>
                </a:tc>
                <a:extLst>
                  <a:ext uri="{0D108BD9-81ED-4DB2-BD59-A6C34878D82A}">
                    <a16:rowId xmlns:a16="http://schemas.microsoft.com/office/drawing/2014/main" val="10003"/>
                  </a:ext>
                </a:extLst>
              </a:tr>
              <a:tr h="276466">
                <a:tc>
                  <a:txBody>
                    <a:bodyPr/>
                    <a:lstStyle>
                      <a:lvl1pPr>
                        <a:spcBef>
                          <a:spcPct val="20000"/>
                        </a:spcBef>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defRPr sz="2000">
                          <a:solidFill>
                            <a:schemeClr val="tx1"/>
                          </a:solidFill>
                          <a:latin typeface="Verdana" panose="020B0604030504040204" pitchFamily="34" charset="0"/>
                          <a:ea typeface="MS PGothic" panose="020B0600070205080204" pitchFamily="34" charset="-128"/>
                        </a:defRPr>
                      </a:lvl2pPr>
                      <a:lvl3pPr marL="1143000" indent="-228600">
                        <a:spcBef>
                          <a:spcPct val="20000"/>
                        </a:spcBef>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sz="1600">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Verdana" panose="020B0604030504040204" pitchFamily="34" charset="0"/>
                        <a:ea typeface="MS PGothic" panose="020B0600070205080204" pitchFamily="34" charset="-128"/>
                        <a:cs typeface="Times New Roman" panose="02020603050405020304" pitchFamily="18" charset="0"/>
                      </a:endParaRPr>
                    </a:p>
                  </a:txBody>
                  <a:tcPr marL="90000" marR="90000" marT="46793" marB="46793" horzOverflow="overflow">
                    <a:lnL>
                      <a:noFill/>
                    </a:lnL>
                    <a:lnR>
                      <a:noFill/>
                    </a:lnR>
                    <a:lnT>
                      <a:noFill/>
                    </a:lnT>
                    <a:lnB>
                      <a:noFill/>
                    </a:lnB>
                    <a:lnTlToBr>
                      <a:noFill/>
                    </a:lnTlToBr>
                    <a:lnBlToTr>
                      <a:noFill/>
                    </a:lnBlToTr>
                    <a:solidFill>
                      <a:schemeClr val="accent1">
                        <a:lumMod val="40000"/>
                        <a:lumOff val="60000"/>
                      </a:schemeClr>
                    </a:solidFill>
                  </a:tcPr>
                </a:tc>
                <a:tc>
                  <a:txBody>
                    <a:bodyPr/>
                    <a:lstStyle>
                      <a:lvl1pPr>
                        <a:spcBef>
                          <a:spcPct val="20000"/>
                        </a:spcBef>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defRPr sz="2000">
                          <a:solidFill>
                            <a:schemeClr val="tx1"/>
                          </a:solidFill>
                          <a:latin typeface="Verdana" panose="020B0604030504040204" pitchFamily="34" charset="0"/>
                          <a:ea typeface="MS PGothic" panose="020B0600070205080204" pitchFamily="34" charset="-128"/>
                        </a:defRPr>
                      </a:lvl2pPr>
                      <a:lvl3pPr marL="1143000" indent="-228600">
                        <a:spcBef>
                          <a:spcPct val="20000"/>
                        </a:spcBef>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sz="1600">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200" b="0" i="0" u="none" strike="noStrike" cap="none" normalizeH="0" baseline="0">
                        <a:ln>
                          <a:noFill/>
                        </a:ln>
                        <a:solidFill>
                          <a:schemeClr val="tx1"/>
                        </a:solidFill>
                        <a:effectLst/>
                        <a:latin typeface="Verdana" panose="020B0604030504040204" pitchFamily="34" charset="0"/>
                        <a:ea typeface="MS PGothic" panose="020B0600070205080204" pitchFamily="34" charset="-128"/>
                      </a:endParaRPr>
                    </a:p>
                  </a:txBody>
                  <a:tcPr marL="90000" marR="90000" marT="46793" marB="46793" anchor="ctr" horzOverflow="overflow">
                    <a:lnL>
                      <a:noFill/>
                    </a:lnL>
                    <a:lnR>
                      <a:noFill/>
                    </a:lnR>
                    <a:lnT>
                      <a:noFill/>
                    </a:lnT>
                    <a:lnB>
                      <a:noFill/>
                    </a:lnB>
                    <a:lnTlToBr>
                      <a:noFill/>
                    </a:lnTlToBr>
                    <a:lnBlToTr>
                      <a:noFill/>
                    </a:lnBlToTr>
                    <a:noFill/>
                  </a:tcPr>
                </a:tc>
                <a:tc>
                  <a:txBody>
                    <a:bodyPr/>
                    <a:lstStyle>
                      <a:lvl1pPr>
                        <a:spcBef>
                          <a:spcPct val="20000"/>
                        </a:spcBef>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defRPr sz="2000">
                          <a:solidFill>
                            <a:schemeClr val="tx1"/>
                          </a:solidFill>
                          <a:latin typeface="Verdana" panose="020B0604030504040204" pitchFamily="34" charset="0"/>
                          <a:ea typeface="MS PGothic" panose="020B0600070205080204" pitchFamily="34" charset="-128"/>
                        </a:defRPr>
                      </a:lvl2pPr>
                      <a:lvl3pPr marL="1143000" indent="-228600">
                        <a:spcBef>
                          <a:spcPct val="20000"/>
                        </a:spcBef>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sz="1600">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Verdana" panose="020B0604030504040204" pitchFamily="34" charset="0"/>
                        <a:ea typeface="MS PGothic" panose="020B0600070205080204" pitchFamily="34" charset="-128"/>
                      </a:endParaRPr>
                    </a:p>
                  </a:txBody>
                  <a:tcPr marL="90000" marR="90000" marT="46793" marB="46793" horzOverflow="overflow">
                    <a:lnL>
                      <a:noFill/>
                    </a:lnL>
                    <a:lnR>
                      <a:noFill/>
                    </a:lnR>
                    <a:lnT>
                      <a:noFill/>
                    </a:lnT>
                    <a:lnB>
                      <a:noFill/>
                    </a:lnB>
                    <a:lnTlToBr>
                      <a:noFill/>
                    </a:lnTlToBr>
                    <a:lnBlToTr>
                      <a:noFill/>
                    </a:lnBlToTr>
                    <a:solidFill>
                      <a:schemeClr val="accent1">
                        <a:lumMod val="40000"/>
                        <a:lumOff val="60000"/>
                      </a:schemeClr>
                    </a:solidFill>
                  </a:tcPr>
                </a:tc>
                <a:extLst>
                  <a:ext uri="{0D108BD9-81ED-4DB2-BD59-A6C34878D82A}">
                    <a16:rowId xmlns:a16="http://schemas.microsoft.com/office/drawing/2014/main" val="10004"/>
                  </a:ext>
                </a:extLst>
              </a:tr>
              <a:tr h="533369">
                <a:tc>
                  <a:txBody>
                    <a:bodyPr/>
                    <a:lstStyle>
                      <a:lvl1pPr>
                        <a:spcBef>
                          <a:spcPct val="20000"/>
                        </a:spcBef>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defRPr sz="2000">
                          <a:solidFill>
                            <a:schemeClr val="tx1"/>
                          </a:solidFill>
                          <a:latin typeface="Verdana" panose="020B0604030504040204" pitchFamily="34" charset="0"/>
                          <a:ea typeface="MS PGothic" panose="020B0600070205080204" pitchFamily="34" charset="-128"/>
                        </a:defRPr>
                      </a:lvl2pPr>
                      <a:lvl3pPr marL="1143000" indent="-228600">
                        <a:spcBef>
                          <a:spcPct val="20000"/>
                        </a:spcBef>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sz="1600">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600" b="0" i="0" u="none" strike="noStrike" cap="none" normalizeH="0" baseline="0" dirty="0">
                        <a:ln>
                          <a:noFill/>
                        </a:ln>
                        <a:solidFill>
                          <a:schemeClr val="tx1"/>
                        </a:solidFill>
                        <a:effectLst/>
                        <a:latin typeface="Verdana" panose="020B0604030504040204" pitchFamily="34" charset="0"/>
                        <a:ea typeface="MS PGothic" panose="020B0600070205080204" pitchFamily="34"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chemeClr val="tx1"/>
                          </a:solidFill>
                          <a:effectLst/>
                          <a:latin typeface="Verdana" panose="020B0604030504040204" pitchFamily="34" charset="0"/>
                          <a:ea typeface="MS PGothic" panose="020B0600070205080204" pitchFamily="34" charset="-128"/>
                          <a:cs typeface="Times New Roman" panose="02020603050405020304" pitchFamily="18" charset="0"/>
                        </a:rPr>
                        <a:t>4</a:t>
                      </a:r>
                    </a:p>
                  </a:txBody>
                  <a:tcPr marL="90000" marR="90000" marT="46793" marB="46793" horzOverflow="overflow">
                    <a:lnL>
                      <a:noFill/>
                    </a:lnL>
                    <a:lnR>
                      <a:noFill/>
                    </a:lnR>
                    <a:lnT>
                      <a:noFill/>
                    </a:lnT>
                    <a:lnB>
                      <a:noFill/>
                    </a:lnB>
                    <a:lnTlToBr>
                      <a:noFill/>
                    </a:lnTlToBr>
                    <a:lnBlToTr>
                      <a:noFill/>
                    </a:lnBlToTr>
                    <a:solidFill>
                      <a:schemeClr val="accent1">
                        <a:lumMod val="40000"/>
                        <a:lumOff val="60000"/>
                      </a:schemeClr>
                    </a:solidFill>
                  </a:tcPr>
                </a:tc>
                <a:tc>
                  <a:txBody>
                    <a:bodyPr/>
                    <a:lstStyle>
                      <a:lvl1pPr>
                        <a:spcBef>
                          <a:spcPct val="20000"/>
                        </a:spcBef>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defRPr sz="2000">
                          <a:solidFill>
                            <a:schemeClr val="tx1"/>
                          </a:solidFill>
                          <a:latin typeface="Verdana" panose="020B0604030504040204" pitchFamily="34" charset="0"/>
                          <a:ea typeface="MS PGothic" panose="020B0600070205080204" pitchFamily="34" charset="-128"/>
                        </a:defRPr>
                      </a:lvl2pPr>
                      <a:lvl3pPr marL="1143000" indent="-228600">
                        <a:spcBef>
                          <a:spcPct val="20000"/>
                        </a:spcBef>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sz="1600">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latin typeface="Verdana" panose="020B0604030504040204" pitchFamily="34" charset="0"/>
                          <a:ea typeface="MS PGothic" panose="020B0600070205080204" pitchFamily="34" charset="-128"/>
                          <a:cs typeface="Times New Roman" panose="02020603050405020304" pitchFamily="18" charset="0"/>
                        </a:rPr>
                        <a:t>Effort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Verdana" panose="020B0604030504040204" pitchFamily="34" charset="0"/>
                          <a:ea typeface="MS PGothic" panose="020B0600070205080204" pitchFamily="34" charset="-128"/>
                          <a:cs typeface="Times New Roman" panose="02020603050405020304" pitchFamily="18" charset="0"/>
                        </a:rPr>
                        <a:t>Efforts were made to adopt research results by practitioners</a:t>
                      </a:r>
                    </a:p>
                  </a:txBody>
                  <a:tcPr marL="90000" marR="90000" marT="46793" marB="46793" anchor="ctr" horzOverflow="overflow">
                    <a:lnL>
                      <a:noFill/>
                    </a:lnL>
                    <a:lnR>
                      <a:noFill/>
                    </a:lnR>
                    <a:lnT>
                      <a:noFill/>
                    </a:lnT>
                    <a:lnB>
                      <a:noFill/>
                    </a:lnB>
                    <a:lnTlToBr>
                      <a:noFill/>
                    </a:lnTlToBr>
                    <a:lnBlToTr>
                      <a:noFill/>
                    </a:lnBlToTr>
                    <a:solidFill>
                      <a:schemeClr val="accent1">
                        <a:lumMod val="40000"/>
                        <a:lumOff val="60000"/>
                      </a:schemeClr>
                    </a:solidFill>
                  </a:tcPr>
                </a:tc>
                <a:tc>
                  <a:txBody>
                    <a:bodyPr/>
                    <a:lstStyle>
                      <a:lvl1pPr>
                        <a:spcBef>
                          <a:spcPct val="20000"/>
                        </a:spcBef>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defRPr sz="2000">
                          <a:solidFill>
                            <a:schemeClr val="tx1"/>
                          </a:solidFill>
                          <a:latin typeface="Verdana" panose="020B0604030504040204" pitchFamily="34" charset="0"/>
                          <a:ea typeface="MS PGothic" panose="020B0600070205080204" pitchFamily="34" charset="-128"/>
                        </a:defRPr>
                      </a:lvl2pPr>
                      <a:lvl3pPr marL="1143000" indent="-228600">
                        <a:spcBef>
                          <a:spcPct val="20000"/>
                        </a:spcBef>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sz="1600">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Verdana" panose="020B0604030504040204" pitchFamily="34" charset="0"/>
                        <a:ea typeface="MS PGothic" panose="020B0600070205080204" pitchFamily="34" charset="-128"/>
                      </a:endParaRPr>
                    </a:p>
                  </a:txBody>
                  <a:tcPr marL="90000" marR="90000" marT="46793" marB="46793" anchor="ctr" horzOverflow="overflow">
                    <a:lnL>
                      <a:noFill/>
                    </a:lnL>
                    <a:lnR>
                      <a:noFill/>
                    </a:lnR>
                    <a:lnT>
                      <a:noFill/>
                    </a:lnT>
                    <a:lnB>
                      <a:noFill/>
                    </a:lnB>
                    <a:lnTlToBr>
                      <a:noFill/>
                    </a:lnTlToBr>
                    <a:lnBlToTr>
                      <a:noFill/>
                    </a:lnBlToTr>
                    <a:solidFill>
                      <a:schemeClr val="accent1">
                        <a:lumMod val="40000"/>
                        <a:lumOff val="60000"/>
                      </a:schemeClr>
                    </a:solidFill>
                  </a:tcPr>
                </a:tc>
                <a:extLst>
                  <a:ext uri="{0D108BD9-81ED-4DB2-BD59-A6C34878D82A}">
                    <a16:rowId xmlns:a16="http://schemas.microsoft.com/office/drawing/2014/main" val="10005"/>
                  </a:ext>
                </a:extLst>
              </a:tr>
              <a:tr h="276466">
                <a:tc>
                  <a:txBody>
                    <a:bodyPr/>
                    <a:lstStyle>
                      <a:lvl1pPr>
                        <a:spcBef>
                          <a:spcPct val="20000"/>
                        </a:spcBef>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defRPr sz="2000">
                          <a:solidFill>
                            <a:schemeClr val="tx1"/>
                          </a:solidFill>
                          <a:latin typeface="Verdana" panose="020B0604030504040204" pitchFamily="34" charset="0"/>
                          <a:ea typeface="MS PGothic" panose="020B0600070205080204" pitchFamily="34" charset="-128"/>
                        </a:defRPr>
                      </a:lvl2pPr>
                      <a:lvl3pPr marL="1143000" indent="-228600">
                        <a:spcBef>
                          <a:spcPct val="20000"/>
                        </a:spcBef>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sz="1600">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Verdana" panose="020B0604030504040204" pitchFamily="34" charset="0"/>
                        <a:ea typeface="MS PGothic" panose="020B0600070205080204" pitchFamily="34" charset="-128"/>
                        <a:cs typeface="Times New Roman" panose="02020603050405020304" pitchFamily="18" charset="0"/>
                      </a:endParaRPr>
                    </a:p>
                  </a:txBody>
                  <a:tcPr marL="90000" marR="90000" marT="46793" marB="46793" horzOverflow="overflow">
                    <a:lnL>
                      <a:noFill/>
                    </a:lnL>
                    <a:lnR>
                      <a:noFill/>
                    </a:lnR>
                    <a:lnT>
                      <a:noFill/>
                    </a:lnT>
                    <a:lnB>
                      <a:noFill/>
                    </a:lnB>
                    <a:lnTlToBr>
                      <a:noFill/>
                    </a:lnTlToBr>
                    <a:lnBlToTr>
                      <a:noFill/>
                    </a:lnBlToTr>
                    <a:solidFill>
                      <a:schemeClr val="accent1">
                        <a:lumMod val="40000"/>
                        <a:lumOff val="60000"/>
                      </a:schemeClr>
                    </a:solidFill>
                  </a:tcPr>
                </a:tc>
                <a:tc>
                  <a:txBody>
                    <a:bodyPr/>
                    <a:lstStyle>
                      <a:lvl1pPr>
                        <a:spcBef>
                          <a:spcPct val="20000"/>
                        </a:spcBef>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defRPr sz="2000">
                          <a:solidFill>
                            <a:schemeClr val="tx1"/>
                          </a:solidFill>
                          <a:latin typeface="Verdana" panose="020B0604030504040204" pitchFamily="34" charset="0"/>
                          <a:ea typeface="MS PGothic" panose="020B0600070205080204" pitchFamily="34" charset="-128"/>
                        </a:defRPr>
                      </a:lvl2pPr>
                      <a:lvl3pPr marL="1143000" indent="-228600">
                        <a:spcBef>
                          <a:spcPct val="20000"/>
                        </a:spcBef>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sz="1600">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Verdana" panose="020B0604030504040204" pitchFamily="34" charset="0"/>
                        <a:ea typeface="MS PGothic" panose="020B0600070205080204" pitchFamily="34" charset="-128"/>
                      </a:endParaRPr>
                    </a:p>
                  </a:txBody>
                  <a:tcPr marL="90000" marR="90000" marT="46793" marB="46793" anchor="ctr" horzOverflow="overflow">
                    <a:lnL>
                      <a:noFill/>
                    </a:lnL>
                    <a:lnR>
                      <a:noFill/>
                    </a:lnR>
                    <a:lnT>
                      <a:noFill/>
                    </a:lnT>
                    <a:lnB>
                      <a:noFill/>
                    </a:lnB>
                    <a:lnTlToBr>
                      <a:noFill/>
                    </a:lnTlToBr>
                    <a:lnBlToTr>
                      <a:noFill/>
                    </a:lnBlToTr>
                    <a:noFill/>
                  </a:tcPr>
                </a:tc>
                <a:tc>
                  <a:txBody>
                    <a:bodyPr/>
                    <a:lstStyle>
                      <a:lvl1pPr>
                        <a:spcBef>
                          <a:spcPct val="20000"/>
                        </a:spcBef>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defRPr sz="2000">
                          <a:solidFill>
                            <a:schemeClr val="tx1"/>
                          </a:solidFill>
                          <a:latin typeface="Verdana" panose="020B0604030504040204" pitchFamily="34" charset="0"/>
                          <a:ea typeface="MS PGothic" panose="020B0600070205080204" pitchFamily="34" charset="-128"/>
                        </a:defRPr>
                      </a:lvl2pPr>
                      <a:lvl3pPr marL="1143000" indent="-228600">
                        <a:spcBef>
                          <a:spcPct val="20000"/>
                        </a:spcBef>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sz="1600">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Verdana" panose="020B0604030504040204" pitchFamily="34" charset="0"/>
                        <a:ea typeface="MS PGothic" panose="020B0600070205080204" pitchFamily="34" charset="-128"/>
                      </a:endParaRPr>
                    </a:p>
                  </a:txBody>
                  <a:tcPr marL="90000" marR="90000" marT="46793" marB="46793" horzOverflow="overflow">
                    <a:lnL>
                      <a:noFill/>
                    </a:lnL>
                    <a:lnR>
                      <a:noFill/>
                    </a:lnR>
                    <a:lnT>
                      <a:noFill/>
                    </a:lnT>
                    <a:lnB>
                      <a:noFill/>
                    </a:lnB>
                    <a:lnTlToBr>
                      <a:noFill/>
                    </a:lnTlToBr>
                    <a:lnBlToTr>
                      <a:noFill/>
                    </a:lnBlToTr>
                    <a:solidFill>
                      <a:schemeClr val="accent1">
                        <a:lumMod val="40000"/>
                        <a:lumOff val="60000"/>
                      </a:schemeClr>
                    </a:solidFill>
                  </a:tcPr>
                </a:tc>
                <a:extLst>
                  <a:ext uri="{0D108BD9-81ED-4DB2-BD59-A6C34878D82A}">
                    <a16:rowId xmlns:a16="http://schemas.microsoft.com/office/drawing/2014/main" val="10006"/>
                  </a:ext>
                </a:extLst>
              </a:tr>
              <a:tr h="463522">
                <a:tc>
                  <a:txBody>
                    <a:bodyPr/>
                    <a:lstStyle>
                      <a:lvl1pPr>
                        <a:spcBef>
                          <a:spcPct val="20000"/>
                        </a:spcBef>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defRPr sz="2000">
                          <a:solidFill>
                            <a:schemeClr val="tx1"/>
                          </a:solidFill>
                          <a:latin typeface="Verdana" panose="020B0604030504040204" pitchFamily="34" charset="0"/>
                          <a:ea typeface="MS PGothic" panose="020B0600070205080204" pitchFamily="34" charset="-128"/>
                        </a:defRPr>
                      </a:lvl2pPr>
                      <a:lvl3pPr marL="1143000" indent="-228600">
                        <a:spcBef>
                          <a:spcPct val="20000"/>
                        </a:spcBef>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sz="1600">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600" b="0" i="0" u="none" strike="noStrike" cap="none" normalizeH="0" baseline="0" dirty="0">
                          <a:ln>
                            <a:noFill/>
                          </a:ln>
                          <a:solidFill>
                            <a:schemeClr val="tx1"/>
                          </a:solidFill>
                          <a:effectLst/>
                          <a:latin typeface="Verdana" panose="020B0604030504040204" pitchFamily="34" charset="0"/>
                          <a:ea typeface="MS PGothic" panose="020B0600070205080204" pitchFamily="34" charset="-128"/>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chemeClr val="tx1"/>
                          </a:solidFill>
                          <a:effectLst/>
                          <a:latin typeface="Verdana" panose="020B0604030504040204" pitchFamily="34" charset="0"/>
                          <a:ea typeface="MS PGothic" panose="020B0600070205080204" pitchFamily="34" charset="-128"/>
                          <a:cs typeface="Times New Roman" panose="02020603050405020304" pitchFamily="18" charset="0"/>
                        </a:rPr>
                        <a:t>3</a:t>
                      </a:r>
                    </a:p>
                  </a:txBody>
                  <a:tcPr marL="90000" marR="90000" marT="46793" marB="46793" horzOverflow="overflow">
                    <a:lnL>
                      <a:noFill/>
                    </a:lnL>
                    <a:lnR>
                      <a:noFill/>
                    </a:lnR>
                    <a:lnT>
                      <a:noFill/>
                    </a:lnT>
                    <a:lnB>
                      <a:noFill/>
                    </a:lnB>
                    <a:lnTlToBr>
                      <a:noFill/>
                    </a:lnTlToBr>
                    <a:lnBlToTr>
                      <a:noFill/>
                    </a:lnBlToTr>
                    <a:solidFill>
                      <a:schemeClr val="accent1">
                        <a:lumMod val="40000"/>
                        <a:lumOff val="60000"/>
                      </a:schemeClr>
                    </a:solidFill>
                  </a:tcPr>
                </a:tc>
                <a:tc>
                  <a:txBody>
                    <a:bodyPr/>
                    <a:lstStyle>
                      <a:lvl1pPr>
                        <a:spcBef>
                          <a:spcPct val="20000"/>
                        </a:spcBef>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defRPr sz="2000">
                          <a:solidFill>
                            <a:schemeClr val="tx1"/>
                          </a:solidFill>
                          <a:latin typeface="Verdana" panose="020B0604030504040204" pitchFamily="34" charset="0"/>
                          <a:ea typeface="MS PGothic" panose="020B0600070205080204" pitchFamily="34" charset="-128"/>
                        </a:defRPr>
                      </a:lvl2pPr>
                      <a:lvl3pPr marL="1143000" indent="-228600">
                        <a:spcBef>
                          <a:spcPct val="20000"/>
                        </a:spcBef>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sz="1600">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latin typeface="Verdana" panose="020B0604030504040204" pitchFamily="34" charset="0"/>
                          <a:ea typeface="MS PGothic" panose="020B0600070205080204" pitchFamily="34" charset="-128"/>
                          <a:cs typeface="Times New Roman" panose="02020603050405020304" pitchFamily="18" charset="0"/>
                        </a:rPr>
                        <a:t>Reference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Verdana" panose="020B0604030504040204" pitchFamily="34" charset="0"/>
                          <a:ea typeface="MS PGothic" panose="020B0600070205080204" pitchFamily="34" charset="-128"/>
                          <a:cs typeface="Times New Roman" panose="02020603050405020304" pitchFamily="18" charset="0"/>
                        </a:rPr>
                        <a:t>Research is cited in reports &amp; strategies by practitioners</a:t>
                      </a:r>
                    </a:p>
                  </a:txBody>
                  <a:tcPr marL="90000" marR="90000" marT="46793" marB="46793" anchor="ctr" horzOverflow="overflow">
                    <a:lnL>
                      <a:noFill/>
                    </a:lnL>
                    <a:lnR>
                      <a:noFill/>
                    </a:lnR>
                    <a:lnT>
                      <a:noFill/>
                    </a:lnT>
                    <a:lnB>
                      <a:noFill/>
                    </a:lnB>
                    <a:lnTlToBr>
                      <a:noFill/>
                    </a:lnTlToBr>
                    <a:lnBlToTr>
                      <a:noFill/>
                    </a:lnBlToTr>
                    <a:solidFill>
                      <a:schemeClr val="accent1">
                        <a:lumMod val="40000"/>
                        <a:lumOff val="60000"/>
                      </a:schemeClr>
                    </a:solidFill>
                  </a:tcPr>
                </a:tc>
                <a:tc>
                  <a:txBody>
                    <a:bodyPr/>
                    <a:lstStyle>
                      <a:lvl1pPr>
                        <a:spcBef>
                          <a:spcPct val="20000"/>
                        </a:spcBef>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defRPr sz="2000">
                          <a:solidFill>
                            <a:schemeClr val="tx1"/>
                          </a:solidFill>
                          <a:latin typeface="Verdana" panose="020B0604030504040204" pitchFamily="34" charset="0"/>
                          <a:ea typeface="MS PGothic" panose="020B0600070205080204" pitchFamily="34" charset="-128"/>
                        </a:defRPr>
                      </a:lvl2pPr>
                      <a:lvl3pPr marL="1143000" indent="-228600">
                        <a:spcBef>
                          <a:spcPct val="20000"/>
                        </a:spcBef>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sz="1600">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Verdana" panose="020B0604030504040204" pitchFamily="34" charset="0"/>
                        <a:ea typeface="MS PGothic" panose="020B0600070205080204" pitchFamily="34" charset="-128"/>
                        <a:cs typeface="Times New Roman" panose="02020603050405020304" pitchFamily="18" charset="0"/>
                      </a:endParaRPr>
                    </a:p>
                  </a:txBody>
                  <a:tcPr marL="90000" marR="90000" marT="46793" marB="46793" anchor="ctr" horzOverflow="overflow">
                    <a:lnL>
                      <a:noFill/>
                    </a:lnL>
                    <a:lnR>
                      <a:noFill/>
                    </a:lnR>
                    <a:lnT>
                      <a:noFill/>
                    </a:lnT>
                    <a:lnB>
                      <a:noFill/>
                    </a:lnB>
                    <a:lnTlToBr>
                      <a:noFill/>
                    </a:lnTlToBr>
                    <a:lnBlToTr>
                      <a:noFill/>
                    </a:lnBlToTr>
                    <a:solidFill>
                      <a:schemeClr val="accent1">
                        <a:lumMod val="40000"/>
                        <a:lumOff val="60000"/>
                      </a:schemeClr>
                    </a:solidFill>
                  </a:tcPr>
                </a:tc>
                <a:extLst>
                  <a:ext uri="{0D108BD9-81ED-4DB2-BD59-A6C34878D82A}">
                    <a16:rowId xmlns:a16="http://schemas.microsoft.com/office/drawing/2014/main" val="10007"/>
                  </a:ext>
                </a:extLst>
              </a:tr>
              <a:tr h="276466">
                <a:tc>
                  <a:txBody>
                    <a:bodyPr/>
                    <a:lstStyle>
                      <a:lvl1pPr>
                        <a:spcBef>
                          <a:spcPct val="20000"/>
                        </a:spcBef>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defRPr sz="2000">
                          <a:solidFill>
                            <a:schemeClr val="tx1"/>
                          </a:solidFill>
                          <a:latin typeface="Verdana" panose="020B0604030504040204" pitchFamily="34" charset="0"/>
                          <a:ea typeface="MS PGothic" panose="020B0600070205080204" pitchFamily="34" charset="-128"/>
                        </a:defRPr>
                      </a:lvl2pPr>
                      <a:lvl3pPr marL="1143000" indent="-228600">
                        <a:spcBef>
                          <a:spcPct val="20000"/>
                        </a:spcBef>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sz="1600">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Verdana" panose="020B0604030504040204" pitchFamily="34" charset="0"/>
                        <a:ea typeface="MS PGothic" panose="020B0600070205080204" pitchFamily="34" charset="-128"/>
                        <a:cs typeface="Times New Roman" panose="02020603050405020304" pitchFamily="18" charset="0"/>
                      </a:endParaRPr>
                    </a:p>
                  </a:txBody>
                  <a:tcPr marL="90000" marR="90000" marT="46793" marB="46793" horzOverflow="overflow">
                    <a:lnL>
                      <a:noFill/>
                    </a:lnL>
                    <a:lnR>
                      <a:noFill/>
                    </a:lnR>
                    <a:lnT>
                      <a:noFill/>
                    </a:lnT>
                    <a:lnB>
                      <a:noFill/>
                    </a:lnB>
                    <a:lnTlToBr>
                      <a:noFill/>
                    </a:lnTlToBr>
                    <a:lnBlToTr>
                      <a:noFill/>
                    </a:lnBlToTr>
                    <a:solidFill>
                      <a:schemeClr val="accent1">
                        <a:lumMod val="40000"/>
                        <a:lumOff val="60000"/>
                      </a:schemeClr>
                    </a:solidFill>
                  </a:tcPr>
                </a:tc>
                <a:tc>
                  <a:txBody>
                    <a:bodyPr/>
                    <a:lstStyle>
                      <a:lvl1pPr>
                        <a:spcBef>
                          <a:spcPct val="20000"/>
                        </a:spcBef>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defRPr sz="2000">
                          <a:solidFill>
                            <a:schemeClr val="tx1"/>
                          </a:solidFill>
                          <a:latin typeface="Verdana" panose="020B0604030504040204" pitchFamily="34" charset="0"/>
                          <a:ea typeface="MS PGothic" panose="020B0600070205080204" pitchFamily="34" charset="-128"/>
                        </a:defRPr>
                      </a:lvl2pPr>
                      <a:lvl3pPr marL="1143000" indent="-228600">
                        <a:spcBef>
                          <a:spcPct val="20000"/>
                        </a:spcBef>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sz="1600">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200" b="0" i="0" u="none" strike="noStrike" cap="none" normalizeH="0" baseline="0">
                        <a:ln>
                          <a:noFill/>
                        </a:ln>
                        <a:solidFill>
                          <a:schemeClr val="tx1"/>
                        </a:solidFill>
                        <a:effectLst/>
                        <a:latin typeface="Verdana" panose="020B0604030504040204" pitchFamily="34" charset="0"/>
                        <a:ea typeface="MS PGothic" panose="020B0600070205080204" pitchFamily="34" charset="-128"/>
                      </a:endParaRPr>
                    </a:p>
                  </a:txBody>
                  <a:tcPr marL="90000" marR="90000" marT="46793" marB="46793" anchor="ctr" horzOverflow="overflow">
                    <a:lnL>
                      <a:noFill/>
                    </a:lnL>
                    <a:lnR>
                      <a:noFill/>
                    </a:lnR>
                    <a:lnT>
                      <a:noFill/>
                    </a:lnT>
                    <a:lnB>
                      <a:noFill/>
                    </a:lnB>
                    <a:lnTlToBr>
                      <a:noFill/>
                    </a:lnTlToBr>
                    <a:lnBlToTr>
                      <a:noFill/>
                    </a:lnBlToTr>
                    <a:noFill/>
                  </a:tcPr>
                </a:tc>
                <a:tc>
                  <a:txBody>
                    <a:bodyPr/>
                    <a:lstStyle>
                      <a:lvl1pPr>
                        <a:spcBef>
                          <a:spcPct val="20000"/>
                        </a:spcBef>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defRPr sz="2000">
                          <a:solidFill>
                            <a:schemeClr val="tx1"/>
                          </a:solidFill>
                          <a:latin typeface="Verdana" panose="020B0604030504040204" pitchFamily="34" charset="0"/>
                          <a:ea typeface="MS PGothic" panose="020B0600070205080204" pitchFamily="34" charset="-128"/>
                        </a:defRPr>
                      </a:lvl2pPr>
                      <a:lvl3pPr marL="1143000" indent="-228600">
                        <a:spcBef>
                          <a:spcPct val="20000"/>
                        </a:spcBef>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sz="1600">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Verdana" panose="020B0604030504040204" pitchFamily="34" charset="0"/>
                        <a:ea typeface="MS PGothic" panose="020B0600070205080204" pitchFamily="34" charset="-128"/>
                      </a:endParaRPr>
                    </a:p>
                  </a:txBody>
                  <a:tcPr marL="90000" marR="90000" marT="46793" marB="46793" horzOverflow="overflow">
                    <a:lnL>
                      <a:noFill/>
                    </a:lnL>
                    <a:lnR>
                      <a:noFill/>
                    </a:lnR>
                    <a:lnT>
                      <a:noFill/>
                    </a:lnT>
                    <a:lnB>
                      <a:noFill/>
                    </a:lnB>
                    <a:lnTlToBr>
                      <a:noFill/>
                    </a:lnTlToBr>
                    <a:lnBlToTr>
                      <a:noFill/>
                    </a:lnBlToTr>
                    <a:solidFill>
                      <a:schemeClr val="accent1">
                        <a:lumMod val="40000"/>
                        <a:lumOff val="60000"/>
                      </a:schemeClr>
                    </a:solidFill>
                  </a:tcPr>
                </a:tc>
                <a:extLst>
                  <a:ext uri="{0D108BD9-81ED-4DB2-BD59-A6C34878D82A}">
                    <a16:rowId xmlns:a16="http://schemas.microsoft.com/office/drawing/2014/main" val="10008"/>
                  </a:ext>
                </a:extLst>
              </a:tr>
              <a:tr h="474635">
                <a:tc>
                  <a:txBody>
                    <a:bodyPr/>
                    <a:lstStyle>
                      <a:lvl1pPr>
                        <a:spcBef>
                          <a:spcPct val="20000"/>
                        </a:spcBef>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defRPr sz="2000">
                          <a:solidFill>
                            <a:schemeClr val="tx1"/>
                          </a:solidFill>
                          <a:latin typeface="Verdana" panose="020B0604030504040204" pitchFamily="34" charset="0"/>
                          <a:ea typeface="MS PGothic" panose="020B0600070205080204" pitchFamily="34" charset="-128"/>
                        </a:defRPr>
                      </a:lvl2pPr>
                      <a:lvl3pPr marL="1143000" indent="-228600">
                        <a:spcBef>
                          <a:spcPct val="20000"/>
                        </a:spcBef>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sz="1600">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600" b="0" i="0" u="none" strike="noStrike" cap="none" normalizeH="0" baseline="0" dirty="0">
                          <a:ln>
                            <a:noFill/>
                          </a:ln>
                          <a:solidFill>
                            <a:schemeClr val="tx1"/>
                          </a:solidFill>
                          <a:effectLst/>
                          <a:latin typeface="Verdana" panose="020B0604030504040204" pitchFamily="34" charset="0"/>
                          <a:ea typeface="MS PGothic" panose="020B0600070205080204" pitchFamily="34" charset="-128"/>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chemeClr val="tx1"/>
                          </a:solidFill>
                          <a:effectLst/>
                          <a:latin typeface="Verdana" panose="020B0604030504040204" pitchFamily="34" charset="0"/>
                          <a:ea typeface="MS PGothic" panose="020B0600070205080204" pitchFamily="34" charset="-128"/>
                          <a:cs typeface="Times New Roman" panose="02020603050405020304" pitchFamily="18" charset="0"/>
                        </a:rPr>
                        <a:t>2</a:t>
                      </a:r>
                    </a:p>
                  </a:txBody>
                  <a:tcPr marL="90000" marR="90000" marT="46793" marB="46793" horzOverflow="overflow">
                    <a:lnL>
                      <a:noFill/>
                    </a:lnL>
                    <a:lnR>
                      <a:noFill/>
                    </a:lnR>
                    <a:lnT>
                      <a:noFill/>
                    </a:lnT>
                    <a:lnB>
                      <a:noFill/>
                    </a:lnB>
                    <a:lnTlToBr>
                      <a:noFill/>
                    </a:lnTlToBr>
                    <a:lnBlToTr>
                      <a:noFill/>
                    </a:lnBlToTr>
                    <a:solidFill>
                      <a:schemeClr val="accent1">
                        <a:lumMod val="40000"/>
                        <a:lumOff val="60000"/>
                      </a:schemeClr>
                    </a:solidFill>
                  </a:tcPr>
                </a:tc>
                <a:tc>
                  <a:txBody>
                    <a:bodyPr/>
                    <a:lstStyle>
                      <a:lvl1pPr>
                        <a:spcBef>
                          <a:spcPct val="20000"/>
                        </a:spcBef>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defRPr sz="2000">
                          <a:solidFill>
                            <a:schemeClr val="tx1"/>
                          </a:solidFill>
                          <a:latin typeface="Verdana" panose="020B0604030504040204" pitchFamily="34" charset="0"/>
                          <a:ea typeface="MS PGothic" panose="020B0600070205080204" pitchFamily="34" charset="-128"/>
                        </a:defRPr>
                      </a:lvl2pPr>
                      <a:lvl3pPr marL="1143000" indent="-228600">
                        <a:spcBef>
                          <a:spcPct val="20000"/>
                        </a:spcBef>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sz="1600">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latin typeface="Verdana" panose="020B0604030504040204" pitchFamily="34" charset="0"/>
                          <a:ea typeface="MS PGothic" panose="020B0600070205080204" pitchFamily="34" charset="-128"/>
                          <a:cs typeface="Times New Roman" panose="02020603050405020304" pitchFamily="18" charset="0"/>
                        </a:rPr>
                        <a:t>Cognition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Verdana" panose="020B0604030504040204" pitchFamily="34" charset="0"/>
                          <a:ea typeface="MS PGothic" panose="020B0600070205080204" pitchFamily="34" charset="-128"/>
                          <a:cs typeface="Times New Roman" panose="02020603050405020304" pitchFamily="18" charset="0"/>
                        </a:rPr>
                        <a:t>Research reports have been read &amp; understood by relevant practitioners</a:t>
                      </a:r>
                    </a:p>
                  </a:txBody>
                  <a:tcPr marL="90000" marR="90000" marT="46793" marB="46793" anchor="ctr" horzOverflow="overflow">
                    <a:lnL>
                      <a:noFill/>
                    </a:lnL>
                    <a:lnR>
                      <a:noFill/>
                    </a:lnR>
                    <a:lnT>
                      <a:noFill/>
                    </a:lnT>
                    <a:lnB>
                      <a:noFill/>
                    </a:lnB>
                    <a:lnTlToBr>
                      <a:noFill/>
                    </a:lnTlToBr>
                    <a:lnBlToTr>
                      <a:noFill/>
                    </a:lnBlToTr>
                    <a:solidFill>
                      <a:schemeClr val="accent1">
                        <a:lumMod val="40000"/>
                        <a:lumOff val="60000"/>
                      </a:schemeClr>
                    </a:solidFill>
                  </a:tcPr>
                </a:tc>
                <a:tc>
                  <a:txBody>
                    <a:bodyPr/>
                    <a:lstStyle>
                      <a:lvl1pPr>
                        <a:spcBef>
                          <a:spcPct val="20000"/>
                        </a:spcBef>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defRPr sz="2000">
                          <a:solidFill>
                            <a:schemeClr val="tx1"/>
                          </a:solidFill>
                          <a:latin typeface="Verdana" panose="020B0604030504040204" pitchFamily="34" charset="0"/>
                          <a:ea typeface="MS PGothic" panose="020B0600070205080204" pitchFamily="34" charset="-128"/>
                        </a:defRPr>
                      </a:lvl2pPr>
                      <a:lvl3pPr marL="1143000" indent="-228600">
                        <a:spcBef>
                          <a:spcPct val="20000"/>
                        </a:spcBef>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sz="1600">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Verdana" panose="020B0604030504040204" pitchFamily="34" charset="0"/>
                        <a:ea typeface="MS PGothic" panose="020B0600070205080204" pitchFamily="34" charset="-128"/>
                        <a:cs typeface="Times New Roman" panose="02020603050405020304" pitchFamily="18" charset="0"/>
                      </a:endParaRPr>
                    </a:p>
                  </a:txBody>
                  <a:tcPr marL="90000" marR="90000" marT="46793" marB="46793" anchor="ctr" horzOverflow="overflow">
                    <a:lnL>
                      <a:noFill/>
                    </a:lnL>
                    <a:lnR>
                      <a:noFill/>
                    </a:lnR>
                    <a:lnT>
                      <a:noFill/>
                    </a:lnT>
                    <a:lnB>
                      <a:noFill/>
                    </a:lnB>
                    <a:lnTlToBr>
                      <a:noFill/>
                    </a:lnTlToBr>
                    <a:lnBlToTr>
                      <a:noFill/>
                    </a:lnBlToTr>
                    <a:solidFill>
                      <a:schemeClr val="accent1">
                        <a:lumMod val="40000"/>
                        <a:lumOff val="60000"/>
                      </a:schemeClr>
                    </a:solidFill>
                  </a:tcPr>
                </a:tc>
                <a:extLst>
                  <a:ext uri="{0D108BD9-81ED-4DB2-BD59-A6C34878D82A}">
                    <a16:rowId xmlns:a16="http://schemas.microsoft.com/office/drawing/2014/main" val="10009"/>
                  </a:ext>
                </a:extLst>
              </a:tr>
              <a:tr h="276466">
                <a:tc>
                  <a:txBody>
                    <a:bodyPr/>
                    <a:lstStyle>
                      <a:lvl1pPr>
                        <a:spcBef>
                          <a:spcPct val="20000"/>
                        </a:spcBef>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defRPr sz="2000">
                          <a:solidFill>
                            <a:schemeClr val="tx1"/>
                          </a:solidFill>
                          <a:latin typeface="Verdana" panose="020B0604030504040204" pitchFamily="34" charset="0"/>
                          <a:ea typeface="MS PGothic" panose="020B0600070205080204" pitchFamily="34" charset="-128"/>
                        </a:defRPr>
                      </a:lvl2pPr>
                      <a:lvl3pPr marL="1143000" indent="-228600">
                        <a:spcBef>
                          <a:spcPct val="20000"/>
                        </a:spcBef>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sz="1600">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Verdana" panose="020B0604030504040204" pitchFamily="34" charset="0"/>
                        <a:ea typeface="MS PGothic" panose="020B0600070205080204" pitchFamily="34" charset="-128"/>
                        <a:cs typeface="Times New Roman" panose="02020603050405020304" pitchFamily="18" charset="0"/>
                      </a:endParaRPr>
                    </a:p>
                  </a:txBody>
                  <a:tcPr marL="90000" marR="90000" marT="46793" marB="46793" horzOverflow="overflow">
                    <a:lnL>
                      <a:noFill/>
                    </a:lnL>
                    <a:lnR>
                      <a:noFill/>
                    </a:lnR>
                    <a:lnT>
                      <a:noFill/>
                    </a:lnT>
                    <a:lnB>
                      <a:noFill/>
                    </a:lnB>
                    <a:lnTlToBr>
                      <a:noFill/>
                    </a:lnTlToBr>
                    <a:lnBlToTr>
                      <a:noFill/>
                    </a:lnBlToTr>
                    <a:solidFill>
                      <a:schemeClr val="accent1">
                        <a:lumMod val="40000"/>
                        <a:lumOff val="60000"/>
                      </a:schemeClr>
                    </a:solidFill>
                  </a:tcPr>
                </a:tc>
                <a:tc>
                  <a:txBody>
                    <a:bodyPr/>
                    <a:lstStyle>
                      <a:lvl1pPr>
                        <a:spcBef>
                          <a:spcPct val="20000"/>
                        </a:spcBef>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defRPr sz="2000">
                          <a:solidFill>
                            <a:schemeClr val="tx1"/>
                          </a:solidFill>
                          <a:latin typeface="Verdana" panose="020B0604030504040204" pitchFamily="34" charset="0"/>
                          <a:ea typeface="MS PGothic" panose="020B0600070205080204" pitchFamily="34" charset="-128"/>
                        </a:defRPr>
                      </a:lvl2pPr>
                      <a:lvl3pPr marL="1143000" indent="-228600">
                        <a:spcBef>
                          <a:spcPct val="20000"/>
                        </a:spcBef>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sz="1600">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Verdana" panose="020B0604030504040204" pitchFamily="34" charset="0"/>
                        <a:ea typeface="MS PGothic" panose="020B0600070205080204" pitchFamily="34" charset="-128"/>
                      </a:endParaRPr>
                    </a:p>
                  </a:txBody>
                  <a:tcPr marL="90000" marR="90000" marT="46793" marB="46793" anchor="ctr" horzOverflow="overflow">
                    <a:lnL>
                      <a:noFill/>
                    </a:lnL>
                    <a:lnR>
                      <a:noFill/>
                    </a:lnR>
                    <a:lnT>
                      <a:noFill/>
                    </a:lnT>
                    <a:lnB>
                      <a:noFill/>
                    </a:lnB>
                    <a:lnTlToBr>
                      <a:noFill/>
                    </a:lnTlToBr>
                    <a:lnBlToTr>
                      <a:noFill/>
                    </a:lnBlToTr>
                    <a:noFill/>
                  </a:tcPr>
                </a:tc>
                <a:tc>
                  <a:txBody>
                    <a:bodyPr/>
                    <a:lstStyle>
                      <a:lvl1pPr>
                        <a:spcBef>
                          <a:spcPct val="20000"/>
                        </a:spcBef>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defRPr sz="2000">
                          <a:solidFill>
                            <a:schemeClr val="tx1"/>
                          </a:solidFill>
                          <a:latin typeface="Verdana" panose="020B0604030504040204" pitchFamily="34" charset="0"/>
                          <a:ea typeface="MS PGothic" panose="020B0600070205080204" pitchFamily="34" charset="-128"/>
                        </a:defRPr>
                      </a:lvl2pPr>
                      <a:lvl3pPr marL="1143000" indent="-228600">
                        <a:spcBef>
                          <a:spcPct val="20000"/>
                        </a:spcBef>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sz="1600">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Verdana" panose="020B0604030504040204" pitchFamily="34" charset="0"/>
                        <a:ea typeface="MS PGothic" panose="020B0600070205080204" pitchFamily="34" charset="-128"/>
                      </a:endParaRPr>
                    </a:p>
                  </a:txBody>
                  <a:tcPr marL="90000" marR="90000" marT="46793" marB="46793" horzOverflow="overflow">
                    <a:lnL>
                      <a:noFill/>
                    </a:lnL>
                    <a:lnR>
                      <a:noFill/>
                    </a:lnR>
                    <a:lnT>
                      <a:noFill/>
                    </a:lnT>
                    <a:lnB>
                      <a:noFill/>
                    </a:lnB>
                    <a:lnTlToBr>
                      <a:noFill/>
                    </a:lnTlToBr>
                    <a:lnBlToTr>
                      <a:noFill/>
                    </a:lnBlToTr>
                    <a:solidFill>
                      <a:schemeClr val="accent1">
                        <a:lumMod val="40000"/>
                        <a:lumOff val="60000"/>
                      </a:schemeClr>
                    </a:solidFill>
                  </a:tcPr>
                </a:tc>
                <a:extLst>
                  <a:ext uri="{0D108BD9-81ED-4DB2-BD59-A6C34878D82A}">
                    <a16:rowId xmlns:a16="http://schemas.microsoft.com/office/drawing/2014/main" val="10010"/>
                  </a:ext>
                </a:extLst>
              </a:tr>
              <a:tr h="465110">
                <a:tc>
                  <a:txBody>
                    <a:bodyPr/>
                    <a:lstStyle>
                      <a:lvl1pPr>
                        <a:spcBef>
                          <a:spcPct val="20000"/>
                        </a:spcBef>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defRPr sz="2000">
                          <a:solidFill>
                            <a:schemeClr val="tx1"/>
                          </a:solidFill>
                          <a:latin typeface="Verdana" panose="020B0604030504040204" pitchFamily="34" charset="0"/>
                          <a:ea typeface="MS PGothic" panose="020B0600070205080204" pitchFamily="34" charset="-128"/>
                        </a:defRPr>
                      </a:lvl2pPr>
                      <a:lvl3pPr marL="1143000" indent="-228600">
                        <a:spcBef>
                          <a:spcPct val="20000"/>
                        </a:spcBef>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sz="1600">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600" b="0" i="0" u="none" strike="noStrike" cap="none" normalizeH="0" baseline="0" dirty="0">
                          <a:ln>
                            <a:noFill/>
                          </a:ln>
                          <a:solidFill>
                            <a:schemeClr val="tx1"/>
                          </a:solidFill>
                          <a:effectLst/>
                          <a:latin typeface="Verdana" panose="020B0604030504040204" pitchFamily="34" charset="0"/>
                          <a:ea typeface="MS PGothic" panose="020B0600070205080204" pitchFamily="34" charset="-128"/>
                          <a:cs typeface="Times New Roman" panose="02020603050405020304" pitchFamily="18" charset="0"/>
                        </a:rPr>
                        <a:t> </a:t>
                      </a:r>
                      <a:r>
                        <a:rPr kumimoji="0" lang="en-GB" altLang="en-US" sz="1600" b="1" i="0" u="none" strike="noStrike" cap="none" normalizeH="0" baseline="0" dirty="0">
                          <a:ln>
                            <a:noFill/>
                          </a:ln>
                          <a:solidFill>
                            <a:schemeClr val="tx1"/>
                          </a:solidFill>
                          <a:effectLst/>
                          <a:latin typeface="Verdana" panose="020B0604030504040204" pitchFamily="34" charset="0"/>
                          <a:ea typeface="MS PGothic" panose="020B0600070205080204" pitchFamily="34" charset="-128"/>
                          <a:cs typeface="Times New Roman" panose="02020603050405020304" pitchFamily="18" charset="0"/>
                        </a:rPr>
                        <a:t>1</a:t>
                      </a:r>
                    </a:p>
                  </a:txBody>
                  <a:tcPr marL="90000" marR="90000" marT="46793" marB="46793" horzOverflow="overflow">
                    <a:lnL>
                      <a:noFill/>
                    </a:lnL>
                    <a:lnR>
                      <a:noFill/>
                    </a:lnR>
                    <a:lnT>
                      <a:noFill/>
                    </a:lnT>
                    <a:lnB>
                      <a:noFill/>
                    </a:lnB>
                    <a:lnTlToBr>
                      <a:noFill/>
                    </a:lnTlToBr>
                    <a:lnBlToTr>
                      <a:noFill/>
                    </a:lnBlToTr>
                    <a:solidFill>
                      <a:schemeClr val="accent1">
                        <a:lumMod val="40000"/>
                        <a:lumOff val="60000"/>
                      </a:schemeClr>
                    </a:solidFill>
                  </a:tcPr>
                </a:tc>
                <a:tc>
                  <a:txBody>
                    <a:bodyPr/>
                    <a:lstStyle>
                      <a:lvl1pPr>
                        <a:spcBef>
                          <a:spcPct val="20000"/>
                        </a:spcBef>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defRPr sz="2000">
                          <a:solidFill>
                            <a:schemeClr val="tx1"/>
                          </a:solidFill>
                          <a:latin typeface="Verdana" panose="020B0604030504040204" pitchFamily="34" charset="0"/>
                          <a:ea typeface="MS PGothic" panose="020B0600070205080204" pitchFamily="34" charset="-128"/>
                        </a:defRPr>
                      </a:lvl2pPr>
                      <a:lvl3pPr marL="1143000" indent="-228600">
                        <a:spcBef>
                          <a:spcPct val="20000"/>
                        </a:spcBef>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sz="1600">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latin typeface="Verdana" panose="020B0604030504040204" pitchFamily="34" charset="0"/>
                          <a:ea typeface="MS PGothic" panose="020B0600070205080204" pitchFamily="34" charset="-128"/>
                          <a:cs typeface="Times New Roman" panose="02020603050405020304" pitchFamily="18" charset="0"/>
                        </a:rPr>
                        <a:t>Transmission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Verdana" panose="020B0604030504040204" pitchFamily="34" charset="0"/>
                          <a:ea typeface="MS PGothic" panose="020B0600070205080204" pitchFamily="34" charset="-128"/>
                          <a:cs typeface="Times New Roman" panose="02020603050405020304" pitchFamily="18" charset="0"/>
                        </a:rPr>
                        <a:t>Research results transmitted to practitioners</a:t>
                      </a:r>
                    </a:p>
                  </a:txBody>
                  <a:tcPr marL="90000" marR="90000" marT="46793" marB="46793" anchor="ctr" horzOverflow="overflow">
                    <a:lnL>
                      <a:noFill/>
                    </a:lnL>
                    <a:lnR>
                      <a:noFill/>
                    </a:lnR>
                    <a:lnT>
                      <a:noFill/>
                    </a:lnT>
                    <a:lnB>
                      <a:noFill/>
                    </a:lnB>
                    <a:lnTlToBr>
                      <a:noFill/>
                    </a:lnTlToBr>
                    <a:lnBlToTr>
                      <a:noFill/>
                    </a:lnBlToTr>
                    <a:solidFill>
                      <a:schemeClr val="accent1">
                        <a:lumMod val="40000"/>
                        <a:lumOff val="60000"/>
                      </a:schemeClr>
                    </a:solidFill>
                  </a:tcPr>
                </a:tc>
                <a:tc>
                  <a:txBody>
                    <a:bodyPr/>
                    <a:lstStyle>
                      <a:lvl1pPr>
                        <a:spcBef>
                          <a:spcPct val="20000"/>
                        </a:spcBef>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defRPr sz="2000">
                          <a:solidFill>
                            <a:schemeClr val="tx1"/>
                          </a:solidFill>
                          <a:latin typeface="Verdana" panose="020B0604030504040204" pitchFamily="34" charset="0"/>
                          <a:ea typeface="MS PGothic" panose="020B0600070205080204" pitchFamily="34" charset="-128"/>
                        </a:defRPr>
                      </a:lvl2pPr>
                      <a:lvl3pPr marL="1143000" indent="-228600">
                        <a:spcBef>
                          <a:spcPct val="20000"/>
                        </a:spcBef>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sz="1600">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Verdana" panose="020B0604030504040204" pitchFamily="34" charset="0"/>
                        <a:ea typeface="MS PGothic" panose="020B0600070205080204" pitchFamily="34" charset="-128"/>
                      </a:endParaRPr>
                    </a:p>
                  </a:txBody>
                  <a:tcPr marL="90000" marR="90000" marT="46793" marB="46793" anchor="ctr" horzOverflow="overflow">
                    <a:lnL>
                      <a:noFill/>
                    </a:lnL>
                    <a:lnR>
                      <a:noFill/>
                    </a:lnR>
                    <a:lnT>
                      <a:noFill/>
                    </a:lnT>
                    <a:lnB>
                      <a:noFill/>
                    </a:lnB>
                    <a:lnTlToBr>
                      <a:noFill/>
                    </a:lnTlToBr>
                    <a:lnBlToTr>
                      <a:noFill/>
                    </a:lnBlToTr>
                    <a:solidFill>
                      <a:schemeClr val="accent1">
                        <a:lumMod val="40000"/>
                        <a:lumOff val="60000"/>
                      </a:schemeClr>
                    </a:solidFill>
                  </a:tcPr>
                </a:tc>
                <a:extLst>
                  <a:ext uri="{0D108BD9-81ED-4DB2-BD59-A6C34878D82A}">
                    <a16:rowId xmlns:a16="http://schemas.microsoft.com/office/drawing/2014/main" val="10011"/>
                  </a:ext>
                </a:extLst>
              </a:tr>
              <a:tr h="258747">
                <a:tc>
                  <a:txBody>
                    <a:bodyPr/>
                    <a:lstStyle>
                      <a:lvl1pPr>
                        <a:spcBef>
                          <a:spcPct val="20000"/>
                        </a:spcBef>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defRPr sz="2000">
                          <a:solidFill>
                            <a:schemeClr val="tx1"/>
                          </a:solidFill>
                          <a:latin typeface="Verdana" panose="020B0604030504040204" pitchFamily="34" charset="0"/>
                          <a:ea typeface="MS PGothic" panose="020B0600070205080204" pitchFamily="34" charset="-128"/>
                        </a:defRPr>
                      </a:lvl2pPr>
                      <a:lvl3pPr marL="1143000" indent="-228600">
                        <a:spcBef>
                          <a:spcPct val="20000"/>
                        </a:spcBef>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sz="1600">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Verdana" panose="020B0604030504040204" pitchFamily="34" charset="0"/>
                        <a:ea typeface="MS PGothic" panose="020B0600070205080204" pitchFamily="34" charset="-128"/>
                      </a:endParaRPr>
                    </a:p>
                  </a:txBody>
                  <a:tcPr marL="90000" marR="90000" marT="46793" marB="46793" horzOverflow="overflow">
                    <a:lnL>
                      <a:noFill/>
                    </a:lnL>
                    <a:lnR>
                      <a:noFill/>
                    </a:lnR>
                    <a:lnT>
                      <a:noFill/>
                    </a:lnT>
                    <a:lnB>
                      <a:noFill/>
                    </a:lnB>
                    <a:lnTlToBr>
                      <a:noFill/>
                    </a:lnTlToBr>
                    <a:lnBlToTr>
                      <a:noFill/>
                    </a:lnBlToTr>
                    <a:solidFill>
                      <a:schemeClr val="accent1">
                        <a:lumMod val="40000"/>
                        <a:lumOff val="60000"/>
                      </a:schemeClr>
                    </a:solidFill>
                  </a:tcPr>
                </a:tc>
                <a:tc>
                  <a:txBody>
                    <a:bodyPr/>
                    <a:lstStyle>
                      <a:lvl1pPr>
                        <a:spcBef>
                          <a:spcPct val="20000"/>
                        </a:spcBef>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defRPr sz="2000">
                          <a:solidFill>
                            <a:schemeClr val="tx1"/>
                          </a:solidFill>
                          <a:latin typeface="Verdana" panose="020B0604030504040204" pitchFamily="34" charset="0"/>
                          <a:ea typeface="MS PGothic" panose="020B0600070205080204" pitchFamily="34" charset="-128"/>
                        </a:defRPr>
                      </a:lvl2pPr>
                      <a:lvl3pPr marL="1143000" indent="-228600">
                        <a:spcBef>
                          <a:spcPct val="20000"/>
                        </a:spcBef>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sz="1600">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000" b="0" i="0" u="none" strike="noStrike" cap="none" normalizeH="0" baseline="0">
                        <a:ln>
                          <a:noFill/>
                        </a:ln>
                        <a:solidFill>
                          <a:schemeClr val="tx1"/>
                        </a:solidFill>
                        <a:effectLst/>
                        <a:latin typeface="Verdana" panose="020B0604030504040204" pitchFamily="34" charset="0"/>
                        <a:ea typeface="MS PGothic" panose="020B0600070205080204" pitchFamily="34" charset="-128"/>
                      </a:endParaRPr>
                    </a:p>
                  </a:txBody>
                  <a:tcPr marL="90000" marR="90000" marT="46793" marB="46793" anchor="ctr" horzOverflow="overflow">
                    <a:lnL>
                      <a:noFill/>
                    </a:lnL>
                    <a:lnR>
                      <a:noFill/>
                    </a:lnR>
                    <a:lnT>
                      <a:noFill/>
                    </a:lnT>
                    <a:lnB>
                      <a:noFill/>
                    </a:lnB>
                    <a:lnTlToBr>
                      <a:noFill/>
                    </a:lnTlToBr>
                    <a:lnBlToTr>
                      <a:noFill/>
                    </a:lnBlToTr>
                    <a:noFill/>
                  </a:tcPr>
                </a:tc>
                <a:tc>
                  <a:txBody>
                    <a:bodyPr/>
                    <a:lstStyle>
                      <a:lvl1pPr>
                        <a:spcBef>
                          <a:spcPct val="20000"/>
                        </a:spcBef>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defRPr sz="2000">
                          <a:solidFill>
                            <a:schemeClr val="tx1"/>
                          </a:solidFill>
                          <a:latin typeface="Verdana" panose="020B0604030504040204" pitchFamily="34" charset="0"/>
                          <a:ea typeface="MS PGothic" panose="020B0600070205080204" pitchFamily="34" charset="-128"/>
                        </a:defRPr>
                      </a:lvl2pPr>
                      <a:lvl3pPr marL="1143000" indent="-228600">
                        <a:spcBef>
                          <a:spcPct val="20000"/>
                        </a:spcBef>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sz="1600">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Verdana" panose="020B0604030504040204" pitchFamily="34" charset="0"/>
                        <a:ea typeface="MS PGothic" panose="020B0600070205080204" pitchFamily="34" charset="-128"/>
                      </a:endParaRPr>
                    </a:p>
                  </a:txBody>
                  <a:tcPr marL="90000" marR="90000" marT="46793" marB="46793" horzOverflow="overflow">
                    <a:lnL>
                      <a:noFill/>
                    </a:lnL>
                    <a:lnR>
                      <a:noFill/>
                    </a:lnR>
                    <a:lnT>
                      <a:noFill/>
                    </a:lnT>
                    <a:lnB>
                      <a:noFill/>
                    </a:lnB>
                    <a:lnTlToBr>
                      <a:noFill/>
                    </a:lnTlToBr>
                    <a:lnBlToTr>
                      <a:noFill/>
                    </a:lnBlToTr>
                    <a:solidFill>
                      <a:schemeClr val="accent1">
                        <a:lumMod val="40000"/>
                        <a:lumOff val="60000"/>
                      </a:schemeClr>
                    </a:solidFill>
                  </a:tcPr>
                </a:tc>
                <a:extLst>
                  <a:ext uri="{0D108BD9-81ED-4DB2-BD59-A6C34878D82A}">
                    <a16:rowId xmlns:a16="http://schemas.microsoft.com/office/drawing/2014/main" val="10012"/>
                  </a:ext>
                </a:extLst>
              </a:tr>
            </a:tbl>
          </a:graphicData>
        </a:graphic>
      </p:graphicFrame>
      <p:sp>
        <p:nvSpPr>
          <p:cNvPr id="80939" name="Rectangle 76">
            <a:extLst>
              <a:ext uri="{FF2B5EF4-FFF2-40B4-BE49-F238E27FC236}">
                <a16:creationId xmlns:a16="http://schemas.microsoft.com/office/drawing/2014/main" id="{4AA7AD11-7DB6-4707-B6BB-83631AADB849}"/>
              </a:ext>
            </a:extLst>
          </p:cNvPr>
          <p:cNvSpPr>
            <a:spLocks noChangeArrowheads="1"/>
          </p:cNvSpPr>
          <p:nvPr/>
        </p:nvSpPr>
        <p:spPr bwMode="auto">
          <a:xfrm>
            <a:off x="8832850" y="4589464"/>
            <a:ext cx="2808288"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Lucida Grande"/>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000">
                <a:solidFill>
                  <a:schemeClr val="tx1"/>
                </a:solidFill>
                <a:latin typeface="Arial" panose="020B0604020202020204" pitchFamily="34" charset="0"/>
                <a:cs typeface="Arial" panose="020B0604020202020204" pitchFamily="34" charset="0"/>
              </a:defRPr>
            </a:lvl9pPr>
          </a:lstStyle>
          <a:p>
            <a:endParaRPr lang="en-US" altLang="en-US" sz="1200">
              <a:solidFill>
                <a:srgbClr val="000000"/>
              </a:solidFill>
              <a:latin typeface="Verdana" panose="020B0604030504040204" pitchFamily="34" charset="0"/>
              <a:ea typeface="MS PGothic" panose="020B0600070205080204" pitchFamily="34" charset="-128"/>
            </a:endParaRPr>
          </a:p>
        </p:txBody>
      </p:sp>
      <p:sp>
        <p:nvSpPr>
          <p:cNvPr id="14" name="Line 77">
            <a:extLst>
              <a:ext uri="{FF2B5EF4-FFF2-40B4-BE49-F238E27FC236}">
                <a16:creationId xmlns:a16="http://schemas.microsoft.com/office/drawing/2014/main" id="{D1B51FBB-2912-4672-B35D-32DEF8264C6F}"/>
              </a:ext>
            </a:extLst>
          </p:cNvPr>
          <p:cNvSpPr>
            <a:spLocks noChangeShapeType="1"/>
          </p:cNvSpPr>
          <p:nvPr/>
        </p:nvSpPr>
        <p:spPr bwMode="auto">
          <a:xfrm>
            <a:off x="129622" y="5550075"/>
            <a:ext cx="6053138" cy="11288"/>
          </a:xfrm>
          <a:prstGeom prst="line">
            <a:avLst/>
          </a:prstGeom>
          <a:noFill/>
          <a:ln w="381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949" name="Rectangle 2">
            <a:extLst>
              <a:ext uri="{FF2B5EF4-FFF2-40B4-BE49-F238E27FC236}">
                <a16:creationId xmlns:a16="http://schemas.microsoft.com/office/drawing/2014/main" id="{E04C2441-42CC-467A-88C4-5AEE73FA1B74}"/>
              </a:ext>
            </a:extLst>
          </p:cNvPr>
          <p:cNvSpPr>
            <a:spLocks noChangeArrowheads="1"/>
          </p:cNvSpPr>
          <p:nvPr/>
        </p:nvSpPr>
        <p:spPr bwMode="auto">
          <a:xfrm>
            <a:off x="0" y="61163"/>
            <a:ext cx="4985660" cy="49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nchor="ctr"/>
          <a:lstStyle>
            <a:lvl1pPr>
              <a:spcBef>
                <a:spcPct val="20000"/>
              </a:spcBef>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Lucida Grande"/>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0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sz="2400" dirty="0">
                <a:latin typeface="+mn-lt"/>
                <a:ea typeface="MS PGothic" panose="020B0600070205080204" pitchFamily="34" charset="-128"/>
              </a:rPr>
              <a:t>Ladder of Research </a:t>
            </a:r>
            <a:r>
              <a:rPr lang="en-US" altLang="en-US" sz="2400" dirty="0" err="1">
                <a:latin typeface="+mn-lt"/>
                <a:ea typeface="MS PGothic" panose="020B0600070205080204" pitchFamily="34" charset="-128"/>
              </a:rPr>
              <a:t>Utilisation</a:t>
            </a:r>
            <a:endParaRPr lang="en-US" altLang="en-US" sz="2400" dirty="0">
              <a:latin typeface="+mn-lt"/>
              <a:ea typeface="MS PGothic" panose="020B0600070205080204" pitchFamily="34" charset="-128"/>
            </a:endParaRPr>
          </a:p>
          <a:p>
            <a:pPr>
              <a:spcBef>
                <a:spcPct val="0"/>
              </a:spcBef>
            </a:pPr>
            <a:r>
              <a:rPr lang="en-US" altLang="en-US" sz="1100" dirty="0">
                <a:latin typeface="+mn-lt"/>
                <a:ea typeface="MS PGothic" panose="020B0600070205080204" pitchFamily="34" charset="-128"/>
              </a:rPr>
              <a:t>(Landry, 2001a and b)</a:t>
            </a:r>
          </a:p>
        </p:txBody>
      </p:sp>
      <p:pic>
        <p:nvPicPr>
          <p:cNvPr id="12" name="Picture 11">
            <a:extLst>
              <a:ext uri="{FF2B5EF4-FFF2-40B4-BE49-F238E27FC236}">
                <a16:creationId xmlns:a16="http://schemas.microsoft.com/office/drawing/2014/main" id="{04EA5EEA-1B80-4BF2-B76D-59DB71E1C1D8}"/>
              </a:ext>
            </a:extLst>
          </p:cNvPr>
          <p:cNvPicPr>
            <a:picLocks noChangeAspect="1"/>
          </p:cNvPicPr>
          <p:nvPr/>
        </p:nvPicPr>
        <p:blipFill>
          <a:blip r:embed="rId3"/>
          <a:stretch>
            <a:fillRect/>
          </a:stretch>
        </p:blipFill>
        <p:spPr>
          <a:xfrm>
            <a:off x="7993752" y="-22105"/>
            <a:ext cx="4198248" cy="928880"/>
          </a:xfrm>
          <a:prstGeom prst="rect">
            <a:avLst/>
          </a:prstGeom>
        </p:spPr>
      </p:pic>
      <p:sp>
        <p:nvSpPr>
          <p:cNvPr id="21" name="Rectangle 20">
            <a:extLst>
              <a:ext uri="{FF2B5EF4-FFF2-40B4-BE49-F238E27FC236}">
                <a16:creationId xmlns:a16="http://schemas.microsoft.com/office/drawing/2014/main" id="{38303DD9-51EB-7DCA-8F97-A8F599F84368}"/>
              </a:ext>
            </a:extLst>
          </p:cNvPr>
          <p:cNvSpPr/>
          <p:nvPr/>
        </p:nvSpPr>
        <p:spPr>
          <a:xfrm>
            <a:off x="6243940" y="1586780"/>
            <a:ext cx="5579732" cy="42684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raphic 2" descr="User outline">
            <a:extLst>
              <a:ext uri="{FF2B5EF4-FFF2-40B4-BE49-F238E27FC236}">
                <a16:creationId xmlns:a16="http://schemas.microsoft.com/office/drawing/2014/main" id="{83D76EA8-738E-5DBB-A5B0-EC31A29C94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40341" y="2258931"/>
            <a:ext cx="647052" cy="647052"/>
          </a:xfrm>
          <a:prstGeom prst="rect">
            <a:avLst/>
          </a:prstGeom>
        </p:spPr>
      </p:pic>
      <p:sp>
        <p:nvSpPr>
          <p:cNvPr id="4" name="TextBox 3">
            <a:extLst>
              <a:ext uri="{FF2B5EF4-FFF2-40B4-BE49-F238E27FC236}">
                <a16:creationId xmlns:a16="http://schemas.microsoft.com/office/drawing/2014/main" id="{348689BD-5950-5FE1-F70C-B96AC0A3BFBE}"/>
              </a:ext>
            </a:extLst>
          </p:cNvPr>
          <p:cNvSpPr txBox="1"/>
          <p:nvPr/>
        </p:nvSpPr>
        <p:spPr>
          <a:xfrm>
            <a:off x="6338881" y="1753775"/>
            <a:ext cx="5579733" cy="400110"/>
          </a:xfrm>
          <a:prstGeom prst="rect">
            <a:avLst/>
          </a:prstGeom>
          <a:noFill/>
        </p:spPr>
        <p:txBody>
          <a:bodyPr wrap="none" rtlCol="0">
            <a:spAutoFit/>
          </a:bodyPr>
          <a:lstStyle/>
          <a:p>
            <a:r>
              <a:rPr lang="en-GB" sz="2000" b="1" dirty="0"/>
              <a:t>Barriers </a:t>
            </a:r>
            <a:r>
              <a:rPr lang="en-GB" sz="2000" dirty="0"/>
              <a:t>to research use operate at different levels</a:t>
            </a:r>
            <a:r>
              <a:rPr lang="en-GB" sz="2000" b="1" dirty="0"/>
              <a:t>:</a:t>
            </a:r>
          </a:p>
        </p:txBody>
      </p:sp>
      <p:pic>
        <p:nvPicPr>
          <p:cNvPr id="6" name="Graphic 5" descr="Police male outline">
            <a:extLst>
              <a:ext uri="{FF2B5EF4-FFF2-40B4-BE49-F238E27FC236}">
                <a16:creationId xmlns:a16="http://schemas.microsoft.com/office/drawing/2014/main" id="{24B546C3-53E7-D285-30A7-CA3AA8ADE59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63037" y="3199992"/>
            <a:ext cx="647053" cy="647053"/>
          </a:xfrm>
          <a:prstGeom prst="rect">
            <a:avLst/>
          </a:prstGeom>
        </p:spPr>
      </p:pic>
      <p:pic>
        <p:nvPicPr>
          <p:cNvPr id="8" name="Graphic 7" descr="Desk outline">
            <a:extLst>
              <a:ext uri="{FF2B5EF4-FFF2-40B4-BE49-F238E27FC236}">
                <a16:creationId xmlns:a16="http://schemas.microsoft.com/office/drawing/2014/main" id="{3480CEDF-B2F2-A906-0D58-317D5FD4EBD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63037" y="3937833"/>
            <a:ext cx="731342" cy="731342"/>
          </a:xfrm>
          <a:prstGeom prst="rect">
            <a:avLst/>
          </a:prstGeom>
        </p:spPr>
      </p:pic>
      <p:pic>
        <p:nvPicPr>
          <p:cNvPr id="13" name="Graphic 12" descr="Classroom outline">
            <a:extLst>
              <a:ext uri="{FF2B5EF4-FFF2-40B4-BE49-F238E27FC236}">
                <a16:creationId xmlns:a16="http://schemas.microsoft.com/office/drawing/2014/main" id="{281A7D22-3121-D3A6-D93F-DB0B9CC4923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258967" y="4837789"/>
            <a:ext cx="731342" cy="731342"/>
          </a:xfrm>
          <a:prstGeom prst="rect">
            <a:avLst/>
          </a:prstGeom>
        </p:spPr>
      </p:pic>
      <p:sp>
        <p:nvSpPr>
          <p:cNvPr id="15" name="TextBox 14">
            <a:extLst>
              <a:ext uri="{FF2B5EF4-FFF2-40B4-BE49-F238E27FC236}">
                <a16:creationId xmlns:a16="http://schemas.microsoft.com/office/drawing/2014/main" id="{B176B875-1535-2712-BFB7-633ABC6168A5}"/>
              </a:ext>
            </a:extLst>
          </p:cNvPr>
          <p:cNvSpPr txBox="1"/>
          <p:nvPr/>
        </p:nvSpPr>
        <p:spPr>
          <a:xfrm>
            <a:off x="7943349" y="2336798"/>
            <a:ext cx="1241045" cy="400110"/>
          </a:xfrm>
          <a:prstGeom prst="rect">
            <a:avLst/>
          </a:prstGeom>
          <a:noFill/>
        </p:spPr>
        <p:txBody>
          <a:bodyPr wrap="none" rtlCol="0">
            <a:spAutoFit/>
          </a:bodyPr>
          <a:lstStyle/>
          <a:p>
            <a:r>
              <a:rPr lang="en-GB" sz="2000" b="1" dirty="0"/>
              <a:t>Individual</a:t>
            </a:r>
          </a:p>
        </p:txBody>
      </p:sp>
      <p:sp>
        <p:nvSpPr>
          <p:cNvPr id="16" name="TextBox 15">
            <a:extLst>
              <a:ext uri="{FF2B5EF4-FFF2-40B4-BE49-F238E27FC236}">
                <a16:creationId xmlns:a16="http://schemas.microsoft.com/office/drawing/2014/main" id="{8FDD8ED4-93AD-FB85-E622-2272F5DC672A}"/>
              </a:ext>
            </a:extLst>
          </p:cNvPr>
          <p:cNvSpPr txBox="1"/>
          <p:nvPr/>
        </p:nvSpPr>
        <p:spPr>
          <a:xfrm>
            <a:off x="8138433" y="3123409"/>
            <a:ext cx="1790747" cy="400110"/>
          </a:xfrm>
          <a:prstGeom prst="rect">
            <a:avLst/>
          </a:prstGeom>
          <a:noFill/>
        </p:spPr>
        <p:txBody>
          <a:bodyPr wrap="none" rtlCol="0">
            <a:spAutoFit/>
          </a:bodyPr>
          <a:lstStyle/>
          <a:p>
            <a:r>
              <a:rPr lang="en-GB" sz="2000" b="1" dirty="0"/>
              <a:t>Organisational </a:t>
            </a:r>
          </a:p>
        </p:txBody>
      </p:sp>
      <p:sp>
        <p:nvSpPr>
          <p:cNvPr id="18" name="TextBox 17">
            <a:extLst>
              <a:ext uri="{FF2B5EF4-FFF2-40B4-BE49-F238E27FC236}">
                <a16:creationId xmlns:a16="http://schemas.microsoft.com/office/drawing/2014/main" id="{91F4F9C0-0685-80F6-90D3-B58067A85606}"/>
              </a:ext>
            </a:extLst>
          </p:cNvPr>
          <p:cNvSpPr txBox="1"/>
          <p:nvPr/>
        </p:nvSpPr>
        <p:spPr>
          <a:xfrm>
            <a:off x="8128723" y="4029896"/>
            <a:ext cx="2043123" cy="400110"/>
          </a:xfrm>
          <a:prstGeom prst="rect">
            <a:avLst/>
          </a:prstGeom>
          <a:noFill/>
        </p:spPr>
        <p:txBody>
          <a:bodyPr wrap="none" rtlCol="0">
            <a:spAutoFit/>
          </a:bodyPr>
          <a:lstStyle/>
          <a:p>
            <a:r>
              <a:rPr lang="en-GB" sz="2000" b="1" dirty="0"/>
              <a:t>Research Quality</a:t>
            </a:r>
          </a:p>
        </p:txBody>
      </p:sp>
      <p:sp>
        <p:nvSpPr>
          <p:cNvPr id="19" name="TextBox 18">
            <a:extLst>
              <a:ext uri="{FF2B5EF4-FFF2-40B4-BE49-F238E27FC236}">
                <a16:creationId xmlns:a16="http://schemas.microsoft.com/office/drawing/2014/main" id="{F9003A7D-BD8B-5E3A-26B0-F06D3EC29529}"/>
              </a:ext>
            </a:extLst>
          </p:cNvPr>
          <p:cNvSpPr txBox="1"/>
          <p:nvPr/>
        </p:nvSpPr>
        <p:spPr>
          <a:xfrm>
            <a:off x="8128723" y="4871110"/>
            <a:ext cx="2903424" cy="400110"/>
          </a:xfrm>
          <a:prstGeom prst="rect">
            <a:avLst/>
          </a:prstGeom>
          <a:noFill/>
        </p:spPr>
        <p:txBody>
          <a:bodyPr wrap="none" rtlCol="0">
            <a:spAutoFit/>
          </a:bodyPr>
          <a:lstStyle/>
          <a:p>
            <a:r>
              <a:rPr lang="en-GB" sz="2000" b="1" dirty="0"/>
              <a:t>Presentation of Research</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4" grpId="0"/>
      <p:bldP spid="15" grpId="0"/>
      <p:bldP spid="16"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8138D25-906A-4321-B358-AD70D08B0BE3}"/>
              </a:ext>
            </a:extLst>
          </p:cNvPr>
          <p:cNvCxnSpPr/>
          <p:nvPr/>
        </p:nvCxnSpPr>
        <p:spPr>
          <a:xfrm>
            <a:off x="3838222" y="2359378"/>
            <a:ext cx="361245" cy="6547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58B166F8-1F65-47A2-A90E-72873D0F9297}"/>
              </a:ext>
            </a:extLst>
          </p:cNvPr>
          <p:cNvSpPr/>
          <p:nvPr/>
        </p:nvSpPr>
        <p:spPr>
          <a:xfrm>
            <a:off x="147926" y="1792952"/>
            <a:ext cx="2900564" cy="4155785"/>
          </a:xfrm>
          <a:prstGeom prst="round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r>
              <a:rPr lang="en-GB" sz="1100" dirty="0"/>
            </a:br>
            <a:br>
              <a:rPr lang="en-GB" sz="1100" dirty="0"/>
            </a:br>
            <a:endParaRPr lang="en-GB" sz="1100" dirty="0">
              <a:solidFill>
                <a:schemeClr val="tx1"/>
              </a:solidFill>
            </a:endParaRPr>
          </a:p>
          <a:p>
            <a:pPr marL="171450" indent="-171450">
              <a:buFont typeface="Arial" panose="020B0604020202020204" pitchFamily="34" charset="0"/>
              <a:buChar char="•"/>
            </a:pPr>
            <a:br>
              <a:rPr lang="en-GB" sz="1200" dirty="0">
                <a:solidFill>
                  <a:schemeClr val="tx1"/>
                </a:solidFill>
              </a:rPr>
            </a:br>
            <a:br>
              <a:rPr lang="en-GB" sz="1200" dirty="0">
                <a:solidFill>
                  <a:schemeClr val="tx1"/>
                </a:solidFill>
              </a:rPr>
            </a:br>
            <a:endParaRPr lang="en-GB" sz="1200" dirty="0">
              <a:solidFill>
                <a:schemeClr val="tx1"/>
              </a:solidFill>
            </a:endParaRPr>
          </a:p>
          <a:p>
            <a:pPr marL="171450" indent="-171450">
              <a:buFont typeface="Arial" panose="020B0604020202020204" pitchFamily="34" charset="0"/>
              <a:buChar char="•"/>
            </a:pPr>
            <a:r>
              <a:rPr lang="en-GB" sz="1400" dirty="0">
                <a:solidFill>
                  <a:schemeClr val="tx1"/>
                </a:solidFill>
              </a:rPr>
              <a:t>Police unaware of research</a:t>
            </a:r>
          </a:p>
          <a:p>
            <a:pPr marL="171450" lvl="0" indent="-171450">
              <a:buFont typeface="Arial" panose="020B0604020202020204" pitchFamily="34" charset="0"/>
              <a:buChar char="•"/>
            </a:pPr>
            <a:r>
              <a:rPr lang="en-GB" sz="1400" dirty="0">
                <a:solidFill>
                  <a:schemeClr val="tx1"/>
                </a:solidFill>
              </a:rPr>
              <a:t>Police isolated from knowledgeable colleagues with whom to discuss research</a:t>
            </a:r>
            <a:endParaRPr lang="en-GB" sz="1400" b="1" dirty="0">
              <a:solidFill>
                <a:srgbClr val="FF0000"/>
              </a:solidFill>
            </a:endParaRPr>
          </a:p>
          <a:p>
            <a:pPr marL="171450" indent="-171450">
              <a:buFont typeface="Arial" panose="020B0604020202020204" pitchFamily="34" charset="0"/>
              <a:buChar char="•"/>
            </a:pPr>
            <a:r>
              <a:rPr lang="en-GB" sz="1400" dirty="0">
                <a:solidFill>
                  <a:schemeClr val="tx1"/>
                </a:solidFill>
              </a:rPr>
              <a:t>There is not a documented need to change practice through research</a:t>
            </a:r>
          </a:p>
          <a:p>
            <a:pPr marL="171450" indent="-171450">
              <a:buFont typeface="Arial" panose="020B0604020202020204" pitchFamily="34" charset="0"/>
              <a:buChar char="•"/>
            </a:pPr>
            <a:r>
              <a:rPr lang="en-GB" sz="1400" dirty="0">
                <a:solidFill>
                  <a:schemeClr val="tx1"/>
                </a:solidFill>
              </a:rPr>
              <a:t>Police do not feel capable of evaluating the quality of research</a:t>
            </a:r>
          </a:p>
          <a:p>
            <a:pPr marL="171450" lvl="0" indent="-171450">
              <a:buFont typeface="Arial" panose="020B0604020202020204" pitchFamily="34" charset="0"/>
              <a:buChar char="•"/>
            </a:pPr>
            <a:r>
              <a:rPr lang="en-GB" sz="1400" dirty="0">
                <a:solidFill>
                  <a:schemeClr val="tx1"/>
                </a:solidFill>
              </a:rPr>
              <a:t>Police are unwilling to change or try new ideas</a:t>
            </a:r>
            <a:endParaRPr lang="en-GB" sz="1400" dirty="0"/>
          </a:p>
          <a:p>
            <a:pPr marL="171450" indent="-171450">
              <a:buFont typeface="Arial" panose="020B0604020202020204" pitchFamily="34" charset="0"/>
              <a:buChar char="•"/>
            </a:pPr>
            <a:r>
              <a:rPr lang="en-GB" sz="1400" dirty="0">
                <a:solidFill>
                  <a:schemeClr val="tx1"/>
                </a:solidFill>
              </a:rPr>
              <a:t>Police see little benefit for themselves in research use</a:t>
            </a:r>
          </a:p>
          <a:p>
            <a:pPr marL="171450" lvl="0" indent="-171450">
              <a:buFont typeface="Arial" panose="020B0604020202020204" pitchFamily="34" charset="0"/>
              <a:buChar char="•"/>
            </a:pPr>
            <a:r>
              <a:rPr lang="en-GB" sz="1400" dirty="0">
                <a:solidFill>
                  <a:schemeClr val="tx1"/>
                </a:solidFill>
              </a:rPr>
              <a:t>Police do not see the value of research to practice</a:t>
            </a:r>
          </a:p>
          <a:p>
            <a:pPr marL="171450" lvl="0" indent="-171450">
              <a:buFont typeface="Arial" panose="020B0604020202020204" pitchFamily="34" charset="0"/>
              <a:buChar char="•"/>
            </a:pPr>
            <a:r>
              <a:rPr lang="en-GB" sz="1200" dirty="0"/>
              <a:t>)</a:t>
            </a:r>
          </a:p>
          <a:p>
            <a:pPr lvl="0"/>
            <a:r>
              <a:rPr lang="en-GB" sz="1100" dirty="0"/>
              <a:t>Experience of collaborative research with police</a:t>
            </a:r>
          </a:p>
          <a:p>
            <a:pPr lvl="0"/>
            <a:r>
              <a:rPr lang="en-GB" sz="1100" dirty="0"/>
              <a:t>Consideration of useful products to inform ways of working at outset of research process</a:t>
            </a:r>
          </a:p>
        </p:txBody>
      </p:sp>
      <p:grpSp>
        <p:nvGrpSpPr>
          <p:cNvPr id="15" name="Group 14">
            <a:extLst>
              <a:ext uri="{FF2B5EF4-FFF2-40B4-BE49-F238E27FC236}">
                <a16:creationId xmlns:a16="http://schemas.microsoft.com/office/drawing/2014/main" id="{0A9FA7C8-DEBB-407E-B411-1EDC16FF5494}"/>
              </a:ext>
            </a:extLst>
          </p:cNvPr>
          <p:cNvGrpSpPr/>
          <p:nvPr/>
        </p:nvGrpSpPr>
        <p:grpSpPr>
          <a:xfrm>
            <a:off x="369638" y="1115713"/>
            <a:ext cx="2345404" cy="767645"/>
            <a:chOff x="663358" y="5071738"/>
            <a:chExt cx="2097142" cy="965653"/>
          </a:xfrm>
          <a:solidFill>
            <a:schemeClr val="accent2">
              <a:lumMod val="75000"/>
            </a:schemeClr>
          </a:solidFill>
        </p:grpSpPr>
        <p:sp>
          <p:nvSpPr>
            <p:cNvPr id="16" name="Rectangle: Rounded Corners 15">
              <a:extLst>
                <a:ext uri="{FF2B5EF4-FFF2-40B4-BE49-F238E27FC236}">
                  <a16:creationId xmlns:a16="http://schemas.microsoft.com/office/drawing/2014/main" id="{FD3D074B-A136-4DFB-8AD8-E0456FD964FB}"/>
                </a:ext>
              </a:extLst>
            </p:cNvPr>
            <p:cNvSpPr/>
            <p:nvPr/>
          </p:nvSpPr>
          <p:spPr>
            <a:xfrm>
              <a:off x="663358" y="5071738"/>
              <a:ext cx="2097142" cy="96565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ectangle: Rounded Corners 4">
              <a:extLst>
                <a:ext uri="{FF2B5EF4-FFF2-40B4-BE49-F238E27FC236}">
                  <a16:creationId xmlns:a16="http://schemas.microsoft.com/office/drawing/2014/main" id="{30EF5A6C-5C3E-4042-AAD6-056BD41BF7ED}"/>
                </a:ext>
              </a:extLst>
            </p:cNvPr>
            <p:cNvSpPr txBox="1"/>
            <p:nvPr/>
          </p:nvSpPr>
          <p:spPr>
            <a:xfrm>
              <a:off x="691641" y="5100021"/>
              <a:ext cx="2040576" cy="90908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en-GB" sz="2000" kern="1200" dirty="0">
                  <a:solidFill>
                    <a:schemeClr val="tx1"/>
                  </a:solidFill>
                </a:rPr>
                <a:t>Individual</a:t>
              </a:r>
            </a:p>
          </p:txBody>
        </p:sp>
      </p:grpSp>
      <p:sp>
        <p:nvSpPr>
          <p:cNvPr id="49" name="Rectangle: Rounded Corners 48">
            <a:extLst>
              <a:ext uri="{FF2B5EF4-FFF2-40B4-BE49-F238E27FC236}">
                <a16:creationId xmlns:a16="http://schemas.microsoft.com/office/drawing/2014/main" id="{2FC1AD66-DBE4-41FD-AAA8-8782B0BBDAEF}"/>
              </a:ext>
            </a:extLst>
          </p:cNvPr>
          <p:cNvSpPr/>
          <p:nvPr/>
        </p:nvSpPr>
        <p:spPr>
          <a:xfrm>
            <a:off x="3183398" y="1792952"/>
            <a:ext cx="2900564" cy="415578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r>
              <a:rPr lang="en-GB" sz="1100" dirty="0"/>
            </a:br>
            <a:br>
              <a:rPr lang="en-GB" sz="1100" dirty="0"/>
            </a:br>
            <a:endParaRPr lang="en-GB" sz="1100" dirty="0">
              <a:solidFill>
                <a:schemeClr val="tx1"/>
              </a:solidFill>
            </a:endParaRPr>
          </a:p>
          <a:p>
            <a:pPr marL="171450" indent="-171450">
              <a:buFont typeface="Arial" panose="020B0604020202020204" pitchFamily="34" charset="0"/>
              <a:buChar char="•"/>
            </a:pPr>
            <a:br>
              <a:rPr lang="en-GB" sz="1200" dirty="0">
                <a:solidFill>
                  <a:schemeClr val="tx1"/>
                </a:solidFill>
              </a:rPr>
            </a:br>
            <a:br>
              <a:rPr lang="en-GB" sz="1200" dirty="0">
                <a:solidFill>
                  <a:schemeClr val="tx1"/>
                </a:solidFill>
              </a:rPr>
            </a:br>
            <a:endParaRPr lang="en-GB" sz="1200" dirty="0">
              <a:solidFill>
                <a:schemeClr val="tx1"/>
              </a:solidFill>
            </a:endParaRPr>
          </a:p>
          <a:p>
            <a:pPr marL="171450" indent="-171450">
              <a:buFont typeface="Arial" panose="020B0604020202020204" pitchFamily="34" charset="0"/>
              <a:buChar char="•"/>
            </a:pPr>
            <a:r>
              <a:rPr lang="en-GB" sz="1400" dirty="0">
                <a:solidFill>
                  <a:schemeClr val="tx1"/>
                </a:solidFill>
              </a:rPr>
              <a:t>Insufficient time on the job to implement new ideas</a:t>
            </a:r>
          </a:p>
          <a:p>
            <a:pPr marL="171450" indent="-171450">
              <a:buFont typeface="Arial" panose="020B0604020202020204" pitchFamily="34" charset="0"/>
              <a:buChar char="•"/>
            </a:pPr>
            <a:r>
              <a:rPr lang="en-GB" sz="1400" dirty="0">
                <a:solidFill>
                  <a:schemeClr val="tx1"/>
                </a:solidFill>
              </a:rPr>
              <a:t>Inadequate resources to support the translation of research into practice</a:t>
            </a:r>
          </a:p>
          <a:p>
            <a:pPr marL="171450" indent="-171450">
              <a:buFont typeface="Arial" panose="020B0604020202020204" pitchFamily="34" charset="0"/>
              <a:buChar char="•"/>
            </a:pPr>
            <a:r>
              <a:rPr lang="en-GB" sz="1400" dirty="0">
                <a:solidFill>
                  <a:schemeClr val="tx1"/>
                </a:solidFill>
              </a:rPr>
              <a:t>Not enough time to read research</a:t>
            </a:r>
          </a:p>
          <a:p>
            <a:pPr marL="171450" lvl="0" indent="-171450">
              <a:buFont typeface="Arial" panose="020B0604020202020204" pitchFamily="34" charset="0"/>
              <a:buChar char="•"/>
            </a:pPr>
            <a:r>
              <a:rPr lang="en-GB" sz="1400" dirty="0">
                <a:solidFill>
                  <a:schemeClr val="tx1"/>
                </a:solidFill>
              </a:rPr>
              <a:t>No authority to change practice</a:t>
            </a:r>
          </a:p>
          <a:p>
            <a:pPr marL="171450" lvl="0" indent="-171450">
              <a:buFont typeface="Arial" panose="020B0604020202020204" pitchFamily="34" charset="0"/>
              <a:buChar char="•"/>
            </a:pPr>
            <a:r>
              <a:rPr lang="en-GB" sz="1400" dirty="0">
                <a:solidFill>
                  <a:schemeClr val="tx1"/>
                </a:solidFill>
              </a:rPr>
              <a:t>Research results are not generalisable to local context</a:t>
            </a:r>
          </a:p>
          <a:p>
            <a:pPr marL="171450" lvl="0" indent="-171450">
              <a:buFont typeface="Arial" panose="020B0604020202020204" pitchFamily="34" charset="0"/>
              <a:buChar char="•"/>
            </a:pPr>
            <a:r>
              <a:rPr lang="en-GB" sz="1400" dirty="0">
                <a:solidFill>
                  <a:schemeClr val="tx1"/>
                </a:solidFill>
              </a:rPr>
              <a:t>Senior leaders not supportive of implementation of research to practice</a:t>
            </a:r>
          </a:p>
          <a:p>
            <a:pPr marL="171450" lvl="0" indent="-171450">
              <a:buFont typeface="Arial" panose="020B0604020202020204" pitchFamily="34" charset="0"/>
              <a:buChar char="•"/>
            </a:pPr>
            <a:r>
              <a:rPr lang="en-GB" sz="1400" dirty="0">
                <a:solidFill>
                  <a:schemeClr val="tx1"/>
                </a:solidFill>
              </a:rPr>
              <a:t>Supervisors will not cooperate with implementation of research to practice</a:t>
            </a:r>
          </a:p>
          <a:p>
            <a:pPr marL="171450" lvl="0" indent="-171450">
              <a:buFont typeface="Arial" panose="020B0604020202020204" pitchFamily="34" charset="0"/>
              <a:buChar char="•"/>
            </a:pPr>
            <a:endParaRPr lang="en-GB" sz="1100" dirty="0">
              <a:solidFill>
                <a:schemeClr val="tx1"/>
              </a:solidFill>
            </a:endParaRPr>
          </a:p>
          <a:p>
            <a:pPr marL="171450" lvl="0" indent="-171450">
              <a:buFont typeface="Arial" panose="020B0604020202020204" pitchFamily="34" charset="0"/>
              <a:buChar char="•"/>
            </a:pPr>
            <a:r>
              <a:rPr lang="en-GB" sz="1100" dirty="0"/>
              <a:t>)</a:t>
            </a:r>
          </a:p>
          <a:p>
            <a:pPr lvl="0"/>
            <a:r>
              <a:rPr lang="en-GB" sz="1100" dirty="0"/>
              <a:t>Experience of collaborative research with police</a:t>
            </a:r>
          </a:p>
          <a:p>
            <a:pPr lvl="0"/>
            <a:r>
              <a:rPr lang="en-GB" sz="1100" dirty="0"/>
              <a:t>Consideration of useful products to inform ways of working at outset of research process</a:t>
            </a:r>
          </a:p>
        </p:txBody>
      </p:sp>
      <p:grpSp>
        <p:nvGrpSpPr>
          <p:cNvPr id="50" name="Group 49">
            <a:extLst>
              <a:ext uri="{FF2B5EF4-FFF2-40B4-BE49-F238E27FC236}">
                <a16:creationId xmlns:a16="http://schemas.microsoft.com/office/drawing/2014/main" id="{AB25194F-4B81-4C8C-8AF3-1E21393476F0}"/>
              </a:ext>
            </a:extLst>
          </p:cNvPr>
          <p:cNvGrpSpPr/>
          <p:nvPr/>
        </p:nvGrpSpPr>
        <p:grpSpPr>
          <a:xfrm>
            <a:off x="3414388" y="1093229"/>
            <a:ext cx="2345404" cy="767645"/>
            <a:chOff x="663358" y="5071738"/>
            <a:chExt cx="2097142" cy="965653"/>
          </a:xfrm>
          <a:solidFill>
            <a:schemeClr val="accent1">
              <a:lumMod val="60000"/>
              <a:lumOff val="40000"/>
            </a:schemeClr>
          </a:solidFill>
        </p:grpSpPr>
        <p:sp>
          <p:nvSpPr>
            <p:cNvPr id="51" name="Rectangle: Rounded Corners 50">
              <a:extLst>
                <a:ext uri="{FF2B5EF4-FFF2-40B4-BE49-F238E27FC236}">
                  <a16:creationId xmlns:a16="http://schemas.microsoft.com/office/drawing/2014/main" id="{4CFCF87C-1B57-4A4F-9B16-6EF5B4A2FEC3}"/>
                </a:ext>
              </a:extLst>
            </p:cNvPr>
            <p:cNvSpPr/>
            <p:nvPr/>
          </p:nvSpPr>
          <p:spPr>
            <a:xfrm>
              <a:off x="663358" y="5071738"/>
              <a:ext cx="2097142" cy="96565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2" name="Rectangle: Rounded Corners 4">
              <a:extLst>
                <a:ext uri="{FF2B5EF4-FFF2-40B4-BE49-F238E27FC236}">
                  <a16:creationId xmlns:a16="http://schemas.microsoft.com/office/drawing/2014/main" id="{66727FD4-0778-4098-B21B-1CE17159027C}"/>
                </a:ext>
              </a:extLst>
            </p:cNvPr>
            <p:cNvSpPr txBox="1"/>
            <p:nvPr/>
          </p:nvSpPr>
          <p:spPr>
            <a:xfrm>
              <a:off x="691641" y="5100021"/>
              <a:ext cx="2040576" cy="90908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en-GB" sz="2000" kern="1200" dirty="0">
                  <a:solidFill>
                    <a:schemeClr val="tx1"/>
                  </a:solidFill>
                </a:rPr>
                <a:t>Organisational</a:t>
              </a:r>
            </a:p>
          </p:txBody>
        </p:sp>
      </p:grpSp>
      <p:sp>
        <p:nvSpPr>
          <p:cNvPr id="53" name="Rectangle: Rounded Corners 52">
            <a:extLst>
              <a:ext uri="{FF2B5EF4-FFF2-40B4-BE49-F238E27FC236}">
                <a16:creationId xmlns:a16="http://schemas.microsoft.com/office/drawing/2014/main" id="{BFD8C41B-107E-44C9-B0C7-F571A24AB2F6}"/>
              </a:ext>
            </a:extLst>
          </p:cNvPr>
          <p:cNvSpPr/>
          <p:nvPr/>
        </p:nvSpPr>
        <p:spPr>
          <a:xfrm>
            <a:off x="6224021" y="1792952"/>
            <a:ext cx="2900564" cy="4155785"/>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r>
              <a:rPr lang="en-GB" sz="1100" dirty="0"/>
            </a:br>
            <a:br>
              <a:rPr lang="en-GB" sz="1400" dirty="0"/>
            </a:br>
            <a:endParaRPr lang="en-GB" sz="1400" dirty="0">
              <a:solidFill>
                <a:schemeClr val="tx1"/>
              </a:solidFill>
            </a:endParaRPr>
          </a:p>
          <a:p>
            <a:pPr marL="171450" indent="-171450">
              <a:buFont typeface="Arial" panose="020B0604020202020204" pitchFamily="34" charset="0"/>
              <a:buChar char="•"/>
            </a:pPr>
            <a:r>
              <a:rPr lang="en-GB" sz="1400" dirty="0">
                <a:solidFill>
                  <a:schemeClr val="tx1"/>
                </a:solidFill>
              </a:rPr>
              <a:t>Research reports are not  published  fast enough Research is not replicated</a:t>
            </a:r>
          </a:p>
          <a:p>
            <a:pPr marL="171450" indent="-171450">
              <a:buFont typeface="Arial" panose="020B0604020202020204" pitchFamily="34" charset="0"/>
              <a:buChar char="•"/>
            </a:pPr>
            <a:r>
              <a:rPr lang="en-GB" sz="1400" dirty="0">
                <a:solidFill>
                  <a:schemeClr val="tx1"/>
                </a:solidFill>
              </a:rPr>
              <a:t>Research reports contain conflicting results</a:t>
            </a:r>
          </a:p>
          <a:p>
            <a:pPr marL="171450" indent="-171450">
              <a:buFont typeface="Arial" panose="020B0604020202020204" pitchFamily="34" charset="0"/>
              <a:buChar char="•"/>
            </a:pPr>
            <a:r>
              <a:rPr lang="en-GB" sz="1400" dirty="0">
                <a:solidFill>
                  <a:schemeClr val="tx1"/>
                </a:solidFill>
              </a:rPr>
              <a:t>Research has methodological inadequacies</a:t>
            </a:r>
          </a:p>
          <a:p>
            <a:pPr marL="171450" indent="-171450">
              <a:buFont typeface="Arial" panose="020B0604020202020204" pitchFamily="34" charset="0"/>
              <a:buChar char="•"/>
            </a:pPr>
            <a:r>
              <a:rPr lang="en-GB" sz="1400" dirty="0">
                <a:solidFill>
                  <a:schemeClr val="tx1"/>
                </a:solidFill>
              </a:rPr>
              <a:t>Conclusions drawn from research are not justified</a:t>
            </a:r>
          </a:p>
          <a:p>
            <a:pPr marL="171450" indent="-171450">
              <a:buFont typeface="Arial" panose="020B0604020202020204" pitchFamily="34" charset="0"/>
              <a:buChar char="•"/>
            </a:pPr>
            <a:r>
              <a:rPr lang="en-GB" sz="1400" dirty="0">
                <a:solidFill>
                  <a:schemeClr val="tx1"/>
                </a:solidFill>
              </a:rPr>
              <a:t>It is hard to believe the results from research</a:t>
            </a:r>
          </a:p>
          <a:p>
            <a:pPr marL="171450" lvl="0" indent="-171450">
              <a:buFont typeface="Arial" panose="020B0604020202020204" pitchFamily="34" charset="0"/>
              <a:buChar char="•"/>
            </a:pPr>
            <a:r>
              <a:rPr lang="en-GB" sz="1400" dirty="0"/>
              <a:t>)</a:t>
            </a:r>
          </a:p>
          <a:p>
            <a:pPr lvl="0"/>
            <a:r>
              <a:rPr lang="en-GB" sz="1100" dirty="0"/>
              <a:t>Experience of collaborative research with police</a:t>
            </a:r>
          </a:p>
          <a:p>
            <a:pPr lvl="0"/>
            <a:r>
              <a:rPr lang="en-GB" sz="1100" dirty="0"/>
              <a:t>Consideration of useful products to inform ways of working at outset of research process</a:t>
            </a:r>
          </a:p>
        </p:txBody>
      </p:sp>
      <p:grpSp>
        <p:nvGrpSpPr>
          <p:cNvPr id="54" name="Group 53">
            <a:extLst>
              <a:ext uri="{FF2B5EF4-FFF2-40B4-BE49-F238E27FC236}">
                <a16:creationId xmlns:a16="http://schemas.microsoft.com/office/drawing/2014/main" id="{D962C369-579B-429B-8125-82E8C764E495}"/>
              </a:ext>
            </a:extLst>
          </p:cNvPr>
          <p:cNvGrpSpPr/>
          <p:nvPr/>
        </p:nvGrpSpPr>
        <p:grpSpPr>
          <a:xfrm>
            <a:off x="6474260" y="1093229"/>
            <a:ext cx="2345404" cy="767645"/>
            <a:chOff x="663358" y="5071738"/>
            <a:chExt cx="2097142" cy="965653"/>
          </a:xfrm>
          <a:solidFill>
            <a:schemeClr val="accent6">
              <a:lumMod val="40000"/>
              <a:lumOff val="60000"/>
            </a:schemeClr>
          </a:solidFill>
        </p:grpSpPr>
        <p:sp>
          <p:nvSpPr>
            <p:cNvPr id="55" name="Rectangle: Rounded Corners 54">
              <a:extLst>
                <a:ext uri="{FF2B5EF4-FFF2-40B4-BE49-F238E27FC236}">
                  <a16:creationId xmlns:a16="http://schemas.microsoft.com/office/drawing/2014/main" id="{90D9B128-EAAD-4B22-8471-6CA93DB1A13B}"/>
                </a:ext>
              </a:extLst>
            </p:cNvPr>
            <p:cNvSpPr/>
            <p:nvPr/>
          </p:nvSpPr>
          <p:spPr>
            <a:xfrm>
              <a:off x="663358" y="5071738"/>
              <a:ext cx="2097142" cy="96565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6" name="Rectangle: Rounded Corners 4">
              <a:extLst>
                <a:ext uri="{FF2B5EF4-FFF2-40B4-BE49-F238E27FC236}">
                  <a16:creationId xmlns:a16="http://schemas.microsoft.com/office/drawing/2014/main" id="{D560F17E-B3F5-474C-A75C-BC3F2B6472B0}"/>
                </a:ext>
              </a:extLst>
            </p:cNvPr>
            <p:cNvSpPr txBox="1"/>
            <p:nvPr/>
          </p:nvSpPr>
          <p:spPr>
            <a:xfrm>
              <a:off x="691641" y="5100021"/>
              <a:ext cx="2040576" cy="90908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en-GB" sz="2000" kern="1200" dirty="0">
                  <a:solidFill>
                    <a:schemeClr val="tx1"/>
                  </a:solidFill>
                </a:rPr>
                <a:t>Research Quality</a:t>
              </a:r>
            </a:p>
          </p:txBody>
        </p:sp>
      </p:grpSp>
      <p:sp>
        <p:nvSpPr>
          <p:cNvPr id="57" name="Rectangle: Rounded Corners 56">
            <a:extLst>
              <a:ext uri="{FF2B5EF4-FFF2-40B4-BE49-F238E27FC236}">
                <a16:creationId xmlns:a16="http://schemas.microsoft.com/office/drawing/2014/main" id="{62ABB1D0-A9F2-4F72-86D8-DF5E5047E04B}"/>
              </a:ext>
            </a:extLst>
          </p:cNvPr>
          <p:cNvSpPr/>
          <p:nvPr/>
        </p:nvSpPr>
        <p:spPr>
          <a:xfrm>
            <a:off x="9226719" y="1770469"/>
            <a:ext cx="2900564" cy="4178268"/>
          </a:xfrm>
          <a:prstGeom prst="round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r>
              <a:rPr lang="en-GB" sz="1100" dirty="0"/>
            </a:br>
            <a:br>
              <a:rPr lang="en-GB" sz="1100" dirty="0"/>
            </a:br>
            <a:endParaRPr lang="en-GB" sz="1400" dirty="0">
              <a:solidFill>
                <a:schemeClr val="tx1"/>
              </a:solidFill>
            </a:endParaRPr>
          </a:p>
          <a:p>
            <a:pPr marL="171450" indent="-171450">
              <a:buFont typeface="Arial" panose="020B0604020202020204" pitchFamily="34" charset="0"/>
              <a:buChar char="•"/>
            </a:pPr>
            <a:r>
              <a:rPr lang="en-GB" sz="1400" dirty="0">
                <a:solidFill>
                  <a:schemeClr val="tx1"/>
                </a:solidFill>
              </a:rPr>
              <a:t>Research is not readily available  </a:t>
            </a:r>
          </a:p>
          <a:p>
            <a:pPr marL="171450" indent="-171450">
              <a:buFont typeface="Arial" panose="020B0604020202020204" pitchFamily="34" charset="0"/>
              <a:buChar char="•"/>
            </a:pPr>
            <a:r>
              <a:rPr lang="en-GB" sz="1400" dirty="0">
                <a:solidFill>
                  <a:schemeClr val="tx1"/>
                </a:solidFill>
              </a:rPr>
              <a:t>Research is not reported clearly</a:t>
            </a:r>
          </a:p>
          <a:p>
            <a:pPr marL="171450" indent="-171450">
              <a:buFont typeface="Arial" panose="020B0604020202020204" pitchFamily="34" charset="0"/>
              <a:buChar char="•"/>
            </a:pPr>
            <a:r>
              <a:rPr lang="en-GB" sz="1400" dirty="0">
                <a:solidFill>
                  <a:schemeClr val="tx1"/>
                </a:solidFill>
              </a:rPr>
              <a:t>Relevant literature is not compiled in one place</a:t>
            </a:r>
          </a:p>
          <a:p>
            <a:pPr marL="171450" indent="-171450">
              <a:buFont typeface="Arial" panose="020B0604020202020204" pitchFamily="34" charset="0"/>
              <a:buChar char="•"/>
            </a:pPr>
            <a:r>
              <a:rPr lang="en-GB" sz="1400" dirty="0">
                <a:solidFill>
                  <a:schemeClr val="tx1"/>
                </a:solidFill>
              </a:rPr>
              <a:t>Statistical analyses are not understandable</a:t>
            </a:r>
          </a:p>
          <a:p>
            <a:pPr marL="171450" indent="-171450">
              <a:buFont typeface="Arial" panose="020B0604020202020204" pitchFamily="34" charset="0"/>
              <a:buChar char="•"/>
            </a:pPr>
            <a:r>
              <a:rPr lang="en-GB" sz="1400" dirty="0">
                <a:solidFill>
                  <a:schemeClr val="tx1"/>
                </a:solidFill>
              </a:rPr>
              <a:t>Findings from research are not relevant to practice</a:t>
            </a:r>
          </a:p>
          <a:p>
            <a:pPr marL="171450" lvl="0" indent="-171450">
              <a:buFont typeface="Arial" panose="020B0604020202020204" pitchFamily="34" charset="0"/>
              <a:buChar char="•"/>
            </a:pPr>
            <a:r>
              <a:rPr lang="en-GB" sz="1100" dirty="0"/>
              <a:t>)</a:t>
            </a:r>
          </a:p>
          <a:p>
            <a:pPr lvl="0"/>
            <a:r>
              <a:rPr lang="en-GB" sz="1100" dirty="0"/>
              <a:t>Experience of collaborative research with police</a:t>
            </a:r>
          </a:p>
          <a:p>
            <a:pPr lvl="0"/>
            <a:r>
              <a:rPr lang="en-GB" sz="1100" dirty="0"/>
              <a:t>of research process</a:t>
            </a:r>
          </a:p>
        </p:txBody>
      </p:sp>
      <p:grpSp>
        <p:nvGrpSpPr>
          <p:cNvPr id="58" name="Group 57">
            <a:extLst>
              <a:ext uri="{FF2B5EF4-FFF2-40B4-BE49-F238E27FC236}">
                <a16:creationId xmlns:a16="http://schemas.microsoft.com/office/drawing/2014/main" id="{A174CCB6-3DBF-4272-8E3C-B2C32EFCA22B}"/>
              </a:ext>
            </a:extLst>
          </p:cNvPr>
          <p:cNvGrpSpPr/>
          <p:nvPr/>
        </p:nvGrpSpPr>
        <p:grpSpPr>
          <a:xfrm>
            <a:off x="9476958" y="1070746"/>
            <a:ext cx="2345404" cy="767645"/>
            <a:chOff x="663358" y="5071738"/>
            <a:chExt cx="2097142" cy="965653"/>
          </a:xfrm>
          <a:solidFill>
            <a:schemeClr val="accent4">
              <a:lumMod val="60000"/>
              <a:lumOff val="40000"/>
            </a:schemeClr>
          </a:solidFill>
        </p:grpSpPr>
        <p:sp>
          <p:nvSpPr>
            <p:cNvPr id="59" name="Rectangle: Rounded Corners 58">
              <a:extLst>
                <a:ext uri="{FF2B5EF4-FFF2-40B4-BE49-F238E27FC236}">
                  <a16:creationId xmlns:a16="http://schemas.microsoft.com/office/drawing/2014/main" id="{EBE49A69-4151-41FF-B20C-9A742B09E0F2}"/>
                </a:ext>
              </a:extLst>
            </p:cNvPr>
            <p:cNvSpPr/>
            <p:nvPr/>
          </p:nvSpPr>
          <p:spPr>
            <a:xfrm>
              <a:off x="663358" y="5071738"/>
              <a:ext cx="2097142" cy="96565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0" name="Rectangle: Rounded Corners 4">
              <a:extLst>
                <a:ext uri="{FF2B5EF4-FFF2-40B4-BE49-F238E27FC236}">
                  <a16:creationId xmlns:a16="http://schemas.microsoft.com/office/drawing/2014/main" id="{F0A21496-5493-4D7F-BB1C-9482404EEF22}"/>
                </a:ext>
              </a:extLst>
            </p:cNvPr>
            <p:cNvSpPr txBox="1"/>
            <p:nvPr/>
          </p:nvSpPr>
          <p:spPr>
            <a:xfrm>
              <a:off x="691641" y="5100021"/>
              <a:ext cx="2040576" cy="90908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en-GB" sz="2000" dirty="0">
                  <a:solidFill>
                    <a:schemeClr val="tx1"/>
                  </a:solidFill>
                </a:rPr>
                <a:t>Research Presentation</a:t>
              </a:r>
              <a:endParaRPr lang="en-GB" sz="2000" kern="1200" dirty="0">
                <a:solidFill>
                  <a:schemeClr val="tx1"/>
                </a:solidFill>
              </a:endParaRPr>
            </a:p>
          </p:txBody>
        </p:sp>
      </p:grpSp>
      <p:pic>
        <p:nvPicPr>
          <p:cNvPr id="20" name="Graphic 19" descr="Badge Follow with solid fill">
            <a:extLst>
              <a:ext uri="{FF2B5EF4-FFF2-40B4-BE49-F238E27FC236}">
                <a16:creationId xmlns:a16="http://schemas.microsoft.com/office/drawing/2014/main" id="{2D834CBD-3F1A-4935-83E1-511DF7BE37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63055" y="1093229"/>
            <a:ext cx="773336" cy="773336"/>
          </a:xfrm>
          <a:prstGeom prst="rect">
            <a:avLst/>
          </a:prstGeom>
        </p:spPr>
      </p:pic>
      <p:pic>
        <p:nvPicPr>
          <p:cNvPr id="21" name="Graphic 20" descr="Badge Follow with solid fill">
            <a:extLst>
              <a:ext uri="{FF2B5EF4-FFF2-40B4-BE49-F238E27FC236}">
                <a16:creationId xmlns:a16="http://schemas.microsoft.com/office/drawing/2014/main" id="{682D84AD-4A7D-4FAA-A154-C18F3F96AE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16740" y="1090383"/>
            <a:ext cx="773336" cy="773336"/>
          </a:xfrm>
          <a:prstGeom prst="rect">
            <a:avLst/>
          </a:prstGeom>
        </p:spPr>
      </p:pic>
      <p:pic>
        <p:nvPicPr>
          <p:cNvPr id="22" name="Graphic 21" descr="Badge Follow with solid fill">
            <a:extLst>
              <a:ext uri="{FF2B5EF4-FFF2-40B4-BE49-F238E27FC236}">
                <a16:creationId xmlns:a16="http://schemas.microsoft.com/office/drawing/2014/main" id="{D3DA075B-92A0-44C6-A744-A69A8484CF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74940" y="1115713"/>
            <a:ext cx="773336" cy="773336"/>
          </a:xfrm>
          <a:prstGeom prst="rect">
            <a:avLst/>
          </a:prstGeom>
        </p:spPr>
      </p:pic>
      <p:sp>
        <p:nvSpPr>
          <p:cNvPr id="25" name="TextBox 24">
            <a:extLst>
              <a:ext uri="{FF2B5EF4-FFF2-40B4-BE49-F238E27FC236}">
                <a16:creationId xmlns:a16="http://schemas.microsoft.com/office/drawing/2014/main" id="{E65D301D-D1FE-4DDD-9D2E-B177422B79C4}"/>
              </a:ext>
            </a:extLst>
          </p:cNvPr>
          <p:cNvSpPr txBox="1"/>
          <p:nvPr/>
        </p:nvSpPr>
        <p:spPr>
          <a:xfrm>
            <a:off x="2452956" y="154323"/>
            <a:ext cx="6097712" cy="584775"/>
          </a:xfrm>
          <a:prstGeom prst="rect">
            <a:avLst/>
          </a:prstGeom>
          <a:noFill/>
        </p:spPr>
        <p:txBody>
          <a:bodyPr wrap="square">
            <a:spAutoFit/>
          </a:bodyPr>
          <a:lstStyle/>
          <a:p>
            <a:pPr algn="ctr"/>
            <a:r>
              <a:rPr lang="en-GB" sz="3200" b="1" dirty="0"/>
              <a:t>Barriers to Research Use</a:t>
            </a:r>
          </a:p>
        </p:txBody>
      </p:sp>
      <p:sp>
        <p:nvSpPr>
          <p:cNvPr id="27" name="TextBox 26">
            <a:extLst>
              <a:ext uri="{FF2B5EF4-FFF2-40B4-BE49-F238E27FC236}">
                <a16:creationId xmlns:a16="http://schemas.microsoft.com/office/drawing/2014/main" id="{FE9D80CA-34C9-40FE-8D42-BBE51068D0A0}"/>
              </a:ext>
            </a:extLst>
          </p:cNvPr>
          <p:cNvSpPr txBox="1"/>
          <p:nvPr/>
        </p:nvSpPr>
        <p:spPr>
          <a:xfrm>
            <a:off x="7230438" y="6418827"/>
            <a:ext cx="6097712" cy="369332"/>
          </a:xfrm>
          <a:prstGeom prst="rect">
            <a:avLst/>
          </a:prstGeom>
          <a:noFill/>
        </p:spPr>
        <p:txBody>
          <a:bodyPr wrap="square">
            <a:spAutoFit/>
          </a:bodyPr>
          <a:lstStyle/>
          <a:p>
            <a:r>
              <a:rPr lang="en-GB" dirty="0"/>
              <a:t>Adapted from the Barriers Survey, Funk et al, 1991</a:t>
            </a:r>
          </a:p>
        </p:txBody>
      </p:sp>
      <p:sp>
        <p:nvSpPr>
          <p:cNvPr id="28" name="Rectangle 27">
            <a:extLst>
              <a:ext uri="{FF2B5EF4-FFF2-40B4-BE49-F238E27FC236}">
                <a16:creationId xmlns:a16="http://schemas.microsoft.com/office/drawing/2014/main" id="{0B4F0E1E-76B5-425D-A873-1D68A9AB65CF}"/>
              </a:ext>
            </a:extLst>
          </p:cNvPr>
          <p:cNvSpPr/>
          <p:nvPr/>
        </p:nvSpPr>
        <p:spPr>
          <a:xfrm>
            <a:off x="246349" y="2359378"/>
            <a:ext cx="2671512" cy="7247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328F7A2D-0B74-467E-9C53-E2915B66DDD9}"/>
              </a:ext>
            </a:extLst>
          </p:cNvPr>
          <p:cNvSpPr/>
          <p:nvPr/>
        </p:nvSpPr>
        <p:spPr>
          <a:xfrm>
            <a:off x="3324916" y="1893763"/>
            <a:ext cx="2609637" cy="20926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C3868654-8DC2-4618-B59A-934D22275314}"/>
              </a:ext>
            </a:extLst>
          </p:cNvPr>
          <p:cNvSpPr/>
          <p:nvPr/>
        </p:nvSpPr>
        <p:spPr>
          <a:xfrm>
            <a:off x="6341608" y="2401956"/>
            <a:ext cx="2675603" cy="5381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3516F67A-811F-4B33-8DAC-EDA83DD98EE4}"/>
              </a:ext>
            </a:extLst>
          </p:cNvPr>
          <p:cNvSpPr/>
          <p:nvPr/>
        </p:nvSpPr>
        <p:spPr>
          <a:xfrm>
            <a:off x="9344841" y="2686755"/>
            <a:ext cx="2609637" cy="17667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4F213C9B-A403-4D03-8B40-D22BDCECC66B}"/>
              </a:ext>
            </a:extLst>
          </p:cNvPr>
          <p:cNvSpPr txBox="1"/>
          <p:nvPr/>
        </p:nvSpPr>
        <p:spPr>
          <a:xfrm>
            <a:off x="2415230" y="2798889"/>
            <a:ext cx="495649" cy="307777"/>
          </a:xfrm>
          <a:prstGeom prst="rect">
            <a:avLst/>
          </a:prstGeom>
          <a:noFill/>
        </p:spPr>
        <p:txBody>
          <a:bodyPr wrap="none" rtlCol="0">
            <a:spAutoFit/>
          </a:bodyPr>
          <a:lstStyle/>
          <a:p>
            <a:r>
              <a:rPr lang="en-GB" sz="1400" b="1" dirty="0">
                <a:solidFill>
                  <a:srgbClr val="FF0000"/>
                </a:solidFill>
              </a:rPr>
              <a:t>52%</a:t>
            </a:r>
          </a:p>
        </p:txBody>
      </p:sp>
      <p:sp>
        <p:nvSpPr>
          <p:cNvPr id="3" name="TextBox 2">
            <a:extLst>
              <a:ext uri="{FF2B5EF4-FFF2-40B4-BE49-F238E27FC236}">
                <a16:creationId xmlns:a16="http://schemas.microsoft.com/office/drawing/2014/main" id="{F505BC53-00D9-4F30-A875-9BDB8100E00C}"/>
              </a:ext>
            </a:extLst>
          </p:cNvPr>
          <p:cNvSpPr txBox="1"/>
          <p:nvPr/>
        </p:nvSpPr>
        <p:spPr>
          <a:xfrm>
            <a:off x="5173728" y="2171622"/>
            <a:ext cx="498855" cy="307777"/>
          </a:xfrm>
          <a:prstGeom prst="rect">
            <a:avLst/>
          </a:prstGeom>
          <a:noFill/>
        </p:spPr>
        <p:txBody>
          <a:bodyPr wrap="none" rtlCol="0">
            <a:spAutoFit/>
          </a:bodyPr>
          <a:lstStyle/>
          <a:p>
            <a:r>
              <a:rPr lang="en-GB" sz="1400" b="1" dirty="0">
                <a:solidFill>
                  <a:srgbClr val="FF0000"/>
                </a:solidFill>
              </a:rPr>
              <a:t>67%</a:t>
            </a:r>
          </a:p>
        </p:txBody>
      </p:sp>
      <p:sp>
        <p:nvSpPr>
          <p:cNvPr id="31" name="TextBox 30">
            <a:extLst>
              <a:ext uri="{FF2B5EF4-FFF2-40B4-BE49-F238E27FC236}">
                <a16:creationId xmlns:a16="http://schemas.microsoft.com/office/drawing/2014/main" id="{0BE73176-D0FC-4E32-863C-1FCC827A7364}"/>
              </a:ext>
            </a:extLst>
          </p:cNvPr>
          <p:cNvSpPr txBox="1"/>
          <p:nvPr/>
        </p:nvSpPr>
        <p:spPr>
          <a:xfrm>
            <a:off x="5179289" y="2786178"/>
            <a:ext cx="498855" cy="307777"/>
          </a:xfrm>
          <a:prstGeom prst="rect">
            <a:avLst/>
          </a:prstGeom>
          <a:noFill/>
        </p:spPr>
        <p:txBody>
          <a:bodyPr wrap="none" rtlCol="0">
            <a:spAutoFit/>
          </a:bodyPr>
          <a:lstStyle/>
          <a:p>
            <a:r>
              <a:rPr lang="en-GB" sz="1400" b="1" dirty="0">
                <a:solidFill>
                  <a:srgbClr val="FF0000"/>
                </a:solidFill>
              </a:rPr>
              <a:t>68%</a:t>
            </a:r>
          </a:p>
        </p:txBody>
      </p:sp>
      <p:sp>
        <p:nvSpPr>
          <p:cNvPr id="32" name="TextBox 31">
            <a:extLst>
              <a:ext uri="{FF2B5EF4-FFF2-40B4-BE49-F238E27FC236}">
                <a16:creationId xmlns:a16="http://schemas.microsoft.com/office/drawing/2014/main" id="{68D88E95-2EFF-48C0-AB2D-2DBF0FEADFD7}"/>
              </a:ext>
            </a:extLst>
          </p:cNvPr>
          <p:cNvSpPr txBox="1"/>
          <p:nvPr/>
        </p:nvSpPr>
        <p:spPr>
          <a:xfrm>
            <a:off x="4234065" y="3222448"/>
            <a:ext cx="638316" cy="307777"/>
          </a:xfrm>
          <a:prstGeom prst="rect">
            <a:avLst/>
          </a:prstGeom>
          <a:noFill/>
        </p:spPr>
        <p:txBody>
          <a:bodyPr wrap="none" rtlCol="0">
            <a:spAutoFit/>
          </a:bodyPr>
          <a:lstStyle/>
          <a:p>
            <a:r>
              <a:rPr lang="en-GB" sz="1400" b="1" dirty="0">
                <a:solidFill>
                  <a:srgbClr val="FF0000"/>
                </a:solidFill>
              </a:rPr>
              <a:t>65.5%</a:t>
            </a:r>
          </a:p>
        </p:txBody>
      </p:sp>
      <p:sp>
        <p:nvSpPr>
          <p:cNvPr id="33" name="TextBox 32">
            <a:extLst>
              <a:ext uri="{FF2B5EF4-FFF2-40B4-BE49-F238E27FC236}">
                <a16:creationId xmlns:a16="http://schemas.microsoft.com/office/drawing/2014/main" id="{44FA3828-45D2-45FA-A0A8-9D68BBA0BC22}"/>
              </a:ext>
            </a:extLst>
          </p:cNvPr>
          <p:cNvSpPr txBox="1"/>
          <p:nvPr/>
        </p:nvSpPr>
        <p:spPr>
          <a:xfrm>
            <a:off x="4234065" y="3669332"/>
            <a:ext cx="498855" cy="307777"/>
          </a:xfrm>
          <a:prstGeom prst="rect">
            <a:avLst/>
          </a:prstGeom>
          <a:noFill/>
        </p:spPr>
        <p:txBody>
          <a:bodyPr wrap="none" rtlCol="0">
            <a:spAutoFit/>
          </a:bodyPr>
          <a:lstStyle/>
          <a:p>
            <a:r>
              <a:rPr lang="en-GB" sz="1400" b="1" dirty="0">
                <a:solidFill>
                  <a:srgbClr val="FF0000"/>
                </a:solidFill>
              </a:rPr>
              <a:t>48%</a:t>
            </a:r>
          </a:p>
        </p:txBody>
      </p:sp>
      <p:sp>
        <p:nvSpPr>
          <p:cNvPr id="4" name="TextBox 3">
            <a:extLst>
              <a:ext uri="{FF2B5EF4-FFF2-40B4-BE49-F238E27FC236}">
                <a16:creationId xmlns:a16="http://schemas.microsoft.com/office/drawing/2014/main" id="{7D5EE486-5065-464E-9E75-20C5CF51D8FE}"/>
              </a:ext>
            </a:extLst>
          </p:cNvPr>
          <p:cNvSpPr txBox="1"/>
          <p:nvPr/>
        </p:nvSpPr>
        <p:spPr>
          <a:xfrm>
            <a:off x="8322275" y="2615053"/>
            <a:ext cx="568559" cy="307777"/>
          </a:xfrm>
          <a:prstGeom prst="rect">
            <a:avLst/>
          </a:prstGeom>
          <a:noFill/>
        </p:spPr>
        <p:txBody>
          <a:bodyPr wrap="square" rtlCol="0">
            <a:spAutoFit/>
          </a:bodyPr>
          <a:lstStyle/>
          <a:p>
            <a:r>
              <a:rPr lang="en-GB" sz="1400" b="1" dirty="0">
                <a:solidFill>
                  <a:srgbClr val="FF0000"/>
                </a:solidFill>
              </a:rPr>
              <a:t>51%</a:t>
            </a:r>
          </a:p>
        </p:txBody>
      </p:sp>
      <p:sp>
        <p:nvSpPr>
          <p:cNvPr id="8" name="TextBox 7">
            <a:extLst>
              <a:ext uri="{FF2B5EF4-FFF2-40B4-BE49-F238E27FC236}">
                <a16:creationId xmlns:a16="http://schemas.microsoft.com/office/drawing/2014/main" id="{AE8D5921-EDC1-4A33-B123-679DB9888C68}"/>
              </a:ext>
            </a:extLst>
          </p:cNvPr>
          <p:cNvSpPr txBox="1"/>
          <p:nvPr/>
        </p:nvSpPr>
        <p:spPr>
          <a:xfrm>
            <a:off x="10295467" y="2888963"/>
            <a:ext cx="568150" cy="307777"/>
          </a:xfrm>
          <a:prstGeom prst="rect">
            <a:avLst/>
          </a:prstGeom>
          <a:noFill/>
        </p:spPr>
        <p:txBody>
          <a:bodyPr wrap="square" rtlCol="0">
            <a:spAutoFit/>
          </a:bodyPr>
          <a:lstStyle/>
          <a:p>
            <a:r>
              <a:rPr lang="en-GB" sz="1400" b="1" dirty="0">
                <a:solidFill>
                  <a:srgbClr val="FF0000"/>
                </a:solidFill>
              </a:rPr>
              <a:t>69%</a:t>
            </a:r>
          </a:p>
        </p:txBody>
      </p:sp>
      <p:sp>
        <p:nvSpPr>
          <p:cNvPr id="38" name="TextBox 37">
            <a:extLst>
              <a:ext uri="{FF2B5EF4-FFF2-40B4-BE49-F238E27FC236}">
                <a16:creationId xmlns:a16="http://schemas.microsoft.com/office/drawing/2014/main" id="{E1AA2DB8-E05E-4942-A0B9-D053EE802A82}"/>
              </a:ext>
            </a:extLst>
          </p:cNvPr>
          <p:cNvSpPr txBox="1"/>
          <p:nvPr/>
        </p:nvSpPr>
        <p:spPr>
          <a:xfrm>
            <a:off x="10089979" y="3335558"/>
            <a:ext cx="568150" cy="307777"/>
          </a:xfrm>
          <a:prstGeom prst="rect">
            <a:avLst/>
          </a:prstGeom>
          <a:noFill/>
        </p:spPr>
        <p:txBody>
          <a:bodyPr wrap="square" rtlCol="0">
            <a:spAutoFit/>
          </a:bodyPr>
          <a:lstStyle/>
          <a:p>
            <a:r>
              <a:rPr lang="en-GB" sz="1400" b="1" dirty="0">
                <a:solidFill>
                  <a:srgbClr val="FF0000"/>
                </a:solidFill>
              </a:rPr>
              <a:t>61%</a:t>
            </a:r>
          </a:p>
        </p:txBody>
      </p:sp>
      <p:sp>
        <p:nvSpPr>
          <p:cNvPr id="39" name="TextBox 38">
            <a:extLst>
              <a:ext uri="{FF2B5EF4-FFF2-40B4-BE49-F238E27FC236}">
                <a16:creationId xmlns:a16="http://schemas.microsoft.com/office/drawing/2014/main" id="{5157D21F-CC20-40F8-93B3-C14BB012CFB0}"/>
              </a:ext>
            </a:extLst>
          </p:cNvPr>
          <p:cNvSpPr txBox="1"/>
          <p:nvPr/>
        </p:nvSpPr>
        <p:spPr>
          <a:xfrm>
            <a:off x="11188656" y="3762111"/>
            <a:ext cx="568150" cy="307777"/>
          </a:xfrm>
          <a:prstGeom prst="rect">
            <a:avLst/>
          </a:prstGeom>
          <a:noFill/>
        </p:spPr>
        <p:txBody>
          <a:bodyPr wrap="square" rtlCol="0">
            <a:spAutoFit/>
          </a:bodyPr>
          <a:lstStyle/>
          <a:p>
            <a:r>
              <a:rPr lang="en-GB" sz="1400" b="1" dirty="0">
                <a:solidFill>
                  <a:srgbClr val="FF0000"/>
                </a:solidFill>
              </a:rPr>
              <a:t>58%</a:t>
            </a:r>
          </a:p>
        </p:txBody>
      </p:sp>
      <p:sp>
        <p:nvSpPr>
          <p:cNvPr id="40" name="TextBox 39">
            <a:extLst>
              <a:ext uri="{FF2B5EF4-FFF2-40B4-BE49-F238E27FC236}">
                <a16:creationId xmlns:a16="http://schemas.microsoft.com/office/drawing/2014/main" id="{10E7CE9F-245F-4F13-8B7E-870B4D6D1612}"/>
              </a:ext>
            </a:extLst>
          </p:cNvPr>
          <p:cNvSpPr txBox="1"/>
          <p:nvPr/>
        </p:nvSpPr>
        <p:spPr>
          <a:xfrm>
            <a:off x="10825112" y="4167222"/>
            <a:ext cx="568150" cy="307777"/>
          </a:xfrm>
          <a:prstGeom prst="rect">
            <a:avLst/>
          </a:prstGeom>
          <a:noFill/>
        </p:spPr>
        <p:txBody>
          <a:bodyPr wrap="square" rtlCol="0">
            <a:spAutoFit/>
          </a:bodyPr>
          <a:lstStyle/>
          <a:p>
            <a:r>
              <a:rPr lang="en-GB" sz="1400" b="1" dirty="0">
                <a:solidFill>
                  <a:srgbClr val="FF0000"/>
                </a:solidFill>
              </a:rPr>
              <a:t>51%</a:t>
            </a:r>
          </a:p>
        </p:txBody>
      </p:sp>
    </p:spTree>
    <p:extLst>
      <p:ext uri="{BB962C8B-B14F-4D97-AF65-F5344CB8AC3E}">
        <p14:creationId xmlns:p14="http://schemas.microsoft.com/office/powerpoint/2010/main" val="33564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ppt_x"/>
                                          </p:val>
                                        </p:tav>
                                        <p:tav tm="100000">
                                          <p:val>
                                            <p:strVal val="#ppt_x"/>
                                          </p:val>
                                        </p:tav>
                                      </p:tavLst>
                                    </p:anim>
                                    <p:anim calcmode="lin" valueType="num">
                                      <p:cBhvr additive="base">
                                        <p:cTn id="26" dur="500" fill="hold"/>
                                        <p:tgtEl>
                                          <p:spTgt spid="3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500" fill="hold"/>
                                        <p:tgtEl>
                                          <p:spTgt spid="32"/>
                                        </p:tgtEl>
                                        <p:attrNameLst>
                                          <p:attrName>ppt_x</p:attrName>
                                        </p:attrNameLst>
                                      </p:cBhvr>
                                      <p:tavLst>
                                        <p:tav tm="0">
                                          <p:val>
                                            <p:strVal val="#ppt_x"/>
                                          </p:val>
                                        </p:tav>
                                        <p:tav tm="100000">
                                          <p:val>
                                            <p:strVal val="#ppt_x"/>
                                          </p:val>
                                        </p:tav>
                                      </p:tavLst>
                                    </p:anim>
                                    <p:anim calcmode="lin" valueType="num">
                                      <p:cBhvr additive="base">
                                        <p:cTn id="30" dur="500" fill="hold"/>
                                        <p:tgtEl>
                                          <p:spTgt spid="3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500" fill="hold"/>
                                        <p:tgtEl>
                                          <p:spTgt spid="33"/>
                                        </p:tgtEl>
                                        <p:attrNameLst>
                                          <p:attrName>ppt_x</p:attrName>
                                        </p:attrNameLst>
                                      </p:cBhvr>
                                      <p:tavLst>
                                        <p:tav tm="0">
                                          <p:val>
                                            <p:strVal val="#ppt_x"/>
                                          </p:val>
                                        </p:tav>
                                        <p:tav tm="100000">
                                          <p:val>
                                            <p:strVal val="#ppt_x"/>
                                          </p:val>
                                        </p:tav>
                                      </p:tavLst>
                                    </p:anim>
                                    <p:anim calcmode="lin" valueType="num">
                                      <p:cBhvr additive="base">
                                        <p:cTn id="3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ppt_x"/>
                                          </p:val>
                                        </p:tav>
                                        <p:tav tm="100000">
                                          <p:val>
                                            <p:strVal val="#ppt_x"/>
                                          </p:val>
                                        </p:tav>
                                      </p:tavLst>
                                    </p:anim>
                                    <p:anim calcmode="lin" valueType="num">
                                      <p:cBhvr additive="base">
                                        <p:cTn id="40" dur="500" fill="hold"/>
                                        <p:tgtEl>
                                          <p:spTgt spid="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fill="hold"/>
                                        <p:tgtEl>
                                          <p:spTgt spid="29"/>
                                        </p:tgtEl>
                                        <p:attrNameLst>
                                          <p:attrName>ppt_x</p:attrName>
                                        </p:attrNameLst>
                                      </p:cBhvr>
                                      <p:tavLst>
                                        <p:tav tm="0">
                                          <p:val>
                                            <p:strVal val="#ppt_x"/>
                                          </p:val>
                                        </p:tav>
                                        <p:tav tm="100000">
                                          <p:val>
                                            <p:strVal val="#ppt_x"/>
                                          </p:val>
                                        </p:tav>
                                      </p:tavLst>
                                    </p:anim>
                                    <p:anim calcmode="lin" valueType="num">
                                      <p:cBhvr additive="base">
                                        <p:cTn id="4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additive="base">
                                        <p:cTn id="49" dur="500" fill="hold"/>
                                        <p:tgtEl>
                                          <p:spTgt spid="30"/>
                                        </p:tgtEl>
                                        <p:attrNameLst>
                                          <p:attrName>ppt_x</p:attrName>
                                        </p:attrNameLst>
                                      </p:cBhvr>
                                      <p:tavLst>
                                        <p:tav tm="0">
                                          <p:val>
                                            <p:strVal val="#ppt_x"/>
                                          </p:val>
                                        </p:tav>
                                        <p:tav tm="100000">
                                          <p:val>
                                            <p:strVal val="#ppt_x"/>
                                          </p:val>
                                        </p:tav>
                                      </p:tavLst>
                                    </p:anim>
                                    <p:anim calcmode="lin" valueType="num">
                                      <p:cBhvr additive="base">
                                        <p:cTn id="50" dur="500" fill="hold"/>
                                        <p:tgtEl>
                                          <p:spTgt spid="3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ppt_x"/>
                                          </p:val>
                                        </p:tav>
                                        <p:tav tm="100000">
                                          <p:val>
                                            <p:strVal val="#ppt_x"/>
                                          </p:val>
                                        </p:tav>
                                      </p:tavLst>
                                    </p:anim>
                                    <p:anim calcmode="lin" valueType="num">
                                      <p:cBhvr additive="base">
                                        <p:cTn id="54" dur="500" fill="hold"/>
                                        <p:tgtEl>
                                          <p:spTgt spid="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additive="base">
                                        <p:cTn id="57" dur="500" fill="hold"/>
                                        <p:tgtEl>
                                          <p:spTgt spid="38"/>
                                        </p:tgtEl>
                                        <p:attrNameLst>
                                          <p:attrName>ppt_x</p:attrName>
                                        </p:attrNameLst>
                                      </p:cBhvr>
                                      <p:tavLst>
                                        <p:tav tm="0">
                                          <p:val>
                                            <p:strVal val="#ppt_x"/>
                                          </p:val>
                                        </p:tav>
                                        <p:tav tm="100000">
                                          <p:val>
                                            <p:strVal val="#ppt_x"/>
                                          </p:val>
                                        </p:tav>
                                      </p:tavLst>
                                    </p:anim>
                                    <p:anim calcmode="lin" valueType="num">
                                      <p:cBhvr additive="base">
                                        <p:cTn id="58" dur="500" fill="hold"/>
                                        <p:tgtEl>
                                          <p:spTgt spid="38"/>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additive="base">
                                        <p:cTn id="61" dur="500" fill="hold"/>
                                        <p:tgtEl>
                                          <p:spTgt spid="39"/>
                                        </p:tgtEl>
                                        <p:attrNameLst>
                                          <p:attrName>ppt_x</p:attrName>
                                        </p:attrNameLst>
                                      </p:cBhvr>
                                      <p:tavLst>
                                        <p:tav tm="0">
                                          <p:val>
                                            <p:strVal val="#ppt_x"/>
                                          </p:val>
                                        </p:tav>
                                        <p:tav tm="100000">
                                          <p:val>
                                            <p:strVal val="#ppt_x"/>
                                          </p:val>
                                        </p:tav>
                                      </p:tavLst>
                                    </p:anim>
                                    <p:anim calcmode="lin" valueType="num">
                                      <p:cBhvr additive="base">
                                        <p:cTn id="62" dur="500" fill="hold"/>
                                        <p:tgtEl>
                                          <p:spTgt spid="39"/>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6" grpId="0" animBg="1"/>
      <p:bldP spid="29" grpId="0" animBg="1"/>
      <p:bldP spid="30" grpId="0" animBg="1"/>
      <p:bldP spid="2" grpId="0"/>
      <p:bldP spid="3" grpId="0"/>
      <p:bldP spid="31" grpId="0"/>
      <p:bldP spid="32" grpId="0"/>
      <p:bldP spid="33" grpId="0"/>
      <p:bldP spid="4" grpId="0"/>
      <p:bldP spid="8" grpId="0"/>
      <p:bldP spid="38" grpId="0"/>
      <p:bldP spid="39"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C2D8F83F-1879-4927-82AA-BE49509D5B8F}"/>
              </a:ext>
            </a:extLst>
          </p:cNvPr>
          <p:cNvGraphicFramePr/>
          <p:nvPr>
            <p:extLst>
              <p:ext uri="{D42A27DB-BD31-4B8C-83A1-F6EECF244321}">
                <p14:modId xmlns:p14="http://schemas.microsoft.com/office/powerpoint/2010/main" val="2583829562"/>
              </p:ext>
            </p:extLst>
          </p:nvPr>
        </p:nvGraphicFramePr>
        <p:xfrm>
          <a:off x="670385" y="479882"/>
          <a:ext cx="10149837" cy="63153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5">
            <a:extLst>
              <a:ext uri="{FF2B5EF4-FFF2-40B4-BE49-F238E27FC236}">
                <a16:creationId xmlns:a16="http://schemas.microsoft.com/office/drawing/2014/main" id="{F0011B19-4635-46B3-BB99-37E3C01C5052}"/>
              </a:ext>
            </a:extLst>
          </p:cNvPr>
          <p:cNvSpPr txBox="1"/>
          <p:nvPr/>
        </p:nvSpPr>
        <p:spPr>
          <a:xfrm>
            <a:off x="8536117" y="1827332"/>
            <a:ext cx="3762450" cy="10772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400" b="1">
                <a:latin typeface="+mj-lt"/>
                <a:ea typeface="+mj-ea"/>
                <a:cs typeface="+mj-cs"/>
                <a:sym typeface="Helvetica"/>
              </a:defRPr>
            </a:lvl1pPr>
          </a:lstStyle>
          <a:p>
            <a:r>
              <a:rPr lang="en-GB" sz="1600" i="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“Police officers often aren’t aware of the research being conducted”</a:t>
            </a:r>
            <a:r>
              <a:rPr lang="en-GB" sz="1600" i="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and </a:t>
            </a:r>
            <a:r>
              <a:rPr lang="en-GB" sz="16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t>
            </a:r>
            <a:r>
              <a:rPr lang="en-GB" sz="1600" i="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academic research and language is often not compatible with policing vernacular</a:t>
            </a:r>
            <a:r>
              <a:rPr lang="en-GB" sz="1600" b="0" i="1" dirty="0">
                <a:effectLst/>
                <a:latin typeface="Calibri" panose="020F0502020204030204" pitchFamily="34" charset="0"/>
                <a:ea typeface="Calibri" panose="020F0502020204030204" pitchFamily="34" charset="0"/>
                <a:cs typeface="Times New Roman" panose="02020603050405020304" pitchFamily="18" charset="0"/>
              </a:rPr>
              <a:t>”</a:t>
            </a:r>
            <a:endParaRPr sz="1600" b="0" i="1" dirty="0">
              <a:latin typeface="+mn-lt"/>
            </a:endParaRPr>
          </a:p>
        </p:txBody>
      </p:sp>
      <p:sp>
        <p:nvSpPr>
          <p:cNvPr id="9" name="Rectangle 5">
            <a:extLst>
              <a:ext uri="{FF2B5EF4-FFF2-40B4-BE49-F238E27FC236}">
                <a16:creationId xmlns:a16="http://schemas.microsoft.com/office/drawing/2014/main" id="{A90A1853-EFDD-4226-BA19-CE0DEAA0C232}"/>
              </a:ext>
            </a:extLst>
          </p:cNvPr>
          <p:cNvSpPr txBox="1"/>
          <p:nvPr/>
        </p:nvSpPr>
        <p:spPr>
          <a:xfrm>
            <a:off x="9129396" y="3649560"/>
            <a:ext cx="3062604" cy="1323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400" b="1">
                <a:latin typeface="+mj-lt"/>
                <a:ea typeface="+mj-ea"/>
                <a:cs typeface="+mj-cs"/>
                <a:sym typeface="Helvetica"/>
              </a:defRPr>
            </a:lvl1pPr>
          </a:lstStyle>
          <a:p>
            <a:r>
              <a:rPr lang="en-GB" sz="1600" b="0" i="1" dirty="0">
                <a:effectLst/>
                <a:latin typeface="Calibri" panose="020F0502020204030204" pitchFamily="34" charset="0"/>
                <a:ea typeface="Calibri" panose="020F0502020204030204" pitchFamily="34" charset="0"/>
                <a:cs typeface="Times New Roman" panose="02020603050405020304" pitchFamily="18" charset="0"/>
              </a:rPr>
              <a:t>“</a:t>
            </a:r>
            <a:r>
              <a:rPr lang="en-GB" sz="1600" i="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an inability to adapt or alter current culture</a:t>
            </a:r>
            <a:r>
              <a:rPr lang="en-GB" sz="16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&amp; “</a:t>
            </a:r>
            <a:r>
              <a:rPr lang="en-GB" sz="1600" i="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suspicion of those conducting research… it is research for research’s sake, research for promotion</a:t>
            </a:r>
            <a:r>
              <a:rPr lang="en-GB" sz="16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t>
            </a:r>
            <a:endParaRPr sz="1600" i="1" dirty="0">
              <a:solidFill>
                <a:schemeClr val="accent1">
                  <a:lumMod val="50000"/>
                </a:schemeClr>
              </a:solidFill>
              <a:latin typeface="+mn-lt"/>
            </a:endParaRPr>
          </a:p>
        </p:txBody>
      </p:sp>
      <p:sp>
        <p:nvSpPr>
          <p:cNvPr id="10" name="Rectangle 5">
            <a:extLst>
              <a:ext uri="{FF2B5EF4-FFF2-40B4-BE49-F238E27FC236}">
                <a16:creationId xmlns:a16="http://schemas.microsoft.com/office/drawing/2014/main" id="{13D12CF6-C7CB-4731-8DF4-82E9171B1A38}"/>
              </a:ext>
            </a:extLst>
          </p:cNvPr>
          <p:cNvSpPr txBox="1"/>
          <p:nvPr/>
        </p:nvSpPr>
        <p:spPr>
          <a:xfrm>
            <a:off x="6685111" y="359605"/>
            <a:ext cx="5393872" cy="8617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400" b="1">
                <a:latin typeface="+mj-lt"/>
                <a:ea typeface="+mj-ea"/>
                <a:cs typeface="+mj-cs"/>
                <a:sym typeface="Helvetica"/>
              </a:defRPr>
            </a:lvl1pPr>
          </a:lstStyle>
          <a:p>
            <a:r>
              <a:rPr lang="en-GB" sz="1800" b="0" i="1" dirty="0">
                <a:latin typeface="+mn-lt"/>
              </a:rPr>
              <a:t>“</a:t>
            </a:r>
            <a:r>
              <a:rPr lang="en-GB" sz="1600" i="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We’re constantly chasing the curve so in reality most people probably are too busy trying to get the job done to engage in any research.  We’re too busy reacting to do any planning”</a:t>
            </a:r>
            <a:endParaRPr sz="1600" i="1" dirty="0">
              <a:solidFill>
                <a:schemeClr val="accent1">
                  <a:lumMod val="50000"/>
                </a:schemeClr>
              </a:solidFill>
              <a:latin typeface="+mn-lt"/>
            </a:endParaRPr>
          </a:p>
        </p:txBody>
      </p:sp>
      <p:sp>
        <p:nvSpPr>
          <p:cNvPr id="11" name="Rectangle 5">
            <a:extLst>
              <a:ext uri="{FF2B5EF4-FFF2-40B4-BE49-F238E27FC236}">
                <a16:creationId xmlns:a16="http://schemas.microsoft.com/office/drawing/2014/main" id="{4B2AD976-1ABD-4329-9622-004BF4317F25}"/>
              </a:ext>
            </a:extLst>
          </p:cNvPr>
          <p:cNvSpPr txBox="1"/>
          <p:nvPr/>
        </p:nvSpPr>
        <p:spPr>
          <a:xfrm>
            <a:off x="218322" y="5593252"/>
            <a:ext cx="3326263" cy="8309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400" b="1">
                <a:latin typeface="+mj-lt"/>
                <a:ea typeface="+mj-ea"/>
                <a:cs typeface="+mj-cs"/>
                <a:sym typeface="Helvetica"/>
              </a:defRPr>
            </a:lvl1pPr>
          </a:lstStyle>
          <a:p>
            <a:r>
              <a:rPr lang="en-GB" sz="1600" i="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a:t>
            </a:r>
            <a:r>
              <a:rPr lang="en-GB" sz="1600" i="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I don’t think that they have the confidence to recognise good research and/or challenge bad research” </a:t>
            </a:r>
            <a:endParaRPr sz="1600" i="1" dirty="0">
              <a:solidFill>
                <a:schemeClr val="accent1">
                  <a:lumMod val="50000"/>
                </a:schemeClr>
              </a:solidFill>
              <a:latin typeface="+mn-lt"/>
            </a:endParaRPr>
          </a:p>
        </p:txBody>
      </p:sp>
      <p:sp>
        <p:nvSpPr>
          <p:cNvPr id="13" name="TextBox 12">
            <a:extLst>
              <a:ext uri="{FF2B5EF4-FFF2-40B4-BE49-F238E27FC236}">
                <a16:creationId xmlns:a16="http://schemas.microsoft.com/office/drawing/2014/main" id="{FA877F68-EBE2-42BA-8CC6-28DC02FD1919}"/>
              </a:ext>
            </a:extLst>
          </p:cNvPr>
          <p:cNvSpPr txBox="1"/>
          <p:nvPr/>
        </p:nvSpPr>
        <p:spPr>
          <a:xfrm>
            <a:off x="218322" y="3649560"/>
            <a:ext cx="2058040" cy="1323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sz="1600" b="1" i="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“senior leaders need to be held to account for not supporting or understanding research”</a:t>
            </a:r>
            <a:endParaRPr lang="en-GB" sz="1600" b="1" dirty="0">
              <a:solidFill>
                <a:schemeClr val="accent1">
                  <a:lumMod val="50000"/>
                </a:schemeClr>
              </a:solidFill>
            </a:endParaRPr>
          </a:p>
        </p:txBody>
      </p:sp>
      <p:sp>
        <p:nvSpPr>
          <p:cNvPr id="15" name="Title 1">
            <a:extLst>
              <a:ext uri="{FF2B5EF4-FFF2-40B4-BE49-F238E27FC236}">
                <a16:creationId xmlns:a16="http://schemas.microsoft.com/office/drawing/2014/main" id="{CF573EE3-933C-4E26-A7F0-9EFFF5EE6033}"/>
              </a:ext>
            </a:extLst>
          </p:cNvPr>
          <p:cNvSpPr>
            <a:spLocks noGrp="1"/>
          </p:cNvSpPr>
          <p:nvPr>
            <p:ph type="title"/>
          </p:nvPr>
        </p:nvSpPr>
        <p:spPr>
          <a:xfrm>
            <a:off x="0" y="39472"/>
            <a:ext cx="4561726" cy="830997"/>
          </a:xfrm>
        </p:spPr>
        <p:txBody>
          <a:bodyPr>
            <a:normAutofit/>
          </a:bodyPr>
          <a:lstStyle/>
          <a:p>
            <a:r>
              <a:rPr lang="en-GB" sz="2800" b="1" dirty="0">
                <a:latin typeface="+mn-lt"/>
                <a:cs typeface="Calibri Light"/>
              </a:rPr>
              <a:t>Thematic analysis of barriers </a:t>
            </a:r>
          </a:p>
        </p:txBody>
      </p:sp>
      <p:sp>
        <p:nvSpPr>
          <p:cNvPr id="16" name="TextBox 15">
            <a:extLst>
              <a:ext uri="{FF2B5EF4-FFF2-40B4-BE49-F238E27FC236}">
                <a16:creationId xmlns:a16="http://schemas.microsoft.com/office/drawing/2014/main" id="{2ACBEF1F-4857-4ABF-ADDB-909838A63328}"/>
              </a:ext>
            </a:extLst>
          </p:cNvPr>
          <p:cNvSpPr txBox="1"/>
          <p:nvPr/>
        </p:nvSpPr>
        <p:spPr>
          <a:xfrm>
            <a:off x="23758" y="1109465"/>
            <a:ext cx="2897311" cy="2062103"/>
          </a:xfrm>
          <a:prstGeom prst="rect">
            <a:avLst/>
          </a:prstGeom>
          <a:noFill/>
        </p:spPr>
        <p:txBody>
          <a:bodyPr wrap="square">
            <a:spAutoFit/>
          </a:bodyPr>
          <a:lstStyle/>
          <a:p>
            <a:r>
              <a:rPr lang="en-GB" sz="1600" b="1" i="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“The professional expertise and the credibility of being a practitioner based in a force always seems to take precedent over academic research which is the problem that a lot of us have in trying to embed research into practice"</a:t>
            </a:r>
            <a:endParaRPr lang="en-GB"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64C2E6B6-5DCD-1C0E-6232-046A6D9BE5E9}"/>
              </a:ext>
            </a:extLst>
          </p:cNvPr>
          <p:cNvSpPr txBox="1"/>
          <p:nvPr/>
        </p:nvSpPr>
        <p:spPr>
          <a:xfrm>
            <a:off x="7645759" y="5609462"/>
            <a:ext cx="4504640" cy="1107996"/>
          </a:xfrm>
          <a:prstGeom prst="rect">
            <a:avLst/>
          </a:prstGeom>
          <a:noFill/>
        </p:spPr>
        <p:txBody>
          <a:bodyPr wrap="square">
            <a:spAutoFit/>
          </a:bodyPr>
          <a:lstStyle/>
          <a:p>
            <a:pPr lvl="0"/>
            <a:r>
              <a:rPr lang="en-GB" sz="1800" i="1" dirty="0">
                <a:solidFill>
                  <a:schemeClr val="tx1"/>
                </a:solidFill>
              </a:rPr>
              <a:t>“</a:t>
            </a:r>
            <a:r>
              <a:rPr lang="en-GB" sz="1600" b="1" i="1" dirty="0">
                <a:solidFill>
                  <a:schemeClr val="tx2"/>
                </a:solidFill>
              </a:rPr>
              <a:t>we do really good research…..but the way it falls down is the investment in the implementation or people coming out and really explaining how these things are supposed to be implemented“</a:t>
            </a:r>
          </a:p>
        </p:txBody>
      </p:sp>
    </p:spTree>
    <p:extLst>
      <p:ext uri="{BB962C8B-B14F-4D97-AF65-F5344CB8AC3E}">
        <p14:creationId xmlns:p14="http://schemas.microsoft.com/office/powerpoint/2010/main" val="2737775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368DA7E9-3DB8-46BA-BFF5-B672788FE2C3}"/>
              </a:ext>
            </a:extLst>
          </p:cNvPr>
          <p:cNvSpPr txBox="1"/>
          <p:nvPr/>
        </p:nvSpPr>
        <p:spPr>
          <a:xfrm>
            <a:off x="1490133" y="391067"/>
            <a:ext cx="9211733" cy="769441"/>
          </a:xfrm>
          <a:prstGeom prst="rect">
            <a:avLst/>
          </a:prstGeom>
          <a:noFill/>
        </p:spPr>
        <p:txBody>
          <a:bodyPr wrap="square">
            <a:spAutoFit/>
          </a:bodyPr>
          <a:lstStyle/>
          <a:p>
            <a:r>
              <a:rPr lang="en-GB" sz="4400" spc="-35" dirty="0"/>
              <a:t>Police Practice should be informed by:</a:t>
            </a:r>
            <a:endParaRPr lang="en-GB" sz="4400" dirty="0"/>
          </a:p>
        </p:txBody>
      </p:sp>
      <p:sp>
        <p:nvSpPr>
          <p:cNvPr id="34" name="object 12">
            <a:extLst>
              <a:ext uri="{FF2B5EF4-FFF2-40B4-BE49-F238E27FC236}">
                <a16:creationId xmlns:a16="http://schemas.microsoft.com/office/drawing/2014/main" id="{4999BAF8-1FC5-404F-8548-8B4E7678C919}"/>
              </a:ext>
            </a:extLst>
          </p:cNvPr>
          <p:cNvSpPr txBox="1"/>
          <p:nvPr/>
        </p:nvSpPr>
        <p:spPr>
          <a:xfrm>
            <a:off x="3755336" y="2197148"/>
            <a:ext cx="1339537" cy="675826"/>
          </a:xfrm>
          <a:prstGeom prst="rect">
            <a:avLst/>
          </a:prstGeom>
        </p:spPr>
        <p:txBody>
          <a:bodyPr vert="horz" wrap="square" lIns="0" tIns="13970" rIns="0" bIns="0" rtlCol="0">
            <a:spAutoFit/>
          </a:bodyPr>
          <a:lstStyle/>
          <a:p>
            <a:pPr marL="12700" algn="ctr">
              <a:lnSpc>
                <a:spcPct val="100000"/>
              </a:lnSpc>
              <a:spcBef>
                <a:spcPts val="110"/>
              </a:spcBef>
            </a:pPr>
            <a:r>
              <a:rPr lang="en-GB" sz="4300" b="1" spc="125" dirty="0">
                <a:solidFill>
                  <a:srgbClr val="EB641E"/>
                </a:solidFill>
                <a:latin typeface="Corbel"/>
                <a:cs typeface="Corbel"/>
              </a:rPr>
              <a:t>52</a:t>
            </a:r>
            <a:r>
              <a:rPr sz="4300" b="1" spc="10" dirty="0">
                <a:solidFill>
                  <a:srgbClr val="EB641E"/>
                </a:solidFill>
                <a:latin typeface="Corbel"/>
                <a:cs typeface="Corbel"/>
              </a:rPr>
              <a:t>%</a:t>
            </a:r>
            <a:endParaRPr sz="4300" dirty="0">
              <a:latin typeface="Corbel"/>
              <a:cs typeface="Corbel"/>
            </a:endParaRPr>
          </a:p>
        </p:txBody>
      </p:sp>
      <p:sp>
        <p:nvSpPr>
          <p:cNvPr id="35" name="object 12">
            <a:extLst>
              <a:ext uri="{FF2B5EF4-FFF2-40B4-BE49-F238E27FC236}">
                <a16:creationId xmlns:a16="http://schemas.microsoft.com/office/drawing/2014/main" id="{04A59189-E9CB-4DF9-B90F-C4E67FA78789}"/>
              </a:ext>
            </a:extLst>
          </p:cNvPr>
          <p:cNvSpPr txBox="1"/>
          <p:nvPr/>
        </p:nvSpPr>
        <p:spPr>
          <a:xfrm>
            <a:off x="10143658" y="2184399"/>
            <a:ext cx="1339537" cy="675826"/>
          </a:xfrm>
          <a:prstGeom prst="rect">
            <a:avLst/>
          </a:prstGeom>
        </p:spPr>
        <p:txBody>
          <a:bodyPr vert="horz" wrap="square" lIns="0" tIns="13970" rIns="0" bIns="0" rtlCol="0">
            <a:spAutoFit/>
          </a:bodyPr>
          <a:lstStyle/>
          <a:p>
            <a:pPr marL="12700" algn="ctr">
              <a:lnSpc>
                <a:spcPct val="100000"/>
              </a:lnSpc>
              <a:spcBef>
                <a:spcPts val="110"/>
              </a:spcBef>
            </a:pPr>
            <a:r>
              <a:rPr lang="en-GB" sz="4300" b="1" spc="125" dirty="0">
                <a:solidFill>
                  <a:srgbClr val="EB641E"/>
                </a:solidFill>
                <a:latin typeface="Corbel"/>
                <a:cs typeface="Corbel"/>
              </a:rPr>
              <a:t>11</a:t>
            </a:r>
            <a:r>
              <a:rPr sz="4300" b="1" spc="10" dirty="0">
                <a:solidFill>
                  <a:srgbClr val="EB641E"/>
                </a:solidFill>
                <a:latin typeface="Corbel"/>
                <a:cs typeface="Corbel"/>
              </a:rPr>
              <a:t>%</a:t>
            </a:r>
            <a:endParaRPr sz="4300" dirty="0">
              <a:latin typeface="Corbel"/>
              <a:cs typeface="Corbel"/>
            </a:endParaRPr>
          </a:p>
        </p:txBody>
      </p:sp>
      <p:sp>
        <p:nvSpPr>
          <p:cNvPr id="36" name="object 12">
            <a:extLst>
              <a:ext uri="{FF2B5EF4-FFF2-40B4-BE49-F238E27FC236}">
                <a16:creationId xmlns:a16="http://schemas.microsoft.com/office/drawing/2014/main" id="{29BCE8C1-A989-41D4-A791-E32C728FE547}"/>
              </a:ext>
            </a:extLst>
          </p:cNvPr>
          <p:cNvSpPr txBox="1"/>
          <p:nvPr/>
        </p:nvSpPr>
        <p:spPr>
          <a:xfrm>
            <a:off x="6949497" y="2184399"/>
            <a:ext cx="1339537" cy="675826"/>
          </a:xfrm>
          <a:prstGeom prst="rect">
            <a:avLst/>
          </a:prstGeom>
        </p:spPr>
        <p:txBody>
          <a:bodyPr vert="horz" wrap="square" lIns="0" tIns="13970" rIns="0" bIns="0" rtlCol="0">
            <a:spAutoFit/>
          </a:bodyPr>
          <a:lstStyle/>
          <a:p>
            <a:pPr marL="12700" algn="ctr">
              <a:lnSpc>
                <a:spcPct val="100000"/>
              </a:lnSpc>
              <a:spcBef>
                <a:spcPts val="110"/>
              </a:spcBef>
            </a:pPr>
            <a:r>
              <a:rPr lang="en-GB" sz="4300" b="1" spc="125" dirty="0">
                <a:solidFill>
                  <a:srgbClr val="EB641E"/>
                </a:solidFill>
                <a:latin typeface="Corbel"/>
                <a:cs typeface="Corbel"/>
              </a:rPr>
              <a:t>31</a:t>
            </a:r>
            <a:r>
              <a:rPr sz="4300" b="1" spc="10" dirty="0">
                <a:solidFill>
                  <a:srgbClr val="EB641E"/>
                </a:solidFill>
                <a:latin typeface="Corbel"/>
                <a:cs typeface="Corbel"/>
              </a:rPr>
              <a:t>%</a:t>
            </a:r>
            <a:endParaRPr sz="4300" dirty="0">
              <a:latin typeface="Corbel"/>
              <a:cs typeface="Corbel"/>
            </a:endParaRPr>
          </a:p>
        </p:txBody>
      </p:sp>
      <p:sp>
        <p:nvSpPr>
          <p:cNvPr id="37" name="object 15">
            <a:extLst>
              <a:ext uri="{FF2B5EF4-FFF2-40B4-BE49-F238E27FC236}">
                <a16:creationId xmlns:a16="http://schemas.microsoft.com/office/drawing/2014/main" id="{0CE9D690-6452-417D-B19C-6EF9B3919AF7}"/>
              </a:ext>
            </a:extLst>
          </p:cNvPr>
          <p:cNvSpPr txBox="1"/>
          <p:nvPr/>
        </p:nvSpPr>
        <p:spPr>
          <a:xfrm>
            <a:off x="3828539" y="3387996"/>
            <a:ext cx="2033922" cy="1854354"/>
          </a:xfrm>
          <a:prstGeom prst="rect">
            <a:avLst/>
          </a:prstGeom>
        </p:spPr>
        <p:txBody>
          <a:bodyPr vert="horz" wrap="square" lIns="0" tIns="12700" rIns="0" bIns="0" rtlCol="0">
            <a:spAutoFit/>
          </a:bodyPr>
          <a:lstStyle/>
          <a:p>
            <a:pPr marL="150495" marR="5080" indent="-138430">
              <a:lnSpc>
                <a:spcPct val="100000"/>
              </a:lnSpc>
              <a:spcBef>
                <a:spcPts val="100"/>
              </a:spcBef>
            </a:pPr>
            <a:r>
              <a:rPr lang="en-GB" sz="1400" b="1" spc="-15" dirty="0">
                <a:latin typeface="Corbel"/>
                <a:cs typeface="Corbel"/>
              </a:rPr>
              <a:t>    </a:t>
            </a:r>
            <a:r>
              <a:rPr lang="en-GB" sz="2000" spc="-15" dirty="0">
                <a:latin typeface="Corbel"/>
                <a:cs typeface="Corbel"/>
              </a:rPr>
              <a:t>50:50 split between research and professional experience</a:t>
            </a:r>
          </a:p>
          <a:p>
            <a:pPr marL="150495" marR="5080" indent="-138430">
              <a:lnSpc>
                <a:spcPct val="100000"/>
              </a:lnSpc>
              <a:spcBef>
                <a:spcPts val="100"/>
              </a:spcBef>
            </a:pPr>
            <a:endParaRPr lang="en-GB" sz="2400" b="1" spc="-15" dirty="0">
              <a:solidFill>
                <a:srgbClr val="FFFFFF"/>
              </a:solidFill>
              <a:latin typeface="Corbel"/>
              <a:cs typeface="Corbel"/>
            </a:endParaRPr>
          </a:p>
          <a:p>
            <a:pPr marL="150495" marR="5080" indent="-138430">
              <a:lnSpc>
                <a:spcPct val="100000"/>
              </a:lnSpc>
              <a:spcBef>
                <a:spcPts val="100"/>
              </a:spcBef>
            </a:pPr>
            <a:endParaRPr sz="1400" dirty="0">
              <a:latin typeface="Corbel"/>
              <a:cs typeface="Corbel"/>
            </a:endParaRPr>
          </a:p>
        </p:txBody>
      </p:sp>
      <p:sp>
        <p:nvSpPr>
          <p:cNvPr id="38" name="object 16">
            <a:extLst>
              <a:ext uri="{FF2B5EF4-FFF2-40B4-BE49-F238E27FC236}">
                <a16:creationId xmlns:a16="http://schemas.microsoft.com/office/drawing/2014/main" id="{77925488-6A7F-4985-9451-2DF3542044C2}"/>
              </a:ext>
            </a:extLst>
          </p:cNvPr>
          <p:cNvSpPr txBox="1"/>
          <p:nvPr/>
        </p:nvSpPr>
        <p:spPr>
          <a:xfrm>
            <a:off x="7095723" y="3459914"/>
            <a:ext cx="1393190" cy="1243930"/>
          </a:xfrm>
          <a:prstGeom prst="rect">
            <a:avLst/>
          </a:prstGeom>
        </p:spPr>
        <p:txBody>
          <a:bodyPr vert="horz" wrap="square" lIns="0" tIns="12700" rIns="0" bIns="0" rtlCol="0">
            <a:spAutoFit/>
          </a:bodyPr>
          <a:lstStyle/>
          <a:p>
            <a:pPr marL="12700" marR="5080" indent="-635" algn="ctr">
              <a:lnSpc>
                <a:spcPct val="100000"/>
              </a:lnSpc>
              <a:spcBef>
                <a:spcPts val="100"/>
              </a:spcBef>
            </a:pPr>
            <a:r>
              <a:rPr lang="en-GB" sz="2000" spc="-10" dirty="0">
                <a:latin typeface="Corbel"/>
                <a:cs typeface="Corbel"/>
              </a:rPr>
              <a:t>25:75 split in favour of professional experience</a:t>
            </a:r>
            <a:endParaRPr sz="2000" dirty="0">
              <a:latin typeface="Corbel"/>
              <a:cs typeface="Corbel"/>
            </a:endParaRPr>
          </a:p>
        </p:txBody>
      </p:sp>
      <p:sp>
        <p:nvSpPr>
          <p:cNvPr id="39" name="object 17">
            <a:extLst>
              <a:ext uri="{FF2B5EF4-FFF2-40B4-BE49-F238E27FC236}">
                <a16:creationId xmlns:a16="http://schemas.microsoft.com/office/drawing/2014/main" id="{F7F4B1FB-C2EB-41B3-8584-869E2063980C}"/>
              </a:ext>
            </a:extLst>
          </p:cNvPr>
          <p:cNvSpPr txBox="1"/>
          <p:nvPr/>
        </p:nvSpPr>
        <p:spPr>
          <a:xfrm>
            <a:off x="10143658" y="3367356"/>
            <a:ext cx="1508838" cy="936154"/>
          </a:xfrm>
          <a:prstGeom prst="rect">
            <a:avLst/>
          </a:prstGeom>
        </p:spPr>
        <p:txBody>
          <a:bodyPr vert="horz" wrap="square" lIns="0" tIns="12700" rIns="0" bIns="0" rtlCol="0">
            <a:spAutoFit/>
          </a:bodyPr>
          <a:lstStyle/>
          <a:p>
            <a:pPr marL="12700" marR="5080" indent="-635" algn="ctr">
              <a:lnSpc>
                <a:spcPct val="100000"/>
              </a:lnSpc>
              <a:spcBef>
                <a:spcPts val="100"/>
              </a:spcBef>
            </a:pPr>
            <a:r>
              <a:rPr lang="en-GB" sz="2000" spc="-10" dirty="0">
                <a:latin typeface="Corbel"/>
                <a:cs typeface="Corbel"/>
              </a:rPr>
              <a:t>75:25 split in favour of research </a:t>
            </a:r>
            <a:endParaRPr sz="2000" dirty="0">
              <a:latin typeface="Corbel"/>
              <a:cs typeface="Corbel"/>
            </a:endParaRPr>
          </a:p>
        </p:txBody>
      </p:sp>
      <p:cxnSp>
        <p:nvCxnSpPr>
          <p:cNvPr id="12" name="Straight Connector 11">
            <a:extLst>
              <a:ext uri="{FF2B5EF4-FFF2-40B4-BE49-F238E27FC236}">
                <a16:creationId xmlns:a16="http://schemas.microsoft.com/office/drawing/2014/main" id="{72668619-1E97-4FCE-B497-0CDCC9853182}"/>
              </a:ext>
            </a:extLst>
          </p:cNvPr>
          <p:cNvCxnSpPr>
            <a:cxnSpLocks/>
          </p:cNvCxnSpPr>
          <p:nvPr/>
        </p:nvCxnSpPr>
        <p:spPr>
          <a:xfrm>
            <a:off x="3650606" y="3065704"/>
            <a:ext cx="0" cy="1871981"/>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CFCE290A-7711-4DD7-8B24-5CEBFC7DB941}"/>
              </a:ext>
            </a:extLst>
          </p:cNvPr>
          <p:cNvCxnSpPr>
            <a:cxnSpLocks/>
          </p:cNvCxnSpPr>
          <p:nvPr/>
        </p:nvCxnSpPr>
        <p:spPr>
          <a:xfrm>
            <a:off x="6852335" y="3065704"/>
            <a:ext cx="0" cy="1871981"/>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5D133F83-1C0E-4826-81D8-1698EB20DB4D}"/>
              </a:ext>
            </a:extLst>
          </p:cNvPr>
          <p:cNvCxnSpPr>
            <a:cxnSpLocks/>
          </p:cNvCxnSpPr>
          <p:nvPr/>
        </p:nvCxnSpPr>
        <p:spPr>
          <a:xfrm>
            <a:off x="9771496" y="3065704"/>
            <a:ext cx="0" cy="1871981"/>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838E55A2-9A42-42F1-B59B-E37651780825}"/>
              </a:ext>
            </a:extLst>
          </p:cNvPr>
          <p:cNvCxnSpPr/>
          <p:nvPr/>
        </p:nvCxnSpPr>
        <p:spPr>
          <a:xfrm>
            <a:off x="2528714" y="3279432"/>
            <a:ext cx="7112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FFFE883-EECD-4F23-9999-0C80AD189D62}"/>
              </a:ext>
            </a:extLst>
          </p:cNvPr>
          <p:cNvCxnSpPr/>
          <p:nvPr/>
        </p:nvCxnSpPr>
        <p:spPr>
          <a:xfrm>
            <a:off x="5796847" y="3285075"/>
            <a:ext cx="7112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B07F8CA-ADC5-4DD2-A82B-66811DFB1D57}"/>
              </a:ext>
            </a:extLst>
          </p:cNvPr>
          <p:cNvCxnSpPr/>
          <p:nvPr/>
        </p:nvCxnSpPr>
        <p:spPr>
          <a:xfrm>
            <a:off x="9025476" y="3285075"/>
            <a:ext cx="7112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E31071-D867-402D-A188-4B9EFD8C51F2}"/>
              </a:ext>
            </a:extLst>
          </p:cNvPr>
          <p:cNvSpPr txBox="1"/>
          <p:nvPr/>
        </p:nvSpPr>
        <p:spPr>
          <a:xfrm>
            <a:off x="8354925" y="6372308"/>
            <a:ext cx="3740448" cy="646331"/>
          </a:xfrm>
          <a:prstGeom prst="rect">
            <a:avLst/>
          </a:prstGeom>
          <a:noFill/>
        </p:spPr>
        <p:txBody>
          <a:bodyPr wrap="none" rtlCol="0">
            <a:spAutoFit/>
          </a:bodyPr>
          <a:lstStyle/>
          <a:p>
            <a:r>
              <a:rPr lang="en-GB" dirty="0"/>
              <a:t>Based on Responses to Police Survey</a:t>
            </a:r>
          </a:p>
          <a:p>
            <a:endParaRPr lang="en-GB" dirty="0"/>
          </a:p>
        </p:txBody>
      </p:sp>
      <p:sp>
        <p:nvSpPr>
          <p:cNvPr id="3" name="object 12">
            <a:extLst>
              <a:ext uri="{FF2B5EF4-FFF2-40B4-BE49-F238E27FC236}">
                <a16:creationId xmlns:a16="http://schemas.microsoft.com/office/drawing/2014/main" id="{B6BE9D2C-D66D-F4EE-F20C-DDC6291ED338}"/>
              </a:ext>
            </a:extLst>
          </p:cNvPr>
          <p:cNvSpPr txBox="1"/>
          <p:nvPr/>
        </p:nvSpPr>
        <p:spPr>
          <a:xfrm>
            <a:off x="858527" y="2197148"/>
            <a:ext cx="1339537" cy="675826"/>
          </a:xfrm>
          <a:prstGeom prst="rect">
            <a:avLst/>
          </a:prstGeom>
        </p:spPr>
        <p:txBody>
          <a:bodyPr vert="horz" wrap="square" lIns="0" tIns="13970" rIns="0" bIns="0" rtlCol="0">
            <a:spAutoFit/>
          </a:bodyPr>
          <a:lstStyle/>
          <a:p>
            <a:pPr marL="12700" algn="ctr">
              <a:lnSpc>
                <a:spcPct val="100000"/>
              </a:lnSpc>
              <a:spcBef>
                <a:spcPts val="110"/>
              </a:spcBef>
            </a:pPr>
            <a:r>
              <a:rPr lang="en-GB" sz="4300" b="1" spc="125" dirty="0">
                <a:solidFill>
                  <a:srgbClr val="EB641E"/>
                </a:solidFill>
                <a:latin typeface="Corbel"/>
                <a:cs typeface="Corbel"/>
              </a:rPr>
              <a:t>6%</a:t>
            </a:r>
            <a:endParaRPr sz="4300" dirty="0">
              <a:latin typeface="Corbel"/>
              <a:cs typeface="Corbel"/>
            </a:endParaRPr>
          </a:p>
        </p:txBody>
      </p:sp>
      <p:sp>
        <p:nvSpPr>
          <p:cNvPr id="4" name="object 15">
            <a:extLst>
              <a:ext uri="{FF2B5EF4-FFF2-40B4-BE49-F238E27FC236}">
                <a16:creationId xmlns:a16="http://schemas.microsoft.com/office/drawing/2014/main" id="{F9479FEA-80AA-D668-23B2-482E3648FF5E}"/>
              </a:ext>
            </a:extLst>
          </p:cNvPr>
          <p:cNvSpPr txBox="1"/>
          <p:nvPr/>
        </p:nvSpPr>
        <p:spPr>
          <a:xfrm>
            <a:off x="732441" y="3367356"/>
            <a:ext cx="2033922" cy="1854354"/>
          </a:xfrm>
          <a:prstGeom prst="rect">
            <a:avLst/>
          </a:prstGeom>
        </p:spPr>
        <p:txBody>
          <a:bodyPr vert="horz" wrap="square" lIns="0" tIns="12700" rIns="0" bIns="0" rtlCol="0">
            <a:spAutoFit/>
          </a:bodyPr>
          <a:lstStyle/>
          <a:p>
            <a:pPr marL="150495" marR="5080" indent="-138430">
              <a:lnSpc>
                <a:spcPct val="100000"/>
              </a:lnSpc>
              <a:spcBef>
                <a:spcPts val="100"/>
              </a:spcBef>
            </a:pPr>
            <a:r>
              <a:rPr lang="en-GB" sz="2000" b="1" spc="-15" dirty="0">
                <a:latin typeface="Corbel"/>
                <a:cs typeface="Corbel"/>
              </a:rPr>
              <a:t>    </a:t>
            </a:r>
            <a:r>
              <a:rPr lang="en-GB" sz="2000" spc="-15" dirty="0">
                <a:latin typeface="Corbel"/>
                <a:cs typeface="Corbel"/>
              </a:rPr>
              <a:t>90:10 split in favour of  professional experience</a:t>
            </a:r>
          </a:p>
          <a:p>
            <a:pPr marL="150495" marR="5080" indent="-138430">
              <a:lnSpc>
                <a:spcPct val="100000"/>
              </a:lnSpc>
              <a:spcBef>
                <a:spcPts val="100"/>
              </a:spcBef>
            </a:pPr>
            <a:endParaRPr lang="en-GB" sz="2400" b="1" spc="-15" dirty="0">
              <a:solidFill>
                <a:srgbClr val="FFFFFF"/>
              </a:solidFill>
              <a:latin typeface="Corbel"/>
              <a:cs typeface="Corbel"/>
            </a:endParaRPr>
          </a:p>
          <a:p>
            <a:pPr marL="150495" marR="5080" indent="-138430">
              <a:lnSpc>
                <a:spcPct val="100000"/>
              </a:lnSpc>
              <a:spcBef>
                <a:spcPts val="100"/>
              </a:spcBef>
            </a:pPr>
            <a:endParaRPr sz="1400" dirty="0">
              <a:latin typeface="Corbel"/>
              <a:cs typeface="Corbel"/>
            </a:endParaRPr>
          </a:p>
        </p:txBody>
      </p:sp>
      <p:cxnSp>
        <p:nvCxnSpPr>
          <p:cNvPr id="5" name="Straight Connector 4">
            <a:extLst>
              <a:ext uri="{FF2B5EF4-FFF2-40B4-BE49-F238E27FC236}">
                <a16:creationId xmlns:a16="http://schemas.microsoft.com/office/drawing/2014/main" id="{9F30D5D2-082F-81E6-74E9-CE0095DCAFA1}"/>
              </a:ext>
            </a:extLst>
          </p:cNvPr>
          <p:cNvCxnSpPr>
            <a:cxnSpLocks/>
          </p:cNvCxnSpPr>
          <p:nvPr/>
        </p:nvCxnSpPr>
        <p:spPr>
          <a:xfrm>
            <a:off x="292353" y="3071493"/>
            <a:ext cx="0" cy="1871981"/>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2885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C8FBD01-3E9B-473F-BEB2-DEDDAF133647}"/>
              </a:ext>
            </a:extLst>
          </p:cNvPr>
          <p:cNvSpPr/>
          <p:nvPr/>
        </p:nvSpPr>
        <p:spPr>
          <a:xfrm>
            <a:off x="2404" y="2"/>
            <a:ext cx="12189596" cy="6857998"/>
          </a:xfrm>
          <a:prstGeom prst="rect">
            <a:avLst/>
          </a:prstGeom>
          <a:solidFill>
            <a:schemeClr val="accent2">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5A1CDE30-7F32-4654-B2A5-9CBA93CC9591}"/>
              </a:ext>
            </a:extLst>
          </p:cNvPr>
          <p:cNvSpPr txBox="1"/>
          <p:nvPr/>
        </p:nvSpPr>
        <p:spPr>
          <a:xfrm>
            <a:off x="4428216" y="2234651"/>
            <a:ext cx="1559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Organisational</a:t>
            </a:r>
          </a:p>
        </p:txBody>
      </p:sp>
      <p:sp>
        <p:nvSpPr>
          <p:cNvPr id="24" name="TextBox 23">
            <a:extLst>
              <a:ext uri="{FF2B5EF4-FFF2-40B4-BE49-F238E27FC236}">
                <a16:creationId xmlns:a16="http://schemas.microsoft.com/office/drawing/2014/main" id="{2A1D4058-5075-4BD0-BBAA-5FEFB3B33199}"/>
              </a:ext>
            </a:extLst>
          </p:cNvPr>
          <p:cNvSpPr txBox="1"/>
          <p:nvPr/>
        </p:nvSpPr>
        <p:spPr>
          <a:xfrm>
            <a:off x="6183278" y="3488770"/>
            <a:ext cx="1453308"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Individual</a:t>
            </a:r>
          </a:p>
        </p:txBody>
      </p:sp>
      <p:grpSp>
        <p:nvGrpSpPr>
          <p:cNvPr id="16" name="Group 15">
            <a:extLst>
              <a:ext uri="{FF2B5EF4-FFF2-40B4-BE49-F238E27FC236}">
                <a16:creationId xmlns:a16="http://schemas.microsoft.com/office/drawing/2014/main" id="{7E087810-0E9F-4244-B2D2-00EA673DC783}"/>
              </a:ext>
            </a:extLst>
          </p:cNvPr>
          <p:cNvGrpSpPr/>
          <p:nvPr/>
        </p:nvGrpSpPr>
        <p:grpSpPr>
          <a:xfrm>
            <a:off x="-2290714" y="1305810"/>
            <a:ext cx="4554392" cy="4752008"/>
            <a:chOff x="2229641" y="1241687"/>
            <a:chExt cx="3592449" cy="3592449"/>
          </a:xfrm>
        </p:grpSpPr>
        <p:sp>
          <p:nvSpPr>
            <p:cNvPr id="17" name="Partial Circle 16">
              <a:extLst>
                <a:ext uri="{FF2B5EF4-FFF2-40B4-BE49-F238E27FC236}">
                  <a16:creationId xmlns:a16="http://schemas.microsoft.com/office/drawing/2014/main" id="{0DFFCC73-E252-4443-9FAF-C73D3FAAD0FF}"/>
                </a:ext>
              </a:extLst>
            </p:cNvPr>
            <p:cNvSpPr/>
            <p:nvPr/>
          </p:nvSpPr>
          <p:spPr>
            <a:xfrm>
              <a:off x="2229641" y="1241687"/>
              <a:ext cx="3592449" cy="3592449"/>
            </a:xfrm>
            <a:prstGeom prst="pie">
              <a:avLst>
                <a:gd name="adj1" fmla="val 16200000"/>
                <a:gd name="adj2" fmla="val 5400000"/>
              </a:avLst>
            </a:prstGeom>
            <a:solidFill>
              <a:schemeClr val="accent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Partial Circle 4">
              <a:extLst>
                <a:ext uri="{FF2B5EF4-FFF2-40B4-BE49-F238E27FC236}">
                  <a16:creationId xmlns:a16="http://schemas.microsoft.com/office/drawing/2014/main" id="{22E322EC-AE88-403E-9517-C17F305A20FD}"/>
                </a:ext>
              </a:extLst>
            </p:cNvPr>
            <p:cNvSpPr txBox="1"/>
            <p:nvPr/>
          </p:nvSpPr>
          <p:spPr>
            <a:xfrm>
              <a:off x="4025865" y="1776277"/>
              <a:ext cx="1261633" cy="25232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GB" sz="6500" kern="1200" dirty="0"/>
            </a:p>
          </p:txBody>
        </p:sp>
      </p:grpSp>
      <p:sp>
        <p:nvSpPr>
          <p:cNvPr id="2" name="TextBox 1">
            <a:extLst>
              <a:ext uri="{FF2B5EF4-FFF2-40B4-BE49-F238E27FC236}">
                <a16:creationId xmlns:a16="http://schemas.microsoft.com/office/drawing/2014/main" id="{9A8496EE-D56E-4FDC-ADDB-F95155341D5C}"/>
              </a:ext>
            </a:extLst>
          </p:cNvPr>
          <p:cNvSpPr txBox="1"/>
          <p:nvPr/>
        </p:nvSpPr>
        <p:spPr>
          <a:xfrm>
            <a:off x="270794" y="178165"/>
            <a:ext cx="11434443" cy="1077218"/>
          </a:xfrm>
          <a:prstGeom prst="rect">
            <a:avLst/>
          </a:prstGeom>
          <a:noFill/>
        </p:spPr>
        <p:txBody>
          <a:bodyPr wrap="square" rtlCol="0">
            <a:spAutoFit/>
          </a:bodyPr>
          <a:lstStyle/>
          <a:p>
            <a:pPr algn="ctr"/>
            <a:r>
              <a:rPr lang="en-GB" sz="3200" b="1" dirty="0">
                <a:ea typeface="Times New Roman" panose="02020603050405020304" pitchFamily="18" charset="0"/>
                <a:cs typeface="Arial" panose="020B0604020202020204" pitchFamily="34" charset="0"/>
              </a:rPr>
              <a:t>Receptivity to research?</a:t>
            </a:r>
            <a:br>
              <a:rPr lang="en-GB" sz="3200" b="1" dirty="0">
                <a:ea typeface="Times New Roman" panose="02020603050405020304" pitchFamily="18" charset="0"/>
                <a:cs typeface="Arial" panose="020B0604020202020204" pitchFamily="34" charset="0"/>
              </a:rPr>
            </a:br>
            <a:endParaRPr lang="en-GB" sz="3200" dirty="0">
              <a:effectLst/>
              <a:ea typeface="Times New Roman" panose="02020603050405020304" pitchFamily="18" charset="0"/>
              <a:cs typeface="Arial" panose="020B0604020202020204" pitchFamily="34" charset="0"/>
            </a:endParaRPr>
          </a:p>
        </p:txBody>
      </p:sp>
      <p:sp>
        <p:nvSpPr>
          <p:cNvPr id="4" name="Rectangle: Rounded Corners 3">
            <a:extLst>
              <a:ext uri="{FF2B5EF4-FFF2-40B4-BE49-F238E27FC236}">
                <a16:creationId xmlns:a16="http://schemas.microsoft.com/office/drawing/2014/main" id="{2995E0C6-92E5-4E53-B628-5F4226BF0847}"/>
              </a:ext>
            </a:extLst>
          </p:cNvPr>
          <p:cNvSpPr/>
          <p:nvPr/>
        </p:nvSpPr>
        <p:spPr>
          <a:xfrm>
            <a:off x="2431585" y="1667917"/>
            <a:ext cx="3604494" cy="1139687"/>
          </a:xfrm>
          <a:prstGeom prst="roundRect">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b="1" dirty="0">
                <a:solidFill>
                  <a:schemeClr val="tx1"/>
                </a:solidFill>
              </a:rPr>
              <a:t>Personal attitudes</a:t>
            </a:r>
          </a:p>
          <a:p>
            <a:r>
              <a:rPr lang="en-GB" sz="1400" dirty="0">
                <a:solidFill>
                  <a:schemeClr val="tx1"/>
                </a:solidFill>
              </a:rPr>
              <a:t>Research is important to policing </a:t>
            </a:r>
          </a:p>
          <a:p>
            <a:r>
              <a:rPr lang="en-GB" sz="1400" dirty="0">
                <a:solidFill>
                  <a:schemeClr val="tx1"/>
                </a:solidFill>
              </a:rPr>
              <a:t>I would change my ways based upon research</a:t>
            </a:r>
          </a:p>
          <a:p>
            <a:r>
              <a:rPr lang="en-GB" sz="1400" dirty="0">
                <a:solidFill>
                  <a:schemeClr val="tx1"/>
                </a:solidFill>
              </a:rPr>
              <a:t>Research helps to build a scientific base for policing </a:t>
            </a:r>
          </a:p>
        </p:txBody>
      </p:sp>
      <p:sp>
        <p:nvSpPr>
          <p:cNvPr id="11" name="Rectangle: Rounded Corners 10">
            <a:extLst>
              <a:ext uri="{FF2B5EF4-FFF2-40B4-BE49-F238E27FC236}">
                <a16:creationId xmlns:a16="http://schemas.microsoft.com/office/drawing/2014/main" id="{E34A8C60-4C94-4B7F-B563-4CDE09E0DB86}"/>
              </a:ext>
            </a:extLst>
          </p:cNvPr>
          <p:cNvSpPr/>
          <p:nvPr/>
        </p:nvSpPr>
        <p:spPr>
          <a:xfrm>
            <a:off x="2424153" y="3064086"/>
            <a:ext cx="3665620" cy="1139687"/>
          </a:xfrm>
          <a:prstGeom prst="roundRect">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rPr>
              <a:t>Subjective norms </a:t>
            </a:r>
          </a:p>
          <a:p>
            <a:r>
              <a:rPr lang="en-GB" sz="1400" dirty="0">
                <a:solidFill>
                  <a:schemeClr val="tx1"/>
                </a:solidFill>
              </a:rPr>
              <a:t>My peers dismiss research</a:t>
            </a:r>
          </a:p>
          <a:p>
            <a:r>
              <a:rPr lang="en-GB" sz="1400" dirty="0">
                <a:solidFill>
                  <a:schemeClr val="tx1"/>
                </a:solidFill>
              </a:rPr>
              <a:t>I’m not encouraged to use research in my decision making</a:t>
            </a:r>
          </a:p>
        </p:txBody>
      </p:sp>
      <p:sp>
        <p:nvSpPr>
          <p:cNvPr id="12" name="Rectangle: Rounded Corners 11">
            <a:extLst>
              <a:ext uri="{FF2B5EF4-FFF2-40B4-BE49-F238E27FC236}">
                <a16:creationId xmlns:a16="http://schemas.microsoft.com/office/drawing/2014/main" id="{23BBAB56-EA42-41F8-8286-19367905E80E}"/>
              </a:ext>
            </a:extLst>
          </p:cNvPr>
          <p:cNvSpPr/>
          <p:nvPr/>
        </p:nvSpPr>
        <p:spPr>
          <a:xfrm>
            <a:off x="2397427" y="4544047"/>
            <a:ext cx="3665620" cy="1139687"/>
          </a:xfrm>
          <a:prstGeom prst="roundRect">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rPr>
              <a:t>Perceived behavioural control </a:t>
            </a:r>
          </a:p>
          <a:p>
            <a:r>
              <a:rPr lang="en-GB" sz="1400" dirty="0">
                <a:solidFill>
                  <a:schemeClr val="tx1"/>
                </a:solidFill>
              </a:rPr>
              <a:t>I would use research if I had to evidence it in my PDR  </a:t>
            </a:r>
          </a:p>
          <a:p>
            <a:endParaRPr lang="en-GB" sz="1400" dirty="0"/>
          </a:p>
        </p:txBody>
      </p:sp>
      <p:sp>
        <p:nvSpPr>
          <p:cNvPr id="13" name="Rectangle: Rounded Corners 12">
            <a:extLst>
              <a:ext uri="{FF2B5EF4-FFF2-40B4-BE49-F238E27FC236}">
                <a16:creationId xmlns:a16="http://schemas.microsoft.com/office/drawing/2014/main" id="{2FB47F5A-D932-4829-A59E-3DB4202AD33A}"/>
              </a:ext>
            </a:extLst>
          </p:cNvPr>
          <p:cNvSpPr/>
          <p:nvPr/>
        </p:nvSpPr>
        <p:spPr>
          <a:xfrm>
            <a:off x="6662426" y="2928261"/>
            <a:ext cx="2390526" cy="1495127"/>
          </a:xfrm>
          <a:prstGeom prst="roundRect">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rPr>
              <a:t>Behavioural Intention </a:t>
            </a:r>
          </a:p>
          <a:p>
            <a:r>
              <a:rPr lang="en-GB" sz="1400" dirty="0">
                <a:solidFill>
                  <a:schemeClr val="tx1"/>
                </a:solidFill>
              </a:rPr>
              <a:t>I will use research to inform my next problem solving plan</a:t>
            </a:r>
          </a:p>
          <a:p>
            <a:endParaRPr lang="en-GB" sz="1400" dirty="0"/>
          </a:p>
        </p:txBody>
      </p:sp>
      <p:sp>
        <p:nvSpPr>
          <p:cNvPr id="15" name="Rectangle: Rounded Corners 14">
            <a:extLst>
              <a:ext uri="{FF2B5EF4-FFF2-40B4-BE49-F238E27FC236}">
                <a16:creationId xmlns:a16="http://schemas.microsoft.com/office/drawing/2014/main" id="{555F48D2-1BA6-4BC8-BEB4-C589ADE93A2C}"/>
              </a:ext>
            </a:extLst>
          </p:cNvPr>
          <p:cNvSpPr/>
          <p:nvPr/>
        </p:nvSpPr>
        <p:spPr>
          <a:xfrm>
            <a:off x="9652331" y="2928260"/>
            <a:ext cx="2390526" cy="1495127"/>
          </a:xfrm>
          <a:prstGeom prst="roundRect">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rPr>
              <a:t>Behaviour</a:t>
            </a:r>
          </a:p>
          <a:p>
            <a:r>
              <a:rPr lang="en-GB" sz="1400" dirty="0">
                <a:solidFill>
                  <a:schemeClr val="tx1"/>
                </a:solidFill>
              </a:rPr>
              <a:t>I use research to inform my tactics</a:t>
            </a:r>
          </a:p>
          <a:p>
            <a:endParaRPr lang="en-GB" sz="1400" dirty="0"/>
          </a:p>
        </p:txBody>
      </p:sp>
      <p:cxnSp>
        <p:nvCxnSpPr>
          <p:cNvPr id="7" name="Straight Arrow Connector 6">
            <a:extLst>
              <a:ext uri="{FF2B5EF4-FFF2-40B4-BE49-F238E27FC236}">
                <a16:creationId xmlns:a16="http://schemas.microsoft.com/office/drawing/2014/main" id="{231F4A7E-1380-474F-B04D-66BA77A4F2D2}"/>
              </a:ext>
            </a:extLst>
          </p:cNvPr>
          <p:cNvCxnSpPr/>
          <p:nvPr/>
        </p:nvCxnSpPr>
        <p:spPr>
          <a:xfrm>
            <a:off x="6164252" y="2114562"/>
            <a:ext cx="490331" cy="67089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97DE1356-7AAA-4465-B1E9-E0F94983409D}"/>
              </a:ext>
            </a:extLst>
          </p:cNvPr>
          <p:cNvCxnSpPr>
            <a:cxnSpLocks/>
          </p:cNvCxnSpPr>
          <p:nvPr/>
        </p:nvCxnSpPr>
        <p:spPr>
          <a:xfrm flipV="1">
            <a:off x="6336868" y="4634187"/>
            <a:ext cx="508506" cy="71121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A891CD02-409C-4F77-9E12-73468D2D43D6}"/>
              </a:ext>
            </a:extLst>
          </p:cNvPr>
          <p:cNvCxnSpPr>
            <a:cxnSpLocks/>
          </p:cNvCxnSpPr>
          <p:nvPr/>
        </p:nvCxnSpPr>
        <p:spPr>
          <a:xfrm>
            <a:off x="6122903" y="3675823"/>
            <a:ext cx="42793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E4D2B0D4-B8CC-449A-B5F2-A769C0396E75}"/>
              </a:ext>
            </a:extLst>
          </p:cNvPr>
          <p:cNvCxnSpPr>
            <a:cxnSpLocks/>
          </p:cNvCxnSpPr>
          <p:nvPr/>
        </p:nvCxnSpPr>
        <p:spPr>
          <a:xfrm>
            <a:off x="9119212" y="3684310"/>
            <a:ext cx="42793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CC1DD7BC-FFD9-4B10-B7A1-5620255D07E5}"/>
              </a:ext>
            </a:extLst>
          </p:cNvPr>
          <p:cNvSpPr txBox="1"/>
          <p:nvPr/>
        </p:nvSpPr>
        <p:spPr>
          <a:xfrm>
            <a:off x="252862" y="3302638"/>
            <a:ext cx="145330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effectLst/>
                <a:uLnTx/>
                <a:uFillTx/>
                <a:latin typeface="Calibri" panose="020F0502020204030204"/>
                <a:ea typeface="+mn-ea"/>
                <a:cs typeface="+mn-cs"/>
              </a:rPr>
              <a:t> </a:t>
            </a:r>
            <a:r>
              <a:rPr kumimoji="0" lang="en-GB" sz="2400" b="0" i="0" u="none" strike="noStrike" kern="1200" cap="none" spc="0" normalizeH="0" baseline="0" noProof="0" dirty="0">
                <a:ln>
                  <a:noFill/>
                </a:ln>
                <a:effectLst/>
                <a:uLnTx/>
                <a:uFillTx/>
                <a:latin typeface="Calibri" panose="020F0502020204030204"/>
                <a:ea typeface="+mn-ea"/>
                <a:cs typeface="+mn-cs"/>
              </a:rPr>
              <a:t>Individual</a:t>
            </a:r>
          </a:p>
        </p:txBody>
      </p:sp>
      <p:sp>
        <p:nvSpPr>
          <p:cNvPr id="31" name="TextBox 30">
            <a:extLst>
              <a:ext uri="{FF2B5EF4-FFF2-40B4-BE49-F238E27FC236}">
                <a16:creationId xmlns:a16="http://schemas.microsoft.com/office/drawing/2014/main" id="{8E698807-951B-4A5E-8BD3-DF62C8E6A8C1}"/>
              </a:ext>
            </a:extLst>
          </p:cNvPr>
          <p:cNvSpPr txBox="1"/>
          <p:nvPr/>
        </p:nvSpPr>
        <p:spPr>
          <a:xfrm>
            <a:off x="5300926" y="1646309"/>
            <a:ext cx="788847" cy="769441"/>
          </a:xfrm>
          <a:prstGeom prst="rect">
            <a:avLst/>
          </a:prstGeom>
          <a:noFill/>
        </p:spPr>
        <p:txBody>
          <a:bodyPr wrap="square" rtlCol="0">
            <a:spAutoFit/>
          </a:bodyPr>
          <a:lstStyle/>
          <a:p>
            <a:r>
              <a:rPr lang="en-GB" sz="4400" b="1" dirty="0">
                <a:solidFill>
                  <a:srgbClr val="00B050"/>
                </a:solidFill>
                <a:sym typeface="Wingdings 2" panose="05020102010507070707" pitchFamily="18" charset="2"/>
              </a:rPr>
              <a:t></a:t>
            </a:r>
            <a:endParaRPr lang="en-GB" sz="4400" dirty="0"/>
          </a:p>
        </p:txBody>
      </p:sp>
      <p:sp>
        <p:nvSpPr>
          <p:cNvPr id="33" name="TextBox 32">
            <a:extLst>
              <a:ext uri="{FF2B5EF4-FFF2-40B4-BE49-F238E27FC236}">
                <a16:creationId xmlns:a16="http://schemas.microsoft.com/office/drawing/2014/main" id="{86694252-0E68-4318-A310-FBFD8A9DE413}"/>
              </a:ext>
            </a:extLst>
          </p:cNvPr>
          <p:cNvSpPr txBox="1"/>
          <p:nvPr/>
        </p:nvSpPr>
        <p:spPr>
          <a:xfrm>
            <a:off x="5403603" y="5003185"/>
            <a:ext cx="903060" cy="769441"/>
          </a:xfrm>
          <a:prstGeom prst="rect">
            <a:avLst/>
          </a:prstGeom>
          <a:noFill/>
        </p:spPr>
        <p:txBody>
          <a:bodyPr wrap="square" rtlCol="0">
            <a:spAutoFit/>
          </a:bodyPr>
          <a:lstStyle/>
          <a:p>
            <a:r>
              <a:rPr lang="en-GB" sz="4400" b="1" dirty="0">
                <a:solidFill>
                  <a:srgbClr val="FF0000"/>
                </a:solidFill>
                <a:sym typeface="Wingdings 2" panose="05020102010507070707" pitchFamily="18" charset="2"/>
              </a:rPr>
              <a:t></a:t>
            </a:r>
            <a:endParaRPr lang="en-GB" sz="4400" dirty="0">
              <a:solidFill>
                <a:srgbClr val="FF0000"/>
              </a:solidFill>
            </a:endParaRPr>
          </a:p>
        </p:txBody>
      </p:sp>
      <p:sp>
        <p:nvSpPr>
          <p:cNvPr id="3" name="TextBox 2">
            <a:extLst>
              <a:ext uri="{FF2B5EF4-FFF2-40B4-BE49-F238E27FC236}">
                <a16:creationId xmlns:a16="http://schemas.microsoft.com/office/drawing/2014/main" id="{F3A5668F-E980-412E-8092-0C4D539E19F9}"/>
              </a:ext>
            </a:extLst>
          </p:cNvPr>
          <p:cNvSpPr txBox="1"/>
          <p:nvPr/>
        </p:nvSpPr>
        <p:spPr>
          <a:xfrm>
            <a:off x="8014638" y="6409402"/>
            <a:ext cx="4028219" cy="369332"/>
          </a:xfrm>
          <a:prstGeom prst="rect">
            <a:avLst/>
          </a:prstGeom>
          <a:noFill/>
        </p:spPr>
        <p:txBody>
          <a:bodyPr wrap="none" rtlCol="0">
            <a:spAutoFit/>
          </a:bodyPr>
          <a:lstStyle/>
          <a:p>
            <a:r>
              <a:rPr lang="en-GB" dirty="0"/>
              <a:t>Theory of Planned Behaviour, Ajzen 1991</a:t>
            </a:r>
          </a:p>
        </p:txBody>
      </p:sp>
      <p:sp>
        <p:nvSpPr>
          <p:cNvPr id="26" name="TextBox 25">
            <a:extLst>
              <a:ext uri="{FF2B5EF4-FFF2-40B4-BE49-F238E27FC236}">
                <a16:creationId xmlns:a16="http://schemas.microsoft.com/office/drawing/2014/main" id="{B1A8EF69-69E6-4E92-9848-625529584E67}"/>
              </a:ext>
            </a:extLst>
          </p:cNvPr>
          <p:cNvSpPr txBox="1"/>
          <p:nvPr/>
        </p:nvSpPr>
        <p:spPr>
          <a:xfrm>
            <a:off x="5390134" y="3095417"/>
            <a:ext cx="903060" cy="769441"/>
          </a:xfrm>
          <a:prstGeom prst="rect">
            <a:avLst/>
          </a:prstGeom>
          <a:noFill/>
        </p:spPr>
        <p:txBody>
          <a:bodyPr wrap="square" rtlCol="0">
            <a:spAutoFit/>
          </a:bodyPr>
          <a:lstStyle/>
          <a:p>
            <a:r>
              <a:rPr lang="en-GB" sz="4400" b="1" dirty="0">
                <a:solidFill>
                  <a:srgbClr val="FF0000"/>
                </a:solidFill>
                <a:sym typeface="Wingdings 2" panose="05020102010507070707" pitchFamily="18" charset="2"/>
              </a:rPr>
              <a:t></a:t>
            </a:r>
            <a:endParaRPr lang="en-GB" sz="4400" dirty="0">
              <a:solidFill>
                <a:srgbClr val="FF0000"/>
              </a:solidFill>
            </a:endParaRPr>
          </a:p>
        </p:txBody>
      </p:sp>
    </p:spTree>
    <p:extLst>
      <p:ext uri="{BB962C8B-B14F-4D97-AF65-F5344CB8AC3E}">
        <p14:creationId xmlns:p14="http://schemas.microsoft.com/office/powerpoint/2010/main" val="409909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P spid="2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Slice</Template>
  <TotalTime>9348</TotalTime>
  <Words>2458</Words>
  <Application>Microsoft Office PowerPoint</Application>
  <PresentationFormat>Widescreen</PresentationFormat>
  <Paragraphs>437</Paragraphs>
  <Slides>24</Slides>
  <Notes>13</Notes>
  <HiddenSlides>3</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vt:lpstr>
      <vt:lpstr>Calibri Light</vt:lpstr>
      <vt:lpstr>Corbel</vt:lpstr>
      <vt:lpstr>Segoe UI</vt:lpstr>
      <vt:lpstr>Times New Roman</vt:lpstr>
      <vt:lpstr>Ubuntu</vt:lpstr>
      <vt:lpstr>Verdana</vt:lpstr>
      <vt:lpstr>Office Theme</vt:lpstr>
      <vt:lpstr>PowerPoint Presentation</vt:lpstr>
      <vt:lpstr>PowerPoint Presentation</vt:lpstr>
      <vt:lpstr>PowerPoint Presentation</vt:lpstr>
      <vt:lpstr>Research into Practice and Practice into Research?</vt:lpstr>
      <vt:lpstr>PowerPoint Presentation</vt:lpstr>
      <vt:lpstr>PowerPoint Presentation</vt:lpstr>
      <vt:lpstr>Thematic analysis of barriers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Research into practice interventions</vt:lpstr>
      <vt:lpstr>PowerPoint Presentation</vt:lpstr>
      <vt:lpstr>Research into practice interventions</vt:lpstr>
      <vt:lpstr>Research into practice interventions</vt:lpstr>
      <vt:lpstr>PowerPoint Presentation</vt:lpstr>
      <vt:lpstr>Research into practice interventions</vt:lpstr>
      <vt:lpstr>Research into practice interventions</vt:lpstr>
      <vt:lpstr>Research into practice interventions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Benton</dc:creator>
  <cp:lastModifiedBy>Nicky.Miller</cp:lastModifiedBy>
  <cp:revision>497</cp:revision>
  <cp:lastPrinted>2020-09-29T13:53:11Z</cp:lastPrinted>
  <dcterms:created xsi:type="dcterms:W3CDTF">2020-05-18T12:35:15Z</dcterms:created>
  <dcterms:modified xsi:type="dcterms:W3CDTF">2023-06-15T07:14:24Z</dcterms:modified>
</cp:coreProperties>
</file>