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711" r:id="rId5"/>
    <p:sldId id="713" r:id="rId6"/>
    <p:sldId id="714" r:id="rId7"/>
    <p:sldId id="720" r:id="rId8"/>
    <p:sldId id="721" r:id="rId9"/>
    <p:sldId id="343" r:id="rId10"/>
    <p:sldId id="715" r:id="rId11"/>
    <p:sldId id="275" r:id="rId12"/>
    <p:sldId id="347" r:id="rId13"/>
    <p:sldId id="346" r:id="rId14"/>
    <p:sldId id="716" r:id="rId15"/>
    <p:sldId id="719" r:id="rId16"/>
    <p:sldId id="722" r:id="rId17"/>
    <p:sldId id="723" r:id="rId18"/>
    <p:sldId id="726" r:id="rId19"/>
    <p:sldId id="728" r:id="rId20"/>
    <p:sldId id="725" r:id="rId21"/>
    <p:sldId id="729" r:id="rId22"/>
    <p:sldId id="730" r:id="rId23"/>
    <p:sldId id="731"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Harding" initials="R" lastIdx="6" clrIdx="0">
    <p:extLst>
      <p:ext uri="{19B8F6BF-5375-455C-9EA6-DF929625EA0E}">
        <p15:presenceInfo xmlns:p15="http://schemas.microsoft.com/office/powerpoint/2012/main" userId="S::rh23495@open.ac.uk::5c64f328-234c-4395-995c-8cd5d70f74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78"/>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8AC91-3844-4FCB-A546-2D0694F82250}"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187F5C20-778C-4DED-8B99-DC6DE532FAEC}">
      <dgm:prSet custT="1"/>
      <dgm:spPr/>
      <dgm:t>
        <a:bodyPr/>
        <a:lstStyle/>
        <a:p>
          <a:pPr marL="0" marR="0" lvl="0" indent="0" defTabSz="914400" eaLnBrk="1" fontAlgn="auto" latinLnBrk="0" hangingPunct="1">
            <a:spcBef>
              <a:spcPts val="0"/>
            </a:spcBef>
            <a:spcAft>
              <a:spcPts val="0"/>
            </a:spcAft>
            <a:buClrTx/>
            <a:buSzTx/>
            <a:buFontTx/>
            <a:buNone/>
            <a:tabLst/>
            <a:defRPr/>
          </a:pPr>
          <a:r>
            <a:rPr lang="en-GB" sz="1200" dirty="0"/>
            <a:t>Force learning and development materials aimed at specialist rape investigators reviewed to consider the effectiveness of the current local approaches. This material compared against relevant College of Policing material to identify gaps in the local learning provision against the expected standards required by the professional body for policing. </a:t>
          </a:r>
          <a:endParaRPr lang="en-US" sz="1200" dirty="0"/>
        </a:p>
        <a:p>
          <a:pPr marL="0" lvl="0" defTabSz="533400">
            <a:spcBef>
              <a:spcPct val="0"/>
            </a:spcBef>
            <a:spcAft>
              <a:spcPct val="35000"/>
            </a:spcAft>
            <a:buNone/>
          </a:pPr>
          <a:endParaRPr lang="en-US" sz="1000" dirty="0"/>
        </a:p>
      </dgm:t>
    </dgm:pt>
    <dgm:pt modelId="{E8CD365F-0FCD-48E8-B06E-596098D45878}" type="parTrans" cxnId="{190EE140-81A1-4DA8-BA8F-3FF312410326}">
      <dgm:prSet/>
      <dgm:spPr/>
      <dgm:t>
        <a:bodyPr/>
        <a:lstStyle/>
        <a:p>
          <a:endParaRPr lang="en-US"/>
        </a:p>
      </dgm:t>
    </dgm:pt>
    <dgm:pt modelId="{FBB57371-1D30-4ED0-B16F-DBBEC3CBBC6D}" type="sibTrans" cxnId="{190EE140-81A1-4DA8-BA8F-3FF312410326}">
      <dgm:prSet/>
      <dgm:spPr/>
      <dgm:t>
        <a:bodyPr/>
        <a:lstStyle/>
        <a:p>
          <a:endParaRPr lang="en-US"/>
        </a:p>
      </dgm:t>
    </dgm:pt>
    <dgm:pt modelId="{C4A843B6-4BC5-4409-AB64-45B522868873}">
      <dgm:prSet custT="1"/>
      <dgm:spPr/>
      <dgm:t>
        <a:bodyPr/>
        <a:lstStyle/>
        <a:p>
          <a:r>
            <a:rPr lang="en-US" sz="1200" dirty="0"/>
            <a:t>Review of local policies and procedures focused on officer wellbeing. National evidence call for examples of promising practice in the context of RASSO and wellbeing and consideration of applicability to A and S context. This was compared to the published evidence base available on this area of police work.</a:t>
          </a:r>
        </a:p>
      </dgm:t>
    </dgm:pt>
    <dgm:pt modelId="{5B20C60A-28F8-457D-83DB-0C1ACC35AB5F}" type="parTrans" cxnId="{4B546625-9095-470E-AD66-8DD52E8EC81B}">
      <dgm:prSet/>
      <dgm:spPr/>
      <dgm:t>
        <a:bodyPr/>
        <a:lstStyle/>
        <a:p>
          <a:endParaRPr lang="en-US"/>
        </a:p>
      </dgm:t>
    </dgm:pt>
    <dgm:pt modelId="{3005FB25-5E76-475D-801A-3D35D518952C}" type="sibTrans" cxnId="{4B546625-9095-470E-AD66-8DD52E8EC81B}">
      <dgm:prSet/>
      <dgm:spPr/>
      <dgm:t>
        <a:bodyPr/>
        <a:lstStyle/>
        <a:p>
          <a:endParaRPr lang="en-US"/>
        </a:p>
      </dgm:t>
    </dgm:pt>
    <dgm:pt modelId="{76CFE3D2-40BB-4CCC-BCAF-FBB835DD5F8B}">
      <dgm:prSet custT="1"/>
      <dgm:spPr/>
      <dgm:t>
        <a:bodyPr/>
        <a:lstStyle/>
        <a:p>
          <a:r>
            <a:rPr lang="en-GB" sz="1100" dirty="0"/>
            <a:t>Focus groups with:</a:t>
          </a:r>
          <a:br>
            <a:rPr lang="en-GB" sz="1100" dirty="0"/>
          </a:br>
          <a:r>
            <a:rPr lang="en-GB" sz="1100" dirty="0"/>
            <a:t>-  Police investigators to explore their perceptions of police training materials and how their development needs are built into the development of the approaches at Avon and Somerset. </a:t>
          </a:r>
          <a:br>
            <a:rPr lang="en-GB" sz="1100" dirty="0"/>
          </a:br>
          <a:r>
            <a:rPr lang="en-GB" sz="1100" dirty="0"/>
            <a:t>- Force learning and development officers/staff to explore the process for developing the materials, what they draw on for this material and the process of review internally. </a:t>
          </a:r>
          <a:br>
            <a:rPr lang="en-GB" sz="1100" dirty="0"/>
          </a:br>
          <a:r>
            <a:rPr lang="en-GB" sz="1100" dirty="0"/>
            <a:t>-  First response officers to explore their learning input and their perceptions of its’ effectiveness in practice. </a:t>
          </a:r>
          <a:endParaRPr lang="en-US" sz="1100" dirty="0"/>
        </a:p>
      </dgm:t>
    </dgm:pt>
    <dgm:pt modelId="{BFEE7F17-A266-4D97-94B6-73CDFEA38D2C}" type="parTrans" cxnId="{F3CB6BA0-3044-4EC8-9E6D-35692936E20D}">
      <dgm:prSet/>
      <dgm:spPr/>
      <dgm:t>
        <a:bodyPr/>
        <a:lstStyle/>
        <a:p>
          <a:endParaRPr lang="en-US"/>
        </a:p>
      </dgm:t>
    </dgm:pt>
    <dgm:pt modelId="{18248661-6A33-4F83-85A9-796554BBBE95}" type="sibTrans" cxnId="{F3CB6BA0-3044-4EC8-9E6D-35692936E20D}">
      <dgm:prSet/>
      <dgm:spPr/>
      <dgm:t>
        <a:bodyPr/>
        <a:lstStyle/>
        <a:p>
          <a:endParaRPr lang="en-US"/>
        </a:p>
      </dgm:t>
    </dgm:pt>
    <dgm:pt modelId="{760A5FDC-91DE-41A5-9DA5-3FC4394DA7CC}">
      <dgm:prSet custT="1"/>
      <dgm:spPr/>
      <dgm:t>
        <a:bodyPr/>
        <a:lstStyle/>
        <a:p>
          <a:r>
            <a:rPr lang="en-GB" sz="1200" dirty="0"/>
            <a:t>Two semi-structured interviews held with the force well-being leads to understand their experiences of referral processes and local support provision. These interviews will add value to the focus groups by providing addition information/perspectives on well-being and where there might be links to development needs. </a:t>
          </a:r>
          <a:endParaRPr lang="en-US" sz="1200" dirty="0"/>
        </a:p>
      </dgm:t>
    </dgm:pt>
    <dgm:pt modelId="{D1BE1C43-080E-46A3-B703-5F30B87587A3}" type="parTrans" cxnId="{93EBAB1C-A783-469B-BD31-B8506502E0FD}">
      <dgm:prSet/>
      <dgm:spPr/>
      <dgm:t>
        <a:bodyPr/>
        <a:lstStyle/>
        <a:p>
          <a:endParaRPr lang="en-US"/>
        </a:p>
      </dgm:t>
    </dgm:pt>
    <dgm:pt modelId="{4E82A96D-42AD-4216-B231-895F5F0069FA}" type="sibTrans" cxnId="{93EBAB1C-A783-469B-BD31-B8506502E0FD}">
      <dgm:prSet/>
      <dgm:spPr/>
      <dgm:t>
        <a:bodyPr/>
        <a:lstStyle/>
        <a:p>
          <a:endParaRPr lang="en-US"/>
        </a:p>
      </dgm:t>
    </dgm:pt>
    <dgm:pt modelId="{F90B3046-F765-4BB7-ADB8-220391F3C68E}" type="pres">
      <dgm:prSet presAssocID="{E6D8AC91-3844-4FCB-A546-2D0694F82250}" presName="vert0" presStyleCnt="0">
        <dgm:presLayoutVars>
          <dgm:dir/>
          <dgm:animOne val="branch"/>
          <dgm:animLvl val="lvl"/>
        </dgm:presLayoutVars>
      </dgm:prSet>
      <dgm:spPr/>
    </dgm:pt>
    <dgm:pt modelId="{81DA427F-2220-4A7F-AA52-5E74A34594EA}" type="pres">
      <dgm:prSet presAssocID="{187F5C20-778C-4DED-8B99-DC6DE532FAEC}" presName="thickLine" presStyleLbl="alignNode1" presStyleIdx="0" presStyleCnt="4"/>
      <dgm:spPr/>
    </dgm:pt>
    <dgm:pt modelId="{17014633-1132-45BF-85CA-2694E4AC49FC}" type="pres">
      <dgm:prSet presAssocID="{187F5C20-778C-4DED-8B99-DC6DE532FAEC}" presName="horz1" presStyleCnt="0"/>
      <dgm:spPr/>
    </dgm:pt>
    <dgm:pt modelId="{0697C3C8-1AC0-4323-A8CC-6BA1D3236580}" type="pres">
      <dgm:prSet presAssocID="{187F5C20-778C-4DED-8B99-DC6DE532FAEC}" presName="tx1" presStyleLbl="revTx" presStyleIdx="0" presStyleCnt="4"/>
      <dgm:spPr/>
    </dgm:pt>
    <dgm:pt modelId="{E95B3F71-A5CE-4A09-9F1B-ADEA58CA697B}" type="pres">
      <dgm:prSet presAssocID="{187F5C20-778C-4DED-8B99-DC6DE532FAEC}" presName="vert1" presStyleCnt="0"/>
      <dgm:spPr/>
    </dgm:pt>
    <dgm:pt modelId="{5EDDE9AD-287A-4593-9980-C6010A349EF2}" type="pres">
      <dgm:prSet presAssocID="{C4A843B6-4BC5-4409-AB64-45B522868873}" presName="thickLine" presStyleLbl="alignNode1" presStyleIdx="1" presStyleCnt="4"/>
      <dgm:spPr/>
    </dgm:pt>
    <dgm:pt modelId="{B1AEEC61-A5C3-4F1B-A5A7-E8F97C0EBCAB}" type="pres">
      <dgm:prSet presAssocID="{C4A843B6-4BC5-4409-AB64-45B522868873}" presName="horz1" presStyleCnt="0"/>
      <dgm:spPr/>
    </dgm:pt>
    <dgm:pt modelId="{EC279EB1-DAE9-4AE7-B89F-CB89017C5FBC}" type="pres">
      <dgm:prSet presAssocID="{C4A843B6-4BC5-4409-AB64-45B522868873}" presName="tx1" presStyleLbl="revTx" presStyleIdx="1" presStyleCnt="4"/>
      <dgm:spPr/>
    </dgm:pt>
    <dgm:pt modelId="{2A625A5D-C110-4D1E-90F0-A8EDB7E42A31}" type="pres">
      <dgm:prSet presAssocID="{C4A843B6-4BC5-4409-AB64-45B522868873}" presName="vert1" presStyleCnt="0"/>
      <dgm:spPr/>
    </dgm:pt>
    <dgm:pt modelId="{2F04FE38-A71F-454E-BE90-4A7A61F10E13}" type="pres">
      <dgm:prSet presAssocID="{76CFE3D2-40BB-4CCC-BCAF-FBB835DD5F8B}" presName="thickLine" presStyleLbl="alignNode1" presStyleIdx="2" presStyleCnt="4"/>
      <dgm:spPr/>
    </dgm:pt>
    <dgm:pt modelId="{9528B524-9237-47A5-A334-27E7FFC7AAB3}" type="pres">
      <dgm:prSet presAssocID="{76CFE3D2-40BB-4CCC-BCAF-FBB835DD5F8B}" presName="horz1" presStyleCnt="0"/>
      <dgm:spPr/>
    </dgm:pt>
    <dgm:pt modelId="{572D63FE-7489-4DA0-9697-81E92C5CB8DE}" type="pres">
      <dgm:prSet presAssocID="{76CFE3D2-40BB-4CCC-BCAF-FBB835DD5F8B}" presName="tx1" presStyleLbl="revTx" presStyleIdx="2" presStyleCnt="4" custScaleX="100098" custScaleY="102671" custLinFactNeighborX="-896" custLinFactNeighborY="-714"/>
      <dgm:spPr/>
    </dgm:pt>
    <dgm:pt modelId="{D2F4F0E6-C244-4770-99D3-58D06B8C6B8D}" type="pres">
      <dgm:prSet presAssocID="{76CFE3D2-40BB-4CCC-BCAF-FBB835DD5F8B}" presName="vert1" presStyleCnt="0"/>
      <dgm:spPr/>
    </dgm:pt>
    <dgm:pt modelId="{C46D6134-4544-47AA-8C48-8807E32F12D4}" type="pres">
      <dgm:prSet presAssocID="{760A5FDC-91DE-41A5-9DA5-3FC4394DA7CC}" presName="thickLine" presStyleLbl="alignNode1" presStyleIdx="3" presStyleCnt="4"/>
      <dgm:spPr/>
    </dgm:pt>
    <dgm:pt modelId="{564C0F9F-E914-497F-A1E9-7FD2C68E3C60}" type="pres">
      <dgm:prSet presAssocID="{760A5FDC-91DE-41A5-9DA5-3FC4394DA7CC}" presName="horz1" presStyleCnt="0"/>
      <dgm:spPr/>
    </dgm:pt>
    <dgm:pt modelId="{D6C719B5-E5A4-45AD-A3B2-3B01FF0A95CB}" type="pres">
      <dgm:prSet presAssocID="{760A5FDC-91DE-41A5-9DA5-3FC4394DA7CC}" presName="tx1" presStyleLbl="revTx" presStyleIdx="3" presStyleCnt="4"/>
      <dgm:spPr/>
    </dgm:pt>
    <dgm:pt modelId="{012990D1-456D-4677-B6D7-CE230E3163A1}" type="pres">
      <dgm:prSet presAssocID="{760A5FDC-91DE-41A5-9DA5-3FC4394DA7CC}" presName="vert1" presStyleCnt="0"/>
      <dgm:spPr/>
    </dgm:pt>
  </dgm:ptLst>
  <dgm:cxnLst>
    <dgm:cxn modelId="{93EBAB1C-A783-469B-BD31-B8506502E0FD}" srcId="{E6D8AC91-3844-4FCB-A546-2D0694F82250}" destId="{760A5FDC-91DE-41A5-9DA5-3FC4394DA7CC}" srcOrd="3" destOrd="0" parTransId="{D1BE1C43-080E-46A3-B703-5F30B87587A3}" sibTransId="{4E82A96D-42AD-4216-B231-895F5F0069FA}"/>
    <dgm:cxn modelId="{4B546625-9095-470E-AD66-8DD52E8EC81B}" srcId="{E6D8AC91-3844-4FCB-A546-2D0694F82250}" destId="{C4A843B6-4BC5-4409-AB64-45B522868873}" srcOrd="1" destOrd="0" parTransId="{5B20C60A-28F8-457D-83DB-0C1ACC35AB5F}" sibTransId="{3005FB25-5E76-475D-801A-3D35D518952C}"/>
    <dgm:cxn modelId="{190EE140-81A1-4DA8-BA8F-3FF312410326}" srcId="{E6D8AC91-3844-4FCB-A546-2D0694F82250}" destId="{187F5C20-778C-4DED-8B99-DC6DE532FAEC}" srcOrd="0" destOrd="0" parTransId="{E8CD365F-0FCD-48E8-B06E-596098D45878}" sibTransId="{FBB57371-1D30-4ED0-B16F-DBBEC3CBBC6D}"/>
    <dgm:cxn modelId="{05FF6748-6C6A-453F-82C4-04AAB4904954}" type="presOf" srcId="{C4A843B6-4BC5-4409-AB64-45B522868873}" destId="{EC279EB1-DAE9-4AE7-B89F-CB89017C5FBC}" srcOrd="0" destOrd="0" presId="urn:microsoft.com/office/officeart/2008/layout/LinedList"/>
    <dgm:cxn modelId="{2209206D-8432-48C4-9406-7BC3598793AE}" type="presOf" srcId="{187F5C20-778C-4DED-8B99-DC6DE532FAEC}" destId="{0697C3C8-1AC0-4323-A8CC-6BA1D3236580}" srcOrd="0" destOrd="0" presId="urn:microsoft.com/office/officeart/2008/layout/LinedList"/>
    <dgm:cxn modelId="{F3CB6BA0-3044-4EC8-9E6D-35692936E20D}" srcId="{E6D8AC91-3844-4FCB-A546-2D0694F82250}" destId="{76CFE3D2-40BB-4CCC-BCAF-FBB835DD5F8B}" srcOrd="2" destOrd="0" parTransId="{BFEE7F17-A266-4D97-94B6-73CDFEA38D2C}" sibTransId="{18248661-6A33-4F83-85A9-796554BBBE95}"/>
    <dgm:cxn modelId="{9C0389A0-4870-40BB-AFBC-694B9FCFE1B2}" type="presOf" srcId="{76CFE3D2-40BB-4CCC-BCAF-FBB835DD5F8B}" destId="{572D63FE-7489-4DA0-9697-81E92C5CB8DE}" srcOrd="0" destOrd="0" presId="urn:microsoft.com/office/officeart/2008/layout/LinedList"/>
    <dgm:cxn modelId="{5C7E8AA0-4669-41B3-8F55-62D6CCC6B94F}" type="presOf" srcId="{E6D8AC91-3844-4FCB-A546-2D0694F82250}" destId="{F90B3046-F765-4BB7-ADB8-220391F3C68E}" srcOrd="0" destOrd="0" presId="urn:microsoft.com/office/officeart/2008/layout/LinedList"/>
    <dgm:cxn modelId="{42EE14AC-975D-4DB3-B5A4-7780D386B2EC}" type="presOf" srcId="{760A5FDC-91DE-41A5-9DA5-3FC4394DA7CC}" destId="{D6C719B5-E5A4-45AD-A3B2-3B01FF0A95CB}" srcOrd="0" destOrd="0" presId="urn:microsoft.com/office/officeart/2008/layout/LinedList"/>
    <dgm:cxn modelId="{366A8D8E-8374-4999-B94B-E7B620FAE5F2}" type="presParOf" srcId="{F90B3046-F765-4BB7-ADB8-220391F3C68E}" destId="{81DA427F-2220-4A7F-AA52-5E74A34594EA}" srcOrd="0" destOrd="0" presId="urn:microsoft.com/office/officeart/2008/layout/LinedList"/>
    <dgm:cxn modelId="{87EC2F59-7328-4FF7-A63F-7A336FE2DBE3}" type="presParOf" srcId="{F90B3046-F765-4BB7-ADB8-220391F3C68E}" destId="{17014633-1132-45BF-85CA-2694E4AC49FC}" srcOrd="1" destOrd="0" presId="urn:microsoft.com/office/officeart/2008/layout/LinedList"/>
    <dgm:cxn modelId="{C43C79AB-ACBB-4C80-9EAF-B5E9A8307AEE}" type="presParOf" srcId="{17014633-1132-45BF-85CA-2694E4AC49FC}" destId="{0697C3C8-1AC0-4323-A8CC-6BA1D3236580}" srcOrd="0" destOrd="0" presId="urn:microsoft.com/office/officeart/2008/layout/LinedList"/>
    <dgm:cxn modelId="{A08EB9E6-B128-43DC-9B18-52AFFEDF7FA9}" type="presParOf" srcId="{17014633-1132-45BF-85CA-2694E4AC49FC}" destId="{E95B3F71-A5CE-4A09-9F1B-ADEA58CA697B}" srcOrd="1" destOrd="0" presId="urn:microsoft.com/office/officeart/2008/layout/LinedList"/>
    <dgm:cxn modelId="{6481EF6A-7420-4559-A5B5-2A507587AFA4}" type="presParOf" srcId="{F90B3046-F765-4BB7-ADB8-220391F3C68E}" destId="{5EDDE9AD-287A-4593-9980-C6010A349EF2}" srcOrd="2" destOrd="0" presId="urn:microsoft.com/office/officeart/2008/layout/LinedList"/>
    <dgm:cxn modelId="{94633F31-CF9D-4715-A942-BF1E3EA63F91}" type="presParOf" srcId="{F90B3046-F765-4BB7-ADB8-220391F3C68E}" destId="{B1AEEC61-A5C3-4F1B-A5A7-E8F97C0EBCAB}" srcOrd="3" destOrd="0" presId="urn:microsoft.com/office/officeart/2008/layout/LinedList"/>
    <dgm:cxn modelId="{5C0BC295-5113-4D70-B2DF-34D345B4E60A}" type="presParOf" srcId="{B1AEEC61-A5C3-4F1B-A5A7-E8F97C0EBCAB}" destId="{EC279EB1-DAE9-4AE7-B89F-CB89017C5FBC}" srcOrd="0" destOrd="0" presId="urn:microsoft.com/office/officeart/2008/layout/LinedList"/>
    <dgm:cxn modelId="{10A565B9-79E6-4BB7-8D84-F8ED1D412A91}" type="presParOf" srcId="{B1AEEC61-A5C3-4F1B-A5A7-E8F97C0EBCAB}" destId="{2A625A5D-C110-4D1E-90F0-A8EDB7E42A31}" srcOrd="1" destOrd="0" presId="urn:microsoft.com/office/officeart/2008/layout/LinedList"/>
    <dgm:cxn modelId="{B246332C-6667-40A9-8737-20621946700C}" type="presParOf" srcId="{F90B3046-F765-4BB7-ADB8-220391F3C68E}" destId="{2F04FE38-A71F-454E-BE90-4A7A61F10E13}" srcOrd="4" destOrd="0" presId="urn:microsoft.com/office/officeart/2008/layout/LinedList"/>
    <dgm:cxn modelId="{8DA6F8A8-504F-4C8D-8E3B-F1498D81741D}" type="presParOf" srcId="{F90B3046-F765-4BB7-ADB8-220391F3C68E}" destId="{9528B524-9237-47A5-A334-27E7FFC7AAB3}" srcOrd="5" destOrd="0" presId="urn:microsoft.com/office/officeart/2008/layout/LinedList"/>
    <dgm:cxn modelId="{E1E3405D-F6ED-46DD-A70B-F73FAB4F0885}" type="presParOf" srcId="{9528B524-9237-47A5-A334-27E7FFC7AAB3}" destId="{572D63FE-7489-4DA0-9697-81E92C5CB8DE}" srcOrd="0" destOrd="0" presId="urn:microsoft.com/office/officeart/2008/layout/LinedList"/>
    <dgm:cxn modelId="{6E196AD5-8AD8-4A85-AEF6-14F2772F3DE6}" type="presParOf" srcId="{9528B524-9237-47A5-A334-27E7FFC7AAB3}" destId="{D2F4F0E6-C244-4770-99D3-58D06B8C6B8D}" srcOrd="1" destOrd="0" presId="urn:microsoft.com/office/officeart/2008/layout/LinedList"/>
    <dgm:cxn modelId="{4894BB0E-969A-4684-BBFB-0AD8AA7C126E}" type="presParOf" srcId="{F90B3046-F765-4BB7-ADB8-220391F3C68E}" destId="{C46D6134-4544-47AA-8C48-8807E32F12D4}" srcOrd="6" destOrd="0" presId="urn:microsoft.com/office/officeart/2008/layout/LinedList"/>
    <dgm:cxn modelId="{AA6962AD-5DF5-4446-AD27-F74C89875B5B}" type="presParOf" srcId="{F90B3046-F765-4BB7-ADB8-220391F3C68E}" destId="{564C0F9F-E914-497F-A1E9-7FD2C68E3C60}" srcOrd="7" destOrd="0" presId="urn:microsoft.com/office/officeart/2008/layout/LinedList"/>
    <dgm:cxn modelId="{1157F368-076A-4CF7-AC36-F4B3FC3413F9}" type="presParOf" srcId="{564C0F9F-E914-497F-A1E9-7FD2C68E3C60}" destId="{D6C719B5-E5A4-45AD-A3B2-3B01FF0A95CB}" srcOrd="0" destOrd="0" presId="urn:microsoft.com/office/officeart/2008/layout/LinedList"/>
    <dgm:cxn modelId="{8ECF6C7C-3031-4D0E-B65B-5D10031AC20D}" type="presParOf" srcId="{564C0F9F-E914-497F-A1E9-7FD2C68E3C60}" destId="{012990D1-456D-4677-B6D7-CE230E3163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8274DB-DEF3-4272-9783-D8723A6AD0A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E5C8499C-B92A-4C18-B5ED-845C707AEEE1}">
      <dgm:prSet phldrT="[Text]"/>
      <dgm:spPr/>
      <dgm:t>
        <a:bodyPr/>
        <a:lstStyle/>
        <a:p>
          <a:r>
            <a:rPr lang="en-GB" b="1" dirty="0"/>
            <a:t>Weaknesses</a:t>
          </a:r>
        </a:p>
      </dgm:t>
    </dgm:pt>
    <dgm:pt modelId="{06CE1788-52BE-4D68-91F6-F6F9EAB05B1B}" type="parTrans" cxnId="{11CECE44-5B78-4B40-84CD-04B8C0FE90B6}">
      <dgm:prSet/>
      <dgm:spPr/>
      <dgm:t>
        <a:bodyPr/>
        <a:lstStyle/>
        <a:p>
          <a:endParaRPr lang="en-GB"/>
        </a:p>
      </dgm:t>
    </dgm:pt>
    <dgm:pt modelId="{41885138-F35E-4161-9129-A21E9E4DE7E3}" type="sibTrans" cxnId="{11CECE44-5B78-4B40-84CD-04B8C0FE90B6}">
      <dgm:prSet/>
      <dgm:spPr/>
      <dgm:t>
        <a:bodyPr/>
        <a:lstStyle/>
        <a:p>
          <a:endParaRPr lang="en-GB"/>
        </a:p>
      </dgm:t>
    </dgm:pt>
    <dgm:pt modelId="{D3F40C3B-D67C-47F2-8083-044DFCFEB294}">
      <dgm:prSet phldrT="[Text]" custT="1"/>
      <dgm:spPr/>
      <dgm:t>
        <a:bodyPr/>
        <a:lstStyle/>
        <a:p>
          <a:r>
            <a:rPr lang="en-GB" sz="800" b="0" i="0" dirty="0">
              <a:solidFill>
                <a:schemeClr val="bg1"/>
              </a:solidFill>
              <a:effectLst/>
              <a:latin typeface="Calibri" panose="020F0502020204030204" pitchFamily="34" charset="0"/>
            </a:rPr>
            <a:t>‘I felt that I couldn’t go to anybody. The first person I went to was a doctor and got signed off and felt embarrassed and actually contacted my supervisor to say, ‘I'm going off sick’’. (FRO)</a:t>
          </a:r>
          <a:endParaRPr lang="en-GB" sz="800" dirty="0">
            <a:solidFill>
              <a:schemeClr val="bg1"/>
            </a:solidFill>
          </a:endParaRPr>
        </a:p>
      </dgm:t>
    </dgm:pt>
    <dgm:pt modelId="{953DA2E6-A604-4C3B-ACEB-7FC578C423A3}" type="parTrans" cxnId="{989B4597-9A17-4C5A-8E29-E7A95526872A}">
      <dgm:prSet/>
      <dgm:spPr/>
      <dgm:t>
        <a:bodyPr/>
        <a:lstStyle/>
        <a:p>
          <a:endParaRPr lang="en-GB"/>
        </a:p>
      </dgm:t>
    </dgm:pt>
    <dgm:pt modelId="{E17B2743-6534-436E-9E2E-F4B5C2BC4038}" type="sibTrans" cxnId="{989B4597-9A17-4C5A-8E29-E7A95526872A}">
      <dgm:prSet/>
      <dgm:spPr/>
      <dgm:t>
        <a:bodyPr/>
        <a:lstStyle/>
        <a:p>
          <a:endParaRPr lang="en-GB"/>
        </a:p>
      </dgm:t>
    </dgm:pt>
    <dgm:pt modelId="{39FE9706-933C-488E-96D5-EC9697F2CC6B}">
      <dgm:prSet phldrT="[Text]" custT="1"/>
      <dgm:spPr/>
      <dgm:t>
        <a:bodyPr/>
        <a:lstStyle/>
        <a:p>
          <a:r>
            <a:rPr lang="en-GB" sz="800" b="0" i="0" dirty="0">
              <a:solidFill>
                <a:schemeClr val="bg1"/>
              </a:solidFill>
              <a:effectLst/>
              <a:latin typeface="Arial" panose="020B0604020202020204" pitchFamily="34" charset="0"/>
            </a:rPr>
            <a:t>‘Culturally we’re better at holding our hand up and saying if we need help, and people are around supporting rather than CID, having that old school culture of stiff upper lip and getting on with it’ (DI – Op Ruby)</a:t>
          </a:r>
          <a:endParaRPr lang="en-GB" sz="800" dirty="0">
            <a:solidFill>
              <a:schemeClr val="bg1"/>
            </a:solidFill>
          </a:endParaRPr>
        </a:p>
      </dgm:t>
    </dgm:pt>
    <dgm:pt modelId="{78DD7D45-5168-4BCF-A075-06FF1AB2F596}" type="parTrans" cxnId="{A029FAEB-8946-42F5-8C22-DB25ED46992D}">
      <dgm:prSet/>
      <dgm:spPr/>
      <dgm:t>
        <a:bodyPr/>
        <a:lstStyle/>
        <a:p>
          <a:endParaRPr lang="en-GB"/>
        </a:p>
      </dgm:t>
    </dgm:pt>
    <dgm:pt modelId="{D1730F6F-9EC0-4701-ADA4-70C01E7C7746}" type="sibTrans" cxnId="{A029FAEB-8946-42F5-8C22-DB25ED46992D}">
      <dgm:prSet/>
      <dgm:spPr/>
      <dgm:t>
        <a:bodyPr/>
        <a:lstStyle/>
        <a:p>
          <a:endParaRPr lang="en-GB"/>
        </a:p>
      </dgm:t>
    </dgm:pt>
    <dgm:pt modelId="{BF6CAFF0-FCCD-4526-B5AC-E0622FC8AB5C}">
      <dgm:prSet phldrT="[Text]" custT="1"/>
      <dgm:spPr/>
      <dgm:t>
        <a:bodyPr/>
        <a:lstStyle/>
        <a:p>
          <a:r>
            <a:rPr lang="en-GB" sz="900" b="0" i="0" dirty="0">
              <a:solidFill>
                <a:schemeClr val="bg1"/>
              </a:solidFill>
              <a:effectLst/>
              <a:latin typeface="Calibri" panose="020F0502020204030204" pitchFamily="34" charset="0"/>
            </a:rPr>
            <a:t>‘Sometimes there’s someone who’s very passionate but they get that fatigue because they’re being used again and again’ (FRO)</a:t>
          </a:r>
          <a:endParaRPr lang="en-GB" sz="900" dirty="0">
            <a:solidFill>
              <a:schemeClr val="bg1"/>
            </a:solidFill>
          </a:endParaRPr>
        </a:p>
      </dgm:t>
    </dgm:pt>
    <dgm:pt modelId="{502B9BA7-157B-4538-88D5-32EF44EAA6F5}" type="parTrans" cxnId="{7CB54E64-059A-43C1-9ED5-5B6EF22595BC}">
      <dgm:prSet/>
      <dgm:spPr/>
      <dgm:t>
        <a:bodyPr/>
        <a:lstStyle/>
        <a:p>
          <a:endParaRPr lang="en-GB"/>
        </a:p>
      </dgm:t>
    </dgm:pt>
    <dgm:pt modelId="{C0F0C881-81AA-4182-A7A2-E625261726CC}" type="sibTrans" cxnId="{7CB54E64-059A-43C1-9ED5-5B6EF22595BC}">
      <dgm:prSet/>
      <dgm:spPr/>
      <dgm:t>
        <a:bodyPr/>
        <a:lstStyle/>
        <a:p>
          <a:endParaRPr lang="en-GB"/>
        </a:p>
      </dgm:t>
    </dgm:pt>
    <dgm:pt modelId="{E0871552-230B-49F3-8E13-E365AD428142}">
      <dgm:prSet phldrT="[Text]" custT="1"/>
      <dgm:spPr/>
      <dgm:t>
        <a:bodyPr/>
        <a:lstStyle/>
        <a:p>
          <a:endParaRPr lang="en-GB" sz="900" b="0" i="0" dirty="0">
            <a:solidFill>
              <a:srgbClr val="000000"/>
            </a:solidFill>
            <a:effectLst/>
            <a:latin typeface="Arial" panose="020B0604020202020204" pitchFamily="34" charset="0"/>
          </a:endParaRPr>
        </a:p>
        <a:p>
          <a:endParaRPr lang="en-GB" sz="900" b="0" i="0" dirty="0">
            <a:solidFill>
              <a:srgbClr val="000000"/>
            </a:solidFill>
            <a:effectLst/>
            <a:latin typeface="Arial" panose="020B0604020202020204" pitchFamily="34" charset="0"/>
          </a:endParaRPr>
        </a:p>
        <a:p>
          <a:r>
            <a:rPr lang="en-GB" sz="800" b="0" i="0" dirty="0">
              <a:solidFill>
                <a:schemeClr val="bg1"/>
              </a:solidFill>
              <a:effectLst/>
              <a:latin typeface="Arial" panose="020B0604020202020204" pitchFamily="34" charset="0"/>
            </a:rPr>
            <a:t>‘I had it the year before, it’s just, you know: a nice lady comes and sits with you in a room ‘You sleeping alright?’ ‘Yeah.’ ‘Any bad feelings or anything?’ You sort of go ‘No, I'm alright.’ ‘Ok.’ (RASSO investigator) </a:t>
          </a:r>
        </a:p>
        <a:p>
          <a:endParaRPr lang="en-GB" sz="900" b="0" i="0" dirty="0">
            <a:solidFill>
              <a:srgbClr val="000000"/>
            </a:solidFill>
            <a:effectLst/>
            <a:latin typeface="Arial" panose="020B0604020202020204" pitchFamily="34" charset="0"/>
          </a:endParaRPr>
        </a:p>
        <a:p>
          <a:endParaRPr lang="en-GB" sz="700" dirty="0"/>
        </a:p>
      </dgm:t>
    </dgm:pt>
    <dgm:pt modelId="{F0AE4978-0CDD-4E43-96CB-E402180210A6}" type="parTrans" cxnId="{BE184CE6-4FF8-4494-83E4-E1622E6FEADF}">
      <dgm:prSet/>
      <dgm:spPr/>
      <dgm:t>
        <a:bodyPr/>
        <a:lstStyle/>
        <a:p>
          <a:endParaRPr lang="en-GB"/>
        </a:p>
      </dgm:t>
    </dgm:pt>
    <dgm:pt modelId="{496064E3-EDBD-4A00-992F-E49C52B4FF42}" type="sibTrans" cxnId="{BE184CE6-4FF8-4494-83E4-E1622E6FEADF}">
      <dgm:prSet/>
      <dgm:spPr/>
      <dgm:t>
        <a:bodyPr/>
        <a:lstStyle/>
        <a:p>
          <a:endParaRPr lang="en-GB"/>
        </a:p>
      </dgm:t>
    </dgm:pt>
    <dgm:pt modelId="{870EEBAD-0486-45A3-B8E2-252500AF7DA8}">
      <dgm:prSet custT="1"/>
      <dgm:spPr/>
      <dgm:t>
        <a:bodyPr/>
        <a:lstStyle/>
        <a:p>
          <a:r>
            <a:rPr lang="en-GB" sz="900" b="0" i="0" dirty="0">
              <a:solidFill>
                <a:schemeClr val="bg1"/>
              </a:solidFill>
              <a:effectLst/>
              <a:latin typeface="Calibri" panose="020F0502020204030204" pitchFamily="34" charset="0"/>
            </a:rPr>
            <a:t>‘I think you kind of have to get to breaking point for it to be realised, if I’m honest. Otherwise, it just keeps…it gets put on your shoulders time and time again’ (FRO)</a:t>
          </a:r>
          <a:endParaRPr lang="en-GB" sz="900" dirty="0">
            <a:solidFill>
              <a:schemeClr val="bg1"/>
            </a:solidFill>
          </a:endParaRPr>
        </a:p>
      </dgm:t>
    </dgm:pt>
    <dgm:pt modelId="{C5F879E3-F1D2-4739-A06C-09DB3F75F5F3}" type="parTrans" cxnId="{D1241D58-7327-48BA-AB86-DA6F15C07998}">
      <dgm:prSet/>
      <dgm:spPr/>
      <dgm:t>
        <a:bodyPr/>
        <a:lstStyle/>
        <a:p>
          <a:endParaRPr lang="en-GB"/>
        </a:p>
      </dgm:t>
    </dgm:pt>
    <dgm:pt modelId="{66177374-A609-4DD5-A69D-F22BC978D727}" type="sibTrans" cxnId="{D1241D58-7327-48BA-AB86-DA6F15C07998}">
      <dgm:prSet/>
      <dgm:spPr/>
      <dgm:t>
        <a:bodyPr/>
        <a:lstStyle/>
        <a:p>
          <a:endParaRPr lang="en-GB"/>
        </a:p>
      </dgm:t>
    </dgm:pt>
    <dgm:pt modelId="{3F1E1768-5021-491E-B2FF-9368E7842E8C}">
      <dgm:prSet custT="1"/>
      <dgm:spPr/>
      <dgm:t>
        <a:bodyPr/>
        <a:lstStyle/>
        <a:p>
          <a:r>
            <a:rPr lang="en-GB" sz="800" b="0" i="0" dirty="0">
              <a:solidFill>
                <a:schemeClr val="bg1"/>
              </a:solidFill>
              <a:effectLst/>
              <a:latin typeface="Arial" panose="020B0604020202020204" pitchFamily="34" charset="0"/>
            </a:rPr>
            <a:t>‘There’s no framework to any of this (peer support) at all. I know it would be really hard to find one because one size doesn’t fit all but some people need a starter for ten’ (DI)  </a:t>
          </a:r>
          <a:endParaRPr lang="en-GB" sz="800" dirty="0">
            <a:solidFill>
              <a:schemeClr val="bg1"/>
            </a:solidFill>
          </a:endParaRPr>
        </a:p>
      </dgm:t>
    </dgm:pt>
    <dgm:pt modelId="{8A3552DF-3704-4E06-A39D-942FFCD0C875}" type="parTrans" cxnId="{14B3DA06-2BF3-482E-8F91-7B28FECBBAF6}">
      <dgm:prSet/>
      <dgm:spPr/>
      <dgm:t>
        <a:bodyPr/>
        <a:lstStyle/>
        <a:p>
          <a:endParaRPr lang="en-GB"/>
        </a:p>
      </dgm:t>
    </dgm:pt>
    <dgm:pt modelId="{72EB1CD1-9A65-490B-B4FE-C2E3525799DD}" type="sibTrans" cxnId="{14B3DA06-2BF3-482E-8F91-7B28FECBBAF6}">
      <dgm:prSet/>
      <dgm:spPr/>
      <dgm:t>
        <a:bodyPr/>
        <a:lstStyle/>
        <a:p>
          <a:endParaRPr lang="en-GB"/>
        </a:p>
      </dgm:t>
    </dgm:pt>
    <dgm:pt modelId="{AFF68914-B09E-43EA-9ABB-43B1FAF30B0D}">
      <dgm:prSet/>
      <dgm:spPr/>
      <dgm:t>
        <a:bodyPr/>
        <a:lstStyle/>
        <a:p>
          <a:r>
            <a:rPr lang="en-GB" b="0" i="0" dirty="0">
              <a:solidFill>
                <a:schemeClr val="bg1"/>
              </a:solidFill>
              <a:effectLst/>
              <a:latin typeface="Arial" panose="020B0604020202020204" pitchFamily="34" charset="0"/>
            </a:rPr>
            <a:t>‘Some of my team were carrying 20 odd jobs. Now, I’ve always limited my DCs to sort of eight jobs. Eight jobs, when I ran the domestic abuse team, the child abuse team, that was I found more than eight jobs, they didn’t cope very well (DI) </a:t>
          </a:r>
          <a:endParaRPr lang="en-GB" dirty="0">
            <a:solidFill>
              <a:schemeClr val="bg1"/>
            </a:solidFill>
          </a:endParaRPr>
        </a:p>
      </dgm:t>
    </dgm:pt>
    <dgm:pt modelId="{39A78CC1-54AA-4B9E-9A3A-EF87C2090E5C}" type="parTrans" cxnId="{D08F6216-D2EF-4584-9BE9-51E465A4FA9B}">
      <dgm:prSet/>
      <dgm:spPr/>
      <dgm:t>
        <a:bodyPr/>
        <a:lstStyle/>
        <a:p>
          <a:endParaRPr lang="en-GB"/>
        </a:p>
      </dgm:t>
    </dgm:pt>
    <dgm:pt modelId="{6A381F61-BD4A-4AA9-989B-520A7C45FDA6}" type="sibTrans" cxnId="{D08F6216-D2EF-4584-9BE9-51E465A4FA9B}">
      <dgm:prSet/>
      <dgm:spPr/>
      <dgm:t>
        <a:bodyPr/>
        <a:lstStyle/>
        <a:p>
          <a:endParaRPr lang="en-GB"/>
        </a:p>
      </dgm:t>
    </dgm:pt>
    <dgm:pt modelId="{72FE00D4-2B70-4F69-A247-1F2FE8E648A2}" type="pres">
      <dgm:prSet presAssocID="{A38274DB-DEF3-4272-9783-D8723A6AD0A7}" presName="Name0" presStyleCnt="0">
        <dgm:presLayoutVars>
          <dgm:chMax val="1"/>
          <dgm:dir/>
          <dgm:animLvl val="ctr"/>
          <dgm:resizeHandles val="exact"/>
        </dgm:presLayoutVars>
      </dgm:prSet>
      <dgm:spPr/>
    </dgm:pt>
    <dgm:pt modelId="{38407DF3-E979-4673-AB52-D467C00B2A18}" type="pres">
      <dgm:prSet presAssocID="{E5C8499C-B92A-4C18-B5ED-845C707AEEE1}" presName="centerShape" presStyleLbl="node0" presStyleIdx="0" presStyleCnt="1"/>
      <dgm:spPr/>
    </dgm:pt>
    <dgm:pt modelId="{37A7B1E2-E978-437D-8BDA-F5B5A5D17AFB}" type="pres">
      <dgm:prSet presAssocID="{953DA2E6-A604-4C3B-ACEB-7FC578C423A3}" presName="parTrans" presStyleLbl="sibTrans2D1" presStyleIdx="0" presStyleCnt="7"/>
      <dgm:spPr/>
    </dgm:pt>
    <dgm:pt modelId="{8F2083D7-52D4-4F3F-9F03-F964AAE76399}" type="pres">
      <dgm:prSet presAssocID="{953DA2E6-A604-4C3B-ACEB-7FC578C423A3}" presName="connectorText" presStyleLbl="sibTrans2D1" presStyleIdx="0" presStyleCnt="7"/>
      <dgm:spPr/>
    </dgm:pt>
    <dgm:pt modelId="{C3F0FCF4-E44E-49DB-A30C-2D8D92781B2F}" type="pres">
      <dgm:prSet presAssocID="{D3F40C3B-D67C-47F2-8083-044DFCFEB294}" presName="node" presStyleLbl="node1" presStyleIdx="0" presStyleCnt="7">
        <dgm:presLayoutVars>
          <dgm:bulletEnabled val="1"/>
        </dgm:presLayoutVars>
      </dgm:prSet>
      <dgm:spPr/>
    </dgm:pt>
    <dgm:pt modelId="{8AB4E92E-A156-4C7C-9AA4-41148D745482}" type="pres">
      <dgm:prSet presAssocID="{78DD7D45-5168-4BCF-A075-06FF1AB2F596}" presName="parTrans" presStyleLbl="sibTrans2D1" presStyleIdx="1" presStyleCnt="7"/>
      <dgm:spPr/>
    </dgm:pt>
    <dgm:pt modelId="{154BD06B-91E8-400E-8C8F-A8D143F6BF9A}" type="pres">
      <dgm:prSet presAssocID="{78DD7D45-5168-4BCF-A075-06FF1AB2F596}" presName="connectorText" presStyleLbl="sibTrans2D1" presStyleIdx="1" presStyleCnt="7"/>
      <dgm:spPr/>
    </dgm:pt>
    <dgm:pt modelId="{86EFF1DD-D61D-4764-871A-272E16AE6D4C}" type="pres">
      <dgm:prSet presAssocID="{39FE9706-933C-488E-96D5-EC9697F2CC6B}" presName="node" presStyleLbl="node1" presStyleIdx="1" presStyleCnt="7">
        <dgm:presLayoutVars>
          <dgm:bulletEnabled val="1"/>
        </dgm:presLayoutVars>
      </dgm:prSet>
      <dgm:spPr/>
    </dgm:pt>
    <dgm:pt modelId="{628C2D27-9DC0-4310-8BD7-4769EDEFA219}" type="pres">
      <dgm:prSet presAssocID="{C5F879E3-F1D2-4739-A06C-09DB3F75F5F3}" presName="parTrans" presStyleLbl="sibTrans2D1" presStyleIdx="2" presStyleCnt="7"/>
      <dgm:spPr/>
    </dgm:pt>
    <dgm:pt modelId="{965EA1FD-BE68-499B-9780-3FB25E1184EA}" type="pres">
      <dgm:prSet presAssocID="{C5F879E3-F1D2-4739-A06C-09DB3F75F5F3}" presName="connectorText" presStyleLbl="sibTrans2D1" presStyleIdx="2" presStyleCnt="7"/>
      <dgm:spPr/>
    </dgm:pt>
    <dgm:pt modelId="{841F0686-DF89-4522-BE5F-1062A0C4E934}" type="pres">
      <dgm:prSet presAssocID="{870EEBAD-0486-45A3-B8E2-252500AF7DA8}" presName="node" presStyleLbl="node1" presStyleIdx="2" presStyleCnt="7" custRadScaleRad="88433" custRadScaleInc="-9600">
        <dgm:presLayoutVars>
          <dgm:bulletEnabled val="1"/>
        </dgm:presLayoutVars>
      </dgm:prSet>
      <dgm:spPr/>
    </dgm:pt>
    <dgm:pt modelId="{E3828BD3-91C2-43B0-87D5-FB1F48106247}" type="pres">
      <dgm:prSet presAssocID="{8A3552DF-3704-4E06-A39D-942FFCD0C875}" presName="parTrans" presStyleLbl="sibTrans2D1" presStyleIdx="3" presStyleCnt="7"/>
      <dgm:spPr/>
    </dgm:pt>
    <dgm:pt modelId="{13482DC0-8311-4DB4-A4A4-934AB8A92A0D}" type="pres">
      <dgm:prSet presAssocID="{8A3552DF-3704-4E06-A39D-942FFCD0C875}" presName="connectorText" presStyleLbl="sibTrans2D1" presStyleIdx="3" presStyleCnt="7"/>
      <dgm:spPr/>
    </dgm:pt>
    <dgm:pt modelId="{7FF5704D-1173-4EC3-8310-0856B4A383C7}" type="pres">
      <dgm:prSet presAssocID="{3F1E1768-5021-491E-B2FF-9368E7842E8C}" presName="node" presStyleLbl="node1" presStyleIdx="3" presStyleCnt="7" custRadScaleRad="100166" custRadScaleInc="-762">
        <dgm:presLayoutVars>
          <dgm:bulletEnabled val="1"/>
        </dgm:presLayoutVars>
      </dgm:prSet>
      <dgm:spPr/>
    </dgm:pt>
    <dgm:pt modelId="{99862EEF-5E78-4292-8EFF-48B4D6A29ABD}" type="pres">
      <dgm:prSet presAssocID="{502B9BA7-157B-4538-88D5-32EF44EAA6F5}" presName="parTrans" presStyleLbl="sibTrans2D1" presStyleIdx="4" presStyleCnt="7"/>
      <dgm:spPr/>
    </dgm:pt>
    <dgm:pt modelId="{BEE50D56-D89F-414D-96A7-AECEB0536111}" type="pres">
      <dgm:prSet presAssocID="{502B9BA7-157B-4538-88D5-32EF44EAA6F5}" presName="connectorText" presStyleLbl="sibTrans2D1" presStyleIdx="4" presStyleCnt="7"/>
      <dgm:spPr/>
    </dgm:pt>
    <dgm:pt modelId="{C966ACE6-CA19-43DC-879E-B80E84C48F1B}" type="pres">
      <dgm:prSet presAssocID="{BF6CAFF0-FCCD-4526-B5AC-E0622FC8AB5C}" presName="node" presStyleLbl="node1" presStyleIdx="4" presStyleCnt="7" custRadScaleRad="96542" custRadScaleInc="-1675">
        <dgm:presLayoutVars>
          <dgm:bulletEnabled val="1"/>
        </dgm:presLayoutVars>
      </dgm:prSet>
      <dgm:spPr/>
    </dgm:pt>
    <dgm:pt modelId="{8C1D250D-3E80-4879-B264-B952153F727B}" type="pres">
      <dgm:prSet presAssocID="{39A78CC1-54AA-4B9E-9A3A-EF87C2090E5C}" presName="parTrans" presStyleLbl="sibTrans2D1" presStyleIdx="5" presStyleCnt="7"/>
      <dgm:spPr/>
    </dgm:pt>
    <dgm:pt modelId="{4D3BE32B-C11F-440F-97F4-D216299E8E2B}" type="pres">
      <dgm:prSet presAssocID="{39A78CC1-54AA-4B9E-9A3A-EF87C2090E5C}" presName="connectorText" presStyleLbl="sibTrans2D1" presStyleIdx="5" presStyleCnt="7"/>
      <dgm:spPr/>
    </dgm:pt>
    <dgm:pt modelId="{788507C9-6C93-470E-890F-B0B9DCC90192}" type="pres">
      <dgm:prSet presAssocID="{AFF68914-B09E-43EA-9ABB-43B1FAF30B0D}" presName="node" presStyleLbl="node1" presStyleIdx="5" presStyleCnt="7">
        <dgm:presLayoutVars>
          <dgm:bulletEnabled val="1"/>
        </dgm:presLayoutVars>
      </dgm:prSet>
      <dgm:spPr/>
    </dgm:pt>
    <dgm:pt modelId="{432B8658-4645-4840-A658-7F706640BA23}" type="pres">
      <dgm:prSet presAssocID="{F0AE4978-0CDD-4E43-96CB-E402180210A6}" presName="parTrans" presStyleLbl="sibTrans2D1" presStyleIdx="6" presStyleCnt="7"/>
      <dgm:spPr/>
    </dgm:pt>
    <dgm:pt modelId="{1D570A47-8530-40B6-907E-131E82E5F7B0}" type="pres">
      <dgm:prSet presAssocID="{F0AE4978-0CDD-4E43-96CB-E402180210A6}" presName="connectorText" presStyleLbl="sibTrans2D1" presStyleIdx="6" presStyleCnt="7"/>
      <dgm:spPr/>
    </dgm:pt>
    <dgm:pt modelId="{C225ACC4-1D23-48BC-BDD5-2CD625E4FD4C}" type="pres">
      <dgm:prSet presAssocID="{E0871552-230B-49F3-8E13-E365AD428142}" presName="node" presStyleLbl="node1" presStyleIdx="6" presStyleCnt="7" custRadScaleRad="99409" custRadScaleInc="-149">
        <dgm:presLayoutVars>
          <dgm:bulletEnabled val="1"/>
        </dgm:presLayoutVars>
      </dgm:prSet>
      <dgm:spPr/>
    </dgm:pt>
  </dgm:ptLst>
  <dgm:cxnLst>
    <dgm:cxn modelId="{14B3DA06-2BF3-482E-8F91-7B28FECBBAF6}" srcId="{E5C8499C-B92A-4C18-B5ED-845C707AEEE1}" destId="{3F1E1768-5021-491E-B2FF-9368E7842E8C}" srcOrd="3" destOrd="0" parTransId="{8A3552DF-3704-4E06-A39D-942FFCD0C875}" sibTransId="{72EB1CD1-9A65-490B-B4FE-C2E3525799DD}"/>
    <dgm:cxn modelId="{8C51F206-3382-430A-91D3-3CDF97953868}" type="presOf" srcId="{8A3552DF-3704-4E06-A39D-942FFCD0C875}" destId="{13482DC0-8311-4DB4-A4A4-934AB8A92A0D}" srcOrd="1" destOrd="0" presId="urn:microsoft.com/office/officeart/2005/8/layout/radial5"/>
    <dgm:cxn modelId="{7FA7730C-CF0E-4CB4-B8E9-46E5B83E7419}" type="presOf" srcId="{8A3552DF-3704-4E06-A39D-942FFCD0C875}" destId="{E3828BD3-91C2-43B0-87D5-FB1F48106247}" srcOrd="0" destOrd="0" presId="urn:microsoft.com/office/officeart/2005/8/layout/radial5"/>
    <dgm:cxn modelId="{8AD24F0D-F3D5-4199-BD53-0DBACCDF5532}" type="presOf" srcId="{502B9BA7-157B-4538-88D5-32EF44EAA6F5}" destId="{99862EEF-5E78-4292-8EFF-48B4D6A29ABD}" srcOrd="0" destOrd="0" presId="urn:microsoft.com/office/officeart/2005/8/layout/radial5"/>
    <dgm:cxn modelId="{D08F6216-D2EF-4584-9BE9-51E465A4FA9B}" srcId="{E5C8499C-B92A-4C18-B5ED-845C707AEEE1}" destId="{AFF68914-B09E-43EA-9ABB-43B1FAF30B0D}" srcOrd="5" destOrd="0" parTransId="{39A78CC1-54AA-4B9E-9A3A-EF87C2090E5C}" sibTransId="{6A381F61-BD4A-4AA9-989B-520A7C45FDA6}"/>
    <dgm:cxn modelId="{DE041420-7E54-42F8-AFBF-A532193E4E71}" type="presOf" srcId="{953DA2E6-A604-4C3B-ACEB-7FC578C423A3}" destId="{8F2083D7-52D4-4F3F-9F03-F964AAE76399}" srcOrd="1" destOrd="0" presId="urn:microsoft.com/office/officeart/2005/8/layout/radial5"/>
    <dgm:cxn modelId="{0C156923-2091-46DD-8C97-61ACE624FFA8}" type="presOf" srcId="{A38274DB-DEF3-4272-9783-D8723A6AD0A7}" destId="{72FE00D4-2B70-4F69-A247-1F2FE8E648A2}" srcOrd="0" destOrd="0" presId="urn:microsoft.com/office/officeart/2005/8/layout/radial5"/>
    <dgm:cxn modelId="{3BD76426-9F8C-46E9-8CCC-9627360714E8}" type="presOf" srcId="{953DA2E6-A604-4C3B-ACEB-7FC578C423A3}" destId="{37A7B1E2-E978-437D-8BDA-F5B5A5D17AFB}" srcOrd="0" destOrd="0" presId="urn:microsoft.com/office/officeart/2005/8/layout/radial5"/>
    <dgm:cxn modelId="{42AB8929-05B6-4A6C-8A7F-68A98EA68AC3}" type="presOf" srcId="{BF6CAFF0-FCCD-4526-B5AC-E0622FC8AB5C}" destId="{C966ACE6-CA19-43DC-879E-B80E84C48F1B}" srcOrd="0" destOrd="0" presId="urn:microsoft.com/office/officeart/2005/8/layout/radial5"/>
    <dgm:cxn modelId="{4B3CF53A-39CB-4A3A-AA5E-155F8A862CF9}" type="presOf" srcId="{C5F879E3-F1D2-4739-A06C-09DB3F75F5F3}" destId="{965EA1FD-BE68-499B-9780-3FB25E1184EA}" srcOrd="1" destOrd="0" presId="urn:microsoft.com/office/officeart/2005/8/layout/radial5"/>
    <dgm:cxn modelId="{0CBD2A42-F76A-45C3-8B58-33674F4FA2B7}" type="presOf" srcId="{C5F879E3-F1D2-4739-A06C-09DB3F75F5F3}" destId="{628C2D27-9DC0-4310-8BD7-4769EDEFA219}" srcOrd="0" destOrd="0" presId="urn:microsoft.com/office/officeart/2005/8/layout/radial5"/>
    <dgm:cxn modelId="{7CB54E64-059A-43C1-9ED5-5B6EF22595BC}" srcId="{E5C8499C-B92A-4C18-B5ED-845C707AEEE1}" destId="{BF6CAFF0-FCCD-4526-B5AC-E0622FC8AB5C}" srcOrd="4" destOrd="0" parTransId="{502B9BA7-157B-4538-88D5-32EF44EAA6F5}" sibTransId="{C0F0C881-81AA-4182-A7A2-E625261726CC}"/>
    <dgm:cxn modelId="{11CECE44-5B78-4B40-84CD-04B8C0FE90B6}" srcId="{A38274DB-DEF3-4272-9783-D8723A6AD0A7}" destId="{E5C8499C-B92A-4C18-B5ED-845C707AEEE1}" srcOrd="0" destOrd="0" parTransId="{06CE1788-52BE-4D68-91F6-F6F9EAB05B1B}" sibTransId="{41885138-F35E-4161-9129-A21E9E4DE7E3}"/>
    <dgm:cxn modelId="{F8A6214E-3617-4051-B3C5-BF9272D63745}" type="presOf" srcId="{E5C8499C-B92A-4C18-B5ED-845C707AEEE1}" destId="{38407DF3-E979-4673-AB52-D467C00B2A18}" srcOrd="0" destOrd="0" presId="urn:microsoft.com/office/officeart/2005/8/layout/radial5"/>
    <dgm:cxn modelId="{4721F153-BC07-40AE-990E-2BED44A6BC0E}" type="presOf" srcId="{E0871552-230B-49F3-8E13-E365AD428142}" destId="{C225ACC4-1D23-48BC-BDD5-2CD625E4FD4C}" srcOrd="0" destOrd="0" presId="urn:microsoft.com/office/officeart/2005/8/layout/radial5"/>
    <dgm:cxn modelId="{81A90555-3177-4A80-BDE3-E74F3BF6F19E}" type="presOf" srcId="{D3F40C3B-D67C-47F2-8083-044DFCFEB294}" destId="{C3F0FCF4-E44E-49DB-A30C-2D8D92781B2F}" srcOrd="0" destOrd="0" presId="urn:microsoft.com/office/officeart/2005/8/layout/radial5"/>
    <dgm:cxn modelId="{74C37277-A18D-4F28-BAD3-4D4DFB6F7545}" type="presOf" srcId="{78DD7D45-5168-4BCF-A075-06FF1AB2F596}" destId="{8AB4E92E-A156-4C7C-9AA4-41148D745482}" srcOrd="0" destOrd="0" presId="urn:microsoft.com/office/officeart/2005/8/layout/radial5"/>
    <dgm:cxn modelId="{D1241D58-7327-48BA-AB86-DA6F15C07998}" srcId="{E5C8499C-B92A-4C18-B5ED-845C707AEEE1}" destId="{870EEBAD-0486-45A3-B8E2-252500AF7DA8}" srcOrd="2" destOrd="0" parTransId="{C5F879E3-F1D2-4739-A06C-09DB3F75F5F3}" sibTransId="{66177374-A609-4DD5-A69D-F22BC978D727}"/>
    <dgm:cxn modelId="{D4E57E79-5F90-4516-A1BA-1A87755C510A}" type="presOf" srcId="{F0AE4978-0CDD-4E43-96CB-E402180210A6}" destId="{1D570A47-8530-40B6-907E-131E82E5F7B0}" srcOrd="1" destOrd="0" presId="urn:microsoft.com/office/officeart/2005/8/layout/radial5"/>
    <dgm:cxn modelId="{989B4597-9A17-4C5A-8E29-E7A95526872A}" srcId="{E5C8499C-B92A-4C18-B5ED-845C707AEEE1}" destId="{D3F40C3B-D67C-47F2-8083-044DFCFEB294}" srcOrd="0" destOrd="0" parTransId="{953DA2E6-A604-4C3B-ACEB-7FC578C423A3}" sibTransId="{E17B2743-6534-436E-9E2E-F4B5C2BC4038}"/>
    <dgm:cxn modelId="{BEACEC97-0F12-4E12-9CC6-78A14A719118}" type="presOf" srcId="{AFF68914-B09E-43EA-9ABB-43B1FAF30B0D}" destId="{788507C9-6C93-470E-890F-B0B9DCC90192}" srcOrd="0" destOrd="0" presId="urn:microsoft.com/office/officeart/2005/8/layout/radial5"/>
    <dgm:cxn modelId="{D7036CB6-5F80-4B8E-9297-87E37B8B483C}" type="presOf" srcId="{F0AE4978-0CDD-4E43-96CB-E402180210A6}" destId="{432B8658-4645-4840-A658-7F706640BA23}" srcOrd="0" destOrd="0" presId="urn:microsoft.com/office/officeart/2005/8/layout/radial5"/>
    <dgm:cxn modelId="{9882E9B6-A00D-4B20-8B3E-D4FDDA46725C}" type="presOf" srcId="{78DD7D45-5168-4BCF-A075-06FF1AB2F596}" destId="{154BD06B-91E8-400E-8C8F-A8D143F6BF9A}" srcOrd="1" destOrd="0" presId="urn:microsoft.com/office/officeart/2005/8/layout/radial5"/>
    <dgm:cxn modelId="{E5D950C1-1671-4053-9A75-9F19D7FF6081}" type="presOf" srcId="{39A78CC1-54AA-4B9E-9A3A-EF87C2090E5C}" destId="{4D3BE32B-C11F-440F-97F4-D216299E8E2B}" srcOrd="1" destOrd="0" presId="urn:microsoft.com/office/officeart/2005/8/layout/radial5"/>
    <dgm:cxn modelId="{241033CB-0472-4BDF-9EC1-84F386E34B05}" type="presOf" srcId="{870EEBAD-0486-45A3-B8E2-252500AF7DA8}" destId="{841F0686-DF89-4522-BE5F-1062A0C4E934}" srcOrd="0" destOrd="0" presId="urn:microsoft.com/office/officeart/2005/8/layout/radial5"/>
    <dgm:cxn modelId="{DDB4FACC-B8B9-4EB1-859C-61C463228D00}" type="presOf" srcId="{39FE9706-933C-488E-96D5-EC9697F2CC6B}" destId="{86EFF1DD-D61D-4764-871A-272E16AE6D4C}" srcOrd="0" destOrd="0" presId="urn:microsoft.com/office/officeart/2005/8/layout/radial5"/>
    <dgm:cxn modelId="{4FC5A0D2-0775-4EFF-A8B8-2B8A935EA5D4}" type="presOf" srcId="{39A78CC1-54AA-4B9E-9A3A-EF87C2090E5C}" destId="{8C1D250D-3E80-4879-B264-B952153F727B}" srcOrd="0" destOrd="0" presId="urn:microsoft.com/office/officeart/2005/8/layout/radial5"/>
    <dgm:cxn modelId="{6A75DED7-164F-4EE2-9091-61FB8838DE1B}" type="presOf" srcId="{502B9BA7-157B-4538-88D5-32EF44EAA6F5}" destId="{BEE50D56-D89F-414D-96A7-AECEB0536111}" srcOrd="1" destOrd="0" presId="urn:microsoft.com/office/officeart/2005/8/layout/radial5"/>
    <dgm:cxn modelId="{BE184CE6-4FF8-4494-83E4-E1622E6FEADF}" srcId="{E5C8499C-B92A-4C18-B5ED-845C707AEEE1}" destId="{E0871552-230B-49F3-8E13-E365AD428142}" srcOrd="6" destOrd="0" parTransId="{F0AE4978-0CDD-4E43-96CB-E402180210A6}" sibTransId="{496064E3-EDBD-4A00-992F-E49C52B4FF42}"/>
    <dgm:cxn modelId="{E66CB2E8-B8A5-456D-9BDD-FCE79A7C5FA1}" type="presOf" srcId="{3F1E1768-5021-491E-B2FF-9368E7842E8C}" destId="{7FF5704D-1173-4EC3-8310-0856B4A383C7}" srcOrd="0" destOrd="0" presId="urn:microsoft.com/office/officeart/2005/8/layout/radial5"/>
    <dgm:cxn modelId="{A029FAEB-8946-42F5-8C22-DB25ED46992D}" srcId="{E5C8499C-B92A-4C18-B5ED-845C707AEEE1}" destId="{39FE9706-933C-488E-96D5-EC9697F2CC6B}" srcOrd="1" destOrd="0" parTransId="{78DD7D45-5168-4BCF-A075-06FF1AB2F596}" sibTransId="{D1730F6F-9EC0-4701-ADA4-70C01E7C7746}"/>
    <dgm:cxn modelId="{E550822A-890E-4B11-ABD4-FDD2868A7EE8}" type="presParOf" srcId="{72FE00D4-2B70-4F69-A247-1F2FE8E648A2}" destId="{38407DF3-E979-4673-AB52-D467C00B2A18}" srcOrd="0" destOrd="0" presId="urn:microsoft.com/office/officeart/2005/8/layout/radial5"/>
    <dgm:cxn modelId="{BB8BD645-96DD-4487-A869-25DDE8DB65F2}" type="presParOf" srcId="{72FE00D4-2B70-4F69-A247-1F2FE8E648A2}" destId="{37A7B1E2-E978-437D-8BDA-F5B5A5D17AFB}" srcOrd="1" destOrd="0" presId="urn:microsoft.com/office/officeart/2005/8/layout/radial5"/>
    <dgm:cxn modelId="{9B218A12-21C0-4EC1-9D99-30FBA98371AB}" type="presParOf" srcId="{37A7B1E2-E978-437D-8BDA-F5B5A5D17AFB}" destId="{8F2083D7-52D4-4F3F-9F03-F964AAE76399}" srcOrd="0" destOrd="0" presId="urn:microsoft.com/office/officeart/2005/8/layout/radial5"/>
    <dgm:cxn modelId="{7237FEFE-238A-40DF-B867-1254A9E6B879}" type="presParOf" srcId="{72FE00D4-2B70-4F69-A247-1F2FE8E648A2}" destId="{C3F0FCF4-E44E-49DB-A30C-2D8D92781B2F}" srcOrd="2" destOrd="0" presId="urn:microsoft.com/office/officeart/2005/8/layout/radial5"/>
    <dgm:cxn modelId="{01B7A5EE-3B47-48E3-960E-5CDDB58634F3}" type="presParOf" srcId="{72FE00D4-2B70-4F69-A247-1F2FE8E648A2}" destId="{8AB4E92E-A156-4C7C-9AA4-41148D745482}" srcOrd="3" destOrd="0" presId="urn:microsoft.com/office/officeart/2005/8/layout/radial5"/>
    <dgm:cxn modelId="{8A5C88D5-CC00-499D-AF8B-209CCBD012B4}" type="presParOf" srcId="{8AB4E92E-A156-4C7C-9AA4-41148D745482}" destId="{154BD06B-91E8-400E-8C8F-A8D143F6BF9A}" srcOrd="0" destOrd="0" presId="urn:microsoft.com/office/officeart/2005/8/layout/radial5"/>
    <dgm:cxn modelId="{AE439260-5AF3-457D-9B51-F65831653A2E}" type="presParOf" srcId="{72FE00D4-2B70-4F69-A247-1F2FE8E648A2}" destId="{86EFF1DD-D61D-4764-871A-272E16AE6D4C}" srcOrd="4" destOrd="0" presId="urn:microsoft.com/office/officeart/2005/8/layout/radial5"/>
    <dgm:cxn modelId="{E9DF47BE-FF64-46B4-93E2-5E074ED98C23}" type="presParOf" srcId="{72FE00D4-2B70-4F69-A247-1F2FE8E648A2}" destId="{628C2D27-9DC0-4310-8BD7-4769EDEFA219}" srcOrd="5" destOrd="0" presId="urn:microsoft.com/office/officeart/2005/8/layout/radial5"/>
    <dgm:cxn modelId="{0A296CE9-040F-488F-9E01-5DE16955908A}" type="presParOf" srcId="{628C2D27-9DC0-4310-8BD7-4769EDEFA219}" destId="{965EA1FD-BE68-499B-9780-3FB25E1184EA}" srcOrd="0" destOrd="0" presId="urn:microsoft.com/office/officeart/2005/8/layout/radial5"/>
    <dgm:cxn modelId="{D14747AA-B77D-4BDB-8106-3BBDA0EC65F0}" type="presParOf" srcId="{72FE00D4-2B70-4F69-A247-1F2FE8E648A2}" destId="{841F0686-DF89-4522-BE5F-1062A0C4E934}" srcOrd="6" destOrd="0" presId="urn:microsoft.com/office/officeart/2005/8/layout/radial5"/>
    <dgm:cxn modelId="{8D531F40-EF87-45E0-B832-0FE616F42543}" type="presParOf" srcId="{72FE00D4-2B70-4F69-A247-1F2FE8E648A2}" destId="{E3828BD3-91C2-43B0-87D5-FB1F48106247}" srcOrd="7" destOrd="0" presId="urn:microsoft.com/office/officeart/2005/8/layout/radial5"/>
    <dgm:cxn modelId="{CE2A4340-8BDC-4BA0-8EE4-3906759F2696}" type="presParOf" srcId="{E3828BD3-91C2-43B0-87D5-FB1F48106247}" destId="{13482DC0-8311-4DB4-A4A4-934AB8A92A0D}" srcOrd="0" destOrd="0" presId="urn:microsoft.com/office/officeart/2005/8/layout/radial5"/>
    <dgm:cxn modelId="{961CECB6-DB5E-4809-8F26-86D6D0DB5018}" type="presParOf" srcId="{72FE00D4-2B70-4F69-A247-1F2FE8E648A2}" destId="{7FF5704D-1173-4EC3-8310-0856B4A383C7}" srcOrd="8" destOrd="0" presId="urn:microsoft.com/office/officeart/2005/8/layout/radial5"/>
    <dgm:cxn modelId="{D0AC2C3C-E7BF-4236-B4E0-D563B8F6BF94}" type="presParOf" srcId="{72FE00D4-2B70-4F69-A247-1F2FE8E648A2}" destId="{99862EEF-5E78-4292-8EFF-48B4D6A29ABD}" srcOrd="9" destOrd="0" presId="urn:microsoft.com/office/officeart/2005/8/layout/radial5"/>
    <dgm:cxn modelId="{58A7B117-6BCA-42C9-96CF-503AA3EA922E}" type="presParOf" srcId="{99862EEF-5E78-4292-8EFF-48B4D6A29ABD}" destId="{BEE50D56-D89F-414D-96A7-AECEB0536111}" srcOrd="0" destOrd="0" presId="urn:microsoft.com/office/officeart/2005/8/layout/radial5"/>
    <dgm:cxn modelId="{CFF1EEC4-F487-48D4-9DAC-0022B5F713F5}" type="presParOf" srcId="{72FE00D4-2B70-4F69-A247-1F2FE8E648A2}" destId="{C966ACE6-CA19-43DC-879E-B80E84C48F1B}" srcOrd="10" destOrd="0" presId="urn:microsoft.com/office/officeart/2005/8/layout/radial5"/>
    <dgm:cxn modelId="{BA0F8599-BE89-4718-872F-6C8351461E7A}" type="presParOf" srcId="{72FE00D4-2B70-4F69-A247-1F2FE8E648A2}" destId="{8C1D250D-3E80-4879-B264-B952153F727B}" srcOrd="11" destOrd="0" presId="urn:microsoft.com/office/officeart/2005/8/layout/radial5"/>
    <dgm:cxn modelId="{B5B42FE5-A30A-4053-9E83-E4E0F6841560}" type="presParOf" srcId="{8C1D250D-3E80-4879-B264-B952153F727B}" destId="{4D3BE32B-C11F-440F-97F4-D216299E8E2B}" srcOrd="0" destOrd="0" presId="urn:microsoft.com/office/officeart/2005/8/layout/radial5"/>
    <dgm:cxn modelId="{4CE46852-2FC4-47F4-B020-0706BC9E2A84}" type="presParOf" srcId="{72FE00D4-2B70-4F69-A247-1F2FE8E648A2}" destId="{788507C9-6C93-470E-890F-B0B9DCC90192}" srcOrd="12" destOrd="0" presId="urn:microsoft.com/office/officeart/2005/8/layout/radial5"/>
    <dgm:cxn modelId="{1867AC45-05C8-4E29-957A-DD8F5CB2C512}" type="presParOf" srcId="{72FE00D4-2B70-4F69-A247-1F2FE8E648A2}" destId="{432B8658-4645-4840-A658-7F706640BA23}" srcOrd="13" destOrd="0" presId="urn:microsoft.com/office/officeart/2005/8/layout/radial5"/>
    <dgm:cxn modelId="{8E64ACA4-4DD3-4C65-AAAC-492707CC7181}" type="presParOf" srcId="{432B8658-4645-4840-A658-7F706640BA23}" destId="{1D570A47-8530-40B6-907E-131E82E5F7B0}" srcOrd="0" destOrd="0" presId="urn:microsoft.com/office/officeart/2005/8/layout/radial5"/>
    <dgm:cxn modelId="{62673EF4-A6C5-4B99-965F-3F50ECF67D8C}" type="presParOf" srcId="{72FE00D4-2B70-4F69-A247-1F2FE8E648A2}" destId="{C225ACC4-1D23-48BC-BDD5-2CD625E4FD4C}"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D25050-84F6-4062-BE38-5A767F8E966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E936D5E2-89C6-4D50-9787-FFE4E2117494}" type="pres">
      <dgm:prSet presAssocID="{EDD25050-84F6-4062-BE38-5A767F8E9668}" presName="compositeShape" presStyleCnt="0">
        <dgm:presLayoutVars>
          <dgm:chMax val="7"/>
          <dgm:dir/>
          <dgm:resizeHandles val="exact"/>
        </dgm:presLayoutVars>
      </dgm:prSet>
      <dgm:spPr/>
    </dgm:pt>
  </dgm:ptLst>
  <dgm:cxnLst>
    <dgm:cxn modelId="{A6965054-6A26-4A17-8A5A-0048DE5EFA7A}" type="presOf" srcId="{EDD25050-84F6-4062-BE38-5A767F8E9668}" destId="{E936D5E2-89C6-4D50-9787-FFE4E2117494}"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22C3B3-AC5D-416A-A075-7CE952527B4A}" type="doc">
      <dgm:prSet loTypeId="urn:microsoft.com/office/officeart/2005/8/layout/venn1" loCatId="relationship" qsTypeId="urn:microsoft.com/office/officeart/2005/8/quickstyle/simple1" qsCatId="simple" csTypeId="urn:microsoft.com/office/officeart/2005/8/colors/accent1_2" csCatId="accent1" phldr="1"/>
      <dgm:spPr/>
    </dgm:pt>
    <dgm:pt modelId="{FDA6E960-9973-40DA-896C-30A279044DED}">
      <dgm:prSet phldrT="[Text]"/>
      <dgm:spPr/>
      <dgm:t>
        <a:bodyPr/>
        <a:lstStyle/>
        <a:p>
          <a:r>
            <a:rPr lang="en-GB" dirty="0"/>
            <a:t>Learning and development</a:t>
          </a:r>
        </a:p>
      </dgm:t>
    </dgm:pt>
    <dgm:pt modelId="{00C94290-81B7-423B-AF2E-76E750B25A6D}" type="parTrans" cxnId="{6F7E3841-2F81-42FA-9F32-58D83D196A1C}">
      <dgm:prSet/>
      <dgm:spPr/>
      <dgm:t>
        <a:bodyPr/>
        <a:lstStyle/>
        <a:p>
          <a:endParaRPr lang="en-GB"/>
        </a:p>
      </dgm:t>
    </dgm:pt>
    <dgm:pt modelId="{22AB2CFD-C82A-40BD-B13F-07A04F6807B4}" type="sibTrans" cxnId="{6F7E3841-2F81-42FA-9F32-58D83D196A1C}">
      <dgm:prSet/>
      <dgm:spPr/>
      <dgm:t>
        <a:bodyPr/>
        <a:lstStyle/>
        <a:p>
          <a:endParaRPr lang="en-GB"/>
        </a:p>
      </dgm:t>
    </dgm:pt>
    <dgm:pt modelId="{CCED8162-5D26-418B-B695-D772876B66F0}">
      <dgm:prSet phldrT="[Text]"/>
      <dgm:spPr/>
      <dgm:t>
        <a:bodyPr/>
        <a:lstStyle/>
        <a:p>
          <a:r>
            <a:rPr lang="en-GB" dirty="0"/>
            <a:t>Enhancing professional perspectives and RASSO investigations</a:t>
          </a:r>
        </a:p>
      </dgm:t>
    </dgm:pt>
    <dgm:pt modelId="{8B69BE13-AC3F-41EA-B6F6-DF315A5B1A0A}" type="parTrans" cxnId="{2A24AFE5-CF66-4204-B274-721E0AF77641}">
      <dgm:prSet/>
      <dgm:spPr/>
      <dgm:t>
        <a:bodyPr/>
        <a:lstStyle/>
        <a:p>
          <a:endParaRPr lang="en-GB"/>
        </a:p>
      </dgm:t>
    </dgm:pt>
    <dgm:pt modelId="{C7ED96AB-75BA-4C89-8DFC-7DBD78C33589}" type="sibTrans" cxnId="{2A24AFE5-CF66-4204-B274-721E0AF77641}">
      <dgm:prSet/>
      <dgm:spPr/>
      <dgm:t>
        <a:bodyPr/>
        <a:lstStyle/>
        <a:p>
          <a:endParaRPr lang="en-GB"/>
        </a:p>
      </dgm:t>
    </dgm:pt>
    <dgm:pt modelId="{539513E6-E27A-476E-904C-901C2CA66DF5}">
      <dgm:prSet phldrT="[Text]"/>
      <dgm:spPr/>
      <dgm:t>
        <a:bodyPr/>
        <a:lstStyle/>
        <a:p>
          <a:r>
            <a:rPr lang="en-GB" dirty="0"/>
            <a:t>Wellbeing</a:t>
          </a:r>
        </a:p>
      </dgm:t>
    </dgm:pt>
    <dgm:pt modelId="{BB466629-965E-456C-A2F9-411A2C6BBA6E}" type="parTrans" cxnId="{96B98A67-34AF-4D88-A51F-0D9ED8CC0131}">
      <dgm:prSet/>
      <dgm:spPr/>
      <dgm:t>
        <a:bodyPr/>
        <a:lstStyle/>
        <a:p>
          <a:endParaRPr lang="en-GB"/>
        </a:p>
      </dgm:t>
    </dgm:pt>
    <dgm:pt modelId="{22AEEF5E-B267-48E4-959A-20E93FB192FC}" type="sibTrans" cxnId="{96B98A67-34AF-4D88-A51F-0D9ED8CC0131}">
      <dgm:prSet/>
      <dgm:spPr/>
      <dgm:t>
        <a:bodyPr/>
        <a:lstStyle/>
        <a:p>
          <a:endParaRPr lang="en-GB"/>
        </a:p>
      </dgm:t>
    </dgm:pt>
    <dgm:pt modelId="{3281970C-F301-46F4-B907-6042DE140E78}" type="pres">
      <dgm:prSet presAssocID="{A522C3B3-AC5D-416A-A075-7CE952527B4A}" presName="compositeShape" presStyleCnt="0">
        <dgm:presLayoutVars>
          <dgm:chMax val="7"/>
          <dgm:dir/>
          <dgm:resizeHandles val="exact"/>
        </dgm:presLayoutVars>
      </dgm:prSet>
      <dgm:spPr/>
    </dgm:pt>
    <dgm:pt modelId="{94009560-D35A-4A57-BC5F-C902D93EABFB}" type="pres">
      <dgm:prSet presAssocID="{FDA6E960-9973-40DA-896C-30A279044DED}" presName="circ1" presStyleLbl="vennNode1" presStyleIdx="0" presStyleCnt="3"/>
      <dgm:spPr/>
    </dgm:pt>
    <dgm:pt modelId="{E4D2BBDB-1B61-4282-86F4-F6BB2F1AD9FF}" type="pres">
      <dgm:prSet presAssocID="{FDA6E960-9973-40DA-896C-30A279044DED}" presName="circ1Tx" presStyleLbl="revTx" presStyleIdx="0" presStyleCnt="0">
        <dgm:presLayoutVars>
          <dgm:chMax val="0"/>
          <dgm:chPref val="0"/>
          <dgm:bulletEnabled val="1"/>
        </dgm:presLayoutVars>
      </dgm:prSet>
      <dgm:spPr/>
    </dgm:pt>
    <dgm:pt modelId="{5D7ACEC2-E94A-4556-93AF-676259F01F26}" type="pres">
      <dgm:prSet presAssocID="{CCED8162-5D26-418B-B695-D772876B66F0}" presName="circ2" presStyleLbl="vennNode1" presStyleIdx="1" presStyleCnt="3"/>
      <dgm:spPr/>
    </dgm:pt>
    <dgm:pt modelId="{BA24A06A-63E4-4795-82CC-90A36F0B4F52}" type="pres">
      <dgm:prSet presAssocID="{CCED8162-5D26-418B-B695-D772876B66F0}" presName="circ2Tx" presStyleLbl="revTx" presStyleIdx="0" presStyleCnt="0">
        <dgm:presLayoutVars>
          <dgm:chMax val="0"/>
          <dgm:chPref val="0"/>
          <dgm:bulletEnabled val="1"/>
        </dgm:presLayoutVars>
      </dgm:prSet>
      <dgm:spPr/>
    </dgm:pt>
    <dgm:pt modelId="{CF0E2C6D-250F-4A21-9D4F-EEE599693EAE}" type="pres">
      <dgm:prSet presAssocID="{539513E6-E27A-476E-904C-901C2CA66DF5}" presName="circ3" presStyleLbl="vennNode1" presStyleIdx="2" presStyleCnt="3"/>
      <dgm:spPr/>
    </dgm:pt>
    <dgm:pt modelId="{5D34CD0B-F255-44B1-A8B2-3475F670AB7A}" type="pres">
      <dgm:prSet presAssocID="{539513E6-E27A-476E-904C-901C2CA66DF5}" presName="circ3Tx" presStyleLbl="revTx" presStyleIdx="0" presStyleCnt="0">
        <dgm:presLayoutVars>
          <dgm:chMax val="0"/>
          <dgm:chPref val="0"/>
          <dgm:bulletEnabled val="1"/>
        </dgm:presLayoutVars>
      </dgm:prSet>
      <dgm:spPr/>
    </dgm:pt>
  </dgm:ptLst>
  <dgm:cxnLst>
    <dgm:cxn modelId="{BC431F10-79FE-4251-B01A-FA68A7F3A201}" type="presOf" srcId="{539513E6-E27A-476E-904C-901C2CA66DF5}" destId="{CF0E2C6D-250F-4A21-9D4F-EEE599693EAE}" srcOrd="0" destOrd="0" presId="urn:microsoft.com/office/officeart/2005/8/layout/venn1"/>
    <dgm:cxn modelId="{49DDAE21-F51B-4926-AE72-BC9889DFBF13}" type="presOf" srcId="{A522C3B3-AC5D-416A-A075-7CE952527B4A}" destId="{3281970C-F301-46F4-B907-6042DE140E78}" srcOrd="0" destOrd="0" presId="urn:microsoft.com/office/officeart/2005/8/layout/venn1"/>
    <dgm:cxn modelId="{6F7E3841-2F81-42FA-9F32-58D83D196A1C}" srcId="{A522C3B3-AC5D-416A-A075-7CE952527B4A}" destId="{FDA6E960-9973-40DA-896C-30A279044DED}" srcOrd="0" destOrd="0" parTransId="{00C94290-81B7-423B-AF2E-76E750B25A6D}" sibTransId="{22AB2CFD-C82A-40BD-B13F-07A04F6807B4}"/>
    <dgm:cxn modelId="{96B98A67-34AF-4D88-A51F-0D9ED8CC0131}" srcId="{A522C3B3-AC5D-416A-A075-7CE952527B4A}" destId="{539513E6-E27A-476E-904C-901C2CA66DF5}" srcOrd="2" destOrd="0" parTransId="{BB466629-965E-456C-A2F9-411A2C6BBA6E}" sibTransId="{22AEEF5E-B267-48E4-959A-20E93FB192FC}"/>
    <dgm:cxn modelId="{9B00D471-1664-414A-97C6-7CDF100D1B47}" type="presOf" srcId="{CCED8162-5D26-418B-B695-D772876B66F0}" destId="{BA24A06A-63E4-4795-82CC-90A36F0B4F52}" srcOrd="1" destOrd="0" presId="urn:microsoft.com/office/officeart/2005/8/layout/venn1"/>
    <dgm:cxn modelId="{99C73672-741D-4DA2-A81F-E5028FAE4845}" type="presOf" srcId="{FDA6E960-9973-40DA-896C-30A279044DED}" destId="{94009560-D35A-4A57-BC5F-C902D93EABFB}" srcOrd="0" destOrd="0" presId="urn:microsoft.com/office/officeart/2005/8/layout/venn1"/>
    <dgm:cxn modelId="{35CF9058-68C2-4AC0-A7ED-16BC0CA085D7}" type="presOf" srcId="{CCED8162-5D26-418B-B695-D772876B66F0}" destId="{5D7ACEC2-E94A-4556-93AF-676259F01F26}" srcOrd="0" destOrd="0" presId="urn:microsoft.com/office/officeart/2005/8/layout/venn1"/>
    <dgm:cxn modelId="{41CB7DC0-F38D-49EC-8A96-BFC638C5085B}" type="presOf" srcId="{FDA6E960-9973-40DA-896C-30A279044DED}" destId="{E4D2BBDB-1B61-4282-86F4-F6BB2F1AD9FF}" srcOrd="1" destOrd="0" presId="urn:microsoft.com/office/officeart/2005/8/layout/venn1"/>
    <dgm:cxn modelId="{CD416FCF-51B6-41EA-AA9D-A475A0E0DE38}" type="presOf" srcId="{539513E6-E27A-476E-904C-901C2CA66DF5}" destId="{5D34CD0B-F255-44B1-A8B2-3475F670AB7A}" srcOrd="1" destOrd="0" presId="urn:microsoft.com/office/officeart/2005/8/layout/venn1"/>
    <dgm:cxn modelId="{2A24AFE5-CF66-4204-B274-721E0AF77641}" srcId="{A522C3B3-AC5D-416A-A075-7CE952527B4A}" destId="{CCED8162-5D26-418B-B695-D772876B66F0}" srcOrd="1" destOrd="0" parTransId="{8B69BE13-AC3F-41EA-B6F6-DF315A5B1A0A}" sibTransId="{C7ED96AB-75BA-4C89-8DFC-7DBD78C33589}"/>
    <dgm:cxn modelId="{86451C3C-904B-4D62-B74B-80F76A40D3A4}" type="presParOf" srcId="{3281970C-F301-46F4-B907-6042DE140E78}" destId="{94009560-D35A-4A57-BC5F-C902D93EABFB}" srcOrd="0" destOrd="0" presId="urn:microsoft.com/office/officeart/2005/8/layout/venn1"/>
    <dgm:cxn modelId="{D76A56EB-50DC-4593-9827-70C0215E8D20}" type="presParOf" srcId="{3281970C-F301-46F4-B907-6042DE140E78}" destId="{E4D2BBDB-1B61-4282-86F4-F6BB2F1AD9FF}" srcOrd="1" destOrd="0" presId="urn:microsoft.com/office/officeart/2005/8/layout/venn1"/>
    <dgm:cxn modelId="{1D9DA570-FB4D-4BB1-A0FA-8D103EE430AE}" type="presParOf" srcId="{3281970C-F301-46F4-B907-6042DE140E78}" destId="{5D7ACEC2-E94A-4556-93AF-676259F01F26}" srcOrd="2" destOrd="0" presId="urn:microsoft.com/office/officeart/2005/8/layout/venn1"/>
    <dgm:cxn modelId="{09AE512D-29CE-4754-BB6C-670CE7E0752D}" type="presParOf" srcId="{3281970C-F301-46F4-B907-6042DE140E78}" destId="{BA24A06A-63E4-4795-82CC-90A36F0B4F52}" srcOrd="3" destOrd="0" presId="urn:microsoft.com/office/officeart/2005/8/layout/venn1"/>
    <dgm:cxn modelId="{7D8EC4FD-4D6F-4281-B5AC-8EECEE9AA5DA}" type="presParOf" srcId="{3281970C-F301-46F4-B907-6042DE140E78}" destId="{CF0E2C6D-250F-4A21-9D4F-EEE599693EAE}" srcOrd="4" destOrd="0" presId="urn:microsoft.com/office/officeart/2005/8/layout/venn1"/>
    <dgm:cxn modelId="{AC3D587F-620B-4BA0-BD9B-070942580648}" type="presParOf" srcId="{3281970C-F301-46F4-B907-6042DE140E78}" destId="{5D34CD0B-F255-44B1-A8B2-3475F670AB7A}"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61D6F-B1CB-4C1E-AA02-87515FA1B89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GB"/>
        </a:p>
      </dgm:t>
    </dgm:pt>
    <dgm:pt modelId="{798D8EC3-2F5E-4C10-B0E5-3079524938BC}">
      <dgm:prSet phldrT="[Text]"/>
      <dgm:spPr/>
      <dgm:t>
        <a:bodyPr/>
        <a:lstStyle/>
        <a:p>
          <a:r>
            <a:rPr lang="en-GB" dirty="0"/>
            <a:t>Pedagogy</a:t>
          </a:r>
        </a:p>
      </dgm:t>
    </dgm:pt>
    <dgm:pt modelId="{0F1305C0-7B23-44C7-A2A9-753C055D5703}" type="parTrans" cxnId="{040F6875-B5A7-44BB-8FF6-8B2836F850E7}">
      <dgm:prSet/>
      <dgm:spPr/>
      <dgm:t>
        <a:bodyPr/>
        <a:lstStyle/>
        <a:p>
          <a:endParaRPr lang="en-GB"/>
        </a:p>
      </dgm:t>
    </dgm:pt>
    <dgm:pt modelId="{C591C146-4A1D-4551-B150-F3E699213F05}" type="sibTrans" cxnId="{040F6875-B5A7-44BB-8FF6-8B2836F850E7}">
      <dgm:prSet/>
      <dgm:spPr/>
      <dgm:t>
        <a:bodyPr/>
        <a:lstStyle/>
        <a:p>
          <a:endParaRPr lang="en-GB"/>
        </a:p>
      </dgm:t>
    </dgm:pt>
    <dgm:pt modelId="{97FDAE6B-B638-491F-9878-3DC2E4743A35}">
      <dgm:prSet phldrT="[Text]"/>
      <dgm:spPr/>
      <dgm:t>
        <a:bodyPr/>
        <a:lstStyle/>
        <a:p>
          <a:r>
            <a:rPr lang="en-GB" dirty="0"/>
            <a:t>Content</a:t>
          </a:r>
        </a:p>
      </dgm:t>
    </dgm:pt>
    <dgm:pt modelId="{73A61670-E782-45D5-A8AB-1EC0092A07C5}" type="parTrans" cxnId="{4CFBB647-998B-47B3-8DEC-90FEBF297A9E}">
      <dgm:prSet/>
      <dgm:spPr/>
      <dgm:t>
        <a:bodyPr/>
        <a:lstStyle/>
        <a:p>
          <a:endParaRPr lang="en-GB"/>
        </a:p>
      </dgm:t>
    </dgm:pt>
    <dgm:pt modelId="{A6A2611A-64AE-402E-8B69-BBA4B7FA6E45}" type="sibTrans" cxnId="{4CFBB647-998B-47B3-8DEC-90FEBF297A9E}">
      <dgm:prSet/>
      <dgm:spPr/>
      <dgm:t>
        <a:bodyPr/>
        <a:lstStyle/>
        <a:p>
          <a:endParaRPr lang="en-GB"/>
        </a:p>
      </dgm:t>
    </dgm:pt>
    <dgm:pt modelId="{DAC10283-96DD-4650-80D6-24BE799AF415}">
      <dgm:prSet phldrT="[Text]"/>
      <dgm:spPr/>
      <dgm:t>
        <a:bodyPr/>
        <a:lstStyle/>
        <a:p>
          <a:r>
            <a:rPr lang="en-GB" dirty="0"/>
            <a:t>Organisational Setting</a:t>
          </a:r>
        </a:p>
      </dgm:t>
    </dgm:pt>
    <dgm:pt modelId="{8DFAA260-7E21-40EA-844C-ED9680BC6864}" type="parTrans" cxnId="{17D9C7D4-3108-4E74-B053-F3AA19EB25D6}">
      <dgm:prSet/>
      <dgm:spPr/>
      <dgm:t>
        <a:bodyPr/>
        <a:lstStyle/>
        <a:p>
          <a:endParaRPr lang="en-GB"/>
        </a:p>
      </dgm:t>
    </dgm:pt>
    <dgm:pt modelId="{EE37F4F0-933C-4FB9-AA33-A35C3E5A3A29}" type="sibTrans" cxnId="{17D9C7D4-3108-4E74-B053-F3AA19EB25D6}">
      <dgm:prSet/>
      <dgm:spPr/>
      <dgm:t>
        <a:bodyPr/>
        <a:lstStyle/>
        <a:p>
          <a:endParaRPr lang="en-GB"/>
        </a:p>
      </dgm:t>
    </dgm:pt>
    <dgm:pt modelId="{CB1D5E30-2380-4C11-95B5-4A8AF0F70389}">
      <dgm:prSet phldrT="[Text]"/>
      <dgm:spPr/>
      <dgm:t>
        <a:bodyPr/>
        <a:lstStyle/>
        <a:p>
          <a:r>
            <a:rPr lang="en-GB" dirty="0"/>
            <a:t>Assessment</a:t>
          </a:r>
        </a:p>
      </dgm:t>
    </dgm:pt>
    <dgm:pt modelId="{E8EED02F-4C37-46F7-AB2D-BBF0D6B0FBE8}" type="parTrans" cxnId="{1CEB8C4C-1E8E-420D-B788-D429CC4B94F7}">
      <dgm:prSet/>
      <dgm:spPr/>
      <dgm:t>
        <a:bodyPr/>
        <a:lstStyle/>
        <a:p>
          <a:endParaRPr lang="en-GB"/>
        </a:p>
      </dgm:t>
    </dgm:pt>
    <dgm:pt modelId="{9C16C0BE-7F03-424A-84D4-A05C2AA06466}" type="sibTrans" cxnId="{1CEB8C4C-1E8E-420D-B788-D429CC4B94F7}">
      <dgm:prSet/>
      <dgm:spPr/>
      <dgm:t>
        <a:bodyPr/>
        <a:lstStyle/>
        <a:p>
          <a:endParaRPr lang="en-GB"/>
        </a:p>
      </dgm:t>
    </dgm:pt>
    <dgm:pt modelId="{FE0C0E8E-7A41-42E1-AE21-F4D24E48D90B}">
      <dgm:prSet phldrT="[Text]"/>
      <dgm:spPr/>
      <dgm:t>
        <a:bodyPr/>
        <a:lstStyle/>
        <a:p>
          <a:r>
            <a:rPr lang="en-GB" dirty="0"/>
            <a:t>Evaluation &amp; Review of training</a:t>
          </a:r>
        </a:p>
      </dgm:t>
    </dgm:pt>
    <dgm:pt modelId="{BC0DC3FE-9019-4C62-A255-F889F03DF501}" type="parTrans" cxnId="{94B50EB9-6BCC-42B1-80FC-0FDB9EB7D373}">
      <dgm:prSet/>
      <dgm:spPr/>
      <dgm:t>
        <a:bodyPr/>
        <a:lstStyle/>
        <a:p>
          <a:endParaRPr lang="en-GB"/>
        </a:p>
      </dgm:t>
    </dgm:pt>
    <dgm:pt modelId="{4CB70F96-696E-436B-BAB8-B94E9F25231D}" type="sibTrans" cxnId="{94B50EB9-6BCC-42B1-80FC-0FDB9EB7D373}">
      <dgm:prSet/>
      <dgm:spPr/>
      <dgm:t>
        <a:bodyPr/>
        <a:lstStyle/>
        <a:p>
          <a:endParaRPr lang="en-GB"/>
        </a:p>
      </dgm:t>
    </dgm:pt>
    <dgm:pt modelId="{A08087DF-4B84-429A-8800-CFBA965FE773}" type="pres">
      <dgm:prSet presAssocID="{D5B61D6F-B1CB-4C1E-AA02-87515FA1B89A}" presName="linear" presStyleCnt="0">
        <dgm:presLayoutVars>
          <dgm:animLvl val="lvl"/>
          <dgm:resizeHandles val="exact"/>
        </dgm:presLayoutVars>
      </dgm:prSet>
      <dgm:spPr/>
    </dgm:pt>
    <dgm:pt modelId="{C7850A66-7A89-4CEA-AFE1-EA76EBDBC949}" type="pres">
      <dgm:prSet presAssocID="{798D8EC3-2F5E-4C10-B0E5-3079524938BC}" presName="parentText" presStyleLbl="node1" presStyleIdx="0" presStyleCnt="5">
        <dgm:presLayoutVars>
          <dgm:chMax val="0"/>
          <dgm:bulletEnabled val="1"/>
        </dgm:presLayoutVars>
      </dgm:prSet>
      <dgm:spPr/>
    </dgm:pt>
    <dgm:pt modelId="{ADB5792E-B791-4A66-9AC7-63988AABDC46}" type="pres">
      <dgm:prSet presAssocID="{C591C146-4A1D-4551-B150-F3E699213F05}" presName="spacer" presStyleCnt="0"/>
      <dgm:spPr/>
    </dgm:pt>
    <dgm:pt modelId="{96403F65-A008-4B6B-9FC9-6A4425507A17}" type="pres">
      <dgm:prSet presAssocID="{97FDAE6B-B638-491F-9878-3DC2E4743A35}" presName="parentText" presStyleLbl="node1" presStyleIdx="1" presStyleCnt="5">
        <dgm:presLayoutVars>
          <dgm:chMax val="0"/>
          <dgm:bulletEnabled val="1"/>
        </dgm:presLayoutVars>
      </dgm:prSet>
      <dgm:spPr/>
    </dgm:pt>
    <dgm:pt modelId="{3C5283C1-7235-4E29-B365-EBA20AA66957}" type="pres">
      <dgm:prSet presAssocID="{A6A2611A-64AE-402E-8B69-BBA4B7FA6E45}" presName="spacer" presStyleCnt="0"/>
      <dgm:spPr/>
    </dgm:pt>
    <dgm:pt modelId="{BF3C0AEF-E95F-47F8-BDC7-D9CCD5770108}" type="pres">
      <dgm:prSet presAssocID="{DAC10283-96DD-4650-80D6-24BE799AF415}" presName="parentText" presStyleLbl="node1" presStyleIdx="2" presStyleCnt="5">
        <dgm:presLayoutVars>
          <dgm:chMax val="0"/>
          <dgm:bulletEnabled val="1"/>
        </dgm:presLayoutVars>
      </dgm:prSet>
      <dgm:spPr/>
    </dgm:pt>
    <dgm:pt modelId="{A49866E6-4852-4882-AB25-C0B91E9BC5FC}" type="pres">
      <dgm:prSet presAssocID="{EE37F4F0-933C-4FB9-AA33-A35C3E5A3A29}" presName="spacer" presStyleCnt="0"/>
      <dgm:spPr/>
    </dgm:pt>
    <dgm:pt modelId="{7DF94B84-AC6F-4EFB-86BC-1F0DDFCDCF3A}" type="pres">
      <dgm:prSet presAssocID="{CB1D5E30-2380-4C11-95B5-4A8AF0F70389}" presName="parentText" presStyleLbl="node1" presStyleIdx="3" presStyleCnt="5">
        <dgm:presLayoutVars>
          <dgm:chMax val="0"/>
          <dgm:bulletEnabled val="1"/>
        </dgm:presLayoutVars>
      </dgm:prSet>
      <dgm:spPr/>
    </dgm:pt>
    <dgm:pt modelId="{A39E38C0-0947-44DD-A51B-D822EC4DF3F2}" type="pres">
      <dgm:prSet presAssocID="{9C16C0BE-7F03-424A-84D4-A05C2AA06466}" presName="spacer" presStyleCnt="0"/>
      <dgm:spPr/>
    </dgm:pt>
    <dgm:pt modelId="{8C89AED2-046B-424B-996B-69954819CD54}" type="pres">
      <dgm:prSet presAssocID="{FE0C0E8E-7A41-42E1-AE21-F4D24E48D90B}" presName="parentText" presStyleLbl="node1" presStyleIdx="4" presStyleCnt="5">
        <dgm:presLayoutVars>
          <dgm:chMax val="0"/>
          <dgm:bulletEnabled val="1"/>
        </dgm:presLayoutVars>
      </dgm:prSet>
      <dgm:spPr/>
    </dgm:pt>
  </dgm:ptLst>
  <dgm:cxnLst>
    <dgm:cxn modelId="{4CFBB647-998B-47B3-8DEC-90FEBF297A9E}" srcId="{D5B61D6F-B1CB-4C1E-AA02-87515FA1B89A}" destId="{97FDAE6B-B638-491F-9878-3DC2E4743A35}" srcOrd="1" destOrd="0" parTransId="{73A61670-E782-45D5-A8AB-1EC0092A07C5}" sibTransId="{A6A2611A-64AE-402E-8B69-BBA4B7FA6E45}"/>
    <dgm:cxn modelId="{1CEB8C4C-1E8E-420D-B788-D429CC4B94F7}" srcId="{D5B61D6F-B1CB-4C1E-AA02-87515FA1B89A}" destId="{CB1D5E30-2380-4C11-95B5-4A8AF0F70389}" srcOrd="3" destOrd="0" parTransId="{E8EED02F-4C37-46F7-AB2D-BBF0D6B0FBE8}" sibTransId="{9C16C0BE-7F03-424A-84D4-A05C2AA06466}"/>
    <dgm:cxn modelId="{040F6875-B5A7-44BB-8FF6-8B2836F850E7}" srcId="{D5B61D6F-B1CB-4C1E-AA02-87515FA1B89A}" destId="{798D8EC3-2F5E-4C10-B0E5-3079524938BC}" srcOrd="0" destOrd="0" parTransId="{0F1305C0-7B23-44C7-A2A9-753C055D5703}" sibTransId="{C591C146-4A1D-4551-B150-F3E699213F05}"/>
    <dgm:cxn modelId="{542CCA99-99C7-408F-B2AF-C1CBAED91931}" type="presOf" srcId="{FE0C0E8E-7A41-42E1-AE21-F4D24E48D90B}" destId="{8C89AED2-046B-424B-996B-69954819CD54}" srcOrd="0" destOrd="0" presId="urn:microsoft.com/office/officeart/2005/8/layout/vList2"/>
    <dgm:cxn modelId="{60D6A2A3-C128-4CE4-A5B6-C9698C5030B3}" type="presOf" srcId="{798D8EC3-2F5E-4C10-B0E5-3079524938BC}" destId="{C7850A66-7A89-4CEA-AFE1-EA76EBDBC949}" srcOrd="0" destOrd="0" presId="urn:microsoft.com/office/officeart/2005/8/layout/vList2"/>
    <dgm:cxn modelId="{94B50EB9-6BCC-42B1-80FC-0FDB9EB7D373}" srcId="{D5B61D6F-B1CB-4C1E-AA02-87515FA1B89A}" destId="{FE0C0E8E-7A41-42E1-AE21-F4D24E48D90B}" srcOrd="4" destOrd="0" parTransId="{BC0DC3FE-9019-4C62-A255-F889F03DF501}" sibTransId="{4CB70F96-696E-436B-BAB8-B94E9F25231D}"/>
    <dgm:cxn modelId="{75CE1FC3-94AB-4189-81C8-238F452CC49C}" type="presOf" srcId="{DAC10283-96DD-4650-80D6-24BE799AF415}" destId="{BF3C0AEF-E95F-47F8-BDC7-D9CCD5770108}" srcOrd="0" destOrd="0" presId="urn:microsoft.com/office/officeart/2005/8/layout/vList2"/>
    <dgm:cxn modelId="{6FCF87D3-2E41-4CFA-813B-153E5CC9EC09}" type="presOf" srcId="{97FDAE6B-B638-491F-9878-3DC2E4743A35}" destId="{96403F65-A008-4B6B-9FC9-6A4425507A17}" srcOrd="0" destOrd="0" presId="urn:microsoft.com/office/officeart/2005/8/layout/vList2"/>
    <dgm:cxn modelId="{17D9C7D4-3108-4E74-B053-F3AA19EB25D6}" srcId="{D5B61D6F-B1CB-4C1E-AA02-87515FA1B89A}" destId="{DAC10283-96DD-4650-80D6-24BE799AF415}" srcOrd="2" destOrd="0" parTransId="{8DFAA260-7E21-40EA-844C-ED9680BC6864}" sibTransId="{EE37F4F0-933C-4FB9-AA33-A35C3E5A3A29}"/>
    <dgm:cxn modelId="{23D7E6D6-D11F-4B27-AAD8-6425A654FC27}" type="presOf" srcId="{D5B61D6F-B1CB-4C1E-AA02-87515FA1B89A}" destId="{A08087DF-4B84-429A-8800-CFBA965FE773}" srcOrd="0" destOrd="0" presId="urn:microsoft.com/office/officeart/2005/8/layout/vList2"/>
    <dgm:cxn modelId="{95544ED9-E364-4E27-9990-D123DEA724D4}" type="presOf" srcId="{CB1D5E30-2380-4C11-95B5-4A8AF0F70389}" destId="{7DF94B84-AC6F-4EFB-86BC-1F0DDFCDCF3A}" srcOrd="0" destOrd="0" presId="urn:microsoft.com/office/officeart/2005/8/layout/vList2"/>
    <dgm:cxn modelId="{F3240F20-25E6-4EB6-957C-0467A7E02B54}" type="presParOf" srcId="{A08087DF-4B84-429A-8800-CFBA965FE773}" destId="{C7850A66-7A89-4CEA-AFE1-EA76EBDBC949}" srcOrd="0" destOrd="0" presId="urn:microsoft.com/office/officeart/2005/8/layout/vList2"/>
    <dgm:cxn modelId="{71B90AC4-5678-4243-B4D3-2944D6FA4EBC}" type="presParOf" srcId="{A08087DF-4B84-429A-8800-CFBA965FE773}" destId="{ADB5792E-B791-4A66-9AC7-63988AABDC46}" srcOrd="1" destOrd="0" presId="urn:microsoft.com/office/officeart/2005/8/layout/vList2"/>
    <dgm:cxn modelId="{DA49A3B1-4E9A-4130-A785-BF4E77C555CE}" type="presParOf" srcId="{A08087DF-4B84-429A-8800-CFBA965FE773}" destId="{96403F65-A008-4B6B-9FC9-6A4425507A17}" srcOrd="2" destOrd="0" presId="urn:microsoft.com/office/officeart/2005/8/layout/vList2"/>
    <dgm:cxn modelId="{77E3E3A4-3D13-4588-B437-7654C212E12A}" type="presParOf" srcId="{A08087DF-4B84-429A-8800-CFBA965FE773}" destId="{3C5283C1-7235-4E29-B365-EBA20AA66957}" srcOrd="3" destOrd="0" presId="urn:microsoft.com/office/officeart/2005/8/layout/vList2"/>
    <dgm:cxn modelId="{F5B5FAA7-B505-4253-A2A4-3764B1183C83}" type="presParOf" srcId="{A08087DF-4B84-429A-8800-CFBA965FE773}" destId="{BF3C0AEF-E95F-47F8-BDC7-D9CCD5770108}" srcOrd="4" destOrd="0" presId="urn:microsoft.com/office/officeart/2005/8/layout/vList2"/>
    <dgm:cxn modelId="{751B0F88-4F63-4F86-829B-C5B0E2946880}" type="presParOf" srcId="{A08087DF-4B84-429A-8800-CFBA965FE773}" destId="{A49866E6-4852-4882-AB25-C0B91E9BC5FC}" srcOrd="5" destOrd="0" presId="urn:microsoft.com/office/officeart/2005/8/layout/vList2"/>
    <dgm:cxn modelId="{A4FE939C-D318-4B38-B6D3-9E6C45E7039C}" type="presParOf" srcId="{A08087DF-4B84-429A-8800-CFBA965FE773}" destId="{7DF94B84-AC6F-4EFB-86BC-1F0DDFCDCF3A}" srcOrd="6" destOrd="0" presId="urn:microsoft.com/office/officeart/2005/8/layout/vList2"/>
    <dgm:cxn modelId="{8AE656B0-493F-4238-8D59-2892444A55B7}" type="presParOf" srcId="{A08087DF-4B84-429A-8800-CFBA965FE773}" destId="{A39E38C0-0947-44DD-A51B-D822EC4DF3F2}" srcOrd="7" destOrd="0" presId="urn:microsoft.com/office/officeart/2005/8/layout/vList2"/>
    <dgm:cxn modelId="{1084DBBB-4E9F-444C-9645-3B951A2B42FE}" type="presParOf" srcId="{A08087DF-4B84-429A-8800-CFBA965FE773}" destId="{8C89AED2-046B-424B-996B-69954819CD5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73C9C1-7909-4C90-A7E4-A36A6094BA2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D1B40889-88B5-4296-8AF6-F8DD3E04A209}">
      <dgm:prSet phldrT="[Text]"/>
      <dgm:spPr/>
      <dgm:t>
        <a:bodyPr/>
        <a:lstStyle/>
        <a:p>
          <a:r>
            <a:rPr lang="en-GB"/>
            <a:t>Pedagogy</a:t>
          </a:r>
        </a:p>
      </dgm:t>
    </dgm:pt>
    <dgm:pt modelId="{B5807FA2-17CA-49F9-BEFC-2FD3DEB1B950}" type="parTrans" cxnId="{59A76AF1-E17D-4C25-AE7F-33C60E2A6DB0}">
      <dgm:prSet/>
      <dgm:spPr/>
      <dgm:t>
        <a:bodyPr/>
        <a:lstStyle/>
        <a:p>
          <a:endParaRPr lang="en-GB"/>
        </a:p>
      </dgm:t>
    </dgm:pt>
    <dgm:pt modelId="{675CC56C-1B18-4F26-839C-E9035229A3D7}" type="sibTrans" cxnId="{59A76AF1-E17D-4C25-AE7F-33C60E2A6DB0}">
      <dgm:prSet/>
      <dgm:spPr/>
      <dgm:t>
        <a:bodyPr/>
        <a:lstStyle/>
        <a:p>
          <a:endParaRPr lang="en-GB"/>
        </a:p>
      </dgm:t>
    </dgm:pt>
    <dgm:pt modelId="{1780EA59-EB2F-456E-AA8E-344531C8B83A}">
      <dgm:prSet phldrT="[Text]"/>
      <dgm:spPr/>
      <dgm:t>
        <a:bodyPr/>
        <a:lstStyle/>
        <a:p>
          <a:r>
            <a:rPr lang="en-GB" dirty="0"/>
            <a:t>Combination of taught (course) and experiential learning (CPD &amp; portfolio) approaches combined in overall learning package</a:t>
          </a:r>
        </a:p>
      </dgm:t>
    </dgm:pt>
    <dgm:pt modelId="{8AE94A5E-9865-42BF-8818-835159B2360A}" type="parTrans" cxnId="{4FA3D813-60CC-4682-99E2-DCFFC4EA67A4}">
      <dgm:prSet/>
      <dgm:spPr/>
      <dgm:t>
        <a:bodyPr/>
        <a:lstStyle/>
        <a:p>
          <a:endParaRPr lang="en-GB"/>
        </a:p>
      </dgm:t>
    </dgm:pt>
    <dgm:pt modelId="{B6F15A6F-EA41-40ED-BB84-35C8A116205D}" type="sibTrans" cxnId="{4FA3D813-60CC-4682-99E2-DCFFC4EA67A4}">
      <dgm:prSet/>
      <dgm:spPr/>
      <dgm:t>
        <a:bodyPr/>
        <a:lstStyle/>
        <a:p>
          <a:endParaRPr lang="en-GB"/>
        </a:p>
      </dgm:t>
    </dgm:pt>
    <dgm:pt modelId="{263D6308-F90B-4D64-B17F-BE3CE26A2A74}">
      <dgm:prSet phldrT="[Text]"/>
      <dgm:spPr/>
      <dgm:t>
        <a:bodyPr/>
        <a:lstStyle/>
        <a:p>
          <a:r>
            <a:rPr lang="en-GB" dirty="0"/>
            <a:t>Multi-faceted approaches reflected in classroom-based training – Lecture, Q&amp;A, Group Discussion, Scenarios, Case Studies, use of SMEs, Handouts </a:t>
          </a:r>
        </a:p>
      </dgm:t>
    </dgm:pt>
    <dgm:pt modelId="{8502627F-AE12-4007-B265-769C3076D9F7}" type="parTrans" cxnId="{0B3B21DA-0731-4AB1-ACC6-08A0CD741919}">
      <dgm:prSet/>
      <dgm:spPr/>
      <dgm:t>
        <a:bodyPr/>
        <a:lstStyle/>
        <a:p>
          <a:endParaRPr lang="en-GB"/>
        </a:p>
      </dgm:t>
    </dgm:pt>
    <dgm:pt modelId="{9CE57AFE-D6E0-4D6D-A061-3A0F14C32ED6}" type="sibTrans" cxnId="{0B3B21DA-0731-4AB1-ACC6-08A0CD741919}">
      <dgm:prSet/>
      <dgm:spPr/>
      <dgm:t>
        <a:bodyPr/>
        <a:lstStyle/>
        <a:p>
          <a:endParaRPr lang="en-GB"/>
        </a:p>
      </dgm:t>
    </dgm:pt>
    <dgm:pt modelId="{1D9AF2CA-0A32-4A4A-9F1C-0F3A757CF848}">
      <dgm:prSet phldrT="[Text]"/>
      <dgm:spPr/>
      <dgm:t>
        <a:bodyPr/>
        <a:lstStyle/>
        <a:p>
          <a:r>
            <a:rPr lang="en-GB"/>
            <a:t>Content</a:t>
          </a:r>
        </a:p>
      </dgm:t>
    </dgm:pt>
    <dgm:pt modelId="{25601D2C-251D-404A-A5DB-A02DC7770E44}" type="parTrans" cxnId="{C27C80AA-9E84-4501-A9DA-5D8C2F690621}">
      <dgm:prSet/>
      <dgm:spPr/>
      <dgm:t>
        <a:bodyPr/>
        <a:lstStyle/>
        <a:p>
          <a:endParaRPr lang="en-GB"/>
        </a:p>
      </dgm:t>
    </dgm:pt>
    <dgm:pt modelId="{3B7F5D84-3104-4751-A1EB-BE4554C7B027}" type="sibTrans" cxnId="{C27C80AA-9E84-4501-A9DA-5D8C2F690621}">
      <dgm:prSet/>
      <dgm:spPr/>
      <dgm:t>
        <a:bodyPr/>
        <a:lstStyle/>
        <a:p>
          <a:endParaRPr lang="en-GB"/>
        </a:p>
      </dgm:t>
    </dgm:pt>
    <dgm:pt modelId="{144D50C1-D1F9-4767-AF38-E7F919D10355}">
      <dgm:prSet phldrT="[Text]"/>
      <dgm:spPr/>
      <dgm:t>
        <a:bodyPr/>
        <a:lstStyle/>
        <a:p>
          <a:r>
            <a:rPr lang="en-GB" dirty="0"/>
            <a:t>Attempt at mapping CoP learning outcomes &amp; content with SSAI course objectives but not always clear how align</a:t>
          </a:r>
        </a:p>
      </dgm:t>
    </dgm:pt>
    <dgm:pt modelId="{B6101D56-3319-47CE-AD98-A302FAB83F8D}" type="parTrans" cxnId="{0BF3F685-C3C1-4201-963B-AA2734E7B56D}">
      <dgm:prSet/>
      <dgm:spPr/>
      <dgm:t>
        <a:bodyPr/>
        <a:lstStyle/>
        <a:p>
          <a:endParaRPr lang="en-GB"/>
        </a:p>
      </dgm:t>
    </dgm:pt>
    <dgm:pt modelId="{AC35AE97-BE7C-4D4D-84E2-C7193EB39DFA}" type="sibTrans" cxnId="{0BF3F685-C3C1-4201-963B-AA2734E7B56D}">
      <dgm:prSet/>
      <dgm:spPr/>
      <dgm:t>
        <a:bodyPr/>
        <a:lstStyle/>
        <a:p>
          <a:endParaRPr lang="en-GB"/>
        </a:p>
      </dgm:t>
    </dgm:pt>
    <dgm:pt modelId="{5757F116-25EE-44F4-9931-8CEAA2BAF60F}">
      <dgm:prSet phldrT="[Text]"/>
      <dgm:spPr/>
      <dgm:t>
        <a:bodyPr/>
        <a:lstStyle/>
        <a:p>
          <a:r>
            <a:rPr lang="en-GB" dirty="0"/>
            <a:t>Wellbeing &amp; resilience training included in the course</a:t>
          </a:r>
        </a:p>
      </dgm:t>
    </dgm:pt>
    <dgm:pt modelId="{1FFAF583-AC90-4708-AF11-89E87D6B84C0}" type="parTrans" cxnId="{6B30E1F7-05CB-4DC4-9D6B-4AD412A62D62}">
      <dgm:prSet/>
      <dgm:spPr/>
      <dgm:t>
        <a:bodyPr/>
        <a:lstStyle/>
        <a:p>
          <a:endParaRPr lang="en-GB"/>
        </a:p>
      </dgm:t>
    </dgm:pt>
    <dgm:pt modelId="{28119A47-D77E-46BA-90C5-E80471D95109}" type="sibTrans" cxnId="{6B30E1F7-05CB-4DC4-9D6B-4AD412A62D62}">
      <dgm:prSet/>
      <dgm:spPr/>
      <dgm:t>
        <a:bodyPr/>
        <a:lstStyle/>
        <a:p>
          <a:endParaRPr lang="en-GB"/>
        </a:p>
      </dgm:t>
    </dgm:pt>
    <dgm:pt modelId="{94010113-3E1D-429D-B66B-E297E51B65E6}">
      <dgm:prSet phldrT="[Text]"/>
      <dgm:spPr/>
      <dgm:t>
        <a:bodyPr/>
        <a:lstStyle/>
        <a:p>
          <a:r>
            <a:rPr lang="en-GB"/>
            <a:t>Organisational</a:t>
          </a:r>
        </a:p>
        <a:p>
          <a:r>
            <a:rPr lang="en-GB"/>
            <a:t>Setting</a:t>
          </a:r>
        </a:p>
      </dgm:t>
    </dgm:pt>
    <dgm:pt modelId="{5CDFB829-CE93-43F7-BC6C-9644F121BD6B}" type="parTrans" cxnId="{A1ABA3FD-78D1-493F-B729-4C866B2BA479}">
      <dgm:prSet/>
      <dgm:spPr/>
      <dgm:t>
        <a:bodyPr/>
        <a:lstStyle/>
        <a:p>
          <a:endParaRPr lang="en-GB"/>
        </a:p>
      </dgm:t>
    </dgm:pt>
    <dgm:pt modelId="{3522747F-04EA-4290-AA2F-2966A32A5848}" type="sibTrans" cxnId="{A1ABA3FD-78D1-493F-B729-4C866B2BA479}">
      <dgm:prSet/>
      <dgm:spPr/>
      <dgm:t>
        <a:bodyPr/>
        <a:lstStyle/>
        <a:p>
          <a:endParaRPr lang="en-GB"/>
        </a:p>
      </dgm:t>
    </dgm:pt>
    <dgm:pt modelId="{DDFE9A77-1128-4A5F-89B2-22909B053EBD}">
      <dgm:prSet phldrT="[Text]"/>
      <dgm:spPr/>
      <dgm:t>
        <a:bodyPr/>
        <a:lstStyle/>
        <a:p>
          <a:r>
            <a:rPr lang="en-GB" dirty="0"/>
            <a:t>Genuine commitment from leadership to improve this training </a:t>
          </a:r>
        </a:p>
      </dgm:t>
    </dgm:pt>
    <dgm:pt modelId="{029D9010-A4A2-4BF1-9262-429CB1FEF3A6}" type="parTrans" cxnId="{A8FC0B6B-6137-4756-BA54-6FB712E13524}">
      <dgm:prSet/>
      <dgm:spPr/>
      <dgm:t>
        <a:bodyPr/>
        <a:lstStyle/>
        <a:p>
          <a:endParaRPr lang="en-GB"/>
        </a:p>
      </dgm:t>
    </dgm:pt>
    <dgm:pt modelId="{12FE9B12-7394-482C-8885-46F3D8261C25}" type="sibTrans" cxnId="{A8FC0B6B-6137-4756-BA54-6FB712E13524}">
      <dgm:prSet/>
      <dgm:spPr/>
      <dgm:t>
        <a:bodyPr/>
        <a:lstStyle/>
        <a:p>
          <a:endParaRPr lang="en-GB"/>
        </a:p>
      </dgm:t>
    </dgm:pt>
    <dgm:pt modelId="{25C13494-D40E-4434-82BC-46DAED6C1BA4}">
      <dgm:prSet phldrT="[Text]"/>
      <dgm:spPr/>
      <dgm:t>
        <a:bodyPr/>
        <a:lstStyle/>
        <a:p>
          <a:r>
            <a:rPr lang="en-GB" dirty="0"/>
            <a:t>New Chronical resource management system will provide improved oversight of skills distribution</a:t>
          </a:r>
        </a:p>
      </dgm:t>
    </dgm:pt>
    <dgm:pt modelId="{4935D6AD-CBB9-47AB-ADD1-0097EA0443C3}" type="parTrans" cxnId="{528AB84C-58F6-4901-8843-1586033C2393}">
      <dgm:prSet/>
      <dgm:spPr/>
      <dgm:t>
        <a:bodyPr/>
        <a:lstStyle/>
        <a:p>
          <a:endParaRPr lang="en-GB"/>
        </a:p>
      </dgm:t>
    </dgm:pt>
    <dgm:pt modelId="{E85B3FEA-D3E9-4049-AF2D-B46063DE9579}" type="sibTrans" cxnId="{528AB84C-58F6-4901-8843-1586033C2393}">
      <dgm:prSet/>
      <dgm:spPr/>
      <dgm:t>
        <a:bodyPr/>
        <a:lstStyle/>
        <a:p>
          <a:endParaRPr lang="en-GB"/>
        </a:p>
      </dgm:t>
    </dgm:pt>
    <dgm:pt modelId="{5F7D93B7-47E8-42C5-8618-0EEC55C7F655}">
      <dgm:prSet phldrT="[Text]"/>
      <dgm:spPr/>
      <dgm:t>
        <a:bodyPr/>
        <a:lstStyle/>
        <a:p>
          <a:r>
            <a:rPr lang="en-GB" dirty="0"/>
            <a:t>Legislation, processes &amp; procedure covered but also content on victim vulnerabilities, understanding offender behaviour, impact on victim &amp; victim support.</a:t>
          </a:r>
        </a:p>
      </dgm:t>
    </dgm:pt>
    <dgm:pt modelId="{A7EF3745-ABAB-489C-AE22-C68FA1445F35}" type="parTrans" cxnId="{7751CABC-5C0B-450E-9925-44F6BC27D83E}">
      <dgm:prSet/>
      <dgm:spPr/>
      <dgm:t>
        <a:bodyPr/>
        <a:lstStyle/>
        <a:p>
          <a:endParaRPr lang="en-GB"/>
        </a:p>
      </dgm:t>
    </dgm:pt>
    <dgm:pt modelId="{C3287FD5-060A-4A64-9F44-346528B68DE7}" type="sibTrans" cxnId="{7751CABC-5C0B-450E-9925-44F6BC27D83E}">
      <dgm:prSet/>
      <dgm:spPr/>
      <dgm:t>
        <a:bodyPr/>
        <a:lstStyle/>
        <a:p>
          <a:endParaRPr lang="en-GB"/>
        </a:p>
      </dgm:t>
    </dgm:pt>
    <dgm:pt modelId="{E0CDB9F7-39A8-4EB0-B460-2C7A5A5DE8A5}">
      <dgm:prSet phldrT="[Text]"/>
      <dgm:spPr/>
      <dgm:t>
        <a:bodyPr/>
        <a:lstStyle/>
        <a:p>
          <a:r>
            <a:rPr lang="en-GB" dirty="0"/>
            <a:t>Knowledge check to establish base-line knowledge &amp; understanding at start of each course element</a:t>
          </a:r>
        </a:p>
      </dgm:t>
    </dgm:pt>
    <dgm:pt modelId="{3A231645-44EC-46A5-B7DE-7DE3B6930BC4}" type="parTrans" cxnId="{93746B93-EF87-4EBC-B14E-7436FCEB5105}">
      <dgm:prSet/>
      <dgm:spPr/>
      <dgm:t>
        <a:bodyPr/>
        <a:lstStyle/>
        <a:p>
          <a:endParaRPr lang="en-GB"/>
        </a:p>
      </dgm:t>
    </dgm:pt>
    <dgm:pt modelId="{B8DA4AF2-26EC-4D53-A0F5-DEF76B6210D4}" type="sibTrans" cxnId="{93746B93-EF87-4EBC-B14E-7436FCEB5105}">
      <dgm:prSet/>
      <dgm:spPr/>
      <dgm:t>
        <a:bodyPr/>
        <a:lstStyle/>
        <a:p>
          <a:endParaRPr lang="en-GB"/>
        </a:p>
      </dgm:t>
    </dgm:pt>
    <dgm:pt modelId="{94A6C3C5-C7BA-4BF6-82D2-A9CC3A0C6EA5}" type="pres">
      <dgm:prSet presAssocID="{3073C9C1-7909-4C90-A7E4-A36A6094BA23}" presName="Name0" presStyleCnt="0">
        <dgm:presLayoutVars>
          <dgm:dir/>
          <dgm:animLvl val="lvl"/>
          <dgm:resizeHandles val="exact"/>
        </dgm:presLayoutVars>
      </dgm:prSet>
      <dgm:spPr/>
    </dgm:pt>
    <dgm:pt modelId="{E9B45CF3-D8AA-490D-AB7F-056AD864FE95}" type="pres">
      <dgm:prSet presAssocID="{D1B40889-88B5-4296-8AF6-F8DD3E04A209}" presName="composite" presStyleCnt="0"/>
      <dgm:spPr/>
    </dgm:pt>
    <dgm:pt modelId="{1F1C66C2-F380-441F-B4CF-41D33477B86E}" type="pres">
      <dgm:prSet presAssocID="{D1B40889-88B5-4296-8AF6-F8DD3E04A209}" presName="parTx" presStyleLbl="alignNode1" presStyleIdx="0" presStyleCnt="3">
        <dgm:presLayoutVars>
          <dgm:chMax val="0"/>
          <dgm:chPref val="0"/>
          <dgm:bulletEnabled val="1"/>
        </dgm:presLayoutVars>
      </dgm:prSet>
      <dgm:spPr/>
    </dgm:pt>
    <dgm:pt modelId="{36207F6E-3287-4143-92BE-A1E22988464E}" type="pres">
      <dgm:prSet presAssocID="{D1B40889-88B5-4296-8AF6-F8DD3E04A209}" presName="desTx" presStyleLbl="alignAccFollowNode1" presStyleIdx="0" presStyleCnt="3">
        <dgm:presLayoutVars>
          <dgm:bulletEnabled val="1"/>
        </dgm:presLayoutVars>
      </dgm:prSet>
      <dgm:spPr/>
    </dgm:pt>
    <dgm:pt modelId="{FC8F5EC9-FF53-40F9-BD4A-D45BE94E9591}" type="pres">
      <dgm:prSet presAssocID="{675CC56C-1B18-4F26-839C-E9035229A3D7}" presName="space" presStyleCnt="0"/>
      <dgm:spPr/>
    </dgm:pt>
    <dgm:pt modelId="{8AAC7ED8-A39F-4928-820B-29AF2EC294DA}" type="pres">
      <dgm:prSet presAssocID="{1D9AF2CA-0A32-4A4A-9F1C-0F3A757CF848}" presName="composite" presStyleCnt="0"/>
      <dgm:spPr/>
    </dgm:pt>
    <dgm:pt modelId="{3E33EFFA-815F-4D06-BE59-C1489F5BC25D}" type="pres">
      <dgm:prSet presAssocID="{1D9AF2CA-0A32-4A4A-9F1C-0F3A757CF848}" presName="parTx" presStyleLbl="alignNode1" presStyleIdx="1" presStyleCnt="3">
        <dgm:presLayoutVars>
          <dgm:chMax val="0"/>
          <dgm:chPref val="0"/>
          <dgm:bulletEnabled val="1"/>
        </dgm:presLayoutVars>
      </dgm:prSet>
      <dgm:spPr/>
    </dgm:pt>
    <dgm:pt modelId="{217CF55C-2358-4411-85C9-4C278479B9D8}" type="pres">
      <dgm:prSet presAssocID="{1D9AF2CA-0A32-4A4A-9F1C-0F3A757CF848}" presName="desTx" presStyleLbl="alignAccFollowNode1" presStyleIdx="1" presStyleCnt="3">
        <dgm:presLayoutVars>
          <dgm:bulletEnabled val="1"/>
        </dgm:presLayoutVars>
      </dgm:prSet>
      <dgm:spPr/>
    </dgm:pt>
    <dgm:pt modelId="{71F6677D-DAEB-47C6-B90E-08A79E129FA9}" type="pres">
      <dgm:prSet presAssocID="{3B7F5D84-3104-4751-A1EB-BE4554C7B027}" presName="space" presStyleCnt="0"/>
      <dgm:spPr/>
    </dgm:pt>
    <dgm:pt modelId="{C709CDD5-21C5-4DB0-BB0F-5DD68D12A494}" type="pres">
      <dgm:prSet presAssocID="{94010113-3E1D-429D-B66B-E297E51B65E6}" presName="composite" presStyleCnt="0"/>
      <dgm:spPr/>
    </dgm:pt>
    <dgm:pt modelId="{6EC8F09F-12FE-4C3F-8C99-DE5E63B8FBED}" type="pres">
      <dgm:prSet presAssocID="{94010113-3E1D-429D-B66B-E297E51B65E6}" presName="parTx" presStyleLbl="alignNode1" presStyleIdx="2" presStyleCnt="3">
        <dgm:presLayoutVars>
          <dgm:chMax val="0"/>
          <dgm:chPref val="0"/>
          <dgm:bulletEnabled val="1"/>
        </dgm:presLayoutVars>
      </dgm:prSet>
      <dgm:spPr/>
    </dgm:pt>
    <dgm:pt modelId="{83A7916B-ABA3-49BC-957F-AC3E1E8C8040}" type="pres">
      <dgm:prSet presAssocID="{94010113-3E1D-429D-B66B-E297E51B65E6}" presName="desTx" presStyleLbl="alignAccFollowNode1" presStyleIdx="2" presStyleCnt="3">
        <dgm:presLayoutVars>
          <dgm:bulletEnabled val="1"/>
        </dgm:presLayoutVars>
      </dgm:prSet>
      <dgm:spPr/>
    </dgm:pt>
  </dgm:ptLst>
  <dgm:cxnLst>
    <dgm:cxn modelId="{4D71390C-C6AA-489D-B6F9-F8A0B0B35F2B}" type="presOf" srcId="{25C13494-D40E-4434-82BC-46DAED6C1BA4}" destId="{83A7916B-ABA3-49BC-957F-AC3E1E8C8040}" srcOrd="0" destOrd="1" presId="urn:microsoft.com/office/officeart/2005/8/layout/hList1"/>
    <dgm:cxn modelId="{4FA3D813-60CC-4682-99E2-DCFFC4EA67A4}" srcId="{D1B40889-88B5-4296-8AF6-F8DD3E04A209}" destId="{1780EA59-EB2F-456E-AA8E-344531C8B83A}" srcOrd="0" destOrd="0" parTransId="{8AE94A5E-9865-42BF-8818-835159B2360A}" sibTransId="{B6F15A6F-EA41-40ED-BB84-35C8A116205D}"/>
    <dgm:cxn modelId="{79EC9520-A149-41F4-93D7-5D93C86A5F85}" type="presOf" srcId="{DDFE9A77-1128-4A5F-89B2-22909B053EBD}" destId="{83A7916B-ABA3-49BC-957F-AC3E1E8C8040}" srcOrd="0" destOrd="0" presId="urn:microsoft.com/office/officeart/2005/8/layout/hList1"/>
    <dgm:cxn modelId="{E690FA34-AB8F-4101-98C9-681179153768}" type="presOf" srcId="{94010113-3E1D-429D-B66B-E297E51B65E6}" destId="{6EC8F09F-12FE-4C3F-8C99-DE5E63B8FBED}" srcOrd="0" destOrd="0" presId="urn:microsoft.com/office/officeart/2005/8/layout/hList1"/>
    <dgm:cxn modelId="{EEE1013D-B581-4739-81B1-C865BD989256}" type="presOf" srcId="{3073C9C1-7909-4C90-A7E4-A36A6094BA23}" destId="{94A6C3C5-C7BA-4BF6-82D2-A9CC3A0C6EA5}" srcOrd="0" destOrd="0" presId="urn:microsoft.com/office/officeart/2005/8/layout/hList1"/>
    <dgm:cxn modelId="{A8FC0B6B-6137-4756-BA54-6FB712E13524}" srcId="{94010113-3E1D-429D-B66B-E297E51B65E6}" destId="{DDFE9A77-1128-4A5F-89B2-22909B053EBD}" srcOrd="0" destOrd="0" parTransId="{029D9010-A4A2-4BF1-9262-429CB1FEF3A6}" sibTransId="{12FE9B12-7394-482C-8885-46F3D8261C25}"/>
    <dgm:cxn modelId="{528AB84C-58F6-4901-8843-1586033C2393}" srcId="{94010113-3E1D-429D-B66B-E297E51B65E6}" destId="{25C13494-D40E-4434-82BC-46DAED6C1BA4}" srcOrd="1" destOrd="0" parTransId="{4935D6AD-CBB9-47AB-ADD1-0097EA0443C3}" sibTransId="{E85B3FEA-D3E9-4049-AF2D-B46063DE9579}"/>
    <dgm:cxn modelId="{303ED452-6DE2-43F7-B060-06F1C9DC5C7A}" type="presOf" srcId="{5757F116-25EE-44F4-9931-8CEAA2BAF60F}" destId="{217CF55C-2358-4411-85C9-4C278479B9D8}" srcOrd="0" destOrd="1" presId="urn:microsoft.com/office/officeart/2005/8/layout/hList1"/>
    <dgm:cxn modelId="{0BF3F685-C3C1-4201-963B-AA2734E7B56D}" srcId="{1D9AF2CA-0A32-4A4A-9F1C-0F3A757CF848}" destId="{144D50C1-D1F9-4767-AF38-E7F919D10355}" srcOrd="0" destOrd="0" parTransId="{B6101D56-3319-47CE-AD98-A302FAB83F8D}" sibTransId="{AC35AE97-BE7C-4D4D-84E2-C7193EB39DFA}"/>
    <dgm:cxn modelId="{89F2608F-BFFE-4F83-9408-7A8B4F35024C}" type="presOf" srcId="{5F7D93B7-47E8-42C5-8618-0EEC55C7F655}" destId="{217CF55C-2358-4411-85C9-4C278479B9D8}" srcOrd="0" destOrd="2" presId="urn:microsoft.com/office/officeart/2005/8/layout/hList1"/>
    <dgm:cxn modelId="{93746B93-EF87-4EBC-B14E-7436FCEB5105}" srcId="{D1B40889-88B5-4296-8AF6-F8DD3E04A209}" destId="{E0CDB9F7-39A8-4EB0-B460-2C7A5A5DE8A5}" srcOrd="2" destOrd="0" parTransId="{3A231645-44EC-46A5-B7DE-7DE3B6930BC4}" sibTransId="{B8DA4AF2-26EC-4D53-A0F5-DEF76B6210D4}"/>
    <dgm:cxn modelId="{C27C80AA-9E84-4501-A9DA-5D8C2F690621}" srcId="{3073C9C1-7909-4C90-A7E4-A36A6094BA23}" destId="{1D9AF2CA-0A32-4A4A-9F1C-0F3A757CF848}" srcOrd="1" destOrd="0" parTransId="{25601D2C-251D-404A-A5DB-A02DC7770E44}" sibTransId="{3B7F5D84-3104-4751-A1EB-BE4554C7B027}"/>
    <dgm:cxn modelId="{5D6794AB-475F-454B-A441-8C1C687789EE}" type="presOf" srcId="{D1B40889-88B5-4296-8AF6-F8DD3E04A209}" destId="{1F1C66C2-F380-441F-B4CF-41D33477B86E}" srcOrd="0" destOrd="0" presId="urn:microsoft.com/office/officeart/2005/8/layout/hList1"/>
    <dgm:cxn modelId="{0162FEAE-3BB0-4919-9B2A-DB2A5C058E6C}" type="presOf" srcId="{144D50C1-D1F9-4767-AF38-E7F919D10355}" destId="{217CF55C-2358-4411-85C9-4C278479B9D8}" srcOrd="0" destOrd="0" presId="urn:microsoft.com/office/officeart/2005/8/layout/hList1"/>
    <dgm:cxn modelId="{7751CABC-5C0B-450E-9925-44F6BC27D83E}" srcId="{1D9AF2CA-0A32-4A4A-9F1C-0F3A757CF848}" destId="{5F7D93B7-47E8-42C5-8618-0EEC55C7F655}" srcOrd="2" destOrd="0" parTransId="{A7EF3745-ABAB-489C-AE22-C68FA1445F35}" sibTransId="{C3287FD5-060A-4A64-9F44-346528B68DE7}"/>
    <dgm:cxn modelId="{670E75C7-06B8-432C-AC8E-4CF37B326C9D}" type="presOf" srcId="{E0CDB9F7-39A8-4EB0-B460-2C7A5A5DE8A5}" destId="{36207F6E-3287-4143-92BE-A1E22988464E}" srcOrd="0" destOrd="2" presId="urn:microsoft.com/office/officeart/2005/8/layout/hList1"/>
    <dgm:cxn modelId="{41CE6FD0-C811-4E5E-9243-8F62CD72AED7}" type="presOf" srcId="{1780EA59-EB2F-456E-AA8E-344531C8B83A}" destId="{36207F6E-3287-4143-92BE-A1E22988464E}" srcOrd="0" destOrd="0" presId="urn:microsoft.com/office/officeart/2005/8/layout/hList1"/>
    <dgm:cxn modelId="{0B3B21DA-0731-4AB1-ACC6-08A0CD741919}" srcId="{D1B40889-88B5-4296-8AF6-F8DD3E04A209}" destId="{263D6308-F90B-4D64-B17F-BE3CE26A2A74}" srcOrd="1" destOrd="0" parTransId="{8502627F-AE12-4007-B265-769C3076D9F7}" sibTransId="{9CE57AFE-D6E0-4D6D-A061-3A0F14C32ED6}"/>
    <dgm:cxn modelId="{EC6AC9E3-6F2C-4232-854C-3C18E5881D2F}" type="presOf" srcId="{263D6308-F90B-4D64-B17F-BE3CE26A2A74}" destId="{36207F6E-3287-4143-92BE-A1E22988464E}" srcOrd="0" destOrd="1" presId="urn:microsoft.com/office/officeart/2005/8/layout/hList1"/>
    <dgm:cxn modelId="{59A76AF1-E17D-4C25-AE7F-33C60E2A6DB0}" srcId="{3073C9C1-7909-4C90-A7E4-A36A6094BA23}" destId="{D1B40889-88B5-4296-8AF6-F8DD3E04A209}" srcOrd="0" destOrd="0" parTransId="{B5807FA2-17CA-49F9-BEFC-2FD3DEB1B950}" sibTransId="{675CC56C-1B18-4F26-839C-E9035229A3D7}"/>
    <dgm:cxn modelId="{6B30E1F7-05CB-4DC4-9D6B-4AD412A62D62}" srcId="{1D9AF2CA-0A32-4A4A-9F1C-0F3A757CF848}" destId="{5757F116-25EE-44F4-9931-8CEAA2BAF60F}" srcOrd="1" destOrd="0" parTransId="{1FFAF583-AC90-4708-AF11-89E87D6B84C0}" sibTransId="{28119A47-D77E-46BA-90C5-E80471D95109}"/>
    <dgm:cxn modelId="{90EC09FA-EF21-4DD7-BD5F-38C5711EE8F6}" type="presOf" srcId="{1D9AF2CA-0A32-4A4A-9F1C-0F3A757CF848}" destId="{3E33EFFA-815F-4D06-BE59-C1489F5BC25D}" srcOrd="0" destOrd="0" presId="urn:microsoft.com/office/officeart/2005/8/layout/hList1"/>
    <dgm:cxn modelId="{A1ABA3FD-78D1-493F-B729-4C866B2BA479}" srcId="{3073C9C1-7909-4C90-A7E4-A36A6094BA23}" destId="{94010113-3E1D-429D-B66B-E297E51B65E6}" srcOrd="2" destOrd="0" parTransId="{5CDFB829-CE93-43F7-BC6C-9644F121BD6B}" sibTransId="{3522747F-04EA-4290-AA2F-2966A32A5848}"/>
    <dgm:cxn modelId="{23427C4C-016A-4B68-9456-87BF2BFFDBC9}" type="presParOf" srcId="{94A6C3C5-C7BA-4BF6-82D2-A9CC3A0C6EA5}" destId="{E9B45CF3-D8AA-490D-AB7F-056AD864FE95}" srcOrd="0" destOrd="0" presId="urn:microsoft.com/office/officeart/2005/8/layout/hList1"/>
    <dgm:cxn modelId="{639833AF-E9FA-4FE8-AD97-A4DAD32F9248}" type="presParOf" srcId="{E9B45CF3-D8AA-490D-AB7F-056AD864FE95}" destId="{1F1C66C2-F380-441F-B4CF-41D33477B86E}" srcOrd="0" destOrd="0" presId="urn:microsoft.com/office/officeart/2005/8/layout/hList1"/>
    <dgm:cxn modelId="{206D94DF-146B-4E46-BE52-3A88F35E3CDB}" type="presParOf" srcId="{E9B45CF3-D8AA-490D-AB7F-056AD864FE95}" destId="{36207F6E-3287-4143-92BE-A1E22988464E}" srcOrd="1" destOrd="0" presId="urn:microsoft.com/office/officeart/2005/8/layout/hList1"/>
    <dgm:cxn modelId="{04B296FC-1B0B-4387-974B-D35F5F336D59}" type="presParOf" srcId="{94A6C3C5-C7BA-4BF6-82D2-A9CC3A0C6EA5}" destId="{FC8F5EC9-FF53-40F9-BD4A-D45BE94E9591}" srcOrd="1" destOrd="0" presId="urn:microsoft.com/office/officeart/2005/8/layout/hList1"/>
    <dgm:cxn modelId="{EEDD64CC-7229-4B9D-BDEB-CAAE1C368DF2}" type="presParOf" srcId="{94A6C3C5-C7BA-4BF6-82D2-A9CC3A0C6EA5}" destId="{8AAC7ED8-A39F-4928-820B-29AF2EC294DA}" srcOrd="2" destOrd="0" presId="urn:microsoft.com/office/officeart/2005/8/layout/hList1"/>
    <dgm:cxn modelId="{9208A841-665E-4115-9526-76FC436454D9}" type="presParOf" srcId="{8AAC7ED8-A39F-4928-820B-29AF2EC294DA}" destId="{3E33EFFA-815F-4D06-BE59-C1489F5BC25D}" srcOrd="0" destOrd="0" presId="urn:microsoft.com/office/officeart/2005/8/layout/hList1"/>
    <dgm:cxn modelId="{4E39D4A0-7E59-471D-A009-1F9DBC997980}" type="presParOf" srcId="{8AAC7ED8-A39F-4928-820B-29AF2EC294DA}" destId="{217CF55C-2358-4411-85C9-4C278479B9D8}" srcOrd="1" destOrd="0" presId="urn:microsoft.com/office/officeart/2005/8/layout/hList1"/>
    <dgm:cxn modelId="{D60DD2DC-1C26-4AFA-A79D-9DD280F807F0}" type="presParOf" srcId="{94A6C3C5-C7BA-4BF6-82D2-A9CC3A0C6EA5}" destId="{71F6677D-DAEB-47C6-B90E-08A79E129FA9}" srcOrd="3" destOrd="0" presId="urn:microsoft.com/office/officeart/2005/8/layout/hList1"/>
    <dgm:cxn modelId="{EF6ADD0C-56CA-4D5D-8AF6-9C31147F3F13}" type="presParOf" srcId="{94A6C3C5-C7BA-4BF6-82D2-A9CC3A0C6EA5}" destId="{C709CDD5-21C5-4DB0-BB0F-5DD68D12A494}" srcOrd="4" destOrd="0" presId="urn:microsoft.com/office/officeart/2005/8/layout/hList1"/>
    <dgm:cxn modelId="{C136E955-EB0E-430A-AE90-C8EF2F046489}" type="presParOf" srcId="{C709CDD5-21C5-4DB0-BB0F-5DD68D12A494}" destId="{6EC8F09F-12FE-4C3F-8C99-DE5E63B8FBED}" srcOrd="0" destOrd="0" presId="urn:microsoft.com/office/officeart/2005/8/layout/hList1"/>
    <dgm:cxn modelId="{F66E214B-12E2-42EA-B6F1-C617F94E7712}" type="presParOf" srcId="{C709CDD5-21C5-4DB0-BB0F-5DD68D12A494}" destId="{83A7916B-ABA3-49BC-957F-AC3E1E8C804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6843E7-2438-4E7D-935B-64E09991C22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38499483-490F-431F-8C1A-596C3E9C2566}">
      <dgm:prSet phldrT="[Text]" custT="1"/>
      <dgm:spPr/>
      <dgm:t>
        <a:bodyPr/>
        <a:lstStyle/>
        <a:p>
          <a:r>
            <a:rPr lang="en-GB" sz="1600" b="1"/>
            <a:t>Organisational setting:</a:t>
          </a:r>
          <a:endParaRPr lang="en-GB" sz="1600" b="1" dirty="0"/>
        </a:p>
      </dgm:t>
    </dgm:pt>
    <dgm:pt modelId="{E80EDDD7-65E7-42AA-A2BF-4DF8D51642B7}" type="parTrans" cxnId="{EA084004-CFFB-4A2D-BAE3-55C97B094C3C}">
      <dgm:prSet/>
      <dgm:spPr/>
      <dgm:t>
        <a:bodyPr/>
        <a:lstStyle/>
        <a:p>
          <a:endParaRPr lang="en-GB"/>
        </a:p>
      </dgm:t>
    </dgm:pt>
    <dgm:pt modelId="{E38E525B-1E43-4D5B-8251-B2CF36D9B148}" type="sibTrans" cxnId="{EA084004-CFFB-4A2D-BAE3-55C97B094C3C}">
      <dgm:prSet/>
      <dgm:spPr/>
      <dgm:t>
        <a:bodyPr/>
        <a:lstStyle/>
        <a:p>
          <a:endParaRPr lang="en-GB"/>
        </a:p>
      </dgm:t>
    </dgm:pt>
    <dgm:pt modelId="{D4601F06-A31F-42B4-BC2D-B5CBEB391FBF}">
      <dgm:prSet phldrT="[Text]" custT="1"/>
      <dgm:spPr/>
      <dgm:t>
        <a:bodyPr/>
        <a:lstStyle/>
        <a:p>
          <a:r>
            <a:rPr lang="en-GB" sz="900"/>
            <a:t>Does not acknowledge the dual nature of the early career investigator role and that of a learner</a:t>
          </a:r>
          <a:endParaRPr lang="en-GB" sz="900" dirty="0"/>
        </a:p>
      </dgm:t>
    </dgm:pt>
    <dgm:pt modelId="{EE1C4171-898F-4204-A845-B0C063ED1AD0}" type="parTrans" cxnId="{0C8B7FD9-C737-48D2-A485-57CBD87869DF}">
      <dgm:prSet/>
      <dgm:spPr/>
      <dgm:t>
        <a:bodyPr/>
        <a:lstStyle/>
        <a:p>
          <a:endParaRPr lang="en-GB"/>
        </a:p>
      </dgm:t>
    </dgm:pt>
    <dgm:pt modelId="{5BB25DC2-DA54-4F47-AD96-681969389BCA}" type="sibTrans" cxnId="{0C8B7FD9-C737-48D2-A485-57CBD87869DF}">
      <dgm:prSet/>
      <dgm:spPr/>
      <dgm:t>
        <a:bodyPr/>
        <a:lstStyle/>
        <a:p>
          <a:endParaRPr lang="en-GB"/>
        </a:p>
      </dgm:t>
    </dgm:pt>
    <dgm:pt modelId="{AF362419-C438-46AE-9629-E5DFF53CB8EE}">
      <dgm:prSet phldrT="[Text]" custT="1"/>
      <dgm:spPr/>
      <dgm:t>
        <a:bodyPr/>
        <a:lstStyle/>
        <a:p>
          <a:r>
            <a:rPr lang="en-GB" sz="900"/>
            <a:t>The investigative landscape for RASSO offences is potentially complex with cases passing between first responders, Project Bluestone personnel and main CID resources. The learning pathways do not appear to integrate a holistic view of how these resources work cohesively within a single understood learning pathway to provide capacity and capability for investigations</a:t>
          </a:r>
          <a:endParaRPr lang="en-GB" sz="900" dirty="0"/>
        </a:p>
      </dgm:t>
    </dgm:pt>
    <dgm:pt modelId="{2E333A8B-C156-4495-AB33-DFA3E47BA40F}" type="parTrans" cxnId="{53593416-7962-4768-A26D-C54C120E1CC3}">
      <dgm:prSet/>
      <dgm:spPr/>
      <dgm:t>
        <a:bodyPr/>
        <a:lstStyle/>
        <a:p>
          <a:endParaRPr lang="en-GB"/>
        </a:p>
      </dgm:t>
    </dgm:pt>
    <dgm:pt modelId="{A6F19E04-40D6-4E8C-A50A-75D3C4EBAE06}" type="sibTrans" cxnId="{53593416-7962-4768-A26D-C54C120E1CC3}">
      <dgm:prSet/>
      <dgm:spPr/>
      <dgm:t>
        <a:bodyPr/>
        <a:lstStyle/>
        <a:p>
          <a:endParaRPr lang="en-GB"/>
        </a:p>
      </dgm:t>
    </dgm:pt>
    <dgm:pt modelId="{7C67FB47-9DE8-4077-8AEE-9B1CA1CAFB44}">
      <dgm:prSet phldrT="[Text]"/>
      <dgm:spPr/>
      <dgm:t>
        <a:bodyPr/>
        <a:lstStyle/>
        <a:p>
          <a:r>
            <a:rPr lang="en-GB" sz="1700" b="1"/>
            <a:t>Evaluation &amp; Review:</a:t>
          </a:r>
          <a:endParaRPr lang="en-GB" sz="1700" b="1" dirty="0"/>
        </a:p>
      </dgm:t>
    </dgm:pt>
    <dgm:pt modelId="{7950C495-5372-4D62-B87D-22539F1B7ADA}" type="parTrans" cxnId="{A42ADAB5-4B9C-470B-B887-D7B556B191CF}">
      <dgm:prSet/>
      <dgm:spPr/>
      <dgm:t>
        <a:bodyPr/>
        <a:lstStyle/>
        <a:p>
          <a:endParaRPr lang="en-GB"/>
        </a:p>
      </dgm:t>
    </dgm:pt>
    <dgm:pt modelId="{E741B481-4BB9-424E-BEB8-D519AECB6FE9}" type="sibTrans" cxnId="{A42ADAB5-4B9C-470B-B887-D7B556B191CF}">
      <dgm:prSet/>
      <dgm:spPr/>
      <dgm:t>
        <a:bodyPr/>
        <a:lstStyle/>
        <a:p>
          <a:endParaRPr lang="en-GB"/>
        </a:p>
      </dgm:t>
    </dgm:pt>
    <dgm:pt modelId="{E08CF0FB-DD5D-4FD3-974F-89BCC4B2FF97}">
      <dgm:prSet phldrT="[Text]" custT="1"/>
      <dgm:spPr/>
      <dgm:t>
        <a:bodyPr/>
        <a:lstStyle/>
        <a:p>
          <a:r>
            <a:rPr lang="en-GB" sz="1050"/>
            <a:t> Unclear if the taught component is pass or fail or based on attendance only</a:t>
          </a:r>
          <a:endParaRPr lang="en-GB" sz="1050" dirty="0"/>
        </a:p>
      </dgm:t>
    </dgm:pt>
    <dgm:pt modelId="{DEE1555C-C255-44C2-A9CF-45D1B231B6D3}" type="parTrans" cxnId="{AF8D74AE-01B5-4B70-AD7A-EEBA9E429B45}">
      <dgm:prSet/>
      <dgm:spPr/>
      <dgm:t>
        <a:bodyPr/>
        <a:lstStyle/>
        <a:p>
          <a:endParaRPr lang="en-GB"/>
        </a:p>
      </dgm:t>
    </dgm:pt>
    <dgm:pt modelId="{6D15CB84-7162-4ECD-BA52-4B1027029659}" type="sibTrans" cxnId="{AF8D74AE-01B5-4B70-AD7A-EEBA9E429B45}">
      <dgm:prSet/>
      <dgm:spPr/>
      <dgm:t>
        <a:bodyPr/>
        <a:lstStyle/>
        <a:p>
          <a:endParaRPr lang="en-GB"/>
        </a:p>
      </dgm:t>
    </dgm:pt>
    <dgm:pt modelId="{2DE1DE23-BAC4-4F2A-89A1-8A1452C22684}">
      <dgm:prSet phldrT="[Text]" custT="1"/>
      <dgm:spPr/>
      <dgm:t>
        <a:bodyPr/>
        <a:lstStyle/>
        <a:p>
          <a:r>
            <a:rPr lang="en-GB" sz="1050"/>
            <a:t> Lack of evaluation of learning pathways to determine if learning has had desired effect makes it challenging to understand if learners are effectively equipped with required knowledge, skills and abilities</a:t>
          </a:r>
          <a:endParaRPr lang="en-GB" sz="1050" dirty="0"/>
        </a:p>
      </dgm:t>
    </dgm:pt>
    <dgm:pt modelId="{54C5E138-1817-4722-A97B-7C9729657C8B}" type="parTrans" cxnId="{F620680C-D43C-4029-8438-7DC367F09FD9}">
      <dgm:prSet/>
      <dgm:spPr/>
      <dgm:t>
        <a:bodyPr/>
        <a:lstStyle/>
        <a:p>
          <a:endParaRPr lang="en-GB"/>
        </a:p>
      </dgm:t>
    </dgm:pt>
    <dgm:pt modelId="{2C4FD38E-4A95-49EA-8FBC-312C9A63F842}" type="sibTrans" cxnId="{F620680C-D43C-4029-8438-7DC367F09FD9}">
      <dgm:prSet/>
      <dgm:spPr/>
      <dgm:t>
        <a:bodyPr/>
        <a:lstStyle/>
        <a:p>
          <a:endParaRPr lang="en-GB"/>
        </a:p>
      </dgm:t>
    </dgm:pt>
    <dgm:pt modelId="{F65F64B2-6C65-4343-B5A5-AD0EE01CBE05}">
      <dgm:prSet phldrT="[Text]"/>
      <dgm:spPr/>
      <dgm:t>
        <a:bodyPr/>
        <a:lstStyle/>
        <a:p>
          <a:r>
            <a:rPr lang="en-GB" sz="1700" b="1"/>
            <a:t>Assessment: </a:t>
          </a:r>
          <a:endParaRPr lang="en-GB" sz="1700" b="1" dirty="0"/>
        </a:p>
      </dgm:t>
    </dgm:pt>
    <dgm:pt modelId="{357C296F-BB57-4DF0-AA84-C7274121C6EB}" type="parTrans" cxnId="{088D60A0-46B2-4EDB-AAED-C335CD95F11F}">
      <dgm:prSet/>
      <dgm:spPr/>
      <dgm:t>
        <a:bodyPr/>
        <a:lstStyle/>
        <a:p>
          <a:endParaRPr lang="en-GB"/>
        </a:p>
      </dgm:t>
    </dgm:pt>
    <dgm:pt modelId="{4AEFED80-BF51-4158-886B-C7409C41C0F4}" type="sibTrans" cxnId="{088D60A0-46B2-4EDB-AAED-C335CD95F11F}">
      <dgm:prSet/>
      <dgm:spPr/>
      <dgm:t>
        <a:bodyPr/>
        <a:lstStyle/>
        <a:p>
          <a:endParaRPr lang="en-GB"/>
        </a:p>
      </dgm:t>
    </dgm:pt>
    <dgm:pt modelId="{E59528B5-3232-4BFD-BE2D-FEF5DBC297A3}">
      <dgm:prSet phldrT="[Text]" custT="1"/>
      <dgm:spPr/>
      <dgm:t>
        <a:bodyPr/>
        <a:lstStyle/>
        <a:p>
          <a:r>
            <a:rPr lang="en-GB" sz="1050"/>
            <a:t>Examples of formative &amp; summative assessment could not be readily identified (with exception of a 20 question knowledge quiz)</a:t>
          </a:r>
          <a:endParaRPr lang="en-GB" sz="1050" dirty="0"/>
        </a:p>
      </dgm:t>
    </dgm:pt>
    <dgm:pt modelId="{B23EA44A-66AD-4D42-AB04-963E63B60CF8}" type="parTrans" cxnId="{2DD3BBD5-8BBA-43D2-A538-30FE8311E51D}">
      <dgm:prSet/>
      <dgm:spPr/>
      <dgm:t>
        <a:bodyPr/>
        <a:lstStyle/>
        <a:p>
          <a:endParaRPr lang="en-GB"/>
        </a:p>
      </dgm:t>
    </dgm:pt>
    <dgm:pt modelId="{C9F78ADE-442E-4643-8A04-512C66CF6433}" type="sibTrans" cxnId="{2DD3BBD5-8BBA-43D2-A538-30FE8311E51D}">
      <dgm:prSet/>
      <dgm:spPr/>
      <dgm:t>
        <a:bodyPr/>
        <a:lstStyle/>
        <a:p>
          <a:endParaRPr lang="en-GB"/>
        </a:p>
      </dgm:t>
    </dgm:pt>
    <dgm:pt modelId="{62EC9016-27ED-4701-8C85-F3E77F79520A}">
      <dgm:prSet phldrT="[Text]" custT="1"/>
      <dgm:spPr/>
      <dgm:t>
        <a:bodyPr/>
        <a:lstStyle/>
        <a:p>
          <a:r>
            <a:rPr lang="en-GB" sz="1050"/>
            <a:t>Unclear if multiple feedback points exist to help build student understanding</a:t>
          </a:r>
          <a:endParaRPr lang="en-GB" sz="1050" dirty="0"/>
        </a:p>
      </dgm:t>
    </dgm:pt>
    <dgm:pt modelId="{8523AB3E-6899-4DC9-8F88-1D6D4A50A8FA}" type="parTrans" cxnId="{FB69772C-13FA-40F2-A334-90A3FEE2C2E5}">
      <dgm:prSet/>
      <dgm:spPr/>
      <dgm:t>
        <a:bodyPr/>
        <a:lstStyle/>
        <a:p>
          <a:endParaRPr lang="en-GB"/>
        </a:p>
      </dgm:t>
    </dgm:pt>
    <dgm:pt modelId="{6E1D49A5-23BC-4EBD-B907-D4F02F6C012D}" type="sibTrans" cxnId="{FB69772C-13FA-40F2-A334-90A3FEE2C2E5}">
      <dgm:prSet/>
      <dgm:spPr/>
      <dgm:t>
        <a:bodyPr/>
        <a:lstStyle/>
        <a:p>
          <a:endParaRPr lang="en-GB"/>
        </a:p>
      </dgm:t>
    </dgm:pt>
    <dgm:pt modelId="{225A6457-FFEC-4AA1-AE69-0A7D58FE5E75}">
      <dgm:prSet phldrT="[Text]" custT="1"/>
      <dgm:spPr/>
      <dgm:t>
        <a:bodyPr/>
        <a:lstStyle/>
        <a:p>
          <a:r>
            <a:rPr lang="en-GB" sz="1050"/>
            <a:t>Unclear if assessments paced throughout the course so officer can learn from them</a:t>
          </a:r>
          <a:endParaRPr lang="en-GB" sz="1050" dirty="0"/>
        </a:p>
      </dgm:t>
    </dgm:pt>
    <dgm:pt modelId="{9B0DA0A8-402B-42B7-861D-5EF1684D06D0}" type="parTrans" cxnId="{438928BA-B70F-4733-BCD5-837533C06DF9}">
      <dgm:prSet/>
      <dgm:spPr/>
      <dgm:t>
        <a:bodyPr/>
        <a:lstStyle/>
        <a:p>
          <a:endParaRPr lang="en-GB"/>
        </a:p>
      </dgm:t>
    </dgm:pt>
    <dgm:pt modelId="{DFEBC558-8755-49AB-9F09-EFE87E9395ED}" type="sibTrans" cxnId="{438928BA-B70F-4733-BCD5-837533C06DF9}">
      <dgm:prSet/>
      <dgm:spPr/>
      <dgm:t>
        <a:bodyPr/>
        <a:lstStyle/>
        <a:p>
          <a:endParaRPr lang="en-GB"/>
        </a:p>
      </dgm:t>
    </dgm:pt>
    <dgm:pt modelId="{BB2ED6AC-9121-4509-80D9-216F353D65BE}">
      <dgm:prSet phldrT="[Text]" custT="1"/>
      <dgm:spPr/>
      <dgm:t>
        <a:bodyPr/>
        <a:lstStyle/>
        <a:p>
          <a:r>
            <a:rPr lang="en-GB" sz="1050"/>
            <a:t>Assessment of effectiveness against CoP Learning Objectives is not clear</a:t>
          </a:r>
          <a:endParaRPr lang="en-GB" sz="1050" dirty="0"/>
        </a:p>
      </dgm:t>
    </dgm:pt>
    <dgm:pt modelId="{EF22C977-D7F7-4945-842A-0D47B598743A}" type="parTrans" cxnId="{F18DAF42-BF3A-4E88-9898-DEC250C0D246}">
      <dgm:prSet/>
      <dgm:spPr/>
      <dgm:t>
        <a:bodyPr/>
        <a:lstStyle/>
        <a:p>
          <a:endParaRPr lang="en-GB"/>
        </a:p>
      </dgm:t>
    </dgm:pt>
    <dgm:pt modelId="{575EFC26-4762-4917-9AFF-CCA295FC4E23}" type="sibTrans" cxnId="{F18DAF42-BF3A-4E88-9898-DEC250C0D246}">
      <dgm:prSet/>
      <dgm:spPr/>
      <dgm:t>
        <a:bodyPr/>
        <a:lstStyle/>
        <a:p>
          <a:endParaRPr lang="en-GB"/>
        </a:p>
      </dgm:t>
    </dgm:pt>
    <dgm:pt modelId="{75D342C0-5BD7-4A9F-9545-709B16DDD4FF}">
      <dgm:prSet phldrT="[Text]" custT="1"/>
      <dgm:spPr/>
      <dgm:t>
        <a:bodyPr/>
        <a:lstStyle/>
        <a:p>
          <a:r>
            <a:rPr lang="en-GB" sz="1050"/>
            <a:t> Limited course evaluation (level 1 Kirkpatrick – happy sheets) appears to be undertaken</a:t>
          </a:r>
          <a:endParaRPr lang="en-GB" sz="1050" dirty="0"/>
        </a:p>
      </dgm:t>
    </dgm:pt>
    <dgm:pt modelId="{CEAC4978-23A2-4D0F-B3B5-DD06C2D5CC65}" type="parTrans" cxnId="{9BB55E23-9C86-4B8E-89A5-85DA9B4B9016}">
      <dgm:prSet/>
      <dgm:spPr/>
      <dgm:t>
        <a:bodyPr/>
        <a:lstStyle/>
        <a:p>
          <a:endParaRPr lang="en-GB"/>
        </a:p>
      </dgm:t>
    </dgm:pt>
    <dgm:pt modelId="{E08D41FD-E980-42FE-90A8-5C575BEC4EEB}" type="sibTrans" cxnId="{9BB55E23-9C86-4B8E-89A5-85DA9B4B9016}">
      <dgm:prSet/>
      <dgm:spPr/>
      <dgm:t>
        <a:bodyPr/>
        <a:lstStyle/>
        <a:p>
          <a:endParaRPr lang="en-GB"/>
        </a:p>
      </dgm:t>
    </dgm:pt>
    <dgm:pt modelId="{F9CF0038-82F2-48E1-BCA8-3CD7F39B3D11}">
      <dgm:prSet phldrT="[Text]" custT="1"/>
      <dgm:spPr/>
      <dgm:t>
        <a:bodyPr/>
        <a:lstStyle/>
        <a:p>
          <a:r>
            <a:rPr lang="en-GB" sz="1050"/>
            <a:t> Extent to which learning material updated with  current and best available evidence is unknown</a:t>
          </a:r>
          <a:endParaRPr lang="en-GB" sz="1050" dirty="0"/>
        </a:p>
      </dgm:t>
    </dgm:pt>
    <dgm:pt modelId="{2ECAEFB4-A9DB-4F38-A82C-ECB76C61A20D}" type="parTrans" cxnId="{3F809BD7-2CE4-4A27-9B3A-3918C53B7A7D}">
      <dgm:prSet/>
      <dgm:spPr/>
      <dgm:t>
        <a:bodyPr/>
        <a:lstStyle/>
        <a:p>
          <a:endParaRPr lang="en-GB"/>
        </a:p>
      </dgm:t>
    </dgm:pt>
    <dgm:pt modelId="{2664032C-A5DC-4BBD-8BE0-DEFDA031B37A}" type="sibTrans" cxnId="{3F809BD7-2CE4-4A27-9B3A-3918C53B7A7D}">
      <dgm:prSet/>
      <dgm:spPr/>
      <dgm:t>
        <a:bodyPr/>
        <a:lstStyle/>
        <a:p>
          <a:endParaRPr lang="en-GB"/>
        </a:p>
      </dgm:t>
    </dgm:pt>
    <dgm:pt modelId="{CB6B5B9A-351D-4DB7-BA58-716201842B29}">
      <dgm:prSet phldrT="[Text]" custT="1"/>
      <dgm:spPr/>
      <dgm:t>
        <a:bodyPr/>
        <a:lstStyle/>
        <a:p>
          <a:r>
            <a:rPr lang="en-GB" sz="900"/>
            <a:t>Potential tension between portfolio completion and investigative workloads, exacerbated by under-resourcing in investigative teams</a:t>
          </a:r>
          <a:endParaRPr lang="en-GB" sz="900" dirty="0"/>
        </a:p>
      </dgm:t>
    </dgm:pt>
    <dgm:pt modelId="{73ADFC71-E428-41BB-9C7D-5D4AABF1C0A7}" type="parTrans" cxnId="{D20ACA85-B734-40AA-BB29-5F29EC2C1BA3}">
      <dgm:prSet/>
      <dgm:spPr/>
      <dgm:t>
        <a:bodyPr/>
        <a:lstStyle/>
        <a:p>
          <a:endParaRPr lang="en-GB"/>
        </a:p>
      </dgm:t>
    </dgm:pt>
    <dgm:pt modelId="{EE3CAB25-AEF8-42E5-8A9A-559AF3B5960D}" type="sibTrans" cxnId="{D20ACA85-B734-40AA-BB29-5F29EC2C1BA3}">
      <dgm:prSet/>
      <dgm:spPr/>
      <dgm:t>
        <a:bodyPr/>
        <a:lstStyle/>
        <a:p>
          <a:endParaRPr lang="en-GB"/>
        </a:p>
      </dgm:t>
    </dgm:pt>
    <dgm:pt modelId="{B25ADA75-102F-4BBA-9868-DB8BC1ACF254}">
      <dgm:prSet phldrT="[Text]" custT="1"/>
      <dgm:spPr/>
      <dgm:t>
        <a:bodyPr/>
        <a:lstStyle/>
        <a:p>
          <a:r>
            <a:rPr lang="en-GB" sz="900"/>
            <a:t>Inconsistent tutor/supervisor training which leads to inconsistent standard of support for trainee investigators</a:t>
          </a:r>
          <a:endParaRPr lang="en-GB" sz="900" dirty="0"/>
        </a:p>
      </dgm:t>
    </dgm:pt>
    <dgm:pt modelId="{E384DF0A-E92D-49FC-AC4A-FA836E3171FD}" type="parTrans" cxnId="{836608CA-C9F4-4A37-9E14-6C5020E972EC}">
      <dgm:prSet/>
      <dgm:spPr/>
      <dgm:t>
        <a:bodyPr/>
        <a:lstStyle/>
        <a:p>
          <a:endParaRPr lang="en-GB"/>
        </a:p>
      </dgm:t>
    </dgm:pt>
    <dgm:pt modelId="{CF00BBF4-BF02-4005-B324-C8E476A17CDF}" type="sibTrans" cxnId="{836608CA-C9F4-4A37-9E14-6C5020E972EC}">
      <dgm:prSet/>
      <dgm:spPr/>
      <dgm:t>
        <a:bodyPr/>
        <a:lstStyle/>
        <a:p>
          <a:endParaRPr lang="en-GB"/>
        </a:p>
      </dgm:t>
    </dgm:pt>
    <dgm:pt modelId="{823A9638-9ABB-4AC8-B638-1FB6E1831A1E}">
      <dgm:prSet phldrT="[Text]" custT="1"/>
      <dgm:spPr/>
      <dgm:t>
        <a:bodyPr/>
        <a:lstStyle/>
        <a:p>
          <a:r>
            <a:rPr lang="en-GB" sz="900"/>
            <a:t>New Chronical resource management system lacks functionality of full learning management systems</a:t>
          </a:r>
          <a:endParaRPr lang="en-GB" sz="900" dirty="0"/>
        </a:p>
      </dgm:t>
    </dgm:pt>
    <dgm:pt modelId="{A6F93312-5C55-445F-90D6-66183E7B1709}" type="parTrans" cxnId="{56415100-492B-4FFB-B8E6-66EC340325C1}">
      <dgm:prSet/>
      <dgm:spPr/>
      <dgm:t>
        <a:bodyPr/>
        <a:lstStyle/>
        <a:p>
          <a:endParaRPr lang="en-GB"/>
        </a:p>
      </dgm:t>
    </dgm:pt>
    <dgm:pt modelId="{CF1E8640-4209-43D9-87AA-1EE2DFF1606A}" type="sibTrans" cxnId="{56415100-492B-4FFB-B8E6-66EC340325C1}">
      <dgm:prSet/>
      <dgm:spPr/>
      <dgm:t>
        <a:bodyPr/>
        <a:lstStyle/>
        <a:p>
          <a:endParaRPr lang="en-GB"/>
        </a:p>
      </dgm:t>
    </dgm:pt>
    <dgm:pt modelId="{4E68BC54-FD2C-4A42-9094-D24423E9B305}">
      <dgm:prSet phldrT="[Text]" custT="1"/>
      <dgm:spPr/>
      <dgm:t>
        <a:bodyPr/>
        <a:lstStyle/>
        <a:p>
          <a:r>
            <a:rPr lang="en-GB" sz="900"/>
            <a:t>Lack of mentoring between classroom and application into practice</a:t>
          </a:r>
          <a:endParaRPr lang="en-GB" sz="900" dirty="0"/>
        </a:p>
      </dgm:t>
    </dgm:pt>
    <dgm:pt modelId="{E2F67E88-E87E-47B0-9DBC-A6F7DB010042}" type="parTrans" cxnId="{100706BA-EEBF-4681-B6A8-C546932EAE92}">
      <dgm:prSet/>
      <dgm:spPr/>
      <dgm:t>
        <a:bodyPr/>
        <a:lstStyle/>
        <a:p>
          <a:endParaRPr lang="en-GB"/>
        </a:p>
      </dgm:t>
    </dgm:pt>
    <dgm:pt modelId="{081A7B19-CEA2-43A6-873F-AA56CB2CCD57}" type="sibTrans" cxnId="{100706BA-EEBF-4681-B6A8-C546932EAE92}">
      <dgm:prSet/>
      <dgm:spPr/>
      <dgm:t>
        <a:bodyPr/>
        <a:lstStyle/>
        <a:p>
          <a:endParaRPr lang="en-GB"/>
        </a:p>
      </dgm:t>
    </dgm:pt>
    <dgm:pt modelId="{D1DE85E8-1F52-498D-84D8-98B6A1F6CD53}">
      <dgm:prSet phldrT="[Text]"/>
      <dgm:spPr/>
      <dgm:t>
        <a:bodyPr/>
        <a:lstStyle/>
        <a:p>
          <a:r>
            <a:rPr lang="en-GB" sz="1600" b="1"/>
            <a:t>Content:</a:t>
          </a:r>
          <a:endParaRPr lang="en-GB" sz="1600" b="1" dirty="0"/>
        </a:p>
      </dgm:t>
    </dgm:pt>
    <dgm:pt modelId="{7FED7496-F0A1-49FF-AE82-01BBA6C23ED7}" type="parTrans" cxnId="{5D877639-FCAA-4933-B5A3-4DCD49686F6A}">
      <dgm:prSet/>
      <dgm:spPr/>
      <dgm:t>
        <a:bodyPr/>
        <a:lstStyle/>
        <a:p>
          <a:endParaRPr lang="en-GB"/>
        </a:p>
      </dgm:t>
    </dgm:pt>
    <dgm:pt modelId="{D6C6A768-E5F6-47EE-ABE9-663B28B1BFC1}" type="sibTrans" cxnId="{5D877639-FCAA-4933-B5A3-4DCD49686F6A}">
      <dgm:prSet/>
      <dgm:spPr/>
      <dgm:t>
        <a:bodyPr/>
        <a:lstStyle/>
        <a:p>
          <a:endParaRPr lang="en-GB"/>
        </a:p>
      </dgm:t>
    </dgm:pt>
    <dgm:pt modelId="{5538ED65-1A37-4A03-8875-F32068ED13BF}">
      <dgm:prSet phldrT="[Text]" custT="1"/>
      <dgm:spPr/>
      <dgm:t>
        <a:bodyPr/>
        <a:lstStyle/>
        <a:p>
          <a:r>
            <a:rPr lang="en-GB" sz="1050"/>
            <a:t> Lack of strong linkages between COP outcomes and learning delivery makes ability to be confident in fidelity of learning less certain</a:t>
          </a:r>
          <a:endParaRPr lang="en-GB" sz="1050" dirty="0"/>
        </a:p>
      </dgm:t>
    </dgm:pt>
    <dgm:pt modelId="{470E5C7D-2D81-4B9E-8A18-0C93ACC88AE7}" type="parTrans" cxnId="{9C58A1DD-6670-47AD-BCE8-E2ABD035E206}">
      <dgm:prSet/>
      <dgm:spPr/>
      <dgm:t>
        <a:bodyPr/>
        <a:lstStyle/>
        <a:p>
          <a:endParaRPr lang="en-GB"/>
        </a:p>
      </dgm:t>
    </dgm:pt>
    <dgm:pt modelId="{960524B3-34B1-4849-B779-EF6C70990412}" type="sibTrans" cxnId="{9C58A1DD-6670-47AD-BCE8-E2ABD035E206}">
      <dgm:prSet/>
      <dgm:spPr/>
      <dgm:t>
        <a:bodyPr/>
        <a:lstStyle/>
        <a:p>
          <a:endParaRPr lang="en-GB"/>
        </a:p>
      </dgm:t>
    </dgm:pt>
    <dgm:pt modelId="{C07C5886-2FF3-4454-A943-9DE41060F623}">
      <dgm:prSet phldrT="[Text]" custT="1"/>
      <dgm:spPr/>
      <dgm:t>
        <a:bodyPr/>
        <a:lstStyle/>
        <a:p>
          <a:r>
            <a:rPr lang="en-GB" sz="1050"/>
            <a:t>Depth of content not clear from material supplied for review; observation required</a:t>
          </a:r>
          <a:endParaRPr lang="en-GB" sz="1050" dirty="0"/>
        </a:p>
      </dgm:t>
    </dgm:pt>
    <dgm:pt modelId="{6C0B4DCC-28C2-4AD3-A49F-379C0640A43F}" type="parTrans" cxnId="{DFFE2F8B-6349-4258-9D3B-2545C031EC70}">
      <dgm:prSet/>
      <dgm:spPr/>
      <dgm:t>
        <a:bodyPr/>
        <a:lstStyle/>
        <a:p>
          <a:endParaRPr lang="en-GB"/>
        </a:p>
      </dgm:t>
    </dgm:pt>
    <dgm:pt modelId="{82F4837C-9003-4B70-9D2A-AEEF213607E1}" type="sibTrans" cxnId="{DFFE2F8B-6349-4258-9D3B-2545C031EC70}">
      <dgm:prSet/>
      <dgm:spPr/>
      <dgm:t>
        <a:bodyPr/>
        <a:lstStyle/>
        <a:p>
          <a:endParaRPr lang="en-GB"/>
        </a:p>
      </dgm:t>
    </dgm:pt>
    <dgm:pt modelId="{54EBB2B5-768C-4D1A-A587-D55A220F4CBD}">
      <dgm:prSet phldrT="[Text]" custT="1"/>
      <dgm:spPr/>
      <dgm:t>
        <a:bodyPr/>
        <a:lstStyle/>
        <a:p>
          <a:r>
            <a:rPr lang="en-GB" sz="1050"/>
            <a:t>Not clear the extent to which the content is evidence-informed with current academic evidence</a:t>
          </a:r>
          <a:endParaRPr lang="en-GB" sz="1050" dirty="0"/>
        </a:p>
      </dgm:t>
    </dgm:pt>
    <dgm:pt modelId="{9E0190B9-0397-4214-A0FA-FF1811D6307B}" type="parTrans" cxnId="{F3B925AB-4944-48E7-9121-390F03642917}">
      <dgm:prSet/>
      <dgm:spPr/>
      <dgm:t>
        <a:bodyPr/>
        <a:lstStyle/>
        <a:p>
          <a:endParaRPr lang="en-GB"/>
        </a:p>
      </dgm:t>
    </dgm:pt>
    <dgm:pt modelId="{CD0E10BE-37BD-4DE7-B4EE-CB86DABD498D}" type="sibTrans" cxnId="{F3B925AB-4944-48E7-9121-390F03642917}">
      <dgm:prSet/>
      <dgm:spPr/>
      <dgm:t>
        <a:bodyPr/>
        <a:lstStyle/>
        <a:p>
          <a:endParaRPr lang="en-GB"/>
        </a:p>
      </dgm:t>
    </dgm:pt>
    <dgm:pt modelId="{9BC6E8AC-0168-4493-8E5A-0D7E2D07A1F5}">
      <dgm:prSet phldrT="[Text]" custT="1"/>
      <dgm:spPr/>
      <dgm:t>
        <a:bodyPr/>
        <a:lstStyle/>
        <a:p>
          <a:r>
            <a:rPr lang="en-GB" sz="1050"/>
            <a:t>Softer skills for dealing with victim appears limited (behaviours)</a:t>
          </a:r>
          <a:endParaRPr lang="en-GB" sz="1050" dirty="0"/>
        </a:p>
      </dgm:t>
    </dgm:pt>
    <dgm:pt modelId="{98838742-F90C-40FE-AE43-B947499BE9FA}" type="parTrans" cxnId="{EDEF4052-582F-468B-8F05-5BE008A2D701}">
      <dgm:prSet/>
      <dgm:spPr/>
      <dgm:t>
        <a:bodyPr/>
        <a:lstStyle/>
        <a:p>
          <a:endParaRPr lang="en-GB"/>
        </a:p>
      </dgm:t>
    </dgm:pt>
    <dgm:pt modelId="{33004906-9F77-4DDD-B1CD-CB0CDD74AF5C}" type="sibTrans" cxnId="{EDEF4052-582F-468B-8F05-5BE008A2D701}">
      <dgm:prSet/>
      <dgm:spPr/>
      <dgm:t>
        <a:bodyPr/>
        <a:lstStyle/>
        <a:p>
          <a:endParaRPr lang="en-GB"/>
        </a:p>
      </dgm:t>
    </dgm:pt>
    <dgm:pt modelId="{A7D9BEF8-3FCA-46A4-9592-33DC26CDE96F}">
      <dgm:prSet phldrT="[Text]" custT="1"/>
      <dgm:spPr/>
      <dgm:t>
        <a:bodyPr/>
        <a:lstStyle/>
        <a:p>
          <a:r>
            <a:rPr lang="en-GB" sz="1050"/>
            <a:t> Experience of trainers in RASSO unknown</a:t>
          </a:r>
          <a:endParaRPr lang="en-GB" sz="1050" dirty="0"/>
        </a:p>
      </dgm:t>
    </dgm:pt>
    <dgm:pt modelId="{8910E271-D6BF-43B9-9FCB-31F3A043C39D}" type="parTrans" cxnId="{8B5D7426-D7A9-4F30-9F80-CD4A60A6FACF}">
      <dgm:prSet/>
      <dgm:spPr/>
      <dgm:t>
        <a:bodyPr/>
        <a:lstStyle/>
        <a:p>
          <a:endParaRPr lang="en-GB"/>
        </a:p>
      </dgm:t>
    </dgm:pt>
    <dgm:pt modelId="{C468A1FB-3D5E-46D7-9DE0-B3F0AD385DD8}" type="sibTrans" cxnId="{8B5D7426-D7A9-4F30-9F80-CD4A60A6FACF}">
      <dgm:prSet/>
      <dgm:spPr/>
      <dgm:t>
        <a:bodyPr/>
        <a:lstStyle/>
        <a:p>
          <a:endParaRPr lang="en-GB"/>
        </a:p>
      </dgm:t>
    </dgm:pt>
    <dgm:pt modelId="{5C02E815-4A8A-4793-A410-C76597EB0FFF}">
      <dgm:prSet phldrT="[Text]" custT="1"/>
      <dgm:spPr/>
      <dgm:t>
        <a:bodyPr/>
        <a:lstStyle/>
        <a:p>
          <a:r>
            <a:rPr lang="en-GB" sz="1050"/>
            <a:t>Dual nature of the role regarding investigation versus burden of evidential proof not clear</a:t>
          </a:r>
          <a:endParaRPr lang="en-GB" sz="1050" dirty="0"/>
        </a:p>
      </dgm:t>
    </dgm:pt>
    <dgm:pt modelId="{B5C17947-B9A3-43BE-88B8-8F512A7A73CB}" type="parTrans" cxnId="{E8353739-93D1-4AEB-81D6-B9E1CA7AB866}">
      <dgm:prSet/>
      <dgm:spPr/>
      <dgm:t>
        <a:bodyPr/>
        <a:lstStyle/>
        <a:p>
          <a:endParaRPr lang="en-GB"/>
        </a:p>
      </dgm:t>
    </dgm:pt>
    <dgm:pt modelId="{302EEE79-5B8C-4633-A1E6-E977D1BAC625}" type="sibTrans" cxnId="{E8353739-93D1-4AEB-81D6-B9E1CA7AB866}">
      <dgm:prSet/>
      <dgm:spPr/>
      <dgm:t>
        <a:bodyPr/>
        <a:lstStyle/>
        <a:p>
          <a:endParaRPr lang="en-GB"/>
        </a:p>
      </dgm:t>
    </dgm:pt>
    <dgm:pt modelId="{CE729B24-8D39-489D-B925-092E7071404F}">
      <dgm:prSet phldrT="[Text]" custT="1"/>
      <dgm:spPr/>
      <dgm:t>
        <a:bodyPr/>
        <a:lstStyle/>
        <a:p>
          <a:r>
            <a:rPr lang="en-GB" sz="1050"/>
            <a:t> Assessor training is only a two hour overview which may impact on assessor capacity, capability &amp; confidence</a:t>
          </a:r>
          <a:endParaRPr lang="en-GB" sz="1050" dirty="0"/>
        </a:p>
      </dgm:t>
    </dgm:pt>
    <dgm:pt modelId="{A25397B4-794B-4187-888A-ABD83C474B2E}" type="parTrans" cxnId="{4469D49F-7180-4E57-A3D9-8D40ADE423BC}">
      <dgm:prSet/>
      <dgm:spPr/>
      <dgm:t>
        <a:bodyPr/>
        <a:lstStyle/>
        <a:p>
          <a:endParaRPr lang="en-GB"/>
        </a:p>
      </dgm:t>
    </dgm:pt>
    <dgm:pt modelId="{696236AC-BBD6-4FE9-AEE8-4D75444C36A6}" type="sibTrans" cxnId="{4469D49F-7180-4E57-A3D9-8D40ADE423BC}">
      <dgm:prSet/>
      <dgm:spPr/>
      <dgm:t>
        <a:bodyPr/>
        <a:lstStyle/>
        <a:p>
          <a:endParaRPr lang="en-GB"/>
        </a:p>
      </dgm:t>
    </dgm:pt>
    <dgm:pt modelId="{CDC4BEEA-47A3-4207-A06B-8E6EE45B254B}">
      <dgm:prSet phldrT="[Text]" custT="1"/>
      <dgm:spPr/>
      <dgm:t>
        <a:bodyPr/>
        <a:lstStyle/>
        <a:p>
          <a:r>
            <a:rPr lang="en-GB" sz="900"/>
            <a:t>Balance of value of craft and evidence                  based knowledge</a:t>
          </a:r>
          <a:endParaRPr lang="en-GB" sz="900" dirty="0"/>
        </a:p>
      </dgm:t>
    </dgm:pt>
    <dgm:pt modelId="{598F5EFC-5B30-429F-8450-CF823F5CC0FD}" type="parTrans" cxnId="{CC92C66C-1630-41FB-B41E-8C8867FF0765}">
      <dgm:prSet/>
      <dgm:spPr/>
      <dgm:t>
        <a:bodyPr/>
        <a:lstStyle/>
        <a:p>
          <a:endParaRPr lang="en-GB"/>
        </a:p>
      </dgm:t>
    </dgm:pt>
    <dgm:pt modelId="{E204C13A-6F46-459D-AC76-85EDEEC7AE27}" type="sibTrans" cxnId="{CC92C66C-1630-41FB-B41E-8C8867FF0765}">
      <dgm:prSet/>
      <dgm:spPr/>
      <dgm:t>
        <a:bodyPr/>
        <a:lstStyle/>
        <a:p>
          <a:endParaRPr lang="en-GB"/>
        </a:p>
      </dgm:t>
    </dgm:pt>
    <dgm:pt modelId="{0B46621F-3B7A-4535-89FC-BC683F7DB537}">
      <dgm:prSet phldrT="[Text]" custT="1"/>
      <dgm:spPr/>
      <dgm:t>
        <a:bodyPr/>
        <a:lstStyle/>
        <a:p>
          <a:endParaRPr lang="en-GB" sz="900" dirty="0"/>
        </a:p>
      </dgm:t>
    </dgm:pt>
    <dgm:pt modelId="{D0F4BF10-2548-40D0-97C0-2A2E2ECABA25}" type="parTrans" cxnId="{B04B685C-9509-463D-9181-4943E7D7100D}">
      <dgm:prSet/>
      <dgm:spPr/>
      <dgm:t>
        <a:bodyPr/>
        <a:lstStyle/>
        <a:p>
          <a:endParaRPr lang="en-GB"/>
        </a:p>
      </dgm:t>
    </dgm:pt>
    <dgm:pt modelId="{A3CDEC59-65C6-43C3-970C-7136977FB372}" type="sibTrans" cxnId="{B04B685C-9509-463D-9181-4943E7D7100D}">
      <dgm:prSet/>
      <dgm:spPr/>
      <dgm:t>
        <a:bodyPr/>
        <a:lstStyle/>
        <a:p>
          <a:endParaRPr lang="en-GB"/>
        </a:p>
      </dgm:t>
    </dgm:pt>
    <dgm:pt modelId="{CC528531-D9A8-4690-A155-9EE5DFD8E9C3}">
      <dgm:prSet phldrT="[Text]" custT="1"/>
      <dgm:spPr/>
      <dgm:t>
        <a:bodyPr/>
        <a:lstStyle/>
        <a:p>
          <a:endParaRPr lang="en-GB" sz="900" dirty="0"/>
        </a:p>
      </dgm:t>
    </dgm:pt>
    <dgm:pt modelId="{A8341F2C-CF78-4F5E-AD5C-0F1CA9D88B1E}" type="parTrans" cxnId="{A18A5A08-C7BD-4FFA-A9CB-3733CEAF0EAA}">
      <dgm:prSet/>
      <dgm:spPr/>
      <dgm:t>
        <a:bodyPr/>
        <a:lstStyle/>
        <a:p>
          <a:endParaRPr lang="en-GB"/>
        </a:p>
      </dgm:t>
    </dgm:pt>
    <dgm:pt modelId="{0B705192-B5FB-4FAB-B4AC-AAC834E9362F}" type="sibTrans" cxnId="{A18A5A08-C7BD-4FFA-A9CB-3733CEAF0EAA}">
      <dgm:prSet/>
      <dgm:spPr/>
      <dgm:t>
        <a:bodyPr/>
        <a:lstStyle/>
        <a:p>
          <a:endParaRPr lang="en-GB"/>
        </a:p>
      </dgm:t>
    </dgm:pt>
    <dgm:pt modelId="{1530973A-5AE7-47DB-84E4-1E689367ABC8}">
      <dgm:prSet phldrT="[Text]" custT="1"/>
      <dgm:spPr/>
      <dgm:t>
        <a:bodyPr/>
        <a:lstStyle/>
        <a:p>
          <a:endParaRPr lang="en-GB" sz="900" dirty="0"/>
        </a:p>
      </dgm:t>
    </dgm:pt>
    <dgm:pt modelId="{1B2C7A69-4B30-4845-85A5-816A6FE829AC}" type="parTrans" cxnId="{7413271B-195D-4E63-BC13-E3A1FDFBEDED}">
      <dgm:prSet/>
      <dgm:spPr/>
      <dgm:t>
        <a:bodyPr/>
        <a:lstStyle/>
        <a:p>
          <a:endParaRPr lang="en-GB"/>
        </a:p>
      </dgm:t>
    </dgm:pt>
    <dgm:pt modelId="{DF5FBA1B-471D-4E79-B139-C234576A0A43}" type="sibTrans" cxnId="{7413271B-195D-4E63-BC13-E3A1FDFBEDED}">
      <dgm:prSet/>
      <dgm:spPr/>
      <dgm:t>
        <a:bodyPr/>
        <a:lstStyle/>
        <a:p>
          <a:endParaRPr lang="en-GB"/>
        </a:p>
      </dgm:t>
    </dgm:pt>
    <dgm:pt modelId="{27FCF97C-8C92-48FD-B311-19619EA4FEE1}">
      <dgm:prSet phldrT="[Text]" custT="1"/>
      <dgm:spPr/>
      <dgm:t>
        <a:bodyPr/>
        <a:lstStyle/>
        <a:p>
          <a:endParaRPr lang="en-GB" sz="900" dirty="0"/>
        </a:p>
      </dgm:t>
    </dgm:pt>
    <dgm:pt modelId="{600FEC04-ED32-4812-BDA9-4D5EF6527026}" type="parTrans" cxnId="{4D42BD31-6CB8-47E4-BBBC-415365CD4C7B}">
      <dgm:prSet/>
      <dgm:spPr/>
      <dgm:t>
        <a:bodyPr/>
        <a:lstStyle/>
        <a:p>
          <a:endParaRPr lang="en-GB"/>
        </a:p>
      </dgm:t>
    </dgm:pt>
    <dgm:pt modelId="{00309569-BCD6-4352-8213-A0E9D5C62C8E}" type="sibTrans" cxnId="{4D42BD31-6CB8-47E4-BBBC-415365CD4C7B}">
      <dgm:prSet/>
      <dgm:spPr/>
      <dgm:t>
        <a:bodyPr/>
        <a:lstStyle/>
        <a:p>
          <a:endParaRPr lang="en-GB"/>
        </a:p>
      </dgm:t>
    </dgm:pt>
    <dgm:pt modelId="{986884C1-CCAA-42C0-B6C0-5575D27E7894}">
      <dgm:prSet phldrT="[Text]" custT="1"/>
      <dgm:spPr/>
      <dgm:t>
        <a:bodyPr/>
        <a:lstStyle/>
        <a:p>
          <a:endParaRPr lang="en-GB" sz="1050" dirty="0"/>
        </a:p>
      </dgm:t>
    </dgm:pt>
    <dgm:pt modelId="{8D577AE2-88A3-43E6-AA08-A3E109A56931}" type="parTrans" cxnId="{CA68E03D-AAD9-460D-85FB-BE4990C7317F}">
      <dgm:prSet/>
      <dgm:spPr/>
      <dgm:t>
        <a:bodyPr/>
        <a:lstStyle/>
        <a:p>
          <a:endParaRPr lang="en-GB"/>
        </a:p>
      </dgm:t>
    </dgm:pt>
    <dgm:pt modelId="{A5BFBE25-BBA8-4815-861C-EED4B2376F68}" type="sibTrans" cxnId="{CA68E03D-AAD9-460D-85FB-BE4990C7317F}">
      <dgm:prSet/>
      <dgm:spPr/>
      <dgm:t>
        <a:bodyPr/>
        <a:lstStyle/>
        <a:p>
          <a:endParaRPr lang="en-GB"/>
        </a:p>
      </dgm:t>
    </dgm:pt>
    <dgm:pt modelId="{10E44F59-B41B-4306-A14E-F5BAF21B642A}">
      <dgm:prSet phldrT="[Text]" custT="1"/>
      <dgm:spPr/>
      <dgm:t>
        <a:bodyPr/>
        <a:lstStyle/>
        <a:p>
          <a:endParaRPr lang="en-GB" sz="1050" dirty="0"/>
        </a:p>
      </dgm:t>
    </dgm:pt>
    <dgm:pt modelId="{EED5F1D1-0ACC-47DA-95AD-55A1D4CCA79A}" type="parTrans" cxnId="{2C3BE883-FBEF-4C3B-A74E-A173F21D9106}">
      <dgm:prSet/>
      <dgm:spPr/>
      <dgm:t>
        <a:bodyPr/>
        <a:lstStyle/>
        <a:p>
          <a:endParaRPr lang="en-GB"/>
        </a:p>
      </dgm:t>
    </dgm:pt>
    <dgm:pt modelId="{A3CBDF25-9DA1-48B1-A752-74F8EFEDE08A}" type="sibTrans" cxnId="{2C3BE883-FBEF-4C3B-A74E-A173F21D9106}">
      <dgm:prSet/>
      <dgm:spPr/>
      <dgm:t>
        <a:bodyPr/>
        <a:lstStyle/>
        <a:p>
          <a:endParaRPr lang="en-GB"/>
        </a:p>
      </dgm:t>
    </dgm:pt>
    <dgm:pt modelId="{4135996A-9641-41A3-93DE-0CB34C712D6E}">
      <dgm:prSet phldrT="[Text]" custT="1"/>
      <dgm:spPr/>
      <dgm:t>
        <a:bodyPr/>
        <a:lstStyle/>
        <a:p>
          <a:endParaRPr lang="en-GB" sz="1050" dirty="0"/>
        </a:p>
      </dgm:t>
    </dgm:pt>
    <dgm:pt modelId="{230A06F5-ECB4-4B56-8D2E-1CEDBEA486F8}" type="parTrans" cxnId="{BD38CEB8-701D-4671-ADDA-DC9464162E2D}">
      <dgm:prSet/>
      <dgm:spPr/>
      <dgm:t>
        <a:bodyPr/>
        <a:lstStyle/>
        <a:p>
          <a:endParaRPr lang="en-GB"/>
        </a:p>
      </dgm:t>
    </dgm:pt>
    <dgm:pt modelId="{3188CA23-9917-434F-BA3E-B760D9CDADB4}" type="sibTrans" cxnId="{BD38CEB8-701D-4671-ADDA-DC9464162E2D}">
      <dgm:prSet/>
      <dgm:spPr/>
      <dgm:t>
        <a:bodyPr/>
        <a:lstStyle/>
        <a:p>
          <a:endParaRPr lang="en-GB"/>
        </a:p>
      </dgm:t>
    </dgm:pt>
    <dgm:pt modelId="{A0C7FE62-4680-497B-BB80-4A2FBCD861FB}">
      <dgm:prSet phldrT="[Text]" custT="1"/>
      <dgm:spPr/>
      <dgm:t>
        <a:bodyPr/>
        <a:lstStyle/>
        <a:p>
          <a:endParaRPr lang="en-GB" sz="1050" dirty="0"/>
        </a:p>
      </dgm:t>
    </dgm:pt>
    <dgm:pt modelId="{63054E83-0191-4A16-8E4F-891E3FE42A23}" type="parTrans" cxnId="{4678D927-7629-4CD0-8A3B-4D63D48F6350}">
      <dgm:prSet/>
      <dgm:spPr/>
      <dgm:t>
        <a:bodyPr/>
        <a:lstStyle/>
        <a:p>
          <a:endParaRPr lang="en-GB"/>
        </a:p>
      </dgm:t>
    </dgm:pt>
    <dgm:pt modelId="{98FCCE2F-2AD8-4D49-91E3-1711CB57A371}" type="sibTrans" cxnId="{4678D927-7629-4CD0-8A3B-4D63D48F6350}">
      <dgm:prSet/>
      <dgm:spPr/>
      <dgm:t>
        <a:bodyPr/>
        <a:lstStyle/>
        <a:p>
          <a:endParaRPr lang="en-GB"/>
        </a:p>
      </dgm:t>
    </dgm:pt>
    <dgm:pt modelId="{8AC09E9C-5D49-4E5C-856F-12D92EEBCAD4}">
      <dgm:prSet phldrT="[Text]" custT="1"/>
      <dgm:spPr/>
      <dgm:t>
        <a:bodyPr/>
        <a:lstStyle/>
        <a:p>
          <a:endParaRPr lang="en-GB" sz="1050" dirty="0"/>
        </a:p>
      </dgm:t>
    </dgm:pt>
    <dgm:pt modelId="{227F15D3-DC1E-457E-B7B2-4D829F6BC0B6}" type="parTrans" cxnId="{9B17698E-CEC4-4E71-A2F4-3C88E4BD2962}">
      <dgm:prSet/>
      <dgm:spPr/>
      <dgm:t>
        <a:bodyPr/>
        <a:lstStyle/>
        <a:p>
          <a:endParaRPr lang="en-GB"/>
        </a:p>
      </dgm:t>
    </dgm:pt>
    <dgm:pt modelId="{977CE3A1-ACB5-4DCD-8AB7-251AA891332C}" type="sibTrans" cxnId="{9B17698E-CEC4-4E71-A2F4-3C88E4BD2962}">
      <dgm:prSet/>
      <dgm:spPr/>
      <dgm:t>
        <a:bodyPr/>
        <a:lstStyle/>
        <a:p>
          <a:endParaRPr lang="en-GB"/>
        </a:p>
      </dgm:t>
    </dgm:pt>
    <dgm:pt modelId="{6384D2DB-CDBD-469A-A3E8-33377DD066DC}">
      <dgm:prSet phldrT="[Text]" custT="1"/>
      <dgm:spPr/>
      <dgm:t>
        <a:bodyPr/>
        <a:lstStyle/>
        <a:p>
          <a:endParaRPr lang="en-GB" sz="1050" dirty="0"/>
        </a:p>
      </dgm:t>
    </dgm:pt>
    <dgm:pt modelId="{7D9CFDF8-2951-4A61-B32C-C0083086FF1F}" type="parTrans" cxnId="{F75E80E9-9AEB-4677-9E7A-63E6DFC1D962}">
      <dgm:prSet/>
      <dgm:spPr/>
      <dgm:t>
        <a:bodyPr/>
        <a:lstStyle/>
        <a:p>
          <a:endParaRPr lang="en-GB"/>
        </a:p>
      </dgm:t>
    </dgm:pt>
    <dgm:pt modelId="{FD5E9857-CDAD-45B5-A274-5C1160DB9C70}" type="sibTrans" cxnId="{F75E80E9-9AEB-4677-9E7A-63E6DFC1D962}">
      <dgm:prSet/>
      <dgm:spPr/>
      <dgm:t>
        <a:bodyPr/>
        <a:lstStyle/>
        <a:p>
          <a:endParaRPr lang="en-GB"/>
        </a:p>
      </dgm:t>
    </dgm:pt>
    <dgm:pt modelId="{B52D2285-B6D8-403C-995B-629C3E681ADF}">
      <dgm:prSet phldrT="[Text]" custT="1"/>
      <dgm:spPr/>
      <dgm:t>
        <a:bodyPr/>
        <a:lstStyle/>
        <a:p>
          <a:endParaRPr lang="en-GB" sz="1050" dirty="0"/>
        </a:p>
      </dgm:t>
    </dgm:pt>
    <dgm:pt modelId="{87500DAC-9EB0-4616-AE09-104ECC56BA04}" type="parTrans" cxnId="{8A877500-3A8A-45AD-9099-95C51522C0C6}">
      <dgm:prSet/>
      <dgm:spPr/>
      <dgm:t>
        <a:bodyPr/>
        <a:lstStyle/>
        <a:p>
          <a:endParaRPr lang="en-GB"/>
        </a:p>
      </dgm:t>
    </dgm:pt>
    <dgm:pt modelId="{6B1B7AF4-A8F6-4B57-9D44-31A4190F458C}" type="sibTrans" cxnId="{8A877500-3A8A-45AD-9099-95C51522C0C6}">
      <dgm:prSet/>
      <dgm:spPr/>
      <dgm:t>
        <a:bodyPr/>
        <a:lstStyle/>
        <a:p>
          <a:endParaRPr lang="en-GB"/>
        </a:p>
      </dgm:t>
    </dgm:pt>
    <dgm:pt modelId="{D7FE2B17-D194-4D6F-BB6C-3B81475E2926}">
      <dgm:prSet phldrT="[Text]" custT="1"/>
      <dgm:spPr/>
      <dgm:t>
        <a:bodyPr/>
        <a:lstStyle/>
        <a:p>
          <a:endParaRPr lang="en-GB" sz="1050" dirty="0"/>
        </a:p>
      </dgm:t>
    </dgm:pt>
    <dgm:pt modelId="{DD4C2141-6861-4180-8C94-886F80FBDA29}" type="parTrans" cxnId="{4F335350-D1B4-4018-9026-DC1686B624B6}">
      <dgm:prSet/>
      <dgm:spPr/>
      <dgm:t>
        <a:bodyPr/>
        <a:lstStyle/>
        <a:p>
          <a:endParaRPr lang="en-GB"/>
        </a:p>
      </dgm:t>
    </dgm:pt>
    <dgm:pt modelId="{0A53FE6D-9DC5-4E8B-92BA-C84E3F0EEAAC}" type="sibTrans" cxnId="{4F335350-D1B4-4018-9026-DC1686B624B6}">
      <dgm:prSet/>
      <dgm:spPr/>
      <dgm:t>
        <a:bodyPr/>
        <a:lstStyle/>
        <a:p>
          <a:endParaRPr lang="en-GB"/>
        </a:p>
      </dgm:t>
    </dgm:pt>
    <dgm:pt modelId="{2F80830D-F284-435A-A697-495E6162022D}">
      <dgm:prSet phldrT="[Text]" custT="1"/>
      <dgm:spPr/>
      <dgm:t>
        <a:bodyPr/>
        <a:lstStyle/>
        <a:p>
          <a:endParaRPr lang="en-GB" sz="1050" dirty="0"/>
        </a:p>
      </dgm:t>
    </dgm:pt>
    <dgm:pt modelId="{9DA28E82-F9D1-484C-9846-4845DA3FB5E7}" type="parTrans" cxnId="{5D73FB0E-DA88-44BF-A617-0D0C0B5E79AC}">
      <dgm:prSet/>
      <dgm:spPr/>
      <dgm:t>
        <a:bodyPr/>
        <a:lstStyle/>
        <a:p>
          <a:endParaRPr lang="en-GB"/>
        </a:p>
      </dgm:t>
    </dgm:pt>
    <dgm:pt modelId="{B182CC39-0448-4603-8A2A-35E0D3608625}" type="sibTrans" cxnId="{5D73FB0E-DA88-44BF-A617-0D0C0B5E79AC}">
      <dgm:prSet/>
      <dgm:spPr/>
      <dgm:t>
        <a:bodyPr/>
        <a:lstStyle/>
        <a:p>
          <a:endParaRPr lang="en-GB"/>
        </a:p>
      </dgm:t>
    </dgm:pt>
    <dgm:pt modelId="{6C09B19E-34BC-46DB-96FD-993A45257533}">
      <dgm:prSet phldrT="[Text]" custT="1"/>
      <dgm:spPr/>
      <dgm:t>
        <a:bodyPr/>
        <a:lstStyle/>
        <a:p>
          <a:endParaRPr lang="en-GB" sz="900" dirty="0"/>
        </a:p>
      </dgm:t>
    </dgm:pt>
    <dgm:pt modelId="{982C9E68-D4F5-4B2D-9732-B310CBF50118}" type="parTrans" cxnId="{38B8C62B-623C-45B8-AB21-BDAC7D570FEF}">
      <dgm:prSet/>
      <dgm:spPr/>
      <dgm:t>
        <a:bodyPr/>
        <a:lstStyle/>
        <a:p>
          <a:endParaRPr lang="en-GB"/>
        </a:p>
      </dgm:t>
    </dgm:pt>
    <dgm:pt modelId="{D9BB4C60-9275-4F6E-9742-E25713874993}" type="sibTrans" cxnId="{38B8C62B-623C-45B8-AB21-BDAC7D570FEF}">
      <dgm:prSet/>
      <dgm:spPr/>
      <dgm:t>
        <a:bodyPr/>
        <a:lstStyle/>
        <a:p>
          <a:endParaRPr lang="en-GB"/>
        </a:p>
      </dgm:t>
    </dgm:pt>
    <dgm:pt modelId="{4D86F257-4A42-44A3-B5A8-1E9BB4E0F868}">
      <dgm:prSet phldrT="[Text]" custT="1"/>
      <dgm:spPr/>
      <dgm:t>
        <a:bodyPr/>
        <a:lstStyle/>
        <a:p>
          <a:endParaRPr lang="en-GB" sz="1050" dirty="0"/>
        </a:p>
      </dgm:t>
    </dgm:pt>
    <dgm:pt modelId="{CCB47450-5DBA-409F-AE3A-8E12BCBE5795}" type="parTrans" cxnId="{7BBFF4B4-EA5F-4ADE-92C3-0183529BD9B7}">
      <dgm:prSet/>
      <dgm:spPr/>
      <dgm:t>
        <a:bodyPr/>
        <a:lstStyle/>
        <a:p>
          <a:endParaRPr lang="en-GB"/>
        </a:p>
      </dgm:t>
    </dgm:pt>
    <dgm:pt modelId="{57B90655-6E30-4EF1-A8E3-8725D768CF54}" type="sibTrans" cxnId="{7BBFF4B4-EA5F-4ADE-92C3-0183529BD9B7}">
      <dgm:prSet/>
      <dgm:spPr/>
      <dgm:t>
        <a:bodyPr/>
        <a:lstStyle/>
        <a:p>
          <a:endParaRPr lang="en-GB"/>
        </a:p>
      </dgm:t>
    </dgm:pt>
    <dgm:pt modelId="{1DF4A178-BFB5-44D5-B29B-42BBD7406B9A}">
      <dgm:prSet phldrT="[Text]" custT="1"/>
      <dgm:spPr/>
      <dgm:t>
        <a:bodyPr/>
        <a:lstStyle/>
        <a:p>
          <a:endParaRPr lang="en-GB" sz="1050" dirty="0"/>
        </a:p>
      </dgm:t>
    </dgm:pt>
    <dgm:pt modelId="{D900C50E-E3C3-492D-B23D-633BA5442D0C}" type="parTrans" cxnId="{2629B02C-51B7-4F88-A669-91B8E4115275}">
      <dgm:prSet/>
      <dgm:spPr/>
      <dgm:t>
        <a:bodyPr/>
        <a:lstStyle/>
        <a:p>
          <a:endParaRPr lang="en-GB"/>
        </a:p>
      </dgm:t>
    </dgm:pt>
    <dgm:pt modelId="{C551626E-06CD-4F9A-BEEE-FCFECA1C4292}" type="sibTrans" cxnId="{2629B02C-51B7-4F88-A669-91B8E4115275}">
      <dgm:prSet/>
      <dgm:spPr/>
      <dgm:t>
        <a:bodyPr/>
        <a:lstStyle/>
        <a:p>
          <a:endParaRPr lang="en-GB"/>
        </a:p>
      </dgm:t>
    </dgm:pt>
    <dgm:pt modelId="{5E194796-5113-4CD1-AE91-B44B46A01AFF}">
      <dgm:prSet phldrT="[Text]" custT="1"/>
      <dgm:spPr/>
      <dgm:t>
        <a:bodyPr/>
        <a:lstStyle/>
        <a:p>
          <a:endParaRPr lang="en-GB" sz="1050" dirty="0"/>
        </a:p>
      </dgm:t>
    </dgm:pt>
    <dgm:pt modelId="{6902D440-552F-43B2-8B99-28FA43F28C45}" type="parTrans" cxnId="{C7B72FE6-0E0C-42B3-9BCE-B6F3B987AAF1}">
      <dgm:prSet/>
      <dgm:spPr/>
      <dgm:t>
        <a:bodyPr/>
        <a:lstStyle/>
        <a:p>
          <a:endParaRPr lang="en-GB"/>
        </a:p>
      </dgm:t>
    </dgm:pt>
    <dgm:pt modelId="{442906FA-51BE-4EB0-9FB7-E32A4E25B586}" type="sibTrans" cxnId="{C7B72FE6-0E0C-42B3-9BCE-B6F3B987AAF1}">
      <dgm:prSet/>
      <dgm:spPr/>
      <dgm:t>
        <a:bodyPr/>
        <a:lstStyle/>
        <a:p>
          <a:endParaRPr lang="en-GB"/>
        </a:p>
      </dgm:t>
    </dgm:pt>
    <dgm:pt modelId="{BF801DA4-EC56-4F53-93BA-46DA27E27AAD}">
      <dgm:prSet phldrT="[Text]" custT="1"/>
      <dgm:spPr/>
      <dgm:t>
        <a:bodyPr/>
        <a:lstStyle/>
        <a:p>
          <a:r>
            <a:rPr lang="en-GB" sz="1050"/>
            <a:t>Evidence of reluctance to listen to and integrate into learning ‘uncomfortable’ feedback from  ISVAs</a:t>
          </a:r>
          <a:endParaRPr lang="en-GB" sz="1050" dirty="0"/>
        </a:p>
      </dgm:t>
    </dgm:pt>
    <dgm:pt modelId="{DA25BA66-8587-4244-A955-84211A6CE97D}" type="parTrans" cxnId="{EDD76D2D-58B7-4A63-B620-3A6331091E43}">
      <dgm:prSet/>
      <dgm:spPr/>
      <dgm:t>
        <a:bodyPr/>
        <a:lstStyle/>
        <a:p>
          <a:endParaRPr lang="en-GB"/>
        </a:p>
      </dgm:t>
    </dgm:pt>
    <dgm:pt modelId="{4AAAEF39-8C77-46BE-ABE2-893FD9072F4B}" type="sibTrans" cxnId="{EDD76D2D-58B7-4A63-B620-3A6331091E43}">
      <dgm:prSet/>
      <dgm:spPr/>
      <dgm:t>
        <a:bodyPr/>
        <a:lstStyle/>
        <a:p>
          <a:endParaRPr lang="en-GB"/>
        </a:p>
      </dgm:t>
    </dgm:pt>
    <dgm:pt modelId="{8442EE9F-55A5-4CB2-9DB0-B2172B81439C}">
      <dgm:prSet phldrT="[Text]" custT="1"/>
      <dgm:spPr/>
      <dgm:t>
        <a:bodyPr/>
        <a:lstStyle/>
        <a:p>
          <a:endParaRPr lang="en-GB" sz="1050" dirty="0"/>
        </a:p>
      </dgm:t>
    </dgm:pt>
    <dgm:pt modelId="{2251C22B-B892-45D9-910C-3CAF5322DD01}" type="parTrans" cxnId="{F2C74692-550A-4638-971A-E49B81A067B3}">
      <dgm:prSet/>
      <dgm:spPr/>
      <dgm:t>
        <a:bodyPr/>
        <a:lstStyle/>
        <a:p>
          <a:endParaRPr lang="en-GB"/>
        </a:p>
      </dgm:t>
    </dgm:pt>
    <dgm:pt modelId="{2D730BE6-76EA-4F0D-9C07-7FE9BB391B72}" type="sibTrans" cxnId="{F2C74692-550A-4638-971A-E49B81A067B3}">
      <dgm:prSet/>
      <dgm:spPr/>
      <dgm:t>
        <a:bodyPr/>
        <a:lstStyle/>
        <a:p>
          <a:endParaRPr lang="en-GB"/>
        </a:p>
      </dgm:t>
    </dgm:pt>
    <dgm:pt modelId="{E5D228B3-B523-4637-8AF1-B1C6239F0C07}">
      <dgm:prSet phldrT="[Text]" custT="1"/>
      <dgm:spPr/>
      <dgm:t>
        <a:bodyPr/>
        <a:lstStyle/>
        <a:p>
          <a:r>
            <a:rPr lang="en-GB" sz="1050"/>
            <a:t>Not apparent where victim/ survivor voice/ experience informs learning development</a:t>
          </a:r>
          <a:endParaRPr lang="en-GB" sz="1050" dirty="0"/>
        </a:p>
      </dgm:t>
    </dgm:pt>
    <dgm:pt modelId="{4325F885-FB90-4C0D-8E65-AE8791BC4210}" type="parTrans" cxnId="{DD61A418-07DF-4DD5-80A1-10FA7C53B0FC}">
      <dgm:prSet/>
      <dgm:spPr/>
      <dgm:t>
        <a:bodyPr/>
        <a:lstStyle/>
        <a:p>
          <a:endParaRPr lang="en-GB"/>
        </a:p>
      </dgm:t>
    </dgm:pt>
    <dgm:pt modelId="{5A239DC1-7A9B-47D9-B3D7-CDB35FB0777D}" type="sibTrans" cxnId="{DD61A418-07DF-4DD5-80A1-10FA7C53B0FC}">
      <dgm:prSet/>
      <dgm:spPr/>
      <dgm:t>
        <a:bodyPr/>
        <a:lstStyle/>
        <a:p>
          <a:endParaRPr lang="en-GB"/>
        </a:p>
      </dgm:t>
    </dgm:pt>
    <dgm:pt modelId="{4FA7B439-AF13-4FAF-B0BF-32120FD3614D}">
      <dgm:prSet phldrT="[Text]" custT="1"/>
      <dgm:spPr/>
      <dgm:t>
        <a:bodyPr/>
        <a:lstStyle/>
        <a:p>
          <a:endParaRPr lang="en-GB" sz="1050" dirty="0"/>
        </a:p>
      </dgm:t>
    </dgm:pt>
    <dgm:pt modelId="{1365EA93-16BB-4901-92E6-2259053E2CEF}" type="parTrans" cxnId="{D64C1E29-880B-48AF-8321-37147B6D5CB7}">
      <dgm:prSet/>
      <dgm:spPr/>
      <dgm:t>
        <a:bodyPr/>
        <a:lstStyle/>
        <a:p>
          <a:endParaRPr lang="en-GB"/>
        </a:p>
      </dgm:t>
    </dgm:pt>
    <dgm:pt modelId="{47020D5E-88F1-4775-AB3D-9AB8EF944721}" type="sibTrans" cxnId="{D64C1E29-880B-48AF-8321-37147B6D5CB7}">
      <dgm:prSet/>
      <dgm:spPr/>
      <dgm:t>
        <a:bodyPr/>
        <a:lstStyle/>
        <a:p>
          <a:endParaRPr lang="en-GB"/>
        </a:p>
      </dgm:t>
    </dgm:pt>
    <dgm:pt modelId="{D4DE6D9F-0059-4964-9FFB-C02F13A33649}">
      <dgm:prSet phldrT="[Text]" custT="1"/>
      <dgm:spPr/>
      <dgm:t>
        <a:bodyPr/>
        <a:lstStyle/>
        <a:p>
          <a:endParaRPr lang="en-GB" sz="900" dirty="0"/>
        </a:p>
      </dgm:t>
    </dgm:pt>
    <dgm:pt modelId="{884DA26A-9D31-4D4C-B9B8-D946FDB824B7}" type="parTrans" cxnId="{D3509A11-6EF0-4EF4-BFAA-DCB2C290CEF7}">
      <dgm:prSet/>
      <dgm:spPr/>
      <dgm:t>
        <a:bodyPr/>
        <a:lstStyle/>
        <a:p>
          <a:endParaRPr lang="en-GB"/>
        </a:p>
      </dgm:t>
    </dgm:pt>
    <dgm:pt modelId="{6773021C-E019-4FA0-8A81-F2C3A1F421A0}" type="sibTrans" cxnId="{D3509A11-6EF0-4EF4-BFAA-DCB2C290CEF7}">
      <dgm:prSet/>
      <dgm:spPr/>
      <dgm:t>
        <a:bodyPr/>
        <a:lstStyle/>
        <a:p>
          <a:endParaRPr lang="en-GB"/>
        </a:p>
      </dgm:t>
    </dgm:pt>
    <dgm:pt modelId="{07A6BA9B-E434-40CD-B4CA-3D503C07DABD}">
      <dgm:prSet phldrT="[Text]" custT="1"/>
      <dgm:spPr/>
      <dgm:t>
        <a:bodyPr/>
        <a:lstStyle/>
        <a:p>
          <a:r>
            <a:rPr lang="en-GB" sz="1050"/>
            <a:t>Little read across from PEQF assessment learning visible in sample provided </a:t>
          </a:r>
          <a:endParaRPr lang="en-GB" sz="1050" dirty="0"/>
        </a:p>
      </dgm:t>
    </dgm:pt>
    <dgm:pt modelId="{42CAA5E6-31A1-4C2A-A3FB-517E939468E8}" type="parTrans" cxnId="{8628ED9C-3CA3-49EF-AAFD-7828E71C2BDB}">
      <dgm:prSet/>
      <dgm:spPr/>
      <dgm:t>
        <a:bodyPr/>
        <a:lstStyle/>
        <a:p>
          <a:endParaRPr lang="en-GB"/>
        </a:p>
      </dgm:t>
    </dgm:pt>
    <dgm:pt modelId="{AEBD7045-DEBD-4D42-BAC4-6B64FB702DA3}" type="sibTrans" cxnId="{8628ED9C-3CA3-49EF-AAFD-7828E71C2BDB}">
      <dgm:prSet/>
      <dgm:spPr/>
      <dgm:t>
        <a:bodyPr/>
        <a:lstStyle/>
        <a:p>
          <a:endParaRPr lang="en-GB"/>
        </a:p>
      </dgm:t>
    </dgm:pt>
    <dgm:pt modelId="{1ADD7CE7-62E9-49F7-A3A8-BFAF45B98BD6}">
      <dgm:prSet phldrT="[Text]" custT="1"/>
      <dgm:spPr/>
      <dgm:t>
        <a:bodyPr/>
        <a:lstStyle/>
        <a:p>
          <a:endParaRPr lang="en-GB" sz="1050" dirty="0"/>
        </a:p>
      </dgm:t>
    </dgm:pt>
    <dgm:pt modelId="{AAD13637-D560-459E-B73A-0C20C3A4562D}" type="parTrans" cxnId="{34FF9B51-C581-4712-8498-7E875CFFC495}">
      <dgm:prSet/>
      <dgm:spPr/>
      <dgm:t>
        <a:bodyPr/>
        <a:lstStyle/>
        <a:p>
          <a:endParaRPr lang="en-GB"/>
        </a:p>
      </dgm:t>
    </dgm:pt>
    <dgm:pt modelId="{E362CDDE-B3EC-4F7F-BA68-9C721B3F2775}" type="sibTrans" cxnId="{34FF9B51-C581-4712-8498-7E875CFFC495}">
      <dgm:prSet/>
      <dgm:spPr/>
      <dgm:t>
        <a:bodyPr/>
        <a:lstStyle/>
        <a:p>
          <a:endParaRPr lang="en-GB"/>
        </a:p>
      </dgm:t>
    </dgm:pt>
    <dgm:pt modelId="{77A4A42C-E9A8-44A4-BE51-3810E8D8F12E}">
      <dgm:prSet phldrT="[Text]" custT="1"/>
      <dgm:spPr/>
      <dgm:t>
        <a:bodyPr/>
        <a:lstStyle/>
        <a:p>
          <a:r>
            <a:rPr lang="en-GB" sz="1050"/>
            <a:t>Challenges of identifying and integrating changes in law and practice</a:t>
          </a:r>
          <a:endParaRPr lang="en-GB" sz="1050" dirty="0"/>
        </a:p>
      </dgm:t>
    </dgm:pt>
    <dgm:pt modelId="{7AF80244-CB25-4D20-9C6D-1F1A79548B42}" type="parTrans" cxnId="{FA094ADF-85CC-4352-A382-F810652BFC48}">
      <dgm:prSet/>
      <dgm:spPr/>
      <dgm:t>
        <a:bodyPr/>
        <a:lstStyle/>
        <a:p>
          <a:endParaRPr lang="en-GB"/>
        </a:p>
      </dgm:t>
    </dgm:pt>
    <dgm:pt modelId="{19A451DB-C775-48FD-84D4-C66266025155}" type="sibTrans" cxnId="{FA094ADF-85CC-4352-A382-F810652BFC48}">
      <dgm:prSet/>
      <dgm:spPr/>
      <dgm:t>
        <a:bodyPr/>
        <a:lstStyle/>
        <a:p>
          <a:endParaRPr lang="en-GB"/>
        </a:p>
      </dgm:t>
    </dgm:pt>
    <dgm:pt modelId="{4980E191-23AF-496C-9DD7-1C2BD83F250A}">
      <dgm:prSet phldrT="[Text]" custT="1"/>
      <dgm:spPr/>
      <dgm:t>
        <a:bodyPr/>
        <a:lstStyle/>
        <a:p>
          <a:endParaRPr lang="en-GB" sz="1050" dirty="0"/>
        </a:p>
      </dgm:t>
    </dgm:pt>
    <dgm:pt modelId="{B8C670A9-D4A8-4001-8EA9-6479F6548EF8}" type="parTrans" cxnId="{BCB36296-8B55-4216-988D-D36A250F4BAD}">
      <dgm:prSet/>
      <dgm:spPr/>
      <dgm:t>
        <a:bodyPr/>
        <a:lstStyle/>
        <a:p>
          <a:endParaRPr lang="en-GB"/>
        </a:p>
      </dgm:t>
    </dgm:pt>
    <dgm:pt modelId="{BE51BCE1-5EC0-4514-97C0-64F6F6EE3657}" type="sibTrans" cxnId="{BCB36296-8B55-4216-988D-D36A250F4BAD}">
      <dgm:prSet/>
      <dgm:spPr/>
      <dgm:t>
        <a:bodyPr/>
        <a:lstStyle/>
        <a:p>
          <a:endParaRPr lang="en-GB"/>
        </a:p>
      </dgm:t>
    </dgm:pt>
    <dgm:pt modelId="{1A1E2C88-BFA7-45E8-A7C3-8F789430C3D6}" type="pres">
      <dgm:prSet presAssocID="{396843E7-2438-4E7D-935B-64E09991C22A}" presName="Name0" presStyleCnt="0">
        <dgm:presLayoutVars>
          <dgm:dir/>
          <dgm:resizeHandles val="exact"/>
        </dgm:presLayoutVars>
      </dgm:prSet>
      <dgm:spPr/>
    </dgm:pt>
    <dgm:pt modelId="{57C2804E-E408-4209-AF97-CC42DA3EBC06}" type="pres">
      <dgm:prSet presAssocID="{D1DE85E8-1F52-498D-84D8-98B6A1F6CD53}" presName="node" presStyleLbl="node1" presStyleIdx="0" presStyleCnt="4">
        <dgm:presLayoutVars>
          <dgm:bulletEnabled val="1"/>
        </dgm:presLayoutVars>
      </dgm:prSet>
      <dgm:spPr/>
    </dgm:pt>
    <dgm:pt modelId="{AB02377F-A4ED-4E56-BD57-18D665CCAD5D}" type="pres">
      <dgm:prSet presAssocID="{D6C6A768-E5F6-47EE-ABE9-663B28B1BFC1}" presName="sibTrans" presStyleCnt="0"/>
      <dgm:spPr/>
    </dgm:pt>
    <dgm:pt modelId="{AC8660AC-525B-4C63-BEDB-7DA91118A496}" type="pres">
      <dgm:prSet presAssocID="{38499483-490F-431F-8C1A-596C3E9C2566}" presName="node" presStyleLbl="node1" presStyleIdx="1" presStyleCnt="4">
        <dgm:presLayoutVars>
          <dgm:bulletEnabled val="1"/>
        </dgm:presLayoutVars>
      </dgm:prSet>
      <dgm:spPr/>
    </dgm:pt>
    <dgm:pt modelId="{B039CF8D-40B2-4129-8463-FA2E3139762D}" type="pres">
      <dgm:prSet presAssocID="{E38E525B-1E43-4D5B-8251-B2CF36D9B148}" presName="sibTrans" presStyleCnt="0"/>
      <dgm:spPr/>
    </dgm:pt>
    <dgm:pt modelId="{BDD2EF2E-F783-44CC-83DA-0E796675FE9B}" type="pres">
      <dgm:prSet presAssocID="{F65F64B2-6C65-4343-B5A5-AD0EE01CBE05}" presName="node" presStyleLbl="node1" presStyleIdx="2" presStyleCnt="4">
        <dgm:presLayoutVars>
          <dgm:bulletEnabled val="1"/>
        </dgm:presLayoutVars>
      </dgm:prSet>
      <dgm:spPr/>
    </dgm:pt>
    <dgm:pt modelId="{0D9E90C0-0BE6-451B-8D6B-47C4C592C958}" type="pres">
      <dgm:prSet presAssocID="{4AEFED80-BF51-4158-886B-C7409C41C0F4}" presName="sibTrans" presStyleCnt="0"/>
      <dgm:spPr/>
    </dgm:pt>
    <dgm:pt modelId="{B415BE20-2E00-4A3B-AE12-4B6A4AA1ED8B}" type="pres">
      <dgm:prSet presAssocID="{7C67FB47-9DE8-4077-8AEE-9B1CA1CAFB44}" presName="node" presStyleLbl="node1" presStyleIdx="3" presStyleCnt="4">
        <dgm:presLayoutVars>
          <dgm:bulletEnabled val="1"/>
        </dgm:presLayoutVars>
      </dgm:prSet>
      <dgm:spPr/>
    </dgm:pt>
  </dgm:ptLst>
  <dgm:cxnLst>
    <dgm:cxn modelId="{56415100-492B-4FFB-B8E6-66EC340325C1}" srcId="{38499483-490F-431F-8C1A-596C3E9C2566}" destId="{823A9638-9ABB-4AC8-B638-1FB6E1831A1E}" srcOrd="10" destOrd="0" parTransId="{A6F93312-5C55-445F-90D6-66183E7B1709}" sibTransId="{CF1E8640-4209-43D9-87AA-1EE2DFF1606A}"/>
    <dgm:cxn modelId="{8A877500-3A8A-45AD-9099-95C51522C0C6}" srcId="{F65F64B2-6C65-4343-B5A5-AD0EE01CBE05}" destId="{B52D2285-B6D8-403C-995B-629C3E681ADF}" srcOrd="3" destOrd="0" parTransId="{87500DAC-9EB0-4616-AE09-104ECC56BA04}" sibTransId="{6B1B7AF4-A8F6-4B57-9D44-31A4190F458C}"/>
    <dgm:cxn modelId="{EA084004-CFFB-4A2D-BAE3-55C97B094C3C}" srcId="{396843E7-2438-4E7D-935B-64E09991C22A}" destId="{38499483-490F-431F-8C1A-596C3E9C2566}" srcOrd="1" destOrd="0" parTransId="{E80EDDD7-65E7-42AA-A2BF-4DF8D51642B7}" sibTransId="{E38E525B-1E43-4D5B-8251-B2CF36D9B148}"/>
    <dgm:cxn modelId="{A18A5A08-C7BD-4FFA-A9CB-3733CEAF0EAA}" srcId="{38499483-490F-431F-8C1A-596C3E9C2566}" destId="{CC528531-D9A8-4690-A155-9EE5DFD8E9C3}" srcOrd="3" destOrd="0" parTransId="{A8341F2C-CF78-4F5E-AD5C-0F1CA9D88B1E}" sibTransId="{0B705192-B5FB-4FAB-B4AC-AAC834E9362F}"/>
    <dgm:cxn modelId="{B1461109-C3DF-4B2D-BFF0-FA703489D75C}" type="presOf" srcId="{4135996A-9641-41A3-93DE-0CB34C712D6E}" destId="{57C2804E-E408-4209-AF97-CC42DA3EBC06}" srcOrd="0" destOrd="6" presId="urn:microsoft.com/office/officeart/2005/8/layout/hList6"/>
    <dgm:cxn modelId="{A44C340B-F7A5-4414-BCEE-300C65DEAE9B}" type="presOf" srcId="{396843E7-2438-4E7D-935B-64E09991C22A}" destId="{1A1E2C88-BFA7-45E8-A7C3-8F789430C3D6}" srcOrd="0" destOrd="0" presId="urn:microsoft.com/office/officeart/2005/8/layout/hList6"/>
    <dgm:cxn modelId="{3CEC700B-93FF-411E-B55D-B357244C59D5}" type="presOf" srcId="{6384D2DB-CDBD-469A-A3E8-33377DD066DC}" destId="{BDD2EF2E-F783-44CC-83DA-0E796675FE9B}" srcOrd="0" destOrd="2" presId="urn:microsoft.com/office/officeart/2005/8/layout/hList6"/>
    <dgm:cxn modelId="{F620680C-D43C-4029-8438-7DC367F09FD9}" srcId="{7C67FB47-9DE8-4077-8AEE-9B1CA1CAFB44}" destId="{2DE1DE23-BAC4-4F2A-89A1-8A1452C22684}" srcOrd="4" destOrd="0" parTransId="{54C5E138-1817-4722-A97B-7C9729657C8B}" sibTransId="{2C4FD38E-4A95-49EA-8FBC-312C9A63F842}"/>
    <dgm:cxn modelId="{FD493C0D-ADD1-46B7-8495-F9525E00555E}" type="presOf" srcId="{CC528531-D9A8-4690-A155-9EE5DFD8E9C3}" destId="{AC8660AC-525B-4C63-BEDB-7DA91118A496}" srcOrd="0" destOrd="4" presId="urn:microsoft.com/office/officeart/2005/8/layout/hList6"/>
    <dgm:cxn modelId="{5D73FB0E-DA88-44BF-A617-0D0C0B5E79AC}" srcId="{F65F64B2-6C65-4343-B5A5-AD0EE01CBE05}" destId="{2F80830D-F284-435A-A697-495E6162022D}" srcOrd="7" destOrd="0" parTransId="{9DA28E82-F9D1-484C-9846-4845DA3FB5E7}" sibTransId="{B182CC39-0448-4603-8A2A-35E0D3608625}"/>
    <dgm:cxn modelId="{D3509A11-6EF0-4EF4-BFAA-DCB2C290CEF7}" srcId="{38499483-490F-431F-8C1A-596C3E9C2566}" destId="{D4DE6D9F-0059-4964-9FFB-C02F13A33649}" srcOrd="9" destOrd="0" parTransId="{884DA26A-9D31-4D4C-B9B8-D946FDB824B7}" sibTransId="{6773021C-E019-4FA0-8A81-F2C3A1F421A0}"/>
    <dgm:cxn modelId="{53593416-7962-4768-A26D-C54C120E1CC3}" srcId="{38499483-490F-431F-8C1A-596C3E9C2566}" destId="{AF362419-C438-46AE-9629-E5DFF53CB8EE}" srcOrd="2" destOrd="0" parTransId="{2E333A8B-C156-4495-AB33-DFA3E47BA40F}" sibTransId="{A6F19E04-40D6-4E8C-A50A-75D3C4EBAE06}"/>
    <dgm:cxn modelId="{DD61A418-07DF-4DD5-80A1-10FA7C53B0FC}" srcId="{7C67FB47-9DE8-4077-8AEE-9B1CA1CAFB44}" destId="{E5D228B3-B523-4637-8AF1-B1C6239F0C07}" srcOrd="10" destOrd="0" parTransId="{4325F885-FB90-4C0D-8E65-AE8791BC4210}" sibTransId="{5A239DC1-7A9B-47D9-B3D7-CDB35FB0777D}"/>
    <dgm:cxn modelId="{3FFC1F19-8869-49C6-8D4B-30C1EE6626BA}" type="presOf" srcId="{27FCF97C-8C92-48FD-B311-19619EA4FEE1}" destId="{AC8660AC-525B-4C63-BEDB-7DA91118A496}" srcOrd="0" destOrd="8" presId="urn:microsoft.com/office/officeart/2005/8/layout/hList6"/>
    <dgm:cxn modelId="{5290EB19-5566-4A0F-B786-0062EE94B9F1}" type="presOf" srcId="{75D342C0-5BD7-4A9F-9545-709B16DDD4FF}" destId="{B415BE20-2E00-4A3B-AE12-4B6A4AA1ED8B}" srcOrd="0" destOrd="3" presId="urn:microsoft.com/office/officeart/2005/8/layout/hList6"/>
    <dgm:cxn modelId="{7413271B-195D-4E63-BC13-E3A1FDFBEDED}" srcId="{38499483-490F-431F-8C1A-596C3E9C2566}" destId="{1530973A-5AE7-47DB-84E4-1E689367ABC8}" srcOrd="5" destOrd="0" parTransId="{1B2C7A69-4B30-4845-85A5-816A6FE829AC}" sibTransId="{DF5FBA1B-471D-4E79-B139-C234576A0A43}"/>
    <dgm:cxn modelId="{9BB55E23-9C86-4B8E-89A5-85DA9B4B9016}" srcId="{7C67FB47-9DE8-4077-8AEE-9B1CA1CAFB44}" destId="{75D342C0-5BD7-4A9F-9545-709B16DDD4FF}" srcOrd="2" destOrd="0" parTransId="{CEAC4978-23A2-4D0F-B3B5-DD06C2D5CC65}" sibTransId="{E08D41FD-E980-42FE-90A8-5C575BEC4EEB}"/>
    <dgm:cxn modelId="{8B5D7426-D7A9-4F30-9F80-CD4A60A6FACF}" srcId="{D1DE85E8-1F52-498D-84D8-98B6A1F6CD53}" destId="{A7D9BEF8-3FCA-46A4-9592-33DC26CDE96F}" srcOrd="10" destOrd="0" parTransId="{8910E271-D6BF-43B9-9FCB-31F3A043C39D}" sibTransId="{C468A1FB-3D5E-46D7-9DE0-B3F0AD385DD8}"/>
    <dgm:cxn modelId="{4678D927-7629-4CD0-8A3B-4D63D48F6350}" srcId="{D1DE85E8-1F52-498D-84D8-98B6A1F6CD53}" destId="{A0C7FE62-4680-497B-BB80-4A2FBCD861FB}" srcOrd="7" destOrd="0" parTransId="{63054E83-0191-4A16-8E4F-891E3FE42A23}" sibTransId="{98FCCE2F-2AD8-4D49-91E3-1711CB57A371}"/>
    <dgm:cxn modelId="{D64C1E29-880B-48AF-8321-37147B6D5CB7}" srcId="{7C67FB47-9DE8-4077-8AEE-9B1CA1CAFB44}" destId="{4FA7B439-AF13-4FAF-B0BF-32120FD3614D}" srcOrd="9" destOrd="0" parTransId="{1365EA93-16BB-4901-92E6-2259053E2CEF}" sibTransId="{47020D5E-88F1-4775-AB3D-9AB8EF944721}"/>
    <dgm:cxn modelId="{1779362B-6EBC-4C90-B183-3FC9300776E2}" type="presOf" srcId="{4D86F257-4A42-44A3-B5A8-1E9BB4E0F868}" destId="{B415BE20-2E00-4A3B-AE12-4B6A4AA1ED8B}" srcOrd="0" destOrd="2" presId="urn:microsoft.com/office/officeart/2005/8/layout/hList6"/>
    <dgm:cxn modelId="{38B8C62B-623C-45B8-AB21-BDAC7D570FEF}" srcId="{38499483-490F-431F-8C1A-596C3E9C2566}" destId="{6C09B19E-34BC-46DB-96FD-993A45257533}" srcOrd="11" destOrd="0" parTransId="{982C9E68-D4F5-4B2D-9732-B310CBF50118}" sibTransId="{D9BB4C60-9275-4F6E-9742-E25713874993}"/>
    <dgm:cxn modelId="{FB69772C-13FA-40F2-A334-90A3FEE2C2E5}" srcId="{F65F64B2-6C65-4343-B5A5-AD0EE01CBE05}" destId="{62EC9016-27ED-4701-8C85-F3E77F79520A}" srcOrd="4" destOrd="0" parTransId="{8523AB3E-6899-4DC9-8F88-1D6D4A50A8FA}" sibTransId="{6E1D49A5-23BC-4EBD-B907-D4F02F6C012D}"/>
    <dgm:cxn modelId="{2629B02C-51B7-4F88-A669-91B8E4115275}" srcId="{7C67FB47-9DE8-4077-8AEE-9B1CA1CAFB44}" destId="{1DF4A178-BFB5-44D5-B29B-42BBD7406B9A}" srcOrd="3" destOrd="0" parTransId="{D900C50E-E3C3-492D-B23D-633BA5442D0C}" sibTransId="{C551626E-06CD-4F9A-BEEE-FCFECA1C4292}"/>
    <dgm:cxn modelId="{B065002D-A25D-439A-BA79-CB81A7600DAA}" type="presOf" srcId="{4980E191-23AF-496C-9DD7-1C2BD83F250A}" destId="{57C2804E-E408-4209-AF97-CC42DA3EBC06}" srcOrd="0" destOrd="12" presId="urn:microsoft.com/office/officeart/2005/8/layout/hList6"/>
    <dgm:cxn modelId="{EDD76D2D-58B7-4A63-B620-3A6331091E43}" srcId="{7C67FB47-9DE8-4077-8AEE-9B1CA1CAFB44}" destId="{BF801DA4-EC56-4F53-93BA-46DA27E27AAD}" srcOrd="8" destOrd="0" parTransId="{DA25BA66-8587-4244-A955-84211A6CE97D}" sibTransId="{4AAAEF39-8C77-46BE-ABE2-893FD9072F4B}"/>
    <dgm:cxn modelId="{4D42BD31-6CB8-47E4-BBBC-415365CD4C7B}" srcId="{38499483-490F-431F-8C1A-596C3E9C2566}" destId="{27FCF97C-8C92-48FD-B311-19619EA4FEE1}" srcOrd="7" destOrd="0" parTransId="{600FEC04-ED32-4812-BDA9-4D5EF6527026}" sibTransId="{00309569-BCD6-4352-8213-A0E9D5C62C8E}"/>
    <dgm:cxn modelId="{174DDE31-A552-48F2-96D7-32D7F2F59F46}" type="presOf" srcId="{823A9638-9ABB-4AC8-B638-1FB6E1831A1E}" destId="{AC8660AC-525B-4C63-BEDB-7DA91118A496}" srcOrd="0" destOrd="11" presId="urn:microsoft.com/office/officeart/2005/8/layout/hList6"/>
    <dgm:cxn modelId="{8C6D5E34-80EF-468B-818F-3FA9F9917A46}" type="presOf" srcId="{1530973A-5AE7-47DB-84E4-1E689367ABC8}" destId="{AC8660AC-525B-4C63-BEDB-7DA91118A496}" srcOrd="0" destOrd="6" presId="urn:microsoft.com/office/officeart/2005/8/layout/hList6"/>
    <dgm:cxn modelId="{9CDE8F38-8869-427D-88FC-4291B6D41995}" type="presOf" srcId="{B52D2285-B6D8-403C-995B-629C3E681ADF}" destId="{BDD2EF2E-F783-44CC-83DA-0E796675FE9B}" srcOrd="0" destOrd="4" presId="urn:microsoft.com/office/officeart/2005/8/layout/hList6"/>
    <dgm:cxn modelId="{E8353739-93D1-4AEB-81D6-B9E1CA7AB866}" srcId="{D1DE85E8-1F52-498D-84D8-98B6A1F6CD53}" destId="{5C02E815-4A8A-4793-A410-C76597EB0FFF}" srcOrd="2" destOrd="0" parTransId="{B5C17947-B9A3-43BE-88B8-8F512A7A73CB}" sibTransId="{302EEE79-5B8C-4633-A1E6-E977D1BAC625}"/>
    <dgm:cxn modelId="{B7FE4F39-5470-4D84-935F-368750560391}" type="presOf" srcId="{225A6457-FFEC-4AA1-AE69-0A7D58FE5E75}" destId="{BDD2EF2E-F783-44CC-83DA-0E796675FE9B}" srcOrd="0" destOrd="3" presId="urn:microsoft.com/office/officeart/2005/8/layout/hList6"/>
    <dgm:cxn modelId="{5D877639-FCAA-4933-B5A3-4DCD49686F6A}" srcId="{396843E7-2438-4E7D-935B-64E09991C22A}" destId="{D1DE85E8-1F52-498D-84D8-98B6A1F6CD53}" srcOrd="0" destOrd="0" parTransId="{7FED7496-F0A1-49FF-AE82-01BBA6C23ED7}" sibTransId="{D6C6A768-E5F6-47EE-ABE9-663B28B1BFC1}"/>
    <dgm:cxn modelId="{3FF5A73A-0EFE-412E-B97D-2BFDC8252892}" type="presOf" srcId="{A0C7FE62-4680-497B-BB80-4A2FBCD861FB}" destId="{57C2804E-E408-4209-AF97-CC42DA3EBC06}" srcOrd="0" destOrd="8" presId="urn:microsoft.com/office/officeart/2005/8/layout/hList6"/>
    <dgm:cxn modelId="{CA68E03D-AAD9-460D-85FB-BE4990C7317F}" srcId="{D1DE85E8-1F52-498D-84D8-98B6A1F6CD53}" destId="{986884C1-CCAA-42C0-B6C0-5575D27E7894}" srcOrd="1" destOrd="0" parTransId="{8D577AE2-88A3-43E6-AA08-A3E109A56931}" sibTransId="{A5BFBE25-BBA8-4815-861C-EED4B2376F68}"/>
    <dgm:cxn modelId="{B04B685C-9509-463D-9181-4943E7D7100D}" srcId="{38499483-490F-431F-8C1A-596C3E9C2566}" destId="{0B46621F-3B7A-4535-89FC-BC683F7DB537}" srcOrd="1" destOrd="0" parTransId="{D0F4BF10-2548-40D0-97C0-2A2E2ECABA25}" sibTransId="{A3CDEC59-65C6-43C3-970C-7136977FB372}"/>
    <dgm:cxn modelId="{522BA75D-2223-4526-9AC3-332407C878A5}" type="presOf" srcId="{AF362419-C438-46AE-9629-E5DFF53CB8EE}" destId="{AC8660AC-525B-4C63-BEDB-7DA91118A496}" srcOrd="0" destOrd="3" presId="urn:microsoft.com/office/officeart/2005/8/layout/hList6"/>
    <dgm:cxn modelId="{B4256061-768B-46BE-9D75-EC1E83EF3C6D}" type="presOf" srcId="{9BC6E8AC-0168-4493-8E5A-0D7E2D07A1F5}" destId="{57C2804E-E408-4209-AF97-CC42DA3EBC06}" srcOrd="0" destOrd="9" presId="urn:microsoft.com/office/officeart/2005/8/layout/hList6"/>
    <dgm:cxn modelId="{C33C5A42-0E5A-4E45-A1B8-45E0C1A3E745}" type="presOf" srcId="{6C09B19E-34BC-46DB-96FD-993A45257533}" destId="{AC8660AC-525B-4C63-BEDB-7DA91118A496}" srcOrd="0" destOrd="12" presId="urn:microsoft.com/office/officeart/2005/8/layout/hList6"/>
    <dgm:cxn modelId="{F18DAF42-BF3A-4E88-9898-DEC250C0D246}" srcId="{F65F64B2-6C65-4343-B5A5-AD0EE01CBE05}" destId="{BB2ED6AC-9121-4509-80D9-216F353D65BE}" srcOrd="6" destOrd="0" parTransId="{EF22C977-D7F7-4945-842A-0D47B598743A}" sibTransId="{575EFC26-4762-4917-9AFF-CCA295FC4E23}"/>
    <dgm:cxn modelId="{4D831E65-26B5-4ACB-90B9-D2917C016040}" type="presOf" srcId="{5C02E815-4A8A-4793-A410-C76597EB0FFF}" destId="{57C2804E-E408-4209-AF97-CC42DA3EBC06}" srcOrd="0" destOrd="3" presId="urn:microsoft.com/office/officeart/2005/8/layout/hList6"/>
    <dgm:cxn modelId="{9DBC2F6A-9A5B-4E94-B6A3-94DF8564C0A1}" type="presOf" srcId="{F9CF0038-82F2-48E1-BCA8-3CD7F39B3D11}" destId="{B415BE20-2E00-4A3B-AE12-4B6A4AA1ED8B}" srcOrd="0" destOrd="7" presId="urn:microsoft.com/office/officeart/2005/8/layout/hList6"/>
    <dgm:cxn modelId="{CB054F6B-BF9B-4F25-8DEC-029976B70BC2}" type="presOf" srcId="{CDC4BEEA-47A3-4207-A06B-8E6EE45B254B}" destId="{AC8660AC-525B-4C63-BEDB-7DA91118A496}" srcOrd="0" destOrd="13" presId="urn:microsoft.com/office/officeart/2005/8/layout/hList6"/>
    <dgm:cxn modelId="{CC92C66C-1630-41FB-B41E-8C8867FF0765}" srcId="{38499483-490F-431F-8C1A-596C3E9C2566}" destId="{CDC4BEEA-47A3-4207-A06B-8E6EE45B254B}" srcOrd="12" destOrd="0" parTransId="{598F5EFC-5B30-429F-8450-CF823F5CC0FD}" sibTransId="{E204C13A-6F46-459D-AC76-85EDEEC7AE27}"/>
    <dgm:cxn modelId="{3298EF6D-915A-4A38-BEF2-B2C40EDF53C1}" type="presOf" srcId="{C07C5886-2FF3-4454-A943-9DE41060F623}" destId="{57C2804E-E408-4209-AF97-CC42DA3EBC06}" srcOrd="0" destOrd="5" presId="urn:microsoft.com/office/officeart/2005/8/layout/hList6"/>
    <dgm:cxn modelId="{4E97C54E-ED5D-4DB2-A9EE-7954D017201B}" type="presOf" srcId="{D7FE2B17-D194-4D6F-BB6C-3B81475E2926}" destId="{BDD2EF2E-F783-44CC-83DA-0E796675FE9B}" srcOrd="0" destOrd="6" presId="urn:microsoft.com/office/officeart/2005/8/layout/hList6"/>
    <dgm:cxn modelId="{4F335350-D1B4-4018-9026-DC1686B624B6}" srcId="{F65F64B2-6C65-4343-B5A5-AD0EE01CBE05}" destId="{D7FE2B17-D194-4D6F-BB6C-3B81475E2926}" srcOrd="5" destOrd="0" parTransId="{DD4C2141-6861-4180-8C94-886F80FBDA29}" sibTransId="{0A53FE6D-9DC5-4E8B-92BA-C84E3F0EEAAC}"/>
    <dgm:cxn modelId="{34FF9B51-C581-4712-8498-7E875CFFC495}" srcId="{F65F64B2-6C65-4343-B5A5-AD0EE01CBE05}" destId="{1ADD7CE7-62E9-49F7-A3A8-BFAF45B98BD6}" srcOrd="9" destOrd="0" parTransId="{AAD13637-D560-459E-B73A-0C20C3A4562D}" sibTransId="{E362CDDE-B3EC-4F7F-BA68-9C721B3F2775}"/>
    <dgm:cxn modelId="{EDEF4052-582F-468B-8F05-5BE008A2D701}" srcId="{D1DE85E8-1F52-498D-84D8-98B6A1F6CD53}" destId="{9BC6E8AC-0168-4493-8E5A-0D7E2D07A1F5}" srcOrd="8" destOrd="0" parTransId="{98838742-F90C-40FE-AE43-B947499BE9FA}" sibTransId="{33004906-9F77-4DDD-B1CD-CB0CDD74AF5C}"/>
    <dgm:cxn modelId="{BA268474-3590-4A2B-B2BE-4664D11996AF}" type="presOf" srcId="{E5D228B3-B523-4637-8AF1-B1C6239F0C07}" destId="{B415BE20-2E00-4A3B-AE12-4B6A4AA1ED8B}" srcOrd="0" destOrd="11" presId="urn:microsoft.com/office/officeart/2005/8/layout/hList6"/>
    <dgm:cxn modelId="{EDE5B878-0FAD-4D1D-910F-1D57862260BF}" type="presOf" srcId="{B25ADA75-102F-4BBA-9868-DB8BC1ACF254}" destId="{AC8660AC-525B-4C63-BEDB-7DA91118A496}" srcOrd="0" destOrd="7" presId="urn:microsoft.com/office/officeart/2005/8/layout/hList6"/>
    <dgm:cxn modelId="{5F664F7C-0EE7-4CA6-BBCC-6BF12194F25D}" type="presOf" srcId="{D4601F06-A31F-42B4-BC2D-B5CBEB391FBF}" destId="{AC8660AC-525B-4C63-BEDB-7DA91118A496}" srcOrd="0" destOrd="1" presId="urn:microsoft.com/office/officeart/2005/8/layout/hList6"/>
    <dgm:cxn modelId="{2C3BE883-FBEF-4C3B-A74E-A173F21D9106}" srcId="{D1DE85E8-1F52-498D-84D8-98B6A1F6CD53}" destId="{10E44F59-B41B-4306-A14E-F5BAF21B642A}" srcOrd="3" destOrd="0" parTransId="{EED5F1D1-0ACC-47DA-95AD-55A1D4CCA79A}" sibTransId="{A3CBDF25-9DA1-48B1-A752-74F8EFEDE08A}"/>
    <dgm:cxn modelId="{D20ACA85-B734-40AA-BB29-5F29EC2C1BA3}" srcId="{38499483-490F-431F-8C1A-596C3E9C2566}" destId="{CB6B5B9A-351D-4DB7-BA58-716201842B29}" srcOrd="4" destOrd="0" parTransId="{73ADFC71-E428-41BB-9C7D-5D4AABF1C0A7}" sibTransId="{EE3CAB25-AEF8-42E5-8A9A-559AF3B5960D}"/>
    <dgm:cxn modelId="{DFFE2F8B-6349-4258-9D3B-2545C031EC70}" srcId="{D1DE85E8-1F52-498D-84D8-98B6A1F6CD53}" destId="{C07C5886-2FF3-4454-A943-9DE41060F623}" srcOrd="4" destOrd="0" parTransId="{6C0B4DCC-28C2-4AD3-A49F-379C0640A43F}" sibTransId="{82F4837C-9003-4B70-9D2A-AEEF213607E1}"/>
    <dgm:cxn modelId="{9B17698E-CEC4-4E71-A2F4-3C88E4BD2962}" srcId="{D1DE85E8-1F52-498D-84D8-98B6A1F6CD53}" destId="{8AC09E9C-5D49-4E5C-856F-12D92EEBCAD4}" srcOrd="9" destOrd="0" parTransId="{227F15D3-DC1E-457E-B7B2-4D829F6BC0B6}" sibTransId="{977CE3A1-ACB5-4DCD-8AB7-251AA891332C}"/>
    <dgm:cxn modelId="{64929C90-2B1B-4040-BDA2-478AA481888B}" type="presOf" srcId="{5538ED65-1A37-4A03-8875-F32068ED13BF}" destId="{57C2804E-E408-4209-AF97-CC42DA3EBC06}" srcOrd="0" destOrd="1" presId="urn:microsoft.com/office/officeart/2005/8/layout/hList6"/>
    <dgm:cxn modelId="{F2C74692-550A-4638-971A-E49B81A067B3}" srcId="{7C67FB47-9DE8-4077-8AEE-9B1CA1CAFB44}" destId="{8442EE9F-55A5-4CB2-9DB0-B2172B81439C}" srcOrd="7" destOrd="0" parTransId="{2251C22B-B892-45D9-910C-3CAF5322DD01}" sibTransId="{2D730BE6-76EA-4F0D-9C07-7FE9BB391B72}"/>
    <dgm:cxn modelId="{1468CB92-63C8-44A0-B6D5-1DA875C12520}" type="presOf" srcId="{8442EE9F-55A5-4CB2-9DB0-B2172B81439C}" destId="{B415BE20-2E00-4A3B-AE12-4B6A4AA1ED8B}" srcOrd="0" destOrd="8" presId="urn:microsoft.com/office/officeart/2005/8/layout/hList6"/>
    <dgm:cxn modelId="{BCB36296-8B55-4216-988D-D36A250F4BAD}" srcId="{D1DE85E8-1F52-498D-84D8-98B6A1F6CD53}" destId="{4980E191-23AF-496C-9DD7-1C2BD83F250A}" srcOrd="11" destOrd="0" parTransId="{B8C670A9-D4A8-4001-8EA9-6479F6548EF8}" sibTransId="{BE51BCE1-5EC0-4514-97C0-64F6F6EE3657}"/>
    <dgm:cxn modelId="{E6634D9B-02A6-466A-B043-15EC36A95443}" type="presOf" srcId="{CE729B24-8D39-489D-B925-092E7071404F}" destId="{BDD2EF2E-F783-44CC-83DA-0E796675FE9B}" srcOrd="0" destOrd="9" presId="urn:microsoft.com/office/officeart/2005/8/layout/hList6"/>
    <dgm:cxn modelId="{8628ED9C-3CA3-49EF-AAFD-7828E71C2BDB}" srcId="{F65F64B2-6C65-4343-B5A5-AD0EE01CBE05}" destId="{07A6BA9B-E434-40CD-B4CA-3D503C07DABD}" srcOrd="10" destOrd="0" parTransId="{42CAA5E6-31A1-4C2A-A3FB-517E939468E8}" sibTransId="{AEBD7045-DEBD-4D42-BAC4-6B64FB702DA3}"/>
    <dgm:cxn modelId="{8591989D-4191-4616-A1FF-DCD9B30BEF61}" type="presOf" srcId="{54EBB2B5-768C-4D1A-A587-D55A220F4CBD}" destId="{57C2804E-E408-4209-AF97-CC42DA3EBC06}" srcOrd="0" destOrd="7" presId="urn:microsoft.com/office/officeart/2005/8/layout/hList6"/>
    <dgm:cxn modelId="{91768B9E-FCAC-4951-BE73-F55D2AFCDBD1}" type="presOf" srcId="{BB2ED6AC-9121-4509-80D9-216F353D65BE}" destId="{BDD2EF2E-F783-44CC-83DA-0E796675FE9B}" srcOrd="0" destOrd="7" presId="urn:microsoft.com/office/officeart/2005/8/layout/hList6"/>
    <dgm:cxn modelId="{6295D69E-FF0B-4F38-ABA7-3E46215FE425}" type="presOf" srcId="{1ADD7CE7-62E9-49F7-A3A8-BFAF45B98BD6}" destId="{BDD2EF2E-F783-44CC-83DA-0E796675FE9B}" srcOrd="0" destOrd="10" presId="urn:microsoft.com/office/officeart/2005/8/layout/hList6"/>
    <dgm:cxn modelId="{4469D49F-7180-4E57-A3D9-8D40ADE423BC}" srcId="{F65F64B2-6C65-4343-B5A5-AD0EE01CBE05}" destId="{CE729B24-8D39-489D-B925-092E7071404F}" srcOrd="8" destOrd="0" parTransId="{A25397B4-794B-4187-888A-ABD83C474B2E}" sibTransId="{696236AC-BBD6-4FE9-AEE8-4D75444C36A6}"/>
    <dgm:cxn modelId="{088D60A0-46B2-4EDB-AAED-C335CD95F11F}" srcId="{396843E7-2438-4E7D-935B-64E09991C22A}" destId="{F65F64B2-6C65-4343-B5A5-AD0EE01CBE05}" srcOrd="2" destOrd="0" parTransId="{357C296F-BB57-4DF0-AA84-C7274121C6EB}" sibTransId="{4AEFED80-BF51-4158-886B-C7409C41C0F4}"/>
    <dgm:cxn modelId="{F8EAE1A1-C060-4820-9DE1-89EE4F0A92B3}" type="presOf" srcId="{A7D9BEF8-3FCA-46A4-9592-33DC26CDE96F}" destId="{57C2804E-E408-4209-AF97-CC42DA3EBC06}" srcOrd="0" destOrd="11" presId="urn:microsoft.com/office/officeart/2005/8/layout/hList6"/>
    <dgm:cxn modelId="{6468B0A2-C5C3-4650-A179-F7243AEBEF16}" type="presOf" srcId="{CB6B5B9A-351D-4DB7-BA58-716201842B29}" destId="{AC8660AC-525B-4C63-BEDB-7DA91118A496}" srcOrd="0" destOrd="5" presId="urn:microsoft.com/office/officeart/2005/8/layout/hList6"/>
    <dgm:cxn modelId="{416B91A3-BF04-47C3-8999-E9A0F5717987}" type="presOf" srcId="{D4DE6D9F-0059-4964-9FFB-C02F13A33649}" destId="{AC8660AC-525B-4C63-BEDB-7DA91118A496}" srcOrd="0" destOrd="10" presId="urn:microsoft.com/office/officeart/2005/8/layout/hList6"/>
    <dgm:cxn modelId="{9159C0A6-D1D0-4C53-8D2E-9B01B563D66B}" type="presOf" srcId="{2DE1DE23-BAC4-4F2A-89A1-8A1452C22684}" destId="{B415BE20-2E00-4A3B-AE12-4B6A4AA1ED8B}" srcOrd="0" destOrd="5" presId="urn:microsoft.com/office/officeart/2005/8/layout/hList6"/>
    <dgm:cxn modelId="{C8B905A9-E1EF-4CCD-A41A-041DF66C5E85}" type="presOf" srcId="{4E68BC54-FD2C-4A42-9094-D24423E9B305}" destId="{AC8660AC-525B-4C63-BEDB-7DA91118A496}" srcOrd="0" destOrd="9" presId="urn:microsoft.com/office/officeart/2005/8/layout/hList6"/>
    <dgm:cxn modelId="{F3B925AB-4944-48E7-9121-390F03642917}" srcId="{D1DE85E8-1F52-498D-84D8-98B6A1F6CD53}" destId="{54EBB2B5-768C-4D1A-A587-D55A220F4CBD}" srcOrd="6" destOrd="0" parTransId="{9E0190B9-0397-4214-A0FA-FF1811D6307B}" sibTransId="{CD0E10BE-37BD-4DE7-B4EE-CB86DABD498D}"/>
    <dgm:cxn modelId="{8599B8AC-4342-4190-8609-D3CA88E8489F}" type="presOf" srcId="{5E194796-5113-4CD1-AE91-B44B46A01AFF}" destId="{B415BE20-2E00-4A3B-AE12-4B6A4AA1ED8B}" srcOrd="0" destOrd="6" presId="urn:microsoft.com/office/officeart/2005/8/layout/hList6"/>
    <dgm:cxn modelId="{AF8D74AE-01B5-4B70-AD7A-EEBA9E429B45}" srcId="{7C67FB47-9DE8-4077-8AEE-9B1CA1CAFB44}" destId="{E08CF0FB-DD5D-4FD3-974F-89BCC4B2FF97}" srcOrd="0" destOrd="0" parTransId="{DEE1555C-C255-44C2-A9CF-45D1B231B6D3}" sibTransId="{6D15CB84-7162-4ECD-BA52-4B1027029659}"/>
    <dgm:cxn modelId="{1E0F64B0-8C18-4BBF-9DF0-F82F1A1F54B9}" type="presOf" srcId="{BF801DA4-EC56-4F53-93BA-46DA27E27AAD}" destId="{B415BE20-2E00-4A3B-AE12-4B6A4AA1ED8B}" srcOrd="0" destOrd="9" presId="urn:microsoft.com/office/officeart/2005/8/layout/hList6"/>
    <dgm:cxn modelId="{52B3E4B4-A1D1-46CA-BAAE-46E2E1CDE633}" type="presOf" srcId="{62EC9016-27ED-4701-8C85-F3E77F79520A}" destId="{BDD2EF2E-F783-44CC-83DA-0E796675FE9B}" srcOrd="0" destOrd="5" presId="urn:microsoft.com/office/officeart/2005/8/layout/hList6"/>
    <dgm:cxn modelId="{7BBFF4B4-EA5F-4ADE-92C3-0183529BD9B7}" srcId="{7C67FB47-9DE8-4077-8AEE-9B1CA1CAFB44}" destId="{4D86F257-4A42-44A3-B5A8-1E9BB4E0F868}" srcOrd="1" destOrd="0" parTransId="{CCB47450-5DBA-409F-AE3A-8E12BCBE5795}" sibTransId="{57B90655-6E30-4EF1-A8E3-8725D768CF54}"/>
    <dgm:cxn modelId="{A42ADAB5-4B9C-470B-B887-D7B556B191CF}" srcId="{396843E7-2438-4E7D-935B-64E09991C22A}" destId="{7C67FB47-9DE8-4077-8AEE-9B1CA1CAFB44}" srcOrd="3" destOrd="0" parTransId="{7950C495-5372-4D62-B87D-22539F1B7ADA}" sibTransId="{E741B481-4BB9-424E-BEB8-D519AECB6FE9}"/>
    <dgm:cxn modelId="{BD38CEB8-701D-4671-ADDA-DC9464162E2D}" srcId="{D1DE85E8-1F52-498D-84D8-98B6A1F6CD53}" destId="{4135996A-9641-41A3-93DE-0CB34C712D6E}" srcOrd="5" destOrd="0" parTransId="{230A06F5-ECB4-4B56-8D2E-1CEDBEA486F8}" sibTransId="{3188CA23-9917-434F-BA3E-B760D9CDADB4}"/>
    <dgm:cxn modelId="{7C0C22B9-F2C8-4937-B033-1F7A33F07560}" type="presOf" srcId="{1DF4A178-BFB5-44D5-B29B-42BBD7406B9A}" destId="{B415BE20-2E00-4A3B-AE12-4B6A4AA1ED8B}" srcOrd="0" destOrd="4" presId="urn:microsoft.com/office/officeart/2005/8/layout/hList6"/>
    <dgm:cxn modelId="{100706BA-EEBF-4681-B6A8-C546932EAE92}" srcId="{38499483-490F-431F-8C1A-596C3E9C2566}" destId="{4E68BC54-FD2C-4A42-9094-D24423E9B305}" srcOrd="8" destOrd="0" parTransId="{E2F67E88-E87E-47B0-9DBC-A6F7DB010042}" sibTransId="{081A7B19-CEA2-43A6-873F-AA56CB2CCD57}"/>
    <dgm:cxn modelId="{438928BA-B70F-4733-BCD5-837533C06DF9}" srcId="{F65F64B2-6C65-4343-B5A5-AD0EE01CBE05}" destId="{225A6457-FFEC-4AA1-AE69-0A7D58FE5E75}" srcOrd="2" destOrd="0" parTransId="{9B0DA0A8-402B-42B7-861D-5EF1684D06D0}" sibTransId="{DFEBC558-8755-49AB-9F09-EFE87E9395ED}"/>
    <dgm:cxn modelId="{1B75D6BD-4E14-4ACE-86A2-FE85BB0C905F}" type="presOf" srcId="{7C67FB47-9DE8-4077-8AEE-9B1CA1CAFB44}" destId="{B415BE20-2E00-4A3B-AE12-4B6A4AA1ED8B}" srcOrd="0" destOrd="0" presId="urn:microsoft.com/office/officeart/2005/8/layout/hList6"/>
    <dgm:cxn modelId="{15E0C8C3-927F-44FF-AE18-65944E89021A}" type="presOf" srcId="{4FA7B439-AF13-4FAF-B0BF-32120FD3614D}" destId="{B415BE20-2E00-4A3B-AE12-4B6A4AA1ED8B}" srcOrd="0" destOrd="10" presId="urn:microsoft.com/office/officeart/2005/8/layout/hList6"/>
    <dgm:cxn modelId="{303380C9-B654-4C6F-A7A1-029FDC6E95C4}" type="presOf" srcId="{8AC09E9C-5D49-4E5C-856F-12D92EEBCAD4}" destId="{57C2804E-E408-4209-AF97-CC42DA3EBC06}" srcOrd="0" destOrd="10" presId="urn:microsoft.com/office/officeart/2005/8/layout/hList6"/>
    <dgm:cxn modelId="{836608CA-C9F4-4A37-9E14-6C5020E972EC}" srcId="{38499483-490F-431F-8C1A-596C3E9C2566}" destId="{B25ADA75-102F-4BBA-9868-DB8BC1ACF254}" srcOrd="6" destOrd="0" parTransId="{E384DF0A-E92D-49FC-AC4A-FA836E3171FD}" sibTransId="{CF00BBF4-BF02-4005-B324-C8E476A17CDF}"/>
    <dgm:cxn modelId="{2DD3BBD5-8BBA-43D2-A538-30FE8311E51D}" srcId="{F65F64B2-6C65-4343-B5A5-AD0EE01CBE05}" destId="{E59528B5-3232-4BFD-BE2D-FEF5DBC297A3}" srcOrd="0" destOrd="0" parTransId="{B23EA44A-66AD-4D42-AB04-963E63B60CF8}" sibTransId="{C9F78ADE-442E-4643-8A04-512C66CF6433}"/>
    <dgm:cxn modelId="{FFE4EBD6-D4B4-4B74-AC32-0E8151A80613}" type="presOf" srcId="{986884C1-CCAA-42C0-B6C0-5575D27E7894}" destId="{57C2804E-E408-4209-AF97-CC42DA3EBC06}" srcOrd="0" destOrd="2" presId="urn:microsoft.com/office/officeart/2005/8/layout/hList6"/>
    <dgm:cxn modelId="{3F809BD7-2CE4-4A27-9B3A-3918C53B7A7D}" srcId="{7C67FB47-9DE8-4077-8AEE-9B1CA1CAFB44}" destId="{F9CF0038-82F2-48E1-BCA8-3CD7F39B3D11}" srcOrd="6" destOrd="0" parTransId="{2ECAEFB4-A9DB-4F38-A82C-ECB76C61A20D}" sibTransId="{2664032C-A5DC-4BBD-8BE0-DEFDA031B37A}"/>
    <dgm:cxn modelId="{0C8B7FD9-C737-48D2-A485-57CBD87869DF}" srcId="{38499483-490F-431F-8C1A-596C3E9C2566}" destId="{D4601F06-A31F-42B4-BC2D-B5CBEB391FBF}" srcOrd="0" destOrd="0" parTransId="{EE1C4171-898F-4204-A845-B0C063ED1AD0}" sibTransId="{5BB25DC2-DA54-4F47-AD96-681969389BCA}"/>
    <dgm:cxn modelId="{9C58A1DD-6670-47AD-BCE8-E2ABD035E206}" srcId="{D1DE85E8-1F52-498D-84D8-98B6A1F6CD53}" destId="{5538ED65-1A37-4A03-8875-F32068ED13BF}" srcOrd="0" destOrd="0" parTransId="{470E5C7D-2D81-4B9E-8A18-0C93ACC88AE7}" sibTransId="{960524B3-34B1-4849-B779-EF6C70990412}"/>
    <dgm:cxn modelId="{6EF0D3DD-36E2-42EE-87ED-CD193FFBF7EB}" type="presOf" srcId="{E08CF0FB-DD5D-4FD3-974F-89BCC4B2FF97}" destId="{B415BE20-2E00-4A3B-AE12-4B6A4AA1ED8B}" srcOrd="0" destOrd="1" presId="urn:microsoft.com/office/officeart/2005/8/layout/hList6"/>
    <dgm:cxn modelId="{FA094ADF-85CC-4352-A382-F810652BFC48}" srcId="{D1DE85E8-1F52-498D-84D8-98B6A1F6CD53}" destId="{77A4A42C-E9A8-44A4-BE51-3810E8D8F12E}" srcOrd="12" destOrd="0" parTransId="{7AF80244-CB25-4D20-9C6D-1F1A79548B42}" sibTransId="{19A451DB-C775-48FD-84D4-C66266025155}"/>
    <dgm:cxn modelId="{402096E1-934F-4F18-A632-C3FC10FED758}" type="presOf" srcId="{D1DE85E8-1F52-498D-84D8-98B6A1F6CD53}" destId="{57C2804E-E408-4209-AF97-CC42DA3EBC06}" srcOrd="0" destOrd="0" presId="urn:microsoft.com/office/officeart/2005/8/layout/hList6"/>
    <dgm:cxn modelId="{640C62E4-4E30-4FCB-9248-5A559CBD330E}" type="presOf" srcId="{F65F64B2-6C65-4343-B5A5-AD0EE01CBE05}" destId="{BDD2EF2E-F783-44CC-83DA-0E796675FE9B}" srcOrd="0" destOrd="0" presId="urn:microsoft.com/office/officeart/2005/8/layout/hList6"/>
    <dgm:cxn modelId="{C7B72FE6-0E0C-42B3-9BCE-B6F3B987AAF1}" srcId="{7C67FB47-9DE8-4077-8AEE-9B1CA1CAFB44}" destId="{5E194796-5113-4CD1-AE91-B44B46A01AFF}" srcOrd="5" destOrd="0" parTransId="{6902D440-552F-43B2-8B99-28FA43F28C45}" sibTransId="{442906FA-51BE-4EB0-9FB7-E32A4E25B586}"/>
    <dgm:cxn modelId="{3CA760E9-2C41-4FC2-80F1-E95A2750EA3F}" type="presOf" srcId="{10E44F59-B41B-4306-A14E-F5BAF21B642A}" destId="{57C2804E-E408-4209-AF97-CC42DA3EBC06}" srcOrd="0" destOrd="4" presId="urn:microsoft.com/office/officeart/2005/8/layout/hList6"/>
    <dgm:cxn modelId="{F75E80E9-9AEB-4677-9E7A-63E6DFC1D962}" srcId="{F65F64B2-6C65-4343-B5A5-AD0EE01CBE05}" destId="{6384D2DB-CDBD-469A-A3E8-33377DD066DC}" srcOrd="1" destOrd="0" parTransId="{7D9CFDF8-2951-4A61-B32C-C0083086FF1F}" sibTransId="{FD5E9857-CDAD-45B5-A274-5C1160DB9C70}"/>
    <dgm:cxn modelId="{E07B84EA-1879-4FC4-936C-F2B01756EF7D}" type="presOf" srcId="{38499483-490F-431F-8C1A-596C3E9C2566}" destId="{AC8660AC-525B-4C63-BEDB-7DA91118A496}" srcOrd="0" destOrd="0" presId="urn:microsoft.com/office/officeart/2005/8/layout/hList6"/>
    <dgm:cxn modelId="{33FF8DEF-A5C3-4C9D-9BDC-75BF3513A2B2}" type="presOf" srcId="{07A6BA9B-E434-40CD-B4CA-3D503C07DABD}" destId="{BDD2EF2E-F783-44CC-83DA-0E796675FE9B}" srcOrd="0" destOrd="11" presId="urn:microsoft.com/office/officeart/2005/8/layout/hList6"/>
    <dgm:cxn modelId="{27C75BFB-F6E3-4FD8-8BE7-0CE2C701BA28}" type="presOf" srcId="{E59528B5-3232-4BFD-BE2D-FEF5DBC297A3}" destId="{BDD2EF2E-F783-44CC-83DA-0E796675FE9B}" srcOrd="0" destOrd="1" presId="urn:microsoft.com/office/officeart/2005/8/layout/hList6"/>
    <dgm:cxn modelId="{8DBB17FC-44C8-46BE-A302-173918CE209A}" type="presOf" srcId="{77A4A42C-E9A8-44A4-BE51-3810E8D8F12E}" destId="{57C2804E-E408-4209-AF97-CC42DA3EBC06}" srcOrd="0" destOrd="13" presId="urn:microsoft.com/office/officeart/2005/8/layout/hList6"/>
    <dgm:cxn modelId="{33E246FC-7F8D-42D0-8A6E-2ED4B9CD584A}" type="presOf" srcId="{2F80830D-F284-435A-A697-495E6162022D}" destId="{BDD2EF2E-F783-44CC-83DA-0E796675FE9B}" srcOrd="0" destOrd="8" presId="urn:microsoft.com/office/officeart/2005/8/layout/hList6"/>
    <dgm:cxn modelId="{94D0DBFE-30E7-43C1-A99E-BA81BB5A5663}" type="presOf" srcId="{0B46621F-3B7A-4535-89FC-BC683F7DB537}" destId="{AC8660AC-525B-4C63-BEDB-7DA91118A496}" srcOrd="0" destOrd="2" presId="urn:microsoft.com/office/officeart/2005/8/layout/hList6"/>
    <dgm:cxn modelId="{BFAE57CF-33A7-47FD-B5B0-2874DE53ADB4}" type="presParOf" srcId="{1A1E2C88-BFA7-45E8-A7C3-8F789430C3D6}" destId="{57C2804E-E408-4209-AF97-CC42DA3EBC06}" srcOrd="0" destOrd="0" presId="urn:microsoft.com/office/officeart/2005/8/layout/hList6"/>
    <dgm:cxn modelId="{B63EE6D3-5D6F-43D7-8B2C-FE86A61E2272}" type="presParOf" srcId="{1A1E2C88-BFA7-45E8-A7C3-8F789430C3D6}" destId="{AB02377F-A4ED-4E56-BD57-18D665CCAD5D}" srcOrd="1" destOrd="0" presId="urn:microsoft.com/office/officeart/2005/8/layout/hList6"/>
    <dgm:cxn modelId="{00AFEF5D-A3D3-48A0-AF0E-3CD18D14B011}" type="presParOf" srcId="{1A1E2C88-BFA7-45E8-A7C3-8F789430C3D6}" destId="{AC8660AC-525B-4C63-BEDB-7DA91118A496}" srcOrd="2" destOrd="0" presId="urn:microsoft.com/office/officeart/2005/8/layout/hList6"/>
    <dgm:cxn modelId="{0B01A9E4-C1B8-4BE5-9A01-C0185920D4A9}" type="presParOf" srcId="{1A1E2C88-BFA7-45E8-A7C3-8F789430C3D6}" destId="{B039CF8D-40B2-4129-8463-FA2E3139762D}" srcOrd="3" destOrd="0" presId="urn:microsoft.com/office/officeart/2005/8/layout/hList6"/>
    <dgm:cxn modelId="{F7F4FA1D-8B65-4C0D-964C-9EAC4EA3E556}" type="presParOf" srcId="{1A1E2C88-BFA7-45E8-A7C3-8F789430C3D6}" destId="{BDD2EF2E-F783-44CC-83DA-0E796675FE9B}" srcOrd="4" destOrd="0" presId="urn:microsoft.com/office/officeart/2005/8/layout/hList6"/>
    <dgm:cxn modelId="{39C0113B-8373-4DFC-858F-7E7385216B01}" type="presParOf" srcId="{1A1E2C88-BFA7-45E8-A7C3-8F789430C3D6}" destId="{0D9E90C0-0BE6-451B-8D6B-47C4C592C958}" srcOrd="5" destOrd="0" presId="urn:microsoft.com/office/officeart/2005/8/layout/hList6"/>
    <dgm:cxn modelId="{7BE09B8C-F731-49C8-98F8-28E6DD652A0C}" type="presParOf" srcId="{1A1E2C88-BFA7-45E8-A7C3-8F789430C3D6}" destId="{B415BE20-2E00-4A3B-AE12-4B6A4AA1ED8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8274DB-DEF3-4272-9783-D8723A6AD0A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E5C8499C-B92A-4C18-B5ED-845C707AEEE1}">
      <dgm:prSet phldrT="[Text]"/>
      <dgm:spPr/>
      <dgm:t>
        <a:bodyPr/>
        <a:lstStyle/>
        <a:p>
          <a:r>
            <a:rPr lang="en-GB" b="1" dirty="0"/>
            <a:t>Weaknesses</a:t>
          </a:r>
        </a:p>
      </dgm:t>
    </dgm:pt>
    <dgm:pt modelId="{06CE1788-52BE-4D68-91F6-F6F9EAB05B1B}" type="parTrans" cxnId="{11CECE44-5B78-4B40-84CD-04B8C0FE90B6}">
      <dgm:prSet/>
      <dgm:spPr/>
      <dgm:t>
        <a:bodyPr/>
        <a:lstStyle/>
        <a:p>
          <a:endParaRPr lang="en-GB"/>
        </a:p>
      </dgm:t>
    </dgm:pt>
    <dgm:pt modelId="{41885138-F35E-4161-9129-A21E9E4DE7E3}" type="sibTrans" cxnId="{11CECE44-5B78-4B40-84CD-04B8C0FE90B6}">
      <dgm:prSet/>
      <dgm:spPr/>
      <dgm:t>
        <a:bodyPr/>
        <a:lstStyle/>
        <a:p>
          <a:endParaRPr lang="en-GB"/>
        </a:p>
      </dgm:t>
    </dgm:pt>
    <dgm:pt modelId="{D3F40C3B-D67C-47F2-8083-044DFCFEB294}">
      <dgm:prSet phldrT="[Text]" custT="1"/>
      <dgm:spPr/>
      <dgm:t>
        <a:bodyPr/>
        <a:lstStyle/>
        <a:p>
          <a:r>
            <a:rPr lang="en-GB" sz="800" b="0" i="0" dirty="0">
              <a:solidFill>
                <a:schemeClr val="bg1"/>
              </a:solidFill>
              <a:effectLst/>
              <a:latin typeface="Arial" panose="020B0604020202020204" pitchFamily="34" charset="0"/>
            </a:rPr>
            <a:t>‘I think the trouble with the training we received, just being very frank and honest, it’s not fit for purpose, it was a really poor course no practical indication on how to investigate sexual assault. It gave no further inputs to how you deal with your victims or about trauma specialising or anything like that. There was absolutely nothing. I felt like it was a tick box exercise as a course’ (RASSO officer)</a:t>
          </a:r>
          <a:endParaRPr lang="en-GB" sz="800" dirty="0">
            <a:solidFill>
              <a:schemeClr val="bg1"/>
            </a:solidFill>
          </a:endParaRPr>
        </a:p>
      </dgm:t>
    </dgm:pt>
    <dgm:pt modelId="{953DA2E6-A604-4C3B-ACEB-7FC578C423A3}" type="parTrans" cxnId="{989B4597-9A17-4C5A-8E29-E7A95526872A}">
      <dgm:prSet/>
      <dgm:spPr/>
      <dgm:t>
        <a:bodyPr/>
        <a:lstStyle/>
        <a:p>
          <a:endParaRPr lang="en-GB"/>
        </a:p>
      </dgm:t>
    </dgm:pt>
    <dgm:pt modelId="{E17B2743-6534-436E-9E2E-F4B5C2BC4038}" type="sibTrans" cxnId="{989B4597-9A17-4C5A-8E29-E7A95526872A}">
      <dgm:prSet/>
      <dgm:spPr/>
      <dgm:t>
        <a:bodyPr/>
        <a:lstStyle/>
        <a:p>
          <a:endParaRPr lang="en-GB"/>
        </a:p>
      </dgm:t>
    </dgm:pt>
    <dgm:pt modelId="{939BEA6D-1BBF-4F98-87AB-37454B72811F}">
      <dgm:prSet phldrT="[Text]"/>
      <dgm:spPr/>
      <dgm:t>
        <a:bodyPr/>
        <a:lstStyle/>
        <a:p>
          <a:r>
            <a:rPr lang="en-GB" b="0" i="0" dirty="0">
              <a:solidFill>
                <a:schemeClr val="bg1"/>
              </a:solidFill>
              <a:effectLst/>
              <a:latin typeface="Arial" panose="020B0604020202020204" pitchFamily="34" charset="0"/>
            </a:rPr>
            <a:t>‘I’ve got somebody that I’m tutoring today that did their course in June, and they’ve already been allocated the RASSO job. That’s how strapped we are at the moment. I think it’s irrelevant whether you’ve got that extra training or not’ (RASSO officer)</a:t>
          </a:r>
          <a:endParaRPr lang="en-GB" dirty="0">
            <a:solidFill>
              <a:schemeClr val="bg1"/>
            </a:solidFill>
          </a:endParaRPr>
        </a:p>
      </dgm:t>
    </dgm:pt>
    <dgm:pt modelId="{9FE88F2E-721C-4BB2-8412-26E7CB35B481}" type="parTrans" cxnId="{28FA8DEB-98EF-495C-94F7-CC0563EAE61B}">
      <dgm:prSet/>
      <dgm:spPr/>
      <dgm:t>
        <a:bodyPr/>
        <a:lstStyle/>
        <a:p>
          <a:endParaRPr lang="en-GB"/>
        </a:p>
      </dgm:t>
    </dgm:pt>
    <dgm:pt modelId="{CEA0C813-8839-415C-AC1B-0E6D38506876}" type="sibTrans" cxnId="{28FA8DEB-98EF-495C-94F7-CC0563EAE61B}">
      <dgm:prSet/>
      <dgm:spPr/>
      <dgm:t>
        <a:bodyPr/>
        <a:lstStyle/>
        <a:p>
          <a:endParaRPr lang="en-GB"/>
        </a:p>
      </dgm:t>
    </dgm:pt>
    <dgm:pt modelId="{F18F293C-CFAA-4B0F-8B82-AECAFC2FC602}">
      <dgm:prSet custT="1"/>
      <dgm:spPr/>
      <dgm:t>
        <a:bodyPr/>
        <a:lstStyle/>
        <a:p>
          <a:r>
            <a:rPr lang="en-GB" sz="800" b="0" i="0" dirty="0">
              <a:solidFill>
                <a:schemeClr val="bg1"/>
              </a:solidFill>
              <a:effectLst/>
              <a:latin typeface="Arial" panose="020B0604020202020204" pitchFamily="34" charset="0"/>
            </a:rPr>
            <a:t>‘There is no teaching, no training and I think there could be, maybe a better input on what is expected of you as an OIC. but you literally just have to do or die’ (RASSO officer)  </a:t>
          </a:r>
          <a:endParaRPr lang="en-GB" sz="800" dirty="0">
            <a:solidFill>
              <a:schemeClr val="bg1"/>
            </a:solidFill>
          </a:endParaRPr>
        </a:p>
      </dgm:t>
    </dgm:pt>
    <dgm:pt modelId="{F8BD837F-D77C-4729-AB5D-372E540B1702}" type="parTrans" cxnId="{51FDA538-58E6-456D-87D7-BA1299F51663}">
      <dgm:prSet/>
      <dgm:spPr/>
      <dgm:t>
        <a:bodyPr/>
        <a:lstStyle/>
        <a:p>
          <a:endParaRPr lang="en-GB"/>
        </a:p>
      </dgm:t>
    </dgm:pt>
    <dgm:pt modelId="{974F198D-4196-46BF-8870-F525F41C2C04}" type="sibTrans" cxnId="{51FDA538-58E6-456D-87D7-BA1299F51663}">
      <dgm:prSet/>
      <dgm:spPr/>
      <dgm:t>
        <a:bodyPr/>
        <a:lstStyle/>
        <a:p>
          <a:endParaRPr lang="en-GB"/>
        </a:p>
      </dgm:t>
    </dgm:pt>
    <dgm:pt modelId="{519EC4AC-BB01-4895-8BF6-DB0FCF6E69C3}">
      <dgm:prSet custT="1"/>
      <dgm:spPr/>
      <dgm:t>
        <a:bodyPr/>
        <a:lstStyle/>
        <a:p>
          <a:r>
            <a:rPr lang="en-GB" sz="700" b="0" i="0" dirty="0">
              <a:solidFill>
                <a:schemeClr val="bg1"/>
              </a:solidFill>
              <a:effectLst/>
              <a:latin typeface="Arial" panose="020B0604020202020204" pitchFamily="34" charset="0"/>
            </a:rPr>
            <a:t>‘You apply your own learned experience from your evidential test, your public interest test as you would do with any other case; knowing your basic points to prove and the nuances of an investigation from your basic training. Whilst we have specialist investigators who may pick up specialist skills along the way, at supervising level if you hadn't actually done that, then it's very little traction to pick up’ (DI)</a:t>
          </a:r>
          <a:endParaRPr lang="en-GB" sz="700" dirty="0">
            <a:solidFill>
              <a:schemeClr val="bg1"/>
            </a:solidFill>
          </a:endParaRPr>
        </a:p>
      </dgm:t>
    </dgm:pt>
    <dgm:pt modelId="{8973D98D-2B00-4B6A-BA46-229B5019F708}" type="parTrans" cxnId="{AFEC793B-2133-42B2-AF08-B7BB80CDF9F9}">
      <dgm:prSet/>
      <dgm:spPr/>
      <dgm:t>
        <a:bodyPr/>
        <a:lstStyle/>
        <a:p>
          <a:endParaRPr lang="en-GB"/>
        </a:p>
      </dgm:t>
    </dgm:pt>
    <dgm:pt modelId="{32B40C15-DD53-41D9-8F88-7CB5A5E351B5}" type="sibTrans" cxnId="{AFEC793B-2133-42B2-AF08-B7BB80CDF9F9}">
      <dgm:prSet/>
      <dgm:spPr/>
      <dgm:t>
        <a:bodyPr/>
        <a:lstStyle/>
        <a:p>
          <a:endParaRPr lang="en-GB"/>
        </a:p>
      </dgm:t>
    </dgm:pt>
    <dgm:pt modelId="{8B6882E5-1C1F-4A57-B1F8-AF77D1397408}">
      <dgm:prSet/>
      <dgm:spPr/>
      <dgm:t>
        <a:bodyPr/>
        <a:lstStyle/>
        <a:p>
          <a:r>
            <a:rPr lang="en-GB" b="0" i="0" dirty="0">
              <a:solidFill>
                <a:schemeClr val="bg1"/>
              </a:solidFill>
              <a:effectLst/>
              <a:latin typeface="Arial" panose="020B0604020202020204" pitchFamily="34" charset="0"/>
            </a:rPr>
            <a:t>‘At the moment it’s just a matter of making sure somebody is investigating; whether they are somebody that likes it, whether they’re passionate about it, whether they’ve got training is an aside. It’s somebody that’s got the capacity, their workload isn’t already up to that magic number and can take it on’ (DI).  </a:t>
          </a:r>
          <a:endParaRPr lang="en-GB" dirty="0">
            <a:solidFill>
              <a:schemeClr val="bg1"/>
            </a:solidFill>
          </a:endParaRPr>
        </a:p>
      </dgm:t>
    </dgm:pt>
    <dgm:pt modelId="{8B2A066F-8190-477A-AA24-086775FF51A8}" type="parTrans" cxnId="{CD3048EB-C104-4FFD-A3E0-64AFB538BD27}">
      <dgm:prSet/>
      <dgm:spPr/>
      <dgm:t>
        <a:bodyPr/>
        <a:lstStyle/>
        <a:p>
          <a:endParaRPr lang="en-GB"/>
        </a:p>
      </dgm:t>
    </dgm:pt>
    <dgm:pt modelId="{735B6062-93E9-46A0-9A46-BC1F188AF35A}" type="sibTrans" cxnId="{CD3048EB-C104-4FFD-A3E0-64AFB538BD27}">
      <dgm:prSet/>
      <dgm:spPr/>
      <dgm:t>
        <a:bodyPr/>
        <a:lstStyle/>
        <a:p>
          <a:endParaRPr lang="en-GB"/>
        </a:p>
      </dgm:t>
    </dgm:pt>
    <dgm:pt modelId="{86E06A13-178F-4D34-BC3F-3AF25F5DEDEC}">
      <dgm:prSet custT="1"/>
      <dgm:spPr/>
      <dgm:t>
        <a:bodyPr/>
        <a:lstStyle/>
        <a:p>
          <a:r>
            <a:rPr lang="en-GB" sz="700" b="0" i="0" dirty="0">
              <a:solidFill>
                <a:schemeClr val="bg1"/>
              </a:solidFill>
              <a:effectLst/>
              <a:latin typeface="Calibri" panose="020F0502020204030204" pitchFamily="34" charset="0"/>
            </a:rPr>
            <a:t>‘I think the training itself is really poor. X, I love the FRO book by the way. The actual training package is half a day, and you go through the FRO book, a bit of awareness and the early evidence kit. When we used to do the chaperone training it was 2-3 days long then bolted onto that was a 2-week ABE course. It was just miles better, you felt so much more equipped, you’d half a day with a forensic scientist, an expert it the field explained to you why you should be doing things the way you should’ (FRO). </a:t>
          </a:r>
          <a:endParaRPr lang="en-GB" sz="700" dirty="0">
            <a:solidFill>
              <a:schemeClr val="bg1"/>
            </a:solidFill>
          </a:endParaRPr>
        </a:p>
      </dgm:t>
    </dgm:pt>
    <dgm:pt modelId="{6A040CAF-B7D8-4238-A627-F1A57B77F625}" type="parTrans" cxnId="{35E818E3-BD92-4AA9-9B97-FB57EEB44FFB}">
      <dgm:prSet/>
      <dgm:spPr/>
      <dgm:t>
        <a:bodyPr/>
        <a:lstStyle/>
        <a:p>
          <a:endParaRPr lang="en-GB"/>
        </a:p>
      </dgm:t>
    </dgm:pt>
    <dgm:pt modelId="{C5906068-8EBC-42B2-AA70-86493B0CDBBC}" type="sibTrans" cxnId="{35E818E3-BD92-4AA9-9B97-FB57EEB44FFB}">
      <dgm:prSet/>
      <dgm:spPr/>
      <dgm:t>
        <a:bodyPr/>
        <a:lstStyle/>
        <a:p>
          <a:endParaRPr lang="en-GB"/>
        </a:p>
      </dgm:t>
    </dgm:pt>
    <dgm:pt modelId="{35684201-D714-4577-ADC2-910EF9D7A5D3}">
      <dgm:prSet/>
      <dgm:spPr/>
      <dgm:t>
        <a:bodyPr/>
        <a:lstStyle/>
        <a:p>
          <a:r>
            <a:rPr lang="en-GB" b="0" i="0" dirty="0">
              <a:solidFill>
                <a:schemeClr val="bg1"/>
              </a:solidFill>
              <a:effectLst/>
              <a:latin typeface="Arial" panose="020B0604020202020204" pitchFamily="34" charset="0"/>
            </a:rPr>
            <a:t>‘I did the two 3-day programmes but primarily that was based around doing ABE interviews.  Rather than the information that you need for a RASSO case, a bit more on the job I suppose and I had a mentor for the first three months’ (civilian investigator).  </a:t>
          </a:r>
          <a:endParaRPr lang="en-GB" dirty="0">
            <a:solidFill>
              <a:schemeClr val="bg1"/>
            </a:solidFill>
          </a:endParaRPr>
        </a:p>
      </dgm:t>
    </dgm:pt>
    <dgm:pt modelId="{4F5EDAFF-97AC-45B3-992D-0B3AFDBABAA5}" type="parTrans" cxnId="{FB0D3FC9-5832-43F4-8B87-11ECBA14673E}">
      <dgm:prSet/>
      <dgm:spPr/>
      <dgm:t>
        <a:bodyPr/>
        <a:lstStyle/>
        <a:p>
          <a:endParaRPr lang="en-GB"/>
        </a:p>
      </dgm:t>
    </dgm:pt>
    <dgm:pt modelId="{E9134A42-A7A6-4A2F-A4CC-115CE3ADD600}" type="sibTrans" cxnId="{FB0D3FC9-5832-43F4-8B87-11ECBA14673E}">
      <dgm:prSet/>
      <dgm:spPr/>
      <dgm:t>
        <a:bodyPr/>
        <a:lstStyle/>
        <a:p>
          <a:endParaRPr lang="en-GB"/>
        </a:p>
      </dgm:t>
    </dgm:pt>
    <dgm:pt modelId="{782B9860-F955-4CED-8BE5-1B390A2BBE8E}">
      <dgm:prSet/>
      <dgm:spPr/>
    </dgm:pt>
    <dgm:pt modelId="{2C8CBAB4-AADA-4134-8890-82D2AE6A7477}" type="parTrans" cxnId="{2D218FE9-C13D-42DC-8778-291EA0CE898B}">
      <dgm:prSet/>
      <dgm:spPr/>
      <dgm:t>
        <a:bodyPr/>
        <a:lstStyle/>
        <a:p>
          <a:endParaRPr lang="en-GB"/>
        </a:p>
      </dgm:t>
    </dgm:pt>
    <dgm:pt modelId="{DAE84AA8-9071-4E16-970C-77D8053C303F}" type="sibTrans" cxnId="{2D218FE9-C13D-42DC-8778-291EA0CE898B}">
      <dgm:prSet/>
      <dgm:spPr/>
      <dgm:t>
        <a:bodyPr/>
        <a:lstStyle/>
        <a:p>
          <a:endParaRPr lang="en-GB"/>
        </a:p>
      </dgm:t>
    </dgm:pt>
    <dgm:pt modelId="{89B63876-BBEB-40E9-A80B-04B644F194BA}">
      <dgm:prSet/>
      <dgm:spPr/>
    </dgm:pt>
    <dgm:pt modelId="{44300281-9075-459F-B6E4-1BDD91D1D29F}" type="parTrans" cxnId="{BBD397FC-513D-4404-BA15-CBF9977D5B80}">
      <dgm:prSet/>
      <dgm:spPr/>
      <dgm:t>
        <a:bodyPr/>
        <a:lstStyle/>
        <a:p>
          <a:endParaRPr lang="en-GB"/>
        </a:p>
      </dgm:t>
    </dgm:pt>
    <dgm:pt modelId="{AB8869F1-E9C9-4DE4-92EB-8E3AD08C2AF6}" type="sibTrans" cxnId="{BBD397FC-513D-4404-BA15-CBF9977D5B80}">
      <dgm:prSet/>
      <dgm:spPr/>
      <dgm:t>
        <a:bodyPr/>
        <a:lstStyle/>
        <a:p>
          <a:endParaRPr lang="en-GB"/>
        </a:p>
      </dgm:t>
    </dgm:pt>
    <dgm:pt modelId="{72FE00D4-2B70-4F69-A247-1F2FE8E648A2}" type="pres">
      <dgm:prSet presAssocID="{A38274DB-DEF3-4272-9783-D8723A6AD0A7}" presName="Name0" presStyleCnt="0">
        <dgm:presLayoutVars>
          <dgm:chMax val="1"/>
          <dgm:dir/>
          <dgm:animLvl val="ctr"/>
          <dgm:resizeHandles val="exact"/>
        </dgm:presLayoutVars>
      </dgm:prSet>
      <dgm:spPr/>
    </dgm:pt>
    <dgm:pt modelId="{38407DF3-E979-4673-AB52-D467C00B2A18}" type="pres">
      <dgm:prSet presAssocID="{E5C8499C-B92A-4C18-B5ED-845C707AEEE1}" presName="centerShape" presStyleLbl="node0" presStyleIdx="0" presStyleCnt="1"/>
      <dgm:spPr/>
    </dgm:pt>
    <dgm:pt modelId="{37A7B1E2-E978-437D-8BDA-F5B5A5D17AFB}" type="pres">
      <dgm:prSet presAssocID="{953DA2E6-A604-4C3B-ACEB-7FC578C423A3}" presName="parTrans" presStyleLbl="sibTrans2D1" presStyleIdx="0" presStyleCnt="7"/>
      <dgm:spPr/>
    </dgm:pt>
    <dgm:pt modelId="{8F2083D7-52D4-4F3F-9F03-F964AAE76399}" type="pres">
      <dgm:prSet presAssocID="{953DA2E6-A604-4C3B-ACEB-7FC578C423A3}" presName="connectorText" presStyleLbl="sibTrans2D1" presStyleIdx="0" presStyleCnt="7"/>
      <dgm:spPr/>
    </dgm:pt>
    <dgm:pt modelId="{C3F0FCF4-E44E-49DB-A30C-2D8D92781B2F}" type="pres">
      <dgm:prSet presAssocID="{D3F40C3B-D67C-47F2-8083-044DFCFEB294}" presName="node" presStyleLbl="node1" presStyleIdx="0" presStyleCnt="7" custScaleX="123203" custScaleY="117315" custRadScaleRad="107224" custRadScaleInc="-2157">
        <dgm:presLayoutVars>
          <dgm:bulletEnabled val="1"/>
        </dgm:presLayoutVars>
      </dgm:prSet>
      <dgm:spPr/>
    </dgm:pt>
    <dgm:pt modelId="{8033A32F-DB07-45C3-8BAB-21E03B6C6B4F}" type="pres">
      <dgm:prSet presAssocID="{4F5EDAFF-97AC-45B3-992D-0B3AFDBABAA5}" presName="parTrans" presStyleLbl="sibTrans2D1" presStyleIdx="1" presStyleCnt="7"/>
      <dgm:spPr/>
    </dgm:pt>
    <dgm:pt modelId="{1488B083-69C8-4315-82F8-EE130E4E4A2B}" type="pres">
      <dgm:prSet presAssocID="{4F5EDAFF-97AC-45B3-992D-0B3AFDBABAA5}" presName="connectorText" presStyleLbl="sibTrans2D1" presStyleIdx="1" presStyleCnt="7"/>
      <dgm:spPr/>
    </dgm:pt>
    <dgm:pt modelId="{8CC9F1D4-3EE0-4563-8D84-A31DB16A0A9E}" type="pres">
      <dgm:prSet presAssocID="{35684201-D714-4577-ADC2-910EF9D7A5D3}" presName="node" presStyleLbl="node1" presStyleIdx="1" presStyleCnt="7">
        <dgm:presLayoutVars>
          <dgm:bulletEnabled val="1"/>
        </dgm:presLayoutVars>
      </dgm:prSet>
      <dgm:spPr/>
    </dgm:pt>
    <dgm:pt modelId="{7CA736EA-B23F-4058-91E6-9BAFB3B21A16}" type="pres">
      <dgm:prSet presAssocID="{6A040CAF-B7D8-4238-A627-F1A57B77F625}" presName="parTrans" presStyleLbl="sibTrans2D1" presStyleIdx="2" presStyleCnt="7"/>
      <dgm:spPr/>
    </dgm:pt>
    <dgm:pt modelId="{A2EA4922-D65D-4832-A523-37B0989E7F31}" type="pres">
      <dgm:prSet presAssocID="{6A040CAF-B7D8-4238-A627-F1A57B77F625}" presName="connectorText" presStyleLbl="sibTrans2D1" presStyleIdx="2" presStyleCnt="7"/>
      <dgm:spPr/>
    </dgm:pt>
    <dgm:pt modelId="{9CE39EF7-B42F-47E8-862B-CFFC8075D1B1}" type="pres">
      <dgm:prSet presAssocID="{86E06A13-178F-4D34-BC3F-3AF25F5DEDEC}" presName="node" presStyleLbl="node1" presStyleIdx="2" presStyleCnt="7" custScaleX="114423" custScaleY="108865">
        <dgm:presLayoutVars>
          <dgm:bulletEnabled val="1"/>
        </dgm:presLayoutVars>
      </dgm:prSet>
      <dgm:spPr/>
    </dgm:pt>
    <dgm:pt modelId="{25940004-A553-4844-A1E5-E1CEDFF60530}" type="pres">
      <dgm:prSet presAssocID="{8B2A066F-8190-477A-AA24-086775FF51A8}" presName="parTrans" presStyleLbl="sibTrans2D1" presStyleIdx="3" presStyleCnt="7"/>
      <dgm:spPr/>
    </dgm:pt>
    <dgm:pt modelId="{C00783C9-A48E-44FE-9C1E-75C6862A4B55}" type="pres">
      <dgm:prSet presAssocID="{8B2A066F-8190-477A-AA24-086775FF51A8}" presName="connectorText" presStyleLbl="sibTrans2D1" presStyleIdx="3" presStyleCnt="7"/>
      <dgm:spPr/>
    </dgm:pt>
    <dgm:pt modelId="{868C9151-4907-41B5-A69D-57B70DA55352}" type="pres">
      <dgm:prSet presAssocID="{8B6882E5-1C1F-4A57-B1F8-AF77D1397408}" presName="node" presStyleLbl="node1" presStyleIdx="3" presStyleCnt="7">
        <dgm:presLayoutVars>
          <dgm:bulletEnabled val="1"/>
        </dgm:presLayoutVars>
      </dgm:prSet>
      <dgm:spPr/>
    </dgm:pt>
    <dgm:pt modelId="{C836B593-F45F-435C-B644-317EFD39391B}" type="pres">
      <dgm:prSet presAssocID="{F8BD837F-D77C-4729-AB5D-372E540B1702}" presName="parTrans" presStyleLbl="sibTrans2D1" presStyleIdx="4" presStyleCnt="7"/>
      <dgm:spPr/>
    </dgm:pt>
    <dgm:pt modelId="{D244ED94-678B-4FB3-9D04-EE6C4E4F4658}" type="pres">
      <dgm:prSet presAssocID="{F8BD837F-D77C-4729-AB5D-372E540B1702}" presName="connectorText" presStyleLbl="sibTrans2D1" presStyleIdx="4" presStyleCnt="7"/>
      <dgm:spPr/>
    </dgm:pt>
    <dgm:pt modelId="{903EEB36-5390-4394-8FD2-7ECEA82E7D21}" type="pres">
      <dgm:prSet presAssocID="{F18F293C-CFAA-4B0F-8B82-AECAFC2FC602}" presName="node" presStyleLbl="node1" presStyleIdx="4" presStyleCnt="7">
        <dgm:presLayoutVars>
          <dgm:bulletEnabled val="1"/>
        </dgm:presLayoutVars>
      </dgm:prSet>
      <dgm:spPr/>
    </dgm:pt>
    <dgm:pt modelId="{9B633A6F-FE0A-4169-AF92-488D38408BA8}" type="pres">
      <dgm:prSet presAssocID="{9FE88F2E-721C-4BB2-8412-26E7CB35B481}" presName="parTrans" presStyleLbl="sibTrans2D1" presStyleIdx="5" presStyleCnt="7"/>
      <dgm:spPr/>
    </dgm:pt>
    <dgm:pt modelId="{5836BC3B-5FD2-4E4F-8E49-4B914F6E83AB}" type="pres">
      <dgm:prSet presAssocID="{9FE88F2E-721C-4BB2-8412-26E7CB35B481}" presName="connectorText" presStyleLbl="sibTrans2D1" presStyleIdx="5" presStyleCnt="7"/>
      <dgm:spPr/>
    </dgm:pt>
    <dgm:pt modelId="{ABAEC3BD-7BD9-4676-A16E-F1580F0A8CAD}" type="pres">
      <dgm:prSet presAssocID="{939BEA6D-1BBF-4F98-87AB-37454B72811F}" presName="node" presStyleLbl="node1" presStyleIdx="5" presStyleCnt="7">
        <dgm:presLayoutVars>
          <dgm:bulletEnabled val="1"/>
        </dgm:presLayoutVars>
      </dgm:prSet>
      <dgm:spPr/>
    </dgm:pt>
    <dgm:pt modelId="{5C46BD03-243B-4142-8912-642479A79339}" type="pres">
      <dgm:prSet presAssocID="{8973D98D-2B00-4B6A-BA46-229B5019F708}" presName="parTrans" presStyleLbl="sibTrans2D1" presStyleIdx="6" presStyleCnt="7"/>
      <dgm:spPr/>
    </dgm:pt>
    <dgm:pt modelId="{6961851C-A2C8-4E7D-AE8A-764822DDEA7F}" type="pres">
      <dgm:prSet presAssocID="{8973D98D-2B00-4B6A-BA46-229B5019F708}" presName="connectorText" presStyleLbl="sibTrans2D1" presStyleIdx="6" presStyleCnt="7"/>
      <dgm:spPr/>
    </dgm:pt>
    <dgm:pt modelId="{40D9BF16-D37B-4431-8F87-8BB5418A3AC0}" type="pres">
      <dgm:prSet presAssocID="{519EC4AC-BB01-4895-8BF6-DB0FCF6E69C3}" presName="node" presStyleLbl="node1" presStyleIdx="6" presStyleCnt="7" custScaleX="117839" custScaleY="109215" custRadScaleRad="104407" custRadScaleInc="-14330">
        <dgm:presLayoutVars>
          <dgm:bulletEnabled val="1"/>
        </dgm:presLayoutVars>
      </dgm:prSet>
      <dgm:spPr/>
    </dgm:pt>
  </dgm:ptLst>
  <dgm:cxnLst>
    <dgm:cxn modelId="{82296C0E-9301-405E-AA8F-6C450DD4023B}" type="presOf" srcId="{8B6882E5-1C1F-4A57-B1F8-AF77D1397408}" destId="{868C9151-4907-41B5-A69D-57B70DA55352}" srcOrd="0" destOrd="0" presId="urn:microsoft.com/office/officeart/2005/8/layout/radial5"/>
    <dgm:cxn modelId="{E4B6571D-7685-4E48-97C3-1DAD2278C741}" type="presOf" srcId="{939BEA6D-1BBF-4F98-87AB-37454B72811F}" destId="{ABAEC3BD-7BD9-4676-A16E-F1580F0A8CAD}" srcOrd="0" destOrd="0" presId="urn:microsoft.com/office/officeart/2005/8/layout/radial5"/>
    <dgm:cxn modelId="{DE041420-7E54-42F8-AFBF-A532193E4E71}" type="presOf" srcId="{953DA2E6-A604-4C3B-ACEB-7FC578C423A3}" destId="{8F2083D7-52D4-4F3F-9F03-F964AAE76399}" srcOrd="1" destOrd="0" presId="urn:microsoft.com/office/officeart/2005/8/layout/radial5"/>
    <dgm:cxn modelId="{0C156923-2091-46DD-8C97-61ACE624FFA8}" type="presOf" srcId="{A38274DB-DEF3-4272-9783-D8723A6AD0A7}" destId="{72FE00D4-2B70-4F69-A247-1F2FE8E648A2}" srcOrd="0" destOrd="0" presId="urn:microsoft.com/office/officeart/2005/8/layout/radial5"/>
    <dgm:cxn modelId="{3BD76426-9F8C-46E9-8CCC-9627360714E8}" type="presOf" srcId="{953DA2E6-A604-4C3B-ACEB-7FC578C423A3}" destId="{37A7B1E2-E978-437D-8BDA-F5B5A5D17AFB}" srcOrd="0" destOrd="0" presId="urn:microsoft.com/office/officeart/2005/8/layout/radial5"/>
    <dgm:cxn modelId="{D1110030-223B-4522-96DC-91F67DEB8CC8}" type="presOf" srcId="{6A040CAF-B7D8-4238-A627-F1A57B77F625}" destId="{7CA736EA-B23F-4058-91E6-9BAFB3B21A16}" srcOrd="0" destOrd="0" presId="urn:microsoft.com/office/officeart/2005/8/layout/radial5"/>
    <dgm:cxn modelId="{ADD78E34-A180-4A9A-B37A-23FF807D8EE5}" type="presOf" srcId="{6A040CAF-B7D8-4238-A627-F1A57B77F625}" destId="{A2EA4922-D65D-4832-A523-37B0989E7F31}" srcOrd="1" destOrd="0" presId="urn:microsoft.com/office/officeart/2005/8/layout/radial5"/>
    <dgm:cxn modelId="{10E4CE37-969F-4A16-8D56-32C6EE40ACB1}" type="presOf" srcId="{9FE88F2E-721C-4BB2-8412-26E7CB35B481}" destId="{9B633A6F-FE0A-4169-AF92-488D38408BA8}" srcOrd="0" destOrd="0" presId="urn:microsoft.com/office/officeart/2005/8/layout/radial5"/>
    <dgm:cxn modelId="{51FDA538-58E6-456D-87D7-BA1299F51663}" srcId="{E5C8499C-B92A-4C18-B5ED-845C707AEEE1}" destId="{F18F293C-CFAA-4B0F-8B82-AECAFC2FC602}" srcOrd="4" destOrd="0" parTransId="{F8BD837F-D77C-4729-AB5D-372E540B1702}" sibTransId="{974F198D-4196-46BF-8870-F525F41C2C04}"/>
    <dgm:cxn modelId="{AFEC793B-2133-42B2-AF08-B7BB80CDF9F9}" srcId="{E5C8499C-B92A-4C18-B5ED-845C707AEEE1}" destId="{519EC4AC-BB01-4895-8BF6-DB0FCF6E69C3}" srcOrd="6" destOrd="0" parTransId="{8973D98D-2B00-4B6A-BA46-229B5019F708}" sibTransId="{32B40C15-DD53-41D9-8F88-7CB5A5E351B5}"/>
    <dgm:cxn modelId="{DC75F25F-4F2E-4052-979A-83C884E039CB}" type="presOf" srcId="{8973D98D-2B00-4B6A-BA46-229B5019F708}" destId="{6961851C-A2C8-4E7D-AE8A-764822DDEA7F}" srcOrd="1" destOrd="0" presId="urn:microsoft.com/office/officeart/2005/8/layout/radial5"/>
    <dgm:cxn modelId="{03B0BD60-3B92-422A-B9CE-A641ED7329E4}" type="presOf" srcId="{8973D98D-2B00-4B6A-BA46-229B5019F708}" destId="{5C46BD03-243B-4142-8912-642479A79339}" srcOrd="0" destOrd="0" presId="urn:microsoft.com/office/officeart/2005/8/layout/radial5"/>
    <dgm:cxn modelId="{1AE85F64-3B89-4221-B593-2E3407A1B5F4}" type="presOf" srcId="{8B2A066F-8190-477A-AA24-086775FF51A8}" destId="{C00783C9-A48E-44FE-9C1E-75C6862A4B55}" srcOrd="1" destOrd="0" presId="urn:microsoft.com/office/officeart/2005/8/layout/radial5"/>
    <dgm:cxn modelId="{11CECE44-5B78-4B40-84CD-04B8C0FE90B6}" srcId="{A38274DB-DEF3-4272-9783-D8723A6AD0A7}" destId="{E5C8499C-B92A-4C18-B5ED-845C707AEEE1}" srcOrd="0" destOrd="0" parTransId="{06CE1788-52BE-4D68-91F6-F6F9EAB05B1B}" sibTransId="{41885138-F35E-4161-9129-A21E9E4DE7E3}"/>
    <dgm:cxn modelId="{D359B445-0F42-4012-BE5E-11C26D50A313}" type="presOf" srcId="{9FE88F2E-721C-4BB2-8412-26E7CB35B481}" destId="{5836BC3B-5FD2-4E4F-8E49-4B914F6E83AB}" srcOrd="1" destOrd="0" presId="urn:microsoft.com/office/officeart/2005/8/layout/radial5"/>
    <dgm:cxn modelId="{0C8EAE49-BDCD-4528-953B-2235C3FABC5E}" type="presOf" srcId="{F18F293C-CFAA-4B0F-8B82-AECAFC2FC602}" destId="{903EEB36-5390-4394-8FD2-7ECEA82E7D21}" srcOrd="0" destOrd="0" presId="urn:microsoft.com/office/officeart/2005/8/layout/radial5"/>
    <dgm:cxn modelId="{F8A6214E-3617-4051-B3C5-BF9272D63745}" type="presOf" srcId="{E5C8499C-B92A-4C18-B5ED-845C707AEEE1}" destId="{38407DF3-E979-4673-AB52-D467C00B2A18}" srcOrd="0" destOrd="0" presId="urn:microsoft.com/office/officeart/2005/8/layout/radial5"/>
    <dgm:cxn modelId="{4F568F6F-3156-4A23-BE47-699F0882BEF1}" type="presOf" srcId="{F8BD837F-D77C-4729-AB5D-372E540B1702}" destId="{D244ED94-678B-4FB3-9D04-EE6C4E4F4658}" srcOrd="1" destOrd="0" presId="urn:microsoft.com/office/officeart/2005/8/layout/radial5"/>
    <dgm:cxn modelId="{906D7A74-E1EC-4073-B6C3-343ACE3EC6DC}" type="presOf" srcId="{35684201-D714-4577-ADC2-910EF9D7A5D3}" destId="{8CC9F1D4-3EE0-4563-8D84-A31DB16A0A9E}" srcOrd="0" destOrd="0" presId="urn:microsoft.com/office/officeart/2005/8/layout/radial5"/>
    <dgm:cxn modelId="{81A90555-3177-4A80-BDE3-E74F3BF6F19E}" type="presOf" srcId="{D3F40C3B-D67C-47F2-8083-044DFCFEB294}" destId="{C3F0FCF4-E44E-49DB-A30C-2D8D92781B2F}" srcOrd="0" destOrd="0" presId="urn:microsoft.com/office/officeart/2005/8/layout/radial5"/>
    <dgm:cxn modelId="{9593CD88-5611-440C-9875-5C5C2D588BC7}" type="presOf" srcId="{8B2A066F-8190-477A-AA24-086775FF51A8}" destId="{25940004-A553-4844-A1E5-E1CEDFF60530}" srcOrd="0" destOrd="0" presId="urn:microsoft.com/office/officeart/2005/8/layout/radial5"/>
    <dgm:cxn modelId="{989B4597-9A17-4C5A-8E29-E7A95526872A}" srcId="{E5C8499C-B92A-4C18-B5ED-845C707AEEE1}" destId="{D3F40C3B-D67C-47F2-8083-044DFCFEB294}" srcOrd="0" destOrd="0" parTransId="{953DA2E6-A604-4C3B-ACEB-7FC578C423A3}" sibTransId="{E17B2743-6534-436E-9E2E-F4B5C2BC4038}"/>
    <dgm:cxn modelId="{C3B107A3-502E-4EE0-ACEC-3E7182797CFC}" type="presOf" srcId="{519EC4AC-BB01-4895-8BF6-DB0FCF6E69C3}" destId="{40D9BF16-D37B-4431-8F87-8BB5418A3AC0}" srcOrd="0" destOrd="0" presId="urn:microsoft.com/office/officeart/2005/8/layout/radial5"/>
    <dgm:cxn modelId="{E00B72B4-4EDC-4AFD-8015-80D5735E914B}" type="presOf" srcId="{4F5EDAFF-97AC-45B3-992D-0B3AFDBABAA5}" destId="{1488B083-69C8-4315-82F8-EE130E4E4A2B}" srcOrd="1" destOrd="0" presId="urn:microsoft.com/office/officeart/2005/8/layout/radial5"/>
    <dgm:cxn modelId="{FB0D3FC9-5832-43F4-8B87-11ECBA14673E}" srcId="{E5C8499C-B92A-4C18-B5ED-845C707AEEE1}" destId="{35684201-D714-4577-ADC2-910EF9D7A5D3}" srcOrd="1" destOrd="0" parTransId="{4F5EDAFF-97AC-45B3-992D-0B3AFDBABAA5}" sibTransId="{E9134A42-A7A6-4A2F-A4CC-115CE3ADD600}"/>
    <dgm:cxn modelId="{07D94FD3-EBFF-4A55-985D-ADE735F3BC85}" type="presOf" srcId="{4F5EDAFF-97AC-45B3-992D-0B3AFDBABAA5}" destId="{8033A32F-DB07-45C3-8BAB-21E03B6C6B4F}" srcOrd="0" destOrd="0" presId="urn:microsoft.com/office/officeart/2005/8/layout/radial5"/>
    <dgm:cxn modelId="{D324C0D9-1CCB-4E2D-9644-70AD5E160941}" type="presOf" srcId="{F8BD837F-D77C-4729-AB5D-372E540B1702}" destId="{C836B593-F45F-435C-B644-317EFD39391B}" srcOrd="0" destOrd="0" presId="urn:microsoft.com/office/officeart/2005/8/layout/radial5"/>
    <dgm:cxn modelId="{35E818E3-BD92-4AA9-9B97-FB57EEB44FFB}" srcId="{E5C8499C-B92A-4C18-B5ED-845C707AEEE1}" destId="{86E06A13-178F-4D34-BC3F-3AF25F5DEDEC}" srcOrd="2" destOrd="0" parTransId="{6A040CAF-B7D8-4238-A627-F1A57B77F625}" sibTransId="{C5906068-8EBC-42B2-AA70-86493B0CDBBC}"/>
    <dgm:cxn modelId="{2D218FE9-C13D-42DC-8778-291EA0CE898B}" srcId="{A38274DB-DEF3-4272-9783-D8723A6AD0A7}" destId="{782B9860-F955-4CED-8BE5-1B390A2BBE8E}" srcOrd="1" destOrd="0" parTransId="{2C8CBAB4-AADA-4134-8890-82D2AE6A7477}" sibTransId="{DAE84AA8-9071-4E16-970C-77D8053C303F}"/>
    <dgm:cxn modelId="{CD3048EB-C104-4FFD-A3E0-64AFB538BD27}" srcId="{E5C8499C-B92A-4C18-B5ED-845C707AEEE1}" destId="{8B6882E5-1C1F-4A57-B1F8-AF77D1397408}" srcOrd="3" destOrd="0" parTransId="{8B2A066F-8190-477A-AA24-086775FF51A8}" sibTransId="{735B6062-93E9-46A0-9A46-BC1F188AF35A}"/>
    <dgm:cxn modelId="{28FA8DEB-98EF-495C-94F7-CC0563EAE61B}" srcId="{E5C8499C-B92A-4C18-B5ED-845C707AEEE1}" destId="{939BEA6D-1BBF-4F98-87AB-37454B72811F}" srcOrd="5" destOrd="0" parTransId="{9FE88F2E-721C-4BB2-8412-26E7CB35B481}" sibTransId="{CEA0C813-8839-415C-AC1B-0E6D38506876}"/>
    <dgm:cxn modelId="{BBD397FC-513D-4404-BA15-CBF9977D5B80}" srcId="{A38274DB-DEF3-4272-9783-D8723A6AD0A7}" destId="{89B63876-BBEB-40E9-A80B-04B644F194BA}" srcOrd="2" destOrd="0" parTransId="{44300281-9075-459F-B6E4-1BDD91D1D29F}" sibTransId="{AB8869F1-E9C9-4DE4-92EB-8E3AD08C2AF6}"/>
    <dgm:cxn modelId="{3CD09AFE-61F1-40DF-B808-1182D0C25A0A}" type="presOf" srcId="{86E06A13-178F-4D34-BC3F-3AF25F5DEDEC}" destId="{9CE39EF7-B42F-47E8-862B-CFFC8075D1B1}" srcOrd="0" destOrd="0" presId="urn:microsoft.com/office/officeart/2005/8/layout/radial5"/>
    <dgm:cxn modelId="{E550822A-890E-4B11-ABD4-FDD2868A7EE8}" type="presParOf" srcId="{72FE00D4-2B70-4F69-A247-1F2FE8E648A2}" destId="{38407DF3-E979-4673-AB52-D467C00B2A18}" srcOrd="0" destOrd="0" presId="urn:microsoft.com/office/officeart/2005/8/layout/radial5"/>
    <dgm:cxn modelId="{BB8BD645-96DD-4487-A869-25DDE8DB65F2}" type="presParOf" srcId="{72FE00D4-2B70-4F69-A247-1F2FE8E648A2}" destId="{37A7B1E2-E978-437D-8BDA-F5B5A5D17AFB}" srcOrd="1" destOrd="0" presId="urn:microsoft.com/office/officeart/2005/8/layout/radial5"/>
    <dgm:cxn modelId="{9B218A12-21C0-4EC1-9D99-30FBA98371AB}" type="presParOf" srcId="{37A7B1E2-E978-437D-8BDA-F5B5A5D17AFB}" destId="{8F2083D7-52D4-4F3F-9F03-F964AAE76399}" srcOrd="0" destOrd="0" presId="urn:microsoft.com/office/officeart/2005/8/layout/radial5"/>
    <dgm:cxn modelId="{7237FEFE-238A-40DF-B867-1254A9E6B879}" type="presParOf" srcId="{72FE00D4-2B70-4F69-A247-1F2FE8E648A2}" destId="{C3F0FCF4-E44E-49DB-A30C-2D8D92781B2F}" srcOrd="2" destOrd="0" presId="urn:microsoft.com/office/officeart/2005/8/layout/radial5"/>
    <dgm:cxn modelId="{B1B52C6F-3FC1-4A0A-9C9A-6D13C4E528BD}" type="presParOf" srcId="{72FE00D4-2B70-4F69-A247-1F2FE8E648A2}" destId="{8033A32F-DB07-45C3-8BAB-21E03B6C6B4F}" srcOrd="3" destOrd="0" presId="urn:microsoft.com/office/officeart/2005/8/layout/radial5"/>
    <dgm:cxn modelId="{81708F02-C078-42B4-90F2-868CBA80A848}" type="presParOf" srcId="{8033A32F-DB07-45C3-8BAB-21E03B6C6B4F}" destId="{1488B083-69C8-4315-82F8-EE130E4E4A2B}" srcOrd="0" destOrd="0" presId="urn:microsoft.com/office/officeart/2005/8/layout/radial5"/>
    <dgm:cxn modelId="{C04F1C44-745E-41E6-AD9A-1C5A311DCFD2}" type="presParOf" srcId="{72FE00D4-2B70-4F69-A247-1F2FE8E648A2}" destId="{8CC9F1D4-3EE0-4563-8D84-A31DB16A0A9E}" srcOrd="4" destOrd="0" presId="urn:microsoft.com/office/officeart/2005/8/layout/radial5"/>
    <dgm:cxn modelId="{B1EB8E9A-BE50-4AF2-91C8-E0BD70C62267}" type="presParOf" srcId="{72FE00D4-2B70-4F69-A247-1F2FE8E648A2}" destId="{7CA736EA-B23F-4058-91E6-9BAFB3B21A16}" srcOrd="5" destOrd="0" presId="urn:microsoft.com/office/officeart/2005/8/layout/radial5"/>
    <dgm:cxn modelId="{E436E2BC-C48B-4619-AD3F-65D30570431B}" type="presParOf" srcId="{7CA736EA-B23F-4058-91E6-9BAFB3B21A16}" destId="{A2EA4922-D65D-4832-A523-37B0989E7F31}" srcOrd="0" destOrd="0" presId="urn:microsoft.com/office/officeart/2005/8/layout/radial5"/>
    <dgm:cxn modelId="{D3D54B2B-235D-4A3F-8B87-BC71E04F9084}" type="presParOf" srcId="{72FE00D4-2B70-4F69-A247-1F2FE8E648A2}" destId="{9CE39EF7-B42F-47E8-862B-CFFC8075D1B1}" srcOrd="6" destOrd="0" presId="urn:microsoft.com/office/officeart/2005/8/layout/radial5"/>
    <dgm:cxn modelId="{C79875DB-7338-4EF2-A13C-80D921B175B8}" type="presParOf" srcId="{72FE00D4-2B70-4F69-A247-1F2FE8E648A2}" destId="{25940004-A553-4844-A1E5-E1CEDFF60530}" srcOrd="7" destOrd="0" presId="urn:microsoft.com/office/officeart/2005/8/layout/radial5"/>
    <dgm:cxn modelId="{925D5607-03C5-45EE-80D6-C65FBE37691C}" type="presParOf" srcId="{25940004-A553-4844-A1E5-E1CEDFF60530}" destId="{C00783C9-A48E-44FE-9C1E-75C6862A4B55}" srcOrd="0" destOrd="0" presId="urn:microsoft.com/office/officeart/2005/8/layout/radial5"/>
    <dgm:cxn modelId="{77D801BC-2A51-4035-AF56-6F9198E26E54}" type="presParOf" srcId="{72FE00D4-2B70-4F69-A247-1F2FE8E648A2}" destId="{868C9151-4907-41B5-A69D-57B70DA55352}" srcOrd="8" destOrd="0" presId="urn:microsoft.com/office/officeart/2005/8/layout/radial5"/>
    <dgm:cxn modelId="{F629F3CF-B4E2-4866-83D5-FD8901C5BC8D}" type="presParOf" srcId="{72FE00D4-2B70-4F69-A247-1F2FE8E648A2}" destId="{C836B593-F45F-435C-B644-317EFD39391B}" srcOrd="9" destOrd="0" presId="urn:microsoft.com/office/officeart/2005/8/layout/radial5"/>
    <dgm:cxn modelId="{5230FBE5-7F42-4F08-9376-6CEE1DD1AE36}" type="presParOf" srcId="{C836B593-F45F-435C-B644-317EFD39391B}" destId="{D244ED94-678B-4FB3-9D04-EE6C4E4F4658}" srcOrd="0" destOrd="0" presId="urn:microsoft.com/office/officeart/2005/8/layout/radial5"/>
    <dgm:cxn modelId="{F9B9B60C-8E91-44A2-B01F-E14F352F81F1}" type="presParOf" srcId="{72FE00D4-2B70-4F69-A247-1F2FE8E648A2}" destId="{903EEB36-5390-4394-8FD2-7ECEA82E7D21}" srcOrd="10" destOrd="0" presId="urn:microsoft.com/office/officeart/2005/8/layout/radial5"/>
    <dgm:cxn modelId="{30DB355F-6887-4AC9-AA4B-C7967716A298}" type="presParOf" srcId="{72FE00D4-2B70-4F69-A247-1F2FE8E648A2}" destId="{9B633A6F-FE0A-4169-AF92-488D38408BA8}" srcOrd="11" destOrd="0" presId="urn:microsoft.com/office/officeart/2005/8/layout/radial5"/>
    <dgm:cxn modelId="{03D86C00-6A77-4356-8967-2A663A026640}" type="presParOf" srcId="{9B633A6F-FE0A-4169-AF92-488D38408BA8}" destId="{5836BC3B-5FD2-4E4F-8E49-4B914F6E83AB}" srcOrd="0" destOrd="0" presId="urn:microsoft.com/office/officeart/2005/8/layout/radial5"/>
    <dgm:cxn modelId="{9642EE34-66FB-4B9A-A33F-40E92C9103F5}" type="presParOf" srcId="{72FE00D4-2B70-4F69-A247-1F2FE8E648A2}" destId="{ABAEC3BD-7BD9-4676-A16E-F1580F0A8CAD}" srcOrd="12" destOrd="0" presId="urn:microsoft.com/office/officeart/2005/8/layout/radial5"/>
    <dgm:cxn modelId="{D36601C5-A538-4073-888B-34BB2B3858AA}" type="presParOf" srcId="{72FE00D4-2B70-4F69-A247-1F2FE8E648A2}" destId="{5C46BD03-243B-4142-8912-642479A79339}" srcOrd="13" destOrd="0" presId="urn:microsoft.com/office/officeart/2005/8/layout/radial5"/>
    <dgm:cxn modelId="{4043D69D-BB2A-49EB-AFC9-02E010FF5DE2}" type="presParOf" srcId="{5C46BD03-243B-4142-8912-642479A79339}" destId="{6961851C-A2C8-4E7D-AE8A-764822DDEA7F}" srcOrd="0" destOrd="0" presId="urn:microsoft.com/office/officeart/2005/8/layout/radial5"/>
    <dgm:cxn modelId="{083A970F-EACA-4620-AB20-536C265B2DEB}" type="presParOf" srcId="{72FE00D4-2B70-4F69-A247-1F2FE8E648A2}" destId="{40D9BF16-D37B-4431-8F87-8BB5418A3AC0}"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26DBAB-01E4-4D0A-951E-4CA5A274F1F8}"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D3688837-D7E8-4585-B06D-547BC40E0396}">
      <dgm:prSet/>
      <dgm:spPr/>
      <dgm:t>
        <a:bodyPr/>
        <a:lstStyle/>
        <a:p>
          <a:r>
            <a:rPr lang="en-GB" dirty="0"/>
            <a:t>Limited workforce planning and relative balance of new investigators to more experienced investigators likely to impact on capacity and capability.  Makes experience scarce and the impact of that experience potentially higher. </a:t>
          </a:r>
          <a:endParaRPr lang="en-US" dirty="0"/>
        </a:p>
      </dgm:t>
    </dgm:pt>
    <dgm:pt modelId="{A8DD8C24-B718-4633-87D2-553EDCE472F3}" type="parTrans" cxnId="{B5FD5D12-31A2-4805-929B-364D4C313E4B}">
      <dgm:prSet/>
      <dgm:spPr/>
      <dgm:t>
        <a:bodyPr/>
        <a:lstStyle/>
        <a:p>
          <a:endParaRPr lang="en-US"/>
        </a:p>
      </dgm:t>
    </dgm:pt>
    <dgm:pt modelId="{13A15C3E-A3DE-4A23-993C-25CCC35D58F6}" type="sibTrans" cxnId="{B5FD5D12-31A2-4805-929B-364D4C313E4B}">
      <dgm:prSet/>
      <dgm:spPr/>
      <dgm:t>
        <a:bodyPr/>
        <a:lstStyle/>
        <a:p>
          <a:endParaRPr lang="en-US"/>
        </a:p>
      </dgm:t>
    </dgm:pt>
    <dgm:pt modelId="{F51ACC4E-64B9-4968-A7AD-B28B04E66367}">
      <dgm:prSet/>
      <dgm:spPr/>
      <dgm:t>
        <a:bodyPr/>
        <a:lstStyle/>
        <a:p>
          <a:r>
            <a:rPr lang="en-GB"/>
            <a:t>Lack of safe space for trainee investigators to voice concerns may create a disincentive for them to raise concerns over learning, competency or conflicts</a:t>
          </a:r>
          <a:endParaRPr lang="en-US"/>
        </a:p>
      </dgm:t>
    </dgm:pt>
    <dgm:pt modelId="{6EC6C656-58D4-4679-ADB7-75202CE9AC30}" type="parTrans" cxnId="{4AEE74B3-48C0-4038-A906-C864A66A85FF}">
      <dgm:prSet/>
      <dgm:spPr/>
      <dgm:t>
        <a:bodyPr/>
        <a:lstStyle/>
        <a:p>
          <a:endParaRPr lang="en-US"/>
        </a:p>
      </dgm:t>
    </dgm:pt>
    <dgm:pt modelId="{91B89DE3-C7A8-43DA-A20A-483AE735EB2D}" type="sibTrans" cxnId="{4AEE74B3-48C0-4038-A906-C864A66A85FF}">
      <dgm:prSet/>
      <dgm:spPr/>
      <dgm:t>
        <a:bodyPr/>
        <a:lstStyle/>
        <a:p>
          <a:endParaRPr lang="en-US"/>
        </a:p>
      </dgm:t>
    </dgm:pt>
    <dgm:pt modelId="{14F59CCE-883A-4880-B17A-216D956BB8DB}">
      <dgm:prSet/>
      <dgm:spPr/>
      <dgm:t>
        <a:bodyPr/>
        <a:lstStyle/>
        <a:p>
          <a:r>
            <a:rPr lang="en-US" dirty="0"/>
            <a:t>The lack of more qualitative and outcome-based assessment of the learning outcomes means that it is difficult to determine whether what was taught was what was intended and inhibits evidence informed approaches to course adjustment and improvement </a:t>
          </a:r>
        </a:p>
      </dgm:t>
    </dgm:pt>
    <dgm:pt modelId="{CEC57C5A-07E9-46F0-9D9C-E9417F92D1DE}" type="parTrans" cxnId="{8324AD44-7574-4C74-AB94-F35A04B9D484}">
      <dgm:prSet/>
      <dgm:spPr/>
      <dgm:t>
        <a:bodyPr/>
        <a:lstStyle/>
        <a:p>
          <a:endParaRPr lang="en-US"/>
        </a:p>
      </dgm:t>
    </dgm:pt>
    <dgm:pt modelId="{1389729A-701A-49A4-9A46-59BFCC254219}" type="sibTrans" cxnId="{8324AD44-7574-4C74-AB94-F35A04B9D484}">
      <dgm:prSet/>
      <dgm:spPr/>
      <dgm:t>
        <a:bodyPr/>
        <a:lstStyle/>
        <a:p>
          <a:endParaRPr lang="en-US"/>
        </a:p>
      </dgm:t>
    </dgm:pt>
    <dgm:pt modelId="{86993507-F947-4A03-93F9-833BA3A252AB}">
      <dgm:prSet/>
      <dgm:spPr/>
      <dgm:t>
        <a:bodyPr/>
        <a:lstStyle/>
        <a:p>
          <a:r>
            <a:rPr lang="en-GB" dirty="0"/>
            <a:t>Balance of reliance on investigator experience versus curriculum defined approaches unclear and may lead to deviation from intended learning outcomes and inconsistencies in learning</a:t>
          </a:r>
          <a:endParaRPr lang="en-US" dirty="0"/>
        </a:p>
      </dgm:t>
    </dgm:pt>
    <dgm:pt modelId="{6AC8E797-E512-4AE2-8868-095DE5630654}" type="parTrans" cxnId="{4576CC31-4BB1-4299-A512-C57F9F32BA07}">
      <dgm:prSet/>
      <dgm:spPr/>
      <dgm:t>
        <a:bodyPr/>
        <a:lstStyle/>
        <a:p>
          <a:endParaRPr lang="en-US"/>
        </a:p>
      </dgm:t>
    </dgm:pt>
    <dgm:pt modelId="{D7CDFF0B-C91A-4537-80EF-3BA0A756DD21}" type="sibTrans" cxnId="{4576CC31-4BB1-4299-A512-C57F9F32BA07}">
      <dgm:prSet/>
      <dgm:spPr/>
      <dgm:t>
        <a:bodyPr/>
        <a:lstStyle/>
        <a:p>
          <a:endParaRPr lang="en-US"/>
        </a:p>
      </dgm:t>
    </dgm:pt>
    <dgm:pt modelId="{19D0324F-7CBE-4CDB-B9C0-201A6BF1F211}">
      <dgm:prSet/>
      <dgm:spPr/>
      <dgm:t>
        <a:bodyPr/>
        <a:lstStyle/>
        <a:p>
          <a:endParaRPr lang="en-US" dirty="0"/>
        </a:p>
      </dgm:t>
    </dgm:pt>
    <dgm:pt modelId="{B79ACFEF-B81B-490E-A75E-DDE6178F930B}" type="parTrans" cxnId="{E924628E-12D2-4522-9E7D-CFC0DB7100E3}">
      <dgm:prSet/>
      <dgm:spPr/>
      <dgm:t>
        <a:bodyPr/>
        <a:lstStyle/>
        <a:p>
          <a:endParaRPr lang="en-US"/>
        </a:p>
      </dgm:t>
    </dgm:pt>
    <dgm:pt modelId="{632874BF-7EC3-4B4A-B653-2F3BDBC3DD8F}" type="sibTrans" cxnId="{E924628E-12D2-4522-9E7D-CFC0DB7100E3}">
      <dgm:prSet/>
      <dgm:spPr/>
      <dgm:t>
        <a:bodyPr/>
        <a:lstStyle/>
        <a:p>
          <a:endParaRPr lang="en-US"/>
        </a:p>
      </dgm:t>
    </dgm:pt>
    <dgm:pt modelId="{E64711A1-9D12-41B8-95DD-31B655349E49}" type="pres">
      <dgm:prSet presAssocID="{FC26DBAB-01E4-4D0A-951E-4CA5A274F1F8}" presName="linear" presStyleCnt="0">
        <dgm:presLayoutVars>
          <dgm:animLvl val="lvl"/>
          <dgm:resizeHandles val="exact"/>
        </dgm:presLayoutVars>
      </dgm:prSet>
      <dgm:spPr/>
    </dgm:pt>
    <dgm:pt modelId="{630169CD-3493-418D-B249-57AD11A8BE76}" type="pres">
      <dgm:prSet presAssocID="{D3688837-D7E8-4585-B06D-547BC40E0396}" presName="parentText" presStyleLbl="node1" presStyleIdx="0" presStyleCnt="5">
        <dgm:presLayoutVars>
          <dgm:chMax val="0"/>
          <dgm:bulletEnabled val="1"/>
        </dgm:presLayoutVars>
      </dgm:prSet>
      <dgm:spPr/>
    </dgm:pt>
    <dgm:pt modelId="{74B08EA5-9759-4DF6-B025-1BFD7D11A482}" type="pres">
      <dgm:prSet presAssocID="{13A15C3E-A3DE-4A23-993C-25CCC35D58F6}" presName="spacer" presStyleCnt="0"/>
      <dgm:spPr/>
    </dgm:pt>
    <dgm:pt modelId="{A7CCD8B8-32AB-4F49-91B2-461157752948}" type="pres">
      <dgm:prSet presAssocID="{F51ACC4E-64B9-4968-A7AD-B28B04E66367}" presName="parentText" presStyleLbl="node1" presStyleIdx="1" presStyleCnt="5">
        <dgm:presLayoutVars>
          <dgm:chMax val="0"/>
          <dgm:bulletEnabled val="1"/>
        </dgm:presLayoutVars>
      </dgm:prSet>
      <dgm:spPr/>
    </dgm:pt>
    <dgm:pt modelId="{B7622FE7-75FF-48EB-BB91-C3933F441FA6}" type="pres">
      <dgm:prSet presAssocID="{91B89DE3-C7A8-43DA-A20A-483AE735EB2D}" presName="spacer" presStyleCnt="0"/>
      <dgm:spPr/>
    </dgm:pt>
    <dgm:pt modelId="{4A4908A8-D508-4A9F-AF72-7DAF5BFFB75F}" type="pres">
      <dgm:prSet presAssocID="{14F59CCE-883A-4880-B17A-216D956BB8DB}" presName="parentText" presStyleLbl="node1" presStyleIdx="2" presStyleCnt="5">
        <dgm:presLayoutVars>
          <dgm:chMax val="0"/>
          <dgm:bulletEnabled val="1"/>
        </dgm:presLayoutVars>
      </dgm:prSet>
      <dgm:spPr/>
    </dgm:pt>
    <dgm:pt modelId="{41B825B6-6B42-4BFD-9E0A-FBBA07E29382}" type="pres">
      <dgm:prSet presAssocID="{1389729A-701A-49A4-9A46-59BFCC254219}" presName="spacer" presStyleCnt="0"/>
      <dgm:spPr/>
    </dgm:pt>
    <dgm:pt modelId="{4946F8CB-918F-4F25-B00F-DE4442AC9D5E}" type="pres">
      <dgm:prSet presAssocID="{86993507-F947-4A03-93F9-833BA3A252AB}" presName="parentText" presStyleLbl="node1" presStyleIdx="3" presStyleCnt="5">
        <dgm:presLayoutVars>
          <dgm:chMax val="0"/>
          <dgm:bulletEnabled val="1"/>
        </dgm:presLayoutVars>
      </dgm:prSet>
      <dgm:spPr/>
    </dgm:pt>
    <dgm:pt modelId="{8BC6F78B-F99A-48A9-A048-33C0D72984E7}" type="pres">
      <dgm:prSet presAssocID="{D7CDFF0B-C91A-4537-80EF-3BA0A756DD21}" presName="spacer" presStyleCnt="0"/>
      <dgm:spPr/>
    </dgm:pt>
    <dgm:pt modelId="{0E3E2348-4F35-4B5B-9399-8AAF3DBDB3DD}" type="pres">
      <dgm:prSet presAssocID="{19D0324F-7CBE-4CDB-B9C0-201A6BF1F211}" presName="parentText" presStyleLbl="node1" presStyleIdx="4" presStyleCnt="5">
        <dgm:presLayoutVars>
          <dgm:chMax val="0"/>
          <dgm:bulletEnabled val="1"/>
        </dgm:presLayoutVars>
      </dgm:prSet>
      <dgm:spPr/>
    </dgm:pt>
  </dgm:ptLst>
  <dgm:cxnLst>
    <dgm:cxn modelId="{B5FD5D12-31A2-4805-929B-364D4C313E4B}" srcId="{FC26DBAB-01E4-4D0A-951E-4CA5A274F1F8}" destId="{D3688837-D7E8-4585-B06D-547BC40E0396}" srcOrd="0" destOrd="0" parTransId="{A8DD8C24-B718-4633-87D2-553EDCE472F3}" sibTransId="{13A15C3E-A3DE-4A23-993C-25CCC35D58F6}"/>
    <dgm:cxn modelId="{2DD2EA23-A7FC-48E5-A1FC-187393406AB0}" type="presOf" srcId="{14F59CCE-883A-4880-B17A-216D956BB8DB}" destId="{4A4908A8-D508-4A9F-AF72-7DAF5BFFB75F}" srcOrd="0" destOrd="0" presId="urn:microsoft.com/office/officeart/2005/8/layout/vList2"/>
    <dgm:cxn modelId="{4576CC31-4BB1-4299-A512-C57F9F32BA07}" srcId="{FC26DBAB-01E4-4D0A-951E-4CA5A274F1F8}" destId="{86993507-F947-4A03-93F9-833BA3A252AB}" srcOrd="3" destOrd="0" parTransId="{6AC8E797-E512-4AE2-8868-095DE5630654}" sibTransId="{D7CDFF0B-C91A-4537-80EF-3BA0A756DD21}"/>
    <dgm:cxn modelId="{96D56862-95C7-4BB1-8BE4-88E9DCE5F7CC}" type="presOf" srcId="{D3688837-D7E8-4585-B06D-547BC40E0396}" destId="{630169CD-3493-418D-B249-57AD11A8BE76}" srcOrd="0" destOrd="0" presId="urn:microsoft.com/office/officeart/2005/8/layout/vList2"/>
    <dgm:cxn modelId="{8324AD44-7574-4C74-AB94-F35A04B9D484}" srcId="{FC26DBAB-01E4-4D0A-951E-4CA5A274F1F8}" destId="{14F59CCE-883A-4880-B17A-216D956BB8DB}" srcOrd="2" destOrd="0" parTransId="{CEC57C5A-07E9-46F0-9D9C-E9417F92D1DE}" sibTransId="{1389729A-701A-49A4-9A46-59BFCC254219}"/>
    <dgm:cxn modelId="{03AF988C-7F80-42DA-971F-A2E71554CB89}" type="presOf" srcId="{86993507-F947-4A03-93F9-833BA3A252AB}" destId="{4946F8CB-918F-4F25-B00F-DE4442AC9D5E}" srcOrd="0" destOrd="0" presId="urn:microsoft.com/office/officeart/2005/8/layout/vList2"/>
    <dgm:cxn modelId="{E924628E-12D2-4522-9E7D-CFC0DB7100E3}" srcId="{FC26DBAB-01E4-4D0A-951E-4CA5A274F1F8}" destId="{19D0324F-7CBE-4CDB-B9C0-201A6BF1F211}" srcOrd="4" destOrd="0" parTransId="{B79ACFEF-B81B-490E-A75E-DDE6178F930B}" sibTransId="{632874BF-7EC3-4B4A-B653-2F3BDBC3DD8F}"/>
    <dgm:cxn modelId="{BAA74CA8-80F5-40C7-99F4-72C3D4D9266F}" type="presOf" srcId="{19D0324F-7CBE-4CDB-B9C0-201A6BF1F211}" destId="{0E3E2348-4F35-4B5B-9399-8AAF3DBDB3DD}" srcOrd="0" destOrd="0" presId="urn:microsoft.com/office/officeart/2005/8/layout/vList2"/>
    <dgm:cxn modelId="{4AEE74B3-48C0-4038-A906-C864A66A85FF}" srcId="{FC26DBAB-01E4-4D0A-951E-4CA5A274F1F8}" destId="{F51ACC4E-64B9-4968-A7AD-B28B04E66367}" srcOrd="1" destOrd="0" parTransId="{6EC6C656-58D4-4679-ADB7-75202CE9AC30}" sibTransId="{91B89DE3-C7A8-43DA-A20A-483AE735EB2D}"/>
    <dgm:cxn modelId="{0186A1DD-3FC7-4F84-A4CF-EBE176FB98EC}" type="presOf" srcId="{FC26DBAB-01E4-4D0A-951E-4CA5A274F1F8}" destId="{E64711A1-9D12-41B8-95DD-31B655349E49}" srcOrd="0" destOrd="0" presId="urn:microsoft.com/office/officeart/2005/8/layout/vList2"/>
    <dgm:cxn modelId="{E83EB7EB-45C9-47A0-BEFA-7F8F264DA971}" type="presOf" srcId="{F51ACC4E-64B9-4968-A7AD-B28B04E66367}" destId="{A7CCD8B8-32AB-4F49-91B2-461157752948}" srcOrd="0" destOrd="0" presId="urn:microsoft.com/office/officeart/2005/8/layout/vList2"/>
    <dgm:cxn modelId="{96801DA5-D7CB-40BB-A0C4-1E523825CD3B}" type="presParOf" srcId="{E64711A1-9D12-41B8-95DD-31B655349E49}" destId="{630169CD-3493-418D-B249-57AD11A8BE76}" srcOrd="0" destOrd="0" presId="urn:microsoft.com/office/officeart/2005/8/layout/vList2"/>
    <dgm:cxn modelId="{E028013D-500E-4200-B859-F6427E268A56}" type="presParOf" srcId="{E64711A1-9D12-41B8-95DD-31B655349E49}" destId="{74B08EA5-9759-4DF6-B025-1BFD7D11A482}" srcOrd="1" destOrd="0" presId="urn:microsoft.com/office/officeart/2005/8/layout/vList2"/>
    <dgm:cxn modelId="{9CD0BC4A-437F-43B2-9DE7-F55DDBBC0C9E}" type="presParOf" srcId="{E64711A1-9D12-41B8-95DD-31B655349E49}" destId="{A7CCD8B8-32AB-4F49-91B2-461157752948}" srcOrd="2" destOrd="0" presId="urn:microsoft.com/office/officeart/2005/8/layout/vList2"/>
    <dgm:cxn modelId="{830D9101-A162-4D39-B76A-30B75BDEAF30}" type="presParOf" srcId="{E64711A1-9D12-41B8-95DD-31B655349E49}" destId="{B7622FE7-75FF-48EB-BB91-C3933F441FA6}" srcOrd="3" destOrd="0" presId="urn:microsoft.com/office/officeart/2005/8/layout/vList2"/>
    <dgm:cxn modelId="{B70E01F1-F0DF-4A69-8645-FB9C0A0B823B}" type="presParOf" srcId="{E64711A1-9D12-41B8-95DD-31B655349E49}" destId="{4A4908A8-D508-4A9F-AF72-7DAF5BFFB75F}" srcOrd="4" destOrd="0" presId="urn:microsoft.com/office/officeart/2005/8/layout/vList2"/>
    <dgm:cxn modelId="{5CE8F30F-26BD-4136-91DE-4EF066EB45E6}" type="presParOf" srcId="{E64711A1-9D12-41B8-95DD-31B655349E49}" destId="{41B825B6-6B42-4BFD-9E0A-FBBA07E29382}" srcOrd="5" destOrd="0" presId="urn:microsoft.com/office/officeart/2005/8/layout/vList2"/>
    <dgm:cxn modelId="{99BB5CB7-3230-47FE-B43F-097213792170}" type="presParOf" srcId="{E64711A1-9D12-41B8-95DD-31B655349E49}" destId="{4946F8CB-918F-4F25-B00F-DE4442AC9D5E}" srcOrd="6" destOrd="0" presId="urn:microsoft.com/office/officeart/2005/8/layout/vList2"/>
    <dgm:cxn modelId="{C38511A6-03CA-4BBC-B158-1DE12DF53F5B}" type="presParOf" srcId="{E64711A1-9D12-41B8-95DD-31B655349E49}" destId="{8BC6F78B-F99A-48A9-A048-33C0D72984E7}" srcOrd="7" destOrd="0" presId="urn:microsoft.com/office/officeart/2005/8/layout/vList2"/>
    <dgm:cxn modelId="{BCDE2D75-6AE0-4A12-B135-F9AE506E6BD2}" type="presParOf" srcId="{E64711A1-9D12-41B8-95DD-31B655349E49}" destId="{0E3E2348-4F35-4B5B-9399-8AAF3DBDB3DD}"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B61D6F-B1CB-4C1E-AA02-87515FA1B89A}"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GB"/>
        </a:p>
      </dgm:t>
    </dgm:pt>
    <dgm:pt modelId="{798D8EC3-2F5E-4C10-B0E5-3079524938BC}">
      <dgm:prSet phldrT="[Text]"/>
      <dgm:spPr/>
      <dgm:t>
        <a:bodyPr/>
        <a:lstStyle/>
        <a:p>
          <a:r>
            <a:rPr lang="en-GB" dirty="0"/>
            <a:t>Screening</a:t>
          </a:r>
        </a:p>
      </dgm:t>
    </dgm:pt>
    <dgm:pt modelId="{0F1305C0-7B23-44C7-A2A9-753C055D5703}" type="parTrans" cxnId="{040F6875-B5A7-44BB-8FF6-8B2836F850E7}">
      <dgm:prSet/>
      <dgm:spPr/>
      <dgm:t>
        <a:bodyPr/>
        <a:lstStyle/>
        <a:p>
          <a:endParaRPr lang="en-GB"/>
        </a:p>
      </dgm:t>
    </dgm:pt>
    <dgm:pt modelId="{C591C146-4A1D-4551-B150-F3E699213F05}" type="sibTrans" cxnId="{040F6875-B5A7-44BB-8FF6-8B2836F850E7}">
      <dgm:prSet/>
      <dgm:spPr/>
      <dgm:t>
        <a:bodyPr/>
        <a:lstStyle/>
        <a:p>
          <a:endParaRPr lang="en-GB"/>
        </a:p>
      </dgm:t>
    </dgm:pt>
    <dgm:pt modelId="{97FDAE6B-B638-491F-9878-3DC2E4743A35}">
      <dgm:prSet phldrT="[Text]"/>
      <dgm:spPr/>
      <dgm:t>
        <a:bodyPr/>
        <a:lstStyle/>
        <a:p>
          <a:r>
            <a:rPr lang="en-GB" dirty="0"/>
            <a:t>Supervision</a:t>
          </a:r>
        </a:p>
      </dgm:t>
    </dgm:pt>
    <dgm:pt modelId="{73A61670-E782-45D5-A8AB-1EC0092A07C5}" type="parTrans" cxnId="{4CFBB647-998B-47B3-8DEC-90FEBF297A9E}">
      <dgm:prSet/>
      <dgm:spPr/>
      <dgm:t>
        <a:bodyPr/>
        <a:lstStyle/>
        <a:p>
          <a:endParaRPr lang="en-GB"/>
        </a:p>
      </dgm:t>
    </dgm:pt>
    <dgm:pt modelId="{A6A2611A-64AE-402E-8B69-BBA4B7FA6E45}" type="sibTrans" cxnId="{4CFBB647-998B-47B3-8DEC-90FEBF297A9E}">
      <dgm:prSet/>
      <dgm:spPr/>
      <dgm:t>
        <a:bodyPr/>
        <a:lstStyle/>
        <a:p>
          <a:endParaRPr lang="en-GB"/>
        </a:p>
      </dgm:t>
    </dgm:pt>
    <dgm:pt modelId="{DAC10283-96DD-4650-80D6-24BE799AF415}">
      <dgm:prSet phldrT="[Text]"/>
      <dgm:spPr/>
      <dgm:t>
        <a:bodyPr/>
        <a:lstStyle/>
        <a:p>
          <a:r>
            <a:rPr lang="en-GB" dirty="0"/>
            <a:t>Organisational Context</a:t>
          </a:r>
        </a:p>
      </dgm:t>
    </dgm:pt>
    <dgm:pt modelId="{8DFAA260-7E21-40EA-844C-ED9680BC6864}" type="parTrans" cxnId="{17D9C7D4-3108-4E74-B053-F3AA19EB25D6}">
      <dgm:prSet/>
      <dgm:spPr/>
      <dgm:t>
        <a:bodyPr/>
        <a:lstStyle/>
        <a:p>
          <a:endParaRPr lang="en-GB"/>
        </a:p>
      </dgm:t>
    </dgm:pt>
    <dgm:pt modelId="{EE37F4F0-933C-4FB9-AA33-A35C3E5A3A29}" type="sibTrans" cxnId="{17D9C7D4-3108-4E74-B053-F3AA19EB25D6}">
      <dgm:prSet/>
      <dgm:spPr/>
      <dgm:t>
        <a:bodyPr/>
        <a:lstStyle/>
        <a:p>
          <a:endParaRPr lang="en-GB"/>
        </a:p>
      </dgm:t>
    </dgm:pt>
    <dgm:pt modelId="{CB1D5E30-2380-4C11-95B5-4A8AF0F70389}">
      <dgm:prSet phldrT="[Text]"/>
      <dgm:spPr/>
      <dgm:t>
        <a:bodyPr/>
        <a:lstStyle/>
        <a:p>
          <a:r>
            <a:rPr lang="en-GB" dirty="0"/>
            <a:t>Psychological support</a:t>
          </a:r>
        </a:p>
      </dgm:t>
    </dgm:pt>
    <dgm:pt modelId="{E8EED02F-4C37-46F7-AB2D-BBF0D6B0FBE8}" type="parTrans" cxnId="{1CEB8C4C-1E8E-420D-B788-D429CC4B94F7}">
      <dgm:prSet/>
      <dgm:spPr/>
      <dgm:t>
        <a:bodyPr/>
        <a:lstStyle/>
        <a:p>
          <a:endParaRPr lang="en-GB"/>
        </a:p>
      </dgm:t>
    </dgm:pt>
    <dgm:pt modelId="{9C16C0BE-7F03-424A-84D4-A05C2AA06466}" type="sibTrans" cxnId="{1CEB8C4C-1E8E-420D-B788-D429CC4B94F7}">
      <dgm:prSet/>
      <dgm:spPr/>
      <dgm:t>
        <a:bodyPr/>
        <a:lstStyle/>
        <a:p>
          <a:endParaRPr lang="en-GB"/>
        </a:p>
      </dgm:t>
    </dgm:pt>
    <dgm:pt modelId="{FE0C0E8E-7A41-42E1-AE21-F4D24E48D90B}">
      <dgm:prSet phldrT="[Text]"/>
      <dgm:spPr/>
      <dgm:t>
        <a:bodyPr/>
        <a:lstStyle/>
        <a:p>
          <a:r>
            <a:rPr lang="en-GB" dirty="0"/>
            <a:t>Organisational Learning</a:t>
          </a:r>
        </a:p>
      </dgm:t>
    </dgm:pt>
    <dgm:pt modelId="{BC0DC3FE-9019-4C62-A255-F889F03DF501}" type="parTrans" cxnId="{94B50EB9-6BCC-42B1-80FC-0FDB9EB7D373}">
      <dgm:prSet/>
      <dgm:spPr/>
      <dgm:t>
        <a:bodyPr/>
        <a:lstStyle/>
        <a:p>
          <a:endParaRPr lang="en-GB"/>
        </a:p>
      </dgm:t>
    </dgm:pt>
    <dgm:pt modelId="{4CB70F96-696E-436B-BAB8-B94E9F25231D}" type="sibTrans" cxnId="{94B50EB9-6BCC-42B1-80FC-0FDB9EB7D373}">
      <dgm:prSet/>
      <dgm:spPr/>
      <dgm:t>
        <a:bodyPr/>
        <a:lstStyle/>
        <a:p>
          <a:endParaRPr lang="en-GB"/>
        </a:p>
      </dgm:t>
    </dgm:pt>
    <dgm:pt modelId="{7D267817-E5E8-492A-B000-5CB93C567643}" type="pres">
      <dgm:prSet presAssocID="{D5B61D6F-B1CB-4C1E-AA02-87515FA1B89A}" presName="vert0" presStyleCnt="0">
        <dgm:presLayoutVars>
          <dgm:dir/>
          <dgm:animOne val="branch"/>
          <dgm:animLvl val="lvl"/>
        </dgm:presLayoutVars>
      </dgm:prSet>
      <dgm:spPr/>
    </dgm:pt>
    <dgm:pt modelId="{54E0006C-2B99-42AA-9641-C29FC0ED41AE}" type="pres">
      <dgm:prSet presAssocID="{798D8EC3-2F5E-4C10-B0E5-3079524938BC}" presName="thickLine" presStyleLbl="alignNode1" presStyleIdx="0" presStyleCnt="5"/>
      <dgm:spPr/>
    </dgm:pt>
    <dgm:pt modelId="{AB99CB6D-7244-4075-B777-A80F1CD52524}" type="pres">
      <dgm:prSet presAssocID="{798D8EC3-2F5E-4C10-B0E5-3079524938BC}" presName="horz1" presStyleCnt="0"/>
      <dgm:spPr/>
    </dgm:pt>
    <dgm:pt modelId="{970ACE44-1637-44EA-959C-80393C9D563C}" type="pres">
      <dgm:prSet presAssocID="{798D8EC3-2F5E-4C10-B0E5-3079524938BC}" presName="tx1" presStyleLbl="revTx" presStyleIdx="0" presStyleCnt="5"/>
      <dgm:spPr/>
    </dgm:pt>
    <dgm:pt modelId="{E57A0EFF-C8B7-483B-90DD-4A3971B70B5E}" type="pres">
      <dgm:prSet presAssocID="{798D8EC3-2F5E-4C10-B0E5-3079524938BC}" presName="vert1" presStyleCnt="0"/>
      <dgm:spPr/>
    </dgm:pt>
    <dgm:pt modelId="{411ACA1F-DEF1-409B-9393-41E97CC31049}" type="pres">
      <dgm:prSet presAssocID="{97FDAE6B-B638-491F-9878-3DC2E4743A35}" presName="thickLine" presStyleLbl="alignNode1" presStyleIdx="1" presStyleCnt="5"/>
      <dgm:spPr/>
    </dgm:pt>
    <dgm:pt modelId="{AF2AB214-F6F7-4438-9C7C-31C2B944F4E0}" type="pres">
      <dgm:prSet presAssocID="{97FDAE6B-B638-491F-9878-3DC2E4743A35}" presName="horz1" presStyleCnt="0"/>
      <dgm:spPr/>
    </dgm:pt>
    <dgm:pt modelId="{B9044AFD-0AAD-4DAE-A34C-B7AA54DA6DAB}" type="pres">
      <dgm:prSet presAssocID="{97FDAE6B-B638-491F-9878-3DC2E4743A35}" presName="tx1" presStyleLbl="revTx" presStyleIdx="1" presStyleCnt="5"/>
      <dgm:spPr/>
    </dgm:pt>
    <dgm:pt modelId="{31A4078D-F2ED-47A2-9046-C86ABB8A1BE8}" type="pres">
      <dgm:prSet presAssocID="{97FDAE6B-B638-491F-9878-3DC2E4743A35}" presName="vert1" presStyleCnt="0"/>
      <dgm:spPr/>
    </dgm:pt>
    <dgm:pt modelId="{85390500-479F-4819-883B-3AB7BB91BB17}" type="pres">
      <dgm:prSet presAssocID="{DAC10283-96DD-4650-80D6-24BE799AF415}" presName="thickLine" presStyleLbl="alignNode1" presStyleIdx="2" presStyleCnt="5"/>
      <dgm:spPr/>
    </dgm:pt>
    <dgm:pt modelId="{0BA0FDA7-0588-4ABD-B8A4-85CC6BD62C6D}" type="pres">
      <dgm:prSet presAssocID="{DAC10283-96DD-4650-80D6-24BE799AF415}" presName="horz1" presStyleCnt="0"/>
      <dgm:spPr/>
    </dgm:pt>
    <dgm:pt modelId="{693DE475-1D2C-47D4-B563-3BCB9772D5D6}" type="pres">
      <dgm:prSet presAssocID="{DAC10283-96DD-4650-80D6-24BE799AF415}" presName="tx1" presStyleLbl="revTx" presStyleIdx="2" presStyleCnt="5"/>
      <dgm:spPr/>
    </dgm:pt>
    <dgm:pt modelId="{30213966-97A2-423A-B738-CEDFB272B4EB}" type="pres">
      <dgm:prSet presAssocID="{DAC10283-96DD-4650-80D6-24BE799AF415}" presName="vert1" presStyleCnt="0"/>
      <dgm:spPr/>
    </dgm:pt>
    <dgm:pt modelId="{664FC970-DF1B-46ED-A24B-B33A1908F719}" type="pres">
      <dgm:prSet presAssocID="{CB1D5E30-2380-4C11-95B5-4A8AF0F70389}" presName="thickLine" presStyleLbl="alignNode1" presStyleIdx="3" presStyleCnt="5"/>
      <dgm:spPr/>
    </dgm:pt>
    <dgm:pt modelId="{0A440904-CA49-431F-8148-1225DFCFB2ED}" type="pres">
      <dgm:prSet presAssocID="{CB1D5E30-2380-4C11-95B5-4A8AF0F70389}" presName="horz1" presStyleCnt="0"/>
      <dgm:spPr/>
    </dgm:pt>
    <dgm:pt modelId="{851EA7CE-6131-4BD3-A0CD-14B75791B8F1}" type="pres">
      <dgm:prSet presAssocID="{CB1D5E30-2380-4C11-95B5-4A8AF0F70389}" presName="tx1" presStyleLbl="revTx" presStyleIdx="3" presStyleCnt="5"/>
      <dgm:spPr/>
    </dgm:pt>
    <dgm:pt modelId="{FADF9408-E42C-416F-A9C8-22B1403DD6AB}" type="pres">
      <dgm:prSet presAssocID="{CB1D5E30-2380-4C11-95B5-4A8AF0F70389}" presName="vert1" presStyleCnt="0"/>
      <dgm:spPr/>
    </dgm:pt>
    <dgm:pt modelId="{9734DE2A-A40B-4E59-B20C-122E0AE6E63A}" type="pres">
      <dgm:prSet presAssocID="{FE0C0E8E-7A41-42E1-AE21-F4D24E48D90B}" presName="thickLine" presStyleLbl="alignNode1" presStyleIdx="4" presStyleCnt="5"/>
      <dgm:spPr/>
    </dgm:pt>
    <dgm:pt modelId="{88773315-5C33-40FE-91BD-DB27CAF35E72}" type="pres">
      <dgm:prSet presAssocID="{FE0C0E8E-7A41-42E1-AE21-F4D24E48D90B}" presName="horz1" presStyleCnt="0"/>
      <dgm:spPr/>
    </dgm:pt>
    <dgm:pt modelId="{DB754B7F-D1C3-4956-A485-C73EC5AF066D}" type="pres">
      <dgm:prSet presAssocID="{FE0C0E8E-7A41-42E1-AE21-F4D24E48D90B}" presName="tx1" presStyleLbl="revTx" presStyleIdx="4" presStyleCnt="5"/>
      <dgm:spPr/>
    </dgm:pt>
    <dgm:pt modelId="{0221EB45-A23E-4138-9367-5F3995C46809}" type="pres">
      <dgm:prSet presAssocID="{FE0C0E8E-7A41-42E1-AE21-F4D24E48D90B}" presName="vert1" presStyleCnt="0"/>
      <dgm:spPr/>
    </dgm:pt>
  </dgm:ptLst>
  <dgm:cxnLst>
    <dgm:cxn modelId="{B831D623-2B3D-47AE-BABA-D5CA0D749CB4}" type="presOf" srcId="{97FDAE6B-B638-491F-9878-3DC2E4743A35}" destId="{B9044AFD-0AAD-4DAE-A34C-B7AA54DA6DAB}" srcOrd="0" destOrd="0" presId="urn:microsoft.com/office/officeart/2008/layout/LinedList"/>
    <dgm:cxn modelId="{4CFBB647-998B-47B3-8DEC-90FEBF297A9E}" srcId="{D5B61D6F-B1CB-4C1E-AA02-87515FA1B89A}" destId="{97FDAE6B-B638-491F-9878-3DC2E4743A35}" srcOrd="1" destOrd="0" parTransId="{73A61670-E782-45D5-A8AB-1EC0092A07C5}" sibTransId="{A6A2611A-64AE-402E-8B69-BBA4B7FA6E45}"/>
    <dgm:cxn modelId="{1CEB8C4C-1E8E-420D-B788-D429CC4B94F7}" srcId="{D5B61D6F-B1CB-4C1E-AA02-87515FA1B89A}" destId="{CB1D5E30-2380-4C11-95B5-4A8AF0F70389}" srcOrd="3" destOrd="0" parTransId="{E8EED02F-4C37-46F7-AB2D-BBF0D6B0FBE8}" sibTransId="{9C16C0BE-7F03-424A-84D4-A05C2AA06466}"/>
    <dgm:cxn modelId="{040F6875-B5A7-44BB-8FF6-8B2836F850E7}" srcId="{D5B61D6F-B1CB-4C1E-AA02-87515FA1B89A}" destId="{798D8EC3-2F5E-4C10-B0E5-3079524938BC}" srcOrd="0" destOrd="0" parTransId="{0F1305C0-7B23-44C7-A2A9-753C055D5703}" sibTransId="{C591C146-4A1D-4551-B150-F3E699213F05}"/>
    <dgm:cxn modelId="{0F0E8B8B-9547-44F5-A858-07365D3C2061}" type="presOf" srcId="{CB1D5E30-2380-4C11-95B5-4A8AF0F70389}" destId="{851EA7CE-6131-4BD3-A0CD-14B75791B8F1}" srcOrd="0" destOrd="0" presId="urn:microsoft.com/office/officeart/2008/layout/LinedList"/>
    <dgm:cxn modelId="{EE2AB99E-0923-4BF6-873B-3B055B20CB9B}" type="presOf" srcId="{FE0C0E8E-7A41-42E1-AE21-F4D24E48D90B}" destId="{DB754B7F-D1C3-4956-A485-C73EC5AF066D}" srcOrd="0" destOrd="0" presId="urn:microsoft.com/office/officeart/2008/layout/LinedList"/>
    <dgm:cxn modelId="{4A7A17A0-5D43-4170-AEEB-37365C5C9378}" type="presOf" srcId="{798D8EC3-2F5E-4C10-B0E5-3079524938BC}" destId="{970ACE44-1637-44EA-959C-80393C9D563C}" srcOrd="0" destOrd="0" presId="urn:microsoft.com/office/officeart/2008/layout/LinedList"/>
    <dgm:cxn modelId="{94B50EB9-6BCC-42B1-80FC-0FDB9EB7D373}" srcId="{D5B61D6F-B1CB-4C1E-AA02-87515FA1B89A}" destId="{FE0C0E8E-7A41-42E1-AE21-F4D24E48D90B}" srcOrd="4" destOrd="0" parTransId="{BC0DC3FE-9019-4C62-A255-F889F03DF501}" sibTransId="{4CB70F96-696E-436B-BAB8-B94E9F25231D}"/>
    <dgm:cxn modelId="{17D9C7D4-3108-4E74-B053-F3AA19EB25D6}" srcId="{D5B61D6F-B1CB-4C1E-AA02-87515FA1B89A}" destId="{DAC10283-96DD-4650-80D6-24BE799AF415}" srcOrd="2" destOrd="0" parTransId="{8DFAA260-7E21-40EA-844C-ED9680BC6864}" sibTransId="{EE37F4F0-933C-4FB9-AA33-A35C3E5A3A29}"/>
    <dgm:cxn modelId="{826877F9-8100-45DD-A487-E42C70957792}" type="presOf" srcId="{DAC10283-96DD-4650-80D6-24BE799AF415}" destId="{693DE475-1D2C-47D4-B563-3BCB9772D5D6}" srcOrd="0" destOrd="0" presId="urn:microsoft.com/office/officeart/2008/layout/LinedList"/>
    <dgm:cxn modelId="{E34E9CFA-89F6-4AAE-8D86-3A3DD4FE3C37}" type="presOf" srcId="{D5B61D6F-B1CB-4C1E-AA02-87515FA1B89A}" destId="{7D267817-E5E8-492A-B000-5CB93C567643}" srcOrd="0" destOrd="0" presId="urn:microsoft.com/office/officeart/2008/layout/LinedList"/>
    <dgm:cxn modelId="{CDE6845D-F3EF-4A74-B827-D23574EB878B}" type="presParOf" srcId="{7D267817-E5E8-492A-B000-5CB93C567643}" destId="{54E0006C-2B99-42AA-9641-C29FC0ED41AE}" srcOrd="0" destOrd="0" presId="urn:microsoft.com/office/officeart/2008/layout/LinedList"/>
    <dgm:cxn modelId="{52445D67-9CB2-4CAD-B50F-9CADCDCE04DB}" type="presParOf" srcId="{7D267817-E5E8-492A-B000-5CB93C567643}" destId="{AB99CB6D-7244-4075-B777-A80F1CD52524}" srcOrd="1" destOrd="0" presId="urn:microsoft.com/office/officeart/2008/layout/LinedList"/>
    <dgm:cxn modelId="{54286F7E-190F-459D-A99E-F0B307EA4F9F}" type="presParOf" srcId="{AB99CB6D-7244-4075-B777-A80F1CD52524}" destId="{970ACE44-1637-44EA-959C-80393C9D563C}" srcOrd="0" destOrd="0" presId="urn:microsoft.com/office/officeart/2008/layout/LinedList"/>
    <dgm:cxn modelId="{915A7DB3-FA0D-4D0C-91BD-799FFB030FEF}" type="presParOf" srcId="{AB99CB6D-7244-4075-B777-A80F1CD52524}" destId="{E57A0EFF-C8B7-483B-90DD-4A3971B70B5E}" srcOrd="1" destOrd="0" presId="urn:microsoft.com/office/officeart/2008/layout/LinedList"/>
    <dgm:cxn modelId="{8C99728E-3CA1-4D5D-92D2-6B66D2265E48}" type="presParOf" srcId="{7D267817-E5E8-492A-B000-5CB93C567643}" destId="{411ACA1F-DEF1-409B-9393-41E97CC31049}" srcOrd="2" destOrd="0" presId="urn:microsoft.com/office/officeart/2008/layout/LinedList"/>
    <dgm:cxn modelId="{CB9B2235-5B5D-47F1-AD98-DF9E5CB4D3C6}" type="presParOf" srcId="{7D267817-E5E8-492A-B000-5CB93C567643}" destId="{AF2AB214-F6F7-4438-9C7C-31C2B944F4E0}" srcOrd="3" destOrd="0" presId="urn:microsoft.com/office/officeart/2008/layout/LinedList"/>
    <dgm:cxn modelId="{C01C6A5A-0194-4E7C-A08B-3DC2238A1A3D}" type="presParOf" srcId="{AF2AB214-F6F7-4438-9C7C-31C2B944F4E0}" destId="{B9044AFD-0AAD-4DAE-A34C-B7AA54DA6DAB}" srcOrd="0" destOrd="0" presId="urn:microsoft.com/office/officeart/2008/layout/LinedList"/>
    <dgm:cxn modelId="{36F1F2F0-51B7-410D-BE8E-EC53C902DF59}" type="presParOf" srcId="{AF2AB214-F6F7-4438-9C7C-31C2B944F4E0}" destId="{31A4078D-F2ED-47A2-9046-C86ABB8A1BE8}" srcOrd="1" destOrd="0" presId="urn:microsoft.com/office/officeart/2008/layout/LinedList"/>
    <dgm:cxn modelId="{7CDA9661-FA51-4882-BED3-72831D12E3F7}" type="presParOf" srcId="{7D267817-E5E8-492A-B000-5CB93C567643}" destId="{85390500-479F-4819-883B-3AB7BB91BB17}" srcOrd="4" destOrd="0" presId="urn:microsoft.com/office/officeart/2008/layout/LinedList"/>
    <dgm:cxn modelId="{15BD646A-2659-48AF-B57E-D59AC9437381}" type="presParOf" srcId="{7D267817-E5E8-492A-B000-5CB93C567643}" destId="{0BA0FDA7-0588-4ABD-B8A4-85CC6BD62C6D}" srcOrd="5" destOrd="0" presId="urn:microsoft.com/office/officeart/2008/layout/LinedList"/>
    <dgm:cxn modelId="{8422E7E4-9A20-4D9F-859D-B0AF72BAA1BB}" type="presParOf" srcId="{0BA0FDA7-0588-4ABD-B8A4-85CC6BD62C6D}" destId="{693DE475-1D2C-47D4-B563-3BCB9772D5D6}" srcOrd="0" destOrd="0" presId="urn:microsoft.com/office/officeart/2008/layout/LinedList"/>
    <dgm:cxn modelId="{ECFFA98C-CB5C-44AA-9B1F-C6DD93EEB56A}" type="presParOf" srcId="{0BA0FDA7-0588-4ABD-B8A4-85CC6BD62C6D}" destId="{30213966-97A2-423A-B738-CEDFB272B4EB}" srcOrd="1" destOrd="0" presId="urn:microsoft.com/office/officeart/2008/layout/LinedList"/>
    <dgm:cxn modelId="{83318788-8A1F-4F8F-9924-D3E4C2F25507}" type="presParOf" srcId="{7D267817-E5E8-492A-B000-5CB93C567643}" destId="{664FC970-DF1B-46ED-A24B-B33A1908F719}" srcOrd="6" destOrd="0" presId="urn:microsoft.com/office/officeart/2008/layout/LinedList"/>
    <dgm:cxn modelId="{953BC464-56AD-4CBA-876F-338679E7626E}" type="presParOf" srcId="{7D267817-E5E8-492A-B000-5CB93C567643}" destId="{0A440904-CA49-431F-8148-1225DFCFB2ED}" srcOrd="7" destOrd="0" presId="urn:microsoft.com/office/officeart/2008/layout/LinedList"/>
    <dgm:cxn modelId="{9EE414CE-FD3E-4F18-9FD6-AF099A4FC8A6}" type="presParOf" srcId="{0A440904-CA49-431F-8148-1225DFCFB2ED}" destId="{851EA7CE-6131-4BD3-A0CD-14B75791B8F1}" srcOrd="0" destOrd="0" presId="urn:microsoft.com/office/officeart/2008/layout/LinedList"/>
    <dgm:cxn modelId="{8A414997-B7E4-4522-9DB2-C9B439F3EE07}" type="presParOf" srcId="{0A440904-CA49-431F-8148-1225DFCFB2ED}" destId="{FADF9408-E42C-416F-A9C8-22B1403DD6AB}" srcOrd="1" destOrd="0" presId="urn:microsoft.com/office/officeart/2008/layout/LinedList"/>
    <dgm:cxn modelId="{C7B90CE7-B9A5-4E9A-82D3-D12A9C12ADB5}" type="presParOf" srcId="{7D267817-E5E8-492A-B000-5CB93C567643}" destId="{9734DE2A-A40B-4E59-B20C-122E0AE6E63A}" srcOrd="8" destOrd="0" presId="urn:microsoft.com/office/officeart/2008/layout/LinedList"/>
    <dgm:cxn modelId="{43FD473D-210C-41EC-B991-8D0568BF47BC}" type="presParOf" srcId="{7D267817-E5E8-492A-B000-5CB93C567643}" destId="{88773315-5C33-40FE-91BD-DB27CAF35E72}" srcOrd="9" destOrd="0" presId="urn:microsoft.com/office/officeart/2008/layout/LinedList"/>
    <dgm:cxn modelId="{B10AC50E-74F1-451E-AAFE-B96ADF176A51}" type="presParOf" srcId="{88773315-5C33-40FE-91BD-DB27CAF35E72}" destId="{DB754B7F-D1C3-4956-A485-C73EC5AF066D}" srcOrd="0" destOrd="0" presId="urn:microsoft.com/office/officeart/2008/layout/LinedList"/>
    <dgm:cxn modelId="{D4D40A8F-2442-4283-97BD-60B2DF272C13}" type="presParOf" srcId="{88773315-5C33-40FE-91BD-DB27CAF35E72}" destId="{0221EB45-A23E-4138-9367-5F3995C4680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6843E7-2438-4E7D-935B-64E09991C22A}"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GB"/>
        </a:p>
      </dgm:t>
    </dgm:pt>
    <dgm:pt modelId="{38499483-490F-431F-8C1A-596C3E9C2566}">
      <dgm:prSet phldrT="[Text]"/>
      <dgm:spPr/>
      <dgm:t>
        <a:bodyPr/>
        <a:lstStyle/>
        <a:p>
          <a:r>
            <a:rPr lang="en-GB" b="1"/>
            <a:t>Psychological Screening:</a:t>
          </a:r>
        </a:p>
      </dgm:t>
    </dgm:pt>
    <dgm:pt modelId="{E80EDDD7-65E7-42AA-A2BF-4DF8D51642B7}" type="parTrans" cxnId="{EA084004-CFFB-4A2D-BAE3-55C97B094C3C}">
      <dgm:prSet/>
      <dgm:spPr/>
      <dgm:t>
        <a:bodyPr/>
        <a:lstStyle/>
        <a:p>
          <a:endParaRPr lang="en-GB"/>
        </a:p>
      </dgm:t>
    </dgm:pt>
    <dgm:pt modelId="{E38E525B-1E43-4D5B-8251-B2CF36D9B148}" type="sibTrans" cxnId="{EA084004-CFFB-4A2D-BAE3-55C97B094C3C}">
      <dgm:prSet/>
      <dgm:spPr/>
      <dgm:t>
        <a:bodyPr/>
        <a:lstStyle/>
        <a:p>
          <a:endParaRPr lang="en-GB"/>
        </a:p>
      </dgm:t>
    </dgm:pt>
    <dgm:pt modelId="{D4601F06-A31F-42B4-BC2D-B5CBEB391FBF}">
      <dgm:prSet phldrT="[Text]" custT="1"/>
      <dgm:spPr/>
      <dgm:t>
        <a:bodyPr/>
        <a:lstStyle/>
        <a:p>
          <a:r>
            <a:rPr lang="en-GB" sz="1100" dirty="0"/>
            <a:t>Recognition of the importance of reactive support (TRIM) and proactive support through regular screening </a:t>
          </a:r>
        </a:p>
      </dgm:t>
    </dgm:pt>
    <dgm:pt modelId="{EE1C4171-898F-4204-A845-B0C063ED1AD0}" type="parTrans" cxnId="{0C8B7FD9-C737-48D2-A485-57CBD87869DF}">
      <dgm:prSet/>
      <dgm:spPr/>
      <dgm:t>
        <a:bodyPr/>
        <a:lstStyle/>
        <a:p>
          <a:endParaRPr lang="en-GB"/>
        </a:p>
      </dgm:t>
    </dgm:pt>
    <dgm:pt modelId="{5BB25DC2-DA54-4F47-AD96-681969389BCA}" type="sibTrans" cxnId="{0C8B7FD9-C737-48D2-A485-57CBD87869DF}">
      <dgm:prSet/>
      <dgm:spPr/>
      <dgm:t>
        <a:bodyPr/>
        <a:lstStyle/>
        <a:p>
          <a:endParaRPr lang="en-GB"/>
        </a:p>
      </dgm:t>
    </dgm:pt>
    <dgm:pt modelId="{7C67FB47-9DE8-4077-8AEE-9B1CA1CAFB44}">
      <dgm:prSet phldrT="[Text]"/>
      <dgm:spPr/>
      <dgm:t>
        <a:bodyPr/>
        <a:lstStyle/>
        <a:p>
          <a:r>
            <a:rPr lang="en-GB" b="1"/>
            <a:t>Supervision:</a:t>
          </a:r>
        </a:p>
      </dgm:t>
    </dgm:pt>
    <dgm:pt modelId="{7950C495-5372-4D62-B87D-22539F1B7ADA}" type="parTrans" cxnId="{A42ADAB5-4B9C-470B-B887-D7B556B191CF}">
      <dgm:prSet/>
      <dgm:spPr/>
      <dgm:t>
        <a:bodyPr/>
        <a:lstStyle/>
        <a:p>
          <a:endParaRPr lang="en-GB"/>
        </a:p>
      </dgm:t>
    </dgm:pt>
    <dgm:pt modelId="{E741B481-4BB9-424E-BEB8-D519AECB6FE9}" type="sibTrans" cxnId="{A42ADAB5-4B9C-470B-B887-D7B556B191CF}">
      <dgm:prSet/>
      <dgm:spPr/>
      <dgm:t>
        <a:bodyPr/>
        <a:lstStyle/>
        <a:p>
          <a:endParaRPr lang="en-GB"/>
        </a:p>
      </dgm:t>
    </dgm:pt>
    <dgm:pt modelId="{E08CF0FB-DD5D-4FD3-974F-89BCC4B2FF97}">
      <dgm:prSet phldrT="[Text]" custT="1"/>
      <dgm:spPr/>
      <dgm:t>
        <a:bodyPr/>
        <a:lstStyle/>
        <a:p>
          <a:r>
            <a:rPr lang="en-GB" sz="700" dirty="0"/>
            <a:t> </a:t>
          </a:r>
          <a:r>
            <a:rPr lang="en-GB" sz="1100" dirty="0"/>
            <a:t>The PST offer training to supervisors about how to recognise trauma and wellbeing issues should they require it</a:t>
          </a:r>
        </a:p>
      </dgm:t>
    </dgm:pt>
    <dgm:pt modelId="{DEE1555C-C255-44C2-A9CF-45D1B231B6D3}" type="parTrans" cxnId="{AF8D74AE-01B5-4B70-AD7A-EEBA9E429B45}">
      <dgm:prSet/>
      <dgm:spPr/>
      <dgm:t>
        <a:bodyPr/>
        <a:lstStyle/>
        <a:p>
          <a:endParaRPr lang="en-GB"/>
        </a:p>
      </dgm:t>
    </dgm:pt>
    <dgm:pt modelId="{6D15CB84-7162-4ECD-BA52-4B1027029659}" type="sibTrans" cxnId="{AF8D74AE-01B5-4B70-AD7A-EEBA9E429B45}">
      <dgm:prSet/>
      <dgm:spPr/>
      <dgm:t>
        <a:bodyPr/>
        <a:lstStyle/>
        <a:p>
          <a:endParaRPr lang="en-GB"/>
        </a:p>
      </dgm:t>
    </dgm:pt>
    <dgm:pt modelId="{F65F64B2-6C65-4343-B5A5-AD0EE01CBE05}">
      <dgm:prSet phldrT="[Text]"/>
      <dgm:spPr/>
      <dgm:t>
        <a:bodyPr/>
        <a:lstStyle/>
        <a:p>
          <a:r>
            <a:rPr lang="en-GB" b="1"/>
            <a:t>Organisational Learning: </a:t>
          </a:r>
        </a:p>
      </dgm:t>
    </dgm:pt>
    <dgm:pt modelId="{357C296F-BB57-4DF0-AA84-C7274121C6EB}" type="parTrans" cxnId="{088D60A0-46B2-4EDB-AAED-C335CD95F11F}">
      <dgm:prSet/>
      <dgm:spPr/>
      <dgm:t>
        <a:bodyPr/>
        <a:lstStyle/>
        <a:p>
          <a:endParaRPr lang="en-GB"/>
        </a:p>
      </dgm:t>
    </dgm:pt>
    <dgm:pt modelId="{4AEFED80-BF51-4158-886B-C7409C41C0F4}" type="sibTrans" cxnId="{088D60A0-46B2-4EDB-AAED-C335CD95F11F}">
      <dgm:prSet/>
      <dgm:spPr/>
      <dgm:t>
        <a:bodyPr/>
        <a:lstStyle/>
        <a:p>
          <a:endParaRPr lang="en-GB"/>
        </a:p>
      </dgm:t>
    </dgm:pt>
    <dgm:pt modelId="{E59528B5-3232-4BFD-BE2D-FEF5DBC297A3}">
      <dgm:prSet phldrT="[Text]" custT="1"/>
      <dgm:spPr/>
      <dgm:t>
        <a:bodyPr/>
        <a:lstStyle/>
        <a:p>
          <a:r>
            <a:rPr lang="en-GB" sz="1100" dirty="0"/>
            <a:t>Desire to identify key themes from meetings with officers within the same teams and hold regular meetings with local departments to facilitate organisational learning and change based on these issues</a:t>
          </a:r>
        </a:p>
      </dgm:t>
    </dgm:pt>
    <dgm:pt modelId="{B23EA44A-66AD-4D42-AB04-963E63B60CF8}" type="parTrans" cxnId="{2DD3BBD5-8BBA-43D2-A538-30FE8311E51D}">
      <dgm:prSet/>
      <dgm:spPr/>
      <dgm:t>
        <a:bodyPr/>
        <a:lstStyle/>
        <a:p>
          <a:endParaRPr lang="en-GB"/>
        </a:p>
      </dgm:t>
    </dgm:pt>
    <dgm:pt modelId="{C9F78ADE-442E-4643-8A04-512C66CF6433}" type="sibTrans" cxnId="{2DD3BBD5-8BBA-43D2-A538-30FE8311E51D}">
      <dgm:prSet/>
      <dgm:spPr/>
      <dgm:t>
        <a:bodyPr/>
        <a:lstStyle/>
        <a:p>
          <a:endParaRPr lang="en-GB"/>
        </a:p>
      </dgm:t>
    </dgm:pt>
    <dgm:pt modelId="{D1DE85E8-1F52-498D-84D8-98B6A1F6CD53}">
      <dgm:prSet phldrT="[Text]"/>
      <dgm:spPr/>
      <dgm:t>
        <a:bodyPr/>
        <a:lstStyle/>
        <a:p>
          <a:r>
            <a:rPr lang="en-GB" b="1"/>
            <a:t>Psychological Support:</a:t>
          </a:r>
        </a:p>
      </dgm:t>
    </dgm:pt>
    <dgm:pt modelId="{7FED7496-F0A1-49FF-AE82-01BBA6C23ED7}" type="parTrans" cxnId="{5D877639-FCAA-4933-B5A3-4DCD49686F6A}">
      <dgm:prSet/>
      <dgm:spPr/>
      <dgm:t>
        <a:bodyPr/>
        <a:lstStyle/>
        <a:p>
          <a:endParaRPr lang="en-GB"/>
        </a:p>
      </dgm:t>
    </dgm:pt>
    <dgm:pt modelId="{D6C6A768-E5F6-47EE-ABE9-663B28B1BFC1}" type="sibTrans" cxnId="{5D877639-FCAA-4933-B5A3-4DCD49686F6A}">
      <dgm:prSet/>
      <dgm:spPr/>
      <dgm:t>
        <a:bodyPr/>
        <a:lstStyle/>
        <a:p>
          <a:endParaRPr lang="en-GB"/>
        </a:p>
      </dgm:t>
    </dgm:pt>
    <dgm:pt modelId="{5538ED65-1A37-4A03-8875-F32068ED13BF}">
      <dgm:prSet phldrT="[Text]" custT="1"/>
      <dgm:spPr/>
      <dgm:t>
        <a:bodyPr/>
        <a:lstStyle/>
        <a:p>
          <a:r>
            <a:rPr lang="en-GB" sz="900" dirty="0"/>
            <a:t> </a:t>
          </a:r>
          <a:r>
            <a:rPr lang="en-GB" sz="1100" dirty="0"/>
            <a:t>Thorough commitment and   understanding of the issues from the Psychological Support Team (PST)</a:t>
          </a:r>
        </a:p>
      </dgm:t>
    </dgm:pt>
    <dgm:pt modelId="{470E5C7D-2D81-4B9E-8A18-0C93ACC88AE7}" type="parTrans" cxnId="{9C58A1DD-6670-47AD-BCE8-E2ABD035E206}">
      <dgm:prSet/>
      <dgm:spPr/>
      <dgm:t>
        <a:bodyPr/>
        <a:lstStyle/>
        <a:p>
          <a:endParaRPr lang="en-GB"/>
        </a:p>
      </dgm:t>
    </dgm:pt>
    <dgm:pt modelId="{960524B3-34B1-4849-B779-EF6C70990412}" type="sibTrans" cxnId="{9C58A1DD-6670-47AD-BCE8-E2ABD035E206}">
      <dgm:prSet/>
      <dgm:spPr/>
      <dgm:t>
        <a:bodyPr/>
        <a:lstStyle/>
        <a:p>
          <a:endParaRPr lang="en-GB"/>
        </a:p>
      </dgm:t>
    </dgm:pt>
    <dgm:pt modelId="{F2052D77-7AAD-420D-867C-4F48655EC3F2}">
      <dgm:prSet custT="1"/>
      <dgm:spPr/>
      <dgm:t>
        <a:bodyPr/>
        <a:lstStyle/>
        <a:p>
          <a:r>
            <a:rPr lang="en-GB" sz="1100" dirty="0"/>
            <a:t>Option for officers to see the PST twice a year officially and other times should an officer feel they require it</a:t>
          </a:r>
        </a:p>
      </dgm:t>
    </dgm:pt>
    <dgm:pt modelId="{4B9BF4BB-4370-40F5-82C3-F2C1F1E39794}" type="parTrans" cxnId="{7C54B8BE-F2E5-426D-B6DD-54BD8DF0A791}">
      <dgm:prSet/>
      <dgm:spPr/>
      <dgm:t>
        <a:bodyPr/>
        <a:lstStyle/>
        <a:p>
          <a:endParaRPr lang="en-GB"/>
        </a:p>
      </dgm:t>
    </dgm:pt>
    <dgm:pt modelId="{D4733677-D1D6-4D5F-9F2B-F5BA86E22176}" type="sibTrans" cxnId="{7C54B8BE-F2E5-426D-B6DD-54BD8DF0A791}">
      <dgm:prSet/>
      <dgm:spPr/>
      <dgm:t>
        <a:bodyPr/>
        <a:lstStyle/>
        <a:p>
          <a:endParaRPr lang="en-GB"/>
        </a:p>
      </dgm:t>
    </dgm:pt>
    <dgm:pt modelId="{E5D67571-F531-4F3F-9F3B-D0737CEE4707}">
      <dgm:prSet phldrT="[Text]" custT="1"/>
      <dgm:spPr/>
      <dgm:t>
        <a:bodyPr/>
        <a:lstStyle/>
        <a:p>
          <a:r>
            <a:rPr lang="en-GB" sz="1100" dirty="0"/>
            <a:t>There is clear good practice to be recognised and leant from within other specialist teams such as Ruby and Topaz</a:t>
          </a:r>
        </a:p>
      </dgm:t>
    </dgm:pt>
    <dgm:pt modelId="{5B5B39DE-6E4A-42B1-9165-FC38855852DD}" type="parTrans" cxnId="{3AEE3141-2777-4B7E-A75C-41F8EFB24E55}">
      <dgm:prSet/>
      <dgm:spPr/>
      <dgm:t>
        <a:bodyPr/>
        <a:lstStyle/>
        <a:p>
          <a:endParaRPr lang="en-GB"/>
        </a:p>
      </dgm:t>
    </dgm:pt>
    <dgm:pt modelId="{C9C52945-F7DC-41F5-8B34-9A8BEF321202}" type="sibTrans" cxnId="{3AEE3141-2777-4B7E-A75C-41F8EFB24E55}">
      <dgm:prSet/>
      <dgm:spPr/>
      <dgm:t>
        <a:bodyPr/>
        <a:lstStyle/>
        <a:p>
          <a:endParaRPr lang="en-GB"/>
        </a:p>
      </dgm:t>
    </dgm:pt>
    <dgm:pt modelId="{EC07F22E-01DC-4018-9BE3-EE81B50B229F}">
      <dgm:prSet phldrT="[Text]" custT="1"/>
      <dgm:spPr/>
      <dgm:t>
        <a:bodyPr/>
        <a:lstStyle/>
        <a:p>
          <a:r>
            <a:rPr lang="en-GB" sz="1100" dirty="0"/>
            <a:t>The development of the Investigation Professional Development Unit (IPDU) offers opportunities to identify issues</a:t>
          </a:r>
        </a:p>
      </dgm:t>
    </dgm:pt>
    <dgm:pt modelId="{717495A7-8F12-4FB5-87CF-E4CE19197E79}" type="parTrans" cxnId="{FC631AB1-A198-4104-81C1-759017C0453A}">
      <dgm:prSet/>
      <dgm:spPr/>
      <dgm:t>
        <a:bodyPr/>
        <a:lstStyle/>
        <a:p>
          <a:endParaRPr lang="en-GB"/>
        </a:p>
      </dgm:t>
    </dgm:pt>
    <dgm:pt modelId="{9FAE46B5-E2EB-4AF5-9786-209458AB1E55}" type="sibTrans" cxnId="{FC631AB1-A198-4104-81C1-759017C0453A}">
      <dgm:prSet/>
      <dgm:spPr/>
      <dgm:t>
        <a:bodyPr/>
        <a:lstStyle/>
        <a:p>
          <a:endParaRPr lang="en-GB"/>
        </a:p>
      </dgm:t>
    </dgm:pt>
    <dgm:pt modelId="{79AD39CD-50D2-417E-986C-9DD001879EB4}" type="pres">
      <dgm:prSet presAssocID="{396843E7-2438-4E7D-935B-64E09991C22A}" presName="linear" presStyleCnt="0">
        <dgm:presLayoutVars>
          <dgm:animLvl val="lvl"/>
          <dgm:resizeHandles val="exact"/>
        </dgm:presLayoutVars>
      </dgm:prSet>
      <dgm:spPr/>
    </dgm:pt>
    <dgm:pt modelId="{B429C394-4017-4D24-A496-D2F9D3746D6B}" type="pres">
      <dgm:prSet presAssocID="{D1DE85E8-1F52-498D-84D8-98B6A1F6CD53}" presName="parentText" presStyleLbl="node1" presStyleIdx="0" presStyleCnt="4">
        <dgm:presLayoutVars>
          <dgm:chMax val="0"/>
          <dgm:bulletEnabled val="1"/>
        </dgm:presLayoutVars>
      </dgm:prSet>
      <dgm:spPr/>
    </dgm:pt>
    <dgm:pt modelId="{E8D05D82-2D2D-47E4-9502-597936FD57FC}" type="pres">
      <dgm:prSet presAssocID="{D1DE85E8-1F52-498D-84D8-98B6A1F6CD53}" presName="childText" presStyleLbl="revTx" presStyleIdx="0" presStyleCnt="4">
        <dgm:presLayoutVars>
          <dgm:bulletEnabled val="1"/>
        </dgm:presLayoutVars>
      </dgm:prSet>
      <dgm:spPr/>
    </dgm:pt>
    <dgm:pt modelId="{AA731958-CDD4-46BB-B498-F82FDAB9EC09}" type="pres">
      <dgm:prSet presAssocID="{38499483-490F-431F-8C1A-596C3E9C2566}" presName="parentText" presStyleLbl="node1" presStyleIdx="1" presStyleCnt="4">
        <dgm:presLayoutVars>
          <dgm:chMax val="0"/>
          <dgm:bulletEnabled val="1"/>
        </dgm:presLayoutVars>
      </dgm:prSet>
      <dgm:spPr/>
    </dgm:pt>
    <dgm:pt modelId="{E1B6F9B2-5472-43A2-B832-A8DAEDB817FE}" type="pres">
      <dgm:prSet presAssocID="{38499483-490F-431F-8C1A-596C3E9C2566}" presName="childText" presStyleLbl="revTx" presStyleIdx="1" presStyleCnt="4">
        <dgm:presLayoutVars>
          <dgm:bulletEnabled val="1"/>
        </dgm:presLayoutVars>
      </dgm:prSet>
      <dgm:spPr/>
    </dgm:pt>
    <dgm:pt modelId="{D4A07A66-2195-4623-A053-008F3FDA3112}" type="pres">
      <dgm:prSet presAssocID="{F65F64B2-6C65-4343-B5A5-AD0EE01CBE05}" presName="parentText" presStyleLbl="node1" presStyleIdx="2" presStyleCnt="4">
        <dgm:presLayoutVars>
          <dgm:chMax val="0"/>
          <dgm:bulletEnabled val="1"/>
        </dgm:presLayoutVars>
      </dgm:prSet>
      <dgm:spPr/>
    </dgm:pt>
    <dgm:pt modelId="{994DC3CB-16F3-4C82-BFEB-C6E0712A058F}" type="pres">
      <dgm:prSet presAssocID="{F65F64B2-6C65-4343-B5A5-AD0EE01CBE05}" presName="childText" presStyleLbl="revTx" presStyleIdx="2" presStyleCnt="4">
        <dgm:presLayoutVars>
          <dgm:bulletEnabled val="1"/>
        </dgm:presLayoutVars>
      </dgm:prSet>
      <dgm:spPr/>
    </dgm:pt>
    <dgm:pt modelId="{ED9AAC97-3A64-442C-9ED7-EFAEDC4E42B4}" type="pres">
      <dgm:prSet presAssocID="{7C67FB47-9DE8-4077-8AEE-9B1CA1CAFB44}" presName="parentText" presStyleLbl="node1" presStyleIdx="3" presStyleCnt="4">
        <dgm:presLayoutVars>
          <dgm:chMax val="0"/>
          <dgm:bulletEnabled val="1"/>
        </dgm:presLayoutVars>
      </dgm:prSet>
      <dgm:spPr/>
    </dgm:pt>
    <dgm:pt modelId="{F18D8743-EB5B-4DB5-98B9-A7026647AA31}" type="pres">
      <dgm:prSet presAssocID="{7C67FB47-9DE8-4077-8AEE-9B1CA1CAFB44}" presName="childText" presStyleLbl="revTx" presStyleIdx="3" presStyleCnt="4">
        <dgm:presLayoutVars>
          <dgm:bulletEnabled val="1"/>
        </dgm:presLayoutVars>
      </dgm:prSet>
      <dgm:spPr/>
    </dgm:pt>
  </dgm:ptLst>
  <dgm:cxnLst>
    <dgm:cxn modelId="{EA084004-CFFB-4A2D-BAE3-55C97B094C3C}" srcId="{396843E7-2438-4E7D-935B-64E09991C22A}" destId="{38499483-490F-431F-8C1A-596C3E9C2566}" srcOrd="1" destOrd="0" parTransId="{E80EDDD7-65E7-42AA-A2BF-4DF8D51642B7}" sibTransId="{E38E525B-1E43-4D5B-8251-B2CF36D9B148}"/>
    <dgm:cxn modelId="{D88ABC08-1794-4DF9-89B2-8CFA33CFB64A}" type="presOf" srcId="{7C67FB47-9DE8-4077-8AEE-9B1CA1CAFB44}" destId="{ED9AAC97-3A64-442C-9ED7-EFAEDC4E42B4}" srcOrd="0" destOrd="0" presId="urn:microsoft.com/office/officeart/2005/8/layout/vList2"/>
    <dgm:cxn modelId="{88278419-8F9E-4C67-9DA4-A1AEE0EFA320}" type="presOf" srcId="{D4601F06-A31F-42B4-BC2D-B5CBEB391FBF}" destId="{E1B6F9B2-5472-43A2-B832-A8DAEDB817FE}" srcOrd="0" destOrd="0" presId="urn:microsoft.com/office/officeart/2005/8/layout/vList2"/>
    <dgm:cxn modelId="{5D877639-FCAA-4933-B5A3-4DCD49686F6A}" srcId="{396843E7-2438-4E7D-935B-64E09991C22A}" destId="{D1DE85E8-1F52-498D-84D8-98B6A1F6CD53}" srcOrd="0" destOrd="0" parTransId="{7FED7496-F0A1-49FF-AE82-01BBA6C23ED7}" sibTransId="{D6C6A768-E5F6-47EE-ABE9-663B28B1BFC1}"/>
    <dgm:cxn modelId="{77F3263C-56AA-459E-9467-2B7CAA0C04FC}" type="presOf" srcId="{5538ED65-1A37-4A03-8875-F32068ED13BF}" destId="{E8D05D82-2D2D-47E4-9502-597936FD57FC}" srcOrd="0" destOrd="0" presId="urn:microsoft.com/office/officeart/2005/8/layout/vList2"/>
    <dgm:cxn modelId="{07FE165B-29B5-4CA9-8FA7-D9D183CB84B0}" type="presOf" srcId="{F65F64B2-6C65-4343-B5A5-AD0EE01CBE05}" destId="{D4A07A66-2195-4623-A053-008F3FDA3112}" srcOrd="0" destOrd="0" presId="urn:microsoft.com/office/officeart/2005/8/layout/vList2"/>
    <dgm:cxn modelId="{3AEE3141-2777-4B7E-A75C-41F8EFB24E55}" srcId="{F65F64B2-6C65-4343-B5A5-AD0EE01CBE05}" destId="{E5D67571-F531-4F3F-9F3B-D0737CEE4707}" srcOrd="1" destOrd="0" parTransId="{5B5B39DE-6E4A-42B1-9165-FC38855852DD}" sibTransId="{C9C52945-F7DC-41F5-8B34-9A8BEF321202}"/>
    <dgm:cxn modelId="{0BAB4589-A009-43D6-8E59-108D4013CC81}" type="presOf" srcId="{D1DE85E8-1F52-498D-84D8-98B6A1F6CD53}" destId="{B429C394-4017-4D24-A496-D2F9D3746D6B}" srcOrd="0" destOrd="0" presId="urn:microsoft.com/office/officeart/2005/8/layout/vList2"/>
    <dgm:cxn modelId="{0155F88D-5945-4990-8316-3985D91D698C}" type="presOf" srcId="{396843E7-2438-4E7D-935B-64E09991C22A}" destId="{79AD39CD-50D2-417E-986C-9DD001879EB4}" srcOrd="0" destOrd="0" presId="urn:microsoft.com/office/officeart/2005/8/layout/vList2"/>
    <dgm:cxn modelId="{1E33A298-E21B-4A10-94EC-79A10BAE156B}" type="presOf" srcId="{38499483-490F-431F-8C1A-596C3E9C2566}" destId="{AA731958-CDD4-46BB-B498-F82FDAB9EC09}" srcOrd="0" destOrd="0" presId="urn:microsoft.com/office/officeart/2005/8/layout/vList2"/>
    <dgm:cxn modelId="{088D60A0-46B2-4EDB-AAED-C335CD95F11F}" srcId="{396843E7-2438-4E7D-935B-64E09991C22A}" destId="{F65F64B2-6C65-4343-B5A5-AD0EE01CBE05}" srcOrd="2" destOrd="0" parTransId="{357C296F-BB57-4DF0-AA84-C7274121C6EB}" sibTransId="{4AEFED80-BF51-4158-886B-C7409C41C0F4}"/>
    <dgm:cxn modelId="{1A8833A8-EC26-4974-A87C-38DCCFC14BBA}" type="presOf" srcId="{E5D67571-F531-4F3F-9F3B-D0737CEE4707}" destId="{994DC3CB-16F3-4C82-BFEB-C6E0712A058F}" srcOrd="0" destOrd="1" presId="urn:microsoft.com/office/officeart/2005/8/layout/vList2"/>
    <dgm:cxn modelId="{AF8D74AE-01B5-4B70-AD7A-EEBA9E429B45}" srcId="{7C67FB47-9DE8-4077-8AEE-9B1CA1CAFB44}" destId="{E08CF0FB-DD5D-4FD3-974F-89BCC4B2FF97}" srcOrd="0" destOrd="0" parTransId="{DEE1555C-C255-44C2-A9CF-45D1B231B6D3}" sibTransId="{6D15CB84-7162-4ECD-BA52-4B1027029659}"/>
    <dgm:cxn modelId="{FC631AB1-A198-4104-81C1-759017C0453A}" srcId="{7C67FB47-9DE8-4077-8AEE-9B1CA1CAFB44}" destId="{EC07F22E-01DC-4018-9BE3-EE81B50B229F}" srcOrd="1" destOrd="0" parTransId="{717495A7-8F12-4FB5-87CF-E4CE19197E79}" sibTransId="{9FAE46B5-E2EB-4AF5-9786-209458AB1E55}"/>
    <dgm:cxn modelId="{A42ADAB5-4B9C-470B-B887-D7B556B191CF}" srcId="{396843E7-2438-4E7D-935B-64E09991C22A}" destId="{7C67FB47-9DE8-4077-8AEE-9B1CA1CAFB44}" srcOrd="3" destOrd="0" parTransId="{7950C495-5372-4D62-B87D-22539F1B7ADA}" sibTransId="{E741B481-4BB9-424E-BEB8-D519AECB6FE9}"/>
    <dgm:cxn modelId="{8ECAB2BB-0D72-4BC0-B63D-5E1252849F65}" type="presOf" srcId="{EC07F22E-01DC-4018-9BE3-EE81B50B229F}" destId="{F18D8743-EB5B-4DB5-98B9-A7026647AA31}" srcOrd="0" destOrd="1" presId="urn:microsoft.com/office/officeart/2005/8/layout/vList2"/>
    <dgm:cxn modelId="{7C54B8BE-F2E5-426D-B6DD-54BD8DF0A791}" srcId="{D1DE85E8-1F52-498D-84D8-98B6A1F6CD53}" destId="{F2052D77-7AAD-420D-867C-4F48655EC3F2}" srcOrd="1" destOrd="0" parTransId="{4B9BF4BB-4370-40F5-82C3-F2C1F1E39794}" sibTransId="{D4733677-D1D6-4D5F-9F2B-F5BA86E22176}"/>
    <dgm:cxn modelId="{2DD3BBD5-8BBA-43D2-A538-30FE8311E51D}" srcId="{F65F64B2-6C65-4343-B5A5-AD0EE01CBE05}" destId="{E59528B5-3232-4BFD-BE2D-FEF5DBC297A3}" srcOrd="0" destOrd="0" parTransId="{B23EA44A-66AD-4D42-AB04-963E63B60CF8}" sibTransId="{C9F78ADE-442E-4643-8A04-512C66CF6433}"/>
    <dgm:cxn modelId="{F8FE1CD7-5F60-4A2B-9989-246C31DF9212}" type="presOf" srcId="{E08CF0FB-DD5D-4FD3-974F-89BCC4B2FF97}" destId="{F18D8743-EB5B-4DB5-98B9-A7026647AA31}" srcOrd="0" destOrd="0" presId="urn:microsoft.com/office/officeart/2005/8/layout/vList2"/>
    <dgm:cxn modelId="{0C8B7FD9-C737-48D2-A485-57CBD87869DF}" srcId="{38499483-490F-431F-8C1A-596C3E9C2566}" destId="{D4601F06-A31F-42B4-BC2D-B5CBEB391FBF}" srcOrd="0" destOrd="0" parTransId="{EE1C4171-898F-4204-A845-B0C063ED1AD0}" sibTransId="{5BB25DC2-DA54-4F47-AD96-681969389BCA}"/>
    <dgm:cxn modelId="{9C58A1DD-6670-47AD-BCE8-E2ABD035E206}" srcId="{D1DE85E8-1F52-498D-84D8-98B6A1F6CD53}" destId="{5538ED65-1A37-4A03-8875-F32068ED13BF}" srcOrd="0" destOrd="0" parTransId="{470E5C7D-2D81-4B9E-8A18-0C93ACC88AE7}" sibTransId="{960524B3-34B1-4849-B779-EF6C70990412}"/>
    <dgm:cxn modelId="{857E2DDF-29D0-42D8-B5EA-BBA0FCAE08EE}" type="presOf" srcId="{E59528B5-3232-4BFD-BE2D-FEF5DBC297A3}" destId="{994DC3CB-16F3-4C82-BFEB-C6E0712A058F}" srcOrd="0" destOrd="0" presId="urn:microsoft.com/office/officeart/2005/8/layout/vList2"/>
    <dgm:cxn modelId="{64CC4EE0-175D-4593-A346-1710E69C0D1F}" type="presOf" srcId="{F2052D77-7AAD-420D-867C-4F48655EC3F2}" destId="{E8D05D82-2D2D-47E4-9502-597936FD57FC}" srcOrd="0" destOrd="1" presId="urn:microsoft.com/office/officeart/2005/8/layout/vList2"/>
    <dgm:cxn modelId="{5FC848D8-DA4F-440D-B0BB-B5086994AB8F}" type="presParOf" srcId="{79AD39CD-50D2-417E-986C-9DD001879EB4}" destId="{B429C394-4017-4D24-A496-D2F9D3746D6B}" srcOrd="0" destOrd="0" presId="urn:microsoft.com/office/officeart/2005/8/layout/vList2"/>
    <dgm:cxn modelId="{F1E13C90-35F9-4C11-BA38-EDD88A057393}" type="presParOf" srcId="{79AD39CD-50D2-417E-986C-9DD001879EB4}" destId="{E8D05D82-2D2D-47E4-9502-597936FD57FC}" srcOrd="1" destOrd="0" presId="urn:microsoft.com/office/officeart/2005/8/layout/vList2"/>
    <dgm:cxn modelId="{BB7E1E35-19D6-4143-B08B-821E1CAEA1C6}" type="presParOf" srcId="{79AD39CD-50D2-417E-986C-9DD001879EB4}" destId="{AA731958-CDD4-46BB-B498-F82FDAB9EC09}" srcOrd="2" destOrd="0" presId="urn:microsoft.com/office/officeart/2005/8/layout/vList2"/>
    <dgm:cxn modelId="{590E510F-8900-4C13-899F-A52E839D5689}" type="presParOf" srcId="{79AD39CD-50D2-417E-986C-9DD001879EB4}" destId="{E1B6F9B2-5472-43A2-B832-A8DAEDB817FE}" srcOrd="3" destOrd="0" presId="urn:microsoft.com/office/officeart/2005/8/layout/vList2"/>
    <dgm:cxn modelId="{E8402AEB-27BD-4F45-810D-FFF54E723D4A}" type="presParOf" srcId="{79AD39CD-50D2-417E-986C-9DD001879EB4}" destId="{D4A07A66-2195-4623-A053-008F3FDA3112}" srcOrd="4" destOrd="0" presId="urn:microsoft.com/office/officeart/2005/8/layout/vList2"/>
    <dgm:cxn modelId="{418D9CD7-FB23-4567-BDC2-70C6C1E271CE}" type="presParOf" srcId="{79AD39CD-50D2-417E-986C-9DD001879EB4}" destId="{994DC3CB-16F3-4C82-BFEB-C6E0712A058F}" srcOrd="5" destOrd="0" presId="urn:microsoft.com/office/officeart/2005/8/layout/vList2"/>
    <dgm:cxn modelId="{89133C86-B7D1-4252-A71F-29357F890E23}" type="presParOf" srcId="{79AD39CD-50D2-417E-986C-9DD001879EB4}" destId="{ED9AAC97-3A64-442C-9ED7-EFAEDC4E42B4}" srcOrd="6" destOrd="0" presId="urn:microsoft.com/office/officeart/2005/8/layout/vList2"/>
    <dgm:cxn modelId="{1B3D32C9-C421-4F16-8720-7E68932A9921}" type="presParOf" srcId="{79AD39CD-50D2-417E-986C-9DD001879EB4}" destId="{F18D8743-EB5B-4DB5-98B9-A7026647AA3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6843E7-2438-4E7D-935B-64E09991C22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38499483-490F-431F-8C1A-596C3E9C2566}">
      <dgm:prSet phldrT="[Text]" custT="1"/>
      <dgm:spPr/>
      <dgm:t>
        <a:bodyPr/>
        <a:lstStyle/>
        <a:p>
          <a:r>
            <a:rPr lang="en-GB" sz="1600" b="1" dirty="0"/>
            <a:t>Psychological Screening:</a:t>
          </a:r>
        </a:p>
      </dgm:t>
    </dgm:pt>
    <dgm:pt modelId="{E80EDDD7-65E7-42AA-A2BF-4DF8D51642B7}" type="parTrans" cxnId="{EA084004-CFFB-4A2D-BAE3-55C97B094C3C}">
      <dgm:prSet/>
      <dgm:spPr/>
      <dgm:t>
        <a:bodyPr/>
        <a:lstStyle/>
        <a:p>
          <a:endParaRPr lang="en-GB"/>
        </a:p>
      </dgm:t>
    </dgm:pt>
    <dgm:pt modelId="{E38E525B-1E43-4D5B-8251-B2CF36D9B148}" type="sibTrans" cxnId="{EA084004-CFFB-4A2D-BAE3-55C97B094C3C}">
      <dgm:prSet/>
      <dgm:spPr/>
      <dgm:t>
        <a:bodyPr/>
        <a:lstStyle/>
        <a:p>
          <a:endParaRPr lang="en-GB"/>
        </a:p>
      </dgm:t>
    </dgm:pt>
    <dgm:pt modelId="{D4601F06-A31F-42B4-BC2D-B5CBEB391FBF}">
      <dgm:prSet phldrT="[Text]" custT="1"/>
      <dgm:spPr/>
      <dgm:t>
        <a:bodyPr/>
        <a:lstStyle/>
        <a:p>
          <a:r>
            <a:rPr lang="en-GB" sz="1200" dirty="0"/>
            <a:t>There is currently no PST pre screening for officers joining RASSO related roles, including First Response Officers (FROs). The development of a baseline </a:t>
          </a:r>
          <a:r>
            <a:rPr lang="en-GB" sz="1200" dirty="0">
              <a:solidFill>
                <a:schemeClr val="bg1"/>
              </a:solidFill>
            </a:rPr>
            <a:t>understanding of officers’ mental wellbeing is crucial for ongoing supervisor management (</a:t>
          </a:r>
          <a:r>
            <a:rPr lang="en-GB" sz="1200" dirty="0" err="1">
              <a:solidFill>
                <a:schemeClr val="bg1"/>
              </a:solidFill>
            </a:rPr>
            <a:t>Terani</a:t>
          </a:r>
          <a:r>
            <a:rPr lang="en-GB" sz="1200" dirty="0">
              <a:solidFill>
                <a:schemeClr val="bg1"/>
              </a:solidFill>
            </a:rPr>
            <a:t> and </a:t>
          </a:r>
          <a:r>
            <a:rPr lang="en-GB" sz="1200" dirty="0" err="1">
              <a:solidFill>
                <a:schemeClr val="bg1"/>
              </a:solidFill>
            </a:rPr>
            <a:t>Hesketh</a:t>
          </a:r>
          <a:r>
            <a:rPr lang="en-GB" sz="1200" dirty="0">
              <a:solidFill>
                <a:schemeClr val="bg1"/>
              </a:solidFill>
            </a:rPr>
            <a:t>, 2019)</a:t>
          </a:r>
        </a:p>
      </dgm:t>
    </dgm:pt>
    <dgm:pt modelId="{EE1C4171-898F-4204-A845-B0C063ED1AD0}" type="parTrans" cxnId="{0C8B7FD9-C737-48D2-A485-57CBD87869DF}">
      <dgm:prSet/>
      <dgm:spPr/>
      <dgm:t>
        <a:bodyPr/>
        <a:lstStyle/>
        <a:p>
          <a:endParaRPr lang="en-GB"/>
        </a:p>
      </dgm:t>
    </dgm:pt>
    <dgm:pt modelId="{5BB25DC2-DA54-4F47-AD96-681969389BCA}" type="sibTrans" cxnId="{0C8B7FD9-C737-48D2-A485-57CBD87869DF}">
      <dgm:prSet/>
      <dgm:spPr/>
      <dgm:t>
        <a:bodyPr/>
        <a:lstStyle/>
        <a:p>
          <a:endParaRPr lang="en-GB"/>
        </a:p>
      </dgm:t>
    </dgm:pt>
    <dgm:pt modelId="{7C67FB47-9DE8-4077-8AEE-9B1CA1CAFB44}">
      <dgm:prSet phldrT="[Text]"/>
      <dgm:spPr/>
      <dgm:t>
        <a:bodyPr/>
        <a:lstStyle/>
        <a:p>
          <a:r>
            <a:rPr lang="en-GB" sz="1700" b="1" dirty="0"/>
            <a:t>Supervision:</a:t>
          </a:r>
        </a:p>
      </dgm:t>
    </dgm:pt>
    <dgm:pt modelId="{7950C495-5372-4D62-B87D-22539F1B7ADA}" type="parTrans" cxnId="{A42ADAB5-4B9C-470B-B887-D7B556B191CF}">
      <dgm:prSet/>
      <dgm:spPr/>
      <dgm:t>
        <a:bodyPr/>
        <a:lstStyle/>
        <a:p>
          <a:endParaRPr lang="en-GB"/>
        </a:p>
      </dgm:t>
    </dgm:pt>
    <dgm:pt modelId="{E741B481-4BB9-424E-BEB8-D519AECB6FE9}" type="sibTrans" cxnId="{A42ADAB5-4B9C-470B-B887-D7B556B191CF}">
      <dgm:prSet/>
      <dgm:spPr/>
      <dgm:t>
        <a:bodyPr/>
        <a:lstStyle/>
        <a:p>
          <a:endParaRPr lang="en-GB"/>
        </a:p>
      </dgm:t>
    </dgm:pt>
    <dgm:pt modelId="{E08CF0FB-DD5D-4FD3-974F-89BCC4B2FF97}">
      <dgm:prSet phldrT="[Text]" custT="1"/>
      <dgm:spPr/>
      <dgm:t>
        <a:bodyPr/>
        <a:lstStyle/>
        <a:p>
          <a:r>
            <a:rPr lang="en-GB" sz="1050" dirty="0"/>
            <a:t> </a:t>
          </a:r>
          <a:r>
            <a:rPr lang="en-GB" sz="1200" dirty="0"/>
            <a:t>The extent to which the learning is used by local management is unclear. There is no oversight to ensure this is developed into a monitored action plan</a:t>
          </a:r>
        </a:p>
      </dgm:t>
    </dgm:pt>
    <dgm:pt modelId="{DEE1555C-C255-44C2-A9CF-45D1B231B6D3}" type="parTrans" cxnId="{AF8D74AE-01B5-4B70-AD7A-EEBA9E429B45}">
      <dgm:prSet/>
      <dgm:spPr/>
      <dgm:t>
        <a:bodyPr/>
        <a:lstStyle/>
        <a:p>
          <a:endParaRPr lang="en-GB"/>
        </a:p>
      </dgm:t>
    </dgm:pt>
    <dgm:pt modelId="{6D15CB84-7162-4ECD-BA52-4B1027029659}" type="sibTrans" cxnId="{AF8D74AE-01B5-4B70-AD7A-EEBA9E429B45}">
      <dgm:prSet/>
      <dgm:spPr/>
      <dgm:t>
        <a:bodyPr/>
        <a:lstStyle/>
        <a:p>
          <a:endParaRPr lang="en-GB"/>
        </a:p>
      </dgm:t>
    </dgm:pt>
    <dgm:pt modelId="{F65F64B2-6C65-4343-B5A5-AD0EE01CBE05}">
      <dgm:prSet phldrT="[Text]"/>
      <dgm:spPr/>
      <dgm:t>
        <a:bodyPr/>
        <a:lstStyle/>
        <a:p>
          <a:r>
            <a:rPr lang="en-GB" sz="1700" b="1" dirty="0"/>
            <a:t>Organisational Learning: </a:t>
          </a:r>
        </a:p>
      </dgm:t>
    </dgm:pt>
    <dgm:pt modelId="{357C296F-BB57-4DF0-AA84-C7274121C6EB}" type="parTrans" cxnId="{088D60A0-46B2-4EDB-AAED-C335CD95F11F}">
      <dgm:prSet/>
      <dgm:spPr/>
      <dgm:t>
        <a:bodyPr/>
        <a:lstStyle/>
        <a:p>
          <a:endParaRPr lang="en-GB"/>
        </a:p>
      </dgm:t>
    </dgm:pt>
    <dgm:pt modelId="{4AEFED80-BF51-4158-886B-C7409C41C0F4}" type="sibTrans" cxnId="{088D60A0-46B2-4EDB-AAED-C335CD95F11F}">
      <dgm:prSet/>
      <dgm:spPr/>
      <dgm:t>
        <a:bodyPr/>
        <a:lstStyle/>
        <a:p>
          <a:endParaRPr lang="en-GB"/>
        </a:p>
      </dgm:t>
    </dgm:pt>
    <dgm:pt modelId="{E59528B5-3232-4BFD-BE2D-FEF5DBC297A3}">
      <dgm:prSet phldrT="[Text]" custT="1"/>
      <dgm:spPr/>
      <dgm:t>
        <a:bodyPr/>
        <a:lstStyle/>
        <a:p>
          <a:r>
            <a:rPr lang="en-GB" sz="1200" dirty="0"/>
            <a:t>By not mandating PST support there is a risk that officers will not access it due to prioritising work over self care</a:t>
          </a:r>
        </a:p>
      </dgm:t>
    </dgm:pt>
    <dgm:pt modelId="{B23EA44A-66AD-4D42-AB04-963E63B60CF8}" type="parTrans" cxnId="{2DD3BBD5-8BBA-43D2-A538-30FE8311E51D}">
      <dgm:prSet/>
      <dgm:spPr/>
      <dgm:t>
        <a:bodyPr/>
        <a:lstStyle/>
        <a:p>
          <a:endParaRPr lang="en-GB"/>
        </a:p>
      </dgm:t>
    </dgm:pt>
    <dgm:pt modelId="{C9F78ADE-442E-4643-8A04-512C66CF6433}" type="sibTrans" cxnId="{2DD3BBD5-8BBA-43D2-A538-30FE8311E51D}">
      <dgm:prSet/>
      <dgm:spPr/>
      <dgm:t>
        <a:bodyPr/>
        <a:lstStyle/>
        <a:p>
          <a:endParaRPr lang="en-GB"/>
        </a:p>
      </dgm:t>
    </dgm:pt>
    <dgm:pt modelId="{D1DE85E8-1F52-498D-84D8-98B6A1F6CD53}">
      <dgm:prSet phldrT="[Text]"/>
      <dgm:spPr/>
      <dgm:t>
        <a:bodyPr/>
        <a:lstStyle/>
        <a:p>
          <a:r>
            <a:rPr lang="en-GB" sz="1600" b="1" dirty="0"/>
            <a:t>Psychological Support:</a:t>
          </a:r>
        </a:p>
      </dgm:t>
    </dgm:pt>
    <dgm:pt modelId="{7FED7496-F0A1-49FF-AE82-01BBA6C23ED7}" type="parTrans" cxnId="{5D877639-FCAA-4933-B5A3-4DCD49686F6A}">
      <dgm:prSet/>
      <dgm:spPr/>
      <dgm:t>
        <a:bodyPr/>
        <a:lstStyle/>
        <a:p>
          <a:endParaRPr lang="en-GB"/>
        </a:p>
      </dgm:t>
    </dgm:pt>
    <dgm:pt modelId="{D6C6A768-E5F6-47EE-ABE9-663B28B1BFC1}" type="sibTrans" cxnId="{5D877639-FCAA-4933-B5A3-4DCD49686F6A}">
      <dgm:prSet/>
      <dgm:spPr/>
      <dgm:t>
        <a:bodyPr/>
        <a:lstStyle/>
        <a:p>
          <a:endParaRPr lang="en-GB"/>
        </a:p>
      </dgm:t>
    </dgm:pt>
    <dgm:pt modelId="{5538ED65-1A37-4A03-8875-F32068ED13BF}">
      <dgm:prSet phldrT="[Text]" custT="1"/>
      <dgm:spPr/>
      <dgm:t>
        <a:bodyPr/>
        <a:lstStyle/>
        <a:p>
          <a:r>
            <a:rPr lang="en-GB" sz="1050" dirty="0"/>
            <a:t> </a:t>
          </a:r>
          <a:r>
            <a:rPr lang="en-GB" sz="1200" dirty="0"/>
            <a:t>By not mandating PST support there is a risk that officers will not access it due to prioritising work and in some cases, other officers, over their own self care Jackman et al, 2020)</a:t>
          </a:r>
        </a:p>
      </dgm:t>
    </dgm:pt>
    <dgm:pt modelId="{470E5C7D-2D81-4B9E-8A18-0C93ACC88AE7}" type="parTrans" cxnId="{9C58A1DD-6670-47AD-BCE8-E2ABD035E206}">
      <dgm:prSet/>
      <dgm:spPr/>
      <dgm:t>
        <a:bodyPr/>
        <a:lstStyle/>
        <a:p>
          <a:endParaRPr lang="en-GB"/>
        </a:p>
      </dgm:t>
    </dgm:pt>
    <dgm:pt modelId="{960524B3-34B1-4849-B779-EF6C70990412}" type="sibTrans" cxnId="{9C58A1DD-6670-47AD-BCE8-E2ABD035E206}">
      <dgm:prSet/>
      <dgm:spPr/>
      <dgm:t>
        <a:bodyPr/>
        <a:lstStyle/>
        <a:p>
          <a:endParaRPr lang="en-GB"/>
        </a:p>
      </dgm:t>
    </dgm:pt>
    <dgm:pt modelId="{4D6C8AB7-43CC-4DB1-A783-89115CDDEB41}">
      <dgm:prSet phldrT="[Text]" custT="1"/>
      <dgm:spPr/>
      <dgm:t>
        <a:bodyPr/>
        <a:lstStyle/>
        <a:p>
          <a:r>
            <a:rPr lang="en-GB" sz="1200" dirty="0"/>
            <a:t>With no formal learning cycle to share promising local practice opportunities are currently missed </a:t>
          </a:r>
        </a:p>
      </dgm:t>
    </dgm:pt>
    <dgm:pt modelId="{93FA4E1C-8E9B-49DF-AA93-9645FD81FDC2}" type="parTrans" cxnId="{C9654A6F-F6C6-469A-84EE-1D7F2942EB4A}">
      <dgm:prSet/>
      <dgm:spPr/>
    </dgm:pt>
    <dgm:pt modelId="{8893F69E-D81E-405F-A4E8-463A16C77740}" type="sibTrans" cxnId="{C9654A6F-F6C6-469A-84EE-1D7F2942EB4A}">
      <dgm:prSet/>
      <dgm:spPr/>
    </dgm:pt>
    <dgm:pt modelId="{288F192C-33BC-4362-A05D-11292D1137D7}">
      <dgm:prSet phldrT="[Text]" custT="1"/>
      <dgm:spPr/>
      <dgm:t>
        <a:bodyPr/>
        <a:lstStyle/>
        <a:p>
          <a:r>
            <a:rPr lang="en-GB" sz="1200" dirty="0"/>
            <a:t> First Response Officers (FROs) are overlooked in the PST process despite clear recognition that the cumulative effects of dealing regularly with traumatised victims is detrimental top their wellbeing (vicarious trauma) (</a:t>
          </a:r>
          <a:r>
            <a:rPr lang="en-GB" sz="1200" dirty="0" err="1"/>
            <a:t>Terani</a:t>
          </a:r>
          <a:r>
            <a:rPr lang="en-GB" sz="1200" dirty="0"/>
            <a:t> and </a:t>
          </a:r>
          <a:r>
            <a:rPr lang="en-GB" sz="1200" dirty="0" err="1"/>
            <a:t>Hesketh</a:t>
          </a:r>
          <a:r>
            <a:rPr lang="en-GB" sz="1200" dirty="0"/>
            <a:t>, 2019; Cartwright and Roach, 2020)</a:t>
          </a:r>
        </a:p>
      </dgm:t>
    </dgm:pt>
    <dgm:pt modelId="{A523B1BB-9F0A-4B64-B5A7-93780ADD87EF}" type="parTrans" cxnId="{60D2A9D1-1308-4EB4-8D7D-E6B444487D19}">
      <dgm:prSet/>
      <dgm:spPr/>
    </dgm:pt>
    <dgm:pt modelId="{458639F2-5C73-4821-92CD-E3C5F0FA3BCD}" type="sibTrans" cxnId="{60D2A9D1-1308-4EB4-8D7D-E6B444487D19}">
      <dgm:prSet/>
      <dgm:spPr/>
    </dgm:pt>
    <dgm:pt modelId="{B1A0E95A-EB5B-4F14-AAE9-979FB3CB1005}">
      <dgm:prSet phldrT="[Text]" custT="1"/>
      <dgm:spPr/>
      <dgm:t>
        <a:bodyPr/>
        <a:lstStyle/>
        <a:p>
          <a:endParaRPr lang="en-GB" sz="1200" dirty="0"/>
        </a:p>
      </dgm:t>
    </dgm:pt>
    <dgm:pt modelId="{036CCDB9-1126-430A-A9FD-A6F91C6DD591}" type="parTrans" cxnId="{1CD7CAB9-D19D-4BFE-81D5-AFD15CC7D9F6}">
      <dgm:prSet/>
      <dgm:spPr/>
    </dgm:pt>
    <dgm:pt modelId="{E0EEE173-D2D9-463B-B973-F1263D53617B}" type="sibTrans" cxnId="{1CD7CAB9-D19D-4BFE-81D5-AFD15CC7D9F6}">
      <dgm:prSet/>
      <dgm:spPr/>
    </dgm:pt>
    <dgm:pt modelId="{3EC03956-88F5-47A0-B49F-D3010535F34B}">
      <dgm:prSet/>
      <dgm:spPr/>
      <dgm:t>
        <a:bodyPr/>
        <a:lstStyle/>
        <a:p>
          <a:endParaRPr lang="en-GB" dirty="0"/>
        </a:p>
      </dgm:t>
    </dgm:pt>
    <dgm:pt modelId="{E5D4209B-919E-4968-AF46-0371C866269D}" type="parTrans" cxnId="{0C386D9B-C82C-41E9-956F-8B43D293E8AB}">
      <dgm:prSet/>
      <dgm:spPr/>
      <dgm:t>
        <a:bodyPr/>
        <a:lstStyle/>
        <a:p>
          <a:endParaRPr lang="en-GB"/>
        </a:p>
      </dgm:t>
    </dgm:pt>
    <dgm:pt modelId="{69881DAB-C0FF-4351-8DD4-139E63F43798}" type="sibTrans" cxnId="{0C386D9B-C82C-41E9-956F-8B43D293E8AB}">
      <dgm:prSet/>
      <dgm:spPr/>
      <dgm:t>
        <a:bodyPr/>
        <a:lstStyle/>
        <a:p>
          <a:endParaRPr lang="en-GB"/>
        </a:p>
      </dgm:t>
    </dgm:pt>
    <dgm:pt modelId="{C2F9E866-BF8D-4D76-84A3-4D919CCAA458}">
      <dgm:prSet phldrT="[Text]" custT="1"/>
      <dgm:spPr/>
      <dgm:t>
        <a:bodyPr/>
        <a:lstStyle/>
        <a:p>
          <a:r>
            <a:rPr lang="en-GB" sz="1200" dirty="0"/>
            <a:t>Regular one to ones are limited and inconsistent within and between teams. They are linked to individuals rather than a consistent process (</a:t>
          </a:r>
        </a:p>
      </dgm:t>
    </dgm:pt>
    <dgm:pt modelId="{84024BE6-19F0-4B46-8C3B-16320F1327DD}" type="parTrans" cxnId="{CCCBB086-E561-4ECA-8758-53E0883BB255}">
      <dgm:prSet/>
      <dgm:spPr/>
    </dgm:pt>
    <dgm:pt modelId="{180487BF-8127-4990-A77C-C94DD7768AF5}" type="sibTrans" cxnId="{CCCBB086-E561-4ECA-8758-53E0883BB255}">
      <dgm:prSet/>
      <dgm:spPr/>
    </dgm:pt>
    <dgm:pt modelId="{541432B6-B9CF-498C-B0FF-E4935A05A939}">
      <dgm:prSet phldrT="[Text]" custT="1"/>
      <dgm:spPr/>
      <dgm:t>
        <a:bodyPr/>
        <a:lstStyle/>
        <a:p>
          <a:r>
            <a:rPr lang="en-GB" sz="1200" dirty="0"/>
            <a:t>The Employee Self-Assessment Form for Stress Management is long and too detailed. For someone feeling stressed and anxious it might be counter-productive.</a:t>
          </a:r>
          <a:endParaRPr lang="en-GB" sz="1200" dirty="0">
            <a:solidFill>
              <a:schemeClr val="bg1"/>
            </a:solidFill>
          </a:endParaRPr>
        </a:p>
      </dgm:t>
    </dgm:pt>
    <dgm:pt modelId="{9DF5FA64-F019-4F32-BBAC-672C9BD1A3A5}" type="parTrans" cxnId="{4B78B806-B0AF-471E-996E-686CEA00812F}">
      <dgm:prSet/>
      <dgm:spPr/>
    </dgm:pt>
    <dgm:pt modelId="{C162F478-2D07-4747-9AEB-99168C0E6FE1}" type="sibTrans" cxnId="{4B78B806-B0AF-471E-996E-686CEA00812F}">
      <dgm:prSet/>
      <dgm:spPr/>
    </dgm:pt>
    <dgm:pt modelId="{1A1E2C88-BFA7-45E8-A7C3-8F789430C3D6}" type="pres">
      <dgm:prSet presAssocID="{396843E7-2438-4E7D-935B-64E09991C22A}" presName="Name0" presStyleCnt="0">
        <dgm:presLayoutVars>
          <dgm:dir/>
          <dgm:resizeHandles val="exact"/>
        </dgm:presLayoutVars>
      </dgm:prSet>
      <dgm:spPr/>
    </dgm:pt>
    <dgm:pt modelId="{57C2804E-E408-4209-AF97-CC42DA3EBC06}" type="pres">
      <dgm:prSet presAssocID="{D1DE85E8-1F52-498D-84D8-98B6A1F6CD53}" presName="node" presStyleLbl="node1" presStyleIdx="0" presStyleCnt="4" custScaleY="85959" custLinFactNeighborX="23151" custLinFactNeighborY="0">
        <dgm:presLayoutVars>
          <dgm:bulletEnabled val="1"/>
        </dgm:presLayoutVars>
      </dgm:prSet>
      <dgm:spPr/>
    </dgm:pt>
    <dgm:pt modelId="{AB02377F-A4ED-4E56-BD57-18D665CCAD5D}" type="pres">
      <dgm:prSet presAssocID="{D6C6A768-E5F6-47EE-ABE9-663B28B1BFC1}" presName="sibTrans" presStyleCnt="0"/>
      <dgm:spPr/>
    </dgm:pt>
    <dgm:pt modelId="{AC8660AC-525B-4C63-BEDB-7DA91118A496}" type="pres">
      <dgm:prSet presAssocID="{38499483-490F-431F-8C1A-596C3E9C2566}" presName="node" presStyleLbl="node1" presStyleIdx="1" presStyleCnt="4" custScaleY="61372">
        <dgm:presLayoutVars>
          <dgm:bulletEnabled val="1"/>
        </dgm:presLayoutVars>
      </dgm:prSet>
      <dgm:spPr/>
    </dgm:pt>
    <dgm:pt modelId="{B039CF8D-40B2-4129-8463-FA2E3139762D}" type="pres">
      <dgm:prSet presAssocID="{E38E525B-1E43-4D5B-8251-B2CF36D9B148}" presName="sibTrans" presStyleCnt="0"/>
      <dgm:spPr/>
    </dgm:pt>
    <dgm:pt modelId="{BDD2EF2E-F783-44CC-83DA-0E796675FE9B}" type="pres">
      <dgm:prSet presAssocID="{F65F64B2-6C65-4343-B5A5-AD0EE01CBE05}" presName="node" presStyleLbl="node1" presStyleIdx="2" presStyleCnt="4" custScaleY="61061">
        <dgm:presLayoutVars>
          <dgm:bulletEnabled val="1"/>
        </dgm:presLayoutVars>
      </dgm:prSet>
      <dgm:spPr/>
    </dgm:pt>
    <dgm:pt modelId="{0D9E90C0-0BE6-451B-8D6B-47C4C592C958}" type="pres">
      <dgm:prSet presAssocID="{4AEFED80-BF51-4158-886B-C7409C41C0F4}" presName="sibTrans" presStyleCnt="0"/>
      <dgm:spPr/>
    </dgm:pt>
    <dgm:pt modelId="{B415BE20-2E00-4A3B-AE12-4B6A4AA1ED8B}" type="pres">
      <dgm:prSet presAssocID="{7C67FB47-9DE8-4077-8AEE-9B1CA1CAFB44}" presName="node" presStyleLbl="node1" presStyleIdx="3" presStyleCnt="4" custScaleY="64484">
        <dgm:presLayoutVars>
          <dgm:bulletEnabled val="1"/>
        </dgm:presLayoutVars>
      </dgm:prSet>
      <dgm:spPr/>
    </dgm:pt>
  </dgm:ptLst>
  <dgm:cxnLst>
    <dgm:cxn modelId="{9F606101-B34E-48A1-A625-996D5B120189}" type="presOf" srcId="{541432B6-B9CF-498C-B0FF-E4935A05A939}" destId="{AC8660AC-525B-4C63-BEDB-7DA91118A496}" srcOrd="0" destOrd="2" presId="urn:microsoft.com/office/officeart/2005/8/layout/hList6"/>
    <dgm:cxn modelId="{EA084004-CFFB-4A2D-BAE3-55C97B094C3C}" srcId="{396843E7-2438-4E7D-935B-64E09991C22A}" destId="{38499483-490F-431F-8C1A-596C3E9C2566}" srcOrd="1" destOrd="0" parTransId="{E80EDDD7-65E7-42AA-A2BF-4DF8D51642B7}" sibTransId="{E38E525B-1E43-4D5B-8251-B2CF36D9B148}"/>
    <dgm:cxn modelId="{4B78B806-B0AF-471E-996E-686CEA00812F}" srcId="{38499483-490F-431F-8C1A-596C3E9C2566}" destId="{541432B6-B9CF-498C-B0FF-E4935A05A939}" srcOrd="1" destOrd="0" parTransId="{9DF5FA64-F019-4F32-BBAC-672C9BD1A3A5}" sibTransId="{C162F478-2D07-4747-9AEB-99168C0E6FE1}"/>
    <dgm:cxn modelId="{051EEE06-FDBA-407C-A887-3E24DF451ED7}" type="presOf" srcId="{F65F64B2-6C65-4343-B5A5-AD0EE01CBE05}" destId="{BDD2EF2E-F783-44CC-83DA-0E796675FE9B}" srcOrd="0" destOrd="0" presId="urn:microsoft.com/office/officeart/2005/8/layout/hList6"/>
    <dgm:cxn modelId="{B551A317-D000-4BA6-B57F-6DF4473D5978}" type="presOf" srcId="{E59528B5-3232-4BFD-BE2D-FEF5DBC297A3}" destId="{BDD2EF2E-F783-44CC-83DA-0E796675FE9B}" srcOrd="0" destOrd="1" presId="urn:microsoft.com/office/officeart/2005/8/layout/hList6"/>
    <dgm:cxn modelId="{C47A4639-A735-4CBB-A1D9-9B3F1626EDFB}" type="presOf" srcId="{3EC03956-88F5-47A0-B49F-D3010535F34B}" destId="{57C2804E-E408-4209-AF97-CC42DA3EBC06}" srcOrd="0" destOrd="4" presId="urn:microsoft.com/office/officeart/2005/8/layout/hList6"/>
    <dgm:cxn modelId="{5D877639-FCAA-4933-B5A3-4DCD49686F6A}" srcId="{396843E7-2438-4E7D-935B-64E09991C22A}" destId="{D1DE85E8-1F52-498D-84D8-98B6A1F6CD53}" srcOrd="0" destOrd="0" parTransId="{7FED7496-F0A1-49FF-AE82-01BBA6C23ED7}" sibTransId="{D6C6A768-E5F6-47EE-ABE9-663B28B1BFC1}"/>
    <dgm:cxn modelId="{F01C9440-B995-4164-A7B6-AB911CB1A1EE}" type="presOf" srcId="{B1A0E95A-EB5B-4F14-AAE9-979FB3CB1005}" destId="{57C2804E-E408-4209-AF97-CC42DA3EBC06}" srcOrd="0" destOrd="2" presId="urn:microsoft.com/office/officeart/2005/8/layout/hList6"/>
    <dgm:cxn modelId="{10676E63-B6AD-4D59-B89F-F06AC2A5271E}" type="presOf" srcId="{C2F9E866-BF8D-4D76-84A3-4D919CCAA458}" destId="{B415BE20-2E00-4A3B-AE12-4B6A4AA1ED8B}" srcOrd="0" destOrd="2" presId="urn:microsoft.com/office/officeart/2005/8/layout/hList6"/>
    <dgm:cxn modelId="{A0DF5849-82BA-47F1-A868-9FE6AE2809C0}" type="presOf" srcId="{396843E7-2438-4E7D-935B-64E09991C22A}" destId="{1A1E2C88-BFA7-45E8-A7C3-8F789430C3D6}" srcOrd="0" destOrd="0" presId="urn:microsoft.com/office/officeart/2005/8/layout/hList6"/>
    <dgm:cxn modelId="{C9654A6F-F6C6-469A-84EE-1D7F2942EB4A}" srcId="{F65F64B2-6C65-4343-B5A5-AD0EE01CBE05}" destId="{4D6C8AB7-43CC-4DB1-A783-89115CDDEB41}" srcOrd="1" destOrd="0" parTransId="{93FA4E1C-8E9B-49DF-AA93-9645FD81FDC2}" sibTransId="{8893F69E-D81E-405F-A4E8-463A16C77740}"/>
    <dgm:cxn modelId="{EEEF2755-3F36-4181-9732-F54B051A1BD3}" type="presOf" srcId="{E08CF0FB-DD5D-4FD3-974F-89BCC4B2FF97}" destId="{B415BE20-2E00-4A3B-AE12-4B6A4AA1ED8B}" srcOrd="0" destOrd="1" presId="urn:microsoft.com/office/officeart/2005/8/layout/hList6"/>
    <dgm:cxn modelId="{F17B6D57-4180-4089-9A6A-37BBD1A852DB}" type="presOf" srcId="{D4601F06-A31F-42B4-BC2D-B5CBEB391FBF}" destId="{AC8660AC-525B-4C63-BEDB-7DA91118A496}" srcOrd="0" destOrd="1" presId="urn:microsoft.com/office/officeart/2005/8/layout/hList6"/>
    <dgm:cxn modelId="{9C61BE84-5C63-41B8-BC64-C800E0A48461}" type="presOf" srcId="{38499483-490F-431F-8C1A-596C3E9C2566}" destId="{AC8660AC-525B-4C63-BEDB-7DA91118A496}" srcOrd="0" destOrd="0" presId="urn:microsoft.com/office/officeart/2005/8/layout/hList6"/>
    <dgm:cxn modelId="{986D3986-8217-4FCC-B1BE-24C3C8ACC6AC}" type="presOf" srcId="{D1DE85E8-1F52-498D-84D8-98B6A1F6CD53}" destId="{57C2804E-E408-4209-AF97-CC42DA3EBC06}" srcOrd="0" destOrd="0" presId="urn:microsoft.com/office/officeart/2005/8/layout/hList6"/>
    <dgm:cxn modelId="{CCCBB086-E561-4ECA-8758-53E0883BB255}" srcId="{7C67FB47-9DE8-4077-8AEE-9B1CA1CAFB44}" destId="{C2F9E866-BF8D-4D76-84A3-4D919CCAA458}" srcOrd="1" destOrd="0" parTransId="{84024BE6-19F0-4B46-8C3B-16320F1327DD}" sibTransId="{180487BF-8127-4990-A77C-C94DD7768AF5}"/>
    <dgm:cxn modelId="{CAC23D87-91D9-4839-AD09-87E360F517D8}" type="presOf" srcId="{288F192C-33BC-4362-A05D-11292D1137D7}" destId="{57C2804E-E408-4209-AF97-CC42DA3EBC06}" srcOrd="0" destOrd="3" presId="urn:microsoft.com/office/officeart/2005/8/layout/hList6"/>
    <dgm:cxn modelId="{68383C9A-19BA-4235-9043-7D3FF90DEC53}" type="presOf" srcId="{5538ED65-1A37-4A03-8875-F32068ED13BF}" destId="{57C2804E-E408-4209-AF97-CC42DA3EBC06}" srcOrd="0" destOrd="1" presId="urn:microsoft.com/office/officeart/2005/8/layout/hList6"/>
    <dgm:cxn modelId="{0C386D9B-C82C-41E9-956F-8B43D293E8AB}" srcId="{D1DE85E8-1F52-498D-84D8-98B6A1F6CD53}" destId="{3EC03956-88F5-47A0-B49F-D3010535F34B}" srcOrd="3" destOrd="0" parTransId="{E5D4209B-919E-4968-AF46-0371C866269D}" sibTransId="{69881DAB-C0FF-4351-8DD4-139E63F43798}"/>
    <dgm:cxn modelId="{088D60A0-46B2-4EDB-AAED-C335CD95F11F}" srcId="{396843E7-2438-4E7D-935B-64E09991C22A}" destId="{F65F64B2-6C65-4343-B5A5-AD0EE01CBE05}" srcOrd="2" destOrd="0" parTransId="{357C296F-BB57-4DF0-AA84-C7274121C6EB}" sibTransId="{4AEFED80-BF51-4158-886B-C7409C41C0F4}"/>
    <dgm:cxn modelId="{AF8D74AE-01B5-4B70-AD7A-EEBA9E429B45}" srcId="{7C67FB47-9DE8-4077-8AEE-9B1CA1CAFB44}" destId="{E08CF0FB-DD5D-4FD3-974F-89BCC4B2FF97}" srcOrd="0" destOrd="0" parTransId="{DEE1555C-C255-44C2-A9CF-45D1B231B6D3}" sibTransId="{6D15CB84-7162-4ECD-BA52-4B1027029659}"/>
    <dgm:cxn modelId="{A42ADAB5-4B9C-470B-B887-D7B556B191CF}" srcId="{396843E7-2438-4E7D-935B-64E09991C22A}" destId="{7C67FB47-9DE8-4077-8AEE-9B1CA1CAFB44}" srcOrd="3" destOrd="0" parTransId="{7950C495-5372-4D62-B87D-22539F1B7ADA}" sibTransId="{E741B481-4BB9-424E-BEB8-D519AECB6FE9}"/>
    <dgm:cxn modelId="{1CD7CAB9-D19D-4BFE-81D5-AFD15CC7D9F6}" srcId="{D1DE85E8-1F52-498D-84D8-98B6A1F6CD53}" destId="{B1A0E95A-EB5B-4F14-AAE9-979FB3CB1005}" srcOrd="1" destOrd="0" parTransId="{036CCDB9-1126-430A-A9FD-A6F91C6DD591}" sibTransId="{E0EEE173-D2D9-463B-B973-F1263D53617B}"/>
    <dgm:cxn modelId="{FD22A6C8-4243-4527-909A-77973C4909E7}" type="presOf" srcId="{4D6C8AB7-43CC-4DB1-A783-89115CDDEB41}" destId="{BDD2EF2E-F783-44CC-83DA-0E796675FE9B}" srcOrd="0" destOrd="2" presId="urn:microsoft.com/office/officeart/2005/8/layout/hList6"/>
    <dgm:cxn modelId="{60D2A9D1-1308-4EB4-8D7D-E6B444487D19}" srcId="{D1DE85E8-1F52-498D-84D8-98B6A1F6CD53}" destId="{288F192C-33BC-4362-A05D-11292D1137D7}" srcOrd="2" destOrd="0" parTransId="{A523B1BB-9F0A-4B64-B5A7-93780ADD87EF}" sibTransId="{458639F2-5C73-4821-92CD-E3C5F0FA3BCD}"/>
    <dgm:cxn modelId="{2DD3BBD5-8BBA-43D2-A538-30FE8311E51D}" srcId="{F65F64B2-6C65-4343-B5A5-AD0EE01CBE05}" destId="{E59528B5-3232-4BFD-BE2D-FEF5DBC297A3}" srcOrd="0" destOrd="0" parTransId="{B23EA44A-66AD-4D42-AB04-963E63B60CF8}" sibTransId="{C9F78ADE-442E-4643-8A04-512C66CF6433}"/>
    <dgm:cxn modelId="{0C8B7FD9-C737-48D2-A485-57CBD87869DF}" srcId="{38499483-490F-431F-8C1A-596C3E9C2566}" destId="{D4601F06-A31F-42B4-BC2D-B5CBEB391FBF}" srcOrd="0" destOrd="0" parTransId="{EE1C4171-898F-4204-A845-B0C063ED1AD0}" sibTransId="{5BB25DC2-DA54-4F47-AD96-681969389BCA}"/>
    <dgm:cxn modelId="{9C58A1DD-6670-47AD-BCE8-E2ABD035E206}" srcId="{D1DE85E8-1F52-498D-84D8-98B6A1F6CD53}" destId="{5538ED65-1A37-4A03-8875-F32068ED13BF}" srcOrd="0" destOrd="0" parTransId="{470E5C7D-2D81-4B9E-8A18-0C93ACC88AE7}" sibTransId="{960524B3-34B1-4849-B779-EF6C70990412}"/>
    <dgm:cxn modelId="{A21C36EA-B76E-4D4A-964B-F94EB0FE780A}" type="presOf" srcId="{7C67FB47-9DE8-4077-8AEE-9B1CA1CAFB44}" destId="{B415BE20-2E00-4A3B-AE12-4B6A4AA1ED8B}" srcOrd="0" destOrd="0" presId="urn:microsoft.com/office/officeart/2005/8/layout/hList6"/>
    <dgm:cxn modelId="{3DD1DB19-55D0-4DE8-9F3F-F0B49B98DC5D}" type="presParOf" srcId="{1A1E2C88-BFA7-45E8-A7C3-8F789430C3D6}" destId="{57C2804E-E408-4209-AF97-CC42DA3EBC06}" srcOrd="0" destOrd="0" presId="urn:microsoft.com/office/officeart/2005/8/layout/hList6"/>
    <dgm:cxn modelId="{C2246E58-9E19-49D8-B93F-4EE7C1292DFA}" type="presParOf" srcId="{1A1E2C88-BFA7-45E8-A7C3-8F789430C3D6}" destId="{AB02377F-A4ED-4E56-BD57-18D665CCAD5D}" srcOrd="1" destOrd="0" presId="urn:microsoft.com/office/officeart/2005/8/layout/hList6"/>
    <dgm:cxn modelId="{21F52E2A-1C84-4393-B69A-2FC9FA257B8E}" type="presParOf" srcId="{1A1E2C88-BFA7-45E8-A7C3-8F789430C3D6}" destId="{AC8660AC-525B-4C63-BEDB-7DA91118A496}" srcOrd="2" destOrd="0" presId="urn:microsoft.com/office/officeart/2005/8/layout/hList6"/>
    <dgm:cxn modelId="{7C828476-EEE1-4D2F-ADDA-C892FB1C0D59}" type="presParOf" srcId="{1A1E2C88-BFA7-45E8-A7C3-8F789430C3D6}" destId="{B039CF8D-40B2-4129-8463-FA2E3139762D}" srcOrd="3" destOrd="0" presId="urn:microsoft.com/office/officeart/2005/8/layout/hList6"/>
    <dgm:cxn modelId="{CC521B8D-B7A2-4E7A-8E9C-9246B66B7B32}" type="presParOf" srcId="{1A1E2C88-BFA7-45E8-A7C3-8F789430C3D6}" destId="{BDD2EF2E-F783-44CC-83DA-0E796675FE9B}" srcOrd="4" destOrd="0" presId="urn:microsoft.com/office/officeart/2005/8/layout/hList6"/>
    <dgm:cxn modelId="{378759B5-13C2-47DB-B7AE-C18CD8B65F42}" type="presParOf" srcId="{1A1E2C88-BFA7-45E8-A7C3-8F789430C3D6}" destId="{0D9E90C0-0BE6-451B-8D6B-47C4C592C958}" srcOrd="5" destOrd="0" presId="urn:microsoft.com/office/officeart/2005/8/layout/hList6"/>
    <dgm:cxn modelId="{45673D93-C29D-40BA-B4D4-D2AE9B0A1520}" type="presParOf" srcId="{1A1E2C88-BFA7-45E8-A7C3-8F789430C3D6}" destId="{B415BE20-2E00-4A3B-AE12-4B6A4AA1ED8B}"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A427F-2220-4A7F-AA52-5E74A34594EA}">
      <dsp:nvSpPr>
        <dsp:cNvPr id="0" name=""/>
        <dsp:cNvSpPr/>
      </dsp:nvSpPr>
      <dsp:spPr>
        <a:xfrm>
          <a:off x="0" y="321"/>
          <a:ext cx="1089109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697C3C8-1AC0-4323-A8CC-6BA1D3236580}">
      <dsp:nvSpPr>
        <dsp:cNvPr id="0" name=""/>
        <dsp:cNvSpPr/>
      </dsp:nvSpPr>
      <dsp:spPr>
        <a:xfrm>
          <a:off x="0" y="321"/>
          <a:ext cx="10891092" cy="78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en-GB" sz="1200" kern="1200" dirty="0"/>
            <a:t>Force learning and development materials aimed at specialist rape investigators reviewed to consider the effectiveness of the current local approaches. This material compared against relevant College of Policing material to identify gaps in the local learning provision against the expected standards required by the professional body for policing. </a:t>
          </a:r>
          <a:endParaRPr lang="en-US" sz="1200" kern="1200" dirty="0"/>
        </a:p>
        <a:p>
          <a:pPr marL="0" lvl="0" algn="l" defTabSz="533400">
            <a:lnSpc>
              <a:spcPct val="90000"/>
            </a:lnSpc>
            <a:spcBef>
              <a:spcPct val="0"/>
            </a:spcBef>
            <a:spcAft>
              <a:spcPct val="35000"/>
            </a:spcAft>
            <a:buNone/>
          </a:pPr>
          <a:endParaRPr lang="en-US" sz="1000" kern="1200" dirty="0"/>
        </a:p>
      </dsp:txBody>
      <dsp:txXfrm>
        <a:off x="0" y="321"/>
        <a:ext cx="10891092" cy="782804"/>
      </dsp:txXfrm>
    </dsp:sp>
    <dsp:sp modelId="{5EDDE9AD-287A-4593-9980-C6010A349EF2}">
      <dsp:nvSpPr>
        <dsp:cNvPr id="0" name=""/>
        <dsp:cNvSpPr/>
      </dsp:nvSpPr>
      <dsp:spPr>
        <a:xfrm>
          <a:off x="0" y="783126"/>
          <a:ext cx="10891092"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C279EB1-DAE9-4AE7-B89F-CB89017C5FBC}">
      <dsp:nvSpPr>
        <dsp:cNvPr id="0" name=""/>
        <dsp:cNvSpPr/>
      </dsp:nvSpPr>
      <dsp:spPr>
        <a:xfrm>
          <a:off x="0" y="783126"/>
          <a:ext cx="10891092" cy="78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Review of local policies and procedures focused on officer wellbeing. National evidence call for examples of promising practice in the context of RASSO and wellbeing and consideration of applicability to A and S context. This was compared to the published evidence base available on this area of police work.</a:t>
          </a:r>
        </a:p>
      </dsp:txBody>
      <dsp:txXfrm>
        <a:off x="0" y="783126"/>
        <a:ext cx="10891092" cy="782804"/>
      </dsp:txXfrm>
    </dsp:sp>
    <dsp:sp modelId="{2F04FE38-A71F-454E-BE90-4A7A61F10E13}">
      <dsp:nvSpPr>
        <dsp:cNvPr id="0" name=""/>
        <dsp:cNvSpPr/>
      </dsp:nvSpPr>
      <dsp:spPr>
        <a:xfrm>
          <a:off x="0" y="1565931"/>
          <a:ext cx="10891092"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72D63FE-7489-4DA0-9697-81E92C5CB8DE}">
      <dsp:nvSpPr>
        <dsp:cNvPr id="0" name=""/>
        <dsp:cNvSpPr/>
      </dsp:nvSpPr>
      <dsp:spPr>
        <a:xfrm>
          <a:off x="0" y="1560342"/>
          <a:ext cx="10880472" cy="80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Focus groups with:</a:t>
          </a:r>
          <a:br>
            <a:rPr lang="en-GB" sz="1100" kern="1200" dirty="0"/>
          </a:br>
          <a:r>
            <a:rPr lang="en-GB" sz="1100" kern="1200" dirty="0"/>
            <a:t>-  Police investigators to explore their perceptions of police training materials and how their development needs are built into the development of the approaches at Avon and Somerset. </a:t>
          </a:r>
          <a:br>
            <a:rPr lang="en-GB" sz="1100" kern="1200" dirty="0"/>
          </a:br>
          <a:r>
            <a:rPr lang="en-GB" sz="1100" kern="1200" dirty="0"/>
            <a:t>- Force learning and development officers/staff to explore the process for developing the materials, what they draw on for this material and the process of review internally. </a:t>
          </a:r>
          <a:br>
            <a:rPr lang="en-GB" sz="1100" kern="1200" dirty="0"/>
          </a:br>
          <a:r>
            <a:rPr lang="en-GB" sz="1100" kern="1200" dirty="0"/>
            <a:t>-  First response officers to explore their learning input and their perceptions of its’ effectiveness in practice. </a:t>
          </a:r>
          <a:endParaRPr lang="en-US" sz="1100" kern="1200" dirty="0"/>
        </a:p>
      </dsp:txBody>
      <dsp:txXfrm>
        <a:off x="0" y="1560342"/>
        <a:ext cx="10880472" cy="803713"/>
      </dsp:txXfrm>
    </dsp:sp>
    <dsp:sp modelId="{C46D6134-4544-47AA-8C48-8807E32F12D4}">
      <dsp:nvSpPr>
        <dsp:cNvPr id="0" name=""/>
        <dsp:cNvSpPr/>
      </dsp:nvSpPr>
      <dsp:spPr>
        <a:xfrm>
          <a:off x="0" y="2369645"/>
          <a:ext cx="10891092"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6C719B5-E5A4-45AD-A3B2-3B01FF0A95CB}">
      <dsp:nvSpPr>
        <dsp:cNvPr id="0" name=""/>
        <dsp:cNvSpPr/>
      </dsp:nvSpPr>
      <dsp:spPr>
        <a:xfrm>
          <a:off x="0" y="2369645"/>
          <a:ext cx="10891092" cy="78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Two semi-structured interviews held with the force well-being leads to understand their experiences of referral processes and local support provision. These interviews will add value to the focus groups by providing addition information/perspectives on well-being and where there might be links to development needs. </a:t>
          </a:r>
          <a:endParaRPr lang="en-US" sz="1200" kern="1200" dirty="0"/>
        </a:p>
      </dsp:txBody>
      <dsp:txXfrm>
        <a:off x="0" y="2369645"/>
        <a:ext cx="10891092" cy="7828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07DF3-E979-4673-AB52-D467C00B2A18}">
      <dsp:nvSpPr>
        <dsp:cNvPr id="0" name=""/>
        <dsp:cNvSpPr/>
      </dsp:nvSpPr>
      <dsp:spPr>
        <a:xfrm>
          <a:off x="3873124" y="2386907"/>
          <a:ext cx="1307964" cy="1307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Weaknesses</a:t>
          </a:r>
        </a:p>
      </dsp:txBody>
      <dsp:txXfrm>
        <a:off x="4064671" y="2578454"/>
        <a:ext cx="924870" cy="924870"/>
      </dsp:txXfrm>
    </dsp:sp>
    <dsp:sp modelId="{37A7B1E2-E978-437D-8BDA-F5B5A5D17AFB}">
      <dsp:nvSpPr>
        <dsp:cNvPr id="0" name=""/>
        <dsp:cNvSpPr/>
      </dsp:nvSpPr>
      <dsp:spPr>
        <a:xfrm rot="16200000">
          <a:off x="4328624" y="1840639"/>
          <a:ext cx="396965" cy="36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383526" y="1968744"/>
        <a:ext cx="287161" cy="219608"/>
      </dsp:txXfrm>
    </dsp:sp>
    <dsp:sp modelId="{C3F0FCF4-E44E-49DB-A30C-2D8D92781B2F}">
      <dsp:nvSpPr>
        <dsp:cNvPr id="0" name=""/>
        <dsp:cNvSpPr/>
      </dsp:nvSpPr>
      <dsp:spPr>
        <a:xfrm>
          <a:off x="3709629" y="2959"/>
          <a:ext cx="1634955" cy="1634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solidFill>
                <a:schemeClr val="bg1"/>
              </a:solidFill>
              <a:effectLst/>
              <a:latin typeface="Calibri" panose="020F0502020204030204" pitchFamily="34" charset="0"/>
            </a:rPr>
            <a:t>‘I felt that I couldn’t go to anybody. The first person I went to was a doctor and got signed off and felt embarrassed and actually contacted my supervisor to say, ‘I'm going off sick’’. (FRO)</a:t>
          </a:r>
          <a:endParaRPr lang="en-GB" sz="800" kern="1200" dirty="0">
            <a:solidFill>
              <a:schemeClr val="bg1"/>
            </a:solidFill>
          </a:endParaRPr>
        </a:p>
      </dsp:txBody>
      <dsp:txXfrm>
        <a:off x="3949063" y="242393"/>
        <a:ext cx="1156087" cy="1156087"/>
      </dsp:txXfrm>
    </dsp:sp>
    <dsp:sp modelId="{8AB4E92E-A156-4C7C-9AA4-41148D745482}">
      <dsp:nvSpPr>
        <dsp:cNvPr id="0" name=""/>
        <dsp:cNvSpPr/>
      </dsp:nvSpPr>
      <dsp:spPr>
        <a:xfrm rot="19285714">
          <a:off x="5123937" y="2223641"/>
          <a:ext cx="396965" cy="36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135915" y="2331075"/>
        <a:ext cx="287161" cy="219608"/>
      </dsp:txXfrm>
    </dsp:sp>
    <dsp:sp modelId="{86EFF1DD-D61D-4764-871A-272E16AE6D4C}">
      <dsp:nvSpPr>
        <dsp:cNvPr id="0" name=""/>
        <dsp:cNvSpPr/>
      </dsp:nvSpPr>
      <dsp:spPr>
        <a:xfrm>
          <a:off x="5445648" y="838982"/>
          <a:ext cx="1634955" cy="1634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solidFill>
                <a:schemeClr val="bg1"/>
              </a:solidFill>
              <a:effectLst/>
              <a:latin typeface="Arial" panose="020B0604020202020204" pitchFamily="34" charset="0"/>
            </a:rPr>
            <a:t>‘Culturally we’re better at holding our hand up and saying if we need help, and people are around supporting rather than CID, having that old school culture of stiff upper lip and getting on with it’ (DI – Op Ruby)</a:t>
          </a:r>
          <a:endParaRPr lang="en-GB" sz="800" kern="1200" dirty="0">
            <a:solidFill>
              <a:schemeClr val="bg1"/>
            </a:solidFill>
          </a:endParaRPr>
        </a:p>
      </dsp:txBody>
      <dsp:txXfrm>
        <a:off x="5685082" y="1078416"/>
        <a:ext cx="1156087" cy="1156087"/>
      </dsp:txXfrm>
    </dsp:sp>
    <dsp:sp modelId="{628C2D27-9DC0-4310-8BD7-4769EDEFA219}">
      <dsp:nvSpPr>
        <dsp:cNvPr id="0" name=""/>
        <dsp:cNvSpPr/>
      </dsp:nvSpPr>
      <dsp:spPr>
        <a:xfrm rot="623314">
          <a:off x="5274729" y="3018852"/>
          <a:ext cx="260840" cy="36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275370" y="3085000"/>
        <a:ext cx="182588" cy="219608"/>
      </dsp:txXfrm>
    </dsp:sp>
    <dsp:sp modelId="{841F0686-DF89-4522-BE5F-1062A0C4E934}">
      <dsp:nvSpPr>
        <dsp:cNvPr id="0" name=""/>
        <dsp:cNvSpPr/>
      </dsp:nvSpPr>
      <dsp:spPr>
        <a:xfrm>
          <a:off x="5641053" y="2577496"/>
          <a:ext cx="1634955" cy="1634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0" i="0" kern="1200" dirty="0">
              <a:solidFill>
                <a:schemeClr val="bg1"/>
              </a:solidFill>
              <a:effectLst/>
              <a:latin typeface="Calibri" panose="020F0502020204030204" pitchFamily="34" charset="0"/>
            </a:rPr>
            <a:t>‘I think you kind of have to get to breaking point for it to be realised, if I’m honest. Otherwise, it just keeps…it gets put on your shoulders time and time again’ (FRO)</a:t>
          </a:r>
          <a:endParaRPr lang="en-GB" sz="900" kern="1200" dirty="0">
            <a:solidFill>
              <a:schemeClr val="bg1"/>
            </a:solidFill>
          </a:endParaRPr>
        </a:p>
      </dsp:txBody>
      <dsp:txXfrm>
        <a:off x="5880487" y="2816930"/>
        <a:ext cx="1156087" cy="1156087"/>
      </dsp:txXfrm>
    </dsp:sp>
    <dsp:sp modelId="{E3828BD3-91C2-43B0-87D5-FB1F48106247}">
      <dsp:nvSpPr>
        <dsp:cNvPr id="0" name=""/>
        <dsp:cNvSpPr/>
      </dsp:nvSpPr>
      <dsp:spPr>
        <a:xfrm rot="3845386">
          <a:off x="4772925" y="3774480"/>
          <a:ext cx="398919" cy="36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803837" y="3798300"/>
        <a:ext cx="289115" cy="219608"/>
      </dsp:txXfrm>
    </dsp:sp>
    <dsp:sp modelId="{7FF5704D-1173-4EC3-8310-0856B4A383C7}">
      <dsp:nvSpPr>
        <dsp:cNvPr id="0" name=""/>
        <dsp:cNvSpPr/>
      </dsp:nvSpPr>
      <dsp:spPr>
        <a:xfrm>
          <a:off x="4681493" y="4223979"/>
          <a:ext cx="1634955" cy="1634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solidFill>
                <a:schemeClr val="bg1"/>
              </a:solidFill>
              <a:effectLst/>
              <a:latin typeface="Arial" panose="020B0604020202020204" pitchFamily="34" charset="0"/>
            </a:rPr>
            <a:t>‘There’s no framework to any of this (peer support) at all. I know it would be really hard to find one because one size doesn’t fit all but some people need a starter for ten’ (DI)  </a:t>
          </a:r>
          <a:endParaRPr lang="en-GB" sz="800" kern="1200" dirty="0">
            <a:solidFill>
              <a:schemeClr val="bg1"/>
            </a:solidFill>
          </a:endParaRPr>
        </a:p>
      </dsp:txBody>
      <dsp:txXfrm>
        <a:off x="4920927" y="4463413"/>
        <a:ext cx="1156087" cy="1156087"/>
      </dsp:txXfrm>
    </dsp:sp>
    <dsp:sp modelId="{99862EEF-5E78-4292-8EFF-48B4D6A29ABD}">
      <dsp:nvSpPr>
        <dsp:cNvPr id="0" name=""/>
        <dsp:cNvSpPr/>
      </dsp:nvSpPr>
      <dsp:spPr>
        <a:xfrm rot="6917014">
          <a:off x="3930413" y="3744006"/>
          <a:ext cx="356270" cy="36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4006678" y="3768888"/>
        <a:ext cx="249389" cy="219608"/>
      </dsp:txXfrm>
    </dsp:sp>
    <dsp:sp modelId="{C966ACE6-CA19-43DC-879E-B80E84C48F1B}">
      <dsp:nvSpPr>
        <dsp:cNvPr id="0" name=""/>
        <dsp:cNvSpPr/>
      </dsp:nvSpPr>
      <dsp:spPr>
        <a:xfrm>
          <a:off x="2794070" y="4161728"/>
          <a:ext cx="1634955" cy="1634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0" i="0" kern="1200" dirty="0">
              <a:solidFill>
                <a:schemeClr val="bg1"/>
              </a:solidFill>
              <a:effectLst/>
              <a:latin typeface="Calibri" panose="020F0502020204030204" pitchFamily="34" charset="0"/>
            </a:rPr>
            <a:t>‘Sometimes there’s someone who’s very passionate but they get that fatigue because they’re being used again and again’ (FRO)</a:t>
          </a:r>
          <a:endParaRPr lang="en-GB" sz="900" kern="1200" dirty="0">
            <a:solidFill>
              <a:schemeClr val="bg1"/>
            </a:solidFill>
          </a:endParaRPr>
        </a:p>
      </dsp:txBody>
      <dsp:txXfrm>
        <a:off x="3033504" y="4401162"/>
        <a:ext cx="1156087" cy="1156087"/>
      </dsp:txXfrm>
    </dsp:sp>
    <dsp:sp modelId="{8C1D250D-3E80-4879-B264-B952153F727B}">
      <dsp:nvSpPr>
        <dsp:cNvPr id="0" name=""/>
        <dsp:cNvSpPr/>
      </dsp:nvSpPr>
      <dsp:spPr>
        <a:xfrm rot="10028571">
          <a:off x="3336885" y="3084240"/>
          <a:ext cx="396965" cy="36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445312" y="3145226"/>
        <a:ext cx="287161" cy="219608"/>
      </dsp:txXfrm>
    </dsp:sp>
    <dsp:sp modelId="{788507C9-6C93-470E-890F-B0B9DCC90192}">
      <dsp:nvSpPr>
        <dsp:cNvPr id="0" name=""/>
        <dsp:cNvSpPr/>
      </dsp:nvSpPr>
      <dsp:spPr>
        <a:xfrm>
          <a:off x="1544848" y="2717509"/>
          <a:ext cx="1634955" cy="1634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solidFill>
                <a:schemeClr val="bg1"/>
              </a:solidFill>
              <a:effectLst/>
              <a:latin typeface="Arial" panose="020B0604020202020204" pitchFamily="34" charset="0"/>
            </a:rPr>
            <a:t>‘Some of my team were carrying 20 odd jobs. Now, I’ve always limited my DCs to sort of eight jobs. Eight jobs, when I ran the domestic abuse team, the child abuse team, that was I found more than eight jobs, they didn’t cope very well (DI) </a:t>
          </a:r>
          <a:endParaRPr lang="en-GB" sz="700" kern="1200" dirty="0">
            <a:solidFill>
              <a:schemeClr val="bg1"/>
            </a:solidFill>
          </a:endParaRPr>
        </a:p>
      </dsp:txBody>
      <dsp:txXfrm>
        <a:off x="1784282" y="2956943"/>
        <a:ext cx="1156087" cy="1156087"/>
      </dsp:txXfrm>
    </dsp:sp>
    <dsp:sp modelId="{432B8658-4645-4840-A658-7F706640BA23}">
      <dsp:nvSpPr>
        <dsp:cNvPr id="0" name=""/>
        <dsp:cNvSpPr/>
      </dsp:nvSpPr>
      <dsp:spPr>
        <a:xfrm rot="13111987">
          <a:off x="3541343" y="2228138"/>
          <a:ext cx="390010" cy="3660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639192" y="2335543"/>
        <a:ext cx="280206" cy="219608"/>
      </dsp:txXfrm>
    </dsp:sp>
    <dsp:sp modelId="{C225ACC4-1D23-48BC-BDD5-2CD625E4FD4C}">
      <dsp:nvSpPr>
        <dsp:cNvPr id="0" name=""/>
        <dsp:cNvSpPr/>
      </dsp:nvSpPr>
      <dsp:spPr>
        <a:xfrm>
          <a:off x="1982949" y="848318"/>
          <a:ext cx="1634955" cy="16349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GB" sz="900" b="0" i="0" kern="1200" dirty="0">
            <a:solidFill>
              <a:srgbClr val="000000"/>
            </a:solidFill>
            <a:effectLst/>
            <a:latin typeface="Arial" panose="020B0604020202020204" pitchFamily="34" charset="0"/>
          </a:endParaRPr>
        </a:p>
        <a:p>
          <a:pPr marL="0" lvl="0" indent="0" algn="ctr" defTabSz="400050">
            <a:lnSpc>
              <a:spcPct val="90000"/>
            </a:lnSpc>
            <a:spcBef>
              <a:spcPct val="0"/>
            </a:spcBef>
            <a:spcAft>
              <a:spcPct val="35000"/>
            </a:spcAft>
            <a:buNone/>
          </a:pPr>
          <a:endParaRPr lang="en-GB" sz="900" b="0" i="0" kern="1200" dirty="0">
            <a:solidFill>
              <a:srgbClr val="000000"/>
            </a:solidFill>
            <a:effectLst/>
            <a:latin typeface="Arial" panose="020B0604020202020204" pitchFamily="34" charset="0"/>
          </a:endParaRPr>
        </a:p>
        <a:p>
          <a:pPr marL="0" lvl="0" indent="0" algn="ctr" defTabSz="400050">
            <a:lnSpc>
              <a:spcPct val="90000"/>
            </a:lnSpc>
            <a:spcBef>
              <a:spcPct val="0"/>
            </a:spcBef>
            <a:spcAft>
              <a:spcPct val="35000"/>
            </a:spcAft>
            <a:buNone/>
          </a:pPr>
          <a:r>
            <a:rPr lang="en-GB" sz="800" b="0" i="0" kern="1200" dirty="0">
              <a:solidFill>
                <a:schemeClr val="bg1"/>
              </a:solidFill>
              <a:effectLst/>
              <a:latin typeface="Arial" panose="020B0604020202020204" pitchFamily="34" charset="0"/>
            </a:rPr>
            <a:t>‘I had it the year before, it’s just, you know: a nice lady comes and sits with you in a room ‘You sleeping alright?’ ‘Yeah.’ ‘Any bad feelings or anything?’ You sort of go ‘No, I'm alright.’ ‘Ok.’ (RASSO investigator) </a:t>
          </a:r>
        </a:p>
        <a:p>
          <a:pPr marL="0" lvl="0" indent="0" algn="ctr" defTabSz="400050">
            <a:lnSpc>
              <a:spcPct val="90000"/>
            </a:lnSpc>
            <a:spcBef>
              <a:spcPct val="0"/>
            </a:spcBef>
            <a:spcAft>
              <a:spcPct val="35000"/>
            </a:spcAft>
            <a:buNone/>
          </a:pPr>
          <a:endParaRPr lang="en-GB" sz="900" b="0" i="0" kern="1200" dirty="0">
            <a:solidFill>
              <a:srgbClr val="000000"/>
            </a:solidFill>
            <a:effectLst/>
            <a:latin typeface="Arial" panose="020B0604020202020204" pitchFamily="34" charset="0"/>
          </a:endParaRPr>
        </a:p>
        <a:p>
          <a:pPr marL="0" lvl="0" indent="0" algn="ctr" defTabSz="400050">
            <a:lnSpc>
              <a:spcPct val="90000"/>
            </a:lnSpc>
            <a:spcBef>
              <a:spcPct val="0"/>
            </a:spcBef>
            <a:spcAft>
              <a:spcPct val="35000"/>
            </a:spcAft>
            <a:buNone/>
          </a:pPr>
          <a:endParaRPr lang="en-GB" sz="700" kern="1200" dirty="0"/>
        </a:p>
      </dsp:txBody>
      <dsp:txXfrm>
        <a:off x="2222383" y="1087752"/>
        <a:ext cx="1156087" cy="11560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09560-D35A-4A57-BC5F-C902D93EABFB}">
      <dsp:nvSpPr>
        <dsp:cNvPr id="0" name=""/>
        <dsp:cNvSpPr/>
      </dsp:nvSpPr>
      <dsp:spPr>
        <a:xfrm>
          <a:off x="2867706" y="57749"/>
          <a:ext cx="2771955" cy="2771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Learning and development</a:t>
          </a:r>
        </a:p>
      </dsp:txBody>
      <dsp:txXfrm>
        <a:off x="3237300" y="542841"/>
        <a:ext cx="2032767" cy="1247380"/>
      </dsp:txXfrm>
    </dsp:sp>
    <dsp:sp modelId="{5D7ACEC2-E94A-4556-93AF-676259F01F26}">
      <dsp:nvSpPr>
        <dsp:cNvPr id="0" name=""/>
        <dsp:cNvSpPr/>
      </dsp:nvSpPr>
      <dsp:spPr>
        <a:xfrm>
          <a:off x="3867920" y="1790221"/>
          <a:ext cx="2771955" cy="2771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Enhancing professional perspectives and RASSO investigations</a:t>
          </a:r>
        </a:p>
      </dsp:txBody>
      <dsp:txXfrm>
        <a:off x="4715677" y="2506309"/>
        <a:ext cx="1663173" cy="1524575"/>
      </dsp:txXfrm>
    </dsp:sp>
    <dsp:sp modelId="{CF0E2C6D-250F-4A21-9D4F-EEE599693EAE}">
      <dsp:nvSpPr>
        <dsp:cNvPr id="0" name=""/>
        <dsp:cNvSpPr/>
      </dsp:nvSpPr>
      <dsp:spPr>
        <a:xfrm>
          <a:off x="1867492" y="1790221"/>
          <a:ext cx="2771955" cy="277195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GB" sz="2100" kern="1200" dirty="0"/>
            <a:t>Wellbeing</a:t>
          </a:r>
        </a:p>
      </dsp:txBody>
      <dsp:txXfrm>
        <a:off x="2128518" y="2506309"/>
        <a:ext cx="1663173" cy="1524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50A66-7A89-4CEA-AFE1-EA76EBDBC949}">
      <dsp:nvSpPr>
        <dsp:cNvPr id="0" name=""/>
        <dsp:cNvSpPr/>
      </dsp:nvSpPr>
      <dsp:spPr>
        <a:xfrm>
          <a:off x="0" y="11104"/>
          <a:ext cx="5692953" cy="479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Pedagogy</a:t>
          </a:r>
        </a:p>
      </dsp:txBody>
      <dsp:txXfrm>
        <a:off x="23417" y="34521"/>
        <a:ext cx="5646119" cy="432866"/>
      </dsp:txXfrm>
    </dsp:sp>
    <dsp:sp modelId="{96403F65-A008-4B6B-9FC9-6A4425507A17}">
      <dsp:nvSpPr>
        <dsp:cNvPr id="0" name=""/>
        <dsp:cNvSpPr/>
      </dsp:nvSpPr>
      <dsp:spPr>
        <a:xfrm>
          <a:off x="0" y="548404"/>
          <a:ext cx="5692953" cy="479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Content</a:t>
          </a:r>
        </a:p>
      </dsp:txBody>
      <dsp:txXfrm>
        <a:off x="23417" y="571821"/>
        <a:ext cx="5646119" cy="432866"/>
      </dsp:txXfrm>
    </dsp:sp>
    <dsp:sp modelId="{BF3C0AEF-E95F-47F8-BDC7-D9CCD5770108}">
      <dsp:nvSpPr>
        <dsp:cNvPr id="0" name=""/>
        <dsp:cNvSpPr/>
      </dsp:nvSpPr>
      <dsp:spPr>
        <a:xfrm>
          <a:off x="0" y="1085705"/>
          <a:ext cx="5692953" cy="479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Organisational Setting</a:t>
          </a:r>
        </a:p>
      </dsp:txBody>
      <dsp:txXfrm>
        <a:off x="23417" y="1109122"/>
        <a:ext cx="5646119" cy="432866"/>
      </dsp:txXfrm>
    </dsp:sp>
    <dsp:sp modelId="{7DF94B84-AC6F-4EFB-86BC-1F0DDFCDCF3A}">
      <dsp:nvSpPr>
        <dsp:cNvPr id="0" name=""/>
        <dsp:cNvSpPr/>
      </dsp:nvSpPr>
      <dsp:spPr>
        <a:xfrm>
          <a:off x="0" y="1623005"/>
          <a:ext cx="5692953" cy="479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Assessment</a:t>
          </a:r>
        </a:p>
      </dsp:txBody>
      <dsp:txXfrm>
        <a:off x="23417" y="1646422"/>
        <a:ext cx="5646119" cy="432866"/>
      </dsp:txXfrm>
    </dsp:sp>
    <dsp:sp modelId="{8C89AED2-046B-424B-996B-69954819CD54}">
      <dsp:nvSpPr>
        <dsp:cNvPr id="0" name=""/>
        <dsp:cNvSpPr/>
      </dsp:nvSpPr>
      <dsp:spPr>
        <a:xfrm>
          <a:off x="0" y="2160305"/>
          <a:ext cx="5692953" cy="479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Evaluation &amp; Review of training</a:t>
          </a:r>
        </a:p>
      </dsp:txBody>
      <dsp:txXfrm>
        <a:off x="23417" y="2183722"/>
        <a:ext cx="5646119" cy="432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C66C2-F380-441F-B4CF-41D33477B86E}">
      <dsp:nvSpPr>
        <dsp:cNvPr id="0" name=""/>
        <dsp:cNvSpPr/>
      </dsp:nvSpPr>
      <dsp:spPr>
        <a:xfrm>
          <a:off x="2284" y="260885"/>
          <a:ext cx="2226958" cy="4602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a:t>Pedagogy</a:t>
          </a:r>
        </a:p>
      </dsp:txBody>
      <dsp:txXfrm>
        <a:off x="2284" y="260885"/>
        <a:ext cx="2226958" cy="460295"/>
      </dsp:txXfrm>
    </dsp:sp>
    <dsp:sp modelId="{36207F6E-3287-4143-92BE-A1E22988464E}">
      <dsp:nvSpPr>
        <dsp:cNvPr id="0" name=""/>
        <dsp:cNvSpPr/>
      </dsp:nvSpPr>
      <dsp:spPr>
        <a:xfrm>
          <a:off x="2284" y="721180"/>
          <a:ext cx="2226958" cy="20532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t>Combination of taught (course) and experiential learning (CPD &amp; portfolio) approaches combined in overall learning package</a:t>
          </a:r>
        </a:p>
        <a:p>
          <a:pPr marL="57150" lvl="1" indent="-57150" algn="l" defTabSz="488950">
            <a:lnSpc>
              <a:spcPct val="90000"/>
            </a:lnSpc>
            <a:spcBef>
              <a:spcPct val="0"/>
            </a:spcBef>
            <a:spcAft>
              <a:spcPct val="15000"/>
            </a:spcAft>
            <a:buChar char="•"/>
          </a:pPr>
          <a:r>
            <a:rPr lang="en-GB" sz="1100" kern="1200" dirty="0"/>
            <a:t>Multi-faceted approaches reflected in classroom-based training – Lecture, Q&amp;A, Group Discussion, Scenarios, Case Studies, use of SMEs, Handouts </a:t>
          </a:r>
        </a:p>
        <a:p>
          <a:pPr marL="57150" lvl="1" indent="-57150" algn="l" defTabSz="488950">
            <a:lnSpc>
              <a:spcPct val="90000"/>
            </a:lnSpc>
            <a:spcBef>
              <a:spcPct val="0"/>
            </a:spcBef>
            <a:spcAft>
              <a:spcPct val="15000"/>
            </a:spcAft>
            <a:buChar char="•"/>
          </a:pPr>
          <a:r>
            <a:rPr lang="en-GB" sz="1100" kern="1200" dirty="0"/>
            <a:t>Knowledge check to establish base-line knowledge &amp; understanding at start of each course element</a:t>
          </a:r>
        </a:p>
      </dsp:txBody>
      <dsp:txXfrm>
        <a:off x="2284" y="721180"/>
        <a:ext cx="2226958" cy="2053260"/>
      </dsp:txXfrm>
    </dsp:sp>
    <dsp:sp modelId="{3E33EFFA-815F-4D06-BE59-C1489F5BC25D}">
      <dsp:nvSpPr>
        <dsp:cNvPr id="0" name=""/>
        <dsp:cNvSpPr/>
      </dsp:nvSpPr>
      <dsp:spPr>
        <a:xfrm>
          <a:off x="2541017" y="260885"/>
          <a:ext cx="2226958" cy="46029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a:t>Content</a:t>
          </a:r>
        </a:p>
      </dsp:txBody>
      <dsp:txXfrm>
        <a:off x="2541017" y="260885"/>
        <a:ext cx="2226958" cy="460295"/>
      </dsp:txXfrm>
    </dsp:sp>
    <dsp:sp modelId="{217CF55C-2358-4411-85C9-4C278479B9D8}">
      <dsp:nvSpPr>
        <dsp:cNvPr id="0" name=""/>
        <dsp:cNvSpPr/>
      </dsp:nvSpPr>
      <dsp:spPr>
        <a:xfrm>
          <a:off x="2541017" y="721180"/>
          <a:ext cx="2226958" cy="20532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t>Attempt at mapping CoP learning outcomes &amp; content with SSAI course objectives but not always clear how align</a:t>
          </a:r>
        </a:p>
        <a:p>
          <a:pPr marL="57150" lvl="1" indent="-57150" algn="l" defTabSz="488950">
            <a:lnSpc>
              <a:spcPct val="90000"/>
            </a:lnSpc>
            <a:spcBef>
              <a:spcPct val="0"/>
            </a:spcBef>
            <a:spcAft>
              <a:spcPct val="15000"/>
            </a:spcAft>
            <a:buChar char="•"/>
          </a:pPr>
          <a:r>
            <a:rPr lang="en-GB" sz="1100" kern="1200" dirty="0"/>
            <a:t>Wellbeing &amp; resilience training included in the course</a:t>
          </a:r>
        </a:p>
        <a:p>
          <a:pPr marL="57150" lvl="1" indent="-57150" algn="l" defTabSz="488950">
            <a:lnSpc>
              <a:spcPct val="90000"/>
            </a:lnSpc>
            <a:spcBef>
              <a:spcPct val="0"/>
            </a:spcBef>
            <a:spcAft>
              <a:spcPct val="15000"/>
            </a:spcAft>
            <a:buChar char="•"/>
          </a:pPr>
          <a:r>
            <a:rPr lang="en-GB" sz="1100" kern="1200" dirty="0"/>
            <a:t>Legislation, processes &amp; procedure covered but also content on victim vulnerabilities, understanding offender behaviour, impact on victim &amp; victim support.</a:t>
          </a:r>
        </a:p>
      </dsp:txBody>
      <dsp:txXfrm>
        <a:off x="2541017" y="721180"/>
        <a:ext cx="2226958" cy="2053260"/>
      </dsp:txXfrm>
    </dsp:sp>
    <dsp:sp modelId="{6EC8F09F-12FE-4C3F-8C99-DE5E63B8FBED}">
      <dsp:nvSpPr>
        <dsp:cNvPr id="0" name=""/>
        <dsp:cNvSpPr/>
      </dsp:nvSpPr>
      <dsp:spPr>
        <a:xfrm>
          <a:off x="5079750" y="260885"/>
          <a:ext cx="2226958" cy="46029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GB" sz="1100" kern="1200"/>
            <a:t>Organisational</a:t>
          </a:r>
        </a:p>
        <a:p>
          <a:pPr marL="0" lvl="0" indent="0" algn="ctr" defTabSz="488950">
            <a:lnSpc>
              <a:spcPct val="90000"/>
            </a:lnSpc>
            <a:spcBef>
              <a:spcPct val="0"/>
            </a:spcBef>
            <a:spcAft>
              <a:spcPct val="35000"/>
            </a:spcAft>
            <a:buNone/>
          </a:pPr>
          <a:r>
            <a:rPr lang="en-GB" sz="1100" kern="1200"/>
            <a:t>Setting</a:t>
          </a:r>
        </a:p>
      </dsp:txBody>
      <dsp:txXfrm>
        <a:off x="5079750" y="260885"/>
        <a:ext cx="2226958" cy="460295"/>
      </dsp:txXfrm>
    </dsp:sp>
    <dsp:sp modelId="{83A7916B-ABA3-49BC-957F-AC3E1E8C8040}">
      <dsp:nvSpPr>
        <dsp:cNvPr id="0" name=""/>
        <dsp:cNvSpPr/>
      </dsp:nvSpPr>
      <dsp:spPr>
        <a:xfrm>
          <a:off x="5079750" y="721180"/>
          <a:ext cx="2226958" cy="205326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a:t>Genuine commitment from leadership to improve this training </a:t>
          </a:r>
        </a:p>
        <a:p>
          <a:pPr marL="57150" lvl="1" indent="-57150" algn="l" defTabSz="488950">
            <a:lnSpc>
              <a:spcPct val="90000"/>
            </a:lnSpc>
            <a:spcBef>
              <a:spcPct val="0"/>
            </a:spcBef>
            <a:spcAft>
              <a:spcPct val="15000"/>
            </a:spcAft>
            <a:buChar char="•"/>
          </a:pPr>
          <a:r>
            <a:rPr lang="en-GB" sz="1100" kern="1200" dirty="0"/>
            <a:t>New Chronical resource management system will provide improved oversight of skills distribution</a:t>
          </a:r>
        </a:p>
      </dsp:txBody>
      <dsp:txXfrm>
        <a:off x="5079750" y="721180"/>
        <a:ext cx="2226958" cy="2053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2804E-E408-4209-AF97-CC42DA3EBC06}">
      <dsp:nvSpPr>
        <dsp:cNvPr id="0" name=""/>
        <dsp:cNvSpPr/>
      </dsp:nvSpPr>
      <dsp:spPr>
        <a:xfrm rot="16200000">
          <a:off x="-1624141" y="1626935"/>
          <a:ext cx="5995996"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t" anchorCtr="0">
          <a:noAutofit/>
        </a:bodyPr>
        <a:lstStyle/>
        <a:p>
          <a:pPr marL="0" lvl="0" indent="0" algn="l" defTabSz="711200">
            <a:lnSpc>
              <a:spcPct val="90000"/>
            </a:lnSpc>
            <a:spcBef>
              <a:spcPct val="0"/>
            </a:spcBef>
            <a:spcAft>
              <a:spcPct val="35000"/>
            </a:spcAft>
            <a:buNone/>
          </a:pPr>
          <a:r>
            <a:rPr lang="en-GB" sz="1600" b="1" kern="1200"/>
            <a:t>Content:</a:t>
          </a:r>
          <a:endParaRPr lang="en-GB" sz="1600" b="1" kern="1200" dirty="0"/>
        </a:p>
        <a:p>
          <a:pPr marL="57150" lvl="1" indent="-57150" algn="l" defTabSz="466725">
            <a:lnSpc>
              <a:spcPct val="90000"/>
            </a:lnSpc>
            <a:spcBef>
              <a:spcPct val="0"/>
            </a:spcBef>
            <a:spcAft>
              <a:spcPct val="15000"/>
            </a:spcAft>
            <a:buChar char="•"/>
          </a:pPr>
          <a:r>
            <a:rPr lang="en-GB" sz="1050" kern="1200"/>
            <a:t> Lack of strong linkages between COP outcomes and learning delivery makes ability to be confident in fidelity of learning less certain</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Dual nature of the role regarding investigation versus burden of evidential proof not clear</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Depth of content not clear from material supplied for review; observation required</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Not clear the extent to which the content is evidence-informed with current academic evidence</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Softer skills for dealing with victim appears limited (behaviours)</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 Experience of trainers in RASSO unknown</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Challenges of identifying and integrating changes in law and practice</a:t>
          </a:r>
          <a:endParaRPr lang="en-GB" sz="1050" kern="1200" dirty="0"/>
        </a:p>
      </dsp:txBody>
      <dsp:txXfrm rot="5400000">
        <a:off x="2795" y="1199198"/>
        <a:ext cx="2742124" cy="3597598"/>
      </dsp:txXfrm>
    </dsp:sp>
    <dsp:sp modelId="{AC8660AC-525B-4C63-BEDB-7DA91118A496}">
      <dsp:nvSpPr>
        <dsp:cNvPr id="0" name=""/>
        <dsp:cNvSpPr/>
      </dsp:nvSpPr>
      <dsp:spPr>
        <a:xfrm rot="16200000">
          <a:off x="1323643" y="1626935"/>
          <a:ext cx="5995996"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GB" sz="1600" b="1" kern="1200"/>
            <a:t>Organisational setting:</a:t>
          </a:r>
          <a:endParaRPr lang="en-GB" sz="1600" b="1" kern="1200" dirty="0"/>
        </a:p>
        <a:p>
          <a:pPr marL="57150" lvl="1" indent="-57150" algn="l" defTabSz="400050">
            <a:lnSpc>
              <a:spcPct val="90000"/>
            </a:lnSpc>
            <a:spcBef>
              <a:spcPct val="0"/>
            </a:spcBef>
            <a:spcAft>
              <a:spcPct val="15000"/>
            </a:spcAft>
            <a:buChar char="•"/>
          </a:pPr>
          <a:r>
            <a:rPr lang="en-GB" sz="900" kern="1200"/>
            <a:t>Does not acknowledge the dual nature of the early career investigator role and that of a learner</a:t>
          </a: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r>
            <a:rPr lang="en-GB" sz="900" kern="1200"/>
            <a:t>The investigative landscape for RASSO offences is potentially complex with cases passing between first responders, Project Bluestone personnel and main CID resources. The learning pathways do not appear to integrate a holistic view of how these resources work cohesively within a single understood learning pathway to provide capacity and capability for investigations</a:t>
          </a: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r>
            <a:rPr lang="en-GB" sz="900" kern="1200"/>
            <a:t>Potential tension between portfolio completion and investigative workloads, exacerbated by under-resourcing in investigative teams</a:t>
          </a: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r>
            <a:rPr lang="en-GB" sz="900" kern="1200"/>
            <a:t>Inconsistent tutor/supervisor training which leads to inconsistent standard of support for trainee investigators</a:t>
          </a: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r>
            <a:rPr lang="en-GB" sz="900" kern="1200"/>
            <a:t>Lack of mentoring between classroom and application into practice</a:t>
          </a: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r>
            <a:rPr lang="en-GB" sz="900" kern="1200"/>
            <a:t>New Chronical resource management system lacks functionality of full learning management systems</a:t>
          </a:r>
          <a:endParaRPr lang="en-GB" sz="900" kern="1200" dirty="0"/>
        </a:p>
        <a:p>
          <a:pPr marL="57150" lvl="1" indent="-57150" algn="l" defTabSz="400050">
            <a:lnSpc>
              <a:spcPct val="90000"/>
            </a:lnSpc>
            <a:spcBef>
              <a:spcPct val="0"/>
            </a:spcBef>
            <a:spcAft>
              <a:spcPct val="15000"/>
            </a:spcAft>
            <a:buChar char="•"/>
          </a:pPr>
          <a:endParaRPr lang="en-GB" sz="900" kern="1200" dirty="0"/>
        </a:p>
        <a:p>
          <a:pPr marL="57150" lvl="1" indent="-57150" algn="l" defTabSz="400050">
            <a:lnSpc>
              <a:spcPct val="90000"/>
            </a:lnSpc>
            <a:spcBef>
              <a:spcPct val="0"/>
            </a:spcBef>
            <a:spcAft>
              <a:spcPct val="15000"/>
            </a:spcAft>
            <a:buChar char="•"/>
          </a:pPr>
          <a:r>
            <a:rPr lang="en-GB" sz="900" kern="1200"/>
            <a:t>Balance of value of craft and evidence                  based knowledge</a:t>
          </a:r>
          <a:endParaRPr lang="en-GB" sz="900" kern="1200" dirty="0"/>
        </a:p>
      </dsp:txBody>
      <dsp:txXfrm rot="5400000">
        <a:off x="2950579" y="1199198"/>
        <a:ext cx="2742124" cy="3597598"/>
      </dsp:txXfrm>
    </dsp:sp>
    <dsp:sp modelId="{BDD2EF2E-F783-44CC-83DA-0E796675FE9B}">
      <dsp:nvSpPr>
        <dsp:cNvPr id="0" name=""/>
        <dsp:cNvSpPr/>
      </dsp:nvSpPr>
      <dsp:spPr>
        <a:xfrm rot="16200000">
          <a:off x="4271427" y="1626935"/>
          <a:ext cx="5995996"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t" anchorCtr="0">
          <a:noAutofit/>
        </a:bodyPr>
        <a:lstStyle/>
        <a:p>
          <a:pPr marL="0" lvl="0" indent="0" algn="l" defTabSz="755650">
            <a:lnSpc>
              <a:spcPct val="90000"/>
            </a:lnSpc>
            <a:spcBef>
              <a:spcPct val="0"/>
            </a:spcBef>
            <a:spcAft>
              <a:spcPct val="35000"/>
            </a:spcAft>
            <a:buNone/>
          </a:pPr>
          <a:r>
            <a:rPr lang="en-GB" sz="1700" b="1" kern="1200"/>
            <a:t>Assessment: </a:t>
          </a:r>
          <a:endParaRPr lang="en-GB" sz="1700" b="1" kern="1200" dirty="0"/>
        </a:p>
        <a:p>
          <a:pPr marL="57150" lvl="1" indent="-57150" algn="l" defTabSz="466725">
            <a:lnSpc>
              <a:spcPct val="90000"/>
            </a:lnSpc>
            <a:spcBef>
              <a:spcPct val="0"/>
            </a:spcBef>
            <a:spcAft>
              <a:spcPct val="15000"/>
            </a:spcAft>
            <a:buChar char="•"/>
          </a:pPr>
          <a:r>
            <a:rPr lang="en-GB" sz="1050" kern="1200"/>
            <a:t>Examples of formative &amp; summative assessment could not be readily identified (with exception of a 20 question knowledge quiz)</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Unclear if assessments paced throughout the course so officer can learn from them</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Unclear if multiple feedback points exist to help build student understanding</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Assessment of effectiveness against CoP Learning Objectives is not clear</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 Assessor training is only a two hour overview which may impact on assessor capacity, capability &amp; confidence</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Little read across from PEQF assessment learning visible in sample provided </a:t>
          </a:r>
          <a:endParaRPr lang="en-GB" sz="1050" kern="1200" dirty="0"/>
        </a:p>
      </dsp:txBody>
      <dsp:txXfrm rot="5400000">
        <a:off x="5898363" y="1199198"/>
        <a:ext cx="2742124" cy="3597598"/>
      </dsp:txXfrm>
    </dsp:sp>
    <dsp:sp modelId="{B415BE20-2E00-4A3B-AE12-4B6A4AA1ED8B}">
      <dsp:nvSpPr>
        <dsp:cNvPr id="0" name=""/>
        <dsp:cNvSpPr/>
      </dsp:nvSpPr>
      <dsp:spPr>
        <a:xfrm rot="16200000">
          <a:off x="7219212" y="1626935"/>
          <a:ext cx="5995996"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t" anchorCtr="0">
          <a:noAutofit/>
        </a:bodyPr>
        <a:lstStyle/>
        <a:p>
          <a:pPr marL="0" lvl="0" indent="0" algn="l" defTabSz="755650">
            <a:lnSpc>
              <a:spcPct val="90000"/>
            </a:lnSpc>
            <a:spcBef>
              <a:spcPct val="0"/>
            </a:spcBef>
            <a:spcAft>
              <a:spcPct val="35000"/>
            </a:spcAft>
            <a:buNone/>
          </a:pPr>
          <a:r>
            <a:rPr lang="en-GB" sz="1700" b="1" kern="1200"/>
            <a:t>Evaluation &amp; Review:</a:t>
          </a:r>
          <a:endParaRPr lang="en-GB" sz="1700" b="1" kern="1200" dirty="0"/>
        </a:p>
        <a:p>
          <a:pPr marL="57150" lvl="1" indent="-57150" algn="l" defTabSz="466725">
            <a:lnSpc>
              <a:spcPct val="90000"/>
            </a:lnSpc>
            <a:spcBef>
              <a:spcPct val="0"/>
            </a:spcBef>
            <a:spcAft>
              <a:spcPct val="15000"/>
            </a:spcAft>
            <a:buChar char="•"/>
          </a:pPr>
          <a:r>
            <a:rPr lang="en-GB" sz="1050" kern="1200"/>
            <a:t> Unclear if the taught component is pass or fail or based on attendance only</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 Limited course evaluation (level 1 Kirkpatrick – happy sheets) appears to be undertaken</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 Lack of evaluation of learning pathways to determine if learning has had desired effect makes it challenging to understand if learners are effectively equipped with required knowledge, skills and abilities</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 Extent to which learning material updated with  current and best available evidence is unknown</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Evidence of reluctance to listen to and integrate into learning ‘uncomfortable’ feedback from  ISVAs</a:t>
          </a:r>
          <a:endParaRPr lang="en-GB" sz="1050" kern="1200" dirty="0"/>
        </a:p>
        <a:p>
          <a:pPr marL="57150" lvl="1" indent="-57150" algn="l" defTabSz="466725">
            <a:lnSpc>
              <a:spcPct val="90000"/>
            </a:lnSpc>
            <a:spcBef>
              <a:spcPct val="0"/>
            </a:spcBef>
            <a:spcAft>
              <a:spcPct val="15000"/>
            </a:spcAft>
            <a:buChar char="•"/>
          </a:pPr>
          <a:endParaRPr lang="en-GB" sz="1050" kern="1200" dirty="0"/>
        </a:p>
        <a:p>
          <a:pPr marL="57150" lvl="1" indent="-57150" algn="l" defTabSz="466725">
            <a:lnSpc>
              <a:spcPct val="90000"/>
            </a:lnSpc>
            <a:spcBef>
              <a:spcPct val="0"/>
            </a:spcBef>
            <a:spcAft>
              <a:spcPct val="15000"/>
            </a:spcAft>
            <a:buChar char="•"/>
          </a:pPr>
          <a:r>
            <a:rPr lang="en-GB" sz="1050" kern="1200"/>
            <a:t>Not apparent where victim/ survivor voice/ experience informs learning development</a:t>
          </a:r>
          <a:endParaRPr lang="en-GB" sz="1050" kern="1200" dirty="0"/>
        </a:p>
      </dsp:txBody>
      <dsp:txXfrm rot="5400000">
        <a:off x="8846148" y="1199198"/>
        <a:ext cx="2742124" cy="3597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07DF3-E979-4673-AB52-D467C00B2A18}">
      <dsp:nvSpPr>
        <dsp:cNvPr id="0" name=""/>
        <dsp:cNvSpPr/>
      </dsp:nvSpPr>
      <dsp:spPr>
        <a:xfrm>
          <a:off x="3788146" y="2516532"/>
          <a:ext cx="1355711" cy="13557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Weaknesses</a:t>
          </a:r>
        </a:p>
      </dsp:txBody>
      <dsp:txXfrm>
        <a:off x="3986685" y="2715071"/>
        <a:ext cx="958633" cy="958633"/>
      </dsp:txXfrm>
    </dsp:sp>
    <dsp:sp modelId="{37A7B1E2-E978-437D-8BDA-F5B5A5D17AFB}">
      <dsp:nvSpPr>
        <dsp:cNvPr id="0" name=""/>
        <dsp:cNvSpPr/>
      </dsp:nvSpPr>
      <dsp:spPr>
        <a:xfrm rot="16164318">
          <a:off x="4297203" y="2052433"/>
          <a:ext cx="317494" cy="347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4345321" y="2169499"/>
        <a:ext cx="222246" cy="208335"/>
      </dsp:txXfrm>
    </dsp:sp>
    <dsp:sp modelId="{C3F0FCF4-E44E-49DB-A30C-2D8D92781B2F}">
      <dsp:nvSpPr>
        <dsp:cNvPr id="0" name=""/>
        <dsp:cNvSpPr/>
      </dsp:nvSpPr>
      <dsp:spPr>
        <a:xfrm>
          <a:off x="3398508" y="-70463"/>
          <a:ext cx="2087846" cy="19880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solidFill>
                <a:schemeClr val="bg1"/>
              </a:solidFill>
              <a:effectLst/>
              <a:latin typeface="Arial" panose="020B0604020202020204" pitchFamily="34" charset="0"/>
            </a:rPr>
            <a:t>‘I think the trouble with the training we received, just being very frank and honest, it’s not fit for purpose, it was a really poor course no practical indication on how to investigate sexual assault. It gave no further inputs to how you deal with your victims or about trauma specialising or anything like that. There was absolutely nothing. I felt like it was a tick box exercise as a course’ (RASSO officer)</a:t>
          </a:r>
          <a:endParaRPr lang="en-GB" sz="800" kern="1200" dirty="0">
            <a:solidFill>
              <a:schemeClr val="bg1"/>
            </a:solidFill>
          </a:endParaRPr>
        </a:p>
      </dsp:txBody>
      <dsp:txXfrm>
        <a:off x="3704266" y="220683"/>
        <a:ext cx="1476330" cy="1405774"/>
      </dsp:txXfrm>
    </dsp:sp>
    <dsp:sp modelId="{8033A32F-DB07-45C3-8BAB-21E03B6C6B4F}">
      <dsp:nvSpPr>
        <dsp:cNvPr id="0" name=""/>
        <dsp:cNvSpPr/>
      </dsp:nvSpPr>
      <dsp:spPr>
        <a:xfrm rot="19285714">
          <a:off x="5081115" y="2372662"/>
          <a:ext cx="395190" cy="347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092478" y="2474581"/>
        <a:ext cx="291023" cy="208335"/>
      </dsp:txXfrm>
    </dsp:sp>
    <dsp:sp modelId="{8CC9F1D4-3EE0-4563-8D84-A31DB16A0A9E}">
      <dsp:nvSpPr>
        <dsp:cNvPr id="0" name=""/>
        <dsp:cNvSpPr/>
      </dsp:nvSpPr>
      <dsp:spPr>
        <a:xfrm>
          <a:off x="5394080" y="931236"/>
          <a:ext cx="1694639" cy="16946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solidFill>
                <a:schemeClr val="bg1"/>
              </a:solidFill>
              <a:effectLst/>
              <a:latin typeface="Arial" panose="020B0604020202020204" pitchFamily="34" charset="0"/>
            </a:rPr>
            <a:t>‘I did the two 3-day programmes but primarily that was based around doing ABE interviews.  Rather than the information that you need for a RASSO case, a bit more on the job I suppose and I had a mentor for the first three months’ (civilian investigator).  </a:t>
          </a:r>
          <a:endParaRPr lang="en-GB" sz="700" kern="1200" dirty="0">
            <a:solidFill>
              <a:schemeClr val="bg1"/>
            </a:solidFill>
          </a:endParaRPr>
        </a:p>
      </dsp:txBody>
      <dsp:txXfrm>
        <a:off x="5642254" y="1179410"/>
        <a:ext cx="1198291" cy="1198291"/>
      </dsp:txXfrm>
    </dsp:sp>
    <dsp:sp modelId="{7CA736EA-B23F-4058-91E6-9BAFB3B21A16}">
      <dsp:nvSpPr>
        <dsp:cNvPr id="0" name=""/>
        <dsp:cNvSpPr/>
      </dsp:nvSpPr>
      <dsp:spPr>
        <a:xfrm rot="771429">
          <a:off x="5256958" y="3239165"/>
          <a:ext cx="331747" cy="347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258206" y="3297537"/>
        <a:ext cx="232223" cy="208335"/>
      </dsp:txXfrm>
    </dsp:sp>
    <dsp:sp modelId="{9CE39EF7-B42F-47E8-862B-CFFC8075D1B1}">
      <dsp:nvSpPr>
        <dsp:cNvPr id="0" name=""/>
        <dsp:cNvSpPr/>
      </dsp:nvSpPr>
      <dsp:spPr>
        <a:xfrm>
          <a:off x="5710358" y="2777258"/>
          <a:ext cx="1939057" cy="18448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solidFill>
                <a:schemeClr val="bg1"/>
              </a:solidFill>
              <a:effectLst/>
              <a:latin typeface="Calibri" panose="020F0502020204030204" pitchFamily="34" charset="0"/>
            </a:rPr>
            <a:t>‘I think the training itself is really poor. X, I love the FRO book by the way. The actual training package is half a day, and you go through the FRO book, a bit of awareness and the early evidence kit. When we used to do the chaperone training it was 2-3 days long then bolted onto that was a 2-week ABE course. It was just miles better, you felt so much more equipped, you’d half a day with a forensic scientist, an expert it the field explained to you why you should be doing things the way you should’ (FRO). </a:t>
          </a:r>
          <a:endParaRPr lang="en-GB" sz="700" kern="1200" dirty="0">
            <a:solidFill>
              <a:schemeClr val="bg1"/>
            </a:solidFill>
          </a:endParaRPr>
        </a:p>
      </dsp:txBody>
      <dsp:txXfrm>
        <a:off x="5994326" y="3047433"/>
        <a:ext cx="1371121" cy="1304519"/>
      </dsp:txXfrm>
    </dsp:sp>
    <dsp:sp modelId="{25940004-A553-4844-A1E5-E1CEDFF60530}">
      <dsp:nvSpPr>
        <dsp:cNvPr id="0" name=""/>
        <dsp:cNvSpPr/>
      </dsp:nvSpPr>
      <dsp:spPr>
        <a:xfrm rot="3857143">
          <a:off x="4719426" y="3957325"/>
          <a:ext cx="395190" cy="347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4748911" y="3979844"/>
        <a:ext cx="291023" cy="208335"/>
      </dsp:txXfrm>
    </dsp:sp>
    <dsp:sp modelId="{868C9151-4907-41B5-A69D-57B70DA55352}">
      <dsp:nvSpPr>
        <dsp:cNvPr id="0" name=""/>
        <dsp:cNvSpPr/>
      </dsp:nvSpPr>
      <dsp:spPr>
        <a:xfrm>
          <a:off x="4603954" y="4393005"/>
          <a:ext cx="1694639" cy="16946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solidFill>
                <a:schemeClr val="bg1"/>
              </a:solidFill>
              <a:effectLst/>
              <a:latin typeface="Arial" panose="020B0604020202020204" pitchFamily="34" charset="0"/>
            </a:rPr>
            <a:t>‘At the moment it’s just a matter of making sure somebody is investigating; whether they are somebody that likes it, whether they’re passionate about it, whether they’ve got training is an aside. It’s somebody that’s got the capacity, their workload isn’t already up to that magic number and can take it on’ (DI).  </a:t>
          </a:r>
          <a:endParaRPr lang="en-GB" sz="700" kern="1200" dirty="0">
            <a:solidFill>
              <a:schemeClr val="bg1"/>
            </a:solidFill>
          </a:endParaRPr>
        </a:p>
      </dsp:txBody>
      <dsp:txXfrm>
        <a:off x="4852128" y="4641179"/>
        <a:ext cx="1198291" cy="1198291"/>
      </dsp:txXfrm>
    </dsp:sp>
    <dsp:sp modelId="{C836B593-F45F-435C-B644-317EFD39391B}">
      <dsp:nvSpPr>
        <dsp:cNvPr id="0" name=""/>
        <dsp:cNvSpPr/>
      </dsp:nvSpPr>
      <dsp:spPr>
        <a:xfrm rot="6942857">
          <a:off x="3817388" y="3957325"/>
          <a:ext cx="395190" cy="347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892070" y="3979844"/>
        <a:ext cx="291023" cy="208335"/>
      </dsp:txXfrm>
    </dsp:sp>
    <dsp:sp modelId="{903EEB36-5390-4394-8FD2-7ECEA82E7D21}">
      <dsp:nvSpPr>
        <dsp:cNvPr id="0" name=""/>
        <dsp:cNvSpPr/>
      </dsp:nvSpPr>
      <dsp:spPr>
        <a:xfrm>
          <a:off x="2633411" y="4393005"/>
          <a:ext cx="1694639" cy="16946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solidFill>
                <a:schemeClr val="bg1"/>
              </a:solidFill>
              <a:effectLst/>
              <a:latin typeface="Arial" panose="020B0604020202020204" pitchFamily="34" charset="0"/>
            </a:rPr>
            <a:t>‘There is no teaching, no training and I think there could be, maybe a better input on what is expected of you as an OIC. but you literally just have to do or die’ (RASSO officer)  </a:t>
          </a:r>
          <a:endParaRPr lang="en-GB" sz="800" kern="1200" dirty="0">
            <a:solidFill>
              <a:schemeClr val="bg1"/>
            </a:solidFill>
          </a:endParaRPr>
        </a:p>
      </dsp:txBody>
      <dsp:txXfrm>
        <a:off x="2881585" y="4641179"/>
        <a:ext cx="1198291" cy="1198291"/>
      </dsp:txXfrm>
    </dsp:sp>
    <dsp:sp modelId="{9B633A6F-FE0A-4169-AF92-488D38408BA8}">
      <dsp:nvSpPr>
        <dsp:cNvPr id="0" name=""/>
        <dsp:cNvSpPr/>
      </dsp:nvSpPr>
      <dsp:spPr>
        <a:xfrm rot="10028571">
          <a:off x="3254976" y="3252084"/>
          <a:ext cx="395190" cy="347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357837" y="3309939"/>
        <a:ext cx="291023" cy="208335"/>
      </dsp:txXfrm>
    </dsp:sp>
    <dsp:sp modelId="{ABAEC3BD-7BD9-4676-A16E-F1580F0A8CAD}">
      <dsp:nvSpPr>
        <dsp:cNvPr id="0" name=""/>
        <dsp:cNvSpPr/>
      </dsp:nvSpPr>
      <dsp:spPr>
        <a:xfrm>
          <a:off x="1404798" y="2852373"/>
          <a:ext cx="1694639" cy="16946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solidFill>
                <a:schemeClr val="bg1"/>
              </a:solidFill>
              <a:effectLst/>
              <a:latin typeface="Arial" panose="020B0604020202020204" pitchFamily="34" charset="0"/>
            </a:rPr>
            <a:t>‘I’ve got somebody that I’m tutoring today that did their course in June, and they’ve already been allocated the RASSO job. That’s how strapped we are at the moment. I think it’s irrelevant whether you’ve got that extra training or not’ (RASSO officer)</a:t>
          </a:r>
          <a:endParaRPr lang="en-GB" sz="700" kern="1200" dirty="0">
            <a:solidFill>
              <a:schemeClr val="bg1"/>
            </a:solidFill>
          </a:endParaRPr>
        </a:p>
      </dsp:txBody>
      <dsp:txXfrm>
        <a:off x="1652972" y="3100547"/>
        <a:ext cx="1198291" cy="1198291"/>
      </dsp:txXfrm>
    </dsp:sp>
    <dsp:sp modelId="{5C46BD03-243B-4142-8912-642479A79339}">
      <dsp:nvSpPr>
        <dsp:cNvPr id="0" name=""/>
        <dsp:cNvSpPr/>
      </dsp:nvSpPr>
      <dsp:spPr>
        <a:xfrm rot="12893194">
          <a:off x="3432496" y="2433252"/>
          <a:ext cx="381780" cy="3472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527303" y="2532486"/>
        <a:ext cx="277613" cy="208335"/>
      </dsp:txXfrm>
    </dsp:sp>
    <dsp:sp modelId="{40D9BF16-D37B-4431-8F87-8BB5418A3AC0}">
      <dsp:nvSpPr>
        <dsp:cNvPr id="0" name=""/>
        <dsp:cNvSpPr/>
      </dsp:nvSpPr>
      <dsp:spPr>
        <a:xfrm>
          <a:off x="1522718" y="912946"/>
          <a:ext cx="1996946" cy="18508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solidFill>
                <a:schemeClr val="bg1"/>
              </a:solidFill>
              <a:effectLst/>
              <a:latin typeface="Arial" panose="020B0604020202020204" pitchFamily="34" charset="0"/>
            </a:rPr>
            <a:t>‘You apply your own learned experience from your evidential test, your public interest test as you would do with any other case; knowing your basic points to prove and the nuances of an investigation from your basic training. Whilst we have specialist investigators who may pick up specialist skills along the way, at supervising level if you hadn't actually done that, then it's very little traction to pick up’ (DI)</a:t>
          </a:r>
          <a:endParaRPr lang="en-GB" sz="700" kern="1200" dirty="0">
            <a:solidFill>
              <a:schemeClr val="bg1"/>
            </a:solidFill>
          </a:endParaRPr>
        </a:p>
      </dsp:txBody>
      <dsp:txXfrm>
        <a:off x="1815164" y="1183989"/>
        <a:ext cx="1412054" cy="1308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169CD-3493-418D-B249-57AD11A8BE76}">
      <dsp:nvSpPr>
        <dsp:cNvPr id="0" name=""/>
        <dsp:cNvSpPr/>
      </dsp:nvSpPr>
      <dsp:spPr>
        <a:xfrm>
          <a:off x="0" y="121896"/>
          <a:ext cx="5501548" cy="4475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Limited workforce planning and relative balance of new investigators to more experienced investigators likely to impact on capacity and capability.  Makes experience scarce and the impact of that experience potentially higher. </a:t>
          </a:r>
          <a:endParaRPr lang="en-US" sz="800" kern="1200" dirty="0"/>
        </a:p>
      </dsp:txBody>
      <dsp:txXfrm>
        <a:off x="21846" y="143742"/>
        <a:ext cx="5457856" cy="403833"/>
      </dsp:txXfrm>
    </dsp:sp>
    <dsp:sp modelId="{A7CCD8B8-32AB-4F49-91B2-461157752948}">
      <dsp:nvSpPr>
        <dsp:cNvPr id="0" name=""/>
        <dsp:cNvSpPr/>
      </dsp:nvSpPr>
      <dsp:spPr>
        <a:xfrm>
          <a:off x="0" y="592461"/>
          <a:ext cx="5501548" cy="4475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a:t>Lack of safe space for trainee investigators to voice concerns may create a disincentive for them to raise concerns over learning, competency or conflicts</a:t>
          </a:r>
          <a:endParaRPr lang="en-US" sz="800" kern="1200"/>
        </a:p>
      </dsp:txBody>
      <dsp:txXfrm>
        <a:off x="21846" y="614307"/>
        <a:ext cx="5457856" cy="403833"/>
      </dsp:txXfrm>
    </dsp:sp>
    <dsp:sp modelId="{4A4908A8-D508-4A9F-AF72-7DAF5BFFB75F}">
      <dsp:nvSpPr>
        <dsp:cNvPr id="0" name=""/>
        <dsp:cNvSpPr/>
      </dsp:nvSpPr>
      <dsp:spPr>
        <a:xfrm>
          <a:off x="0" y="1063026"/>
          <a:ext cx="5501548" cy="4475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t>The lack of more qualitative and outcome-based assessment of the learning outcomes means that it is difficult to determine whether what was taught was what was intended and inhibits evidence informed approaches to course adjustment and improvement </a:t>
          </a:r>
        </a:p>
      </dsp:txBody>
      <dsp:txXfrm>
        <a:off x="21846" y="1084872"/>
        <a:ext cx="5457856" cy="403833"/>
      </dsp:txXfrm>
    </dsp:sp>
    <dsp:sp modelId="{4946F8CB-918F-4F25-B00F-DE4442AC9D5E}">
      <dsp:nvSpPr>
        <dsp:cNvPr id="0" name=""/>
        <dsp:cNvSpPr/>
      </dsp:nvSpPr>
      <dsp:spPr>
        <a:xfrm>
          <a:off x="0" y="1533591"/>
          <a:ext cx="5501548" cy="4475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GB" sz="800" kern="1200" dirty="0"/>
            <a:t>Balance of reliance on investigator experience versus curriculum defined approaches unclear and may lead to deviation from intended learning outcomes and inconsistencies in learning</a:t>
          </a:r>
          <a:endParaRPr lang="en-US" sz="800" kern="1200" dirty="0"/>
        </a:p>
      </dsp:txBody>
      <dsp:txXfrm>
        <a:off x="21846" y="1555437"/>
        <a:ext cx="5457856" cy="403833"/>
      </dsp:txXfrm>
    </dsp:sp>
    <dsp:sp modelId="{0E3E2348-4F35-4B5B-9399-8AAF3DBDB3DD}">
      <dsp:nvSpPr>
        <dsp:cNvPr id="0" name=""/>
        <dsp:cNvSpPr/>
      </dsp:nvSpPr>
      <dsp:spPr>
        <a:xfrm>
          <a:off x="0" y="2004157"/>
          <a:ext cx="5501548" cy="44752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endParaRPr lang="en-US" sz="800" kern="1200" dirty="0"/>
        </a:p>
      </dsp:txBody>
      <dsp:txXfrm>
        <a:off x="21846" y="2026003"/>
        <a:ext cx="5457856" cy="4038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0006C-2B99-42AA-9641-C29FC0ED41AE}">
      <dsp:nvSpPr>
        <dsp:cNvPr id="0" name=""/>
        <dsp:cNvSpPr/>
      </dsp:nvSpPr>
      <dsp:spPr>
        <a:xfrm>
          <a:off x="0" y="323"/>
          <a:ext cx="569295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0ACE44-1637-44EA-959C-80393C9D563C}">
      <dsp:nvSpPr>
        <dsp:cNvPr id="0" name=""/>
        <dsp:cNvSpPr/>
      </dsp:nvSpPr>
      <dsp:spPr>
        <a:xfrm>
          <a:off x="0" y="323"/>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Screening</a:t>
          </a:r>
        </a:p>
      </dsp:txBody>
      <dsp:txXfrm>
        <a:off x="0" y="323"/>
        <a:ext cx="5692953" cy="530092"/>
      </dsp:txXfrm>
    </dsp:sp>
    <dsp:sp modelId="{411ACA1F-DEF1-409B-9393-41E97CC31049}">
      <dsp:nvSpPr>
        <dsp:cNvPr id="0" name=""/>
        <dsp:cNvSpPr/>
      </dsp:nvSpPr>
      <dsp:spPr>
        <a:xfrm>
          <a:off x="0" y="530416"/>
          <a:ext cx="569295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044AFD-0AAD-4DAE-A34C-B7AA54DA6DAB}">
      <dsp:nvSpPr>
        <dsp:cNvPr id="0" name=""/>
        <dsp:cNvSpPr/>
      </dsp:nvSpPr>
      <dsp:spPr>
        <a:xfrm>
          <a:off x="0" y="530416"/>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Supervision</a:t>
          </a:r>
        </a:p>
      </dsp:txBody>
      <dsp:txXfrm>
        <a:off x="0" y="530416"/>
        <a:ext cx="5692953" cy="530092"/>
      </dsp:txXfrm>
    </dsp:sp>
    <dsp:sp modelId="{85390500-479F-4819-883B-3AB7BB91BB17}">
      <dsp:nvSpPr>
        <dsp:cNvPr id="0" name=""/>
        <dsp:cNvSpPr/>
      </dsp:nvSpPr>
      <dsp:spPr>
        <a:xfrm>
          <a:off x="0" y="1060508"/>
          <a:ext cx="569295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3DE475-1D2C-47D4-B563-3BCB9772D5D6}">
      <dsp:nvSpPr>
        <dsp:cNvPr id="0" name=""/>
        <dsp:cNvSpPr/>
      </dsp:nvSpPr>
      <dsp:spPr>
        <a:xfrm>
          <a:off x="0" y="1060508"/>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Organisational Context</a:t>
          </a:r>
        </a:p>
      </dsp:txBody>
      <dsp:txXfrm>
        <a:off x="0" y="1060508"/>
        <a:ext cx="5692953" cy="530092"/>
      </dsp:txXfrm>
    </dsp:sp>
    <dsp:sp modelId="{664FC970-DF1B-46ED-A24B-B33A1908F719}">
      <dsp:nvSpPr>
        <dsp:cNvPr id="0" name=""/>
        <dsp:cNvSpPr/>
      </dsp:nvSpPr>
      <dsp:spPr>
        <a:xfrm>
          <a:off x="0" y="1590601"/>
          <a:ext cx="569295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1EA7CE-6131-4BD3-A0CD-14B75791B8F1}">
      <dsp:nvSpPr>
        <dsp:cNvPr id="0" name=""/>
        <dsp:cNvSpPr/>
      </dsp:nvSpPr>
      <dsp:spPr>
        <a:xfrm>
          <a:off x="0" y="1590601"/>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Psychological support</a:t>
          </a:r>
        </a:p>
      </dsp:txBody>
      <dsp:txXfrm>
        <a:off x="0" y="1590601"/>
        <a:ext cx="5692953" cy="530092"/>
      </dsp:txXfrm>
    </dsp:sp>
    <dsp:sp modelId="{9734DE2A-A40B-4E59-B20C-122E0AE6E63A}">
      <dsp:nvSpPr>
        <dsp:cNvPr id="0" name=""/>
        <dsp:cNvSpPr/>
      </dsp:nvSpPr>
      <dsp:spPr>
        <a:xfrm>
          <a:off x="0" y="2120693"/>
          <a:ext cx="569295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754B7F-D1C3-4956-A485-C73EC5AF066D}">
      <dsp:nvSpPr>
        <dsp:cNvPr id="0" name=""/>
        <dsp:cNvSpPr/>
      </dsp:nvSpPr>
      <dsp:spPr>
        <a:xfrm>
          <a:off x="0" y="2120693"/>
          <a:ext cx="5692953" cy="53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Organisational Learning</a:t>
          </a:r>
        </a:p>
      </dsp:txBody>
      <dsp:txXfrm>
        <a:off x="0" y="2120693"/>
        <a:ext cx="5692953" cy="5300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9C394-4017-4D24-A496-D2F9D3746D6B}">
      <dsp:nvSpPr>
        <dsp:cNvPr id="0" name=""/>
        <dsp:cNvSpPr/>
      </dsp:nvSpPr>
      <dsp:spPr>
        <a:xfrm>
          <a:off x="0" y="20240"/>
          <a:ext cx="9968302" cy="28781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a:t>Psychological Support:</a:t>
          </a:r>
        </a:p>
      </dsp:txBody>
      <dsp:txXfrm>
        <a:off x="14050" y="34290"/>
        <a:ext cx="9940202" cy="259719"/>
      </dsp:txXfrm>
    </dsp:sp>
    <dsp:sp modelId="{E8D05D82-2D2D-47E4-9502-597936FD57FC}">
      <dsp:nvSpPr>
        <dsp:cNvPr id="0" name=""/>
        <dsp:cNvSpPr/>
      </dsp:nvSpPr>
      <dsp:spPr>
        <a:xfrm>
          <a:off x="0" y="308060"/>
          <a:ext cx="9968302" cy="366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94" tIns="11430" rIns="64008" bIns="11430" numCol="1" spcCol="1270" anchor="t" anchorCtr="0">
          <a:noAutofit/>
        </a:bodyPr>
        <a:lstStyle/>
        <a:p>
          <a:pPr marL="57150" lvl="1" indent="-57150" algn="l" defTabSz="400050">
            <a:lnSpc>
              <a:spcPct val="90000"/>
            </a:lnSpc>
            <a:spcBef>
              <a:spcPct val="0"/>
            </a:spcBef>
            <a:spcAft>
              <a:spcPct val="20000"/>
            </a:spcAft>
            <a:buChar char="•"/>
          </a:pPr>
          <a:r>
            <a:rPr lang="en-GB" sz="900" kern="1200" dirty="0"/>
            <a:t> </a:t>
          </a:r>
          <a:r>
            <a:rPr lang="en-GB" sz="1100" kern="1200" dirty="0"/>
            <a:t>Thorough commitment and   understanding of the issues from the Psychological Support Team (PST)</a:t>
          </a:r>
        </a:p>
        <a:p>
          <a:pPr marL="57150" lvl="1" indent="-57150" algn="l" defTabSz="488950">
            <a:lnSpc>
              <a:spcPct val="90000"/>
            </a:lnSpc>
            <a:spcBef>
              <a:spcPct val="0"/>
            </a:spcBef>
            <a:spcAft>
              <a:spcPct val="20000"/>
            </a:spcAft>
            <a:buChar char="•"/>
          </a:pPr>
          <a:r>
            <a:rPr lang="en-GB" sz="1100" kern="1200" dirty="0"/>
            <a:t>Option for officers to see the PST twice a year officially and other times should an officer feel they require it</a:t>
          </a:r>
        </a:p>
      </dsp:txBody>
      <dsp:txXfrm>
        <a:off x="0" y="308060"/>
        <a:ext cx="9968302" cy="366390"/>
      </dsp:txXfrm>
    </dsp:sp>
    <dsp:sp modelId="{AA731958-CDD4-46BB-B498-F82FDAB9EC09}">
      <dsp:nvSpPr>
        <dsp:cNvPr id="0" name=""/>
        <dsp:cNvSpPr/>
      </dsp:nvSpPr>
      <dsp:spPr>
        <a:xfrm>
          <a:off x="0" y="674450"/>
          <a:ext cx="9968302" cy="28781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a:t>Psychological Screening:</a:t>
          </a:r>
        </a:p>
      </dsp:txBody>
      <dsp:txXfrm>
        <a:off x="14050" y="688500"/>
        <a:ext cx="9940202" cy="259719"/>
      </dsp:txXfrm>
    </dsp:sp>
    <dsp:sp modelId="{E1B6F9B2-5472-43A2-B832-A8DAEDB817FE}">
      <dsp:nvSpPr>
        <dsp:cNvPr id="0" name=""/>
        <dsp:cNvSpPr/>
      </dsp:nvSpPr>
      <dsp:spPr>
        <a:xfrm>
          <a:off x="0" y="962270"/>
          <a:ext cx="9968302" cy="1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94"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dirty="0"/>
            <a:t>Recognition of the importance of reactive support (TRIM) and proactive support through regular screening </a:t>
          </a:r>
        </a:p>
      </dsp:txBody>
      <dsp:txXfrm>
        <a:off x="0" y="962270"/>
        <a:ext cx="9968302" cy="198720"/>
      </dsp:txXfrm>
    </dsp:sp>
    <dsp:sp modelId="{D4A07A66-2195-4623-A053-008F3FDA3112}">
      <dsp:nvSpPr>
        <dsp:cNvPr id="0" name=""/>
        <dsp:cNvSpPr/>
      </dsp:nvSpPr>
      <dsp:spPr>
        <a:xfrm>
          <a:off x="0" y="1160989"/>
          <a:ext cx="9968302" cy="28781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a:t>Organisational Learning: </a:t>
          </a:r>
        </a:p>
      </dsp:txBody>
      <dsp:txXfrm>
        <a:off x="14050" y="1175039"/>
        <a:ext cx="9940202" cy="259719"/>
      </dsp:txXfrm>
    </dsp:sp>
    <dsp:sp modelId="{994DC3CB-16F3-4C82-BFEB-C6E0712A058F}">
      <dsp:nvSpPr>
        <dsp:cNvPr id="0" name=""/>
        <dsp:cNvSpPr/>
      </dsp:nvSpPr>
      <dsp:spPr>
        <a:xfrm>
          <a:off x="0" y="1448809"/>
          <a:ext cx="9968302" cy="53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94"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dirty="0"/>
            <a:t>Desire to identify key themes from meetings with officers within the same teams and hold regular meetings with local departments to facilitate organisational learning and change based on these issues</a:t>
          </a:r>
        </a:p>
        <a:p>
          <a:pPr marL="57150" lvl="1" indent="-57150" algn="l" defTabSz="488950">
            <a:lnSpc>
              <a:spcPct val="90000"/>
            </a:lnSpc>
            <a:spcBef>
              <a:spcPct val="0"/>
            </a:spcBef>
            <a:spcAft>
              <a:spcPct val="20000"/>
            </a:spcAft>
            <a:buChar char="•"/>
          </a:pPr>
          <a:r>
            <a:rPr lang="en-GB" sz="1100" kern="1200" dirty="0"/>
            <a:t>There is clear good practice to be recognised and leant from within other specialist teams such as Ruby and Topaz</a:t>
          </a:r>
        </a:p>
      </dsp:txBody>
      <dsp:txXfrm>
        <a:off x="0" y="1448809"/>
        <a:ext cx="9968302" cy="534060"/>
      </dsp:txXfrm>
    </dsp:sp>
    <dsp:sp modelId="{ED9AAC97-3A64-442C-9ED7-EFAEDC4E42B4}">
      <dsp:nvSpPr>
        <dsp:cNvPr id="0" name=""/>
        <dsp:cNvSpPr/>
      </dsp:nvSpPr>
      <dsp:spPr>
        <a:xfrm>
          <a:off x="0" y="1982870"/>
          <a:ext cx="9968302" cy="28781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a:t>Supervision:</a:t>
          </a:r>
        </a:p>
      </dsp:txBody>
      <dsp:txXfrm>
        <a:off x="14050" y="1996920"/>
        <a:ext cx="9940202" cy="259719"/>
      </dsp:txXfrm>
    </dsp:sp>
    <dsp:sp modelId="{F18D8743-EB5B-4DB5-98B9-A7026647AA31}">
      <dsp:nvSpPr>
        <dsp:cNvPr id="0" name=""/>
        <dsp:cNvSpPr/>
      </dsp:nvSpPr>
      <dsp:spPr>
        <a:xfrm>
          <a:off x="0" y="2270690"/>
          <a:ext cx="9968302" cy="36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494" tIns="8890" rIns="49784" bIns="8890" numCol="1" spcCol="1270" anchor="t" anchorCtr="0">
          <a:noAutofit/>
        </a:bodyPr>
        <a:lstStyle/>
        <a:p>
          <a:pPr marL="57150" lvl="1" indent="-57150" algn="l" defTabSz="311150">
            <a:lnSpc>
              <a:spcPct val="90000"/>
            </a:lnSpc>
            <a:spcBef>
              <a:spcPct val="0"/>
            </a:spcBef>
            <a:spcAft>
              <a:spcPct val="20000"/>
            </a:spcAft>
            <a:buChar char="•"/>
          </a:pPr>
          <a:r>
            <a:rPr lang="en-GB" sz="700" kern="1200" dirty="0"/>
            <a:t> </a:t>
          </a:r>
          <a:r>
            <a:rPr lang="en-GB" sz="1100" kern="1200" dirty="0"/>
            <a:t>The PST offer training to supervisors about how to recognise trauma and wellbeing issues should they require it</a:t>
          </a:r>
        </a:p>
        <a:p>
          <a:pPr marL="57150" lvl="1" indent="-57150" algn="l" defTabSz="488950">
            <a:lnSpc>
              <a:spcPct val="90000"/>
            </a:lnSpc>
            <a:spcBef>
              <a:spcPct val="0"/>
            </a:spcBef>
            <a:spcAft>
              <a:spcPct val="20000"/>
            </a:spcAft>
            <a:buChar char="•"/>
          </a:pPr>
          <a:r>
            <a:rPr lang="en-GB" sz="1100" kern="1200" dirty="0"/>
            <a:t>The development of the Investigation Professional Development Unit (IPDU) offers opportunities to identify issues</a:t>
          </a:r>
        </a:p>
      </dsp:txBody>
      <dsp:txXfrm>
        <a:off x="0" y="2270690"/>
        <a:ext cx="9968302" cy="360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2804E-E408-4209-AF97-CC42DA3EBC06}">
      <dsp:nvSpPr>
        <dsp:cNvPr id="0" name=""/>
        <dsp:cNvSpPr/>
      </dsp:nvSpPr>
      <dsp:spPr>
        <a:xfrm rot="16200000">
          <a:off x="-1155579" y="1626935"/>
          <a:ext cx="5154098"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t" anchorCtr="0">
          <a:noAutofit/>
        </a:bodyPr>
        <a:lstStyle/>
        <a:p>
          <a:pPr marL="0" lvl="0" indent="0" algn="l" defTabSz="711200">
            <a:lnSpc>
              <a:spcPct val="90000"/>
            </a:lnSpc>
            <a:spcBef>
              <a:spcPct val="0"/>
            </a:spcBef>
            <a:spcAft>
              <a:spcPct val="35000"/>
            </a:spcAft>
            <a:buNone/>
          </a:pPr>
          <a:r>
            <a:rPr lang="en-GB" sz="1600" b="1" kern="1200" dirty="0"/>
            <a:t>Psychological Support:</a:t>
          </a:r>
        </a:p>
        <a:p>
          <a:pPr marL="57150" lvl="1" indent="-57150" algn="l" defTabSz="466725">
            <a:lnSpc>
              <a:spcPct val="90000"/>
            </a:lnSpc>
            <a:spcBef>
              <a:spcPct val="0"/>
            </a:spcBef>
            <a:spcAft>
              <a:spcPct val="15000"/>
            </a:spcAft>
            <a:buChar char="•"/>
          </a:pPr>
          <a:r>
            <a:rPr lang="en-GB" sz="1050" kern="1200" dirty="0"/>
            <a:t> </a:t>
          </a:r>
          <a:r>
            <a:rPr lang="en-GB" sz="1200" kern="1200" dirty="0"/>
            <a:t>By not mandating PST support there is a risk that officers will not access it due to prioritising work and in some cases, other officers, over their own self care Jackman et al, 2020)</a:t>
          </a:r>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sz="1200" kern="1200" dirty="0"/>
            <a:t> First Response Officers (FROs) are overlooked in the PST process despite clear recognition that the cumulative effects of dealing regularly with traumatised victims is detrimental top their wellbeing (vicarious trauma) (</a:t>
          </a:r>
          <a:r>
            <a:rPr lang="en-GB" sz="1200" kern="1200" dirty="0" err="1"/>
            <a:t>Terani</a:t>
          </a:r>
          <a:r>
            <a:rPr lang="en-GB" sz="1200" kern="1200" dirty="0"/>
            <a:t> and </a:t>
          </a:r>
          <a:r>
            <a:rPr lang="en-GB" sz="1200" kern="1200" dirty="0" err="1"/>
            <a:t>Hesketh</a:t>
          </a:r>
          <a:r>
            <a:rPr lang="en-GB" sz="1200" kern="1200" dirty="0"/>
            <a:t>, 2019; Cartwright and Roach, 2020)</a:t>
          </a:r>
        </a:p>
        <a:p>
          <a:pPr marL="285750" lvl="1" indent="-285750" algn="l" defTabSz="1600200">
            <a:lnSpc>
              <a:spcPct val="90000"/>
            </a:lnSpc>
            <a:spcBef>
              <a:spcPct val="0"/>
            </a:spcBef>
            <a:spcAft>
              <a:spcPct val="15000"/>
            </a:spcAft>
            <a:buChar char="•"/>
          </a:pPr>
          <a:endParaRPr lang="en-GB" sz="3600" kern="1200" dirty="0"/>
        </a:p>
      </dsp:txBody>
      <dsp:txXfrm rot="5400000">
        <a:off x="50408" y="1451768"/>
        <a:ext cx="2742124" cy="3092458"/>
      </dsp:txXfrm>
    </dsp:sp>
    <dsp:sp modelId="{AC8660AC-525B-4C63-BEDB-7DA91118A496}">
      <dsp:nvSpPr>
        <dsp:cNvPr id="0" name=""/>
        <dsp:cNvSpPr/>
      </dsp:nvSpPr>
      <dsp:spPr>
        <a:xfrm rot="16200000">
          <a:off x="2481709" y="1626935"/>
          <a:ext cx="3679862"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GB" sz="1600" b="1" kern="1200" dirty="0"/>
            <a:t>Psychological Screening:</a:t>
          </a:r>
        </a:p>
        <a:p>
          <a:pPr marL="114300" lvl="1" indent="-114300" algn="l" defTabSz="533400">
            <a:lnSpc>
              <a:spcPct val="90000"/>
            </a:lnSpc>
            <a:spcBef>
              <a:spcPct val="0"/>
            </a:spcBef>
            <a:spcAft>
              <a:spcPct val="15000"/>
            </a:spcAft>
            <a:buChar char="•"/>
          </a:pPr>
          <a:r>
            <a:rPr lang="en-GB" sz="1200" kern="1200" dirty="0"/>
            <a:t>There is currently no PST pre screening for officers joining RASSO related roles, including First Response Officers (FROs). The development of a baseline </a:t>
          </a:r>
          <a:r>
            <a:rPr lang="en-GB" sz="1200" kern="1200" dirty="0">
              <a:solidFill>
                <a:schemeClr val="bg1"/>
              </a:solidFill>
            </a:rPr>
            <a:t>understanding of officers’ mental wellbeing is crucial for ongoing supervisor management (</a:t>
          </a:r>
          <a:r>
            <a:rPr lang="en-GB" sz="1200" kern="1200" dirty="0" err="1">
              <a:solidFill>
                <a:schemeClr val="bg1"/>
              </a:solidFill>
            </a:rPr>
            <a:t>Terani</a:t>
          </a:r>
          <a:r>
            <a:rPr lang="en-GB" sz="1200" kern="1200" dirty="0">
              <a:solidFill>
                <a:schemeClr val="bg1"/>
              </a:solidFill>
            </a:rPr>
            <a:t> and </a:t>
          </a:r>
          <a:r>
            <a:rPr lang="en-GB" sz="1200" kern="1200" dirty="0" err="1">
              <a:solidFill>
                <a:schemeClr val="bg1"/>
              </a:solidFill>
            </a:rPr>
            <a:t>Hesketh</a:t>
          </a:r>
          <a:r>
            <a:rPr lang="en-GB" sz="1200" kern="1200" dirty="0">
              <a:solidFill>
                <a:schemeClr val="bg1"/>
              </a:solidFill>
            </a:rPr>
            <a:t>, 2019)</a:t>
          </a:r>
        </a:p>
        <a:p>
          <a:pPr marL="114300" lvl="1" indent="-114300" algn="l" defTabSz="533400">
            <a:lnSpc>
              <a:spcPct val="90000"/>
            </a:lnSpc>
            <a:spcBef>
              <a:spcPct val="0"/>
            </a:spcBef>
            <a:spcAft>
              <a:spcPct val="15000"/>
            </a:spcAft>
            <a:buChar char="•"/>
          </a:pPr>
          <a:r>
            <a:rPr lang="en-GB" sz="1200" kern="1200" dirty="0"/>
            <a:t>The Employee Self-Assessment Form for Stress Management is long and too detailed. For someone feeling stressed and anxious it might be counter-productive.</a:t>
          </a:r>
          <a:endParaRPr lang="en-GB" sz="1200" kern="1200" dirty="0">
            <a:solidFill>
              <a:schemeClr val="bg1"/>
            </a:solidFill>
          </a:endParaRPr>
        </a:p>
      </dsp:txBody>
      <dsp:txXfrm rot="5400000">
        <a:off x="2950578" y="1894038"/>
        <a:ext cx="2742124" cy="2207918"/>
      </dsp:txXfrm>
    </dsp:sp>
    <dsp:sp modelId="{BDD2EF2E-F783-44CC-83DA-0E796675FE9B}">
      <dsp:nvSpPr>
        <dsp:cNvPr id="0" name=""/>
        <dsp:cNvSpPr/>
      </dsp:nvSpPr>
      <dsp:spPr>
        <a:xfrm rot="16200000">
          <a:off x="5438818" y="1626935"/>
          <a:ext cx="3661215"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755650">
            <a:lnSpc>
              <a:spcPct val="90000"/>
            </a:lnSpc>
            <a:spcBef>
              <a:spcPct val="0"/>
            </a:spcBef>
            <a:spcAft>
              <a:spcPct val="35000"/>
            </a:spcAft>
            <a:buNone/>
          </a:pPr>
          <a:r>
            <a:rPr lang="en-GB" sz="1700" b="1" kern="1200" dirty="0"/>
            <a:t>Organisational Learning: </a:t>
          </a:r>
        </a:p>
        <a:p>
          <a:pPr marL="114300" lvl="1" indent="-114300" algn="l" defTabSz="533400">
            <a:lnSpc>
              <a:spcPct val="90000"/>
            </a:lnSpc>
            <a:spcBef>
              <a:spcPct val="0"/>
            </a:spcBef>
            <a:spcAft>
              <a:spcPct val="15000"/>
            </a:spcAft>
            <a:buChar char="•"/>
          </a:pPr>
          <a:r>
            <a:rPr lang="en-GB" sz="1200" kern="1200" dirty="0"/>
            <a:t>By not mandating PST support there is a risk that officers will not access it due to prioritising work over self care</a:t>
          </a:r>
        </a:p>
        <a:p>
          <a:pPr marL="114300" lvl="1" indent="-114300" algn="l" defTabSz="533400">
            <a:lnSpc>
              <a:spcPct val="90000"/>
            </a:lnSpc>
            <a:spcBef>
              <a:spcPct val="0"/>
            </a:spcBef>
            <a:spcAft>
              <a:spcPct val="15000"/>
            </a:spcAft>
            <a:buChar char="•"/>
          </a:pPr>
          <a:r>
            <a:rPr lang="en-GB" sz="1200" kern="1200" dirty="0"/>
            <a:t>With no formal learning cycle to share promising local practice opportunities are currently missed </a:t>
          </a:r>
        </a:p>
      </dsp:txBody>
      <dsp:txXfrm rot="5400000">
        <a:off x="5898364" y="1899632"/>
        <a:ext cx="2742124" cy="2196729"/>
      </dsp:txXfrm>
    </dsp:sp>
    <dsp:sp modelId="{B415BE20-2E00-4A3B-AE12-4B6A4AA1ED8B}">
      <dsp:nvSpPr>
        <dsp:cNvPr id="0" name=""/>
        <dsp:cNvSpPr/>
      </dsp:nvSpPr>
      <dsp:spPr>
        <a:xfrm rot="16200000">
          <a:off x="8283981" y="1626935"/>
          <a:ext cx="3866458" cy="274212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t" anchorCtr="0">
          <a:noAutofit/>
        </a:bodyPr>
        <a:lstStyle/>
        <a:p>
          <a:pPr marL="0" lvl="0" indent="0" algn="l" defTabSz="755650">
            <a:lnSpc>
              <a:spcPct val="90000"/>
            </a:lnSpc>
            <a:spcBef>
              <a:spcPct val="0"/>
            </a:spcBef>
            <a:spcAft>
              <a:spcPct val="35000"/>
            </a:spcAft>
            <a:buNone/>
          </a:pPr>
          <a:r>
            <a:rPr lang="en-GB" sz="1700" b="1" kern="1200" dirty="0"/>
            <a:t>Supervision:</a:t>
          </a:r>
        </a:p>
        <a:p>
          <a:pPr marL="57150" lvl="1" indent="-57150" algn="l" defTabSz="466725">
            <a:lnSpc>
              <a:spcPct val="90000"/>
            </a:lnSpc>
            <a:spcBef>
              <a:spcPct val="0"/>
            </a:spcBef>
            <a:spcAft>
              <a:spcPct val="15000"/>
            </a:spcAft>
            <a:buChar char="•"/>
          </a:pPr>
          <a:r>
            <a:rPr lang="en-GB" sz="1050" kern="1200" dirty="0"/>
            <a:t> </a:t>
          </a:r>
          <a:r>
            <a:rPr lang="en-GB" sz="1200" kern="1200" dirty="0"/>
            <a:t>The extent to which the learning is used by local management is unclear. There is no oversight to ensure this is developed into a monitored action plan</a:t>
          </a:r>
        </a:p>
        <a:p>
          <a:pPr marL="114300" lvl="1" indent="-114300" algn="l" defTabSz="533400">
            <a:lnSpc>
              <a:spcPct val="90000"/>
            </a:lnSpc>
            <a:spcBef>
              <a:spcPct val="0"/>
            </a:spcBef>
            <a:spcAft>
              <a:spcPct val="15000"/>
            </a:spcAft>
            <a:buChar char="•"/>
          </a:pPr>
          <a:r>
            <a:rPr lang="en-GB" sz="1200" kern="1200" dirty="0"/>
            <a:t>Regular one to ones are limited and inconsistent within and between teams. They are linked to individuals rather than a consistent process (</a:t>
          </a:r>
        </a:p>
      </dsp:txBody>
      <dsp:txXfrm rot="5400000">
        <a:off x="8846148" y="1838060"/>
        <a:ext cx="2742124" cy="23198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8EBD4-6CB5-4B84-89F2-01E647496C81}"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7354A-05CA-4366-8587-547C9F876D6A}" type="slidenum">
              <a:rPr lang="en-GB" smtClean="0"/>
              <a:t>‹#›</a:t>
            </a:fld>
            <a:endParaRPr lang="en-GB"/>
          </a:p>
        </p:txBody>
      </p:sp>
    </p:spTree>
    <p:extLst>
      <p:ext uri="{BB962C8B-B14F-4D97-AF65-F5344CB8AC3E}">
        <p14:creationId xmlns:p14="http://schemas.microsoft.com/office/powerpoint/2010/main" val="211030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 defined as  assessment of changes in behaviour, </a:t>
            </a:r>
            <a:r>
              <a:rPr lang="en-GB" dirty="0" err="1"/>
              <a:t>effecacy</a:t>
            </a:r>
            <a:r>
              <a:rPr lang="en-GB" dirty="0"/>
              <a:t> and impact on victims/survivors amongst other things.</a:t>
            </a:r>
          </a:p>
          <a:p>
            <a:endParaRPr lang="en-GB" dirty="0"/>
          </a:p>
        </p:txBody>
      </p:sp>
      <p:sp>
        <p:nvSpPr>
          <p:cNvPr id="4" name="Slide Number Placeholder 3"/>
          <p:cNvSpPr>
            <a:spLocks noGrp="1"/>
          </p:cNvSpPr>
          <p:nvPr>
            <p:ph type="sldNum" sz="quarter" idx="5"/>
          </p:nvPr>
        </p:nvSpPr>
        <p:spPr/>
        <p:txBody>
          <a:bodyPr/>
          <a:lstStyle/>
          <a:p>
            <a:fld id="{A5F7354A-05CA-4366-8587-547C9F876D6A}" type="slidenum">
              <a:rPr lang="en-GB" smtClean="0"/>
              <a:t>6</a:t>
            </a:fld>
            <a:endParaRPr lang="en-GB"/>
          </a:p>
        </p:txBody>
      </p:sp>
    </p:spTree>
    <p:extLst>
      <p:ext uri="{BB962C8B-B14F-4D97-AF65-F5344CB8AC3E}">
        <p14:creationId xmlns:p14="http://schemas.microsoft.com/office/powerpoint/2010/main" val="1367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1015" y="4400549"/>
            <a:ext cx="6400799" cy="4284663"/>
          </a:xfrm>
        </p:spPr>
        <p:txBody>
          <a:bodyPr/>
          <a:lstStyle/>
          <a:p>
            <a:pPr marL="171450" indent="-171450">
              <a:buFont typeface="Arial" panose="020B0604020202020204" pitchFamily="34" charset="0"/>
              <a:buChar char="•"/>
            </a:pPr>
            <a:r>
              <a:rPr lang="en-GB" dirty="0"/>
              <a:t>Experiential learning with case scenarios that take place in real world context</a:t>
            </a:r>
          </a:p>
          <a:p>
            <a:pPr marL="171450" indent="-171450">
              <a:buFont typeface="Arial" panose="020B0604020202020204" pitchFamily="34" charset="0"/>
              <a:buChar char="•"/>
            </a:pPr>
            <a:r>
              <a:rPr lang="en-GB" dirty="0"/>
              <a:t>Co-operative learning where students do work in groups</a:t>
            </a:r>
          </a:p>
        </p:txBody>
      </p:sp>
      <p:sp>
        <p:nvSpPr>
          <p:cNvPr id="4" name="Slide Number Placeholder 3"/>
          <p:cNvSpPr>
            <a:spLocks noGrp="1"/>
          </p:cNvSpPr>
          <p:nvPr>
            <p:ph type="sldNum" sz="quarter" idx="5"/>
          </p:nvPr>
        </p:nvSpPr>
        <p:spPr/>
        <p:txBody>
          <a:bodyPr/>
          <a:lstStyle/>
          <a:p>
            <a:fld id="{A5F7354A-05CA-4366-8587-547C9F876D6A}" type="slidenum">
              <a:rPr lang="en-GB" smtClean="0"/>
              <a:t>7</a:t>
            </a:fld>
            <a:endParaRPr lang="en-GB"/>
          </a:p>
        </p:txBody>
      </p:sp>
    </p:spTree>
    <p:extLst>
      <p:ext uri="{BB962C8B-B14F-4D97-AF65-F5344CB8AC3E}">
        <p14:creationId xmlns:p14="http://schemas.microsoft.com/office/powerpoint/2010/main" val="282891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not as much experience available to guide people but if what there is </a:t>
            </a:r>
            <a:r>
              <a:rPr lang="en-GB" dirty="0" err="1"/>
              <a:t>is</a:t>
            </a:r>
            <a:r>
              <a:rPr lang="en-GB" dirty="0"/>
              <a:t> off message then there's no other voices to dilute the impact</a:t>
            </a:r>
          </a:p>
          <a:p>
            <a:endParaRPr lang="en-GB" dirty="0"/>
          </a:p>
        </p:txBody>
      </p:sp>
      <p:sp>
        <p:nvSpPr>
          <p:cNvPr id="4" name="Slide Number Placeholder 3"/>
          <p:cNvSpPr>
            <a:spLocks noGrp="1"/>
          </p:cNvSpPr>
          <p:nvPr>
            <p:ph type="sldNum" sz="quarter" idx="5"/>
          </p:nvPr>
        </p:nvSpPr>
        <p:spPr/>
        <p:txBody>
          <a:bodyPr/>
          <a:lstStyle/>
          <a:p>
            <a:fld id="{A5F7354A-05CA-4366-8587-547C9F876D6A}" type="slidenum">
              <a:rPr lang="en-GB" smtClean="0"/>
              <a:t>12</a:t>
            </a:fld>
            <a:endParaRPr lang="en-GB"/>
          </a:p>
        </p:txBody>
      </p:sp>
    </p:spTree>
    <p:extLst>
      <p:ext uri="{BB962C8B-B14F-4D97-AF65-F5344CB8AC3E}">
        <p14:creationId xmlns:p14="http://schemas.microsoft.com/office/powerpoint/2010/main" val="286809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 defined as  assessment of changes in behaviour, </a:t>
            </a:r>
            <a:r>
              <a:rPr lang="en-GB" dirty="0" err="1"/>
              <a:t>effecacy</a:t>
            </a:r>
            <a:r>
              <a:rPr lang="en-GB" dirty="0"/>
              <a:t> and impact on victims/survivors amongst other things.</a:t>
            </a:r>
          </a:p>
          <a:p>
            <a:endParaRPr lang="en-GB" dirty="0"/>
          </a:p>
        </p:txBody>
      </p:sp>
      <p:sp>
        <p:nvSpPr>
          <p:cNvPr id="4" name="Slide Number Placeholder 3"/>
          <p:cNvSpPr>
            <a:spLocks noGrp="1"/>
          </p:cNvSpPr>
          <p:nvPr>
            <p:ph type="sldNum" sz="quarter" idx="5"/>
          </p:nvPr>
        </p:nvSpPr>
        <p:spPr/>
        <p:txBody>
          <a:bodyPr/>
          <a:lstStyle/>
          <a:p>
            <a:fld id="{A5F7354A-05CA-4366-8587-547C9F876D6A}" type="slidenum">
              <a:rPr lang="en-GB" smtClean="0"/>
              <a:t>14</a:t>
            </a:fld>
            <a:endParaRPr lang="en-GB"/>
          </a:p>
        </p:txBody>
      </p:sp>
    </p:spTree>
    <p:extLst>
      <p:ext uri="{BB962C8B-B14F-4D97-AF65-F5344CB8AC3E}">
        <p14:creationId xmlns:p14="http://schemas.microsoft.com/office/powerpoint/2010/main" val="217600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FB1EA-C586-42CF-9D25-EC27F4C03E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B18DEF-67FB-4A2D-87FE-1156C475E7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01F5E8-9A4D-4F36-BE41-0967A0E0C2F2}"/>
              </a:ext>
            </a:extLst>
          </p:cNvPr>
          <p:cNvSpPr>
            <a:spLocks noGrp="1"/>
          </p:cNvSpPr>
          <p:nvPr>
            <p:ph type="dt" sz="half" idx="10"/>
          </p:nvPr>
        </p:nvSpPr>
        <p:spPr/>
        <p:txBody>
          <a:bodyPr/>
          <a:lstStyle/>
          <a:p>
            <a:fld id="{661759EC-A272-4F02-895E-DB499A9EAA10}" type="datetime1">
              <a:rPr lang="en-GB" smtClean="0"/>
              <a:t>29/04/2021</a:t>
            </a:fld>
            <a:endParaRPr lang="en-GB"/>
          </a:p>
        </p:txBody>
      </p:sp>
      <p:sp>
        <p:nvSpPr>
          <p:cNvPr id="5" name="Footer Placeholder 4">
            <a:extLst>
              <a:ext uri="{FF2B5EF4-FFF2-40B4-BE49-F238E27FC236}">
                <a16:creationId xmlns:a16="http://schemas.microsoft.com/office/drawing/2014/main" id="{89C659CD-55FB-424B-BB15-97887865C6A9}"/>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6" name="Slide Number Placeholder 5">
            <a:extLst>
              <a:ext uri="{FF2B5EF4-FFF2-40B4-BE49-F238E27FC236}">
                <a16:creationId xmlns:a16="http://schemas.microsoft.com/office/drawing/2014/main" id="{76679E57-B0DF-4AA7-8EF2-6E79A2B9E54F}"/>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56748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7603-ADEF-468E-917D-EE14BFA1A1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9ECC15-D61D-47BA-986E-93C2A0442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232C51-431D-4E6B-AB52-C58EB4B53744}"/>
              </a:ext>
            </a:extLst>
          </p:cNvPr>
          <p:cNvSpPr>
            <a:spLocks noGrp="1"/>
          </p:cNvSpPr>
          <p:nvPr>
            <p:ph type="dt" sz="half" idx="10"/>
          </p:nvPr>
        </p:nvSpPr>
        <p:spPr/>
        <p:txBody>
          <a:bodyPr/>
          <a:lstStyle/>
          <a:p>
            <a:fld id="{DB202883-D3FB-4A44-80D6-D1F26BA31A4B}" type="datetime1">
              <a:rPr lang="en-GB" smtClean="0"/>
              <a:t>29/04/2021</a:t>
            </a:fld>
            <a:endParaRPr lang="en-GB"/>
          </a:p>
        </p:txBody>
      </p:sp>
      <p:sp>
        <p:nvSpPr>
          <p:cNvPr id="5" name="Footer Placeholder 4">
            <a:extLst>
              <a:ext uri="{FF2B5EF4-FFF2-40B4-BE49-F238E27FC236}">
                <a16:creationId xmlns:a16="http://schemas.microsoft.com/office/drawing/2014/main" id="{867276C3-9878-4F8A-94C8-96C671A30012}"/>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6" name="Slide Number Placeholder 5">
            <a:extLst>
              <a:ext uri="{FF2B5EF4-FFF2-40B4-BE49-F238E27FC236}">
                <a16:creationId xmlns:a16="http://schemas.microsoft.com/office/drawing/2014/main" id="{9C6D00F7-6B48-41D5-A0D1-5C32C6FDAAAA}"/>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270573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A38C51-D57D-45A9-ACD5-5E8324E38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883220-DD08-43D4-B12D-E466161D1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046D13-7214-4C2F-83A0-6358A44290B2}"/>
              </a:ext>
            </a:extLst>
          </p:cNvPr>
          <p:cNvSpPr>
            <a:spLocks noGrp="1"/>
          </p:cNvSpPr>
          <p:nvPr>
            <p:ph type="dt" sz="half" idx="10"/>
          </p:nvPr>
        </p:nvSpPr>
        <p:spPr/>
        <p:txBody>
          <a:bodyPr/>
          <a:lstStyle/>
          <a:p>
            <a:fld id="{94A224D2-5349-4D31-BFB9-21B264F2785D}" type="datetime1">
              <a:rPr lang="en-GB" smtClean="0"/>
              <a:t>29/04/2021</a:t>
            </a:fld>
            <a:endParaRPr lang="en-GB"/>
          </a:p>
        </p:txBody>
      </p:sp>
      <p:sp>
        <p:nvSpPr>
          <p:cNvPr id="5" name="Footer Placeholder 4">
            <a:extLst>
              <a:ext uri="{FF2B5EF4-FFF2-40B4-BE49-F238E27FC236}">
                <a16:creationId xmlns:a16="http://schemas.microsoft.com/office/drawing/2014/main" id="{6916CB0F-79C4-4FBC-859F-28307D2EF27A}"/>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6" name="Slide Number Placeholder 5">
            <a:extLst>
              <a:ext uri="{FF2B5EF4-FFF2-40B4-BE49-F238E27FC236}">
                <a16:creationId xmlns:a16="http://schemas.microsoft.com/office/drawing/2014/main" id="{FC7D9AAC-44F9-4702-8F28-8E31AAD80EA6}"/>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17941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8966-AB2B-4A03-80C1-545980A4A8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FA9AA4-6A5F-4350-AAC1-EEB8CA53D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334F9-5A07-4634-90B3-F3D81BB10941}"/>
              </a:ext>
            </a:extLst>
          </p:cNvPr>
          <p:cNvSpPr>
            <a:spLocks noGrp="1"/>
          </p:cNvSpPr>
          <p:nvPr>
            <p:ph type="dt" sz="half" idx="10"/>
          </p:nvPr>
        </p:nvSpPr>
        <p:spPr/>
        <p:txBody>
          <a:bodyPr/>
          <a:lstStyle/>
          <a:p>
            <a:fld id="{486EA4BE-359D-43BE-8631-21779B46369E}" type="datetime1">
              <a:rPr lang="en-GB" smtClean="0"/>
              <a:t>29/04/2021</a:t>
            </a:fld>
            <a:endParaRPr lang="en-GB"/>
          </a:p>
        </p:txBody>
      </p:sp>
      <p:sp>
        <p:nvSpPr>
          <p:cNvPr id="5" name="Footer Placeholder 4">
            <a:extLst>
              <a:ext uri="{FF2B5EF4-FFF2-40B4-BE49-F238E27FC236}">
                <a16:creationId xmlns:a16="http://schemas.microsoft.com/office/drawing/2014/main" id="{1492C6B9-BA9C-4220-906B-6A34D22F6EEA}"/>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6" name="Slide Number Placeholder 5">
            <a:extLst>
              <a:ext uri="{FF2B5EF4-FFF2-40B4-BE49-F238E27FC236}">
                <a16:creationId xmlns:a16="http://schemas.microsoft.com/office/drawing/2014/main" id="{789C3F5D-A3E8-4211-B929-C4B1D1163CAB}"/>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369916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CA3C-7315-49E6-8FAD-70597B53D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B22E12-22F1-4846-AB03-910136517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ADEA2-200E-41AA-95CD-FE97AE7FD04C}"/>
              </a:ext>
            </a:extLst>
          </p:cNvPr>
          <p:cNvSpPr>
            <a:spLocks noGrp="1"/>
          </p:cNvSpPr>
          <p:nvPr>
            <p:ph type="dt" sz="half" idx="10"/>
          </p:nvPr>
        </p:nvSpPr>
        <p:spPr/>
        <p:txBody>
          <a:bodyPr/>
          <a:lstStyle/>
          <a:p>
            <a:fld id="{87FD8CDF-D3E3-44DC-8C1E-B82B494E1786}" type="datetime1">
              <a:rPr lang="en-GB" smtClean="0"/>
              <a:t>29/04/2021</a:t>
            </a:fld>
            <a:endParaRPr lang="en-GB"/>
          </a:p>
        </p:txBody>
      </p:sp>
      <p:sp>
        <p:nvSpPr>
          <p:cNvPr id="5" name="Footer Placeholder 4">
            <a:extLst>
              <a:ext uri="{FF2B5EF4-FFF2-40B4-BE49-F238E27FC236}">
                <a16:creationId xmlns:a16="http://schemas.microsoft.com/office/drawing/2014/main" id="{B1A00770-4E5F-4656-9E1E-4EC1B3D5999D}"/>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6" name="Slide Number Placeholder 5">
            <a:extLst>
              <a:ext uri="{FF2B5EF4-FFF2-40B4-BE49-F238E27FC236}">
                <a16:creationId xmlns:a16="http://schemas.microsoft.com/office/drawing/2014/main" id="{9AF98AB7-C097-4FD6-83DD-1C8188ABC617}"/>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21321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5091-1166-4114-926B-BAA4AC7642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BE2398-F065-43B8-B6DC-BDD4B458AA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5086D3-AF75-46E8-B4DD-D53F6FA55A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CEAB49-C867-4C26-B567-2AC2A43068E7}"/>
              </a:ext>
            </a:extLst>
          </p:cNvPr>
          <p:cNvSpPr>
            <a:spLocks noGrp="1"/>
          </p:cNvSpPr>
          <p:nvPr>
            <p:ph type="dt" sz="half" idx="10"/>
          </p:nvPr>
        </p:nvSpPr>
        <p:spPr/>
        <p:txBody>
          <a:bodyPr/>
          <a:lstStyle/>
          <a:p>
            <a:fld id="{0B6BA1D9-A616-4EB2-B0CA-45825632FD80}" type="datetime1">
              <a:rPr lang="en-GB" smtClean="0"/>
              <a:t>29/04/2021</a:t>
            </a:fld>
            <a:endParaRPr lang="en-GB"/>
          </a:p>
        </p:txBody>
      </p:sp>
      <p:sp>
        <p:nvSpPr>
          <p:cNvPr id="6" name="Footer Placeholder 5">
            <a:extLst>
              <a:ext uri="{FF2B5EF4-FFF2-40B4-BE49-F238E27FC236}">
                <a16:creationId xmlns:a16="http://schemas.microsoft.com/office/drawing/2014/main" id="{693C9D22-5592-4D5A-B830-9126F98FE9A2}"/>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7" name="Slide Number Placeholder 6">
            <a:extLst>
              <a:ext uri="{FF2B5EF4-FFF2-40B4-BE49-F238E27FC236}">
                <a16:creationId xmlns:a16="http://schemas.microsoft.com/office/drawing/2014/main" id="{A0C4E638-8E6C-4BCB-99C4-63C40484D527}"/>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364535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5695-B188-45ED-9C47-A2EAECE8CD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89A746-8DE9-490F-8DF1-F17229815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5BDC5-3012-4082-A398-1B1C55C424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8AF3CB-9079-48DA-82EE-3755096BE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0D76F7-CF0C-445F-8C8D-9236486E42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0605E1-F25D-420C-BCC1-DFC34C1C9309}"/>
              </a:ext>
            </a:extLst>
          </p:cNvPr>
          <p:cNvSpPr>
            <a:spLocks noGrp="1"/>
          </p:cNvSpPr>
          <p:nvPr>
            <p:ph type="dt" sz="half" idx="10"/>
          </p:nvPr>
        </p:nvSpPr>
        <p:spPr/>
        <p:txBody>
          <a:bodyPr/>
          <a:lstStyle/>
          <a:p>
            <a:fld id="{E9F042A2-38C7-46EF-9869-1CA9564B7D3D}" type="datetime1">
              <a:rPr lang="en-GB" smtClean="0"/>
              <a:t>29/04/2021</a:t>
            </a:fld>
            <a:endParaRPr lang="en-GB"/>
          </a:p>
        </p:txBody>
      </p:sp>
      <p:sp>
        <p:nvSpPr>
          <p:cNvPr id="8" name="Footer Placeholder 7">
            <a:extLst>
              <a:ext uri="{FF2B5EF4-FFF2-40B4-BE49-F238E27FC236}">
                <a16:creationId xmlns:a16="http://schemas.microsoft.com/office/drawing/2014/main" id="{4E4BF714-755D-4066-9822-B855FF43DA03}"/>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9" name="Slide Number Placeholder 8">
            <a:extLst>
              <a:ext uri="{FF2B5EF4-FFF2-40B4-BE49-F238E27FC236}">
                <a16:creationId xmlns:a16="http://schemas.microsoft.com/office/drawing/2014/main" id="{78A2A98A-B55F-412B-A10C-D35DCE19ED30}"/>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317323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F04A-5F13-4359-B4C1-E3DC781C3D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C3F9A6-B23A-46B5-BFDF-41D4C7FE3C69}"/>
              </a:ext>
            </a:extLst>
          </p:cNvPr>
          <p:cNvSpPr>
            <a:spLocks noGrp="1"/>
          </p:cNvSpPr>
          <p:nvPr>
            <p:ph type="dt" sz="half" idx="10"/>
          </p:nvPr>
        </p:nvSpPr>
        <p:spPr/>
        <p:txBody>
          <a:bodyPr/>
          <a:lstStyle/>
          <a:p>
            <a:fld id="{1CC8AD2F-ED1C-40E4-8FE5-8E0920DE7EE6}" type="datetime1">
              <a:rPr lang="en-GB" smtClean="0"/>
              <a:t>29/04/2021</a:t>
            </a:fld>
            <a:endParaRPr lang="en-GB"/>
          </a:p>
        </p:txBody>
      </p:sp>
      <p:sp>
        <p:nvSpPr>
          <p:cNvPr id="4" name="Footer Placeholder 3">
            <a:extLst>
              <a:ext uri="{FF2B5EF4-FFF2-40B4-BE49-F238E27FC236}">
                <a16:creationId xmlns:a16="http://schemas.microsoft.com/office/drawing/2014/main" id="{A6D7C64B-6FEE-4D2D-8801-AF82FF71218C}"/>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5" name="Slide Number Placeholder 4">
            <a:extLst>
              <a:ext uri="{FF2B5EF4-FFF2-40B4-BE49-F238E27FC236}">
                <a16:creationId xmlns:a16="http://schemas.microsoft.com/office/drawing/2014/main" id="{71560EE0-B7E0-427C-BE3B-2CAC84AA6267}"/>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79269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AEB405-590C-4442-8DA5-DD8053BED70F}"/>
              </a:ext>
            </a:extLst>
          </p:cNvPr>
          <p:cNvSpPr>
            <a:spLocks noGrp="1"/>
          </p:cNvSpPr>
          <p:nvPr>
            <p:ph type="dt" sz="half" idx="10"/>
          </p:nvPr>
        </p:nvSpPr>
        <p:spPr/>
        <p:txBody>
          <a:bodyPr/>
          <a:lstStyle/>
          <a:p>
            <a:fld id="{C2A15153-3198-444F-8F60-BEC18360BAB0}" type="datetime1">
              <a:rPr lang="en-GB" smtClean="0"/>
              <a:t>29/04/2021</a:t>
            </a:fld>
            <a:endParaRPr lang="en-GB"/>
          </a:p>
        </p:txBody>
      </p:sp>
      <p:sp>
        <p:nvSpPr>
          <p:cNvPr id="3" name="Footer Placeholder 2">
            <a:extLst>
              <a:ext uri="{FF2B5EF4-FFF2-40B4-BE49-F238E27FC236}">
                <a16:creationId xmlns:a16="http://schemas.microsoft.com/office/drawing/2014/main" id="{34E53D47-E50C-42CE-B5E2-4E5D3C095814}"/>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4" name="Slide Number Placeholder 3">
            <a:extLst>
              <a:ext uri="{FF2B5EF4-FFF2-40B4-BE49-F238E27FC236}">
                <a16:creationId xmlns:a16="http://schemas.microsoft.com/office/drawing/2014/main" id="{6CDF07EE-5BA9-43D7-A4DE-523BBC099723}"/>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40915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F7AC-20D4-4FE9-A7DB-D28E223B3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2A7CDA-22E4-494B-9F89-1EAE7BDA9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EF6446-B995-43AC-9FF1-C43EBC31F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A7FC51-D7A3-429B-B733-B5B47D0988B7}"/>
              </a:ext>
            </a:extLst>
          </p:cNvPr>
          <p:cNvSpPr>
            <a:spLocks noGrp="1"/>
          </p:cNvSpPr>
          <p:nvPr>
            <p:ph type="dt" sz="half" idx="10"/>
          </p:nvPr>
        </p:nvSpPr>
        <p:spPr/>
        <p:txBody>
          <a:bodyPr/>
          <a:lstStyle/>
          <a:p>
            <a:fld id="{BFE501C8-7CBD-4614-B7F9-B51B67A3DE40}" type="datetime1">
              <a:rPr lang="en-GB" smtClean="0"/>
              <a:t>29/04/2021</a:t>
            </a:fld>
            <a:endParaRPr lang="en-GB"/>
          </a:p>
        </p:txBody>
      </p:sp>
      <p:sp>
        <p:nvSpPr>
          <p:cNvPr id="6" name="Footer Placeholder 5">
            <a:extLst>
              <a:ext uri="{FF2B5EF4-FFF2-40B4-BE49-F238E27FC236}">
                <a16:creationId xmlns:a16="http://schemas.microsoft.com/office/drawing/2014/main" id="{3FF83F51-43FD-4DC1-9D22-BD76674CF2F2}"/>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7" name="Slide Number Placeholder 6">
            <a:extLst>
              <a:ext uri="{FF2B5EF4-FFF2-40B4-BE49-F238E27FC236}">
                <a16:creationId xmlns:a16="http://schemas.microsoft.com/office/drawing/2014/main" id="{7B0AD2D6-F04A-48AD-9F96-6F5AC22AF81E}"/>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26623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A75C-3D1E-4C69-BE73-06AD492D7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FC7A75-213A-433A-A06A-8FC746A99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F61A58-6061-471D-9920-DA9BCA2B7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4413B-EA38-4B30-AD4F-0311428CCD85}"/>
              </a:ext>
            </a:extLst>
          </p:cNvPr>
          <p:cNvSpPr>
            <a:spLocks noGrp="1"/>
          </p:cNvSpPr>
          <p:nvPr>
            <p:ph type="dt" sz="half" idx="10"/>
          </p:nvPr>
        </p:nvSpPr>
        <p:spPr/>
        <p:txBody>
          <a:bodyPr/>
          <a:lstStyle/>
          <a:p>
            <a:fld id="{D7EF2384-F626-4108-8CA4-FF093B639FBE}" type="datetime1">
              <a:rPr lang="en-GB" smtClean="0"/>
              <a:t>29/04/2021</a:t>
            </a:fld>
            <a:endParaRPr lang="en-GB"/>
          </a:p>
        </p:txBody>
      </p:sp>
      <p:sp>
        <p:nvSpPr>
          <p:cNvPr id="6" name="Footer Placeholder 5">
            <a:extLst>
              <a:ext uri="{FF2B5EF4-FFF2-40B4-BE49-F238E27FC236}">
                <a16:creationId xmlns:a16="http://schemas.microsoft.com/office/drawing/2014/main" id="{48973FA9-368A-4523-BDAD-835BA9A9998B}"/>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
        <p:nvSpPr>
          <p:cNvPr id="7" name="Slide Number Placeholder 6">
            <a:extLst>
              <a:ext uri="{FF2B5EF4-FFF2-40B4-BE49-F238E27FC236}">
                <a16:creationId xmlns:a16="http://schemas.microsoft.com/office/drawing/2014/main" id="{91647752-A518-46C3-98C0-2836BDB6CC34}"/>
              </a:ext>
            </a:extLst>
          </p:cNvPr>
          <p:cNvSpPr>
            <a:spLocks noGrp="1"/>
          </p:cNvSpPr>
          <p:nvPr>
            <p:ph type="sldNum" sz="quarter" idx="12"/>
          </p:nvPr>
        </p:nvSpPr>
        <p:spPr/>
        <p:txBody>
          <a:bodyPr/>
          <a:lstStyle/>
          <a:p>
            <a:fld id="{B8CD0043-3D70-4220-99FC-244BEEE9C836}" type="slidenum">
              <a:rPr lang="en-GB" smtClean="0"/>
              <a:t>‹#›</a:t>
            </a:fld>
            <a:endParaRPr lang="en-GB"/>
          </a:p>
        </p:txBody>
      </p:sp>
    </p:spTree>
    <p:extLst>
      <p:ext uri="{BB962C8B-B14F-4D97-AF65-F5344CB8AC3E}">
        <p14:creationId xmlns:p14="http://schemas.microsoft.com/office/powerpoint/2010/main" val="159462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50AE4-9915-4037-A3AC-147CD408D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976987-B8B3-499A-9A87-A40260954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26C7D-C004-4A1C-A65E-D7DA14F39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39B97-1454-4316-9B41-93F0AD237AE3}" type="datetime1">
              <a:rPr lang="en-GB" smtClean="0"/>
              <a:t>29/04/2021</a:t>
            </a:fld>
            <a:endParaRPr lang="en-GB"/>
          </a:p>
        </p:txBody>
      </p:sp>
      <p:sp>
        <p:nvSpPr>
          <p:cNvPr id="5" name="Footer Placeholder 4">
            <a:extLst>
              <a:ext uri="{FF2B5EF4-FFF2-40B4-BE49-F238E27FC236}">
                <a16:creationId xmlns:a16="http://schemas.microsoft.com/office/drawing/2014/main" id="{5D35765E-1A60-4420-A891-CA9BE8D10E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research for Project Bluestone was a team effort. Lead researchers are:  Kari Davies, Katrin Hohl, Miranda Horvath, Jo Lovett, Betsy Stanko and Emma Williams April 2021 v1</a:t>
            </a:r>
          </a:p>
        </p:txBody>
      </p:sp>
      <p:sp>
        <p:nvSpPr>
          <p:cNvPr id="6" name="Slide Number Placeholder 5">
            <a:extLst>
              <a:ext uri="{FF2B5EF4-FFF2-40B4-BE49-F238E27FC236}">
                <a16:creationId xmlns:a16="http://schemas.microsoft.com/office/drawing/2014/main" id="{845AD907-9C20-4E48-92D3-2A82D0D5E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D0043-3D70-4220-99FC-244BEEE9C836}" type="slidenum">
              <a:rPr lang="en-GB" smtClean="0"/>
              <a:t>‹#›</a:t>
            </a:fld>
            <a:endParaRPr lang="en-GB"/>
          </a:p>
        </p:txBody>
      </p:sp>
    </p:spTree>
    <p:extLst>
      <p:ext uri="{BB962C8B-B14F-4D97-AF65-F5344CB8AC3E}">
        <p14:creationId xmlns:p14="http://schemas.microsoft.com/office/powerpoint/2010/main" val="736017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Chart, treemap chart&#10;&#10;Description automatically generated">
            <a:extLst>
              <a:ext uri="{FF2B5EF4-FFF2-40B4-BE49-F238E27FC236}">
                <a16:creationId xmlns:a16="http://schemas.microsoft.com/office/drawing/2014/main" id="{51856A6E-1509-43EA-A223-49DA113ACF86}"/>
              </a:ext>
            </a:extLst>
          </p:cNvPr>
          <p:cNvPicPr>
            <a:picLocks noChangeAspect="1"/>
          </p:cNvPicPr>
          <p:nvPr/>
        </p:nvPicPr>
        <p:blipFill>
          <a:blip r:embed="rId2"/>
          <a:stretch>
            <a:fillRect/>
          </a:stretch>
        </p:blipFill>
        <p:spPr>
          <a:xfrm>
            <a:off x="8732822" y="0"/>
            <a:ext cx="3480511" cy="1028821"/>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789708" y="1014574"/>
            <a:ext cx="5633531" cy="2226769"/>
          </a:xfrm>
        </p:spPr>
        <p:txBody>
          <a:bodyPr anchor="ctr">
            <a:normAutofit fontScale="90000"/>
          </a:bodyPr>
          <a:lstStyle/>
          <a:p>
            <a:pPr algn="l"/>
            <a:r>
              <a:rPr lang="en-GB" sz="3700" dirty="0">
                <a:solidFill>
                  <a:schemeClr val="bg1"/>
                </a:solidFill>
              </a:rPr>
              <a:t>Review of Learning and Development and Officer Wellbeing in the Context of RASSO-  Work strand 4 Project Bluestone </a:t>
            </a:r>
          </a:p>
        </p:txBody>
      </p:sp>
      <p:sp>
        <p:nvSpPr>
          <p:cNvPr id="3" name="Subtitle 2">
            <a:extLst>
              <a:ext uri="{FF2B5EF4-FFF2-40B4-BE49-F238E27FC236}">
                <a16:creationId xmlns:a16="http://schemas.microsoft.com/office/drawing/2014/main" id="{0BD11A33-AC46-4B11-BB79-1093594918F3}"/>
              </a:ext>
            </a:extLst>
          </p:cNvPr>
          <p:cNvSpPr>
            <a:spLocks noGrp="1"/>
          </p:cNvSpPr>
          <p:nvPr>
            <p:ph type="subTitle" idx="1"/>
          </p:nvPr>
        </p:nvSpPr>
        <p:spPr>
          <a:xfrm>
            <a:off x="789708" y="3640633"/>
            <a:ext cx="5631417" cy="2487212"/>
          </a:xfrm>
        </p:spPr>
        <p:txBody>
          <a:bodyPr anchor="ctr">
            <a:normAutofit fontScale="92500" lnSpcReduction="20000"/>
          </a:bodyPr>
          <a:lstStyle/>
          <a:p>
            <a:pPr algn="l"/>
            <a:r>
              <a:rPr lang="en-GB" sz="2000" b="1" dirty="0">
                <a:solidFill>
                  <a:schemeClr val="tx2"/>
                </a:solidFill>
              </a:rPr>
              <a:t>Dr Emma Williams, Director of Research &amp; Strategic Partnerships (CPRL)</a:t>
            </a:r>
          </a:p>
          <a:p>
            <a:pPr algn="l"/>
            <a:r>
              <a:rPr lang="en-GB" sz="2000" dirty="0">
                <a:solidFill>
                  <a:schemeClr val="tx2"/>
                </a:solidFill>
              </a:rPr>
              <a:t>Jenny Norman, Senior Lecturer</a:t>
            </a:r>
          </a:p>
          <a:p>
            <a:pPr algn="l"/>
            <a:r>
              <a:rPr lang="en-GB" sz="2000" dirty="0">
                <a:solidFill>
                  <a:schemeClr val="tx2"/>
                </a:solidFill>
              </a:rPr>
              <a:t>Dr Rachel Ward, Lecturer</a:t>
            </a:r>
          </a:p>
          <a:p>
            <a:pPr algn="l"/>
            <a:r>
              <a:rPr lang="en-GB" sz="2000" dirty="0">
                <a:solidFill>
                  <a:schemeClr val="tx2"/>
                </a:solidFill>
              </a:rPr>
              <a:t>Richard Harding, Senior Research Fellow</a:t>
            </a:r>
          </a:p>
          <a:p>
            <a:pPr algn="l"/>
            <a:r>
              <a:rPr lang="en-GB" sz="2000" dirty="0">
                <a:solidFill>
                  <a:schemeClr val="tx2"/>
                </a:solidFill>
              </a:rPr>
              <a:t>Dr Nicky Miller, Director of Knowledge into Practice</a:t>
            </a:r>
          </a:p>
          <a:p>
            <a:pPr algn="l"/>
            <a:endParaRPr lang="en-GB" sz="2000" dirty="0">
              <a:solidFill>
                <a:schemeClr val="tx2"/>
              </a:solidFill>
            </a:endParaRPr>
          </a:p>
          <a:p>
            <a:pPr algn="l"/>
            <a:r>
              <a:rPr lang="en-GB" sz="2000" dirty="0">
                <a:solidFill>
                  <a:schemeClr val="tx2"/>
                </a:solidFill>
              </a:rPr>
              <a:t>Avon and Somerset Police lead – DCI Larisa Hunt</a:t>
            </a:r>
          </a:p>
          <a:p>
            <a:pPr algn="l"/>
            <a:endParaRPr lang="en-GB" sz="2000" dirty="0">
              <a:solidFill>
                <a:schemeClr val="tx2"/>
              </a:solidFill>
            </a:endParaRPr>
          </a:p>
        </p:txBody>
      </p:sp>
      <p:sp>
        <p:nvSpPr>
          <p:cNvPr id="7" name="Footer Placeholder 6">
            <a:extLst>
              <a:ext uri="{FF2B5EF4-FFF2-40B4-BE49-F238E27FC236}">
                <a16:creationId xmlns:a16="http://schemas.microsoft.com/office/drawing/2014/main" id="{81B178C1-B2F6-4D01-A794-96D1E5DE21CD}"/>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448630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124046" y="206214"/>
            <a:ext cx="10515600" cy="742509"/>
          </a:xfrm>
        </p:spPr>
        <p:txBody>
          <a:bodyPr>
            <a:noAutofit/>
          </a:bodyPr>
          <a:lstStyle/>
          <a:p>
            <a:r>
              <a:rPr lang="en-GB" sz="3200" dirty="0">
                <a:cs typeface="Calibri Light"/>
              </a:rPr>
              <a:t>Opportunities from review of SSAIDP material</a:t>
            </a:r>
            <a:endParaRPr lang="en-GB" sz="3200" dirty="0"/>
          </a:p>
        </p:txBody>
      </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818558" y="0"/>
            <a:ext cx="4373442" cy="950495"/>
          </a:xfrm>
          <a:prstGeom prst="rect">
            <a:avLst/>
          </a:prstGeom>
        </p:spPr>
      </p:pic>
      <p:sp>
        <p:nvSpPr>
          <p:cNvPr id="8" name="Hexagon 7">
            <a:extLst>
              <a:ext uri="{FF2B5EF4-FFF2-40B4-BE49-F238E27FC236}">
                <a16:creationId xmlns:a16="http://schemas.microsoft.com/office/drawing/2014/main" id="{4FAC9FCA-0F5A-45E5-B79C-63935EEA5408}"/>
              </a:ext>
            </a:extLst>
          </p:cNvPr>
          <p:cNvSpPr/>
          <p:nvPr/>
        </p:nvSpPr>
        <p:spPr>
          <a:xfrm>
            <a:off x="4334842" y="2627618"/>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Pedagogy</a:t>
            </a:r>
          </a:p>
        </p:txBody>
      </p:sp>
      <p:sp>
        <p:nvSpPr>
          <p:cNvPr id="10" name="Hexagon 9">
            <a:extLst>
              <a:ext uri="{FF2B5EF4-FFF2-40B4-BE49-F238E27FC236}">
                <a16:creationId xmlns:a16="http://schemas.microsoft.com/office/drawing/2014/main" id="{80F4C1EE-61C3-473A-AD2A-DF56C0FDB89C}"/>
              </a:ext>
            </a:extLst>
          </p:cNvPr>
          <p:cNvSpPr/>
          <p:nvPr/>
        </p:nvSpPr>
        <p:spPr>
          <a:xfrm>
            <a:off x="2951874" y="1835221"/>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Greater use of  technology as learning tool (e.g. BWC, digitally recorded interviews)</a:t>
            </a:r>
          </a:p>
        </p:txBody>
      </p:sp>
      <p:sp>
        <p:nvSpPr>
          <p:cNvPr id="11" name="Hexagon 10">
            <a:extLst>
              <a:ext uri="{FF2B5EF4-FFF2-40B4-BE49-F238E27FC236}">
                <a16:creationId xmlns:a16="http://schemas.microsoft.com/office/drawing/2014/main" id="{C6C88DB3-5203-4824-9FF0-072D15B4E89F}"/>
              </a:ext>
            </a:extLst>
          </p:cNvPr>
          <p:cNvSpPr/>
          <p:nvPr/>
        </p:nvSpPr>
        <p:spPr>
          <a:xfrm>
            <a:off x="5837715" y="346647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Use of existing experienced investigators to support learning</a:t>
            </a:r>
          </a:p>
        </p:txBody>
      </p:sp>
      <p:sp>
        <p:nvSpPr>
          <p:cNvPr id="12" name="Hexagon 11">
            <a:extLst>
              <a:ext uri="{FF2B5EF4-FFF2-40B4-BE49-F238E27FC236}">
                <a16:creationId xmlns:a16="http://schemas.microsoft.com/office/drawing/2014/main" id="{4A804DF9-E978-444D-871B-613454D0A967}"/>
              </a:ext>
            </a:extLst>
          </p:cNvPr>
          <p:cNvSpPr/>
          <p:nvPr/>
        </p:nvSpPr>
        <p:spPr>
          <a:xfrm>
            <a:off x="4401110" y="1082674"/>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Greater use of case studies, scenarios &amp; role playing</a:t>
            </a:r>
          </a:p>
        </p:txBody>
      </p:sp>
      <p:sp>
        <p:nvSpPr>
          <p:cNvPr id="13" name="Hexagon 12">
            <a:extLst>
              <a:ext uri="{FF2B5EF4-FFF2-40B4-BE49-F238E27FC236}">
                <a16:creationId xmlns:a16="http://schemas.microsoft.com/office/drawing/2014/main" id="{B0472936-764F-4D22-943F-5D4C4A5683F3}"/>
              </a:ext>
            </a:extLst>
          </p:cNvPr>
          <p:cNvSpPr/>
          <p:nvPr/>
        </p:nvSpPr>
        <p:spPr>
          <a:xfrm>
            <a:off x="10041577" y="424680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Organisational Setting</a:t>
            </a:r>
          </a:p>
        </p:txBody>
      </p:sp>
      <p:sp>
        <p:nvSpPr>
          <p:cNvPr id="14" name="Hexagon 13">
            <a:extLst>
              <a:ext uri="{FF2B5EF4-FFF2-40B4-BE49-F238E27FC236}">
                <a16:creationId xmlns:a16="http://schemas.microsoft.com/office/drawing/2014/main" id="{9DF68533-4FA8-434B-B21D-6B536D9D1943}"/>
              </a:ext>
            </a:extLst>
          </p:cNvPr>
          <p:cNvSpPr/>
          <p:nvPr/>
        </p:nvSpPr>
        <p:spPr>
          <a:xfrm>
            <a:off x="8662320" y="3472767"/>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Create slack in capacity of RASSO officers </a:t>
            </a:r>
          </a:p>
        </p:txBody>
      </p:sp>
      <p:sp>
        <p:nvSpPr>
          <p:cNvPr id="15" name="Hexagon 14">
            <a:extLst>
              <a:ext uri="{FF2B5EF4-FFF2-40B4-BE49-F238E27FC236}">
                <a16:creationId xmlns:a16="http://schemas.microsoft.com/office/drawing/2014/main" id="{8A083613-E4DF-423D-BC8F-834A29D04B74}"/>
              </a:ext>
            </a:extLst>
          </p:cNvPr>
          <p:cNvSpPr/>
          <p:nvPr/>
        </p:nvSpPr>
        <p:spPr>
          <a:xfrm>
            <a:off x="5818120" y="1887022"/>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Critical reflective practice</a:t>
            </a:r>
          </a:p>
        </p:txBody>
      </p:sp>
      <p:sp>
        <p:nvSpPr>
          <p:cNvPr id="16" name="Hexagon 15">
            <a:extLst>
              <a:ext uri="{FF2B5EF4-FFF2-40B4-BE49-F238E27FC236}">
                <a16:creationId xmlns:a16="http://schemas.microsoft.com/office/drawing/2014/main" id="{2202DAA7-74F9-49F0-8332-43E534A5960B}"/>
              </a:ext>
            </a:extLst>
          </p:cNvPr>
          <p:cNvSpPr/>
          <p:nvPr/>
        </p:nvSpPr>
        <p:spPr>
          <a:xfrm>
            <a:off x="10041576" y="1166263"/>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Evaluation</a:t>
            </a:r>
          </a:p>
        </p:txBody>
      </p:sp>
      <p:sp>
        <p:nvSpPr>
          <p:cNvPr id="17" name="Hexagon 16">
            <a:extLst>
              <a:ext uri="{FF2B5EF4-FFF2-40B4-BE49-F238E27FC236}">
                <a16:creationId xmlns:a16="http://schemas.microsoft.com/office/drawing/2014/main" id="{B7902AC7-0FC8-4943-A8E5-F8B4C5514D13}"/>
              </a:ext>
            </a:extLst>
          </p:cNvPr>
          <p:cNvSpPr/>
          <p:nvPr/>
        </p:nvSpPr>
        <p:spPr>
          <a:xfrm>
            <a:off x="1502033" y="1129429"/>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To ‘scaffold’ content to enhance knowledge retention</a:t>
            </a:r>
          </a:p>
        </p:txBody>
      </p:sp>
      <p:sp>
        <p:nvSpPr>
          <p:cNvPr id="18" name="Hexagon 17">
            <a:extLst>
              <a:ext uri="{FF2B5EF4-FFF2-40B4-BE49-F238E27FC236}">
                <a16:creationId xmlns:a16="http://schemas.microsoft.com/office/drawing/2014/main" id="{B9D94D8B-C3AC-477F-A572-C1CA78C0A9FE}"/>
              </a:ext>
            </a:extLst>
          </p:cNvPr>
          <p:cNvSpPr/>
          <p:nvPr/>
        </p:nvSpPr>
        <p:spPr>
          <a:xfrm>
            <a:off x="8624567" y="1921723"/>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Improved Learning Management System</a:t>
            </a:r>
          </a:p>
        </p:txBody>
      </p:sp>
      <p:sp>
        <p:nvSpPr>
          <p:cNvPr id="19" name="Hexagon 18">
            <a:extLst>
              <a:ext uri="{FF2B5EF4-FFF2-40B4-BE49-F238E27FC236}">
                <a16:creationId xmlns:a16="http://schemas.microsoft.com/office/drawing/2014/main" id="{3D774433-78D7-4831-8ECF-9C27CD51D62C}"/>
              </a:ext>
            </a:extLst>
          </p:cNvPr>
          <p:cNvSpPr/>
          <p:nvPr/>
        </p:nvSpPr>
        <p:spPr>
          <a:xfrm>
            <a:off x="7223720" y="2691370"/>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Assessment</a:t>
            </a:r>
          </a:p>
        </p:txBody>
      </p:sp>
      <p:sp>
        <p:nvSpPr>
          <p:cNvPr id="20" name="Hexagon 19">
            <a:extLst>
              <a:ext uri="{FF2B5EF4-FFF2-40B4-BE49-F238E27FC236}">
                <a16:creationId xmlns:a16="http://schemas.microsoft.com/office/drawing/2014/main" id="{B5639D09-D467-40E7-AFC7-DDCD97D10C8A}"/>
              </a:ext>
            </a:extLst>
          </p:cNvPr>
          <p:cNvSpPr/>
          <p:nvPr/>
        </p:nvSpPr>
        <p:spPr>
          <a:xfrm>
            <a:off x="4372771" y="4212249"/>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Use of Hydra suite for immersive learning approach (decision-making)</a:t>
            </a:r>
          </a:p>
        </p:txBody>
      </p:sp>
      <p:sp>
        <p:nvSpPr>
          <p:cNvPr id="21" name="Hexagon 20">
            <a:extLst>
              <a:ext uri="{FF2B5EF4-FFF2-40B4-BE49-F238E27FC236}">
                <a16:creationId xmlns:a16="http://schemas.microsoft.com/office/drawing/2014/main" id="{D4C22856-B7BB-46FA-B3D0-3A888FEFA148}"/>
              </a:ext>
            </a:extLst>
          </p:cNvPr>
          <p:cNvSpPr/>
          <p:nvPr/>
        </p:nvSpPr>
        <p:spPr>
          <a:xfrm>
            <a:off x="2951873" y="4988422"/>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Increase opportunities to put knowledge into practice in learning environment</a:t>
            </a:r>
          </a:p>
        </p:txBody>
      </p:sp>
      <p:sp>
        <p:nvSpPr>
          <p:cNvPr id="22" name="Hexagon 21">
            <a:extLst>
              <a:ext uri="{FF2B5EF4-FFF2-40B4-BE49-F238E27FC236}">
                <a16:creationId xmlns:a16="http://schemas.microsoft.com/office/drawing/2014/main" id="{7EA5F69D-9EEB-4036-8262-5BC5F4E58620}"/>
              </a:ext>
            </a:extLst>
          </p:cNvPr>
          <p:cNvSpPr/>
          <p:nvPr/>
        </p:nvSpPr>
        <p:spPr>
          <a:xfrm>
            <a:off x="1502032" y="2700670"/>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Content</a:t>
            </a:r>
          </a:p>
        </p:txBody>
      </p:sp>
      <p:sp>
        <p:nvSpPr>
          <p:cNvPr id="23" name="Hexagon 22">
            <a:extLst>
              <a:ext uri="{FF2B5EF4-FFF2-40B4-BE49-F238E27FC236}">
                <a16:creationId xmlns:a16="http://schemas.microsoft.com/office/drawing/2014/main" id="{082EC8FF-1E02-485B-8E86-8D5F6C6F615B}"/>
              </a:ext>
            </a:extLst>
          </p:cNvPr>
          <p:cNvSpPr/>
          <p:nvPr/>
        </p:nvSpPr>
        <p:spPr>
          <a:xfrm>
            <a:off x="2933394" y="3419700"/>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Enhance application of investigative  decision-making skills as part of the training</a:t>
            </a:r>
          </a:p>
        </p:txBody>
      </p:sp>
      <p:sp>
        <p:nvSpPr>
          <p:cNvPr id="24" name="Hexagon 23">
            <a:extLst>
              <a:ext uri="{FF2B5EF4-FFF2-40B4-BE49-F238E27FC236}">
                <a16:creationId xmlns:a16="http://schemas.microsoft.com/office/drawing/2014/main" id="{E36BA945-A9F1-465D-A84A-8172C59A8952}"/>
              </a:ext>
            </a:extLst>
          </p:cNvPr>
          <p:cNvSpPr/>
          <p:nvPr/>
        </p:nvSpPr>
        <p:spPr>
          <a:xfrm>
            <a:off x="7283063" y="424680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Increase capacity of assessors / tutors </a:t>
            </a:r>
          </a:p>
        </p:txBody>
      </p:sp>
      <p:sp>
        <p:nvSpPr>
          <p:cNvPr id="25" name="Hexagon 24">
            <a:extLst>
              <a:ext uri="{FF2B5EF4-FFF2-40B4-BE49-F238E27FC236}">
                <a16:creationId xmlns:a16="http://schemas.microsoft.com/office/drawing/2014/main" id="{58CDB593-A0F4-4A8B-A589-1CB1D72DEFDD}"/>
              </a:ext>
            </a:extLst>
          </p:cNvPr>
          <p:cNvSpPr/>
          <p:nvPr/>
        </p:nvSpPr>
        <p:spPr>
          <a:xfrm>
            <a:off x="1487314" y="4257458"/>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Victim input to co-develop learning pathways and outcomes (e.g. forum)</a:t>
            </a:r>
          </a:p>
        </p:txBody>
      </p:sp>
      <p:sp>
        <p:nvSpPr>
          <p:cNvPr id="26" name="Hexagon 25">
            <a:extLst>
              <a:ext uri="{FF2B5EF4-FFF2-40B4-BE49-F238E27FC236}">
                <a16:creationId xmlns:a16="http://schemas.microsoft.com/office/drawing/2014/main" id="{0D166A84-5D6D-4F1C-9484-AC8FD7B24F8A}"/>
              </a:ext>
            </a:extLst>
          </p:cNvPr>
          <p:cNvSpPr/>
          <p:nvPr/>
        </p:nvSpPr>
        <p:spPr>
          <a:xfrm>
            <a:off x="47937" y="346647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Mandatory CPD sessions based on emerging gaps in knowledge, skills &amp; behaviour</a:t>
            </a:r>
          </a:p>
        </p:txBody>
      </p:sp>
      <p:sp>
        <p:nvSpPr>
          <p:cNvPr id="27" name="Hexagon 26">
            <a:extLst>
              <a:ext uri="{FF2B5EF4-FFF2-40B4-BE49-F238E27FC236}">
                <a16:creationId xmlns:a16="http://schemas.microsoft.com/office/drawing/2014/main" id="{ED6BCE91-81BA-42D4-AB6E-4D441D226D5E}"/>
              </a:ext>
            </a:extLst>
          </p:cNvPr>
          <p:cNvSpPr/>
          <p:nvPr/>
        </p:nvSpPr>
        <p:spPr>
          <a:xfrm>
            <a:off x="7221343" y="113066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Increase feedback points through learning pathway</a:t>
            </a:r>
          </a:p>
        </p:txBody>
      </p:sp>
      <p:sp>
        <p:nvSpPr>
          <p:cNvPr id="28" name="Hexagon 27">
            <a:extLst>
              <a:ext uri="{FF2B5EF4-FFF2-40B4-BE49-F238E27FC236}">
                <a16:creationId xmlns:a16="http://schemas.microsoft.com/office/drawing/2014/main" id="{1E265BF5-4CB5-44AE-9E1F-D30848F6ABF1}"/>
              </a:ext>
            </a:extLst>
          </p:cNvPr>
          <p:cNvSpPr/>
          <p:nvPr/>
        </p:nvSpPr>
        <p:spPr>
          <a:xfrm>
            <a:off x="10112598" y="2698727"/>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Greater performance, outcomes and effect/ affect monitoring and review</a:t>
            </a:r>
          </a:p>
        </p:txBody>
      </p:sp>
      <p:sp>
        <p:nvSpPr>
          <p:cNvPr id="29" name="Hexagon 28">
            <a:extLst>
              <a:ext uri="{FF2B5EF4-FFF2-40B4-BE49-F238E27FC236}">
                <a16:creationId xmlns:a16="http://schemas.microsoft.com/office/drawing/2014/main" id="{464F4FDB-D29A-493C-8FFA-68F3BC7866DD}"/>
              </a:ext>
            </a:extLst>
          </p:cNvPr>
          <p:cNvSpPr/>
          <p:nvPr/>
        </p:nvSpPr>
        <p:spPr>
          <a:xfrm>
            <a:off x="94870" y="188917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More in-depth assessor training </a:t>
            </a:r>
          </a:p>
        </p:txBody>
      </p:sp>
      <p:sp>
        <p:nvSpPr>
          <p:cNvPr id="30" name="Hexagon 29">
            <a:extLst>
              <a:ext uri="{FF2B5EF4-FFF2-40B4-BE49-F238E27FC236}">
                <a16:creationId xmlns:a16="http://schemas.microsoft.com/office/drawing/2014/main" id="{8031BA09-BE08-4837-83A6-1042D12A2AC6}"/>
              </a:ext>
            </a:extLst>
          </p:cNvPr>
          <p:cNvSpPr/>
          <p:nvPr/>
        </p:nvSpPr>
        <p:spPr>
          <a:xfrm>
            <a:off x="8662320" y="505235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Focus PCDA research projects to areas of critical interest</a:t>
            </a:r>
          </a:p>
        </p:txBody>
      </p:sp>
      <p:sp>
        <p:nvSpPr>
          <p:cNvPr id="31" name="Hexagon 30">
            <a:extLst>
              <a:ext uri="{FF2B5EF4-FFF2-40B4-BE49-F238E27FC236}">
                <a16:creationId xmlns:a16="http://schemas.microsoft.com/office/drawing/2014/main" id="{76C1D731-4155-4160-8691-B796FA9851D3}"/>
              </a:ext>
            </a:extLst>
          </p:cNvPr>
          <p:cNvSpPr/>
          <p:nvPr/>
        </p:nvSpPr>
        <p:spPr>
          <a:xfrm>
            <a:off x="5807096" y="5025404"/>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Better linkage of taught and practice learning spaces across entry routes</a:t>
            </a:r>
          </a:p>
        </p:txBody>
      </p:sp>
      <p:sp>
        <p:nvSpPr>
          <p:cNvPr id="3" name="Footer Placeholder 2">
            <a:extLst>
              <a:ext uri="{FF2B5EF4-FFF2-40B4-BE49-F238E27FC236}">
                <a16:creationId xmlns:a16="http://schemas.microsoft.com/office/drawing/2014/main" id="{44A54C6A-198E-410D-BBF3-47751820B8DB}"/>
              </a:ext>
            </a:extLst>
          </p:cNvPr>
          <p:cNvSpPr>
            <a:spLocks noGrp="1"/>
          </p:cNvSpPr>
          <p:nvPr>
            <p:ph type="ftr" sz="quarter" idx="11"/>
          </p:nvPr>
        </p:nvSpPr>
        <p:spPr>
          <a:xfrm>
            <a:off x="47937" y="6445082"/>
            <a:ext cx="6411586"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274196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094DE5E8-C080-45A4-B2F4-8FE7D8F8EE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4" name="Color Cover">
              <a:extLst>
                <a:ext uri="{FF2B5EF4-FFF2-40B4-BE49-F238E27FC236}">
                  <a16:creationId xmlns:a16="http://schemas.microsoft.com/office/drawing/2014/main" id="{1FAC8321-8295-4F58-80B8-C1A774606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Cover">
              <a:extLst>
                <a:ext uri="{FF2B5EF4-FFF2-40B4-BE49-F238E27FC236}">
                  <a16:creationId xmlns:a16="http://schemas.microsoft.com/office/drawing/2014/main" id="{2BE89D78-556E-4C9E-A234-78B085023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A28EBCD-582B-4E3B-AB95-15EA16034C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8" name="Color">
              <a:extLst>
                <a:ext uri="{FF2B5EF4-FFF2-40B4-BE49-F238E27FC236}">
                  <a16:creationId xmlns:a16="http://schemas.microsoft.com/office/drawing/2014/main" id="{49E29E18-2832-4FBD-901C-97986DBD0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7327E470-287A-4E1E-8A04-A3596DBD9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Exclamation mark">
            <a:extLst>
              <a:ext uri="{FF2B5EF4-FFF2-40B4-BE49-F238E27FC236}">
                <a16:creationId xmlns:a16="http://schemas.microsoft.com/office/drawing/2014/main" id="{D012959C-00AC-4AE2-889A-5386DF19D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8758" y="1173129"/>
            <a:ext cx="2400366" cy="2400366"/>
          </a:xfrm>
          <a:prstGeom prst="rect">
            <a:avLst/>
          </a:prstGeom>
        </p:spPr>
      </p:pic>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4"/>
          <a:stretch>
            <a:fillRect/>
          </a:stretch>
        </p:blipFill>
        <p:spPr>
          <a:xfrm>
            <a:off x="7839102" y="16051"/>
            <a:ext cx="4358797" cy="948038"/>
          </a:xfrm>
          <a:prstGeom prst="rect">
            <a:avLst/>
          </a:prstGeom>
        </p:spPr>
      </p:pic>
      <p:grpSp>
        <p:nvGrpSpPr>
          <p:cNvPr id="21" name="Group 2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2" name="Freeform: Shape 2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1023391" y="-1169805"/>
            <a:ext cx="5392454" cy="2754480"/>
          </a:xfrm>
        </p:spPr>
        <p:txBody>
          <a:bodyPr anchor="b">
            <a:normAutofit/>
          </a:bodyPr>
          <a:lstStyle/>
          <a:p>
            <a:r>
              <a:rPr lang="en-GB" sz="4800" b="1" dirty="0">
                <a:solidFill>
                  <a:schemeClr val="bg1"/>
                </a:solidFill>
                <a:cs typeface="Calibri Light"/>
              </a:rPr>
              <a:t>Threats</a:t>
            </a:r>
            <a:endParaRPr lang="en-GB" sz="4800" b="1" dirty="0">
              <a:solidFill>
                <a:schemeClr val="bg1"/>
              </a:solidFill>
            </a:endParaRPr>
          </a:p>
        </p:txBody>
      </p:sp>
      <p:sp>
        <p:nvSpPr>
          <p:cNvPr id="3" name="Content Placeholder 2">
            <a:extLst>
              <a:ext uri="{FF2B5EF4-FFF2-40B4-BE49-F238E27FC236}">
                <a16:creationId xmlns:a16="http://schemas.microsoft.com/office/drawing/2014/main" id="{BB546AC7-7501-433B-BAE1-FDFF4501090E}"/>
              </a:ext>
            </a:extLst>
          </p:cNvPr>
          <p:cNvSpPr>
            <a:spLocks noGrp="1"/>
          </p:cNvSpPr>
          <p:nvPr>
            <p:ph idx="1"/>
          </p:nvPr>
        </p:nvSpPr>
        <p:spPr>
          <a:xfrm>
            <a:off x="992190" y="2106918"/>
            <a:ext cx="5392454" cy="3908751"/>
          </a:xfrm>
        </p:spPr>
        <p:txBody>
          <a:bodyPr vert="horz" lIns="91440" tIns="45720" rIns="91440" bIns="45720" rtlCol="0" anchor="t">
            <a:normAutofit fontScale="77500" lnSpcReduction="20000"/>
          </a:bodyPr>
          <a:lstStyle/>
          <a:p>
            <a:r>
              <a:rPr lang="en-GB" sz="1700" dirty="0">
                <a:solidFill>
                  <a:schemeClr val="bg1"/>
                </a:solidFill>
                <a:cs typeface="Calibri"/>
              </a:rPr>
              <a:t>Lack of trained assessors for practice elements of learning likely to impact on quality of assessment</a:t>
            </a:r>
          </a:p>
          <a:p>
            <a:endParaRPr lang="en-GB" sz="1700" dirty="0">
              <a:solidFill>
                <a:schemeClr val="bg1"/>
              </a:solidFill>
              <a:cs typeface="Calibri"/>
            </a:endParaRPr>
          </a:p>
          <a:p>
            <a:r>
              <a:rPr lang="en-GB" sz="1700" dirty="0">
                <a:solidFill>
                  <a:schemeClr val="bg1"/>
                </a:solidFill>
                <a:cs typeface="Calibri"/>
              </a:rPr>
              <a:t>Potential conflict of interest between the management of volume of investigative workload and the management of quality of learning experience and outcomes for learners, supervisors &amp; mentors</a:t>
            </a:r>
          </a:p>
          <a:p>
            <a:endParaRPr lang="en-GB" sz="1700" dirty="0">
              <a:solidFill>
                <a:schemeClr val="bg1"/>
              </a:solidFill>
              <a:cs typeface="Calibri"/>
            </a:endParaRPr>
          </a:p>
          <a:p>
            <a:r>
              <a:rPr lang="en-GB" sz="1700" dirty="0">
                <a:solidFill>
                  <a:schemeClr val="bg1"/>
                </a:solidFill>
                <a:cs typeface="Calibri"/>
              </a:rPr>
              <a:t>Switch from single investigator entry route to multiple routes has potential to create confusion regarding student experience &amp; capability across entry pathways</a:t>
            </a:r>
          </a:p>
          <a:p>
            <a:endParaRPr lang="en-GB" sz="1700" dirty="0">
              <a:solidFill>
                <a:schemeClr val="bg1"/>
              </a:solidFill>
              <a:cs typeface="Calibri"/>
            </a:endParaRPr>
          </a:p>
          <a:p>
            <a:r>
              <a:rPr lang="en-GB" sz="1700" dirty="0">
                <a:solidFill>
                  <a:schemeClr val="bg1"/>
                </a:solidFill>
                <a:cs typeface="Calibri"/>
              </a:rPr>
              <a:t>Tutor and supervisor training &amp; competency may not be a consistent standard of support for trainee investigators </a:t>
            </a:r>
          </a:p>
          <a:p>
            <a:endParaRPr lang="en-GB" sz="1700" dirty="0">
              <a:solidFill>
                <a:schemeClr val="bg1"/>
              </a:solidFill>
              <a:cs typeface="Calibri"/>
            </a:endParaRPr>
          </a:p>
          <a:p>
            <a:r>
              <a:rPr lang="en-GB" sz="1700" dirty="0">
                <a:solidFill>
                  <a:schemeClr val="bg1"/>
                </a:solidFill>
                <a:cs typeface="Calibri"/>
              </a:rPr>
              <a:t>Lack of investigative resources, and operational demands/investigative load has potential to place additional stressors on inexperienced investigators trying to manage complex, emotive &amp; serious crime investigations beyond their capability &amp; capacity, resulting in investigator attrition</a:t>
            </a:r>
          </a:p>
          <a:p>
            <a:endParaRPr lang="en-GB" sz="700" dirty="0">
              <a:solidFill>
                <a:schemeClr val="bg1"/>
              </a:solidFill>
              <a:cs typeface="Calibri"/>
            </a:endParaRPr>
          </a:p>
          <a:p>
            <a:endParaRPr lang="en-GB" sz="700" dirty="0">
              <a:solidFill>
                <a:schemeClr val="bg1"/>
              </a:solidFill>
              <a:cs typeface="Calibri"/>
            </a:endParaRPr>
          </a:p>
        </p:txBody>
      </p:sp>
      <p:sp>
        <p:nvSpPr>
          <p:cNvPr id="4" name="Footer Placeholder 3">
            <a:extLst>
              <a:ext uri="{FF2B5EF4-FFF2-40B4-BE49-F238E27FC236}">
                <a16:creationId xmlns:a16="http://schemas.microsoft.com/office/drawing/2014/main" id="{4926924D-5ABF-44F4-8E89-EE6B746D7AB2}"/>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86653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1"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55"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3"/>
          <a:stretch>
            <a:fillRect/>
          </a:stretch>
        </p:blipFill>
        <p:spPr>
          <a:xfrm>
            <a:off x="7652429" y="19260"/>
            <a:ext cx="4571936" cy="994396"/>
          </a:xfrm>
          <a:prstGeom prst="rect">
            <a:avLst/>
          </a:prstGeom>
        </p:spPr>
      </p:pic>
      <p:grpSp>
        <p:nvGrpSpPr>
          <p:cNvPr id="58" name="Group 5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9" name="Freeform: Shape 5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Freeform: Shape 6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1014985" y="819015"/>
            <a:ext cx="5501548" cy="2353362"/>
          </a:xfrm>
        </p:spPr>
        <p:txBody>
          <a:bodyPr anchor="b">
            <a:normAutofit/>
          </a:bodyPr>
          <a:lstStyle/>
          <a:p>
            <a:r>
              <a:rPr lang="en-GB" sz="4800" b="1">
                <a:solidFill>
                  <a:schemeClr val="bg1"/>
                </a:solidFill>
                <a:cs typeface="Calibri Light"/>
              </a:rPr>
              <a:t>Considerations</a:t>
            </a:r>
            <a:br>
              <a:rPr lang="en-GB" sz="4800">
                <a:solidFill>
                  <a:schemeClr val="bg1"/>
                </a:solidFill>
                <a:cs typeface="Calibri Light"/>
              </a:rPr>
            </a:br>
            <a:endParaRPr lang="en-GB" sz="4800">
              <a:solidFill>
                <a:schemeClr val="bg1"/>
              </a:solidFill>
            </a:endParaRPr>
          </a:p>
        </p:txBody>
      </p:sp>
      <p:graphicFrame>
        <p:nvGraphicFramePr>
          <p:cNvPr id="9" name="Content Placeholder 2">
            <a:extLst>
              <a:ext uri="{FF2B5EF4-FFF2-40B4-BE49-F238E27FC236}">
                <a16:creationId xmlns:a16="http://schemas.microsoft.com/office/drawing/2014/main" id="{861584F4-2DEB-460D-88EA-2FE066466922}"/>
              </a:ext>
            </a:extLst>
          </p:cNvPr>
          <p:cNvGraphicFramePr>
            <a:graphicFrameLocks noGrp="1"/>
          </p:cNvGraphicFramePr>
          <p:nvPr>
            <p:ph idx="1"/>
            <p:extLst>
              <p:ext uri="{D42A27DB-BD31-4B8C-83A1-F6EECF244321}">
                <p14:modId xmlns:p14="http://schemas.microsoft.com/office/powerpoint/2010/main" val="4195301666"/>
              </p:ext>
            </p:extLst>
          </p:nvPr>
        </p:nvGraphicFramePr>
        <p:xfrm>
          <a:off x="1014985" y="3442089"/>
          <a:ext cx="5501548" cy="2573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87F4505E-5FA0-470A-84F2-D183DF08BD03}"/>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365712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Chart, treemap chart&#10;&#10;Description automatically generated">
            <a:extLst>
              <a:ext uri="{FF2B5EF4-FFF2-40B4-BE49-F238E27FC236}">
                <a16:creationId xmlns:a16="http://schemas.microsoft.com/office/drawing/2014/main" id="{51856A6E-1509-43EA-A223-49DA113ACF86}"/>
              </a:ext>
            </a:extLst>
          </p:cNvPr>
          <p:cNvPicPr>
            <a:picLocks noChangeAspect="1"/>
          </p:cNvPicPr>
          <p:nvPr/>
        </p:nvPicPr>
        <p:blipFill>
          <a:blip r:embed="rId2"/>
          <a:stretch>
            <a:fillRect/>
          </a:stretch>
        </p:blipFill>
        <p:spPr>
          <a:xfrm>
            <a:off x="7458735" y="0"/>
            <a:ext cx="4730214" cy="1028821"/>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789708" y="1014574"/>
            <a:ext cx="5633531" cy="2226769"/>
          </a:xfrm>
        </p:spPr>
        <p:txBody>
          <a:bodyPr anchor="ctr">
            <a:normAutofit/>
          </a:bodyPr>
          <a:lstStyle/>
          <a:p>
            <a:pPr algn="l"/>
            <a:r>
              <a:rPr lang="en-GB" sz="4800">
                <a:solidFill>
                  <a:schemeClr val="bg1"/>
                </a:solidFill>
              </a:rPr>
              <a:t>Review of Wellbeing</a:t>
            </a:r>
          </a:p>
        </p:txBody>
      </p:sp>
      <p:sp>
        <p:nvSpPr>
          <p:cNvPr id="6" name="Subtitle 5">
            <a:extLst>
              <a:ext uri="{FF2B5EF4-FFF2-40B4-BE49-F238E27FC236}">
                <a16:creationId xmlns:a16="http://schemas.microsoft.com/office/drawing/2014/main" id="{73864B50-81F1-4424-B11F-5B18030B2727}"/>
              </a:ext>
            </a:extLst>
          </p:cNvPr>
          <p:cNvSpPr>
            <a:spLocks noGrp="1"/>
          </p:cNvSpPr>
          <p:nvPr>
            <p:ph type="subTitle" idx="1"/>
          </p:nvPr>
        </p:nvSpPr>
        <p:spPr/>
        <p:txBody>
          <a:bodyPr/>
          <a:lstStyle/>
          <a:p>
            <a:endParaRPr lang="en-GB"/>
          </a:p>
        </p:txBody>
      </p:sp>
      <p:sp>
        <p:nvSpPr>
          <p:cNvPr id="3" name="Footer Placeholder 2">
            <a:extLst>
              <a:ext uri="{FF2B5EF4-FFF2-40B4-BE49-F238E27FC236}">
                <a16:creationId xmlns:a16="http://schemas.microsoft.com/office/drawing/2014/main" id="{8B9489AD-E0B8-4E4C-8718-083BD5CC2B75}"/>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274091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9"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3"/>
          <a:stretch>
            <a:fillRect/>
          </a:stretch>
        </p:blipFill>
        <p:spPr>
          <a:xfrm>
            <a:off x="7419008" y="12929"/>
            <a:ext cx="4730214" cy="1028821"/>
          </a:xfrm>
          <a:prstGeom prst="rect">
            <a:avLst/>
          </a:prstGeom>
        </p:spPr>
      </p:pic>
      <p:grpSp>
        <p:nvGrpSpPr>
          <p:cNvPr id="22" name="Group 2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786384" y="841249"/>
            <a:ext cx="5692953" cy="2587131"/>
          </a:xfrm>
        </p:spPr>
        <p:txBody>
          <a:bodyPr anchor="b">
            <a:normAutofit/>
          </a:bodyPr>
          <a:lstStyle/>
          <a:p>
            <a:r>
              <a:rPr lang="en-GB">
                <a:solidFill>
                  <a:schemeClr val="bg1"/>
                </a:solidFill>
                <a:cs typeface="Calibri Light"/>
              </a:rPr>
              <a:t>Officer Wellbeing: emerging themes </a:t>
            </a:r>
            <a:br>
              <a:rPr lang="en-GB">
                <a:solidFill>
                  <a:schemeClr val="bg1"/>
                </a:solidFill>
                <a:cs typeface="Calibri Light"/>
              </a:rPr>
            </a:br>
            <a:r>
              <a:rPr lang="en-GB">
                <a:solidFill>
                  <a:schemeClr val="bg1"/>
                </a:solidFill>
                <a:cs typeface="Calibri Light"/>
              </a:rPr>
              <a:t>from SWOT analysis of local material</a:t>
            </a:r>
            <a:endParaRPr lang="en-GB">
              <a:solidFill>
                <a:schemeClr val="bg1"/>
              </a:solidFill>
            </a:endParaRPr>
          </a:p>
        </p:txBody>
      </p:sp>
      <p:graphicFrame>
        <p:nvGraphicFramePr>
          <p:cNvPr id="9" name="Content Placeholder 8">
            <a:extLst>
              <a:ext uri="{FF2B5EF4-FFF2-40B4-BE49-F238E27FC236}">
                <a16:creationId xmlns:a16="http://schemas.microsoft.com/office/drawing/2014/main" id="{971A2FDA-C087-42FC-A882-7C162FA8F0F4}"/>
              </a:ext>
            </a:extLst>
          </p:cNvPr>
          <p:cNvGraphicFramePr>
            <a:graphicFrameLocks noGrp="1"/>
          </p:cNvGraphicFramePr>
          <p:nvPr>
            <p:ph idx="1"/>
            <p:extLst>
              <p:ext uri="{D42A27DB-BD31-4B8C-83A1-F6EECF244321}">
                <p14:modId xmlns:p14="http://schemas.microsoft.com/office/powerpoint/2010/main" val="1931862353"/>
              </p:ext>
            </p:extLst>
          </p:nvPr>
        </p:nvGraphicFramePr>
        <p:xfrm>
          <a:off x="786383" y="3566810"/>
          <a:ext cx="5692953" cy="2651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834ED495-102A-408B-A045-1D91FC8E045C}"/>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100588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461786" y="12929"/>
            <a:ext cx="4730214" cy="1028821"/>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786384" y="841249"/>
            <a:ext cx="5692953" cy="2587131"/>
          </a:xfrm>
        </p:spPr>
        <p:txBody>
          <a:bodyPr anchor="b">
            <a:normAutofit/>
          </a:bodyPr>
          <a:lstStyle/>
          <a:p>
            <a:r>
              <a:rPr lang="en-GB" sz="4800">
                <a:solidFill>
                  <a:schemeClr val="bg1"/>
                </a:solidFill>
                <a:cs typeface="Calibri Light"/>
              </a:rPr>
              <a:t>Local strengths </a:t>
            </a:r>
            <a:endParaRPr lang="en-GB" sz="4800">
              <a:solidFill>
                <a:schemeClr val="bg1"/>
              </a:solidFill>
            </a:endParaRPr>
          </a:p>
        </p:txBody>
      </p:sp>
      <p:graphicFrame>
        <p:nvGraphicFramePr>
          <p:cNvPr id="7" name="Content Placeholder 6">
            <a:extLst>
              <a:ext uri="{FF2B5EF4-FFF2-40B4-BE49-F238E27FC236}">
                <a16:creationId xmlns:a16="http://schemas.microsoft.com/office/drawing/2014/main" id="{E0EB270F-E7D8-434C-B6D3-A6C97C26DDC3}"/>
              </a:ext>
            </a:extLst>
          </p:cNvPr>
          <p:cNvGraphicFramePr>
            <a:graphicFrameLocks noGrp="1"/>
          </p:cNvGraphicFramePr>
          <p:nvPr>
            <p:ph idx="1"/>
            <p:extLst>
              <p:ext uri="{D42A27DB-BD31-4B8C-83A1-F6EECF244321}">
                <p14:modId xmlns:p14="http://schemas.microsoft.com/office/powerpoint/2010/main" val="2049329598"/>
              </p:ext>
            </p:extLst>
          </p:nvPr>
        </p:nvGraphicFramePr>
        <p:xfrm>
          <a:off x="786383" y="3566810"/>
          <a:ext cx="9968303" cy="2651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E944A5FD-DF56-4086-92CD-8A50C251B277}"/>
              </a:ext>
            </a:extLst>
          </p:cNvPr>
          <p:cNvSpPr>
            <a:spLocks noGrp="1"/>
          </p:cNvSpPr>
          <p:nvPr>
            <p:ph type="ftr" sz="quarter" idx="11"/>
          </p:nvPr>
        </p:nvSpPr>
        <p:spPr>
          <a:xfrm>
            <a:off x="4038600" y="6356350"/>
            <a:ext cx="8125754"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285478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350874" y="365125"/>
            <a:ext cx="10515600" cy="585370"/>
          </a:xfrm>
        </p:spPr>
        <p:txBody>
          <a:bodyPr>
            <a:normAutofit fontScale="90000"/>
          </a:bodyPr>
          <a:lstStyle/>
          <a:p>
            <a:r>
              <a:rPr lang="en-GB" dirty="0">
                <a:cs typeface="Calibri Light"/>
              </a:rPr>
              <a:t>Weaknesses</a:t>
            </a:r>
            <a:endParaRPr lang="en-GB" dirty="0"/>
          </a:p>
        </p:txBody>
      </p:sp>
      <p:graphicFrame>
        <p:nvGraphicFramePr>
          <p:cNvPr id="7" name="Content Placeholder 6">
            <a:extLst>
              <a:ext uri="{FF2B5EF4-FFF2-40B4-BE49-F238E27FC236}">
                <a16:creationId xmlns:a16="http://schemas.microsoft.com/office/drawing/2014/main" id="{E0EB270F-E7D8-434C-B6D3-A6C97C26DDC3}"/>
              </a:ext>
            </a:extLst>
          </p:cNvPr>
          <p:cNvGraphicFramePr>
            <a:graphicFrameLocks noGrp="1"/>
          </p:cNvGraphicFramePr>
          <p:nvPr>
            <p:ph idx="1"/>
            <p:extLst>
              <p:ext uri="{D42A27DB-BD31-4B8C-83A1-F6EECF244321}">
                <p14:modId xmlns:p14="http://schemas.microsoft.com/office/powerpoint/2010/main" val="1977360338"/>
              </p:ext>
            </p:extLst>
          </p:nvPr>
        </p:nvGraphicFramePr>
        <p:xfrm>
          <a:off x="472172" y="657810"/>
          <a:ext cx="11591067" cy="5995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7"/>
          <a:stretch>
            <a:fillRect/>
          </a:stretch>
        </p:blipFill>
        <p:spPr>
          <a:xfrm>
            <a:off x="7818558" y="0"/>
            <a:ext cx="4373442" cy="950495"/>
          </a:xfrm>
          <a:prstGeom prst="rect">
            <a:avLst/>
          </a:prstGeom>
        </p:spPr>
      </p:pic>
      <p:sp>
        <p:nvSpPr>
          <p:cNvPr id="3" name="Footer Placeholder 2">
            <a:extLst>
              <a:ext uri="{FF2B5EF4-FFF2-40B4-BE49-F238E27FC236}">
                <a16:creationId xmlns:a16="http://schemas.microsoft.com/office/drawing/2014/main" id="{5C5CA55B-325B-4455-9759-0EAB1CA4A6E7}"/>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1529589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818558" y="0"/>
            <a:ext cx="4373442" cy="950495"/>
          </a:xfrm>
          <a:prstGeom prst="rect">
            <a:avLst/>
          </a:prstGeom>
        </p:spPr>
      </p:pic>
      <p:graphicFrame>
        <p:nvGraphicFramePr>
          <p:cNvPr id="7" name="Diagram 6">
            <a:extLst>
              <a:ext uri="{FF2B5EF4-FFF2-40B4-BE49-F238E27FC236}">
                <a16:creationId xmlns:a16="http://schemas.microsoft.com/office/drawing/2014/main" id="{C2D8F83F-1879-4927-82AA-BE49509D5B8F}"/>
              </a:ext>
            </a:extLst>
          </p:cNvPr>
          <p:cNvGraphicFramePr/>
          <p:nvPr>
            <p:extLst>
              <p:ext uri="{D42A27DB-BD31-4B8C-83A1-F6EECF244321}">
                <p14:modId xmlns:p14="http://schemas.microsoft.com/office/powerpoint/2010/main" val="1362800515"/>
              </p:ext>
            </p:extLst>
          </p:nvPr>
        </p:nvGraphicFramePr>
        <p:xfrm>
          <a:off x="808074" y="616690"/>
          <a:ext cx="9054214" cy="586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D1BE669-9CBE-4147-A1FF-0373DC5C7A34}"/>
              </a:ext>
            </a:extLst>
          </p:cNvPr>
          <p:cNvSpPr txBox="1"/>
          <p:nvPr/>
        </p:nvSpPr>
        <p:spPr>
          <a:xfrm>
            <a:off x="1442906" y="444617"/>
            <a:ext cx="2976712" cy="400110"/>
          </a:xfrm>
          <a:prstGeom prst="rect">
            <a:avLst/>
          </a:prstGeom>
          <a:noFill/>
        </p:spPr>
        <p:txBody>
          <a:bodyPr wrap="none" rtlCol="0">
            <a:spAutoFit/>
          </a:bodyPr>
          <a:lstStyle/>
          <a:p>
            <a:r>
              <a:rPr lang="en-GB" sz="2000" dirty="0"/>
              <a:t>Voices of officers and staff </a:t>
            </a:r>
          </a:p>
        </p:txBody>
      </p:sp>
      <p:sp>
        <p:nvSpPr>
          <p:cNvPr id="3" name="Footer Placeholder 2">
            <a:extLst>
              <a:ext uri="{FF2B5EF4-FFF2-40B4-BE49-F238E27FC236}">
                <a16:creationId xmlns:a16="http://schemas.microsoft.com/office/drawing/2014/main" id="{0C950EA4-6F46-488F-8BCB-8BECBF770983}"/>
              </a:ext>
            </a:extLst>
          </p:cNvPr>
          <p:cNvSpPr>
            <a:spLocks noGrp="1"/>
          </p:cNvSpPr>
          <p:nvPr>
            <p:ph type="ftr" sz="quarter" idx="11"/>
          </p:nvPr>
        </p:nvSpPr>
        <p:spPr>
          <a:xfrm>
            <a:off x="55585" y="6413383"/>
            <a:ext cx="5751353"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1564499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124046" y="206214"/>
            <a:ext cx="10515600" cy="742509"/>
          </a:xfrm>
        </p:spPr>
        <p:txBody>
          <a:bodyPr>
            <a:noAutofit/>
          </a:bodyPr>
          <a:lstStyle/>
          <a:p>
            <a:r>
              <a:rPr lang="en-GB" sz="3200" dirty="0">
                <a:cs typeface="Calibri Light"/>
              </a:rPr>
              <a:t>Opportunities for wellbeing</a:t>
            </a:r>
            <a:endParaRPr lang="en-GB" sz="3200" dirty="0"/>
          </a:p>
        </p:txBody>
      </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818558" y="0"/>
            <a:ext cx="4373442" cy="950495"/>
          </a:xfrm>
          <a:prstGeom prst="rect">
            <a:avLst/>
          </a:prstGeom>
        </p:spPr>
      </p:pic>
      <p:sp>
        <p:nvSpPr>
          <p:cNvPr id="8" name="Hexagon 7">
            <a:extLst>
              <a:ext uri="{FF2B5EF4-FFF2-40B4-BE49-F238E27FC236}">
                <a16:creationId xmlns:a16="http://schemas.microsoft.com/office/drawing/2014/main" id="{4FAC9FCA-0F5A-45E5-B79C-63935EEA5408}"/>
              </a:ext>
            </a:extLst>
          </p:cNvPr>
          <p:cNvSpPr/>
          <p:nvPr/>
        </p:nvSpPr>
        <p:spPr>
          <a:xfrm>
            <a:off x="4334842" y="2627618"/>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Organisational learning</a:t>
            </a:r>
          </a:p>
        </p:txBody>
      </p:sp>
      <p:sp>
        <p:nvSpPr>
          <p:cNvPr id="10" name="Hexagon 9">
            <a:extLst>
              <a:ext uri="{FF2B5EF4-FFF2-40B4-BE49-F238E27FC236}">
                <a16:creationId xmlns:a16="http://schemas.microsoft.com/office/drawing/2014/main" id="{80F4C1EE-61C3-473A-AD2A-DF56C0FDB89C}"/>
              </a:ext>
            </a:extLst>
          </p:cNvPr>
          <p:cNvSpPr/>
          <p:nvPr/>
        </p:nvSpPr>
        <p:spPr>
          <a:xfrm>
            <a:off x="2951874" y="1835221"/>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Reconsider the impact of single crewing for FROs</a:t>
            </a:r>
          </a:p>
        </p:txBody>
      </p:sp>
      <p:sp>
        <p:nvSpPr>
          <p:cNvPr id="11" name="Hexagon 10">
            <a:extLst>
              <a:ext uri="{FF2B5EF4-FFF2-40B4-BE49-F238E27FC236}">
                <a16:creationId xmlns:a16="http://schemas.microsoft.com/office/drawing/2014/main" id="{C6C88DB3-5203-4824-9FF0-072D15B4E89F}"/>
              </a:ext>
            </a:extLst>
          </p:cNvPr>
          <p:cNvSpPr/>
          <p:nvPr/>
        </p:nvSpPr>
        <p:spPr>
          <a:xfrm>
            <a:off x="5837715" y="346647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Increase opportunities to put knowledge from well being ‘themes’ into plans for change</a:t>
            </a:r>
          </a:p>
        </p:txBody>
      </p:sp>
      <p:sp>
        <p:nvSpPr>
          <p:cNvPr id="12" name="Hexagon 11">
            <a:extLst>
              <a:ext uri="{FF2B5EF4-FFF2-40B4-BE49-F238E27FC236}">
                <a16:creationId xmlns:a16="http://schemas.microsoft.com/office/drawing/2014/main" id="{4A804DF9-E978-444D-871B-613454D0A967}"/>
              </a:ext>
            </a:extLst>
          </p:cNvPr>
          <p:cNvSpPr/>
          <p:nvPr/>
        </p:nvSpPr>
        <p:spPr>
          <a:xfrm>
            <a:off x="4398412" y="109462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Improved Learning Management System</a:t>
            </a:r>
            <a:endParaRPr lang="en-GB" sz="1200" dirty="0"/>
          </a:p>
        </p:txBody>
      </p:sp>
      <p:sp>
        <p:nvSpPr>
          <p:cNvPr id="13" name="Hexagon 12">
            <a:extLst>
              <a:ext uri="{FF2B5EF4-FFF2-40B4-BE49-F238E27FC236}">
                <a16:creationId xmlns:a16="http://schemas.microsoft.com/office/drawing/2014/main" id="{B0472936-764F-4D22-943F-5D4C4A5683F3}"/>
              </a:ext>
            </a:extLst>
          </p:cNvPr>
          <p:cNvSpPr/>
          <p:nvPr/>
        </p:nvSpPr>
        <p:spPr>
          <a:xfrm>
            <a:off x="10041577" y="424680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Organisational context</a:t>
            </a:r>
          </a:p>
        </p:txBody>
      </p:sp>
      <p:sp>
        <p:nvSpPr>
          <p:cNvPr id="14" name="Hexagon 13">
            <a:extLst>
              <a:ext uri="{FF2B5EF4-FFF2-40B4-BE49-F238E27FC236}">
                <a16:creationId xmlns:a16="http://schemas.microsoft.com/office/drawing/2014/main" id="{9DF68533-4FA8-434B-B21D-6B536D9D1943}"/>
              </a:ext>
            </a:extLst>
          </p:cNvPr>
          <p:cNvSpPr/>
          <p:nvPr/>
        </p:nvSpPr>
        <p:spPr>
          <a:xfrm>
            <a:off x="8662320" y="3472767"/>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Formally reward aspects of work involving victim care and support. Value link to wellbeing ( wellbeing survey, 2020) </a:t>
            </a:r>
          </a:p>
        </p:txBody>
      </p:sp>
      <p:sp>
        <p:nvSpPr>
          <p:cNvPr id="15" name="Hexagon 14">
            <a:extLst>
              <a:ext uri="{FF2B5EF4-FFF2-40B4-BE49-F238E27FC236}">
                <a16:creationId xmlns:a16="http://schemas.microsoft.com/office/drawing/2014/main" id="{8A083613-E4DF-423D-BC8F-834A29D04B74}"/>
              </a:ext>
            </a:extLst>
          </p:cNvPr>
          <p:cNvSpPr/>
          <p:nvPr/>
        </p:nvSpPr>
        <p:spPr>
          <a:xfrm>
            <a:off x="5754773" y="190560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Critical reflective practice during reviews  to offload / debrief</a:t>
            </a:r>
          </a:p>
        </p:txBody>
      </p:sp>
      <p:sp>
        <p:nvSpPr>
          <p:cNvPr id="16" name="Hexagon 15">
            <a:extLst>
              <a:ext uri="{FF2B5EF4-FFF2-40B4-BE49-F238E27FC236}">
                <a16:creationId xmlns:a16="http://schemas.microsoft.com/office/drawing/2014/main" id="{2202DAA7-74F9-49F0-8332-43E534A5960B}"/>
              </a:ext>
            </a:extLst>
          </p:cNvPr>
          <p:cNvSpPr/>
          <p:nvPr/>
        </p:nvSpPr>
        <p:spPr>
          <a:xfrm>
            <a:off x="10041576" y="1166263"/>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Screening</a:t>
            </a:r>
          </a:p>
        </p:txBody>
      </p:sp>
      <p:sp>
        <p:nvSpPr>
          <p:cNvPr id="17" name="Hexagon 16">
            <a:extLst>
              <a:ext uri="{FF2B5EF4-FFF2-40B4-BE49-F238E27FC236}">
                <a16:creationId xmlns:a16="http://schemas.microsoft.com/office/drawing/2014/main" id="{B7902AC7-0FC8-4943-A8E5-F8B4C5514D13}"/>
              </a:ext>
            </a:extLst>
          </p:cNvPr>
          <p:cNvSpPr/>
          <p:nvPr/>
        </p:nvSpPr>
        <p:spPr>
          <a:xfrm>
            <a:off x="1502033" y="1129429"/>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Utilise the training option for supervisors to recognise signs of trauma </a:t>
            </a:r>
          </a:p>
        </p:txBody>
      </p:sp>
      <p:sp>
        <p:nvSpPr>
          <p:cNvPr id="18" name="Hexagon 17">
            <a:extLst>
              <a:ext uri="{FF2B5EF4-FFF2-40B4-BE49-F238E27FC236}">
                <a16:creationId xmlns:a16="http://schemas.microsoft.com/office/drawing/2014/main" id="{B9D94D8B-C3AC-477F-A572-C1CA78C0A9FE}"/>
              </a:ext>
            </a:extLst>
          </p:cNvPr>
          <p:cNvSpPr/>
          <p:nvPr/>
        </p:nvSpPr>
        <p:spPr>
          <a:xfrm>
            <a:off x="8662319" y="191538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Utilise the International Trauma Questionnaire (ITQ) recommended by Police Care</a:t>
            </a:r>
          </a:p>
        </p:txBody>
      </p:sp>
      <p:sp>
        <p:nvSpPr>
          <p:cNvPr id="19" name="Hexagon 18">
            <a:extLst>
              <a:ext uri="{FF2B5EF4-FFF2-40B4-BE49-F238E27FC236}">
                <a16:creationId xmlns:a16="http://schemas.microsoft.com/office/drawing/2014/main" id="{3D774433-78D7-4831-8ECF-9C27CD51D62C}"/>
              </a:ext>
            </a:extLst>
          </p:cNvPr>
          <p:cNvSpPr/>
          <p:nvPr/>
        </p:nvSpPr>
        <p:spPr>
          <a:xfrm>
            <a:off x="7223720" y="2691370"/>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Psych support </a:t>
            </a:r>
          </a:p>
        </p:txBody>
      </p:sp>
      <p:sp>
        <p:nvSpPr>
          <p:cNvPr id="20" name="Hexagon 19">
            <a:extLst>
              <a:ext uri="{FF2B5EF4-FFF2-40B4-BE49-F238E27FC236}">
                <a16:creationId xmlns:a16="http://schemas.microsoft.com/office/drawing/2014/main" id="{B5639D09-D467-40E7-AFC7-DDCD97D10C8A}"/>
              </a:ext>
            </a:extLst>
          </p:cNvPr>
          <p:cNvSpPr/>
          <p:nvPr/>
        </p:nvSpPr>
        <p:spPr>
          <a:xfrm>
            <a:off x="4410103" y="4210702"/>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Competency and wellbeing are linked (Jackman et al, 2020). Consider a ‘people strategy’ to explore capacity and capability</a:t>
            </a:r>
          </a:p>
        </p:txBody>
      </p:sp>
      <p:sp>
        <p:nvSpPr>
          <p:cNvPr id="21" name="Hexagon 20">
            <a:extLst>
              <a:ext uri="{FF2B5EF4-FFF2-40B4-BE49-F238E27FC236}">
                <a16:creationId xmlns:a16="http://schemas.microsoft.com/office/drawing/2014/main" id="{D4C22856-B7BB-46FA-B3D0-3A888FEFA148}"/>
              </a:ext>
            </a:extLst>
          </p:cNvPr>
          <p:cNvSpPr/>
          <p:nvPr/>
        </p:nvSpPr>
        <p:spPr>
          <a:xfrm>
            <a:off x="2982491" y="4985788"/>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Ensure consistent procedures across ranks and roles – consider new wellbeing toolkit for investigators</a:t>
            </a:r>
          </a:p>
        </p:txBody>
      </p:sp>
      <p:sp>
        <p:nvSpPr>
          <p:cNvPr id="22" name="Hexagon 21">
            <a:extLst>
              <a:ext uri="{FF2B5EF4-FFF2-40B4-BE49-F238E27FC236}">
                <a16:creationId xmlns:a16="http://schemas.microsoft.com/office/drawing/2014/main" id="{7EA5F69D-9EEB-4036-8262-5BC5F4E58620}"/>
              </a:ext>
            </a:extLst>
          </p:cNvPr>
          <p:cNvSpPr/>
          <p:nvPr/>
        </p:nvSpPr>
        <p:spPr>
          <a:xfrm>
            <a:off x="1502032" y="2700670"/>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Supervision</a:t>
            </a:r>
          </a:p>
        </p:txBody>
      </p:sp>
      <p:sp>
        <p:nvSpPr>
          <p:cNvPr id="23" name="Hexagon 22">
            <a:extLst>
              <a:ext uri="{FF2B5EF4-FFF2-40B4-BE49-F238E27FC236}">
                <a16:creationId xmlns:a16="http://schemas.microsoft.com/office/drawing/2014/main" id="{082EC8FF-1E02-485B-8E86-8D5F6C6F615B}"/>
              </a:ext>
            </a:extLst>
          </p:cNvPr>
          <p:cNvSpPr/>
          <p:nvPr/>
        </p:nvSpPr>
        <p:spPr>
          <a:xfrm>
            <a:off x="2933394" y="3419700"/>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Poor management and supervision is linked to wellbeing and exacerbates the trauma impacted by the crimes (Cartwright and Roach, 2020)</a:t>
            </a:r>
          </a:p>
        </p:txBody>
      </p:sp>
      <p:sp>
        <p:nvSpPr>
          <p:cNvPr id="24" name="Hexagon 23">
            <a:extLst>
              <a:ext uri="{FF2B5EF4-FFF2-40B4-BE49-F238E27FC236}">
                <a16:creationId xmlns:a16="http://schemas.microsoft.com/office/drawing/2014/main" id="{E36BA945-A9F1-465D-A84A-8172C59A8952}"/>
              </a:ext>
            </a:extLst>
          </p:cNvPr>
          <p:cNvSpPr/>
          <p:nvPr/>
        </p:nvSpPr>
        <p:spPr>
          <a:xfrm>
            <a:off x="7234708" y="4245940"/>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Local ‘Stress at Work’ document include alternative route to report work related stress rather than through line manager</a:t>
            </a:r>
          </a:p>
        </p:txBody>
      </p:sp>
      <p:sp>
        <p:nvSpPr>
          <p:cNvPr id="25" name="Hexagon 24">
            <a:extLst>
              <a:ext uri="{FF2B5EF4-FFF2-40B4-BE49-F238E27FC236}">
                <a16:creationId xmlns:a16="http://schemas.microsoft.com/office/drawing/2014/main" id="{58CDB593-A0F4-4A8B-A589-1CB1D72DEFDD}"/>
              </a:ext>
            </a:extLst>
          </p:cNvPr>
          <p:cNvSpPr/>
          <p:nvPr/>
        </p:nvSpPr>
        <p:spPr>
          <a:xfrm>
            <a:off x="1487314" y="4257458"/>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a:solidFill>
                  <a:schemeClr val="bg1"/>
                </a:solidFill>
              </a:rPr>
              <a:t>Qlic</a:t>
            </a:r>
            <a:r>
              <a:rPr lang="en-GB" sz="1200" dirty="0">
                <a:solidFill>
                  <a:schemeClr val="bg1"/>
                </a:solidFill>
              </a:rPr>
              <a:t>-Space as a tool for supervisors to review FRO workload and link to wellbeing</a:t>
            </a:r>
          </a:p>
        </p:txBody>
      </p:sp>
      <p:sp>
        <p:nvSpPr>
          <p:cNvPr id="26" name="Hexagon 25">
            <a:extLst>
              <a:ext uri="{FF2B5EF4-FFF2-40B4-BE49-F238E27FC236}">
                <a16:creationId xmlns:a16="http://schemas.microsoft.com/office/drawing/2014/main" id="{0D166A84-5D6D-4F1C-9484-AC8FD7B24F8A}"/>
              </a:ext>
            </a:extLst>
          </p:cNvPr>
          <p:cNvSpPr/>
          <p:nvPr/>
        </p:nvSpPr>
        <p:spPr>
          <a:xfrm>
            <a:off x="47937" y="346647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Mandatory CPD sessions based on updates on wellbeing resource and research </a:t>
            </a:r>
          </a:p>
        </p:txBody>
      </p:sp>
      <p:sp>
        <p:nvSpPr>
          <p:cNvPr id="27" name="Hexagon 26">
            <a:extLst>
              <a:ext uri="{FF2B5EF4-FFF2-40B4-BE49-F238E27FC236}">
                <a16:creationId xmlns:a16="http://schemas.microsoft.com/office/drawing/2014/main" id="{ED6BCE91-81BA-42D4-AB6E-4D441D226D5E}"/>
              </a:ext>
            </a:extLst>
          </p:cNvPr>
          <p:cNvSpPr/>
          <p:nvPr/>
        </p:nvSpPr>
        <p:spPr>
          <a:xfrm>
            <a:off x="7221343" y="113066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Reframe PST offer to an ‘opt out’ position. Provide clear reasons for doing so</a:t>
            </a:r>
          </a:p>
        </p:txBody>
      </p:sp>
      <p:sp>
        <p:nvSpPr>
          <p:cNvPr id="28" name="Hexagon 27">
            <a:extLst>
              <a:ext uri="{FF2B5EF4-FFF2-40B4-BE49-F238E27FC236}">
                <a16:creationId xmlns:a16="http://schemas.microsoft.com/office/drawing/2014/main" id="{1E265BF5-4CB5-44AE-9E1F-D30848F6ABF1}"/>
              </a:ext>
            </a:extLst>
          </p:cNvPr>
          <p:cNvSpPr/>
          <p:nvPr/>
        </p:nvSpPr>
        <p:spPr>
          <a:xfrm>
            <a:off x="10112598" y="2698727"/>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Implement a pre-screening process of officers involved in RASSO</a:t>
            </a:r>
          </a:p>
        </p:txBody>
      </p:sp>
      <p:sp>
        <p:nvSpPr>
          <p:cNvPr id="29" name="Hexagon 28">
            <a:extLst>
              <a:ext uri="{FF2B5EF4-FFF2-40B4-BE49-F238E27FC236}">
                <a16:creationId xmlns:a16="http://schemas.microsoft.com/office/drawing/2014/main" id="{464F4FDB-D29A-493C-8FFA-68F3BC7866DD}"/>
              </a:ext>
            </a:extLst>
          </p:cNvPr>
          <p:cNvSpPr/>
          <p:nvPr/>
        </p:nvSpPr>
        <p:spPr>
          <a:xfrm>
            <a:off x="94870" y="1889175"/>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Expand supervision to FRO supervisors and recognise the cumulative effect of the role </a:t>
            </a:r>
          </a:p>
        </p:txBody>
      </p:sp>
      <p:sp>
        <p:nvSpPr>
          <p:cNvPr id="30" name="Hexagon 29">
            <a:extLst>
              <a:ext uri="{FF2B5EF4-FFF2-40B4-BE49-F238E27FC236}">
                <a16:creationId xmlns:a16="http://schemas.microsoft.com/office/drawing/2014/main" id="{8031BA09-BE08-4837-83A6-1042D12A2AC6}"/>
              </a:ext>
            </a:extLst>
          </p:cNvPr>
          <p:cNvSpPr/>
          <p:nvPr/>
        </p:nvSpPr>
        <p:spPr>
          <a:xfrm>
            <a:off x="8662320" y="5052356"/>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National wellbeing survey (2020) – CID </a:t>
            </a:r>
            <a:r>
              <a:rPr lang="en-GB" sz="900" dirty="0">
                <a:solidFill>
                  <a:schemeClr val="bg1"/>
                </a:solidFill>
              </a:rPr>
              <a:t>low level of wellbeing – not just about identifying risk due to</a:t>
            </a:r>
            <a:r>
              <a:rPr lang="en-GB" sz="1200" dirty="0">
                <a:solidFill>
                  <a:schemeClr val="bg1"/>
                </a:solidFill>
              </a:rPr>
              <a:t> </a:t>
            </a:r>
            <a:r>
              <a:rPr lang="en-GB" sz="900" dirty="0">
                <a:solidFill>
                  <a:schemeClr val="bg1"/>
                </a:solidFill>
              </a:rPr>
              <a:t>workload but also role. Consider this in wellbeing strategies</a:t>
            </a:r>
          </a:p>
        </p:txBody>
      </p:sp>
      <p:sp>
        <p:nvSpPr>
          <p:cNvPr id="31" name="Hexagon 30">
            <a:extLst>
              <a:ext uri="{FF2B5EF4-FFF2-40B4-BE49-F238E27FC236}">
                <a16:creationId xmlns:a16="http://schemas.microsoft.com/office/drawing/2014/main" id="{76C1D731-4155-4160-8691-B796FA9851D3}"/>
              </a:ext>
            </a:extLst>
          </p:cNvPr>
          <p:cNvSpPr/>
          <p:nvPr/>
        </p:nvSpPr>
        <p:spPr>
          <a:xfrm>
            <a:off x="5807096" y="5025404"/>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Ensure that increasing recognition of wellbeing is matched with support capacity (</a:t>
            </a:r>
            <a:r>
              <a:rPr lang="en-GB" sz="1100" dirty="0" err="1"/>
              <a:t>Terani</a:t>
            </a:r>
            <a:r>
              <a:rPr lang="en-GB" sz="1100" dirty="0"/>
              <a:t> and </a:t>
            </a:r>
            <a:r>
              <a:rPr lang="en-GB" sz="1100" dirty="0" err="1"/>
              <a:t>Hesketh</a:t>
            </a:r>
            <a:r>
              <a:rPr lang="en-GB" sz="1100" dirty="0"/>
              <a:t>, 2019)</a:t>
            </a:r>
          </a:p>
        </p:txBody>
      </p:sp>
      <p:sp>
        <p:nvSpPr>
          <p:cNvPr id="33" name="Hexagon 32">
            <a:extLst>
              <a:ext uri="{FF2B5EF4-FFF2-40B4-BE49-F238E27FC236}">
                <a16:creationId xmlns:a16="http://schemas.microsoft.com/office/drawing/2014/main" id="{3B0D4C98-00A8-4DFB-9338-9AE2878D139A}"/>
              </a:ext>
            </a:extLst>
          </p:cNvPr>
          <p:cNvSpPr/>
          <p:nvPr/>
        </p:nvSpPr>
        <p:spPr>
          <a:xfrm>
            <a:off x="5818119" y="352869"/>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Potential for the IPDU to identify issues with well being and links to operational competence</a:t>
            </a:r>
            <a:endParaRPr lang="en-GB" sz="1100" dirty="0">
              <a:solidFill>
                <a:schemeClr val="bg1"/>
              </a:solidFill>
            </a:endParaRPr>
          </a:p>
        </p:txBody>
      </p:sp>
      <p:sp>
        <p:nvSpPr>
          <p:cNvPr id="34" name="Hexagon 33">
            <a:extLst>
              <a:ext uri="{FF2B5EF4-FFF2-40B4-BE49-F238E27FC236}">
                <a16:creationId xmlns:a16="http://schemas.microsoft.com/office/drawing/2014/main" id="{AB197721-87F1-4709-88B7-5A6CAE81834E}"/>
              </a:ext>
            </a:extLst>
          </p:cNvPr>
          <p:cNvSpPr/>
          <p:nvPr/>
        </p:nvSpPr>
        <p:spPr>
          <a:xfrm>
            <a:off x="113183" y="5000241"/>
            <a:ext cx="1679945" cy="145666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000" dirty="0"/>
              <a:t>Create formal systems for:  </a:t>
            </a:r>
          </a:p>
          <a:p>
            <a:pPr marL="171450" indent="-171450" fontAlgn="base">
              <a:buFont typeface="Arial" panose="020B0604020202020204" pitchFamily="34" charset="0"/>
              <a:buChar char="•"/>
            </a:pPr>
            <a:r>
              <a:rPr lang="en-GB" sz="1000" dirty="0"/>
              <a:t>weekly debriefs </a:t>
            </a:r>
          </a:p>
          <a:p>
            <a:pPr marL="171450" indent="-171450" fontAlgn="base">
              <a:buFont typeface="Arial" panose="020B0604020202020204" pitchFamily="34" charset="0"/>
              <a:buChar char="•"/>
            </a:pPr>
            <a:r>
              <a:rPr lang="en-GB" sz="1000" dirty="0"/>
              <a:t>mindfulness</a:t>
            </a:r>
          </a:p>
          <a:p>
            <a:pPr marL="171450" indent="-171450" fontAlgn="base">
              <a:buFont typeface="Arial" panose="020B0604020202020204" pitchFamily="34" charset="0"/>
              <a:buChar char="•"/>
            </a:pPr>
            <a:r>
              <a:rPr lang="en-GB" sz="1000" dirty="0"/>
              <a:t>Peer to peer networking </a:t>
            </a:r>
            <a:r>
              <a:rPr lang="en-GB" sz="1000"/>
              <a:t>events  (Home Office, 2019)</a:t>
            </a:r>
            <a:endParaRPr lang="en-GB" sz="1000" dirty="0"/>
          </a:p>
        </p:txBody>
      </p:sp>
      <p:sp>
        <p:nvSpPr>
          <p:cNvPr id="3" name="Footer Placeholder 2">
            <a:extLst>
              <a:ext uri="{FF2B5EF4-FFF2-40B4-BE49-F238E27FC236}">
                <a16:creationId xmlns:a16="http://schemas.microsoft.com/office/drawing/2014/main" id="{A38F7B29-4CD1-43FC-85F8-D51D006DBD11}"/>
              </a:ext>
            </a:extLst>
          </p:cNvPr>
          <p:cNvSpPr>
            <a:spLocks noGrp="1"/>
          </p:cNvSpPr>
          <p:nvPr>
            <p:ph type="ftr" sz="quarter" idx="11"/>
          </p:nvPr>
        </p:nvSpPr>
        <p:spPr>
          <a:xfrm>
            <a:off x="1708668" y="6440535"/>
            <a:ext cx="7793623"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92738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094DE5E8-C080-45A4-B2F4-8FE7D8F8EE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4" name="Color Cover">
              <a:extLst>
                <a:ext uri="{FF2B5EF4-FFF2-40B4-BE49-F238E27FC236}">
                  <a16:creationId xmlns:a16="http://schemas.microsoft.com/office/drawing/2014/main" id="{1FAC8321-8295-4F58-80B8-C1A774606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Cover">
              <a:extLst>
                <a:ext uri="{FF2B5EF4-FFF2-40B4-BE49-F238E27FC236}">
                  <a16:creationId xmlns:a16="http://schemas.microsoft.com/office/drawing/2014/main" id="{2BE89D78-556E-4C9E-A234-78B085023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A28EBCD-582B-4E3B-AB95-15EA16034C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8" name="Color">
              <a:extLst>
                <a:ext uri="{FF2B5EF4-FFF2-40B4-BE49-F238E27FC236}">
                  <a16:creationId xmlns:a16="http://schemas.microsoft.com/office/drawing/2014/main" id="{49E29E18-2832-4FBD-901C-97986DBD0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7327E470-287A-4E1E-8A04-A3596DBD9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Exclamation mark">
            <a:extLst>
              <a:ext uri="{FF2B5EF4-FFF2-40B4-BE49-F238E27FC236}">
                <a16:creationId xmlns:a16="http://schemas.microsoft.com/office/drawing/2014/main" id="{D012959C-00AC-4AE2-889A-5386DF19D4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8758" y="1173129"/>
            <a:ext cx="2400366" cy="2400366"/>
          </a:xfrm>
          <a:prstGeom prst="rect">
            <a:avLst/>
          </a:prstGeom>
        </p:spPr>
      </p:pic>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4"/>
          <a:stretch>
            <a:fillRect/>
          </a:stretch>
        </p:blipFill>
        <p:spPr>
          <a:xfrm>
            <a:off x="7827305" y="0"/>
            <a:ext cx="4358797" cy="948038"/>
          </a:xfrm>
          <a:prstGeom prst="rect">
            <a:avLst/>
          </a:prstGeom>
        </p:spPr>
      </p:pic>
      <p:grpSp>
        <p:nvGrpSpPr>
          <p:cNvPr id="21" name="Group 2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2" name="Freeform: Shape 2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1168059" y="-2282673"/>
            <a:ext cx="5392454" cy="4008478"/>
          </a:xfrm>
        </p:spPr>
        <p:txBody>
          <a:bodyPr anchor="b">
            <a:normAutofit/>
          </a:bodyPr>
          <a:lstStyle/>
          <a:p>
            <a:br>
              <a:rPr lang="en-GB" sz="4800" b="1" dirty="0">
                <a:solidFill>
                  <a:schemeClr val="bg1"/>
                </a:solidFill>
                <a:cs typeface="Calibri Light"/>
              </a:rPr>
            </a:br>
            <a:br>
              <a:rPr lang="en-GB" sz="4800" b="1" dirty="0">
                <a:solidFill>
                  <a:schemeClr val="bg1"/>
                </a:solidFill>
                <a:cs typeface="Calibri Light"/>
              </a:rPr>
            </a:br>
            <a:r>
              <a:rPr lang="en-GB" sz="4800" b="1" dirty="0">
                <a:solidFill>
                  <a:schemeClr val="bg1"/>
                </a:solidFill>
                <a:cs typeface="Calibri Light"/>
              </a:rPr>
              <a:t>Threats</a:t>
            </a:r>
            <a:endParaRPr lang="en-GB" sz="4800" b="1" dirty="0">
              <a:solidFill>
                <a:schemeClr val="bg1"/>
              </a:solidFill>
            </a:endParaRPr>
          </a:p>
        </p:txBody>
      </p:sp>
      <p:sp>
        <p:nvSpPr>
          <p:cNvPr id="3" name="Content Placeholder 2">
            <a:extLst>
              <a:ext uri="{FF2B5EF4-FFF2-40B4-BE49-F238E27FC236}">
                <a16:creationId xmlns:a16="http://schemas.microsoft.com/office/drawing/2014/main" id="{BB546AC7-7501-433B-BAE1-FDFF4501090E}"/>
              </a:ext>
            </a:extLst>
          </p:cNvPr>
          <p:cNvSpPr>
            <a:spLocks noGrp="1"/>
          </p:cNvSpPr>
          <p:nvPr>
            <p:ph idx="1"/>
          </p:nvPr>
        </p:nvSpPr>
        <p:spPr>
          <a:xfrm>
            <a:off x="1014985" y="2620885"/>
            <a:ext cx="5392454" cy="3418100"/>
          </a:xfrm>
        </p:spPr>
        <p:txBody>
          <a:bodyPr vert="horz" lIns="91440" tIns="45720" rIns="91440" bIns="45720" rtlCol="0" anchor="t">
            <a:normAutofit/>
          </a:bodyPr>
          <a:lstStyle/>
          <a:p>
            <a:r>
              <a:rPr lang="en-GB" sz="1300" dirty="0">
                <a:solidFill>
                  <a:schemeClr val="bg1"/>
                </a:solidFill>
              </a:rPr>
              <a:t>Officer retention and </a:t>
            </a:r>
            <a:r>
              <a:rPr lang="en-GB" sz="1300" dirty="0" err="1">
                <a:solidFill>
                  <a:schemeClr val="bg1"/>
                </a:solidFill>
              </a:rPr>
              <a:t>leavism</a:t>
            </a:r>
            <a:r>
              <a:rPr lang="en-GB" sz="1300" dirty="0">
                <a:solidFill>
                  <a:schemeClr val="bg1"/>
                </a:solidFill>
              </a:rPr>
              <a:t>  </a:t>
            </a:r>
          </a:p>
          <a:p>
            <a:endParaRPr lang="en-GB" sz="1300" dirty="0">
              <a:solidFill>
                <a:schemeClr val="bg1"/>
              </a:solidFill>
            </a:endParaRPr>
          </a:p>
          <a:p>
            <a:r>
              <a:rPr lang="en-GB" sz="1300" dirty="0">
                <a:solidFill>
                  <a:schemeClr val="bg1"/>
                </a:solidFill>
              </a:rPr>
              <a:t>Uplift and link to new ‘inexperienced’ officers and effective supervision (NPCC, forthcoming)</a:t>
            </a:r>
          </a:p>
          <a:p>
            <a:endParaRPr lang="en-GB" sz="1300" dirty="0">
              <a:solidFill>
                <a:schemeClr val="bg1"/>
              </a:solidFill>
            </a:endParaRPr>
          </a:p>
          <a:p>
            <a:r>
              <a:rPr lang="en-GB" sz="1300" dirty="0">
                <a:solidFill>
                  <a:schemeClr val="bg1"/>
                </a:solidFill>
              </a:rPr>
              <a:t>Risk to service delivery to victims (FROs and investigators) if officers suffer from compassion fatigue linked to wellbeing</a:t>
            </a:r>
          </a:p>
          <a:p>
            <a:endParaRPr lang="en-GB" sz="1300" dirty="0">
              <a:solidFill>
                <a:schemeClr val="bg1"/>
              </a:solidFill>
              <a:cs typeface="Calibri"/>
            </a:endParaRPr>
          </a:p>
          <a:p>
            <a:r>
              <a:rPr lang="en-GB" sz="1300" dirty="0">
                <a:solidFill>
                  <a:schemeClr val="bg1"/>
                </a:solidFill>
              </a:rPr>
              <a:t>Links to further attrition and failed investigations </a:t>
            </a:r>
          </a:p>
          <a:p>
            <a:pPr marL="0" indent="0">
              <a:buNone/>
            </a:pPr>
            <a:endParaRPr lang="en-GB" sz="1300" dirty="0">
              <a:solidFill>
                <a:schemeClr val="bg1"/>
              </a:solidFill>
              <a:cs typeface="Calibri"/>
            </a:endParaRPr>
          </a:p>
          <a:p>
            <a:r>
              <a:rPr lang="en-GB" sz="1300" dirty="0">
                <a:solidFill>
                  <a:schemeClr val="bg1"/>
                </a:solidFill>
              </a:rPr>
              <a:t>Organisational health risk more broadly and, further, productivity at a strategic level (</a:t>
            </a:r>
            <a:r>
              <a:rPr lang="en-GB" sz="1300" dirty="0" err="1">
                <a:solidFill>
                  <a:schemeClr val="bg1"/>
                </a:solidFill>
              </a:rPr>
              <a:t>Terani</a:t>
            </a:r>
            <a:r>
              <a:rPr lang="en-GB" sz="1300" dirty="0">
                <a:solidFill>
                  <a:schemeClr val="bg1"/>
                </a:solidFill>
              </a:rPr>
              <a:t> and </a:t>
            </a:r>
            <a:r>
              <a:rPr lang="en-GB" sz="1300" dirty="0" err="1">
                <a:solidFill>
                  <a:schemeClr val="bg1"/>
                </a:solidFill>
              </a:rPr>
              <a:t>Hesketh</a:t>
            </a:r>
            <a:r>
              <a:rPr lang="en-GB" sz="1300" dirty="0">
                <a:solidFill>
                  <a:schemeClr val="bg1"/>
                </a:solidFill>
              </a:rPr>
              <a:t>, 2020)</a:t>
            </a:r>
          </a:p>
          <a:p>
            <a:pPr marL="0" indent="0">
              <a:buNone/>
            </a:pPr>
            <a:endParaRPr lang="en-GB" sz="700" dirty="0">
              <a:solidFill>
                <a:schemeClr val="bg1"/>
              </a:solidFill>
              <a:cs typeface="Calibri"/>
            </a:endParaRPr>
          </a:p>
          <a:p>
            <a:endParaRPr lang="en-GB" sz="700" dirty="0">
              <a:solidFill>
                <a:schemeClr val="bg1"/>
              </a:solidFill>
              <a:cs typeface="Calibri"/>
            </a:endParaRPr>
          </a:p>
          <a:p>
            <a:endParaRPr lang="en-GB" sz="700" dirty="0">
              <a:solidFill>
                <a:schemeClr val="bg1"/>
              </a:solidFill>
              <a:cs typeface="Calibri"/>
            </a:endParaRPr>
          </a:p>
        </p:txBody>
      </p:sp>
      <p:sp>
        <p:nvSpPr>
          <p:cNvPr id="4" name="Footer Placeholder 3">
            <a:extLst>
              <a:ext uri="{FF2B5EF4-FFF2-40B4-BE49-F238E27FC236}">
                <a16:creationId xmlns:a16="http://schemas.microsoft.com/office/drawing/2014/main" id="{692F7252-DBE3-4DA4-A44C-ED610CCFCAB1}"/>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356546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5"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458735" y="12929"/>
            <a:ext cx="4730214" cy="1028821"/>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786384" y="841249"/>
            <a:ext cx="5692953" cy="2587131"/>
          </a:xfrm>
        </p:spPr>
        <p:txBody>
          <a:bodyPr anchor="b">
            <a:normAutofit/>
          </a:bodyPr>
          <a:lstStyle/>
          <a:p>
            <a:r>
              <a:rPr lang="en-GB" sz="4800" dirty="0">
                <a:solidFill>
                  <a:schemeClr val="bg1"/>
                </a:solidFill>
                <a:cs typeface="Calibri Light"/>
              </a:rPr>
              <a:t>Aims &amp; Objectives</a:t>
            </a:r>
          </a:p>
        </p:txBody>
      </p:sp>
      <p:sp>
        <p:nvSpPr>
          <p:cNvPr id="3" name="Content Placeholder 2">
            <a:extLst>
              <a:ext uri="{FF2B5EF4-FFF2-40B4-BE49-F238E27FC236}">
                <a16:creationId xmlns:a16="http://schemas.microsoft.com/office/drawing/2014/main" id="{BB546AC7-7501-433B-BAE1-FDFF4501090E}"/>
              </a:ext>
            </a:extLst>
          </p:cNvPr>
          <p:cNvSpPr>
            <a:spLocks noGrp="1"/>
          </p:cNvSpPr>
          <p:nvPr>
            <p:ph idx="1"/>
          </p:nvPr>
        </p:nvSpPr>
        <p:spPr>
          <a:xfrm>
            <a:off x="786383" y="3855551"/>
            <a:ext cx="5692953" cy="2823952"/>
          </a:xfrm>
        </p:spPr>
        <p:txBody>
          <a:bodyPr anchor="ctr">
            <a:normAutofit fontScale="85000" lnSpcReduction="10000"/>
          </a:bodyPr>
          <a:lstStyle/>
          <a:p>
            <a:pPr marL="0" indent="0" algn="just">
              <a:lnSpc>
                <a:spcPct val="115000"/>
              </a:lnSpc>
              <a:spcAft>
                <a:spcPts val="1000"/>
              </a:spcAft>
              <a:buNone/>
            </a:pPr>
            <a:r>
              <a:rPr lang="en-GB" sz="1800" dirty="0">
                <a:ea typeface="Calibri" panose="020F0502020204030204" pitchFamily="34" charset="0"/>
              </a:rPr>
              <a:t>1: This work strand explored the learning and development resources and approaches for RASSO in Avon and Somerset Police. The research team considered whether the process is iterative, evidence informed and inclusive of current knowledge on the policing of rape and sexual offences – including the College of Policing curriculum. </a:t>
            </a:r>
          </a:p>
          <a:p>
            <a:pPr marL="0" indent="0" algn="just">
              <a:lnSpc>
                <a:spcPct val="115000"/>
              </a:lnSpc>
              <a:spcAft>
                <a:spcPts val="1000"/>
              </a:spcAft>
              <a:buNone/>
            </a:pPr>
            <a:r>
              <a:rPr lang="en-GB" sz="1800" dirty="0">
                <a:ea typeface="Calibri" panose="020F0502020204030204" pitchFamily="34" charset="0"/>
              </a:rPr>
              <a:t>2: The work considered local support and supervision processes for officer wellbeing and burn out and where officer competency and development had linkages with wellbeing and perceived capability.</a:t>
            </a:r>
          </a:p>
          <a:p>
            <a:endParaRPr lang="en-GB" sz="1800" dirty="0">
              <a:solidFill>
                <a:schemeClr val="tx2"/>
              </a:solidFill>
            </a:endParaRPr>
          </a:p>
        </p:txBody>
      </p:sp>
      <p:sp>
        <p:nvSpPr>
          <p:cNvPr id="7" name="Footer Placeholder 6">
            <a:extLst>
              <a:ext uri="{FF2B5EF4-FFF2-40B4-BE49-F238E27FC236}">
                <a16:creationId xmlns:a16="http://schemas.microsoft.com/office/drawing/2014/main" id="{EC45E151-8C3D-4AFD-8932-B9169F4AA13E}"/>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147247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DE805-74D0-4C84-8C5E-4BC45F9284E5}"/>
              </a:ext>
            </a:extLst>
          </p:cNvPr>
          <p:cNvSpPr>
            <a:spLocks noGrp="1"/>
          </p:cNvSpPr>
          <p:nvPr>
            <p:ph type="title"/>
          </p:nvPr>
        </p:nvSpPr>
        <p:spPr>
          <a:xfrm>
            <a:off x="838200" y="365126"/>
            <a:ext cx="10515600" cy="1153282"/>
          </a:xfrm>
        </p:spPr>
        <p:txBody>
          <a:bodyPr>
            <a:normAutofit fontScale="90000"/>
          </a:bodyPr>
          <a:lstStyle/>
          <a:p>
            <a:r>
              <a:rPr lang="en-GB" b="1" dirty="0"/>
              <a:t>Conclusions - Interlinking well-being, learning and professional practice</a:t>
            </a:r>
          </a:p>
        </p:txBody>
      </p:sp>
      <p:graphicFrame>
        <p:nvGraphicFramePr>
          <p:cNvPr id="4" name="Content Placeholder 3">
            <a:extLst>
              <a:ext uri="{FF2B5EF4-FFF2-40B4-BE49-F238E27FC236}">
                <a16:creationId xmlns:a16="http://schemas.microsoft.com/office/drawing/2014/main" id="{CFB4DD28-4568-4820-A119-4688F2135B4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223ACFF-6500-44A1-A0F4-2A81FB41C96E}"/>
              </a:ext>
            </a:extLst>
          </p:cNvPr>
          <p:cNvGraphicFramePr/>
          <p:nvPr/>
        </p:nvGraphicFramePr>
        <p:xfrm>
          <a:off x="1652631" y="1518407"/>
          <a:ext cx="8507369" cy="46199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Oval 5">
            <a:extLst>
              <a:ext uri="{FF2B5EF4-FFF2-40B4-BE49-F238E27FC236}">
                <a16:creationId xmlns:a16="http://schemas.microsoft.com/office/drawing/2014/main" id="{5D782EB8-8A0D-4331-B932-03D1743DEE3F}"/>
              </a:ext>
            </a:extLst>
          </p:cNvPr>
          <p:cNvSpPr/>
          <p:nvPr/>
        </p:nvSpPr>
        <p:spPr>
          <a:xfrm>
            <a:off x="5257837" y="3429000"/>
            <a:ext cx="1296955" cy="899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Reflective practice points</a:t>
            </a:r>
          </a:p>
        </p:txBody>
      </p:sp>
      <p:sp>
        <p:nvSpPr>
          <p:cNvPr id="3" name="Footer Placeholder 2">
            <a:extLst>
              <a:ext uri="{FF2B5EF4-FFF2-40B4-BE49-F238E27FC236}">
                <a16:creationId xmlns:a16="http://schemas.microsoft.com/office/drawing/2014/main" id="{AD5D1136-7683-4597-A937-F0AE0F615FE0}"/>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36644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5"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461786" y="12929"/>
            <a:ext cx="4730214" cy="1028821"/>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786384" y="841249"/>
            <a:ext cx="5692953" cy="2587131"/>
          </a:xfrm>
        </p:spPr>
        <p:txBody>
          <a:bodyPr anchor="b">
            <a:normAutofit/>
          </a:bodyPr>
          <a:lstStyle/>
          <a:p>
            <a:r>
              <a:rPr lang="en-GB" sz="4800" dirty="0">
                <a:solidFill>
                  <a:schemeClr val="bg1"/>
                </a:solidFill>
                <a:cs typeface="Calibri Light"/>
              </a:rPr>
              <a:t>Conclusion</a:t>
            </a:r>
            <a:endParaRPr lang="en-GB" sz="4800" dirty="0">
              <a:solidFill>
                <a:schemeClr val="bg1"/>
              </a:solidFill>
            </a:endParaRPr>
          </a:p>
        </p:txBody>
      </p:sp>
      <p:sp>
        <p:nvSpPr>
          <p:cNvPr id="3" name="Content Placeholder 2">
            <a:extLst>
              <a:ext uri="{FF2B5EF4-FFF2-40B4-BE49-F238E27FC236}">
                <a16:creationId xmlns:a16="http://schemas.microsoft.com/office/drawing/2014/main" id="{BB546AC7-7501-433B-BAE1-FDFF4501090E}"/>
              </a:ext>
            </a:extLst>
          </p:cNvPr>
          <p:cNvSpPr>
            <a:spLocks noGrp="1"/>
          </p:cNvSpPr>
          <p:nvPr>
            <p:ph idx="1"/>
          </p:nvPr>
        </p:nvSpPr>
        <p:spPr>
          <a:xfrm>
            <a:off x="786383" y="3566810"/>
            <a:ext cx="8060437" cy="3490956"/>
          </a:xfrm>
        </p:spPr>
        <p:txBody>
          <a:bodyPr anchor="ctr">
            <a:normAutofit/>
          </a:bodyPr>
          <a:lstStyle/>
          <a:p>
            <a:r>
              <a:rPr lang="en-GB" sz="1800" dirty="0">
                <a:solidFill>
                  <a:schemeClr val="tx2"/>
                </a:solidFill>
              </a:rPr>
              <a:t>Building on this research Workstream 4 has developed the following products</a:t>
            </a:r>
          </a:p>
          <a:p>
            <a:pPr lvl="1"/>
            <a:r>
              <a:rPr lang="en-GB" sz="1400" dirty="0">
                <a:solidFill>
                  <a:schemeClr val="tx2"/>
                </a:solidFill>
              </a:rPr>
              <a:t>New processes for wellbeing ‘Pause Point’ checks (developed from promising practice in other forces)</a:t>
            </a:r>
          </a:p>
          <a:p>
            <a:pPr lvl="1"/>
            <a:r>
              <a:rPr lang="en-GB" sz="1400" dirty="0">
                <a:solidFill>
                  <a:schemeClr val="tx2"/>
                </a:solidFill>
              </a:rPr>
              <a:t>Case review process with dedicated reflective practice points for learning, critical evaluation and well being considerations</a:t>
            </a:r>
          </a:p>
          <a:p>
            <a:pPr lvl="1"/>
            <a:r>
              <a:rPr lang="en-GB" sz="1400" dirty="0">
                <a:solidFill>
                  <a:schemeClr val="tx2"/>
                </a:solidFill>
              </a:rPr>
              <a:t>A </a:t>
            </a:r>
            <a:r>
              <a:rPr lang="en-GB" sz="1400">
                <a:solidFill>
                  <a:schemeClr val="tx2"/>
                </a:solidFill>
              </a:rPr>
              <a:t>reflective practice </a:t>
            </a:r>
            <a:r>
              <a:rPr lang="en-GB" sz="1400" dirty="0">
                <a:solidFill>
                  <a:schemeClr val="tx2"/>
                </a:solidFill>
              </a:rPr>
              <a:t>supervisor guidance document</a:t>
            </a:r>
          </a:p>
          <a:p>
            <a:pPr lvl="1"/>
            <a:r>
              <a:rPr lang="en-GB" sz="1400" dirty="0">
                <a:solidFill>
                  <a:schemeClr val="tx2"/>
                </a:solidFill>
              </a:rPr>
              <a:t>A learning and development guidance document</a:t>
            </a:r>
          </a:p>
          <a:p>
            <a:pPr lvl="1"/>
            <a:r>
              <a:rPr lang="en-GB" sz="1400" dirty="0">
                <a:solidFill>
                  <a:schemeClr val="tx2"/>
                </a:solidFill>
              </a:rPr>
              <a:t>10 minute power point highlighted key findings and ways forward  </a:t>
            </a:r>
          </a:p>
          <a:p>
            <a:pPr lvl="1"/>
            <a:r>
              <a:rPr lang="en-GB" sz="1400" dirty="0">
                <a:solidFill>
                  <a:schemeClr val="tx2"/>
                </a:solidFill>
              </a:rPr>
              <a:t>Evidence based International Trauma Questionnaire for initial screening of RASSO personnel </a:t>
            </a:r>
          </a:p>
        </p:txBody>
      </p:sp>
      <p:sp>
        <p:nvSpPr>
          <p:cNvPr id="4" name="Footer Placeholder 3">
            <a:extLst>
              <a:ext uri="{FF2B5EF4-FFF2-40B4-BE49-F238E27FC236}">
                <a16:creationId xmlns:a16="http://schemas.microsoft.com/office/drawing/2014/main" id="{08566232-FE8E-4D9A-AA95-E7919EDBAD7F}"/>
              </a:ext>
            </a:extLst>
          </p:cNvPr>
          <p:cNvSpPr>
            <a:spLocks noGrp="1"/>
          </p:cNvSpPr>
          <p:nvPr>
            <p:ph type="ftr" sz="quarter" idx="11"/>
          </p:nvPr>
        </p:nvSpPr>
        <p:spPr>
          <a:xfrm>
            <a:off x="3928672" y="6492875"/>
            <a:ext cx="6470136"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116387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0"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461786" y="12929"/>
            <a:ext cx="4730214" cy="1028821"/>
          </a:xfrm>
          <a:prstGeom prst="rect">
            <a:avLst/>
          </a:prstGeom>
        </p:spPr>
      </p:pic>
      <p:grpSp>
        <p:nvGrpSpPr>
          <p:cNvPr id="33" name="Group 3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4" name="Freeform: Shape 3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871932" y="-842671"/>
            <a:ext cx="5692953" cy="2587131"/>
          </a:xfrm>
        </p:spPr>
        <p:txBody>
          <a:bodyPr anchor="b">
            <a:normAutofit/>
          </a:bodyPr>
          <a:lstStyle/>
          <a:p>
            <a:r>
              <a:rPr lang="en-GB" sz="4800" b="1">
                <a:solidFill>
                  <a:schemeClr val="bg1"/>
                </a:solidFill>
                <a:cs typeface="Calibri Light"/>
              </a:rPr>
              <a:t>Methodology</a:t>
            </a:r>
          </a:p>
        </p:txBody>
      </p:sp>
      <p:graphicFrame>
        <p:nvGraphicFramePr>
          <p:cNvPr id="7" name="Content Placeholder 2">
            <a:extLst>
              <a:ext uri="{FF2B5EF4-FFF2-40B4-BE49-F238E27FC236}">
                <a16:creationId xmlns:a16="http://schemas.microsoft.com/office/drawing/2014/main" id="{E5B94E84-312B-497C-8F75-28A7CE3B023F}"/>
              </a:ext>
            </a:extLst>
          </p:cNvPr>
          <p:cNvGraphicFramePr>
            <a:graphicFrameLocks noGrp="1"/>
          </p:cNvGraphicFramePr>
          <p:nvPr>
            <p:ph idx="1"/>
            <p:extLst>
              <p:ext uri="{D42A27DB-BD31-4B8C-83A1-F6EECF244321}">
                <p14:modId xmlns:p14="http://schemas.microsoft.com/office/powerpoint/2010/main" val="2518346048"/>
              </p:ext>
            </p:extLst>
          </p:nvPr>
        </p:nvGraphicFramePr>
        <p:xfrm>
          <a:off x="786383" y="3566810"/>
          <a:ext cx="10891092" cy="3152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D3B2929-B33A-49AE-8DA1-704F7EF1131D}"/>
              </a:ext>
            </a:extLst>
          </p:cNvPr>
          <p:cNvSpPr>
            <a:spLocks noGrp="1"/>
          </p:cNvSpPr>
          <p:nvPr>
            <p:ph type="ftr" sz="quarter" idx="11"/>
          </p:nvPr>
        </p:nvSpPr>
        <p:spPr>
          <a:xfrm>
            <a:off x="2633408" y="6356350"/>
            <a:ext cx="6695150"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255877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838200" y="207678"/>
            <a:ext cx="10515600" cy="1325563"/>
          </a:xfrm>
        </p:spPr>
        <p:txBody>
          <a:bodyPr/>
          <a:lstStyle/>
          <a:p>
            <a:r>
              <a:rPr lang="en-GB" dirty="0"/>
              <a:t>Study Overview</a:t>
            </a:r>
            <a:endParaRPr lang="en-GB" dirty="0">
              <a:cs typeface="Calibri Light"/>
            </a:endParaRPr>
          </a:p>
        </p:txBody>
      </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818558" y="0"/>
            <a:ext cx="4373442" cy="950495"/>
          </a:xfrm>
          <a:prstGeom prst="rect">
            <a:avLst/>
          </a:prstGeom>
        </p:spPr>
      </p:pic>
      <p:pic>
        <p:nvPicPr>
          <p:cNvPr id="6" name="Picture 5">
            <a:extLst>
              <a:ext uri="{FF2B5EF4-FFF2-40B4-BE49-F238E27FC236}">
                <a16:creationId xmlns:a16="http://schemas.microsoft.com/office/drawing/2014/main" id="{1073C411-B69F-4552-AD92-49D54C3ED6B9}"/>
              </a:ext>
            </a:extLst>
          </p:cNvPr>
          <p:cNvPicPr>
            <a:picLocks noChangeAspect="1"/>
          </p:cNvPicPr>
          <p:nvPr/>
        </p:nvPicPr>
        <p:blipFill>
          <a:blip r:embed="rId3"/>
          <a:stretch>
            <a:fillRect/>
          </a:stretch>
        </p:blipFill>
        <p:spPr>
          <a:xfrm>
            <a:off x="1934988" y="1315620"/>
            <a:ext cx="8074967" cy="5420480"/>
          </a:xfrm>
          <a:prstGeom prst="rect">
            <a:avLst/>
          </a:prstGeom>
          <a:solidFill>
            <a:schemeClr val="bg1">
              <a:lumMod val="85000"/>
            </a:schemeClr>
          </a:solidFill>
        </p:spPr>
      </p:pic>
      <p:sp>
        <p:nvSpPr>
          <p:cNvPr id="3" name="Footer Placeholder 2">
            <a:extLst>
              <a:ext uri="{FF2B5EF4-FFF2-40B4-BE49-F238E27FC236}">
                <a16:creationId xmlns:a16="http://schemas.microsoft.com/office/drawing/2014/main" id="{1A4CE067-A33A-4EE8-9267-7B9B00B52876}"/>
              </a:ext>
            </a:extLst>
          </p:cNvPr>
          <p:cNvSpPr>
            <a:spLocks noGrp="1"/>
          </p:cNvSpPr>
          <p:nvPr>
            <p:ph type="ftr" sz="quarter" idx="11"/>
          </p:nvPr>
        </p:nvSpPr>
        <p:spPr>
          <a:xfrm>
            <a:off x="58723" y="6467759"/>
            <a:ext cx="6987330"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160953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4"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Chart, treemap chart&#10;&#10;Description automatically generated">
            <a:extLst>
              <a:ext uri="{FF2B5EF4-FFF2-40B4-BE49-F238E27FC236}">
                <a16:creationId xmlns:a16="http://schemas.microsoft.com/office/drawing/2014/main" id="{51856A6E-1509-43EA-A223-49DA113ACF86}"/>
              </a:ext>
            </a:extLst>
          </p:cNvPr>
          <p:cNvPicPr>
            <a:picLocks noChangeAspect="1"/>
          </p:cNvPicPr>
          <p:nvPr/>
        </p:nvPicPr>
        <p:blipFill>
          <a:blip r:embed="rId2"/>
          <a:stretch>
            <a:fillRect/>
          </a:stretch>
        </p:blipFill>
        <p:spPr>
          <a:xfrm>
            <a:off x="7461786" y="11582"/>
            <a:ext cx="4730214" cy="1028821"/>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2DD35A2-212B-4253-8D50-FD1945F2BFB6}"/>
              </a:ext>
            </a:extLst>
          </p:cNvPr>
          <p:cNvSpPr>
            <a:spLocks noGrp="1"/>
          </p:cNvSpPr>
          <p:nvPr>
            <p:ph type="ctrTitle"/>
          </p:nvPr>
        </p:nvSpPr>
        <p:spPr>
          <a:xfrm>
            <a:off x="789708" y="1014574"/>
            <a:ext cx="5633531" cy="2226769"/>
          </a:xfrm>
        </p:spPr>
        <p:txBody>
          <a:bodyPr anchor="ctr">
            <a:normAutofit/>
          </a:bodyPr>
          <a:lstStyle/>
          <a:p>
            <a:pPr algn="l"/>
            <a:r>
              <a:rPr lang="en-GB" sz="4800">
                <a:solidFill>
                  <a:schemeClr val="bg1"/>
                </a:solidFill>
              </a:rPr>
              <a:t>Review of Learning and Development</a:t>
            </a:r>
          </a:p>
        </p:txBody>
      </p:sp>
      <p:sp>
        <p:nvSpPr>
          <p:cNvPr id="6" name="Subtitle 5">
            <a:extLst>
              <a:ext uri="{FF2B5EF4-FFF2-40B4-BE49-F238E27FC236}">
                <a16:creationId xmlns:a16="http://schemas.microsoft.com/office/drawing/2014/main" id="{292F0E02-CE08-4212-9B95-A8205ED14504}"/>
              </a:ext>
            </a:extLst>
          </p:cNvPr>
          <p:cNvSpPr>
            <a:spLocks noGrp="1"/>
          </p:cNvSpPr>
          <p:nvPr>
            <p:ph type="subTitle" idx="1"/>
          </p:nvPr>
        </p:nvSpPr>
        <p:spPr/>
        <p:txBody>
          <a:bodyPr/>
          <a:lstStyle/>
          <a:p>
            <a:endParaRPr lang="en-GB"/>
          </a:p>
        </p:txBody>
      </p:sp>
      <p:sp>
        <p:nvSpPr>
          <p:cNvPr id="3" name="Footer Placeholder 2">
            <a:extLst>
              <a:ext uri="{FF2B5EF4-FFF2-40B4-BE49-F238E27FC236}">
                <a16:creationId xmlns:a16="http://schemas.microsoft.com/office/drawing/2014/main" id="{5AFF623E-A803-4883-8FD5-BA9C1A4A35D1}"/>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340057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9"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3"/>
          <a:stretch>
            <a:fillRect/>
          </a:stretch>
        </p:blipFill>
        <p:spPr>
          <a:xfrm>
            <a:off x="7458735" y="12929"/>
            <a:ext cx="4730214" cy="1028821"/>
          </a:xfrm>
          <a:prstGeom prst="rect">
            <a:avLst/>
          </a:prstGeom>
        </p:spPr>
      </p:pic>
      <p:grpSp>
        <p:nvGrpSpPr>
          <p:cNvPr id="22" name="Group 21">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786384" y="841249"/>
            <a:ext cx="5692953" cy="2587131"/>
          </a:xfrm>
        </p:spPr>
        <p:txBody>
          <a:bodyPr anchor="b">
            <a:normAutofit/>
          </a:bodyPr>
          <a:lstStyle/>
          <a:p>
            <a:r>
              <a:rPr lang="en-GB" sz="4100">
                <a:solidFill>
                  <a:schemeClr val="bg1"/>
                </a:solidFill>
                <a:cs typeface="Calibri Light"/>
              </a:rPr>
              <a:t>Learning &amp; Development: emerging themes </a:t>
            </a:r>
            <a:br>
              <a:rPr lang="en-GB" sz="4100">
                <a:solidFill>
                  <a:schemeClr val="bg1"/>
                </a:solidFill>
                <a:cs typeface="Calibri Light"/>
              </a:rPr>
            </a:br>
            <a:r>
              <a:rPr lang="en-GB" sz="4100">
                <a:solidFill>
                  <a:schemeClr val="bg1"/>
                </a:solidFill>
                <a:cs typeface="Calibri Light"/>
              </a:rPr>
              <a:t>from SWOT analysis of SSAIDP material</a:t>
            </a:r>
            <a:endParaRPr lang="en-GB" sz="4100">
              <a:solidFill>
                <a:schemeClr val="bg1"/>
              </a:solidFill>
            </a:endParaRPr>
          </a:p>
        </p:txBody>
      </p:sp>
      <p:graphicFrame>
        <p:nvGraphicFramePr>
          <p:cNvPr id="9" name="Content Placeholder 8">
            <a:extLst>
              <a:ext uri="{FF2B5EF4-FFF2-40B4-BE49-F238E27FC236}">
                <a16:creationId xmlns:a16="http://schemas.microsoft.com/office/drawing/2014/main" id="{971A2FDA-C087-42FC-A882-7C162FA8F0F4}"/>
              </a:ext>
            </a:extLst>
          </p:cNvPr>
          <p:cNvGraphicFramePr>
            <a:graphicFrameLocks noGrp="1"/>
          </p:cNvGraphicFramePr>
          <p:nvPr>
            <p:ph idx="1"/>
            <p:extLst>
              <p:ext uri="{D42A27DB-BD31-4B8C-83A1-F6EECF244321}">
                <p14:modId xmlns:p14="http://schemas.microsoft.com/office/powerpoint/2010/main" val="1227938384"/>
              </p:ext>
            </p:extLst>
          </p:nvPr>
        </p:nvGraphicFramePr>
        <p:xfrm>
          <a:off x="786383" y="3566810"/>
          <a:ext cx="5692953" cy="2651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5EB502C0-D669-48C3-9FDF-1FCE7228E16E}"/>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312539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3">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5"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3"/>
          <a:stretch>
            <a:fillRect/>
          </a:stretch>
        </p:blipFill>
        <p:spPr>
          <a:xfrm>
            <a:off x="7479822" y="12929"/>
            <a:ext cx="4730214" cy="1028821"/>
          </a:xfrm>
          <a:prstGeom prst="rect">
            <a:avLst/>
          </a:prstGeom>
        </p:spPr>
      </p:pic>
      <p:grpSp>
        <p:nvGrpSpPr>
          <p:cNvPr id="31"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786384" y="841249"/>
            <a:ext cx="5692953" cy="2587131"/>
          </a:xfrm>
        </p:spPr>
        <p:txBody>
          <a:bodyPr anchor="b">
            <a:normAutofit/>
          </a:bodyPr>
          <a:lstStyle/>
          <a:p>
            <a:r>
              <a:rPr lang="en-GB" sz="4800" dirty="0">
                <a:solidFill>
                  <a:schemeClr val="bg1"/>
                </a:solidFill>
                <a:cs typeface="Calibri Light"/>
              </a:rPr>
              <a:t>Strengths of SSAIDP material</a:t>
            </a:r>
          </a:p>
        </p:txBody>
      </p:sp>
      <p:graphicFrame>
        <p:nvGraphicFramePr>
          <p:cNvPr id="4" name="Content Placeholder 3">
            <a:extLst>
              <a:ext uri="{FF2B5EF4-FFF2-40B4-BE49-F238E27FC236}">
                <a16:creationId xmlns:a16="http://schemas.microsoft.com/office/drawing/2014/main" id="{F437E96B-63C2-4F3A-84A7-7CA0AC8CD5C9}"/>
              </a:ext>
            </a:extLst>
          </p:cNvPr>
          <p:cNvGraphicFramePr>
            <a:graphicFrameLocks noGrp="1"/>
          </p:cNvGraphicFramePr>
          <p:nvPr>
            <p:ph idx="1"/>
            <p:extLst>
              <p:ext uri="{D42A27DB-BD31-4B8C-83A1-F6EECF244321}">
                <p14:modId xmlns:p14="http://schemas.microsoft.com/office/powerpoint/2010/main" val="3341411643"/>
              </p:ext>
            </p:extLst>
          </p:nvPr>
        </p:nvGraphicFramePr>
        <p:xfrm>
          <a:off x="786382" y="3566810"/>
          <a:ext cx="7308993" cy="3035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38B1FBC8-3755-4A9D-A737-09290FE9E253}"/>
              </a:ext>
            </a:extLst>
          </p:cNvPr>
          <p:cNvSpPr>
            <a:spLocks noGrp="1"/>
          </p:cNvSpPr>
          <p:nvPr>
            <p:ph type="ftr" sz="quarter" idx="11"/>
          </p:nvPr>
        </p:nvSpPr>
        <p:spPr>
          <a:xfrm>
            <a:off x="2398093" y="6482498"/>
            <a:ext cx="8162487"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86974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5012-50F3-4184-A0D6-11A393BD160E}"/>
              </a:ext>
            </a:extLst>
          </p:cNvPr>
          <p:cNvSpPr>
            <a:spLocks noGrp="1"/>
          </p:cNvSpPr>
          <p:nvPr>
            <p:ph type="title"/>
          </p:nvPr>
        </p:nvSpPr>
        <p:spPr>
          <a:xfrm>
            <a:off x="350874" y="365125"/>
            <a:ext cx="10515600" cy="585370"/>
          </a:xfrm>
        </p:spPr>
        <p:txBody>
          <a:bodyPr>
            <a:normAutofit fontScale="90000"/>
          </a:bodyPr>
          <a:lstStyle/>
          <a:p>
            <a:r>
              <a:rPr lang="en-GB">
                <a:cs typeface="Calibri Light"/>
              </a:rPr>
              <a:t>Weaknesses of SSAIDP material </a:t>
            </a:r>
            <a:endParaRPr lang="en-GB" dirty="0"/>
          </a:p>
        </p:txBody>
      </p:sp>
      <p:graphicFrame>
        <p:nvGraphicFramePr>
          <p:cNvPr id="7" name="Content Placeholder 6">
            <a:extLst>
              <a:ext uri="{FF2B5EF4-FFF2-40B4-BE49-F238E27FC236}">
                <a16:creationId xmlns:a16="http://schemas.microsoft.com/office/drawing/2014/main" id="{E0EB270F-E7D8-434C-B6D3-A6C97C26DDC3}"/>
              </a:ext>
            </a:extLst>
          </p:cNvPr>
          <p:cNvGraphicFramePr>
            <a:graphicFrameLocks noGrp="1"/>
          </p:cNvGraphicFramePr>
          <p:nvPr>
            <p:ph idx="1"/>
            <p:extLst>
              <p:ext uri="{D42A27DB-BD31-4B8C-83A1-F6EECF244321}">
                <p14:modId xmlns:p14="http://schemas.microsoft.com/office/powerpoint/2010/main" val="1140942270"/>
              </p:ext>
            </p:extLst>
          </p:nvPr>
        </p:nvGraphicFramePr>
        <p:xfrm>
          <a:off x="300466" y="862004"/>
          <a:ext cx="11591067" cy="5995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7"/>
          <a:stretch>
            <a:fillRect/>
          </a:stretch>
        </p:blipFill>
        <p:spPr>
          <a:xfrm>
            <a:off x="7818558" y="0"/>
            <a:ext cx="4373442" cy="950495"/>
          </a:xfrm>
          <a:prstGeom prst="rect">
            <a:avLst/>
          </a:prstGeom>
        </p:spPr>
      </p:pic>
      <p:sp>
        <p:nvSpPr>
          <p:cNvPr id="3" name="Footer Placeholder 2">
            <a:extLst>
              <a:ext uri="{FF2B5EF4-FFF2-40B4-BE49-F238E27FC236}">
                <a16:creationId xmlns:a16="http://schemas.microsoft.com/office/drawing/2014/main" id="{77D10862-E030-4ADF-9E76-90BB2452BEA4}"/>
              </a:ext>
            </a:extLst>
          </p:cNvPr>
          <p:cNvSpPr>
            <a:spLocks noGrp="1"/>
          </p:cNvSpPr>
          <p:nvPr>
            <p:ph type="ftr" sz="quarter" idx="11"/>
          </p:nvPr>
        </p:nvSpPr>
        <p:spPr/>
        <p:txBody>
          <a:bodyPr/>
          <a:lstStyle/>
          <a:p>
            <a:r>
              <a:rPr lang="en-GB"/>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211670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id="{8F4D03D1-1C3C-4448-A504-418051651546}"/>
              </a:ext>
            </a:extLst>
          </p:cNvPr>
          <p:cNvPicPr>
            <a:picLocks noChangeAspect="1"/>
          </p:cNvPicPr>
          <p:nvPr/>
        </p:nvPicPr>
        <p:blipFill>
          <a:blip r:embed="rId2"/>
          <a:stretch>
            <a:fillRect/>
          </a:stretch>
        </p:blipFill>
        <p:spPr>
          <a:xfrm>
            <a:off x="7818558" y="0"/>
            <a:ext cx="4373442" cy="950495"/>
          </a:xfrm>
          <a:prstGeom prst="rect">
            <a:avLst/>
          </a:prstGeom>
        </p:spPr>
      </p:pic>
      <p:graphicFrame>
        <p:nvGraphicFramePr>
          <p:cNvPr id="7" name="Diagram 6">
            <a:extLst>
              <a:ext uri="{FF2B5EF4-FFF2-40B4-BE49-F238E27FC236}">
                <a16:creationId xmlns:a16="http://schemas.microsoft.com/office/drawing/2014/main" id="{C2D8F83F-1879-4927-82AA-BE49509D5B8F}"/>
              </a:ext>
            </a:extLst>
          </p:cNvPr>
          <p:cNvGraphicFramePr/>
          <p:nvPr>
            <p:extLst>
              <p:ext uri="{D42A27DB-BD31-4B8C-83A1-F6EECF244321}">
                <p14:modId xmlns:p14="http://schemas.microsoft.com/office/powerpoint/2010/main" val="4205830789"/>
              </p:ext>
            </p:extLst>
          </p:nvPr>
        </p:nvGraphicFramePr>
        <p:xfrm>
          <a:off x="808074" y="461394"/>
          <a:ext cx="9054214" cy="601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D611DAD8-9096-4A22-B218-4063ECC62564}"/>
              </a:ext>
            </a:extLst>
          </p:cNvPr>
          <p:cNvPicPr>
            <a:picLocks noChangeAspect="1"/>
          </p:cNvPicPr>
          <p:nvPr/>
        </p:nvPicPr>
        <p:blipFill>
          <a:blip r:embed="rId8"/>
          <a:stretch>
            <a:fillRect/>
          </a:stretch>
        </p:blipFill>
        <p:spPr>
          <a:xfrm>
            <a:off x="454206" y="379425"/>
            <a:ext cx="3072650" cy="536494"/>
          </a:xfrm>
          <a:prstGeom prst="rect">
            <a:avLst/>
          </a:prstGeom>
        </p:spPr>
      </p:pic>
      <p:sp>
        <p:nvSpPr>
          <p:cNvPr id="3" name="Footer Placeholder 2">
            <a:extLst>
              <a:ext uri="{FF2B5EF4-FFF2-40B4-BE49-F238E27FC236}">
                <a16:creationId xmlns:a16="http://schemas.microsoft.com/office/drawing/2014/main" id="{D4720A30-8F6D-4722-BD7F-8FDABC5490AA}"/>
              </a:ext>
            </a:extLst>
          </p:cNvPr>
          <p:cNvSpPr>
            <a:spLocks noGrp="1"/>
          </p:cNvSpPr>
          <p:nvPr>
            <p:ph type="ftr" sz="quarter" idx="11"/>
          </p:nvPr>
        </p:nvSpPr>
        <p:spPr>
          <a:xfrm>
            <a:off x="7436141" y="6195419"/>
            <a:ext cx="4114800" cy="365125"/>
          </a:xfrm>
        </p:spPr>
        <p:txBody>
          <a:bodyPr/>
          <a:lstStyle/>
          <a:p>
            <a:r>
              <a:rPr lang="en-GB" dirty="0"/>
              <a:t>The research for Project Bluestone was a team effort. Lead researchers are:  Kari Davies, Katrin Hohl, Miranda Horvath, Jo Lovett, Betsy Stanko and Emma Williams April 2021 v1</a:t>
            </a:r>
          </a:p>
        </p:txBody>
      </p:sp>
    </p:spTree>
    <p:extLst>
      <p:ext uri="{BB962C8B-B14F-4D97-AF65-F5344CB8AC3E}">
        <p14:creationId xmlns:p14="http://schemas.microsoft.com/office/powerpoint/2010/main" val="2737775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5DAADA4604147B119D6F601C45A56" ma:contentTypeVersion="6" ma:contentTypeDescription="Create a new document." ma:contentTypeScope="" ma:versionID="0c282450a470fce40fc9e8bf96d9c149">
  <xsd:schema xmlns:xsd="http://www.w3.org/2001/XMLSchema" xmlns:xs="http://www.w3.org/2001/XMLSchema" xmlns:p="http://schemas.microsoft.com/office/2006/metadata/properties" xmlns:ns2="dcdeba17-8349-4168-a43d-6f9aea5e6559" xmlns:ns3="f8810277-e071-425c-b492-87975c65bfc2" targetNamespace="http://schemas.microsoft.com/office/2006/metadata/properties" ma:root="true" ma:fieldsID="9c449976ab0100bab39ea0a55a9e2b0d" ns2:_="" ns3:_="">
    <xsd:import namespace="dcdeba17-8349-4168-a43d-6f9aea5e6559"/>
    <xsd:import namespace="f8810277-e071-425c-b492-87975c65bfc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ba17-8349-4168-a43d-6f9aea5e65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810277-e071-425c-b492-87975c65bfc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5681A-90FE-4ABB-8115-22728F10F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ba17-8349-4168-a43d-6f9aea5e6559"/>
    <ds:schemaRef ds:uri="f8810277-e071-425c-b492-87975c65b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31199C-D40E-42CC-92D0-2C7ED8FB75A4}">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dcdeba17-8349-4168-a43d-6f9aea5e6559"/>
    <ds:schemaRef ds:uri="http://purl.org/dc/terms/"/>
    <ds:schemaRef ds:uri="http://schemas.openxmlformats.org/package/2006/metadata/core-properties"/>
    <ds:schemaRef ds:uri="http://purl.org/dc/dcmitype/"/>
    <ds:schemaRef ds:uri="f8810277-e071-425c-b492-87975c65bfc2"/>
    <ds:schemaRef ds:uri="http://www.w3.org/XML/1998/namespace"/>
  </ds:schemaRefs>
</ds:datastoreItem>
</file>

<file path=customXml/itemProps3.xml><?xml version="1.0" encoding="utf-8"?>
<ds:datastoreItem xmlns:ds="http://schemas.openxmlformats.org/officeDocument/2006/customXml" ds:itemID="{BA695028-3BAA-4B26-9FD1-80C5063A5A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2879</TotalTime>
  <Words>3938</Words>
  <Application>Microsoft Office PowerPoint</Application>
  <PresentationFormat>Widescreen</PresentationFormat>
  <Paragraphs>241</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Review of Learning and Development and Officer Wellbeing in the Context of RASSO-  Work strand 4 Project Bluestone </vt:lpstr>
      <vt:lpstr>Aims &amp; Objectives</vt:lpstr>
      <vt:lpstr>Methodology</vt:lpstr>
      <vt:lpstr>Study Overview</vt:lpstr>
      <vt:lpstr>Review of Learning and Development</vt:lpstr>
      <vt:lpstr>Learning &amp; Development: emerging themes  from SWOT analysis of SSAIDP material</vt:lpstr>
      <vt:lpstr>Strengths of SSAIDP material</vt:lpstr>
      <vt:lpstr>Weaknesses of SSAIDP material </vt:lpstr>
      <vt:lpstr>PowerPoint Presentation</vt:lpstr>
      <vt:lpstr>Opportunities from review of SSAIDP material</vt:lpstr>
      <vt:lpstr>Threats</vt:lpstr>
      <vt:lpstr>Considerations </vt:lpstr>
      <vt:lpstr>Review of Wellbeing</vt:lpstr>
      <vt:lpstr>Officer Wellbeing: emerging themes  from SWOT analysis of local material</vt:lpstr>
      <vt:lpstr>Local strengths </vt:lpstr>
      <vt:lpstr>Weaknesses</vt:lpstr>
      <vt:lpstr>PowerPoint Presentation</vt:lpstr>
      <vt:lpstr>Opportunities for wellbeing</vt:lpstr>
      <vt:lpstr>  Threats</vt:lpstr>
      <vt:lpstr>Conclusions - Interlinking well-being, learning and professional practice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Emma.Williams</dc:creator>
  <cp:lastModifiedBy>Emma.Williams</cp:lastModifiedBy>
  <cp:revision>179</cp:revision>
  <dcterms:created xsi:type="dcterms:W3CDTF">2021-02-17T13:56:43Z</dcterms:created>
  <dcterms:modified xsi:type="dcterms:W3CDTF">2021-04-29T16:38:05Z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0x0101004105DAADA4604147B119D6F601C45A56</vt:lpwstr>
  </property>
</Properties>
</file>