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Lst>
  <p:notesMasterIdLst>
    <p:notesMasterId r:id="rId16"/>
  </p:notesMasterIdLst>
  <p:sldIdLst>
    <p:sldId id="919" r:id="rId5"/>
    <p:sldId id="334" r:id="rId6"/>
    <p:sldId id="916" r:id="rId7"/>
    <p:sldId id="917" r:id="rId8"/>
    <p:sldId id="906" r:id="rId9"/>
    <p:sldId id="257" r:id="rId10"/>
    <p:sldId id="915" r:id="rId11"/>
    <p:sldId id="918" r:id="rId12"/>
    <p:sldId id="913" r:id="rId13"/>
    <p:sldId id="914" r:id="rId14"/>
    <p:sldId id="33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ma.Williams" initials="E" lastIdx="1" clrIdx="0">
    <p:extLst>
      <p:ext uri="{19B8F6BF-5375-455C-9EA6-DF929625EA0E}">
        <p15:presenceInfo xmlns:p15="http://schemas.microsoft.com/office/powerpoint/2012/main" userId="S::ew6948@open.ac.uk::2df26f9f-c18a-4524-aa98-610efaf95000" providerId="AD"/>
      </p:ext>
    </p:extLst>
  </p:cmAuthor>
  <p:cmAuthor id="2" name="Arun.Sondhi" initials="A" lastIdx="1" clrIdx="1">
    <p:extLst>
      <p:ext uri="{19B8F6BF-5375-455C-9EA6-DF929625EA0E}">
        <p15:presenceInfo xmlns:p15="http://schemas.microsoft.com/office/powerpoint/2012/main" userId="S::as39538@open.ac.uk::6c2f6fdd-6664-41b5-97ea-e67eb11ac6b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9EE6"/>
    <a:srgbClr val="0FDDF9"/>
    <a:srgbClr val="CC3CB1"/>
    <a:srgbClr val="B85250"/>
    <a:srgbClr val="FF0000"/>
    <a:srgbClr val="63A0D7"/>
    <a:srgbClr val="9DC3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9322" autoAdjust="0"/>
    <p:restoredTop sz="93792" autoAdjust="0"/>
  </p:normalViewPr>
  <p:slideViewPr>
    <p:cSldViewPr snapToGrid="0">
      <p:cViewPr varScale="1">
        <p:scale>
          <a:sx n="62" d="100"/>
          <a:sy n="62" d="100"/>
        </p:scale>
        <p:origin x="664" y="56"/>
      </p:cViewPr>
      <p:guideLst/>
    </p:cSldViewPr>
  </p:slideViewPr>
  <p:notesTextViewPr>
    <p:cViewPr>
      <p:scale>
        <a:sx n="3" d="2"/>
        <a:sy n="3" d="2"/>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4F9166-6534-4CF1-B254-CD7EBB0C68A8}" type="doc">
      <dgm:prSet loTypeId="urn:microsoft.com/office/officeart/2005/8/layout/list1" loCatId="list" qsTypeId="urn:microsoft.com/office/officeart/2005/8/quickstyle/simple1" qsCatId="simple" csTypeId="urn:microsoft.com/office/officeart/2005/8/colors/colorful2" csCatId="colorful" phldr="1"/>
      <dgm:spPr/>
    </dgm:pt>
    <dgm:pt modelId="{4E85A1ED-B393-424F-83F4-A2FECCCCE73B}">
      <dgm:prSet phldrT="[Text]" custT="1"/>
      <dgm:spPr/>
      <dgm:t>
        <a:bodyPr/>
        <a:lstStyle/>
        <a:p>
          <a:r>
            <a:rPr lang="en-GB" sz="2400" dirty="0">
              <a:solidFill>
                <a:schemeClr val="tx1"/>
              </a:solidFill>
            </a:rPr>
            <a:t>Pragmatic Legitimacy</a:t>
          </a:r>
        </a:p>
      </dgm:t>
    </dgm:pt>
    <dgm:pt modelId="{0D96B980-875C-495D-84D0-A9F8ABB79DB7}" type="parTrans" cxnId="{978E8E37-578E-43C7-889A-4EF4E6139324}">
      <dgm:prSet/>
      <dgm:spPr/>
      <dgm:t>
        <a:bodyPr/>
        <a:lstStyle/>
        <a:p>
          <a:endParaRPr lang="en-GB"/>
        </a:p>
      </dgm:t>
    </dgm:pt>
    <dgm:pt modelId="{E2A443BD-F964-4D03-B869-56D4198D99BB}" type="sibTrans" cxnId="{978E8E37-578E-43C7-889A-4EF4E6139324}">
      <dgm:prSet/>
      <dgm:spPr/>
      <dgm:t>
        <a:bodyPr/>
        <a:lstStyle/>
        <a:p>
          <a:endParaRPr lang="en-GB"/>
        </a:p>
      </dgm:t>
    </dgm:pt>
    <dgm:pt modelId="{AD457C15-3E6C-49E0-AAFA-1E0773CBC270}">
      <dgm:prSet phldrT="[Text]"/>
      <dgm:spPr/>
      <dgm:t>
        <a:bodyPr/>
        <a:lstStyle/>
        <a:p>
          <a:r>
            <a:rPr lang="en-GB" dirty="0">
              <a:solidFill>
                <a:schemeClr val="tx1"/>
              </a:solidFill>
            </a:rPr>
            <a:t>Moral Legitimacy</a:t>
          </a:r>
        </a:p>
      </dgm:t>
    </dgm:pt>
    <dgm:pt modelId="{9266CC0C-1E73-4988-9A51-A1ED6A909C27}" type="parTrans" cxnId="{FDEB606F-2524-4A1F-B8B7-A8E226B5FDEB}">
      <dgm:prSet/>
      <dgm:spPr/>
      <dgm:t>
        <a:bodyPr/>
        <a:lstStyle/>
        <a:p>
          <a:endParaRPr lang="en-GB"/>
        </a:p>
      </dgm:t>
    </dgm:pt>
    <dgm:pt modelId="{2236F061-F9B5-4068-B1A0-7A3E56842A81}" type="sibTrans" cxnId="{FDEB606F-2524-4A1F-B8B7-A8E226B5FDEB}">
      <dgm:prSet/>
      <dgm:spPr/>
      <dgm:t>
        <a:bodyPr/>
        <a:lstStyle/>
        <a:p>
          <a:endParaRPr lang="en-GB"/>
        </a:p>
      </dgm:t>
    </dgm:pt>
    <dgm:pt modelId="{2C052FE3-D385-4390-9145-CC91E575C547}">
      <dgm:prSet phldrT="[Text]"/>
      <dgm:spPr/>
      <dgm:t>
        <a:bodyPr/>
        <a:lstStyle/>
        <a:p>
          <a:r>
            <a:rPr lang="en-GB" dirty="0">
              <a:solidFill>
                <a:schemeClr val="tx1"/>
              </a:solidFill>
            </a:rPr>
            <a:t>Cognitive Legitimacy</a:t>
          </a:r>
        </a:p>
      </dgm:t>
    </dgm:pt>
    <dgm:pt modelId="{C57F7D22-2725-4671-906D-FD45C0A5AEAB}" type="parTrans" cxnId="{F9F78904-80FF-426E-82AE-FD502E9E56A4}">
      <dgm:prSet/>
      <dgm:spPr/>
      <dgm:t>
        <a:bodyPr/>
        <a:lstStyle/>
        <a:p>
          <a:endParaRPr lang="en-GB"/>
        </a:p>
      </dgm:t>
    </dgm:pt>
    <dgm:pt modelId="{2AFB72FD-FF85-4D02-9B41-23D9944F03E5}" type="sibTrans" cxnId="{F9F78904-80FF-426E-82AE-FD502E9E56A4}">
      <dgm:prSet/>
      <dgm:spPr/>
      <dgm:t>
        <a:bodyPr/>
        <a:lstStyle/>
        <a:p>
          <a:endParaRPr lang="en-GB"/>
        </a:p>
      </dgm:t>
    </dgm:pt>
    <dgm:pt modelId="{61A168E7-5C5D-4204-BD39-00BBED6C4493}" type="pres">
      <dgm:prSet presAssocID="{F24F9166-6534-4CF1-B254-CD7EBB0C68A8}" presName="linear" presStyleCnt="0">
        <dgm:presLayoutVars>
          <dgm:dir/>
          <dgm:animLvl val="lvl"/>
          <dgm:resizeHandles val="exact"/>
        </dgm:presLayoutVars>
      </dgm:prSet>
      <dgm:spPr/>
    </dgm:pt>
    <dgm:pt modelId="{DEDCB8DC-BC17-46D7-B29C-B9A1F0745BAE}" type="pres">
      <dgm:prSet presAssocID="{4E85A1ED-B393-424F-83F4-A2FECCCCE73B}" presName="parentLin" presStyleCnt="0"/>
      <dgm:spPr/>
    </dgm:pt>
    <dgm:pt modelId="{CD51D0C5-373B-454F-9F67-42906EBF3416}" type="pres">
      <dgm:prSet presAssocID="{4E85A1ED-B393-424F-83F4-A2FECCCCE73B}" presName="parentLeftMargin" presStyleLbl="node1" presStyleIdx="0" presStyleCnt="3"/>
      <dgm:spPr/>
    </dgm:pt>
    <dgm:pt modelId="{5A791F96-8DC3-4257-9FD9-D01C83E0989E}" type="pres">
      <dgm:prSet presAssocID="{4E85A1ED-B393-424F-83F4-A2FECCCCE73B}" presName="parentText" presStyleLbl="node1" presStyleIdx="0" presStyleCnt="3">
        <dgm:presLayoutVars>
          <dgm:chMax val="0"/>
          <dgm:bulletEnabled val="1"/>
        </dgm:presLayoutVars>
      </dgm:prSet>
      <dgm:spPr/>
    </dgm:pt>
    <dgm:pt modelId="{0667F540-161E-4974-B4B2-61D47685E1CF}" type="pres">
      <dgm:prSet presAssocID="{4E85A1ED-B393-424F-83F4-A2FECCCCE73B}" presName="negativeSpace" presStyleCnt="0"/>
      <dgm:spPr/>
    </dgm:pt>
    <dgm:pt modelId="{18A7F952-D049-4BCB-AAC6-581AD95569AF}" type="pres">
      <dgm:prSet presAssocID="{4E85A1ED-B393-424F-83F4-A2FECCCCE73B}" presName="childText" presStyleLbl="conFgAcc1" presStyleIdx="0" presStyleCnt="3">
        <dgm:presLayoutVars>
          <dgm:bulletEnabled val="1"/>
        </dgm:presLayoutVars>
      </dgm:prSet>
      <dgm:spPr/>
    </dgm:pt>
    <dgm:pt modelId="{BEF1B50D-64DB-49AD-BE7E-F534BC1B9906}" type="pres">
      <dgm:prSet presAssocID="{E2A443BD-F964-4D03-B869-56D4198D99BB}" presName="spaceBetweenRectangles" presStyleCnt="0"/>
      <dgm:spPr/>
    </dgm:pt>
    <dgm:pt modelId="{CD6AA2DA-1AF0-42E8-9186-2F98C0AE88A9}" type="pres">
      <dgm:prSet presAssocID="{AD457C15-3E6C-49E0-AAFA-1E0773CBC270}" presName="parentLin" presStyleCnt="0"/>
      <dgm:spPr/>
    </dgm:pt>
    <dgm:pt modelId="{109A9D2F-EF17-4D9E-BA7D-2AEA3F55340A}" type="pres">
      <dgm:prSet presAssocID="{AD457C15-3E6C-49E0-AAFA-1E0773CBC270}" presName="parentLeftMargin" presStyleLbl="node1" presStyleIdx="0" presStyleCnt="3"/>
      <dgm:spPr/>
    </dgm:pt>
    <dgm:pt modelId="{2CFD3B11-CC56-41D3-BB3C-56EDD5DD5160}" type="pres">
      <dgm:prSet presAssocID="{AD457C15-3E6C-49E0-AAFA-1E0773CBC270}" presName="parentText" presStyleLbl="node1" presStyleIdx="1" presStyleCnt="3">
        <dgm:presLayoutVars>
          <dgm:chMax val="0"/>
          <dgm:bulletEnabled val="1"/>
        </dgm:presLayoutVars>
      </dgm:prSet>
      <dgm:spPr/>
    </dgm:pt>
    <dgm:pt modelId="{132B9123-0833-4772-B356-BAF70D087DF0}" type="pres">
      <dgm:prSet presAssocID="{AD457C15-3E6C-49E0-AAFA-1E0773CBC270}" presName="negativeSpace" presStyleCnt="0"/>
      <dgm:spPr/>
    </dgm:pt>
    <dgm:pt modelId="{BC83CBC5-5B65-4A38-BCE8-D9D32F0B2C55}" type="pres">
      <dgm:prSet presAssocID="{AD457C15-3E6C-49E0-AAFA-1E0773CBC270}" presName="childText" presStyleLbl="conFgAcc1" presStyleIdx="1" presStyleCnt="3">
        <dgm:presLayoutVars>
          <dgm:bulletEnabled val="1"/>
        </dgm:presLayoutVars>
      </dgm:prSet>
      <dgm:spPr/>
    </dgm:pt>
    <dgm:pt modelId="{4C3BD002-8F38-43FC-A9F6-ACE72E5527D3}" type="pres">
      <dgm:prSet presAssocID="{2236F061-F9B5-4068-B1A0-7A3E56842A81}" presName="spaceBetweenRectangles" presStyleCnt="0"/>
      <dgm:spPr/>
    </dgm:pt>
    <dgm:pt modelId="{A59C9906-275F-49B8-9BB3-D32AC7C7D8A9}" type="pres">
      <dgm:prSet presAssocID="{2C052FE3-D385-4390-9145-CC91E575C547}" presName="parentLin" presStyleCnt="0"/>
      <dgm:spPr/>
    </dgm:pt>
    <dgm:pt modelId="{6C846C35-36B3-4CAB-A70E-0680DDAAFCB7}" type="pres">
      <dgm:prSet presAssocID="{2C052FE3-D385-4390-9145-CC91E575C547}" presName="parentLeftMargin" presStyleLbl="node1" presStyleIdx="1" presStyleCnt="3"/>
      <dgm:spPr/>
    </dgm:pt>
    <dgm:pt modelId="{ED7E540A-95E8-4F56-9969-97893C8E4F5C}" type="pres">
      <dgm:prSet presAssocID="{2C052FE3-D385-4390-9145-CC91E575C547}" presName="parentText" presStyleLbl="node1" presStyleIdx="2" presStyleCnt="3">
        <dgm:presLayoutVars>
          <dgm:chMax val="0"/>
          <dgm:bulletEnabled val="1"/>
        </dgm:presLayoutVars>
      </dgm:prSet>
      <dgm:spPr/>
    </dgm:pt>
    <dgm:pt modelId="{826B8F42-C315-4ED6-A895-2984AB387F51}" type="pres">
      <dgm:prSet presAssocID="{2C052FE3-D385-4390-9145-CC91E575C547}" presName="negativeSpace" presStyleCnt="0"/>
      <dgm:spPr/>
    </dgm:pt>
    <dgm:pt modelId="{D1CBFBE7-7AE9-4BF6-89EA-056B37B09C0D}" type="pres">
      <dgm:prSet presAssocID="{2C052FE3-D385-4390-9145-CC91E575C547}" presName="childText" presStyleLbl="conFgAcc1" presStyleIdx="2" presStyleCnt="3">
        <dgm:presLayoutVars>
          <dgm:bulletEnabled val="1"/>
        </dgm:presLayoutVars>
      </dgm:prSet>
      <dgm:spPr/>
    </dgm:pt>
  </dgm:ptLst>
  <dgm:cxnLst>
    <dgm:cxn modelId="{ABF17004-F567-44F0-95D4-98134C928286}" type="presOf" srcId="{2C052FE3-D385-4390-9145-CC91E575C547}" destId="{6C846C35-36B3-4CAB-A70E-0680DDAAFCB7}" srcOrd="0" destOrd="0" presId="urn:microsoft.com/office/officeart/2005/8/layout/list1"/>
    <dgm:cxn modelId="{F9F78904-80FF-426E-82AE-FD502E9E56A4}" srcId="{F24F9166-6534-4CF1-B254-CD7EBB0C68A8}" destId="{2C052FE3-D385-4390-9145-CC91E575C547}" srcOrd="2" destOrd="0" parTransId="{C57F7D22-2725-4671-906D-FD45C0A5AEAB}" sibTransId="{2AFB72FD-FF85-4D02-9B41-23D9944F03E5}"/>
    <dgm:cxn modelId="{978E8E37-578E-43C7-889A-4EF4E6139324}" srcId="{F24F9166-6534-4CF1-B254-CD7EBB0C68A8}" destId="{4E85A1ED-B393-424F-83F4-A2FECCCCE73B}" srcOrd="0" destOrd="0" parTransId="{0D96B980-875C-495D-84D0-A9F8ABB79DB7}" sibTransId="{E2A443BD-F964-4D03-B869-56D4198D99BB}"/>
    <dgm:cxn modelId="{782A0F5F-4DE9-439A-95D0-8E7D476196CD}" type="presOf" srcId="{2C052FE3-D385-4390-9145-CC91E575C547}" destId="{ED7E540A-95E8-4F56-9969-97893C8E4F5C}" srcOrd="1" destOrd="0" presId="urn:microsoft.com/office/officeart/2005/8/layout/list1"/>
    <dgm:cxn modelId="{FACE0061-E549-4751-AC3A-392676E91AFF}" type="presOf" srcId="{AD457C15-3E6C-49E0-AAFA-1E0773CBC270}" destId="{109A9D2F-EF17-4D9E-BA7D-2AEA3F55340A}" srcOrd="0" destOrd="0" presId="urn:microsoft.com/office/officeart/2005/8/layout/list1"/>
    <dgm:cxn modelId="{FDEB606F-2524-4A1F-B8B7-A8E226B5FDEB}" srcId="{F24F9166-6534-4CF1-B254-CD7EBB0C68A8}" destId="{AD457C15-3E6C-49E0-AAFA-1E0773CBC270}" srcOrd="1" destOrd="0" parTransId="{9266CC0C-1E73-4988-9A51-A1ED6A909C27}" sibTransId="{2236F061-F9B5-4068-B1A0-7A3E56842A81}"/>
    <dgm:cxn modelId="{10CDAD88-B86E-4FDB-B5AA-3BA54FE4F8C9}" type="presOf" srcId="{4E85A1ED-B393-424F-83F4-A2FECCCCE73B}" destId="{CD51D0C5-373B-454F-9F67-42906EBF3416}" srcOrd="0" destOrd="0" presId="urn:microsoft.com/office/officeart/2005/8/layout/list1"/>
    <dgm:cxn modelId="{9DFABCAA-5EFD-414E-A51C-41A98ADEE53D}" type="presOf" srcId="{F24F9166-6534-4CF1-B254-CD7EBB0C68A8}" destId="{61A168E7-5C5D-4204-BD39-00BBED6C4493}" srcOrd="0" destOrd="0" presId="urn:microsoft.com/office/officeart/2005/8/layout/list1"/>
    <dgm:cxn modelId="{ED390CF9-6566-479F-A2D1-44B1355BF07D}" type="presOf" srcId="{4E85A1ED-B393-424F-83F4-A2FECCCCE73B}" destId="{5A791F96-8DC3-4257-9FD9-D01C83E0989E}" srcOrd="1" destOrd="0" presId="urn:microsoft.com/office/officeart/2005/8/layout/list1"/>
    <dgm:cxn modelId="{179712F9-40A2-4A05-977B-4631BD87E921}" type="presOf" srcId="{AD457C15-3E6C-49E0-AAFA-1E0773CBC270}" destId="{2CFD3B11-CC56-41D3-BB3C-56EDD5DD5160}" srcOrd="1" destOrd="0" presId="urn:microsoft.com/office/officeart/2005/8/layout/list1"/>
    <dgm:cxn modelId="{401642D9-1F92-4366-9A1C-F83C38AE0DDA}" type="presParOf" srcId="{61A168E7-5C5D-4204-BD39-00BBED6C4493}" destId="{DEDCB8DC-BC17-46D7-B29C-B9A1F0745BAE}" srcOrd="0" destOrd="0" presId="urn:microsoft.com/office/officeart/2005/8/layout/list1"/>
    <dgm:cxn modelId="{807B565D-4756-46D3-BF7B-3362C12B8242}" type="presParOf" srcId="{DEDCB8DC-BC17-46D7-B29C-B9A1F0745BAE}" destId="{CD51D0C5-373B-454F-9F67-42906EBF3416}" srcOrd="0" destOrd="0" presId="urn:microsoft.com/office/officeart/2005/8/layout/list1"/>
    <dgm:cxn modelId="{869C70D0-B950-413B-BFCA-B769932198BC}" type="presParOf" srcId="{DEDCB8DC-BC17-46D7-B29C-B9A1F0745BAE}" destId="{5A791F96-8DC3-4257-9FD9-D01C83E0989E}" srcOrd="1" destOrd="0" presId="urn:microsoft.com/office/officeart/2005/8/layout/list1"/>
    <dgm:cxn modelId="{F9930A3B-F131-42BB-929F-B066631D6F8D}" type="presParOf" srcId="{61A168E7-5C5D-4204-BD39-00BBED6C4493}" destId="{0667F540-161E-4974-B4B2-61D47685E1CF}" srcOrd="1" destOrd="0" presId="urn:microsoft.com/office/officeart/2005/8/layout/list1"/>
    <dgm:cxn modelId="{5A42EA1E-F8BA-49E1-9DA0-B46C7670E978}" type="presParOf" srcId="{61A168E7-5C5D-4204-BD39-00BBED6C4493}" destId="{18A7F952-D049-4BCB-AAC6-581AD95569AF}" srcOrd="2" destOrd="0" presId="urn:microsoft.com/office/officeart/2005/8/layout/list1"/>
    <dgm:cxn modelId="{2224A6A4-0D36-4D9E-903B-6A6F3E47AA69}" type="presParOf" srcId="{61A168E7-5C5D-4204-BD39-00BBED6C4493}" destId="{BEF1B50D-64DB-49AD-BE7E-F534BC1B9906}" srcOrd="3" destOrd="0" presId="urn:microsoft.com/office/officeart/2005/8/layout/list1"/>
    <dgm:cxn modelId="{71077681-0607-4293-B399-3DD5732C4846}" type="presParOf" srcId="{61A168E7-5C5D-4204-BD39-00BBED6C4493}" destId="{CD6AA2DA-1AF0-42E8-9186-2F98C0AE88A9}" srcOrd="4" destOrd="0" presId="urn:microsoft.com/office/officeart/2005/8/layout/list1"/>
    <dgm:cxn modelId="{3252C45A-C400-4FC4-96B4-2BC14F1847CA}" type="presParOf" srcId="{CD6AA2DA-1AF0-42E8-9186-2F98C0AE88A9}" destId="{109A9D2F-EF17-4D9E-BA7D-2AEA3F55340A}" srcOrd="0" destOrd="0" presId="urn:microsoft.com/office/officeart/2005/8/layout/list1"/>
    <dgm:cxn modelId="{89318502-B746-4B0E-A093-5F46FEEDACD7}" type="presParOf" srcId="{CD6AA2DA-1AF0-42E8-9186-2F98C0AE88A9}" destId="{2CFD3B11-CC56-41D3-BB3C-56EDD5DD5160}" srcOrd="1" destOrd="0" presId="urn:microsoft.com/office/officeart/2005/8/layout/list1"/>
    <dgm:cxn modelId="{4488B9B3-A248-4191-BDBB-7E3DA149857D}" type="presParOf" srcId="{61A168E7-5C5D-4204-BD39-00BBED6C4493}" destId="{132B9123-0833-4772-B356-BAF70D087DF0}" srcOrd="5" destOrd="0" presId="urn:microsoft.com/office/officeart/2005/8/layout/list1"/>
    <dgm:cxn modelId="{30FA0EC4-BECE-475B-965C-0D7BF7148DD2}" type="presParOf" srcId="{61A168E7-5C5D-4204-BD39-00BBED6C4493}" destId="{BC83CBC5-5B65-4A38-BCE8-D9D32F0B2C55}" srcOrd="6" destOrd="0" presId="urn:microsoft.com/office/officeart/2005/8/layout/list1"/>
    <dgm:cxn modelId="{567210ED-763B-4A06-90F3-E567393F1FFC}" type="presParOf" srcId="{61A168E7-5C5D-4204-BD39-00BBED6C4493}" destId="{4C3BD002-8F38-43FC-A9F6-ACE72E5527D3}" srcOrd="7" destOrd="0" presId="urn:microsoft.com/office/officeart/2005/8/layout/list1"/>
    <dgm:cxn modelId="{42E3BF45-FE41-41D1-81D1-A578E302C611}" type="presParOf" srcId="{61A168E7-5C5D-4204-BD39-00BBED6C4493}" destId="{A59C9906-275F-49B8-9BB3-D32AC7C7D8A9}" srcOrd="8" destOrd="0" presId="urn:microsoft.com/office/officeart/2005/8/layout/list1"/>
    <dgm:cxn modelId="{4846C2F7-27E5-417C-A4FF-F104DCC898B4}" type="presParOf" srcId="{A59C9906-275F-49B8-9BB3-D32AC7C7D8A9}" destId="{6C846C35-36B3-4CAB-A70E-0680DDAAFCB7}" srcOrd="0" destOrd="0" presId="urn:microsoft.com/office/officeart/2005/8/layout/list1"/>
    <dgm:cxn modelId="{3B43B533-52AD-4E8C-B8DC-77D8F3D138FE}" type="presParOf" srcId="{A59C9906-275F-49B8-9BB3-D32AC7C7D8A9}" destId="{ED7E540A-95E8-4F56-9969-97893C8E4F5C}" srcOrd="1" destOrd="0" presId="urn:microsoft.com/office/officeart/2005/8/layout/list1"/>
    <dgm:cxn modelId="{EA4E8D86-4BD3-4C17-A20B-70E54BDF0AFF}" type="presParOf" srcId="{61A168E7-5C5D-4204-BD39-00BBED6C4493}" destId="{826B8F42-C315-4ED6-A895-2984AB387F51}" srcOrd="9" destOrd="0" presId="urn:microsoft.com/office/officeart/2005/8/layout/list1"/>
    <dgm:cxn modelId="{2A67B34A-B3E1-4B2E-838C-2CF1042086C2}" type="presParOf" srcId="{61A168E7-5C5D-4204-BD39-00BBED6C4493}" destId="{D1CBFBE7-7AE9-4BF6-89EA-056B37B09C0D}"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2F535E-A5ED-4112-85F5-8BBB7FFF732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42345116-6C99-43C0-B227-32CF8E43B96A}">
      <dgm:prSet phldrT="[Text]" custT="1"/>
      <dgm:spPr>
        <a:solidFill>
          <a:schemeClr val="accent1">
            <a:lumMod val="40000"/>
            <a:lumOff val="60000"/>
          </a:schemeClr>
        </a:solidFill>
      </dgm:spPr>
      <dgm:t>
        <a:bodyPr/>
        <a:lstStyle/>
        <a:p>
          <a:r>
            <a:rPr lang="en-GB" sz="2400" b="1" dirty="0">
              <a:solidFill>
                <a:schemeClr val="tx1"/>
              </a:solidFill>
            </a:rPr>
            <a:t>Outcome Achievement </a:t>
          </a:r>
          <a:r>
            <a:rPr lang="en-GB" sz="2400" dirty="0">
              <a:solidFill>
                <a:schemeClr val="tx1"/>
              </a:solidFill>
            </a:rPr>
            <a:t>(e.g. social, economic, environmental and/or cultural outcomes)</a:t>
          </a:r>
        </a:p>
      </dgm:t>
    </dgm:pt>
    <dgm:pt modelId="{948CE0B4-F5B3-4847-A6EE-3F88EBF8C2C2}" type="parTrans" cxnId="{572209A5-F77A-4532-91DA-65A16C397FE8}">
      <dgm:prSet/>
      <dgm:spPr/>
      <dgm:t>
        <a:bodyPr/>
        <a:lstStyle/>
        <a:p>
          <a:endParaRPr lang="en-GB"/>
        </a:p>
      </dgm:t>
    </dgm:pt>
    <dgm:pt modelId="{5EA0C335-C056-465C-A099-2D9B53534F75}" type="sibTrans" cxnId="{572209A5-F77A-4532-91DA-65A16C397FE8}">
      <dgm:prSet/>
      <dgm:spPr/>
      <dgm:t>
        <a:bodyPr/>
        <a:lstStyle/>
        <a:p>
          <a:endParaRPr lang="en-GB"/>
        </a:p>
      </dgm:t>
    </dgm:pt>
    <dgm:pt modelId="{A28BA178-212C-484C-8708-4FCD1FA6F0ED}">
      <dgm:prSet phldrT="[Text]" custT="1"/>
      <dgm:spPr>
        <a:solidFill>
          <a:schemeClr val="accent1">
            <a:lumMod val="40000"/>
            <a:lumOff val="60000"/>
          </a:schemeClr>
        </a:solidFill>
      </dgm:spPr>
      <dgm:t>
        <a:bodyPr/>
        <a:lstStyle/>
        <a:p>
          <a:r>
            <a:rPr lang="en-GB" sz="2400" b="1" dirty="0">
              <a:solidFill>
                <a:schemeClr val="tx1"/>
              </a:solidFill>
            </a:rPr>
            <a:t>Service Delivery Quality </a:t>
          </a:r>
          <a:r>
            <a:rPr lang="en-GB" sz="2400" dirty="0">
              <a:solidFill>
                <a:schemeClr val="tx1"/>
              </a:solidFill>
            </a:rPr>
            <a:t>(e.g. client satisfaction, suitable citizen engagement, responsiveness)</a:t>
          </a:r>
        </a:p>
      </dgm:t>
    </dgm:pt>
    <dgm:pt modelId="{89CCFAA9-BB9D-432B-B201-16528784B4EF}" type="parTrans" cxnId="{0D8E4FE5-0250-4C87-ABC8-CFADE69B9F44}">
      <dgm:prSet/>
      <dgm:spPr/>
      <dgm:t>
        <a:bodyPr/>
        <a:lstStyle/>
        <a:p>
          <a:endParaRPr lang="en-GB"/>
        </a:p>
      </dgm:t>
    </dgm:pt>
    <dgm:pt modelId="{E3384470-55DC-48EC-80D8-0467D4C1CA3F}" type="sibTrans" cxnId="{0D8E4FE5-0250-4C87-ABC8-CFADE69B9F44}">
      <dgm:prSet/>
      <dgm:spPr/>
      <dgm:t>
        <a:bodyPr/>
        <a:lstStyle/>
        <a:p>
          <a:endParaRPr lang="en-GB"/>
        </a:p>
      </dgm:t>
    </dgm:pt>
    <dgm:pt modelId="{37E816EE-24EE-401D-AFFD-E86C11D9F4E9}">
      <dgm:prSet phldrT="[Text]" custT="1"/>
      <dgm:spPr>
        <a:solidFill>
          <a:schemeClr val="accent1">
            <a:lumMod val="40000"/>
            <a:lumOff val="60000"/>
          </a:schemeClr>
        </a:solidFill>
      </dgm:spPr>
      <dgm:t>
        <a:bodyPr/>
        <a:lstStyle/>
        <a:p>
          <a:r>
            <a:rPr lang="en-GB" sz="2400" b="1" dirty="0">
              <a:solidFill>
                <a:schemeClr val="tx1"/>
              </a:solidFill>
            </a:rPr>
            <a:t>Efficiency</a:t>
          </a:r>
          <a:r>
            <a:rPr lang="en-GB" sz="2400" dirty="0">
              <a:solidFill>
                <a:schemeClr val="tx1"/>
              </a:solidFill>
            </a:rPr>
            <a:t> (e.g. value for money, benefits outweigh costs, minimal bureaucracy)</a:t>
          </a:r>
        </a:p>
      </dgm:t>
    </dgm:pt>
    <dgm:pt modelId="{A8ECCDEB-CE06-4826-92DF-08A8D0C30E8C}" type="parTrans" cxnId="{197F4120-00C5-4AB2-AE03-C53C74CE93CB}">
      <dgm:prSet/>
      <dgm:spPr/>
      <dgm:t>
        <a:bodyPr/>
        <a:lstStyle/>
        <a:p>
          <a:endParaRPr lang="en-GB"/>
        </a:p>
      </dgm:t>
    </dgm:pt>
    <dgm:pt modelId="{B09219EC-6EE9-43C1-9FA6-3AEF7273D1BC}" type="sibTrans" cxnId="{197F4120-00C5-4AB2-AE03-C53C74CE93CB}">
      <dgm:prSet/>
      <dgm:spPr/>
      <dgm:t>
        <a:bodyPr/>
        <a:lstStyle/>
        <a:p>
          <a:endParaRPr lang="en-GB"/>
        </a:p>
      </dgm:t>
    </dgm:pt>
    <dgm:pt modelId="{47F72B6F-C69D-47EA-B373-EB56CBBC2863}">
      <dgm:prSet phldrT="[Text]" custT="1"/>
      <dgm:spPr>
        <a:solidFill>
          <a:schemeClr val="accent1">
            <a:lumMod val="40000"/>
            <a:lumOff val="60000"/>
          </a:schemeClr>
        </a:solidFill>
      </dgm:spPr>
      <dgm:t>
        <a:bodyPr/>
        <a:lstStyle/>
        <a:p>
          <a:r>
            <a:rPr lang="en-GB" sz="2400" b="1" dirty="0">
              <a:solidFill>
                <a:schemeClr val="tx1"/>
              </a:solidFill>
            </a:rPr>
            <a:t>Trust and Legitimacy </a:t>
          </a:r>
          <a:r>
            <a:rPr lang="en-GB" sz="2400" dirty="0">
              <a:solidFill>
                <a:schemeClr val="tx1"/>
              </a:solidFill>
            </a:rPr>
            <a:t>(e.g. trust in organisation, transparent &amp; fair processes)</a:t>
          </a:r>
        </a:p>
      </dgm:t>
    </dgm:pt>
    <dgm:pt modelId="{61885FF5-D55F-4A5D-898A-1CF185FEB25D}" type="parTrans" cxnId="{6E15558C-FB18-4DA3-A324-9148249B6BA1}">
      <dgm:prSet/>
      <dgm:spPr/>
      <dgm:t>
        <a:bodyPr/>
        <a:lstStyle/>
        <a:p>
          <a:endParaRPr lang="en-GB"/>
        </a:p>
      </dgm:t>
    </dgm:pt>
    <dgm:pt modelId="{989E9D78-A38E-475D-9787-4E1F6CF1510E}" type="sibTrans" cxnId="{6E15558C-FB18-4DA3-A324-9148249B6BA1}">
      <dgm:prSet/>
      <dgm:spPr/>
      <dgm:t>
        <a:bodyPr/>
        <a:lstStyle/>
        <a:p>
          <a:endParaRPr lang="en-GB"/>
        </a:p>
      </dgm:t>
    </dgm:pt>
    <dgm:pt modelId="{5FC8CEDE-7A46-48F2-9CF2-ED0B262B0C96}" type="pres">
      <dgm:prSet presAssocID="{902F535E-A5ED-4112-85F5-8BBB7FFF7322}" presName="Name0" presStyleCnt="0">
        <dgm:presLayoutVars>
          <dgm:chMax val="7"/>
          <dgm:chPref val="7"/>
          <dgm:dir/>
        </dgm:presLayoutVars>
      </dgm:prSet>
      <dgm:spPr/>
    </dgm:pt>
    <dgm:pt modelId="{B6F73632-B70E-4FD1-8D42-9FB10F3D2E5C}" type="pres">
      <dgm:prSet presAssocID="{902F535E-A5ED-4112-85F5-8BBB7FFF7322}" presName="Name1" presStyleCnt="0"/>
      <dgm:spPr/>
    </dgm:pt>
    <dgm:pt modelId="{43A89FAC-B6C6-44DC-A437-189053430C69}" type="pres">
      <dgm:prSet presAssocID="{902F535E-A5ED-4112-85F5-8BBB7FFF7322}" presName="cycle" presStyleCnt="0"/>
      <dgm:spPr/>
    </dgm:pt>
    <dgm:pt modelId="{3F32B93E-0CFF-4A85-8C79-362C087BC964}" type="pres">
      <dgm:prSet presAssocID="{902F535E-A5ED-4112-85F5-8BBB7FFF7322}" presName="srcNode" presStyleLbl="node1" presStyleIdx="0" presStyleCnt="4"/>
      <dgm:spPr/>
    </dgm:pt>
    <dgm:pt modelId="{B2373BF9-10A8-49BD-B0A9-1E434B58C862}" type="pres">
      <dgm:prSet presAssocID="{902F535E-A5ED-4112-85F5-8BBB7FFF7322}" presName="conn" presStyleLbl="parChTrans1D2" presStyleIdx="0" presStyleCnt="1"/>
      <dgm:spPr/>
    </dgm:pt>
    <dgm:pt modelId="{FC0EB64E-6270-49E7-9A2A-7B8CB50FB41A}" type="pres">
      <dgm:prSet presAssocID="{902F535E-A5ED-4112-85F5-8BBB7FFF7322}" presName="extraNode" presStyleLbl="node1" presStyleIdx="0" presStyleCnt="4"/>
      <dgm:spPr/>
    </dgm:pt>
    <dgm:pt modelId="{BE0F8976-FD82-4643-8286-43CE589A0808}" type="pres">
      <dgm:prSet presAssocID="{902F535E-A5ED-4112-85F5-8BBB7FFF7322}" presName="dstNode" presStyleLbl="node1" presStyleIdx="0" presStyleCnt="4"/>
      <dgm:spPr/>
    </dgm:pt>
    <dgm:pt modelId="{1C17D35C-F09B-46F9-8869-91FDB588E8D7}" type="pres">
      <dgm:prSet presAssocID="{42345116-6C99-43C0-B227-32CF8E43B96A}" presName="text_1" presStyleLbl="node1" presStyleIdx="0" presStyleCnt="4" custLinFactNeighborY="-5840">
        <dgm:presLayoutVars>
          <dgm:bulletEnabled val="1"/>
        </dgm:presLayoutVars>
      </dgm:prSet>
      <dgm:spPr/>
    </dgm:pt>
    <dgm:pt modelId="{5E336506-C884-4074-890B-B533FEDFCAD4}" type="pres">
      <dgm:prSet presAssocID="{42345116-6C99-43C0-B227-32CF8E43B96A}" presName="accent_1" presStyleCnt="0"/>
      <dgm:spPr/>
    </dgm:pt>
    <dgm:pt modelId="{26251C00-BD75-41D5-BC4E-4E0C6FF25F7A}" type="pres">
      <dgm:prSet presAssocID="{42345116-6C99-43C0-B227-32CF8E43B96A}" presName="accentRepeatNode" presStyleLbl="solidFgAcc1" presStyleIdx="0" presStyleCnt="4" custLinFactNeighborY="-4672"/>
      <dgm:spPr/>
    </dgm:pt>
    <dgm:pt modelId="{BACC2F47-CD5C-448E-8B2B-382FE20702CB}" type="pres">
      <dgm:prSet presAssocID="{47F72B6F-C69D-47EA-B373-EB56CBBC2863}" presName="text_2" presStyleLbl="node1" presStyleIdx="1" presStyleCnt="4" custLinFactNeighborY="-5840">
        <dgm:presLayoutVars>
          <dgm:bulletEnabled val="1"/>
        </dgm:presLayoutVars>
      </dgm:prSet>
      <dgm:spPr/>
    </dgm:pt>
    <dgm:pt modelId="{F24D60B7-DC8D-4280-AD01-4B0821524D19}" type="pres">
      <dgm:prSet presAssocID="{47F72B6F-C69D-47EA-B373-EB56CBBC2863}" presName="accent_2" presStyleCnt="0"/>
      <dgm:spPr/>
    </dgm:pt>
    <dgm:pt modelId="{4566A9E9-B6A8-4BBE-9475-B88786A0239E}" type="pres">
      <dgm:prSet presAssocID="{47F72B6F-C69D-47EA-B373-EB56CBBC2863}" presName="accentRepeatNode" presStyleLbl="solidFgAcc1" presStyleIdx="1" presStyleCnt="4" custLinFactNeighborY="-4672"/>
      <dgm:spPr/>
    </dgm:pt>
    <dgm:pt modelId="{4AACFDCF-BC0A-448B-B52C-A93C00FA1107}" type="pres">
      <dgm:prSet presAssocID="{A28BA178-212C-484C-8708-4FCD1FA6F0ED}" presName="text_3" presStyleLbl="node1" presStyleIdx="2" presStyleCnt="4">
        <dgm:presLayoutVars>
          <dgm:bulletEnabled val="1"/>
        </dgm:presLayoutVars>
      </dgm:prSet>
      <dgm:spPr/>
    </dgm:pt>
    <dgm:pt modelId="{05D0A145-E99D-4F14-8232-1C1CD19065D0}" type="pres">
      <dgm:prSet presAssocID="{A28BA178-212C-484C-8708-4FCD1FA6F0ED}" presName="accent_3" presStyleCnt="0"/>
      <dgm:spPr/>
    </dgm:pt>
    <dgm:pt modelId="{9A2CE1E1-704F-4160-B1F0-EA8A807BAE7F}" type="pres">
      <dgm:prSet presAssocID="{A28BA178-212C-484C-8708-4FCD1FA6F0ED}" presName="accentRepeatNode" presStyleLbl="solidFgAcc1" presStyleIdx="2" presStyleCnt="4"/>
      <dgm:spPr/>
    </dgm:pt>
    <dgm:pt modelId="{DA88D2CD-CCAF-4D92-B885-B114BFA4D3D2}" type="pres">
      <dgm:prSet presAssocID="{37E816EE-24EE-401D-AFFD-E86C11D9F4E9}" presName="text_4" presStyleLbl="node1" presStyleIdx="3" presStyleCnt="4">
        <dgm:presLayoutVars>
          <dgm:bulletEnabled val="1"/>
        </dgm:presLayoutVars>
      </dgm:prSet>
      <dgm:spPr/>
    </dgm:pt>
    <dgm:pt modelId="{E47EAD27-86E7-43F6-90CA-42687F4717EF}" type="pres">
      <dgm:prSet presAssocID="{37E816EE-24EE-401D-AFFD-E86C11D9F4E9}" presName="accent_4" presStyleCnt="0"/>
      <dgm:spPr/>
    </dgm:pt>
    <dgm:pt modelId="{83D9C196-6F93-4658-B45C-911BE1C91FFE}" type="pres">
      <dgm:prSet presAssocID="{37E816EE-24EE-401D-AFFD-E86C11D9F4E9}" presName="accentRepeatNode" presStyleLbl="solidFgAcc1" presStyleIdx="3" presStyleCnt="4"/>
      <dgm:spPr/>
    </dgm:pt>
  </dgm:ptLst>
  <dgm:cxnLst>
    <dgm:cxn modelId="{BEDC0A10-41E5-414E-BAFC-F3FCF04A205C}" type="presOf" srcId="{47F72B6F-C69D-47EA-B373-EB56CBBC2863}" destId="{BACC2F47-CD5C-448E-8B2B-382FE20702CB}" srcOrd="0" destOrd="0" presId="urn:microsoft.com/office/officeart/2008/layout/VerticalCurvedList"/>
    <dgm:cxn modelId="{A43FB51D-24D6-4A79-B607-9B5E03CDA476}" type="presOf" srcId="{A28BA178-212C-484C-8708-4FCD1FA6F0ED}" destId="{4AACFDCF-BC0A-448B-B52C-A93C00FA1107}" srcOrd="0" destOrd="0" presId="urn:microsoft.com/office/officeart/2008/layout/VerticalCurvedList"/>
    <dgm:cxn modelId="{197F4120-00C5-4AB2-AE03-C53C74CE93CB}" srcId="{902F535E-A5ED-4112-85F5-8BBB7FFF7322}" destId="{37E816EE-24EE-401D-AFFD-E86C11D9F4E9}" srcOrd="3" destOrd="0" parTransId="{A8ECCDEB-CE06-4826-92DF-08A8D0C30E8C}" sibTransId="{B09219EC-6EE9-43C1-9FA6-3AEF7273D1BC}"/>
    <dgm:cxn modelId="{48CB7E50-507A-446A-9E24-EC2DA935CEC4}" type="presOf" srcId="{42345116-6C99-43C0-B227-32CF8E43B96A}" destId="{1C17D35C-F09B-46F9-8869-91FDB588E8D7}" srcOrd="0" destOrd="0" presId="urn:microsoft.com/office/officeart/2008/layout/VerticalCurvedList"/>
    <dgm:cxn modelId="{F04AAD59-6B79-4BED-8615-89AB344E6CF6}" type="presOf" srcId="{37E816EE-24EE-401D-AFFD-E86C11D9F4E9}" destId="{DA88D2CD-CCAF-4D92-B885-B114BFA4D3D2}" srcOrd="0" destOrd="0" presId="urn:microsoft.com/office/officeart/2008/layout/VerticalCurvedList"/>
    <dgm:cxn modelId="{7A12BE86-5221-4BD7-ACFF-769A3FEDC855}" type="presOf" srcId="{902F535E-A5ED-4112-85F5-8BBB7FFF7322}" destId="{5FC8CEDE-7A46-48F2-9CF2-ED0B262B0C96}" srcOrd="0" destOrd="0" presId="urn:microsoft.com/office/officeart/2008/layout/VerticalCurvedList"/>
    <dgm:cxn modelId="{29A9F386-D860-4EEF-9A46-79065D01908D}" type="presOf" srcId="{5EA0C335-C056-465C-A099-2D9B53534F75}" destId="{B2373BF9-10A8-49BD-B0A9-1E434B58C862}" srcOrd="0" destOrd="0" presId="urn:microsoft.com/office/officeart/2008/layout/VerticalCurvedList"/>
    <dgm:cxn modelId="{6E15558C-FB18-4DA3-A324-9148249B6BA1}" srcId="{902F535E-A5ED-4112-85F5-8BBB7FFF7322}" destId="{47F72B6F-C69D-47EA-B373-EB56CBBC2863}" srcOrd="1" destOrd="0" parTransId="{61885FF5-D55F-4A5D-898A-1CF185FEB25D}" sibTransId="{989E9D78-A38E-475D-9787-4E1F6CF1510E}"/>
    <dgm:cxn modelId="{572209A5-F77A-4532-91DA-65A16C397FE8}" srcId="{902F535E-A5ED-4112-85F5-8BBB7FFF7322}" destId="{42345116-6C99-43C0-B227-32CF8E43B96A}" srcOrd="0" destOrd="0" parTransId="{948CE0B4-F5B3-4847-A6EE-3F88EBF8C2C2}" sibTransId="{5EA0C335-C056-465C-A099-2D9B53534F75}"/>
    <dgm:cxn modelId="{0D8E4FE5-0250-4C87-ABC8-CFADE69B9F44}" srcId="{902F535E-A5ED-4112-85F5-8BBB7FFF7322}" destId="{A28BA178-212C-484C-8708-4FCD1FA6F0ED}" srcOrd="2" destOrd="0" parTransId="{89CCFAA9-BB9D-432B-B201-16528784B4EF}" sibTransId="{E3384470-55DC-48EC-80D8-0467D4C1CA3F}"/>
    <dgm:cxn modelId="{CB6D3E65-21D3-4421-9EF5-26EE43C63B6B}" type="presParOf" srcId="{5FC8CEDE-7A46-48F2-9CF2-ED0B262B0C96}" destId="{B6F73632-B70E-4FD1-8D42-9FB10F3D2E5C}" srcOrd="0" destOrd="0" presId="urn:microsoft.com/office/officeart/2008/layout/VerticalCurvedList"/>
    <dgm:cxn modelId="{69BFA103-35CE-40EA-87F2-2B8CB4F6CECD}" type="presParOf" srcId="{B6F73632-B70E-4FD1-8D42-9FB10F3D2E5C}" destId="{43A89FAC-B6C6-44DC-A437-189053430C69}" srcOrd="0" destOrd="0" presId="urn:microsoft.com/office/officeart/2008/layout/VerticalCurvedList"/>
    <dgm:cxn modelId="{41CBEB79-A8BD-42BA-871E-C0C3CEC4E2BF}" type="presParOf" srcId="{43A89FAC-B6C6-44DC-A437-189053430C69}" destId="{3F32B93E-0CFF-4A85-8C79-362C087BC964}" srcOrd="0" destOrd="0" presId="urn:microsoft.com/office/officeart/2008/layout/VerticalCurvedList"/>
    <dgm:cxn modelId="{2295B56E-9BD7-4CA6-BA61-953D91C50978}" type="presParOf" srcId="{43A89FAC-B6C6-44DC-A437-189053430C69}" destId="{B2373BF9-10A8-49BD-B0A9-1E434B58C862}" srcOrd="1" destOrd="0" presId="urn:microsoft.com/office/officeart/2008/layout/VerticalCurvedList"/>
    <dgm:cxn modelId="{FEF28AF6-7A48-4BB4-85C9-550CC2242291}" type="presParOf" srcId="{43A89FAC-B6C6-44DC-A437-189053430C69}" destId="{FC0EB64E-6270-49E7-9A2A-7B8CB50FB41A}" srcOrd="2" destOrd="0" presId="urn:microsoft.com/office/officeart/2008/layout/VerticalCurvedList"/>
    <dgm:cxn modelId="{4AC6B514-431F-426F-9B53-2D8CB9153AB1}" type="presParOf" srcId="{43A89FAC-B6C6-44DC-A437-189053430C69}" destId="{BE0F8976-FD82-4643-8286-43CE589A0808}" srcOrd="3" destOrd="0" presId="urn:microsoft.com/office/officeart/2008/layout/VerticalCurvedList"/>
    <dgm:cxn modelId="{85B907BD-F33E-43C7-AF83-47D384873069}" type="presParOf" srcId="{B6F73632-B70E-4FD1-8D42-9FB10F3D2E5C}" destId="{1C17D35C-F09B-46F9-8869-91FDB588E8D7}" srcOrd="1" destOrd="0" presId="urn:microsoft.com/office/officeart/2008/layout/VerticalCurvedList"/>
    <dgm:cxn modelId="{84989F8F-BD1F-47FC-B5E3-5093CEC0886D}" type="presParOf" srcId="{B6F73632-B70E-4FD1-8D42-9FB10F3D2E5C}" destId="{5E336506-C884-4074-890B-B533FEDFCAD4}" srcOrd="2" destOrd="0" presId="urn:microsoft.com/office/officeart/2008/layout/VerticalCurvedList"/>
    <dgm:cxn modelId="{EF259944-B0FB-4B72-9D4B-B5A47BD283E3}" type="presParOf" srcId="{5E336506-C884-4074-890B-B533FEDFCAD4}" destId="{26251C00-BD75-41D5-BC4E-4E0C6FF25F7A}" srcOrd="0" destOrd="0" presId="urn:microsoft.com/office/officeart/2008/layout/VerticalCurvedList"/>
    <dgm:cxn modelId="{128E9D46-EE47-40DC-AEDD-73888036CA37}" type="presParOf" srcId="{B6F73632-B70E-4FD1-8D42-9FB10F3D2E5C}" destId="{BACC2F47-CD5C-448E-8B2B-382FE20702CB}" srcOrd="3" destOrd="0" presId="urn:microsoft.com/office/officeart/2008/layout/VerticalCurvedList"/>
    <dgm:cxn modelId="{E9E5343E-0337-4695-B794-15303C39F74A}" type="presParOf" srcId="{B6F73632-B70E-4FD1-8D42-9FB10F3D2E5C}" destId="{F24D60B7-DC8D-4280-AD01-4B0821524D19}" srcOrd="4" destOrd="0" presId="urn:microsoft.com/office/officeart/2008/layout/VerticalCurvedList"/>
    <dgm:cxn modelId="{222F3E8A-BE0E-42C6-82A9-AFF11EC838A0}" type="presParOf" srcId="{F24D60B7-DC8D-4280-AD01-4B0821524D19}" destId="{4566A9E9-B6A8-4BBE-9475-B88786A0239E}" srcOrd="0" destOrd="0" presId="urn:microsoft.com/office/officeart/2008/layout/VerticalCurvedList"/>
    <dgm:cxn modelId="{7E4B7387-45B4-44D7-A344-98F2DBDE08A8}" type="presParOf" srcId="{B6F73632-B70E-4FD1-8D42-9FB10F3D2E5C}" destId="{4AACFDCF-BC0A-448B-B52C-A93C00FA1107}" srcOrd="5" destOrd="0" presId="urn:microsoft.com/office/officeart/2008/layout/VerticalCurvedList"/>
    <dgm:cxn modelId="{C989F2F2-265D-4FC0-803B-CCDB3A4307DE}" type="presParOf" srcId="{B6F73632-B70E-4FD1-8D42-9FB10F3D2E5C}" destId="{05D0A145-E99D-4F14-8232-1C1CD19065D0}" srcOrd="6" destOrd="0" presId="urn:microsoft.com/office/officeart/2008/layout/VerticalCurvedList"/>
    <dgm:cxn modelId="{DD34F911-70D8-4157-87F8-00B77715C081}" type="presParOf" srcId="{05D0A145-E99D-4F14-8232-1C1CD19065D0}" destId="{9A2CE1E1-704F-4160-B1F0-EA8A807BAE7F}" srcOrd="0" destOrd="0" presId="urn:microsoft.com/office/officeart/2008/layout/VerticalCurvedList"/>
    <dgm:cxn modelId="{E0844E5D-CC75-41AB-A1D7-1F8E0A490AC7}" type="presParOf" srcId="{B6F73632-B70E-4FD1-8D42-9FB10F3D2E5C}" destId="{DA88D2CD-CCAF-4D92-B885-B114BFA4D3D2}" srcOrd="7" destOrd="0" presId="urn:microsoft.com/office/officeart/2008/layout/VerticalCurvedList"/>
    <dgm:cxn modelId="{2C58892A-D939-4A3A-955E-6B7363EEF9CE}" type="presParOf" srcId="{B6F73632-B70E-4FD1-8D42-9FB10F3D2E5C}" destId="{E47EAD27-86E7-43F6-90CA-42687F4717EF}" srcOrd="8" destOrd="0" presId="urn:microsoft.com/office/officeart/2008/layout/VerticalCurvedList"/>
    <dgm:cxn modelId="{3B5E62B1-741E-4978-BA2D-D9331367F49B}" type="presParOf" srcId="{E47EAD27-86E7-43F6-90CA-42687F4717EF}" destId="{83D9C196-6F93-4658-B45C-911BE1C91FF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6ABFDF-4776-463E-992C-AA970A7918FC}" type="doc">
      <dgm:prSet loTypeId="urn:microsoft.com/office/officeart/2005/8/layout/matrix2" loCatId="matrix" qsTypeId="urn:microsoft.com/office/officeart/2005/8/quickstyle/simple1" qsCatId="simple" csTypeId="urn:microsoft.com/office/officeart/2005/8/colors/colorful3" csCatId="colorful" phldr="1"/>
      <dgm:spPr/>
      <dgm:t>
        <a:bodyPr/>
        <a:lstStyle/>
        <a:p>
          <a:endParaRPr lang="en-GB"/>
        </a:p>
      </dgm:t>
    </dgm:pt>
    <dgm:pt modelId="{9F8F977A-F192-464A-BBE9-7270E5E9375E}">
      <dgm:prSet phldrT="[Text]"/>
      <dgm:spPr/>
      <dgm:t>
        <a:bodyPr/>
        <a:lstStyle/>
        <a:p>
          <a:r>
            <a:rPr lang="en-GB" b="1" dirty="0">
              <a:solidFill>
                <a:schemeClr val="tx1"/>
              </a:solidFill>
            </a:rPr>
            <a:t>Type 1 – Market-economic-budgetary</a:t>
          </a:r>
        </a:p>
      </dgm:t>
    </dgm:pt>
    <dgm:pt modelId="{16870F08-0D12-423B-8F04-FB2242982767}" type="parTrans" cxnId="{C2BF6DE7-18FE-4718-9669-2EABA4D76766}">
      <dgm:prSet/>
      <dgm:spPr/>
      <dgm:t>
        <a:bodyPr/>
        <a:lstStyle/>
        <a:p>
          <a:endParaRPr lang="en-GB"/>
        </a:p>
      </dgm:t>
    </dgm:pt>
    <dgm:pt modelId="{E99024BF-F6CC-4C49-9362-A9B1A5DD273E}" type="sibTrans" cxnId="{C2BF6DE7-18FE-4718-9669-2EABA4D76766}">
      <dgm:prSet/>
      <dgm:spPr/>
      <dgm:t>
        <a:bodyPr/>
        <a:lstStyle/>
        <a:p>
          <a:endParaRPr lang="en-GB"/>
        </a:p>
      </dgm:t>
    </dgm:pt>
    <dgm:pt modelId="{561661F0-8BA2-46DD-967F-5DF7449079B1}">
      <dgm:prSet phldrT="[Text]"/>
      <dgm:spPr/>
      <dgm:t>
        <a:bodyPr/>
        <a:lstStyle/>
        <a:p>
          <a:r>
            <a:rPr lang="en-GB" b="1" dirty="0">
              <a:solidFill>
                <a:schemeClr val="tx1"/>
              </a:solidFill>
            </a:rPr>
            <a:t>Type 2- Leadership-managerial-political-professional</a:t>
          </a:r>
        </a:p>
      </dgm:t>
    </dgm:pt>
    <dgm:pt modelId="{EE29CB09-8A54-4EFB-A7A6-34450F886AC3}" type="parTrans" cxnId="{B874638E-D309-4449-A681-C65132E05192}">
      <dgm:prSet/>
      <dgm:spPr/>
      <dgm:t>
        <a:bodyPr/>
        <a:lstStyle/>
        <a:p>
          <a:endParaRPr lang="en-GB"/>
        </a:p>
      </dgm:t>
    </dgm:pt>
    <dgm:pt modelId="{8A5AB3CF-1524-420D-AE2C-9F6F4683AFDD}" type="sibTrans" cxnId="{B874638E-D309-4449-A681-C65132E05192}">
      <dgm:prSet/>
      <dgm:spPr/>
      <dgm:t>
        <a:bodyPr/>
        <a:lstStyle/>
        <a:p>
          <a:endParaRPr lang="en-GB"/>
        </a:p>
      </dgm:t>
    </dgm:pt>
    <dgm:pt modelId="{6468D350-1526-4AE7-B628-F2A4D75FCDAF}">
      <dgm:prSet phldrT="[Text]"/>
      <dgm:spPr/>
      <dgm:t>
        <a:bodyPr/>
        <a:lstStyle/>
        <a:p>
          <a:r>
            <a:rPr lang="en-GB" b="1" dirty="0">
              <a:solidFill>
                <a:schemeClr val="tx1"/>
              </a:solidFill>
            </a:rPr>
            <a:t>Type 3 - Process-experiential</a:t>
          </a:r>
        </a:p>
      </dgm:t>
    </dgm:pt>
    <dgm:pt modelId="{D5266844-A95B-4547-A9E1-8D824A9A8124}" type="parTrans" cxnId="{3952E3A1-7886-48C5-B42B-EB98E1D4A948}">
      <dgm:prSet/>
      <dgm:spPr/>
      <dgm:t>
        <a:bodyPr/>
        <a:lstStyle/>
        <a:p>
          <a:endParaRPr lang="en-GB"/>
        </a:p>
      </dgm:t>
    </dgm:pt>
    <dgm:pt modelId="{4CCBA9C2-B44A-4F64-AFD3-5362748C23F2}" type="sibTrans" cxnId="{3952E3A1-7886-48C5-B42B-EB98E1D4A948}">
      <dgm:prSet/>
      <dgm:spPr/>
      <dgm:t>
        <a:bodyPr/>
        <a:lstStyle/>
        <a:p>
          <a:endParaRPr lang="en-GB"/>
        </a:p>
      </dgm:t>
    </dgm:pt>
    <dgm:pt modelId="{B044B3A8-C887-4B34-803E-D159AEB0CDD9}">
      <dgm:prSet phldrT="[Text]"/>
      <dgm:spPr/>
      <dgm:t>
        <a:bodyPr/>
        <a:lstStyle/>
        <a:p>
          <a:r>
            <a:rPr lang="en-GB" b="1" dirty="0">
              <a:solidFill>
                <a:schemeClr val="tx1"/>
              </a:solidFill>
            </a:rPr>
            <a:t>Type 4 -Organizational-functionalist</a:t>
          </a:r>
        </a:p>
      </dgm:t>
    </dgm:pt>
    <dgm:pt modelId="{13BE4947-511E-4D4E-B030-E00F431BB0F4}" type="parTrans" cxnId="{5F76446B-7982-47FE-ABBB-6A567C3F8328}">
      <dgm:prSet/>
      <dgm:spPr/>
      <dgm:t>
        <a:bodyPr/>
        <a:lstStyle/>
        <a:p>
          <a:endParaRPr lang="en-GB"/>
        </a:p>
      </dgm:t>
    </dgm:pt>
    <dgm:pt modelId="{46BDAE93-86B0-4155-BF11-AE28341B72A4}" type="sibTrans" cxnId="{5F76446B-7982-47FE-ABBB-6A567C3F8328}">
      <dgm:prSet/>
      <dgm:spPr/>
      <dgm:t>
        <a:bodyPr/>
        <a:lstStyle/>
        <a:p>
          <a:endParaRPr lang="en-GB"/>
        </a:p>
      </dgm:t>
    </dgm:pt>
    <dgm:pt modelId="{9082F0CD-3902-46C5-9F03-F12824CA4A50}" type="pres">
      <dgm:prSet presAssocID="{FC6ABFDF-4776-463E-992C-AA970A7918FC}" presName="matrix" presStyleCnt="0">
        <dgm:presLayoutVars>
          <dgm:chMax val="1"/>
          <dgm:dir/>
          <dgm:resizeHandles val="exact"/>
        </dgm:presLayoutVars>
      </dgm:prSet>
      <dgm:spPr/>
    </dgm:pt>
    <dgm:pt modelId="{D39C2EEF-A607-4839-876D-A06DA65AFCD6}" type="pres">
      <dgm:prSet presAssocID="{FC6ABFDF-4776-463E-992C-AA970A7918FC}" presName="axisShape" presStyleLbl="bgShp" presStyleIdx="0" presStyleCnt="1"/>
      <dgm:spPr/>
    </dgm:pt>
    <dgm:pt modelId="{9D17B2A1-8C58-47E6-BDD8-5E27A8A44878}" type="pres">
      <dgm:prSet presAssocID="{FC6ABFDF-4776-463E-992C-AA970A7918FC}" presName="rect1" presStyleLbl="node1" presStyleIdx="0" presStyleCnt="4">
        <dgm:presLayoutVars>
          <dgm:chMax val="0"/>
          <dgm:chPref val="0"/>
          <dgm:bulletEnabled val="1"/>
        </dgm:presLayoutVars>
      </dgm:prSet>
      <dgm:spPr/>
    </dgm:pt>
    <dgm:pt modelId="{60E20770-4F53-425B-878B-E9AE2891585C}" type="pres">
      <dgm:prSet presAssocID="{FC6ABFDF-4776-463E-992C-AA970A7918FC}" presName="rect2" presStyleLbl="node1" presStyleIdx="1" presStyleCnt="4">
        <dgm:presLayoutVars>
          <dgm:chMax val="0"/>
          <dgm:chPref val="0"/>
          <dgm:bulletEnabled val="1"/>
        </dgm:presLayoutVars>
      </dgm:prSet>
      <dgm:spPr/>
    </dgm:pt>
    <dgm:pt modelId="{6F453871-6F7C-49D8-A068-F8E24F7145D0}" type="pres">
      <dgm:prSet presAssocID="{FC6ABFDF-4776-463E-992C-AA970A7918FC}" presName="rect3" presStyleLbl="node1" presStyleIdx="2" presStyleCnt="4">
        <dgm:presLayoutVars>
          <dgm:chMax val="0"/>
          <dgm:chPref val="0"/>
          <dgm:bulletEnabled val="1"/>
        </dgm:presLayoutVars>
      </dgm:prSet>
      <dgm:spPr/>
    </dgm:pt>
    <dgm:pt modelId="{584D21E8-312E-40F7-93D3-5795F01EFA4A}" type="pres">
      <dgm:prSet presAssocID="{FC6ABFDF-4776-463E-992C-AA970A7918FC}" presName="rect4" presStyleLbl="node1" presStyleIdx="3" presStyleCnt="4">
        <dgm:presLayoutVars>
          <dgm:chMax val="0"/>
          <dgm:chPref val="0"/>
          <dgm:bulletEnabled val="1"/>
        </dgm:presLayoutVars>
      </dgm:prSet>
      <dgm:spPr/>
    </dgm:pt>
  </dgm:ptLst>
  <dgm:cxnLst>
    <dgm:cxn modelId="{E8BBDA19-2430-4261-B26B-B2DDFAB604FF}" type="presOf" srcId="{FC6ABFDF-4776-463E-992C-AA970A7918FC}" destId="{9082F0CD-3902-46C5-9F03-F12824CA4A50}" srcOrd="0" destOrd="0" presId="urn:microsoft.com/office/officeart/2005/8/layout/matrix2"/>
    <dgm:cxn modelId="{F2AA8660-DD5B-4FD0-B520-D614BD8BEF4D}" type="presOf" srcId="{B044B3A8-C887-4B34-803E-D159AEB0CDD9}" destId="{584D21E8-312E-40F7-93D3-5795F01EFA4A}" srcOrd="0" destOrd="0" presId="urn:microsoft.com/office/officeart/2005/8/layout/matrix2"/>
    <dgm:cxn modelId="{5F76446B-7982-47FE-ABBB-6A567C3F8328}" srcId="{FC6ABFDF-4776-463E-992C-AA970A7918FC}" destId="{B044B3A8-C887-4B34-803E-D159AEB0CDD9}" srcOrd="3" destOrd="0" parTransId="{13BE4947-511E-4D4E-B030-E00F431BB0F4}" sibTransId="{46BDAE93-86B0-4155-BF11-AE28341B72A4}"/>
    <dgm:cxn modelId="{823FD84E-53D2-49C3-BE22-658A24F7C915}" type="presOf" srcId="{561661F0-8BA2-46DD-967F-5DF7449079B1}" destId="{60E20770-4F53-425B-878B-E9AE2891585C}" srcOrd="0" destOrd="0" presId="urn:microsoft.com/office/officeart/2005/8/layout/matrix2"/>
    <dgm:cxn modelId="{14CF8656-73BC-4370-BE37-1032D1AD96CC}" type="presOf" srcId="{9F8F977A-F192-464A-BBE9-7270E5E9375E}" destId="{9D17B2A1-8C58-47E6-BDD8-5E27A8A44878}" srcOrd="0" destOrd="0" presId="urn:microsoft.com/office/officeart/2005/8/layout/matrix2"/>
    <dgm:cxn modelId="{B874638E-D309-4449-A681-C65132E05192}" srcId="{FC6ABFDF-4776-463E-992C-AA970A7918FC}" destId="{561661F0-8BA2-46DD-967F-5DF7449079B1}" srcOrd="1" destOrd="0" parTransId="{EE29CB09-8A54-4EFB-A7A6-34450F886AC3}" sibTransId="{8A5AB3CF-1524-420D-AE2C-9F6F4683AFDD}"/>
    <dgm:cxn modelId="{3952E3A1-7886-48C5-B42B-EB98E1D4A948}" srcId="{FC6ABFDF-4776-463E-992C-AA970A7918FC}" destId="{6468D350-1526-4AE7-B628-F2A4D75FCDAF}" srcOrd="2" destOrd="0" parTransId="{D5266844-A95B-4547-A9E1-8D824A9A8124}" sibTransId="{4CCBA9C2-B44A-4F64-AFD3-5362748C23F2}"/>
    <dgm:cxn modelId="{DDAF74D1-208E-401A-9337-7C984349E46E}" type="presOf" srcId="{6468D350-1526-4AE7-B628-F2A4D75FCDAF}" destId="{6F453871-6F7C-49D8-A068-F8E24F7145D0}" srcOrd="0" destOrd="0" presId="urn:microsoft.com/office/officeart/2005/8/layout/matrix2"/>
    <dgm:cxn modelId="{C2BF6DE7-18FE-4718-9669-2EABA4D76766}" srcId="{FC6ABFDF-4776-463E-992C-AA970A7918FC}" destId="{9F8F977A-F192-464A-BBE9-7270E5E9375E}" srcOrd="0" destOrd="0" parTransId="{16870F08-0D12-423B-8F04-FB2242982767}" sibTransId="{E99024BF-F6CC-4C49-9362-A9B1A5DD273E}"/>
    <dgm:cxn modelId="{00748317-F1C9-468A-A0F6-BFED9B28DD48}" type="presParOf" srcId="{9082F0CD-3902-46C5-9F03-F12824CA4A50}" destId="{D39C2EEF-A607-4839-876D-A06DA65AFCD6}" srcOrd="0" destOrd="0" presId="urn:microsoft.com/office/officeart/2005/8/layout/matrix2"/>
    <dgm:cxn modelId="{773EA5E0-E2CA-4362-8161-7DE45D2F9947}" type="presParOf" srcId="{9082F0CD-3902-46C5-9F03-F12824CA4A50}" destId="{9D17B2A1-8C58-47E6-BDD8-5E27A8A44878}" srcOrd="1" destOrd="0" presId="urn:microsoft.com/office/officeart/2005/8/layout/matrix2"/>
    <dgm:cxn modelId="{7BC06A18-F4AB-4A8B-8360-59885DFAE95E}" type="presParOf" srcId="{9082F0CD-3902-46C5-9F03-F12824CA4A50}" destId="{60E20770-4F53-425B-878B-E9AE2891585C}" srcOrd="2" destOrd="0" presId="urn:microsoft.com/office/officeart/2005/8/layout/matrix2"/>
    <dgm:cxn modelId="{7DD38248-2AB1-41FE-ABC1-2A862CCD4CC9}" type="presParOf" srcId="{9082F0CD-3902-46C5-9F03-F12824CA4A50}" destId="{6F453871-6F7C-49D8-A068-F8E24F7145D0}" srcOrd="3" destOrd="0" presId="urn:microsoft.com/office/officeart/2005/8/layout/matrix2"/>
    <dgm:cxn modelId="{E548E17F-D261-4052-91E4-9CABC526E542}" type="presParOf" srcId="{9082F0CD-3902-46C5-9F03-F12824CA4A50}" destId="{584D21E8-312E-40F7-93D3-5795F01EFA4A}"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A7F952-D049-4BCB-AAC6-581AD95569AF}">
      <dsp:nvSpPr>
        <dsp:cNvPr id="0" name=""/>
        <dsp:cNvSpPr/>
      </dsp:nvSpPr>
      <dsp:spPr>
        <a:xfrm>
          <a:off x="0" y="395834"/>
          <a:ext cx="4243589" cy="6300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A791F96-8DC3-4257-9FD9-D01C83E0989E}">
      <dsp:nvSpPr>
        <dsp:cNvPr id="0" name=""/>
        <dsp:cNvSpPr/>
      </dsp:nvSpPr>
      <dsp:spPr>
        <a:xfrm>
          <a:off x="212179" y="26834"/>
          <a:ext cx="2970512" cy="7380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278" tIns="0" rIns="112278" bIns="0" numCol="1" spcCol="1270" anchor="ctr" anchorCtr="0">
          <a:noAutofit/>
        </a:bodyPr>
        <a:lstStyle/>
        <a:p>
          <a:pPr marL="0" lvl="0" indent="0" algn="l" defTabSz="1066800">
            <a:lnSpc>
              <a:spcPct val="90000"/>
            </a:lnSpc>
            <a:spcBef>
              <a:spcPct val="0"/>
            </a:spcBef>
            <a:spcAft>
              <a:spcPct val="35000"/>
            </a:spcAft>
            <a:buNone/>
          </a:pPr>
          <a:r>
            <a:rPr lang="en-GB" sz="2400" kern="1200" dirty="0">
              <a:solidFill>
                <a:schemeClr val="tx1"/>
              </a:solidFill>
            </a:rPr>
            <a:t>Pragmatic Legitimacy</a:t>
          </a:r>
        </a:p>
      </dsp:txBody>
      <dsp:txXfrm>
        <a:off x="248205" y="62860"/>
        <a:ext cx="2898460" cy="665948"/>
      </dsp:txXfrm>
    </dsp:sp>
    <dsp:sp modelId="{BC83CBC5-5B65-4A38-BCE8-D9D32F0B2C55}">
      <dsp:nvSpPr>
        <dsp:cNvPr id="0" name=""/>
        <dsp:cNvSpPr/>
      </dsp:nvSpPr>
      <dsp:spPr>
        <a:xfrm>
          <a:off x="0" y="1529834"/>
          <a:ext cx="4243589" cy="630000"/>
        </a:xfrm>
        <a:prstGeom prst="rect">
          <a:avLst/>
        </a:prstGeom>
        <a:solidFill>
          <a:schemeClr val="lt1">
            <a:alpha val="90000"/>
            <a:hueOff val="0"/>
            <a:satOff val="0"/>
            <a:lumOff val="0"/>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sp>
    <dsp:sp modelId="{2CFD3B11-CC56-41D3-BB3C-56EDD5DD5160}">
      <dsp:nvSpPr>
        <dsp:cNvPr id="0" name=""/>
        <dsp:cNvSpPr/>
      </dsp:nvSpPr>
      <dsp:spPr>
        <a:xfrm>
          <a:off x="212179" y="1160834"/>
          <a:ext cx="2970512" cy="73800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278" tIns="0" rIns="112278" bIns="0" numCol="1" spcCol="1270" anchor="ctr" anchorCtr="0">
          <a:noAutofit/>
        </a:bodyPr>
        <a:lstStyle/>
        <a:p>
          <a:pPr marL="0" lvl="0" indent="0" algn="l" defTabSz="1111250">
            <a:lnSpc>
              <a:spcPct val="90000"/>
            </a:lnSpc>
            <a:spcBef>
              <a:spcPct val="0"/>
            </a:spcBef>
            <a:spcAft>
              <a:spcPct val="35000"/>
            </a:spcAft>
            <a:buNone/>
          </a:pPr>
          <a:r>
            <a:rPr lang="en-GB" sz="2500" kern="1200" dirty="0">
              <a:solidFill>
                <a:schemeClr val="tx1"/>
              </a:solidFill>
            </a:rPr>
            <a:t>Moral Legitimacy</a:t>
          </a:r>
        </a:p>
      </dsp:txBody>
      <dsp:txXfrm>
        <a:off x="248205" y="1196860"/>
        <a:ext cx="2898460" cy="665948"/>
      </dsp:txXfrm>
    </dsp:sp>
    <dsp:sp modelId="{D1CBFBE7-7AE9-4BF6-89EA-056B37B09C0D}">
      <dsp:nvSpPr>
        <dsp:cNvPr id="0" name=""/>
        <dsp:cNvSpPr/>
      </dsp:nvSpPr>
      <dsp:spPr>
        <a:xfrm>
          <a:off x="0" y="2663834"/>
          <a:ext cx="4243589" cy="6300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ED7E540A-95E8-4F56-9969-97893C8E4F5C}">
      <dsp:nvSpPr>
        <dsp:cNvPr id="0" name=""/>
        <dsp:cNvSpPr/>
      </dsp:nvSpPr>
      <dsp:spPr>
        <a:xfrm>
          <a:off x="212179" y="2294833"/>
          <a:ext cx="2970512" cy="73800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278" tIns="0" rIns="112278" bIns="0" numCol="1" spcCol="1270" anchor="ctr" anchorCtr="0">
          <a:noAutofit/>
        </a:bodyPr>
        <a:lstStyle/>
        <a:p>
          <a:pPr marL="0" lvl="0" indent="0" algn="l" defTabSz="1111250">
            <a:lnSpc>
              <a:spcPct val="90000"/>
            </a:lnSpc>
            <a:spcBef>
              <a:spcPct val="0"/>
            </a:spcBef>
            <a:spcAft>
              <a:spcPct val="35000"/>
            </a:spcAft>
            <a:buNone/>
          </a:pPr>
          <a:r>
            <a:rPr lang="en-GB" sz="2500" kern="1200" dirty="0">
              <a:solidFill>
                <a:schemeClr val="tx1"/>
              </a:solidFill>
            </a:rPr>
            <a:t>Cognitive Legitimacy</a:t>
          </a:r>
        </a:p>
      </dsp:txBody>
      <dsp:txXfrm>
        <a:off x="248205" y="2330859"/>
        <a:ext cx="2898460" cy="6659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373BF9-10A8-49BD-B0A9-1E434B58C862}">
      <dsp:nvSpPr>
        <dsp:cNvPr id="0" name=""/>
        <dsp:cNvSpPr/>
      </dsp:nvSpPr>
      <dsp:spPr>
        <a:xfrm>
          <a:off x="-6126981" y="-937410"/>
          <a:ext cx="7293488" cy="7293488"/>
        </a:xfrm>
        <a:prstGeom prst="blockArc">
          <a:avLst>
            <a:gd name="adj1" fmla="val 18900000"/>
            <a:gd name="adj2" fmla="val 2700000"/>
            <a:gd name="adj3" fmla="val 296"/>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17D35C-F09B-46F9-8869-91FDB588E8D7}">
      <dsp:nvSpPr>
        <dsp:cNvPr id="0" name=""/>
        <dsp:cNvSpPr/>
      </dsp:nvSpPr>
      <dsp:spPr>
        <a:xfrm>
          <a:off x="610504" y="367904"/>
          <a:ext cx="7440913" cy="833607"/>
        </a:xfrm>
        <a:prstGeom prst="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60960" rIns="60960" bIns="60960" numCol="1" spcCol="1270" anchor="ctr" anchorCtr="0">
          <a:noAutofit/>
        </a:bodyPr>
        <a:lstStyle/>
        <a:p>
          <a:pPr marL="0" lvl="0" indent="0" algn="l" defTabSz="1066800">
            <a:lnSpc>
              <a:spcPct val="90000"/>
            </a:lnSpc>
            <a:spcBef>
              <a:spcPct val="0"/>
            </a:spcBef>
            <a:spcAft>
              <a:spcPct val="35000"/>
            </a:spcAft>
            <a:buNone/>
          </a:pPr>
          <a:r>
            <a:rPr lang="en-GB" sz="2400" b="1" kern="1200" dirty="0">
              <a:solidFill>
                <a:schemeClr val="tx1"/>
              </a:solidFill>
            </a:rPr>
            <a:t>Outcome Achievement </a:t>
          </a:r>
          <a:r>
            <a:rPr lang="en-GB" sz="2400" kern="1200" dirty="0">
              <a:solidFill>
                <a:schemeClr val="tx1"/>
              </a:solidFill>
            </a:rPr>
            <a:t>(e.g. social, economic, environmental and/or cultural outcomes)</a:t>
          </a:r>
        </a:p>
      </dsp:txBody>
      <dsp:txXfrm>
        <a:off x="610504" y="367904"/>
        <a:ext cx="7440913" cy="833607"/>
      </dsp:txXfrm>
    </dsp:sp>
    <dsp:sp modelId="{26251C00-BD75-41D5-BC4E-4E0C6FF25F7A}">
      <dsp:nvSpPr>
        <dsp:cNvPr id="0" name=""/>
        <dsp:cNvSpPr/>
      </dsp:nvSpPr>
      <dsp:spPr>
        <a:xfrm>
          <a:off x="89500" y="263703"/>
          <a:ext cx="1042009" cy="1042009"/>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ACC2F47-CD5C-448E-8B2B-382FE20702CB}">
      <dsp:nvSpPr>
        <dsp:cNvPr id="0" name=""/>
        <dsp:cNvSpPr/>
      </dsp:nvSpPr>
      <dsp:spPr>
        <a:xfrm>
          <a:off x="1088431" y="1618532"/>
          <a:ext cx="6962986" cy="833607"/>
        </a:xfrm>
        <a:prstGeom prst="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60960" rIns="60960" bIns="60960" numCol="1" spcCol="1270" anchor="ctr" anchorCtr="0">
          <a:noAutofit/>
        </a:bodyPr>
        <a:lstStyle/>
        <a:p>
          <a:pPr marL="0" lvl="0" indent="0" algn="l" defTabSz="1066800">
            <a:lnSpc>
              <a:spcPct val="90000"/>
            </a:lnSpc>
            <a:spcBef>
              <a:spcPct val="0"/>
            </a:spcBef>
            <a:spcAft>
              <a:spcPct val="35000"/>
            </a:spcAft>
            <a:buNone/>
          </a:pPr>
          <a:r>
            <a:rPr lang="en-GB" sz="2400" b="1" kern="1200" dirty="0">
              <a:solidFill>
                <a:schemeClr val="tx1"/>
              </a:solidFill>
            </a:rPr>
            <a:t>Trust and Legitimacy </a:t>
          </a:r>
          <a:r>
            <a:rPr lang="en-GB" sz="2400" kern="1200" dirty="0">
              <a:solidFill>
                <a:schemeClr val="tx1"/>
              </a:solidFill>
            </a:rPr>
            <a:t>(e.g. trust in organisation, transparent &amp; fair processes)</a:t>
          </a:r>
        </a:p>
      </dsp:txBody>
      <dsp:txXfrm>
        <a:off x="1088431" y="1618532"/>
        <a:ext cx="6962986" cy="833607"/>
      </dsp:txXfrm>
    </dsp:sp>
    <dsp:sp modelId="{4566A9E9-B6A8-4BBE-9475-B88786A0239E}">
      <dsp:nvSpPr>
        <dsp:cNvPr id="0" name=""/>
        <dsp:cNvSpPr/>
      </dsp:nvSpPr>
      <dsp:spPr>
        <a:xfrm>
          <a:off x="567426" y="1514331"/>
          <a:ext cx="1042009" cy="1042009"/>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AACFDCF-BC0A-448B-B52C-A93C00FA1107}">
      <dsp:nvSpPr>
        <dsp:cNvPr id="0" name=""/>
        <dsp:cNvSpPr/>
      </dsp:nvSpPr>
      <dsp:spPr>
        <a:xfrm>
          <a:off x="1088431" y="2917843"/>
          <a:ext cx="6962986" cy="833607"/>
        </a:xfrm>
        <a:prstGeom prst="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60960" rIns="60960" bIns="60960" numCol="1" spcCol="1270" anchor="ctr" anchorCtr="0">
          <a:noAutofit/>
        </a:bodyPr>
        <a:lstStyle/>
        <a:p>
          <a:pPr marL="0" lvl="0" indent="0" algn="l" defTabSz="1066800">
            <a:lnSpc>
              <a:spcPct val="90000"/>
            </a:lnSpc>
            <a:spcBef>
              <a:spcPct val="0"/>
            </a:spcBef>
            <a:spcAft>
              <a:spcPct val="35000"/>
            </a:spcAft>
            <a:buNone/>
          </a:pPr>
          <a:r>
            <a:rPr lang="en-GB" sz="2400" b="1" kern="1200" dirty="0">
              <a:solidFill>
                <a:schemeClr val="tx1"/>
              </a:solidFill>
            </a:rPr>
            <a:t>Service Delivery Quality </a:t>
          </a:r>
          <a:r>
            <a:rPr lang="en-GB" sz="2400" kern="1200" dirty="0">
              <a:solidFill>
                <a:schemeClr val="tx1"/>
              </a:solidFill>
            </a:rPr>
            <a:t>(e.g. client satisfaction, suitable citizen engagement, responsiveness)</a:t>
          </a:r>
        </a:p>
      </dsp:txBody>
      <dsp:txXfrm>
        <a:off x="1088431" y="2917843"/>
        <a:ext cx="6962986" cy="833607"/>
      </dsp:txXfrm>
    </dsp:sp>
    <dsp:sp modelId="{9A2CE1E1-704F-4160-B1F0-EA8A807BAE7F}">
      <dsp:nvSpPr>
        <dsp:cNvPr id="0" name=""/>
        <dsp:cNvSpPr/>
      </dsp:nvSpPr>
      <dsp:spPr>
        <a:xfrm>
          <a:off x="567426" y="2813642"/>
          <a:ext cx="1042009" cy="1042009"/>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88D2CD-CCAF-4D92-B885-B114BFA4D3D2}">
      <dsp:nvSpPr>
        <dsp:cNvPr id="0" name=""/>
        <dsp:cNvSpPr/>
      </dsp:nvSpPr>
      <dsp:spPr>
        <a:xfrm>
          <a:off x="610504" y="4168472"/>
          <a:ext cx="7440913" cy="833607"/>
        </a:xfrm>
        <a:prstGeom prst="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60960" rIns="60960" bIns="60960" numCol="1" spcCol="1270" anchor="ctr" anchorCtr="0">
          <a:noAutofit/>
        </a:bodyPr>
        <a:lstStyle/>
        <a:p>
          <a:pPr marL="0" lvl="0" indent="0" algn="l" defTabSz="1066800">
            <a:lnSpc>
              <a:spcPct val="90000"/>
            </a:lnSpc>
            <a:spcBef>
              <a:spcPct val="0"/>
            </a:spcBef>
            <a:spcAft>
              <a:spcPct val="35000"/>
            </a:spcAft>
            <a:buNone/>
          </a:pPr>
          <a:r>
            <a:rPr lang="en-GB" sz="2400" b="1" kern="1200" dirty="0">
              <a:solidFill>
                <a:schemeClr val="tx1"/>
              </a:solidFill>
            </a:rPr>
            <a:t>Efficiency</a:t>
          </a:r>
          <a:r>
            <a:rPr lang="en-GB" sz="2400" kern="1200" dirty="0">
              <a:solidFill>
                <a:schemeClr val="tx1"/>
              </a:solidFill>
            </a:rPr>
            <a:t> (e.g. value for money, benefits outweigh costs, minimal bureaucracy)</a:t>
          </a:r>
        </a:p>
      </dsp:txBody>
      <dsp:txXfrm>
        <a:off x="610504" y="4168472"/>
        <a:ext cx="7440913" cy="833607"/>
      </dsp:txXfrm>
    </dsp:sp>
    <dsp:sp modelId="{83D9C196-6F93-4658-B45C-911BE1C91FFE}">
      <dsp:nvSpPr>
        <dsp:cNvPr id="0" name=""/>
        <dsp:cNvSpPr/>
      </dsp:nvSpPr>
      <dsp:spPr>
        <a:xfrm>
          <a:off x="89500" y="4064271"/>
          <a:ext cx="1042009" cy="1042009"/>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9C2EEF-A607-4839-876D-A06DA65AFCD6}">
      <dsp:nvSpPr>
        <dsp:cNvPr id="0" name=""/>
        <dsp:cNvSpPr/>
      </dsp:nvSpPr>
      <dsp:spPr>
        <a:xfrm>
          <a:off x="1539704" y="0"/>
          <a:ext cx="5523818" cy="5523818"/>
        </a:xfrm>
        <a:prstGeom prst="quadArrow">
          <a:avLst>
            <a:gd name="adj1" fmla="val 2000"/>
            <a:gd name="adj2" fmla="val 4000"/>
            <a:gd name="adj3" fmla="val 5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17B2A1-8C58-47E6-BDD8-5E27A8A44878}">
      <dsp:nvSpPr>
        <dsp:cNvPr id="0" name=""/>
        <dsp:cNvSpPr/>
      </dsp:nvSpPr>
      <dsp:spPr>
        <a:xfrm>
          <a:off x="1898752" y="359048"/>
          <a:ext cx="2209527" cy="220952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b="1" kern="1200" dirty="0">
              <a:solidFill>
                <a:schemeClr val="tx1"/>
              </a:solidFill>
            </a:rPr>
            <a:t>Type 1 – Market-economic-budgetary</a:t>
          </a:r>
        </a:p>
      </dsp:txBody>
      <dsp:txXfrm>
        <a:off x="2006612" y="466908"/>
        <a:ext cx="1993807" cy="1993807"/>
      </dsp:txXfrm>
    </dsp:sp>
    <dsp:sp modelId="{60E20770-4F53-425B-878B-E9AE2891585C}">
      <dsp:nvSpPr>
        <dsp:cNvPr id="0" name=""/>
        <dsp:cNvSpPr/>
      </dsp:nvSpPr>
      <dsp:spPr>
        <a:xfrm>
          <a:off x="4494946" y="359048"/>
          <a:ext cx="2209527" cy="2209527"/>
        </a:xfrm>
        <a:prstGeom prst="roundRect">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b="1" kern="1200" dirty="0">
              <a:solidFill>
                <a:schemeClr val="tx1"/>
              </a:solidFill>
            </a:rPr>
            <a:t>Type 2- Leadership-managerial-political-professional</a:t>
          </a:r>
        </a:p>
      </dsp:txBody>
      <dsp:txXfrm>
        <a:off x="4602806" y="466908"/>
        <a:ext cx="1993807" cy="1993807"/>
      </dsp:txXfrm>
    </dsp:sp>
    <dsp:sp modelId="{6F453871-6F7C-49D8-A068-F8E24F7145D0}">
      <dsp:nvSpPr>
        <dsp:cNvPr id="0" name=""/>
        <dsp:cNvSpPr/>
      </dsp:nvSpPr>
      <dsp:spPr>
        <a:xfrm>
          <a:off x="1898752" y="2955242"/>
          <a:ext cx="2209527" cy="2209527"/>
        </a:xfrm>
        <a:prstGeom prst="roundRect">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b="1" kern="1200" dirty="0">
              <a:solidFill>
                <a:schemeClr val="tx1"/>
              </a:solidFill>
            </a:rPr>
            <a:t>Type 3 - Process-experiential</a:t>
          </a:r>
        </a:p>
      </dsp:txBody>
      <dsp:txXfrm>
        <a:off x="2006612" y="3063102"/>
        <a:ext cx="1993807" cy="1993807"/>
      </dsp:txXfrm>
    </dsp:sp>
    <dsp:sp modelId="{584D21E8-312E-40F7-93D3-5795F01EFA4A}">
      <dsp:nvSpPr>
        <dsp:cNvPr id="0" name=""/>
        <dsp:cNvSpPr/>
      </dsp:nvSpPr>
      <dsp:spPr>
        <a:xfrm>
          <a:off x="4494946" y="2955242"/>
          <a:ext cx="2209527" cy="2209527"/>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b="1" kern="1200" dirty="0">
              <a:solidFill>
                <a:schemeClr val="tx1"/>
              </a:solidFill>
            </a:rPr>
            <a:t>Type 4 -Organizational-functionalist</a:t>
          </a:r>
        </a:p>
      </dsp:txBody>
      <dsp:txXfrm>
        <a:off x="4602806" y="3063102"/>
        <a:ext cx="1993807" cy="1993807"/>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743FD4-5242-4E3D-AE95-9E3872A0AE73}" type="datetimeFigureOut">
              <a:rPr lang="en-GB" smtClean="0"/>
              <a:t>08/02/2024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6A3295-C140-40EF-B530-7521796482EA}" type="slidenum">
              <a:rPr lang="en-GB" smtClean="0"/>
              <a:t>‹#›</a:t>
            </a:fld>
            <a:endParaRPr lang="en-GB"/>
          </a:p>
        </p:txBody>
      </p:sp>
    </p:spTree>
    <p:extLst>
      <p:ext uri="{BB962C8B-B14F-4D97-AF65-F5344CB8AC3E}">
        <p14:creationId xmlns:p14="http://schemas.microsoft.com/office/powerpoint/2010/main" val="3469837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6A3295-C140-40EF-B530-7521796482EA}" type="slidenum">
              <a:rPr lang="en-GB" smtClean="0"/>
              <a:t>1</a:t>
            </a:fld>
            <a:endParaRPr lang="en-GB"/>
          </a:p>
        </p:txBody>
      </p:sp>
    </p:spTree>
    <p:extLst>
      <p:ext uri="{BB962C8B-B14F-4D97-AF65-F5344CB8AC3E}">
        <p14:creationId xmlns:p14="http://schemas.microsoft.com/office/powerpoint/2010/main" val="590970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17255"/>
            <a:ext cx="6858000" cy="4726745"/>
          </a:xfrm>
        </p:spPr>
        <p:txBody>
          <a:bodyPr/>
          <a:lstStyle/>
          <a:p>
            <a:pPr algn="l"/>
            <a:endParaRPr lang="en-GB" dirty="0"/>
          </a:p>
        </p:txBody>
      </p:sp>
      <p:sp>
        <p:nvSpPr>
          <p:cNvPr id="4" name="Slide Number Placeholder 3"/>
          <p:cNvSpPr>
            <a:spLocks noGrp="1"/>
          </p:cNvSpPr>
          <p:nvPr>
            <p:ph type="sldNum" sz="quarter" idx="5"/>
          </p:nvPr>
        </p:nvSpPr>
        <p:spPr/>
        <p:txBody>
          <a:bodyPr/>
          <a:lstStyle/>
          <a:p>
            <a:fld id="{1FC4377B-1C1E-48DB-A015-8F14C76BEA5B}" type="slidenum">
              <a:rPr lang="en-GB" smtClean="0"/>
              <a:t>10</a:t>
            </a:fld>
            <a:endParaRPr lang="en-GB" dirty="0"/>
          </a:p>
        </p:txBody>
      </p:sp>
    </p:spTree>
    <p:extLst>
      <p:ext uri="{BB962C8B-B14F-4D97-AF65-F5344CB8AC3E}">
        <p14:creationId xmlns:p14="http://schemas.microsoft.com/office/powerpoint/2010/main" val="2234827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EA48F19-2B3A-4AA9-8898-6221D77F713F}" type="slidenum">
              <a:rPr lang="en-GB" smtClean="0"/>
              <a:t>11</a:t>
            </a:fld>
            <a:endParaRPr lang="en-GB"/>
          </a:p>
        </p:txBody>
      </p:sp>
    </p:spTree>
    <p:extLst>
      <p:ext uri="{BB962C8B-B14F-4D97-AF65-F5344CB8AC3E}">
        <p14:creationId xmlns:p14="http://schemas.microsoft.com/office/powerpoint/2010/main" val="608517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800"/>
              </a:spcAft>
            </a:pPr>
            <a:r>
              <a:rPr lang="en-GB" sz="1200" dirty="0">
                <a:solidFill>
                  <a:srgbClr val="000000"/>
                </a:solidFill>
                <a:effectLst/>
                <a:latin typeface="Calibri" panose="020F0502020204030204" pitchFamily="34" charset="0"/>
                <a:ea typeface="Calibri" panose="020F0502020204030204" pitchFamily="34" charset="0"/>
              </a:rPr>
              <a:t>Operation Soteria Bluestone was set up in early 2021</a:t>
            </a:r>
          </a:p>
          <a:p>
            <a:pPr>
              <a:spcAft>
                <a:spcPts val="1800"/>
              </a:spcAft>
            </a:pPr>
            <a:r>
              <a:rPr lang="en-GB" sz="1200" dirty="0">
                <a:solidFill>
                  <a:srgbClr val="000000"/>
                </a:solidFill>
                <a:effectLst/>
                <a:latin typeface="Calibri" panose="020F0502020204030204" pitchFamily="34" charset="0"/>
                <a:ea typeface="Calibri" panose="020F0502020204030204" pitchFamily="34" charset="0"/>
              </a:rPr>
              <a:t>Funded by the UK Home Office </a:t>
            </a:r>
          </a:p>
          <a:p>
            <a:pPr>
              <a:spcAft>
                <a:spcPts val="1800"/>
              </a:spcAft>
            </a:pPr>
            <a:r>
              <a:rPr lang="en-GB" sz="1200" dirty="0">
                <a:solidFill>
                  <a:srgbClr val="000000"/>
                </a:solidFill>
                <a:effectLst/>
                <a:latin typeface="Calibri" panose="020F0502020204030204" pitchFamily="34" charset="0"/>
                <a:ea typeface="Calibri" panose="020F0502020204030204" pitchFamily="34" charset="0"/>
              </a:rPr>
              <a:t>Designed by Katrin Hohl and Betsy Stanko</a:t>
            </a:r>
          </a:p>
          <a:p>
            <a:pPr>
              <a:spcAft>
                <a:spcPts val="1800"/>
              </a:spcAft>
            </a:pPr>
            <a:r>
              <a:rPr lang="en-GB" sz="1200" dirty="0">
                <a:solidFill>
                  <a:srgbClr val="000000"/>
                </a:solidFill>
                <a:effectLst/>
                <a:latin typeface="Calibri" panose="020F0502020204030204" pitchFamily="34" charset="0"/>
                <a:ea typeface="Calibri" panose="020F0502020204030204" pitchFamily="34" charset="0"/>
              </a:rPr>
              <a:t>Unique, collaborative research project, combining the expertise of academics from multiple institutions with policing, and criminal justice practitioners, and underpinned by rigorous social science</a:t>
            </a:r>
            <a:endParaRPr lang="en-GB" sz="1200" dirty="0">
              <a:solidFill>
                <a:srgbClr val="000000"/>
              </a:solidFill>
              <a:latin typeface="Calibri" panose="020F0502020204030204" pitchFamily="34" charset="0"/>
            </a:endParaRPr>
          </a:p>
          <a:p>
            <a:pPr>
              <a:spcAft>
                <a:spcPts val="1800"/>
              </a:spcAft>
            </a:pPr>
            <a:r>
              <a:rPr lang="en-GB" sz="1200" dirty="0">
                <a:solidFill>
                  <a:srgbClr val="000000"/>
                </a:solidFill>
                <a:latin typeface="Calibri" panose="020F0502020204030204" pitchFamily="34" charset="0"/>
              </a:rPr>
              <a:t>A&amp;S were the pathfinder force </a:t>
            </a:r>
          </a:p>
          <a:p>
            <a:pPr>
              <a:spcAft>
                <a:spcPts val="1800"/>
              </a:spcAft>
            </a:pPr>
            <a:r>
              <a:rPr lang="en-GB" sz="1200" dirty="0">
                <a:solidFill>
                  <a:srgbClr val="000000"/>
                </a:solidFill>
                <a:effectLst/>
                <a:latin typeface="Calibri" panose="020F0502020204030204" pitchFamily="34" charset="0"/>
                <a:ea typeface="Calibri" panose="020F0502020204030204" pitchFamily="34" charset="0"/>
              </a:rPr>
              <a:t>Pillar 4 focusses on RASSO investigator learning and wellbeing</a:t>
            </a:r>
            <a:endParaRPr lang="en-GB" sz="1200" dirty="0">
              <a:solidFill>
                <a:srgbClr val="000000"/>
              </a:solidFill>
              <a:latin typeface="Calibri" panose="020F0502020204030204" pitchFamily="34" charset="0"/>
            </a:endParaRPr>
          </a:p>
          <a:p>
            <a:pPr>
              <a:spcAft>
                <a:spcPts val="1800"/>
              </a:spcAft>
            </a:pPr>
            <a:r>
              <a:rPr lang="en-GB" sz="1200" dirty="0">
                <a:solidFill>
                  <a:srgbClr val="000000"/>
                </a:solidFill>
                <a:effectLst/>
                <a:latin typeface="Calibri" panose="020F0502020204030204" pitchFamily="34" charset="0"/>
                <a:ea typeface="Calibri" panose="020F0502020204030204" pitchFamily="34" charset="0"/>
              </a:rPr>
              <a:t>This work is being led by Dr Emma Williams and her fellow researchers from the Open University’s Centre for Policing Research and Learning</a:t>
            </a:r>
            <a:endParaRPr lang="en-GB" dirty="0">
              <a:latin typeface="+mj-lt"/>
            </a:endParaRPr>
          </a:p>
          <a:p>
            <a:endParaRPr lang="en-GB" dirty="0"/>
          </a:p>
        </p:txBody>
      </p:sp>
      <p:sp>
        <p:nvSpPr>
          <p:cNvPr id="4" name="Slide Number Placeholder 3"/>
          <p:cNvSpPr>
            <a:spLocks noGrp="1"/>
          </p:cNvSpPr>
          <p:nvPr>
            <p:ph type="sldNum" sz="quarter" idx="5"/>
          </p:nvPr>
        </p:nvSpPr>
        <p:spPr/>
        <p:txBody>
          <a:bodyPr/>
          <a:lstStyle/>
          <a:p>
            <a:fld id="{284ECAD9-32EE-4091-BDA5-6BD15ACC5E58}" type="slidenum">
              <a:rPr lang="en-US" noProof="0" smtClean="0"/>
              <a:t>2</a:t>
            </a:fld>
            <a:endParaRPr lang="en-US" noProof="0" dirty="0"/>
          </a:p>
        </p:txBody>
      </p:sp>
    </p:spTree>
    <p:extLst>
      <p:ext uri="{BB962C8B-B14F-4D97-AF65-F5344CB8AC3E}">
        <p14:creationId xmlns:p14="http://schemas.microsoft.com/office/powerpoint/2010/main" val="3301037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800"/>
              </a:spcAft>
            </a:pPr>
            <a:r>
              <a:rPr lang="en-GB" sz="1200" dirty="0">
                <a:solidFill>
                  <a:srgbClr val="000000"/>
                </a:solidFill>
                <a:effectLst/>
                <a:latin typeface="Calibri" panose="020F0502020204030204" pitchFamily="34" charset="0"/>
                <a:ea typeface="Calibri" panose="020F0502020204030204" pitchFamily="34" charset="0"/>
              </a:rPr>
              <a:t>Operation Soteria Bluestone was set up in early 2021</a:t>
            </a:r>
          </a:p>
          <a:p>
            <a:pPr>
              <a:spcAft>
                <a:spcPts val="1800"/>
              </a:spcAft>
            </a:pPr>
            <a:r>
              <a:rPr lang="en-GB" sz="1200" dirty="0">
                <a:solidFill>
                  <a:srgbClr val="000000"/>
                </a:solidFill>
                <a:effectLst/>
                <a:latin typeface="Calibri" panose="020F0502020204030204" pitchFamily="34" charset="0"/>
                <a:ea typeface="Calibri" panose="020F0502020204030204" pitchFamily="34" charset="0"/>
              </a:rPr>
              <a:t>Funded by the UK Home Office </a:t>
            </a:r>
          </a:p>
          <a:p>
            <a:pPr>
              <a:spcAft>
                <a:spcPts val="1800"/>
              </a:spcAft>
            </a:pPr>
            <a:r>
              <a:rPr lang="en-GB" sz="1200" dirty="0">
                <a:solidFill>
                  <a:srgbClr val="000000"/>
                </a:solidFill>
                <a:effectLst/>
                <a:latin typeface="Calibri" panose="020F0502020204030204" pitchFamily="34" charset="0"/>
                <a:ea typeface="Calibri" panose="020F0502020204030204" pitchFamily="34" charset="0"/>
              </a:rPr>
              <a:t>Designed by Katrin Hohl and Betsy Stanko</a:t>
            </a:r>
          </a:p>
          <a:p>
            <a:pPr>
              <a:spcAft>
                <a:spcPts val="1800"/>
              </a:spcAft>
            </a:pPr>
            <a:r>
              <a:rPr lang="en-GB" sz="1200" dirty="0">
                <a:solidFill>
                  <a:srgbClr val="000000"/>
                </a:solidFill>
                <a:effectLst/>
                <a:latin typeface="Calibri" panose="020F0502020204030204" pitchFamily="34" charset="0"/>
                <a:ea typeface="Calibri" panose="020F0502020204030204" pitchFamily="34" charset="0"/>
              </a:rPr>
              <a:t>Unique, collaborative research project, combining the expertise of academics from multiple institutions with policing, and criminal justice practitioners, and underpinned by rigorous social science</a:t>
            </a:r>
            <a:endParaRPr lang="en-GB" sz="1200" dirty="0">
              <a:solidFill>
                <a:srgbClr val="000000"/>
              </a:solidFill>
              <a:latin typeface="Calibri" panose="020F0502020204030204" pitchFamily="34" charset="0"/>
            </a:endParaRPr>
          </a:p>
          <a:p>
            <a:pPr>
              <a:spcAft>
                <a:spcPts val="1800"/>
              </a:spcAft>
            </a:pPr>
            <a:r>
              <a:rPr lang="en-GB" sz="1200" dirty="0">
                <a:solidFill>
                  <a:srgbClr val="000000"/>
                </a:solidFill>
                <a:latin typeface="Calibri" panose="020F0502020204030204" pitchFamily="34" charset="0"/>
              </a:rPr>
              <a:t>A&amp;S were the pathfinder force </a:t>
            </a:r>
          </a:p>
          <a:p>
            <a:pPr>
              <a:spcAft>
                <a:spcPts val="1800"/>
              </a:spcAft>
            </a:pPr>
            <a:r>
              <a:rPr lang="en-GB" sz="1200" dirty="0">
                <a:solidFill>
                  <a:srgbClr val="000000"/>
                </a:solidFill>
                <a:effectLst/>
                <a:latin typeface="Calibri" panose="020F0502020204030204" pitchFamily="34" charset="0"/>
                <a:ea typeface="Calibri" panose="020F0502020204030204" pitchFamily="34" charset="0"/>
              </a:rPr>
              <a:t>Pillar 4 focusses on RASSO investigator learning and wellbeing</a:t>
            </a:r>
            <a:endParaRPr lang="en-GB" sz="1200" dirty="0">
              <a:solidFill>
                <a:srgbClr val="000000"/>
              </a:solidFill>
              <a:latin typeface="Calibri" panose="020F0502020204030204" pitchFamily="34" charset="0"/>
            </a:endParaRPr>
          </a:p>
          <a:p>
            <a:pPr>
              <a:spcAft>
                <a:spcPts val="1800"/>
              </a:spcAft>
            </a:pPr>
            <a:r>
              <a:rPr lang="en-GB" sz="1200" dirty="0">
                <a:solidFill>
                  <a:srgbClr val="000000"/>
                </a:solidFill>
                <a:effectLst/>
                <a:latin typeface="Calibri" panose="020F0502020204030204" pitchFamily="34" charset="0"/>
                <a:ea typeface="Calibri" panose="020F0502020204030204" pitchFamily="34" charset="0"/>
              </a:rPr>
              <a:t>This work is being led by Dr Emma Williams and her fellow researchers from the Open University’s Centre for Policing Research and Learning</a:t>
            </a:r>
            <a:endParaRPr lang="en-GB" dirty="0">
              <a:latin typeface="+mj-lt"/>
            </a:endParaRPr>
          </a:p>
          <a:p>
            <a:endParaRPr lang="en-GB" dirty="0"/>
          </a:p>
        </p:txBody>
      </p:sp>
      <p:sp>
        <p:nvSpPr>
          <p:cNvPr id="4" name="Slide Number Placeholder 3"/>
          <p:cNvSpPr>
            <a:spLocks noGrp="1"/>
          </p:cNvSpPr>
          <p:nvPr>
            <p:ph type="sldNum" sz="quarter" idx="5"/>
          </p:nvPr>
        </p:nvSpPr>
        <p:spPr/>
        <p:txBody>
          <a:bodyPr/>
          <a:lstStyle/>
          <a:p>
            <a:fld id="{284ECAD9-32EE-4091-BDA5-6BD15ACC5E58}" type="slidenum">
              <a:rPr lang="en-US" noProof="0" smtClean="0"/>
              <a:t>3</a:t>
            </a:fld>
            <a:endParaRPr lang="en-US" noProof="0" dirty="0"/>
          </a:p>
        </p:txBody>
      </p:sp>
    </p:spTree>
    <p:extLst>
      <p:ext uri="{BB962C8B-B14F-4D97-AF65-F5344CB8AC3E}">
        <p14:creationId xmlns:p14="http://schemas.microsoft.com/office/powerpoint/2010/main" val="1058161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84ECAD9-32EE-4091-BDA5-6BD15ACC5E58}" type="slidenum">
              <a:rPr lang="en-US" noProof="0" smtClean="0"/>
              <a:t>4</a:t>
            </a:fld>
            <a:endParaRPr lang="en-US" noProof="0" dirty="0"/>
          </a:p>
        </p:txBody>
      </p:sp>
    </p:spTree>
    <p:extLst>
      <p:ext uri="{BB962C8B-B14F-4D97-AF65-F5344CB8AC3E}">
        <p14:creationId xmlns:p14="http://schemas.microsoft.com/office/powerpoint/2010/main" val="4260378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FC4377B-1C1E-48DB-A015-8F14C76BEA5B}" type="slidenum">
              <a:rPr lang="en-GB" smtClean="0"/>
              <a:t>5</a:t>
            </a:fld>
            <a:endParaRPr lang="en-GB" dirty="0"/>
          </a:p>
        </p:txBody>
      </p:sp>
    </p:spTree>
    <p:extLst>
      <p:ext uri="{BB962C8B-B14F-4D97-AF65-F5344CB8AC3E}">
        <p14:creationId xmlns:p14="http://schemas.microsoft.com/office/powerpoint/2010/main" val="2760524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6A3295-C140-40EF-B530-7521796482EA}" type="slidenum">
              <a:rPr lang="en-GB" smtClean="0"/>
              <a:t>6</a:t>
            </a:fld>
            <a:endParaRPr lang="en-GB"/>
          </a:p>
        </p:txBody>
      </p:sp>
    </p:spTree>
    <p:extLst>
      <p:ext uri="{BB962C8B-B14F-4D97-AF65-F5344CB8AC3E}">
        <p14:creationId xmlns:p14="http://schemas.microsoft.com/office/powerpoint/2010/main" val="2371749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5261" y="4400550"/>
            <a:ext cx="6513534" cy="4655768"/>
          </a:xfrm>
        </p:spPr>
        <p:txBody>
          <a:bodyPr/>
          <a:lstStyle/>
          <a:p>
            <a:endParaRPr lang="en-GB" dirty="0"/>
          </a:p>
        </p:txBody>
      </p:sp>
      <p:sp>
        <p:nvSpPr>
          <p:cNvPr id="4" name="Slide Number Placeholder 3"/>
          <p:cNvSpPr>
            <a:spLocks noGrp="1"/>
          </p:cNvSpPr>
          <p:nvPr>
            <p:ph type="sldNum" sz="quarter" idx="5"/>
          </p:nvPr>
        </p:nvSpPr>
        <p:spPr/>
        <p:txBody>
          <a:bodyPr/>
          <a:lstStyle/>
          <a:p>
            <a:fld id="{1FC4377B-1C1E-48DB-A015-8F14C76BEA5B}" type="slidenum">
              <a:rPr lang="en-GB" smtClean="0"/>
              <a:t>7</a:t>
            </a:fld>
            <a:endParaRPr lang="en-GB" dirty="0"/>
          </a:p>
        </p:txBody>
      </p:sp>
    </p:spTree>
    <p:extLst>
      <p:ext uri="{BB962C8B-B14F-4D97-AF65-F5344CB8AC3E}">
        <p14:creationId xmlns:p14="http://schemas.microsoft.com/office/powerpoint/2010/main" val="113850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5261" y="4400550"/>
            <a:ext cx="6513534" cy="4655768"/>
          </a:xfrm>
        </p:spPr>
        <p:txBody>
          <a:bodyPr/>
          <a:lstStyle/>
          <a:p>
            <a:endParaRPr lang="en-GB" dirty="0"/>
          </a:p>
        </p:txBody>
      </p:sp>
      <p:sp>
        <p:nvSpPr>
          <p:cNvPr id="4" name="Slide Number Placeholder 3"/>
          <p:cNvSpPr>
            <a:spLocks noGrp="1"/>
          </p:cNvSpPr>
          <p:nvPr>
            <p:ph type="sldNum" sz="quarter" idx="5"/>
          </p:nvPr>
        </p:nvSpPr>
        <p:spPr/>
        <p:txBody>
          <a:bodyPr/>
          <a:lstStyle/>
          <a:p>
            <a:fld id="{1FC4377B-1C1E-48DB-A015-8F14C76BEA5B}" type="slidenum">
              <a:rPr lang="en-GB" smtClean="0"/>
              <a:t>8</a:t>
            </a:fld>
            <a:endParaRPr lang="en-GB" dirty="0"/>
          </a:p>
        </p:txBody>
      </p:sp>
    </p:spTree>
    <p:extLst>
      <p:ext uri="{BB962C8B-B14F-4D97-AF65-F5344CB8AC3E}">
        <p14:creationId xmlns:p14="http://schemas.microsoft.com/office/powerpoint/2010/main" val="2824118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62837" y="4400550"/>
            <a:ext cx="6501009" cy="4580612"/>
          </a:xfrm>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6A3295-C140-40EF-B530-7521796482E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3736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4AD6A-88ED-8548-92C6-82D97740224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5539ECA8-23F3-3D48-950A-4A86F866A3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E83595AB-3446-054B-AA4A-EE1C58C560E7}"/>
              </a:ext>
            </a:extLst>
          </p:cNvPr>
          <p:cNvSpPr>
            <a:spLocks noGrp="1"/>
          </p:cNvSpPr>
          <p:nvPr>
            <p:ph type="dt" sz="half" idx="10"/>
          </p:nvPr>
        </p:nvSpPr>
        <p:spPr/>
        <p:txBody>
          <a:bodyPr/>
          <a:lstStyle/>
          <a:p>
            <a:fld id="{9644D4C7-7EFC-0848-ACC5-CB2905262C97}" type="datetime1">
              <a:rPr lang="en-GB" smtClean="0"/>
              <a:t>08/02/2024</a:t>
            </a:fld>
            <a:endParaRPr lang="en-GB"/>
          </a:p>
        </p:txBody>
      </p:sp>
      <p:sp>
        <p:nvSpPr>
          <p:cNvPr id="5" name="Footer Placeholder 4">
            <a:extLst>
              <a:ext uri="{FF2B5EF4-FFF2-40B4-BE49-F238E27FC236}">
                <a16:creationId xmlns:a16="http://schemas.microsoft.com/office/drawing/2014/main" id="{48A33426-9D78-CF4E-A033-70FB050129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0A8FB7-BD83-7748-9E71-FFF1E63264F0}"/>
              </a:ext>
            </a:extLst>
          </p:cNvPr>
          <p:cNvSpPr>
            <a:spLocks noGrp="1"/>
          </p:cNvSpPr>
          <p:nvPr>
            <p:ph type="sldNum" sz="quarter" idx="12"/>
          </p:nvPr>
        </p:nvSpPr>
        <p:spPr/>
        <p:txBody>
          <a:bodyPr/>
          <a:lstStyle/>
          <a:p>
            <a:fld id="{7C049126-0108-5C4F-A11F-35A0FE53F4F2}" type="slidenum">
              <a:rPr lang="en-GB" smtClean="0"/>
              <a:t>‹#›</a:t>
            </a:fld>
            <a:endParaRPr lang="en-GB"/>
          </a:p>
        </p:txBody>
      </p:sp>
    </p:spTree>
    <p:extLst>
      <p:ext uri="{BB962C8B-B14F-4D97-AF65-F5344CB8AC3E}">
        <p14:creationId xmlns:p14="http://schemas.microsoft.com/office/powerpoint/2010/main" val="3164829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DD792-60E3-6143-A51B-3B560B0B962F}"/>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9040798B-8A71-A540-92FA-B6B6FC8AB29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7E7313C-EDF4-1340-BC09-AE4D57F7E7FE}"/>
              </a:ext>
            </a:extLst>
          </p:cNvPr>
          <p:cNvSpPr>
            <a:spLocks noGrp="1"/>
          </p:cNvSpPr>
          <p:nvPr>
            <p:ph type="dt" sz="half" idx="10"/>
          </p:nvPr>
        </p:nvSpPr>
        <p:spPr/>
        <p:txBody>
          <a:bodyPr/>
          <a:lstStyle/>
          <a:p>
            <a:fld id="{C903D516-12E7-434F-ADD2-C09FA5FFEABC}" type="datetime1">
              <a:rPr lang="en-GB" smtClean="0"/>
              <a:t>08/02/2024</a:t>
            </a:fld>
            <a:endParaRPr lang="en-GB"/>
          </a:p>
        </p:txBody>
      </p:sp>
      <p:sp>
        <p:nvSpPr>
          <p:cNvPr id="5" name="Footer Placeholder 4">
            <a:extLst>
              <a:ext uri="{FF2B5EF4-FFF2-40B4-BE49-F238E27FC236}">
                <a16:creationId xmlns:a16="http://schemas.microsoft.com/office/drawing/2014/main" id="{D72A1F21-F400-854E-8A2A-6EFA421302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140DD2-27A0-1A42-A43E-4910EA6087C8}"/>
              </a:ext>
            </a:extLst>
          </p:cNvPr>
          <p:cNvSpPr>
            <a:spLocks noGrp="1"/>
          </p:cNvSpPr>
          <p:nvPr>
            <p:ph type="sldNum" sz="quarter" idx="12"/>
          </p:nvPr>
        </p:nvSpPr>
        <p:spPr/>
        <p:txBody>
          <a:bodyPr/>
          <a:lstStyle/>
          <a:p>
            <a:fld id="{7C049126-0108-5C4F-A11F-35A0FE53F4F2}" type="slidenum">
              <a:rPr lang="en-GB" smtClean="0"/>
              <a:t>‹#›</a:t>
            </a:fld>
            <a:endParaRPr lang="en-GB"/>
          </a:p>
        </p:txBody>
      </p:sp>
    </p:spTree>
    <p:extLst>
      <p:ext uri="{BB962C8B-B14F-4D97-AF65-F5344CB8AC3E}">
        <p14:creationId xmlns:p14="http://schemas.microsoft.com/office/powerpoint/2010/main" val="2193706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6B728C-D644-F249-9EF2-61AD935A9406}"/>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FFC7BCDA-D4BA-9343-8CD8-FE6BB5B7EAD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BA4D407-1A7F-754E-99BE-BEBA8505D5E4}"/>
              </a:ext>
            </a:extLst>
          </p:cNvPr>
          <p:cNvSpPr>
            <a:spLocks noGrp="1"/>
          </p:cNvSpPr>
          <p:nvPr>
            <p:ph type="dt" sz="half" idx="10"/>
          </p:nvPr>
        </p:nvSpPr>
        <p:spPr/>
        <p:txBody>
          <a:bodyPr/>
          <a:lstStyle/>
          <a:p>
            <a:fld id="{099F035A-FC85-AD47-905A-9C32C44C149F}" type="datetime1">
              <a:rPr lang="en-GB" smtClean="0"/>
              <a:t>08/02/2024</a:t>
            </a:fld>
            <a:endParaRPr lang="en-GB"/>
          </a:p>
        </p:txBody>
      </p:sp>
      <p:sp>
        <p:nvSpPr>
          <p:cNvPr id="5" name="Footer Placeholder 4">
            <a:extLst>
              <a:ext uri="{FF2B5EF4-FFF2-40B4-BE49-F238E27FC236}">
                <a16:creationId xmlns:a16="http://schemas.microsoft.com/office/drawing/2014/main" id="{86CBA154-C418-854A-80CA-8F6199EB42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638E44-B6D4-814B-9383-DB9D6CF8688E}"/>
              </a:ext>
            </a:extLst>
          </p:cNvPr>
          <p:cNvSpPr>
            <a:spLocks noGrp="1"/>
          </p:cNvSpPr>
          <p:nvPr>
            <p:ph type="sldNum" sz="quarter" idx="12"/>
          </p:nvPr>
        </p:nvSpPr>
        <p:spPr/>
        <p:txBody>
          <a:bodyPr/>
          <a:lstStyle/>
          <a:p>
            <a:fld id="{7C049126-0108-5C4F-A11F-35A0FE53F4F2}" type="slidenum">
              <a:rPr lang="en-GB" smtClean="0"/>
              <a:t>‹#›</a:t>
            </a:fld>
            <a:endParaRPr lang="en-GB"/>
          </a:p>
        </p:txBody>
      </p:sp>
    </p:spTree>
    <p:extLst>
      <p:ext uri="{BB962C8B-B14F-4D97-AF65-F5344CB8AC3E}">
        <p14:creationId xmlns:p14="http://schemas.microsoft.com/office/powerpoint/2010/main" val="2462761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FDD78-71B7-0C40-956C-9AC444ED1AC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D6650C0-CA70-D24D-9282-8E2CF1DC4DD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35C2B81-47CC-2041-80A9-3CB476808462}"/>
              </a:ext>
            </a:extLst>
          </p:cNvPr>
          <p:cNvSpPr>
            <a:spLocks noGrp="1"/>
          </p:cNvSpPr>
          <p:nvPr>
            <p:ph type="dt" sz="half" idx="10"/>
          </p:nvPr>
        </p:nvSpPr>
        <p:spPr/>
        <p:txBody>
          <a:bodyPr/>
          <a:lstStyle/>
          <a:p>
            <a:fld id="{BD169A79-71FB-C14B-8235-D207836237CD}" type="datetime1">
              <a:rPr lang="en-GB" smtClean="0"/>
              <a:t>08/02/2024</a:t>
            </a:fld>
            <a:endParaRPr lang="en-GB"/>
          </a:p>
        </p:txBody>
      </p:sp>
      <p:sp>
        <p:nvSpPr>
          <p:cNvPr id="5" name="Footer Placeholder 4">
            <a:extLst>
              <a:ext uri="{FF2B5EF4-FFF2-40B4-BE49-F238E27FC236}">
                <a16:creationId xmlns:a16="http://schemas.microsoft.com/office/drawing/2014/main" id="{15AD0660-1228-2846-AD7E-F8599FEF8F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1FBCD8-C119-9C4D-A3A4-61229A1EDE87}"/>
              </a:ext>
            </a:extLst>
          </p:cNvPr>
          <p:cNvSpPr>
            <a:spLocks noGrp="1"/>
          </p:cNvSpPr>
          <p:nvPr>
            <p:ph type="sldNum" sz="quarter" idx="12"/>
          </p:nvPr>
        </p:nvSpPr>
        <p:spPr/>
        <p:txBody>
          <a:bodyPr/>
          <a:lstStyle/>
          <a:p>
            <a:fld id="{7C049126-0108-5C4F-A11F-35A0FE53F4F2}" type="slidenum">
              <a:rPr lang="en-GB" smtClean="0"/>
              <a:t>‹#›</a:t>
            </a:fld>
            <a:endParaRPr lang="en-GB"/>
          </a:p>
        </p:txBody>
      </p:sp>
    </p:spTree>
    <p:extLst>
      <p:ext uri="{BB962C8B-B14F-4D97-AF65-F5344CB8AC3E}">
        <p14:creationId xmlns:p14="http://schemas.microsoft.com/office/powerpoint/2010/main" val="238102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23FD-22B4-B54D-9CEB-3B17FC27991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3DD456A4-FC12-4C4A-BD58-2E30924180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80CF8E9-A44B-4049-9C6C-1C10A3BCC815}"/>
              </a:ext>
            </a:extLst>
          </p:cNvPr>
          <p:cNvSpPr>
            <a:spLocks noGrp="1"/>
          </p:cNvSpPr>
          <p:nvPr>
            <p:ph type="dt" sz="half" idx="10"/>
          </p:nvPr>
        </p:nvSpPr>
        <p:spPr/>
        <p:txBody>
          <a:bodyPr/>
          <a:lstStyle/>
          <a:p>
            <a:fld id="{B70197D1-8D19-4146-8EBA-2F5893835638}" type="datetime1">
              <a:rPr lang="en-GB" smtClean="0"/>
              <a:t>08/02/2024</a:t>
            </a:fld>
            <a:endParaRPr lang="en-GB"/>
          </a:p>
        </p:txBody>
      </p:sp>
      <p:sp>
        <p:nvSpPr>
          <p:cNvPr id="5" name="Footer Placeholder 4">
            <a:extLst>
              <a:ext uri="{FF2B5EF4-FFF2-40B4-BE49-F238E27FC236}">
                <a16:creationId xmlns:a16="http://schemas.microsoft.com/office/drawing/2014/main" id="{A55F6518-BBA3-1F4A-968A-5C401FECF3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79CD03-381D-7848-A5EB-CB28025FFE59}"/>
              </a:ext>
            </a:extLst>
          </p:cNvPr>
          <p:cNvSpPr>
            <a:spLocks noGrp="1"/>
          </p:cNvSpPr>
          <p:nvPr>
            <p:ph type="sldNum" sz="quarter" idx="12"/>
          </p:nvPr>
        </p:nvSpPr>
        <p:spPr/>
        <p:txBody>
          <a:bodyPr/>
          <a:lstStyle/>
          <a:p>
            <a:fld id="{7C049126-0108-5C4F-A11F-35A0FE53F4F2}" type="slidenum">
              <a:rPr lang="en-GB" smtClean="0"/>
              <a:t>‹#›</a:t>
            </a:fld>
            <a:endParaRPr lang="en-GB"/>
          </a:p>
        </p:txBody>
      </p:sp>
    </p:spTree>
    <p:extLst>
      <p:ext uri="{BB962C8B-B14F-4D97-AF65-F5344CB8AC3E}">
        <p14:creationId xmlns:p14="http://schemas.microsoft.com/office/powerpoint/2010/main" val="58594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73839-F2AA-8B4C-9186-1D8D0A9E762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1B863F8-D8BE-3841-8F9B-97EB899A5A5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07D6BE08-F802-5849-851B-1D3A4B782D2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356C6390-3EF7-D54E-8637-A806C0400204}"/>
              </a:ext>
            </a:extLst>
          </p:cNvPr>
          <p:cNvSpPr>
            <a:spLocks noGrp="1"/>
          </p:cNvSpPr>
          <p:nvPr>
            <p:ph type="dt" sz="half" idx="10"/>
          </p:nvPr>
        </p:nvSpPr>
        <p:spPr/>
        <p:txBody>
          <a:bodyPr/>
          <a:lstStyle/>
          <a:p>
            <a:fld id="{BC0B9AC3-8DE4-EC4E-80BB-0277BE295447}" type="datetime1">
              <a:rPr lang="en-GB" smtClean="0"/>
              <a:t>08/02/2024</a:t>
            </a:fld>
            <a:endParaRPr lang="en-GB"/>
          </a:p>
        </p:txBody>
      </p:sp>
      <p:sp>
        <p:nvSpPr>
          <p:cNvPr id="6" name="Footer Placeholder 5">
            <a:extLst>
              <a:ext uri="{FF2B5EF4-FFF2-40B4-BE49-F238E27FC236}">
                <a16:creationId xmlns:a16="http://schemas.microsoft.com/office/drawing/2014/main" id="{196F99F6-9A5E-9A43-B3DF-3800E7BCA9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89396E-2E82-8749-A2EB-AFD00854F4C7}"/>
              </a:ext>
            </a:extLst>
          </p:cNvPr>
          <p:cNvSpPr>
            <a:spLocks noGrp="1"/>
          </p:cNvSpPr>
          <p:nvPr>
            <p:ph type="sldNum" sz="quarter" idx="12"/>
          </p:nvPr>
        </p:nvSpPr>
        <p:spPr/>
        <p:txBody>
          <a:bodyPr/>
          <a:lstStyle/>
          <a:p>
            <a:fld id="{7C049126-0108-5C4F-A11F-35A0FE53F4F2}" type="slidenum">
              <a:rPr lang="en-GB" smtClean="0"/>
              <a:t>‹#›</a:t>
            </a:fld>
            <a:endParaRPr lang="en-GB"/>
          </a:p>
        </p:txBody>
      </p:sp>
    </p:spTree>
    <p:extLst>
      <p:ext uri="{BB962C8B-B14F-4D97-AF65-F5344CB8AC3E}">
        <p14:creationId xmlns:p14="http://schemas.microsoft.com/office/powerpoint/2010/main" val="1239066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7601B-5E1D-FC4D-9D60-6DB1BCFA24A9}"/>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F959499B-509F-A848-BD00-051135FBF9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32CD3CD-B784-4341-B8B0-B095FFF5ABC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1B82B062-5FBD-F249-825A-6004CED664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B43C99D-EB05-0D47-A70E-DC643926863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20352602-CB01-C54F-B35F-F1BC0203582A}"/>
              </a:ext>
            </a:extLst>
          </p:cNvPr>
          <p:cNvSpPr>
            <a:spLocks noGrp="1"/>
          </p:cNvSpPr>
          <p:nvPr>
            <p:ph type="dt" sz="half" idx="10"/>
          </p:nvPr>
        </p:nvSpPr>
        <p:spPr/>
        <p:txBody>
          <a:bodyPr/>
          <a:lstStyle/>
          <a:p>
            <a:fld id="{AF18AD6D-5C4B-ED41-8CFE-A21C2153F9A0}" type="datetime1">
              <a:rPr lang="en-GB" smtClean="0"/>
              <a:t>08/02/2024</a:t>
            </a:fld>
            <a:endParaRPr lang="en-GB"/>
          </a:p>
        </p:txBody>
      </p:sp>
      <p:sp>
        <p:nvSpPr>
          <p:cNvPr id="8" name="Footer Placeholder 7">
            <a:extLst>
              <a:ext uri="{FF2B5EF4-FFF2-40B4-BE49-F238E27FC236}">
                <a16:creationId xmlns:a16="http://schemas.microsoft.com/office/drawing/2014/main" id="{10DA0EF3-E31A-3F4C-9731-3C501C4B3D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5AF8C10-B736-054B-B1E4-0F48DBAE5535}"/>
              </a:ext>
            </a:extLst>
          </p:cNvPr>
          <p:cNvSpPr>
            <a:spLocks noGrp="1"/>
          </p:cNvSpPr>
          <p:nvPr>
            <p:ph type="sldNum" sz="quarter" idx="12"/>
          </p:nvPr>
        </p:nvSpPr>
        <p:spPr/>
        <p:txBody>
          <a:bodyPr/>
          <a:lstStyle/>
          <a:p>
            <a:fld id="{7C049126-0108-5C4F-A11F-35A0FE53F4F2}" type="slidenum">
              <a:rPr lang="en-GB" smtClean="0"/>
              <a:t>‹#›</a:t>
            </a:fld>
            <a:endParaRPr lang="en-GB"/>
          </a:p>
        </p:txBody>
      </p:sp>
    </p:spTree>
    <p:extLst>
      <p:ext uri="{BB962C8B-B14F-4D97-AF65-F5344CB8AC3E}">
        <p14:creationId xmlns:p14="http://schemas.microsoft.com/office/powerpoint/2010/main" val="1618659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59B87-C500-7C44-8358-137CE8DE438F}"/>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34F7E285-1752-D944-986A-B4B948114254}"/>
              </a:ext>
            </a:extLst>
          </p:cNvPr>
          <p:cNvSpPr>
            <a:spLocks noGrp="1"/>
          </p:cNvSpPr>
          <p:nvPr>
            <p:ph type="dt" sz="half" idx="10"/>
          </p:nvPr>
        </p:nvSpPr>
        <p:spPr/>
        <p:txBody>
          <a:bodyPr/>
          <a:lstStyle/>
          <a:p>
            <a:fld id="{7BBDA586-2419-0345-A6BF-2633AB581615}" type="datetime1">
              <a:rPr lang="en-GB" smtClean="0"/>
              <a:t>08/02/2024</a:t>
            </a:fld>
            <a:endParaRPr lang="en-GB"/>
          </a:p>
        </p:txBody>
      </p:sp>
      <p:sp>
        <p:nvSpPr>
          <p:cNvPr id="4" name="Footer Placeholder 3">
            <a:extLst>
              <a:ext uri="{FF2B5EF4-FFF2-40B4-BE49-F238E27FC236}">
                <a16:creationId xmlns:a16="http://schemas.microsoft.com/office/drawing/2014/main" id="{540874C5-1305-DB46-8314-026431BB636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E0A713C-DB4C-6D48-9D4A-C44628F558DB}"/>
              </a:ext>
            </a:extLst>
          </p:cNvPr>
          <p:cNvSpPr>
            <a:spLocks noGrp="1"/>
          </p:cNvSpPr>
          <p:nvPr>
            <p:ph type="sldNum" sz="quarter" idx="12"/>
          </p:nvPr>
        </p:nvSpPr>
        <p:spPr/>
        <p:txBody>
          <a:bodyPr/>
          <a:lstStyle/>
          <a:p>
            <a:fld id="{7C049126-0108-5C4F-A11F-35A0FE53F4F2}" type="slidenum">
              <a:rPr lang="en-GB" smtClean="0"/>
              <a:t>‹#›</a:t>
            </a:fld>
            <a:endParaRPr lang="en-GB"/>
          </a:p>
        </p:txBody>
      </p:sp>
    </p:spTree>
    <p:extLst>
      <p:ext uri="{BB962C8B-B14F-4D97-AF65-F5344CB8AC3E}">
        <p14:creationId xmlns:p14="http://schemas.microsoft.com/office/powerpoint/2010/main" val="861896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EFB176-BD34-204E-8C72-5CBC65930F37}"/>
              </a:ext>
            </a:extLst>
          </p:cNvPr>
          <p:cNvSpPr>
            <a:spLocks noGrp="1"/>
          </p:cNvSpPr>
          <p:nvPr>
            <p:ph type="dt" sz="half" idx="10"/>
          </p:nvPr>
        </p:nvSpPr>
        <p:spPr/>
        <p:txBody>
          <a:bodyPr/>
          <a:lstStyle/>
          <a:p>
            <a:fld id="{CC8FF761-02DA-2A45-A8F7-CF565BF4137A}" type="datetime1">
              <a:rPr lang="en-GB" smtClean="0"/>
              <a:t>08/02/2024</a:t>
            </a:fld>
            <a:endParaRPr lang="en-GB"/>
          </a:p>
        </p:txBody>
      </p:sp>
      <p:sp>
        <p:nvSpPr>
          <p:cNvPr id="3" name="Footer Placeholder 2">
            <a:extLst>
              <a:ext uri="{FF2B5EF4-FFF2-40B4-BE49-F238E27FC236}">
                <a16:creationId xmlns:a16="http://schemas.microsoft.com/office/drawing/2014/main" id="{4AAED8F6-BC0B-504D-A95F-FB1634DE023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5ECCC8B-CD3E-454A-9001-613A71E5187D}"/>
              </a:ext>
            </a:extLst>
          </p:cNvPr>
          <p:cNvSpPr>
            <a:spLocks noGrp="1"/>
          </p:cNvSpPr>
          <p:nvPr>
            <p:ph type="sldNum" sz="quarter" idx="12"/>
          </p:nvPr>
        </p:nvSpPr>
        <p:spPr/>
        <p:txBody>
          <a:bodyPr/>
          <a:lstStyle/>
          <a:p>
            <a:fld id="{7C049126-0108-5C4F-A11F-35A0FE53F4F2}" type="slidenum">
              <a:rPr lang="en-GB" smtClean="0"/>
              <a:t>‹#›</a:t>
            </a:fld>
            <a:endParaRPr lang="en-GB"/>
          </a:p>
        </p:txBody>
      </p:sp>
    </p:spTree>
    <p:extLst>
      <p:ext uri="{BB962C8B-B14F-4D97-AF65-F5344CB8AC3E}">
        <p14:creationId xmlns:p14="http://schemas.microsoft.com/office/powerpoint/2010/main" val="3520282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FAE30-7B1C-F543-8A1B-B4AEEE19C69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BA4FC0AE-E170-574D-9E0D-D18C558968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3D220062-4D03-2D41-927E-C0E0448DBB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6440C2A-9872-3542-9526-96313328719C}"/>
              </a:ext>
            </a:extLst>
          </p:cNvPr>
          <p:cNvSpPr>
            <a:spLocks noGrp="1"/>
          </p:cNvSpPr>
          <p:nvPr>
            <p:ph type="dt" sz="half" idx="10"/>
          </p:nvPr>
        </p:nvSpPr>
        <p:spPr/>
        <p:txBody>
          <a:bodyPr/>
          <a:lstStyle/>
          <a:p>
            <a:fld id="{1741AD90-3696-8C47-8DE2-632BA96E6712}" type="datetime1">
              <a:rPr lang="en-GB" smtClean="0"/>
              <a:t>08/02/2024</a:t>
            </a:fld>
            <a:endParaRPr lang="en-GB"/>
          </a:p>
        </p:txBody>
      </p:sp>
      <p:sp>
        <p:nvSpPr>
          <p:cNvPr id="6" name="Footer Placeholder 5">
            <a:extLst>
              <a:ext uri="{FF2B5EF4-FFF2-40B4-BE49-F238E27FC236}">
                <a16:creationId xmlns:a16="http://schemas.microsoft.com/office/drawing/2014/main" id="{F3177C30-2A36-AF49-8C84-546D7230F9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A20F536-02FE-0245-A8CB-0E5AD4EB352D}"/>
              </a:ext>
            </a:extLst>
          </p:cNvPr>
          <p:cNvSpPr>
            <a:spLocks noGrp="1"/>
          </p:cNvSpPr>
          <p:nvPr>
            <p:ph type="sldNum" sz="quarter" idx="12"/>
          </p:nvPr>
        </p:nvSpPr>
        <p:spPr/>
        <p:txBody>
          <a:bodyPr/>
          <a:lstStyle/>
          <a:p>
            <a:fld id="{7C049126-0108-5C4F-A11F-35A0FE53F4F2}" type="slidenum">
              <a:rPr lang="en-GB" smtClean="0"/>
              <a:t>‹#›</a:t>
            </a:fld>
            <a:endParaRPr lang="en-GB"/>
          </a:p>
        </p:txBody>
      </p:sp>
    </p:spTree>
    <p:extLst>
      <p:ext uri="{BB962C8B-B14F-4D97-AF65-F5344CB8AC3E}">
        <p14:creationId xmlns:p14="http://schemas.microsoft.com/office/powerpoint/2010/main" val="2245335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7B3F5-BE57-6843-99F1-319FDA15FC8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149F4E8C-8B28-8148-B61C-201763A88E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88F09FC-109A-AB44-9A6C-19F6F2CF04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B482A7-554B-0244-8147-8459D0500B3E}"/>
              </a:ext>
            </a:extLst>
          </p:cNvPr>
          <p:cNvSpPr>
            <a:spLocks noGrp="1"/>
          </p:cNvSpPr>
          <p:nvPr>
            <p:ph type="dt" sz="half" idx="10"/>
          </p:nvPr>
        </p:nvSpPr>
        <p:spPr/>
        <p:txBody>
          <a:bodyPr/>
          <a:lstStyle/>
          <a:p>
            <a:fld id="{92377A00-8311-074C-8C63-EFCD81006292}" type="datetime1">
              <a:rPr lang="en-GB" smtClean="0"/>
              <a:t>08/02/2024</a:t>
            </a:fld>
            <a:endParaRPr lang="en-GB"/>
          </a:p>
        </p:txBody>
      </p:sp>
      <p:sp>
        <p:nvSpPr>
          <p:cNvPr id="6" name="Footer Placeholder 5">
            <a:extLst>
              <a:ext uri="{FF2B5EF4-FFF2-40B4-BE49-F238E27FC236}">
                <a16:creationId xmlns:a16="http://schemas.microsoft.com/office/drawing/2014/main" id="{A0641517-419C-5243-91FD-7844699964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D326E6-85EE-4F4A-9FF3-2E1DE9C3AB08}"/>
              </a:ext>
            </a:extLst>
          </p:cNvPr>
          <p:cNvSpPr>
            <a:spLocks noGrp="1"/>
          </p:cNvSpPr>
          <p:nvPr>
            <p:ph type="sldNum" sz="quarter" idx="12"/>
          </p:nvPr>
        </p:nvSpPr>
        <p:spPr/>
        <p:txBody>
          <a:bodyPr/>
          <a:lstStyle/>
          <a:p>
            <a:fld id="{7C049126-0108-5C4F-A11F-35A0FE53F4F2}" type="slidenum">
              <a:rPr lang="en-GB" smtClean="0"/>
              <a:t>‹#›</a:t>
            </a:fld>
            <a:endParaRPr lang="en-GB"/>
          </a:p>
        </p:txBody>
      </p:sp>
    </p:spTree>
    <p:extLst>
      <p:ext uri="{BB962C8B-B14F-4D97-AF65-F5344CB8AC3E}">
        <p14:creationId xmlns:p14="http://schemas.microsoft.com/office/powerpoint/2010/main" val="55439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CA5C4A-A96E-B94C-8521-16348C92B1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B9E71156-6C00-5543-9150-E6C2400497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2D5DCAA-5812-8344-A759-2686733BB4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6249B-8AEA-CC4D-995A-D3760B83664E}" type="datetime1">
              <a:rPr lang="en-GB" smtClean="0"/>
              <a:t>08/02/2024</a:t>
            </a:fld>
            <a:endParaRPr lang="en-GB"/>
          </a:p>
        </p:txBody>
      </p:sp>
      <p:sp>
        <p:nvSpPr>
          <p:cNvPr id="5" name="Footer Placeholder 4">
            <a:extLst>
              <a:ext uri="{FF2B5EF4-FFF2-40B4-BE49-F238E27FC236}">
                <a16:creationId xmlns:a16="http://schemas.microsoft.com/office/drawing/2014/main" id="{CD307D7D-40CD-2740-9423-E035EF30CB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A1575AC-B687-C241-BBCC-318126C734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049126-0108-5C4F-A11F-35A0FE53F4F2}" type="slidenum">
              <a:rPr lang="en-GB" smtClean="0"/>
              <a:t>‹#›</a:t>
            </a:fld>
            <a:endParaRPr lang="en-GB"/>
          </a:p>
        </p:txBody>
      </p:sp>
    </p:spTree>
    <p:extLst>
      <p:ext uri="{BB962C8B-B14F-4D97-AF65-F5344CB8AC3E}">
        <p14:creationId xmlns:p14="http://schemas.microsoft.com/office/powerpoint/2010/main" val="245513543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8" Type="http://schemas.openxmlformats.org/officeDocument/2006/relationships/hyperlink" Target="https://www.open.ac.uk/centres/policing/" TargetMode="External"/><Relationship Id="rId3" Type="http://schemas.openxmlformats.org/officeDocument/2006/relationships/image" Target="../media/image3.png"/><Relationship Id="rId7" Type="http://schemas.openxmlformats.org/officeDocument/2006/relationships/hyperlink" Target="mailto:richard.harding@open.ac.uk"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hyperlink" Target="mailto:nicky.miller@open.ac.uk" TargetMode="External"/><Relationship Id="rId5" Type="http://schemas.openxmlformats.org/officeDocument/2006/relationships/image" Target="../media/image5.sv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8E6BD82-ADD3-1847-A236-3DFC12EC7A86}"/>
              </a:ext>
            </a:extLst>
          </p:cNvPr>
          <p:cNvPicPr>
            <a:picLocks noChangeAspect="1"/>
          </p:cNvPicPr>
          <p:nvPr/>
        </p:nvPicPr>
        <p:blipFill>
          <a:blip r:embed="rId3"/>
          <a:stretch>
            <a:fillRect/>
          </a:stretch>
        </p:blipFill>
        <p:spPr>
          <a:xfrm>
            <a:off x="7241180" y="23357"/>
            <a:ext cx="4950820" cy="1075978"/>
          </a:xfrm>
          <a:prstGeom prst="rect">
            <a:avLst/>
          </a:prstGeom>
        </p:spPr>
      </p:pic>
      <p:sp>
        <p:nvSpPr>
          <p:cNvPr id="5" name="Title 4">
            <a:extLst>
              <a:ext uri="{FF2B5EF4-FFF2-40B4-BE49-F238E27FC236}">
                <a16:creationId xmlns:a16="http://schemas.microsoft.com/office/drawing/2014/main" id="{AD66F417-12B6-40E1-9DBC-F03F1A9D4657}"/>
              </a:ext>
            </a:extLst>
          </p:cNvPr>
          <p:cNvSpPr>
            <a:spLocks noGrp="1"/>
          </p:cNvSpPr>
          <p:nvPr>
            <p:ph type="ctrTitle"/>
          </p:nvPr>
        </p:nvSpPr>
        <p:spPr>
          <a:xfrm>
            <a:off x="1524000" y="1732181"/>
            <a:ext cx="9144000" cy="3449622"/>
          </a:xfrm>
        </p:spPr>
        <p:txBody>
          <a:bodyPr>
            <a:normAutofit/>
          </a:bodyPr>
          <a:lstStyle/>
          <a:p>
            <a:r>
              <a:rPr lang="en-GB" b="1" dirty="0"/>
              <a:t>Delivering Effective Learning in Policing</a:t>
            </a:r>
            <a:br>
              <a:rPr lang="en-GB" b="1" dirty="0">
                <a:solidFill>
                  <a:schemeClr val="bg1"/>
                </a:solidFill>
              </a:rPr>
            </a:br>
            <a:endParaRPr lang="en-GB" b="1" dirty="0">
              <a:solidFill>
                <a:schemeClr val="bg1"/>
              </a:solidFill>
            </a:endParaRPr>
          </a:p>
        </p:txBody>
      </p:sp>
      <p:sp>
        <p:nvSpPr>
          <p:cNvPr id="4" name="Subtitle 3">
            <a:extLst>
              <a:ext uri="{FF2B5EF4-FFF2-40B4-BE49-F238E27FC236}">
                <a16:creationId xmlns:a16="http://schemas.microsoft.com/office/drawing/2014/main" id="{DBAB5145-8932-45EA-8129-333F958FC2B2}"/>
              </a:ext>
            </a:extLst>
          </p:cNvPr>
          <p:cNvSpPr>
            <a:spLocks noGrp="1"/>
          </p:cNvSpPr>
          <p:nvPr>
            <p:ph type="subTitle" idx="1"/>
          </p:nvPr>
        </p:nvSpPr>
        <p:spPr>
          <a:xfrm>
            <a:off x="3625052" y="5125819"/>
            <a:ext cx="5397416" cy="1423571"/>
          </a:xfrm>
        </p:spPr>
        <p:txBody>
          <a:bodyPr>
            <a:noAutofit/>
          </a:bodyPr>
          <a:lstStyle/>
          <a:p>
            <a:r>
              <a:rPr lang="en-GB" sz="2800" dirty="0"/>
              <a:t>Dr Nicky Miller, Richard Harding</a:t>
            </a:r>
          </a:p>
          <a:p>
            <a:r>
              <a:rPr lang="en-GB" sz="2800" dirty="0"/>
              <a:t>April 2023</a:t>
            </a:r>
          </a:p>
        </p:txBody>
      </p:sp>
      <p:pic>
        <p:nvPicPr>
          <p:cNvPr id="7" name="Picture 6" descr="Logo&#10;&#10;Description automatically generated with low confidence">
            <a:extLst>
              <a:ext uri="{FF2B5EF4-FFF2-40B4-BE49-F238E27FC236}">
                <a16:creationId xmlns:a16="http://schemas.microsoft.com/office/drawing/2014/main" id="{018FC124-DC98-C976-59C0-9481917EE1B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3208" b="5608"/>
          <a:stretch/>
        </p:blipFill>
        <p:spPr>
          <a:xfrm>
            <a:off x="-566" y="-29752"/>
            <a:ext cx="3509310" cy="1943612"/>
          </a:xfrm>
          <a:prstGeom prst="rect">
            <a:avLst/>
          </a:prstGeom>
        </p:spPr>
      </p:pic>
    </p:spTree>
    <p:extLst>
      <p:ext uri="{BB962C8B-B14F-4D97-AF65-F5344CB8AC3E}">
        <p14:creationId xmlns:p14="http://schemas.microsoft.com/office/powerpoint/2010/main" val="37281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FE2AA9AE-C622-F00C-2572-44636FFB9CB8}"/>
              </a:ext>
            </a:extLst>
          </p:cNvPr>
          <p:cNvGraphicFramePr/>
          <p:nvPr>
            <p:extLst>
              <p:ext uri="{D42A27DB-BD31-4B8C-83A1-F6EECF244321}">
                <p14:modId xmlns:p14="http://schemas.microsoft.com/office/powerpoint/2010/main" val="2712050428"/>
              </p:ext>
            </p:extLst>
          </p:nvPr>
        </p:nvGraphicFramePr>
        <p:xfrm>
          <a:off x="1101214" y="719667"/>
          <a:ext cx="8603226" cy="5523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728F09F9-2202-0B6C-DF9F-A32A0073CB66}"/>
              </a:ext>
            </a:extLst>
          </p:cNvPr>
          <p:cNvSpPr txBox="1"/>
          <p:nvPr/>
        </p:nvSpPr>
        <p:spPr>
          <a:xfrm>
            <a:off x="1101214" y="6436115"/>
            <a:ext cx="11513574" cy="261610"/>
          </a:xfrm>
          <a:prstGeom prst="rect">
            <a:avLst/>
          </a:prstGeom>
          <a:noFill/>
        </p:spPr>
        <p:txBody>
          <a:bodyPr wrap="square">
            <a:spAutoFit/>
          </a:bodyPr>
          <a:lstStyle/>
          <a:p>
            <a:r>
              <a:rPr lang="en-GB" sz="1100" dirty="0"/>
              <a:t>Adapted from: Parker S, Cluley V and Radnor Z (2022) A typology of dis/value in public service delivery. Public Money &amp; Management. DOI: 10.1080/09540962.2022.2124758. 1-9.</a:t>
            </a:r>
          </a:p>
        </p:txBody>
      </p:sp>
      <p:sp>
        <p:nvSpPr>
          <p:cNvPr id="8" name="TextBox 7">
            <a:extLst>
              <a:ext uri="{FF2B5EF4-FFF2-40B4-BE49-F238E27FC236}">
                <a16:creationId xmlns:a16="http://schemas.microsoft.com/office/drawing/2014/main" id="{5A3B8482-E111-A94C-C7D1-607E74A1C8C5}"/>
              </a:ext>
            </a:extLst>
          </p:cNvPr>
          <p:cNvSpPr txBox="1"/>
          <p:nvPr/>
        </p:nvSpPr>
        <p:spPr>
          <a:xfrm>
            <a:off x="550609" y="234649"/>
            <a:ext cx="9153831" cy="584775"/>
          </a:xfrm>
          <a:prstGeom prst="rect">
            <a:avLst/>
          </a:prstGeom>
          <a:noFill/>
        </p:spPr>
        <p:txBody>
          <a:bodyPr wrap="square">
            <a:spAutoFit/>
          </a:bodyPr>
          <a:lstStyle/>
          <a:p>
            <a:r>
              <a:rPr lang="en-GB" sz="3200" b="1" dirty="0">
                <a:solidFill>
                  <a:srgbClr val="002060"/>
                </a:solidFill>
              </a:rPr>
              <a:t>Typology of dis/value in public service delivery</a:t>
            </a:r>
          </a:p>
        </p:txBody>
      </p:sp>
    </p:spTree>
    <p:extLst>
      <p:ext uri="{BB962C8B-B14F-4D97-AF65-F5344CB8AC3E}">
        <p14:creationId xmlns:p14="http://schemas.microsoft.com/office/powerpoint/2010/main" val="2388872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5AF3176-7C70-47C0-AEF3-64E0464E2200}"/>
              </a:ext>
            </a:extLst>
          </p:cNvPr>
          <p:cNvPicPr>
            <a:picLocks noChangeAspect="1"/>
          </p:cNvPicPr>
          <p:nvPr/>
        </p:nvPicPr>
        <p:blipFill>
          <a:blip r:embed="rId3"/>
          <a:stretch>
            <a:fillRect/>
          </a:stretch>
        </p:blipFill>
        <p:spPr>
          <a:xfrm>
            <a:off x="7223003" y="4099"/>
            <a:ext cx="4968997" cy="1084961"/>
          </a:xfrm>
          <a:prstGeom prst="rect">
            <a:avLst/>
          </a:prstGeom>
        </p:spPr>
      </p:pic>
      <p:pic>
        <p:nvPicPr>
          <p:cNvPr id="8" name="Content Placeholder 6" descr="Help with solid fill">
            <a:extLst>
              <a:ext uri="{FF2B5EF4-FFF2-40B4-BE49-F238E27FC236}">
                <a16:creationId xmlns:a16="http://schemas.microsoft.com/office/drawing/2014/main" id="{9B637FB3-9F80-403C-8024-E352656B2A1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68043" y="1285474"/>
            <a:ext cx="3055912" cy="3055912"/>
          </a:xfrm>
          <a:prstGeom prst="rect">
            <a:avLst/>
          </a:prstGeom>
        </p:spPr>
      </p:pic>
      <p:sp>
        <p:nvSpPr>
          <p:cNvPr id="9" name="TextBox 8">
            <a:extLst>
              <a:ext uri="{FF2B5EF4-FFF2-40B4-BE49-F238E27FC236}">
                <a16:creationId xmlns:a16="http://schemas.microsoft.com/office/drawing/2014/main" id="{C3F95FE6-31E6-4A08-9C7F-DC30BC85B0EF}"/>
              </a:ext>
            </a:extLst>
          </p:cNvPr>
          <p:cNvSpPr txBox="1"/>
          <p:nvPr/>
        </p:nvSpPr>
        <p:spPr>
          <a:xfrm>
            <a:off x="2518840" y="4537800"/>
            <a:ext cx="6799821" cy="1846659"/>
          </a:xfrm>
          <a:prstGeom prst="rect">
            <a:avLst/>
          </a:prstGeom>
          <a:noFill/>
        </p:spPr>
        <p:txBody>
          <a:bodyPr wrap="square">
            <a:spAutoFit/>
          </a:bodyPr>
          <a:lstStyle/>
          <a:p>
            <a:pPr algn="ctr"/>
            <a:r>
              <a:rPr lang="en-GB" sz="2400" b="1" dirty="0">
                <a:latin typeface="NotoSansRegular"/>
              </a:rPr>
              <a:t>Nicky Miller– </a:t>
            </a:r>
            <a:r>
              <a:rPr lang="en-GB" sz="2400" b="1" dirty="0">
                <a:latin typeface="NotoSansRegular"/>
                <a:hlinkClick r:id="rId6">
                  <a:extLst>
                    <a:ext uri="{A12FA001-AC4F-418D-AE19-62706E023703}">
                      <ahyp:hlinkClr xmlns:ahyp="http://schemas.microsoft.com/office/drawing/2018/hyperlinkcolor" val="tx"/>
                    </a:ext>
                  </a:extLst>
                </a:hlinkClick>
              </a:rPr>
              <a:t>nicky.miller@open.ac.uk</a:t>
            </a:r>
            <a:endParaRPr lang="en-GB" sz="2400" b="1" dirty="0">
              <a:latin typeface="NotoSansRegular"/>
            </a:endParaRPr>
          </a:p>
          <a:p>
            <a:pPr algn="ctr"/>
            <a:r>
              <a:rPr lang="en-GB" sz="2400" b="1" dirty="0">
                <a:latin typeface="NotoSansRegular"/>
              </a:rPr>
              <a:t>Richard Harding – </a:t>
            </a:r>
            <a:r>
              <a:rPr lang="en-GB" sz="2400" b="1" dirty="0">
                <a:latin typeface="NotoSansRegular"/>
                <a:hlinkClick r:id="rId7">
                  <a:extLst>
                    <a:ext uri="{A12FA001-AC4F-418D-AE19-62706E023703}">
                      <ahyp:hlinkClr xmlns:ahyp="http://schemas.microsoft.com/office/drawing/2018/hyperlinkcolor" val="tx"/>
                    </a:ext>
                  </a:extLst>
                </a:hlinkClick>
              </a:rPr>
              <a:t>richard.harding@open.ac.uk</a:t>
            </a:r>
            <a:endParaRPr lang="en-GB" sz="2400" b="1" dirty="0">
              <a:latin typeface="NotoSansRegular"/>
            </a:endParaRPr>
          </a:p>
          <a:p>
            <a:pPr algn="ctr"/>
            <a:endParaRPr lang="en-GB" sz="2400" b="1" dirty="0">
              <a:latin typeface="NotoSansRegular"/>
            </a:endParaRPr>
          </a:p>
          <a:p>
            <a:pPr algn="ctr"/>
            <a:r>
              <a:rPr lang="en-GB" sz="2400" b="1" dirty="0">
                <a:latin typeface="NotoSansRegular"/>
                <a:hlinkClick r:id="rId8">
                  <a:extLst>
                    <a:ext uri="{A12FA001-AC4F-418D-AE19-62706E023703}">
                      <ahyp:hlinkClr xmlns:ahyp="http://schemas.microsoft.com/office/drawing/2018/hyperlinkcolor" val="tx"/>
                    </a:ext>
                  </a:extLst>
                </a:hlinkClick>
              </a:rPr>
              <a:t>https://www.open.ac.uk/centres/policing/</a:t>
            </a:r>
            <a:endParaRPr lang="en-GB" sz="2400" b="1" dirty="0">
              <a:latin typeface="NotoSansRegular"/>
            </a:endParaRPr>
          </a:p>
          <a:p>
            <a:pPr algn="ctr"/>
            <a:endParaRPr lang="en-GB" b="1" dirty="0">
              <a:solidFill>
                <a:srgbClr val="79767F"/>
              </a:solidFill>
              <a:latin typeface="NotoSansRegular"/>
            </a:endParaRPr>
          </a:p>
        </p:txBody>
      </p:sp>
    </p:spTree>
    <p:extLst>
      <p:ext uri="{BB962C8B-B14F-4D97-AF65-F5344CB8AC3E}">
        <p14:creationId xmlns:p14="http://schemas.microsoft.com/office/powerpoint/2010/main" val="394083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2">
            <a:extLst>
              <a:ext uri="{FF2B5EF4-FFF2-40B4-BE49-F238E27FC236}">
                <a16:creationId xmlns:a16="http://schemas.microsoft.com/office/drawing/2014/main" id="{CE28985C-1EF0-44EF-89AB-254961D54EA7}"/>
              </a:ext>
            </a:extLst>
          </p:cNvPr>
          <p:cNvSpPr txBox="1"/>
          <p:nvPr/>
        </p:nvSpPr>
        <p:spPr>
          <a:xfrm>
            <a:off x="1174862" y="672833"/>
            <a:ext cx="10173416" cy="893130"/>
          </a:xfrm>
          <a:prstGeom prst="rect">
            <a:avLst/>
          </a:prstGeom>
          <a:noFill/>
          <a:ln>
            <a:solidFill>
              <a:schemeClr val="bg1"/>
            </a:solidFill>
          </a:ln>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80000"/>
              </a:lnSpc>
              <a:spcBef>
                <a:spcPts val="0"/>
              </a:spcBef>
              <a:spcAft>
                <a:spcPts val="0"/>
              </a:spcAft>
              <a:buClrTx/>
              <a:buSzTx/>
              <a:buFontTx/>
              <a:buNone/>
              <a:tabLst/>
              <a:defRPr/>
            </a:pPr>
            <a:endParaRPr kumimoji="0" lang="en-US" sz="300" b="0" i="0" u="none" strike="noStrike" kern="1200" cap="none" spc="150" normalizeH="0" baseline="0" noProof="0" dirty="0">
              <a:ln>
                <a:noFill/>
              </a:ln>
              <a:solidFill>
                <a:srgbClr val="1A3260"/>
              </a:solidFill>
              <a:effectLst/>
              <a:uLnTx/>
              <a:uFillTx/>
              <a:latin typeface="Calibri" panose="020F0502020204030204" pitchFamily="34" charset="0"/>
              <a:ea typeface="+mn-ea"/>
              <a:cs typeface="Calibri" panose="020F0502020204030204" pitchFamily="34" charset="0"/>
            </a:endParaRP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2000" b="0" i="0" u="none" strike="noStrike" kern="1200" cap="none" spc="150" normalizeH="0" baseline="0" noProof="0" dirty="0">
                <a:ln>
                  <a:noFill/>
                </a:ln>
                <a:solidFill>
                  <a:srgbClr val="1A3260"/>
                </a:solidFill>
                <a:effectLst/>
                <a:uLnTx/>
                <a:uFillTx/>
                <a:latin typeface="Calibri" panose="020F0502020204030204" pitchFamily="34" charset="0"/>
                <a:ea typeface="+mn-ea"/>
                <a:cs typeface="Calibri" panose="020F0502020204030204" pitchFamily="34" charset="0"/>
              </a:rPr>
              <a:t>Home Office funded collaboration between academics &amp; police to identify the ‘as is’ of rape investigations in England and Wales. The aim is to create a National Operating Model and transform investigations.</a:t>
            </a:r>
          </a:p>
          <a:p>
            <a:pPr marL="0" marR="0" lvl="0" indent="0" algn="ctr" defTabSz="457200" rtl="0" eaLnBrk="1" fontAlgn="auto" latinLnBrk="0" hangingPunct="1">
              <a:lnSpc>
                <a:spcPct val="80000"/>
              </a:lnSpc>
              <a:spcBef>
                <a:spcPts val="0"/>
              </a:spcBef>
              <a:spcAft>
                <a:spcPts val="0"/>
              </a:spcAft>
              <a:buClrTx/>
              <a:buSzTx/>
              <a:buFontTx/>
              <a:buNone/>
              <a:tabLst/>
              <a:defRPr/>
            </a:pPr>
            <a:endParaRPr kumimoji="0" lang="en-US" sz="200" b="0" i="0" u="none" strike="noStrike" kern="1200" cap="none" spc="150" normalizeH="0" baseline="0" noProof="0" dirty="0">
              <a:ln>
                <a:noFill/>
              </a:ln>
              <a:solidFill>
                <a:srgbClr val="1A3260"/>
              </a:solidFill>
              <a:effectLst/>
              <a:uLnTx/>
              <a:uFillTx/>
              <a:latin typeface="Calibri" panose="020F0502020204030204" pitchFamily="34" charset="0"/>
              <a:ea typeface="+mn-ea"/>
              <a:cs typeface="Calibri" panose="020F0502020204030204" pitchFamily="34" charset="0"/>
            </a:endParaRPr>
          </a:p>
        </p:txBody>
      </p:sp>
      <p:sp>
        <p:nvSpPr>
          <p:cNvPr id="8" name="Rectangle 7">
            <a:extLst>
              <a:ext uri="{FF2B5EF4-FFF2-40B4-BE49-F238E27FC236}">
                <a16:creationId xmlns:a16="http://schemas.microsoft.com/office/drawing/2014/main" id="{7214CA98-13F7-4363-9A09-838C9FD8BF7B}"/>
              </a:ext>
            </a:extLst>
          </p:cNvPr>
          <p:cNvSpPr/>
          <p:nvPr/>
        </p:nvSpPr>
        <p:spPr>
          <a:xfrm>
            <a:off x="1186946" y="2048203"/>
            <a:ext cx="834356" cy="579930"/>
          </a:xfrm>
          <a:prstGeom prst="rect">
            <a:avLst/>
          </a:prstGeom>
          <a:solidFill>
            <a:srgbClr val="1A3260"/>
          </a:solidFill>
          <a:ln w="22225" cap="rnd" cmpd="sng" algn="ctr">
            <a:noFill/>
            <a:prstDash val="solid"/>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ysClr val="window" lastClr="FFFFFF"/>
              </a:solidFill>
              <a:effectLst/>
              <a:uLnTx/>
              <a:uFillTx/>
              <a:latin typeface="Lato Light" panose="020F0502020204030203" pitchFamily="34" charset="0"/>
              <a:ea typeface="+mn-ea"/>
              <a:cs typeface="+mn-cs"/>
            </a:endParaRPr>
          </a:p>
        </p:txBody>
      </p:sp>
      <p:sp>
        <p:nvSpPr>
          <p:cNvPr id="9" name="Rectangle 8">
            <a:extLst>
              <a:ext uri="{FF2B5EF4-FFF2-40B4-BE49-F238E27FC236}">
                <a16:creationId xmlns:a16="http://schemas.microsoft.com/office/drawing/2014/main" id="{2BE2ACB9-F84A-4F6B-964E-906CB6F3D934}"/>
              </a:ext>
            </a:extLst>
          </p:cNvPr>
          <p:cNvSpPr/>
          <p:nvPr/>
        </p:nvSpPr>
        <p:spPr>
          <a:xfrm>
            <a:off x="1174862" y="2753573"/>
            <a:ext cx="834356" cy="579930"/>
          </a:xfrm>
          <a:prstGeom prst="rect">
            <a:avLst/>
          </a:prstGeom>
          <a:solidFill>
            <a:srgbClr val="45CBE8">
              <a:lumMod val="75000"/>
            </a:srgbClr>
          </a:solidFill>
          <a:ln w="22225" cap="rnd" cmpd="sng" algn="ctr">
            <a:noFill/>
            <a:prstDash val="solid"/>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ysClr val="window" lastClr="FFFFFF"/>
              </a:solidFill>
              <a:effectLst/>
              <a:uLnTx/>
              <a:uFillTx/>
              <a:latin typeface="Lato Light" panose="020F0502020204030203" pitchFamily="34" charset="0"/>
              <a:ea typeface="+mn-ea"/>
              <a:cs typeface="+mn-cs"/>
            </a:endParaRPr>
          </a:p>
        </p:txBody>
      </p:sp>
      <p:sp>
        <p:nvSpPr>
          <p:cNvPr id="10" name="Rectangle 9">
            <a:extLst>
              <a:ext uri="{FF2B5EF4-FFF2-40B4-BE49-F238E27FC236}">
                <a16:creationId xmlns:a16="http://schemas.microsoft.com/office/drawing/2014/main" id="{8C85B66B-7D4C-49C2-B9BC-417EBCE873C6}"/>
              </a:ext>
            </a:extLst>
          </p:cNvPr>
          <p:cNvSpPr/>
          <p:nvPr/>
        </p:nvSpPr>
        <p:spPr>
          <a:xfrm>
            <a:off x="1174862" y="3478668"/>
            <a:ext cx="834356" cy="586003"/>
          </a:xfrm>
          <a:prstGeom prst="rect">
            <a:avLst/>
          </a:prstGeom>
          <a:solidFill>
            <a:srgbClr val="42955F"/>
          </a:solidFill>
          <a:ln w="22225" cap="rnd" cmpd="sng" algn="ctr">
            <a:noFill/>
            <a:prstDash val="solid"/>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ysClr val="window" lastClr="FFFFFF"/>
              </a:solidFill>
              <a:effectLst/>
              <a:uLnTx/>
              <a:uFillTx/>
              <a:latin typeface="Lato Light" panose="020F0502020204030203" pitchFamily="34" charset="0"/>
              <a:ea typeface="+mn-ea"/>
              <a:cs typeface="+mn-cs"/>
            </a:endParaRPr>
          </a:p>
        </p:txBody>
      </p:sp>
      <p:sp>
        <p:nvSpPr>
          <p:cNvPr id="11" name="Rectangle 10">
            <a:extLst>
              <a:ext uri="{FF2B5EF4-FFF2-40B4-BE49-F238E27FC236}">
                <a16:creationId xmlns:a16="http://schemas.microsoft.com/office/drawing/2014/main" id="{1AA666DB-6C39-494E-850D-E8B471C2EE16}"/>
              </a:ext>
            </a:extLst>
          </p:cNvPr>
          <p:cNvSpPr/>
          <p:nvPr/>
        </p:nvSpPr>
        <p:spPr>
          <a:xfrm>
            <a:off x="1174862" y="4217072"/>
            <a:ext cx="834356" cy="741168"/>
          </a:xfrm>
          <a:prstGeom prst="rect">
            <a:avLst/>
          </a:prstGeom>
          <a:solidFill>
            <a:srgbClr val="45CBE8">
              <a:lumMod val="50000"/>
            </a:srgbClr>
          </a:solidFill>
          <a:ln w="22225" cap="rnd" cmpd="sng" algn="ctr">
            <a:noFill/>
            <a:prstDash val="solid"/>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ysClr val="window" lastClr="FFFFFF"/>
              </a:solidFill>
              <a:effectLst/>
              <a:uLnTx/>
              <a:uFillTx/>
              <a:latin typeface="Lato Light" panose="020F0502020204030203" pitchFamily="34" charset="0"/>
              <a:ea typeface="+mn-ea"/>
              <a:cs typeface="+mn-cs"/>
            </a:endParaRPr>
          </a:p>
        </p:txBody>
      </p:sp>
      <p:sp>
        <p:nvSpPr>
          <p:cNvPr id="12" name="Rectangle 11">
            <a:extLst>
              <a:ext uri="{FF2B5EF4-FFF2-40B4-BE49-F238E27FC236}">
                <a16:creationId xmlns:a16="http://schemas.microsoft.com/office/drawing/2014/main" id="{F1DD1DDE-5B23-43C9-AA7F-E41FC6034B7A}"/>
              </a:ext>
            </a:extLst>
          </p:cNvPr>
          <p:cNvSpPr/>
          <p:nvPr/>
        </p:nvSpPr>
        <p:spPr>
          <a:xfrm>
            <a:off x="1174862" y="5912763"/>
            <a:ext cx="834356" cy="583681"/>
          </a:xfrm>
          <a:prstGeom prst="rect">
            <a:avLst/>
          </a:prstGeom>
          <a:solidFill>
            <a:srgbClr val="4590B8"/>
          </a:solidFill>
          <a:ln w="22225" cap="rnd" cmpd="sng" algn="ctr">
            <a:noFill/>
            <a:prstDash val="solid"/>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ysClr val="window" lastClr="FFFFFF"/>
              </a:solidFill>
              <a:effectLst/>
              <a:uLnTx/>
              <a:uFillTx/>
              <a:latin typeface="Lato Light" panose="020F0502020204030203" pitchFamily="34" charset="0"/>
              <a:ea typeface="+mn-ea"/>
              <a:cs typeface="+mn-cs"/>
            </a:endParaRPr>
          </a:p>
        </p:txBody>
      </p:sp>
      <p:sp>
        <p:nvSpPr>
          <p:cNvPr id="13" name="Rectangle 12">
            <a:extLst>
              <a:ext uri="{FF2B5EF4-FFF2-40B4-BE49-F238E27FC236}">
                <a16:creationId xmlns:a16="http://schemas.microsoft.com/office/drawing/2014/main" id="{86F72018-FA29-43A1-B090-E31A56CA1118}"/>
              </a:ext>
            </a:extLst>
          </p:cNvPr>
          <p:cNvSpPr/>
          <p:nvPr/>
        </p:nvSpPr>
        <p:spPr>
          <a:xfrm>
            <a:off x="2212547" y="2042204"/>
            <a:ext cx="9159302" cy="579930"/>
          </a:xfrm>
          <a:prstGeom prst="rect">
            <a:avLst/>
          </a:prstGeom>
          <a:solidFill>
            <a:srgbClr val="1A3260">
              <a:alpha val="27843"/>
            </a:srgbClr>
          </a:solidFill>
          <a:ln w="22225" cap="rnd" cmpd="sng" algn="ctr">
            <a:noFill/>
            <a:prstDash val="solid"/>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EBEBEB">
                  <a:lumMod val="20000"/>
                  <a:lumOff val="80000"/>
                </a:srgbClr>
              </a:solidFill>
              <a:effectLst/>
              <a:uLnTx/>
              <a:uFillTx/>
              <a:latin typeface="Lato Light" panose="020F0502020204030203" pitchFamily="34" charset="0"/>
              <a:ea typeface="+mn-ea"/>
              <a:cs typeface="+mn-cs"/>
            </a:endParaRPr>
          </a:p>
        </p:txBody>
      </p:sp>
      <p:sp>
        <p:nvSpPr>
          <p:cNvPr id="14" name="Rectangle 13">
            <a:extLst>
              <a:ext uri="{FF2B5EF4-FFF2-40B4-BE49-F238E27FC236}">
                <a16:creationId xmlns:a16="http://schemas.microsoft.com/office/drawing/2014/main" id="{B3FB2139-B023-47AF-B2BF-093FDAE724B7}"/>
              </a:ext>
            </a:extLst>
          </p:cNvPr>
          <p:cNvSpPr/>
          <p:nvPr/>
        </p:nvSpPr>
        <p:spPr>
          <a:xfrm>
            <a:off x="2200468" y="2753132"/>
            <a:ext cx="9159304" cy="579929"/>
          </a:xfrm>
          <a:prstGeom prst="rect">
            <a:avLst/>
          </a:prstGeom>
          <a:solidFill>
            <a:srgbClr val="45CBE8">
              <a:lumMod val="75000"/>
              <a:alpha val="27843"/>
            </a:srgbClr>
          </a:solidFill>
          <a:ln w="22225" cap="rnd" cmpd="sng" algn="ctr">
            <a:noFill/>
            <a:prstDash val="solid"/>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EBEBEB">
                  <a:lumMod val="20000"/>
                  <a:lumOff val="80000"/>
                </a:srgbClr>
              </a:solidFill>
              <a:effectLst/>
              <a:uLnTx/>
              <a:uFillTx/>
              <a:latin typeface="Lato Light" panose="020F0502020204030203" pitchFamily="34" charset="0"/>
              <a:ea typeface="+mn-ea"/>
              <a:cs typeface="+mn-cs"/>
            </a:endParaRPr>
          </a:p>
        </p:txBody>
      </p:sp>
      <p:sp>
        <p:nvSpPr>
          <p:cNvPr id="15" name="Rectangle 14">
            <a:extLst>
              <a:ext uri="{FF2B5EF4-FFF2-40B4-BE49-F238E27FC236}">
                <a16:creationId xmlns:a16="http://schemas.microsoft.com/office/drawing/2014/main" id="{FB241C72-8B86-4B8C-A21F-5B65EF55B547}"/>
              </a:ext>
            </a:extLst>
          </p:cNvPr>
          <p:cNvSpPr/>
          <p:nvPr/>
        </p:nvSpPr>
        <p:spPr>
          <a:xfrm>
            <a:off x="2200468" y="3454062"/>
            <a:ext cx="9159304" cy="610609"/>
          </a:xfrm>
          <a:prstGeom prst="rect">
            <a:avLst/>
          </a:prstGeom>
          <a:solidFill>
            <a:srgbClr val="42955F">
              <a:alpha val="27843"/>
            </a:srgbClr>
          </a:solidFill>
          <a:ln w="22225" cap="rnd" cmpd="sng" algn="ctr">
            <a:noFill/>
            <a:prstDash val="solid"/>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EBEBEB">
                  <a:lumMod val="20000"/>
                  <a:lumOff val="80000"/>
                </a:srgbClr>
              </a:solidFill>
              <a:effectLst/>
              <a:uLnTx/>
              <a:uFillTx/>
              <a:latin typeface="Lato Light" panose="020F0502020204030203" pitchFamily="34" charset="0"/>
              <a:ea typeface="+mn-ea"/>
              <a:cs typeface="+mn-cs"/>
            </a:endParaRPr>
          </a:p>
        </p:txBody>
      </p:sp>
      <p:sp>
        <p:nvSpPr>
          <p:cNvPr id="16" name="Rectangle 15">
            <a:extLst>
              <a:ext uri="{FF2B5EF4-FFF2-40B4-BE49-F238E27FC236}">
                <a16:creationId xmlns:a16="http://schemas.microsoft.com/office/drawing/2014/main" id="{1A4130D6-9FE1-4C83-9115-C1D107501285}"/>
              </a:ext>
            </a:extLst>
          </p:cNvPr>
          <p:cNvSpPr/>
          <p:nvPr/>
        </p:nvSpPr>
        <p:spPr>
          <a:xfrm>
            <a:off x="2188982" y="4228708"/>
            <a:ext cx="9159305" cy="711706"/>
          </a:xfrm>
          <a:prstGeom prst="rect">
            <a:avLst/>
          </a:prstGeom>
          <a:solidFill>
            <a:srgbClr val="45CBE8">
              <a:lumMod val="50000"/>
              <a:alpha val="27843"/>
            </a:srgbClr>
          </a:solidFill>
          <a:ln w="22225" cap="rnd" cmpd="sng" algn="ctr">
            <a:noFill/>
            <a:prstDash val="solid"/>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EBEBEB">
                  <a:lumMod val="20000"/>
                  <a:lumOff val="80000"/>
                </a:srgbClr>
              </a:solidFill>
              <a:effectLst/>
              <a:uLnTx/>
              <a:uFillTx/>
              <a:latin typeface="Lato Light" panose="020F0502020204030203" pitchFamily="34" charset="0"/>
              <a:ea typeface="+mn-ea"/>
              <a:cs typeface="+mn-cs"/>
            </a:endParaRPr>
          </a:p>
        </p:txBody>
      </p:sp>
      <p:sp>
        <p:nvSpPr>
          <p:cNvPr id="17" name="Rectangle 16">
            <a:extLst>
              <a:ext uri="{FF2B5EF4-FFF2-40B4-BE49-F238E27FC236}">
                <a16:creationId xmlns:a16="http://schemas.microsoft.com/office/drawing/2014/main" id="{3DC922A1-886A-4781-B6DD-F5382E34048A}"/>
              </a:ext>
            </a:extLst>
          </p:cNvPr>
          <p:cNvSpPr/>
          <p:nvPr/>
        </p:nvSpPr>
        <p:spPr>
          <a:xfrm>
            <a:off x="2188822" y="5175774"/>
            <a:ext cx="9159455" cy="582648"/>
          </a:xfrm>
          <a:prstGeom prst="rect">
            <a:avLst/>
          </a:prstGeom>
          <a:solidFill>
            <a:srgbClr val="A2C777">
              <a:alpha val="27843"/>
            </a:srgbClr>
          </a:solidFill>
          <a:ln w="22225" cap="rnd" cmpd="sng" algn="ctr">
            <a:noFill/>
            <a:prstDash val="solid"/>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EBEBEB">
                  <a:lumMod val="20000"/>
                  <a:lumOff val="80000"/>
                </a:srgbClr>
              </a:solidFill>
              <a:effectLst/>
              <a:uLnTx/>
              <a:uFillTx/>
              <a:latin typeface="Lato Light" panose="020F0502020204030203" pitchFamily="34" charset="0"/>
              <a:ea typeface="+mn-ea"/>
              <a:cs typeface="+mn-cs"/>
            </a:endParaRPr>
          </a:p>
        </p:txBody>
      </p:sp>
      <p:sp>
        <p:nvSpPr>
          <p:cNvPr id="18" name="TextBox 18">
            <a:extLst>
              <a:ext uri="{FF2B5EF4-FFF2-40B4-BE49-F238E27FC236}">
                <a16:creationId xmlns:a16="http://schemas.microsoft.com/office/drawing/2014/main" id="{BCDBAEFC-EB57-4AAF-AA6C-A44AB59E9D0B}"/>
              </a:ext>
            </a:extLst>
          </p:cNvPr>
          <p:cNvSpPr txBox="1"/>
          <p:nvPr/>
        </p:nvSpPr>
        <p:spPr>
          <a:xfrm>
            <a:off x="2219963" y="2146570"/>
            <a:ext cx="8752627" cy="369332"/>
          </a:xfrm>
          <a:prstGeom prst="rect">
            <a:avLst/>
          </a:prstGeom>
          <a:noFill/>
        </p:spPr>
        <p:txBody>
          <a:bodyPr wrap="square" lIns="91440" tIns="45720" rIns="91440" bIns="45720"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05435" indent="-305435">
              <a:spcBef>
                <a:spcPts val="600"/>
              </a:spcBef>
            </a:pPr>
            <a:r>
              <a:rPr lang="en-GB" dirty="0">
                <a:latin typeface="Calibri" panose="020F0502020204030204" pitchFamily="34" charset="0"/>
                <a:ea typeface="+mn-lt"/>
                <a:cs typeface="Calibri" panose="020F0502020204030204" pitchFamily="34" charset="0"/>
              </a:rPr>
              <a:t>Pillar 1: Suspect-focused investigations</a:t>
            </a:r>
            <a:endParaRPr lang="en-US" sz="1200" dirty="0">
              <a:latin typeface="Calibri" panose="020F0502020204030204" pitchFamily="34" charset="0"/>
              <a:cs typeface="Calibri" panose="020F0502020204030204" pitchFamily="34" charset="0"/>
            </a:endParaRPr>
          </a:p>
        </p:txBody>
      </p:sp>
      <p:sp>
        <p:nvSpPr>
          <p:cNvPr id="19" name="TextBox 20">
            <a:extLst>
              <a:ext uri="{FF2B5EF4-FFF2-40B4-BE49-F238E27FC236}">
                <a16:creationId xmlns:a16="http://schemas.microsoft.com/office/drawing/2014/main" id="{47EAE596-36A5-4E81-9EA9-878CC73D702D}"/>
              </a:ext>
            </a:extLst>
          </p:cNvPr>
          <p:cNvSpPr txBox="1"/>
          <p:nvPr/>
        </p:nvSpPr>
        <p:spPr>
          <a:xfrm>
            <a:off x="2188982" y="4416741"/>
            <a:ext cx="8870360" cy="369332"/>
          </a:xfrm>
          <a:prstGeom prst="rect">
            <a:avLst/>
          </a:prstGeom>
          <a:noFill/>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989013" lvl="0" indent="-989013"/>
            <a:r>
              <a:rPr kumimoji="0" lang="en-GB" b="1" i="0" u="none" strike="noStrike" kern="1200" cap="none" spc="0" normalizeH="0" baseline="0" noProof="0" dirty="0">
                <a:ln>
                  <a:noFill/>
                </a:ln>
                <a:solidFill>
                  <a:sysClr val="windowText" lastClr="000000"/>
                </a:solidFill>
                <a:effectLst/>
                <a:uLnTx/>
                <a:uFillTx/>
                <a:latin typeface="Gill Sans MT" panose="020B0502020104020203"/>
                <a:ea typeface="+mn-ea"/>
                <a:cs typeface="+mn-cs"/>
              </a:rPr>
              <a:t>Pillar 4: P</a:t>
            </a:r>
            <a:r>
              <a:rPr lang="en-GB" b="1" dirty="0" err="1">
                <a:solidFill>
                  <a:sysClr val="windowText" lastClr="000000"/>
                </a:solidFill>
                <a:latin typeface="Gill Sans MT" panose="020B0502020104020203"/>
              </a:rPr>
              <a:t>romoting</a:t>
            </a:r>
            <a:r>
              <a:rPr lang="en-GB" b="1" dirty="0">
                <a:solidFill>
                  <a:sysClr val="windowText" lastClr="000000"/>
                </a:solidFill>
                <a:latin typeface="Gill Sans MT" panose="020B0502020104020203"/>
              </a:rPr>
              <a:t> better learning, development, and wellbeing for Investigators</a:t>
            </a:r>
            <a:endParaRPr kumimoji="0" lang="en-GB" b="1" i="0" u="none" strike="noStrike" kern="1200" cap="none" spc="0" normalizeH="0" baseline="0" noProof="0" dirty="0">
              <a:ln>
                <a:noFill/>
              </a:ln>
              <a:solidFill>
                <a:sysClr val="windowText" lastClr="000000"/>
              </a:solidFill>
              <a:effectLst/>
              <a:uLnTx/>
              <a:uFillTx/>
              <a:latin typeface="Gill Sans MT" panose="020B0502020104020203"/>
              <a:ea typeface="+mn-ea"/>
              <a:cs typeface="+mn-cs"/>
            </a:endParaRPr>
          </a:p>
        </p:txBody>
      </p:sp>
      <p:sp>
        <p:nvSpPr>
          <p:cNvPr id="20" name="TextBox 21">
            <a:extLst>
              <a:ext uri="{FF2B5EF4-FFF2-40B4-BE49-F238E27FC236}">
                <a16:creationId xmlns:a16="http://schemas.microsoft.com/office/drawing/2014/main" id="{956A72FF-76B5-406E-83D6-AEB12B380536}"/>
              </a:ext>
            </a:extLst>
          </p:cNvPr>
          <p:cNvSpPr txBox="1"/>
          <p:nvPr/>
        </p:nvSpPr>
        <p:spPr>
          <a:xfrm>
            <a:off x="2200467" y="3515811"/>
            <a:ext cx="7215712" cy="369332"/>
          </a:xfrm>
          <a:prstGeom prst="rect">
            <a:avLst/>
          </a:prstGeom>
          <a:noFill/>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ysClr val="windowText" lastClr="000000"/>
                </a:solidFill>
                <a:effectLst/>
                <a:uLnTx/>
                <a:uFillTx/>
                <a:latin typeface="Gill Sans MT" panose="020B0502020104020203"/>
                <a:ea typeface="+mn-ea"/>
                <a:cs typeface="+mn-cs"/>
              </a:rPr>
              <a:t>Pillar 3: Engaging victims &amp; embedding ‘procedural justice’</a:t>
            </a:r>
          </a:p>
        </p:txBody>
      </p:sp>
      <p:sp>
        <p:nvSpPr>
          <p:cNvPr id="21" name="TextBox 22">
            <a:extLst>
              <a:ext uri="{FF2B5EF4-FFF2-40B4-BE49-F238E27FC236}">
                <a16:creationId xmlns:a16="http://schemas.microsoft.com/office/drawing/2014/main" id="{7E1DBFE1-2BE8-4701-A4ED-FEA0939B9901}"/>
              </a:ext>
            </a:extLst>
          </p:cNvPr>
          <p:cNvSpPr txBox="1"/>
          <p:nvPr/>
        </p:nvSpPr>
        <p:spPr>
          <a:xfrm>
            <a:off x="2188822" y="5243847"/>
            <a:ext cx="9044887" cy="369332"/>
          </a:xfrm>
          <a:prstGeom prst="rect">
            <a:avLst/>
          </a:prstGeom>
          <a:noFill/>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989013" marR="0" lvl="0" indent="-989013"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ysClr val="windowText" lastClr="000000"/>
                </a:solidFill>
                <a:effectLst/>
                <a:uLnTx/>
                <a:uFillTx/>
                <a:latin typeface="Gill Sans MT" panose="020B0502020104020203"/>
                <a:ea typeface="+mn-ea"/>
                <a:cs typeface="+mn-cs"/>
              </a:rPr>
              <a:t>Pillar 5: Data-led performance monitoring &amp; understanding of outcomes</a:t>
            </a:r>
          </a:p>
        </p:txBody>
      </p:sp>
      <p:sp>
        <p:nvSpPr>
          <p:cNvPr id="22" name="TextBox 23">
            <a:extLst>
              <a:ext uri="{FF2B5EF4-FFF2-40B4-BE49-F238E27FC236}">
                <a16:creationId xmlns:a16="http://schemas.microsoft.com/office/drawing/2014/main" id="{223B4965-5313-4D4A-B00A-E2DB3EB3E7BD}"/>
              </a:ext>
            </a:extLst>
          </p:cNvPr>
          <p:cNvSpPr txBox="1"/>
          <p:nvPr/>
        </p:nvSpPr>
        <p:spPr>
          <a:xfrm>
            <a:off x="2200467" y="2814241"/>
            <a:ext cx="8858875" cy="369332"/>
          </a:xfrm>
          <a:prstGeom prst="rect">
            <a:avLst/>
          </a:prstGeom>
          <a:noFill/>
        </p:spPr>
        <p:txBody>
          <a:bodyPr wrap="square" lIns="91440" tIns="45720" rIns="91440" bIns="45720"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ysClr val="windowText" lastClr="000000"/>
                </a:solidFill>
                <a:effectLst/>
                <a:uLnTx/>
                <a:uFillTx/>
                <a:latin typeface="Calibri"/>
                <a:ea typeface="+mn-ea"/>
                <a:cs typeface="Calibri"/>
              </a:rPr>
              <a:t>Pillar 2: Disrupting repeat offenders</a:t>
            </a:r>
            <a:endParaRPr kumimoji="0" lang="en-US" sz="1800" b="0" i="0" u="none" strike="noStrike" kern="1200" cap="none" spc="0" normalizeH="0" baseline="0" noProof="0" dirty="0">
              <a:ln>
                <a:noFill/>
              </a:ln>
              <a:solidFill>
                <a:sysClr val="windowText" lastClr="000000"/>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E63129D6-8145-442F-BDB7-8E577284E6C7}"/>
              </a:ext>
            </a:extLst>
          </p:cNvPr>
          <p:cNvSpPr/>
          <p:nvPr/>
        </p:nvSpPr>
        <p:spPr>
          <a:xfrm>
            <a:off x="1174862" y="5170774"/>
            <a:ext cx="834356" cy="589589"/>
          </a:xfrm>
          <a:prstGeom prst="rect">
            <a:avLst/>
          </a:prstGeom>
          <a:solidFill>
            <a:srgbClr val="A2C777"/>
          </a:solidFill>
          <a:ln w="22225" cap="rnd" cmpd="sng" algn="ctr">
            <a:noFill/>
            <a:prstDash val="solid"/>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ysClr val="window" lastClr="FFFFFF"/>
              </a:solidFill>
              <a:effectLst/>
              <a:uLnTx/>
              <a:uFillTx/>
              <a:latin typeface="Lato Light" panose="020F0502020204030203" pitchFamily="34" charset="0"/>
              <a:ea typeface="+mn-ea"/>
              <a:cs typeface="+mn-cs"/>
            </a:endParaRPr>
          </a:p>
        </p:txBody>
      </p:sp>
      <p:sp>
        <p:nvSpPr>
          <p:cNvPr id="24" name="Rectangle 23">
            <a:extLst>
              <a:ext uri="{FF2B5EF4-FFF2-40B4-BE49-F238E27FC236}">
                <a16:creationId xmlns:a16="http://schemas.microsoft.com/office/drawing/2014/main" id="{67651FDC-F862-428A-9911-99CE9FCB611B}"/>
              </a:ext>
            </a:extLst>
          </p:cNvPr>
          <p:cNvSpPr/>
          <p:nvPr/>
        </p:nvSpPr>
        <p:spPr>
          <a:xfrm>
            <a:off x="2188822" y="5912763"/>
            <a:ext cx="9159455" cy="583681"/>
          </a:xfrm>
          <a:prstGeom prst="rect">
            <a:avLst/>
          </a:prstGeom>
          <a:solidFill>
            <a:srgbClr val="4590B8">
              <a:alpha val="27843"/>
            </a:srgbClr>
          </a:solidFill>
          <a:ln w="22225" cap="rnd" cmpd="sng" algn="ctr">
            <a:noFill/>
            <a:prstDash val="solid"/>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EBEBEB">
                  <a:lumMod val="20000"/>
                  <a:lumOff val="80000"/>
                </a:srgbClr>
              </a:solidFill>
              <a:effectLst/>
              <a:uLnTx/>
              <a:uFillTx/>
              <a:latin typeface="Lato Light" panose="020F0502020204030203" pitchFamily="34" charset="0"/>
              <a:ea typeface="+mn-ea"/>
              <a:cs typeface="+mn-cs"/>
            </a:endParaRPr>
          </a:p>
        </p:txBody>
      </p:sp>
      <p:sp>
        <p:nvSpPr>
          <p:cNvPr id="25" name="TextBox 8">
            <a:extLst>
              <a:ext uri="{FF2B5EF4-FFF2-40B4-BE49-F238E27FC236}">
                <a16:creationId xmlns:a16="http://schemas.microsoft.com/office/drawing/2014/main" id="{9002305B-7E4A-41EF-AB55-4F4FF9968312}"/>
              </a:ext>
            </a:extLst>
          </p:cNvPr>
          <p:cNvSpPr txBox="1"/>
          <p:nvPr/>
        </p:nvSpPr>
        <p:spPr>
          <a:xfrm>
            <a:off x="2212546" y="6019241"/>
            <a:ext cx="8828383" cy="369332"/>
          </a:xfrm>
          <a:prstGeom prst="rect">
            <a:avLst/>
          </a:prstGeom>
          <a:noFill/>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ysClr val="windowText" lastClr="000000"/>
                </a:solidFill>
                <a:effectLst/>
                <a:uLnTx/>
                <a:uFillTx/>
                <a:latin typeface="Gill Sans MT" panose="020B0502020104020203"/>
                <a:ea typeface="+mn-ea"/>
                <a:cs typeface="+mn-cs"/>
              </a:rPr>
              <a:t>Pillar 6: Digital forensics</a:t>
            </a:r>
          </a:p>
        </p:txBody>
      </p:sp>
      <p:sp>
        <p:nvSpPr>
          <p:cNvPr id="26" name="TextBox 9">
            <a:extLst>
              <a:ext uri="{FF2B5EF4-FFF2-40B4-BE49-F238E27FC236}">
                <a16:creationId xmlns:a16="http://schemas.microsoft.com/office/drawing/2014/main" id="{37D962E7-3C0E-4952-9D42-85F4E9C123E5}"/>
              </a:ext>
            </a:extLst>
          </p:cNvPr>
          <p:cNvSpPr txBox="1"/>
          <p:nvPr/>
        </p:nvSpPr>
        <p:spPr>
          <a:xfrm>
            <a:off x="1207359" y="1648603"/>
            <a:ext cx="10164490" cy="268984"/>
          </a:xfrm>
          <a:prstGeom prst="rect">
            <a:avLst/>
          </a:prstGeom>
          <a:solidFill>
            <a:srgbClr val="1A3260"/>
          </a:solidFill>
          <a:ln>
            <a:solidFill>
              <a:srgbClr val="1A3260"/>
            </a:solidFill>
          </a:ln>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80000"/>
              </a:lnSpc>
              <a:spcBef>
                <a:spcPts val="0"/>
              </a:spcBef>
              <a:spcAft>
                <a:spcPts val="0"/>
              </a:spcAft>
              <a:buClrTx/>
              <a:buSzTx/>
              <a:buFontTx/>
              <a:buNone/>
              <a:tabLst/>
              <a:defRPr/>
            </a:pPr>
            <a:r>
              <a:rPr kumimoji="0" lang="en-US" sz="1400" b="1" i="0" u="none" strike="noStrike" kern="1200" cap="none" spc="150" normalizeH="0" baseline="0" noProof="0" dirty="0">
                <a:ln>
                  <a:noFill/>
                </a:ln>
                <a:solidFill>
                  <a:sysClr val="window" lastClr="FFFFFF"/>
                </a:solidFill>
                <a:effectLst/>
                <a:uLnTx/>
                <a:uFillTx/>
                <a:latin typeface="Calibri" panose="020F0502020204030204" pitchFamily="34" charset="0"/>
                <a:ea typeface="+mn-ea"/>
                <a:cs typeface="Calibri" panose="020F0502020204030204" pitchFamily="34" charset="0"/>
              </a:rPr>
              <a:t>Piloted in Avon &amp; Somerset. Year 1 expanded to 4 ‘Deep Dive’ forces in England &amp; Wales. Year 2 +14 forces.</a:t>
            </a:r>
          </a:p>
        </p:txBody>
      </p:sp>
      <p:sp>
        <p:nvSpPr>
          <p:cNvPr id="2" name="Text Placeholder 3">
            <a:extLst>
              <a:ext uri="{FF2B5EF4-FFF2-40B4-BE49-F238E27FC236}">
                <a16:creationId xmlns:a16="http://schemas.microsoft.com/office/drawing/2014/main" id="{2B11D595-3BBD-44A7-D7A5-F1C4CE0B69AA}"/>
              </a:ext>
            </a:extLst>
          </p:cNvPr>
          <p:cNvSpPr txBox="1">
            <a:spLocks/>
          </p:cNvSpPr>
          <p:nvPr/>
        </p:nvSpPr>
        <p:spPr>
          <a:xfrm>
            <a:off x="205887" y="67801"/>
            <a:ext cx="10766703" cy="497161"/>
          </a:xfrm>
          <a:prstGeom prst="rect">
            <a:avLst/>
          </a:prstGeom>
        </p:spPr>
        <p:txBody>
          <a:bodyPr>
            <a:noAutofit/>
          </a:bodyPr>
          <a:lstStyle>
            <a:lvl1pPr marL="0" indent="0" algn="l" defTabSz="914400" rtl="0" eaLnBrk="1" latinLnBrk="0" hangingPunct="1">
              <a:lnSpc>
                <a:spcPct val="110000"/>
              </a:lnSpc>
              <a:spcBef>
                <a:spcPts val="1000"/>
              </a:spcBef>
              <a:buFont typeface="Arial" panose="020B0604020202020204" pitchFamily="34" charset="0"/>
              <a:buNone/>
              <a:defRPr sz="3000" b="1" i="0" kern="1200">
                <a:ln>
                  <a:noFill/>
                </a:ln>
                <a:solidFill>
                  <a:srgbClr val="060645"/>
                </a:solidFill>
                <a:latin typeface="Poppins SemiBold" pitchFamily="2" charset="77"/>
                <a:ea typeface="+mn-ea"/>
                <a:cs typeface="Poppins SemiBold" pitchFamily="2" charset="77"/>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ln>
                  <a:noFill/>
                </a:ln>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ln>
                  <a:noFill/>
                </a:ln>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ln>
                  <a:noFill/>
                </a:ln>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ln>
                  <a:noFill/>
                </a:ln>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1000"/>
              </a:spcBef>
              <a:spcAft>
                <a:spcPts val="0"/>
              </a:spcAft>
              <a:buClrTx/>
              <a:buSzTx/>
              <a:buFont typeface="Arial" panose="020B0604020202020204" pitchFamily="34" charset="0"/>
              <a:buNone/>
              <a:tabLst/>
              <a:defRPr/>
            </a:pPr>
            <a:r>
              <a:rPr kumimoji="0" lang="en-GB" sz="3200" b="1" i="0" u="none" strike="noStrike" kern="1200" cap="none" spc="0" normalizeH="0" baseline="0" noProof="0" dirty="0">
                <a:ln>
                  <a:noFill/>
                </a:ln>
                <a:solidFill>
                  <a:srgbClr val="002060"/>
                </a:solidFill>
                <a:effectLst/>
                <a:uLnTx/>
                <a:uFillTx/>
                <a:latin typeface="+mn-lt"/>
                <a:ea typeface="+mn-ea"/>
                <a:cs typeface="Poppins SemiBold" pitchFamily="2" charset="77"/>
              </a:rPr>
              <a:t>Project </a:t>
            </a:r>
            <a:r>
              <a:rPr kumimoji="0" lang="en-GB" sz="3200" b="1" i="0" u="none" strike="noStrike" kern="1200" cap="none" spc="0" normalizeH="0" baseline="0" noProof="0" dirty="0" err="1">
                <a:ln>
                  <a:noFill/>
                </a:ln>
                <a:solidFill>
                  <a:srgbClr val="002060"/>
                </a:solidFill>
                <a:effectLst/>
                <a:uLnTx/>
                <a:uFillTx/>
                <a:latin typeface="+mn-lt"/>
                <a:ea typeface="+mn-ea"/>
                <a:cs typeface="Poppins SemiBold" pitchFamily="2" charset="77"/>
              </a:rPr>
              <a:t>Soteria</a:t>
            </a:r>
            <a:r>
              <a:rPr kumimoji="0" lang="en-GB" sz="3200" b="1" i="0" u="none" strike="noStrike" kern="1200" cap="none" spc="0" normalizeH="0" baseline="0" noProof="0" dirty="0">
                <a:ln>
                  <a:noFill/>
                </a:ln>
                <a:solidFill>
                  <a:srgbClr val="002060"/>
                </a:solidFill>
                <a:effectLst/>
                <a:uLnTx/>
                <a:uFillTx/>
                <a:latin typeface="+mn-lt"/>
                <a:ea typeface="+mn-ea"/>
                <a:cs typeface="Poppins SemiBold" pitchFamily="2" charset="77"/>
              </a:rPr>
              <a:t> Bluestone</a:t>
            </a:r>
          </a:p>
        </p:txBody>
      </p:sp>
      <p:sp>
        <p:nvSpPr>
          <p:cNvPr id="3" name="Rectangle 2">
            <a:extLst>
              <a:ext uri="{FF2B5EF4-FFF2-40B4-BE49-F238E27FC236}">
                <a16:creationId xmlns:a16="http://schemas.microsoft.com/office/drawing/2014/main" id="{B9125B67-8320-2474-2816-28DC47863318}"/>
              </a:ext>
            </a:extLst>
          </p:cNvPr>
          <p:cNvSpPr/>
          <p:nvPr/>
        </p:nvSpPr>
        <p:spPr>
          <a:xfrm>
            <a:off x="2101718" y="4066759"/>
            <a:ext cx="9044887" cy="1069296"/>
          </a:xfrm>
          <a:prstGeom prst="rect">
            <a:avLst/>
          </a:prstGeom>
          <a:noFill/>
          <a:ln w="38100" cap="flat" cmpd="sng" algn="ctr">
            <a:solidFill>
              <a:srgbClr val="FF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226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2A2D159-49D5-16ED-5817-6055B07DC440}"/>
              </a:ext>
            </a:extLst>
          </p:cNvPr>
          <p:cNvGrpSpPr/>
          <p:nvPr/>
        </p:nvGrpSpPr>
        <p:grpSpPr>
          <a:xfrm>
            <a:off x="1771459" y="1403513"/>
            <a:ext cx="9508208" cy="4715154"/>
            <a:chOff x="786587" y="1360073"/>
            <a:chExt cx="10658816" cy="5163679"/>
          </a:xfrm>
        </p:grpSpPr>
        <p:sp>
          <p:nvSpPr>
            <p:cNvPr id="5" name="Arrow: Pentagon 4">
              <a:extLst>
                <a:ext uri="{FF2B5EF4-FFF2-40B4-BE49-F238E27FC236}">
                  <a16:creationId xmlns:a16="http://schemas.microsoft.com/office/drawing/2014/main" id="{A611D014-6B91-34A7-B9D1-2E5A0CAE0409}"/>
                </a:ext>
              </a:extLst>
            </p:cNvPr>
            <p:cNvSpPr/>
            <p:nvPr/>
          </p:nvSpPr>
          <p:spPr>
            <a:xfrm>
              <a:off x="786587" y="1360075"/>
              <a:ext cx="1633884" cy="1221761"/>
            </a:xfrm>
            <a:prstGeom prst="homePlate">
              <a:avLst/>
            </a:prstGeom>
            <a:solidFill>
              <a:srgbClr val="62A39F">
                <a:lumMod val="75000"/>
              </a:srgbClr>
            </a:solidFill>
            <a:ln w="15875" cap="flat" cmpd="sng" algn="ctr">
              <a:solidFill>
                <a:srgbClr val="2683C6">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prstClr val="white"/>
                  </a:solidFill>
                  <a:effectLst/>
                  <a:uLnTx/>
                  <a:uFillTx/>
                  <a:latin typeface="Calibri" panose="020F0502020204030204"/>
                  <a:ea typeface="+mn-ea"/>
                  <a:cs typeface="+mn-cs"/>
                </a:rPr>
                <a:t>L&amp;D learning material review</a:t>
              </a:r>
            </a:p>
          </p:txBody>
        </p:sp>
        <p:sp>
          <p:nvSpPr>
            <p:cNvPr id="6" name="Arrow: Pentagon 5">
              <a:extLst>
                <a:ext uri="{FF2B5EF4-FFF2-40B4-BE49-F238E27FC236}">
                  <a16:creationId xmlns:a16="http://schemas.microsoft.com/office/drawing/2014/main" id="{8C681C52-F718-66E1-9E8A-AF8C5CA92137}"/>
                </a:ext>
              </a:extLst>
            </p:cNvPr>
            <p:cNvSpPr/>
            <p:nvPr/>
          </p:nvSpPr>
          <p:spPr>
            <a:xfrm>
              <a:off x="786587" y="3988019"/>
              <a:ext cx="1633884" cy="1221761"/>
            </a:xfrm>
            <a:prstGeom prst="homePlate">
              <a:avLst/>
            </a:prstGeom>
            <a:solidFill>
              <a:srgbClr val="1CADE4"/>
            </a:solidFill>
            <a:ln w="15875" cap="flat" cmpd="sng" algn="ctr">
              <a:solidFill>
                <a:srgbClr val="1CADE4">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prstClr val="white"/>
                  </a:solidFill>
                  <a:effectLst/>
                  <a:uLnTx/>
                  <a:uFillTx/>
                  <a:latin typeface="Calibri" panose="020F0502020204030204"/>
                  <a:ea typeface="+mn-ea"/>
                  <a:cs typeface="+mn-cs"/>
                </a:rPr>
                <a:t>Interviews &amp; Focus Groups</a:t>
              </a:r>
            </a:p>
          </p:txBody>
        </p:sp>
        <p:sp>
          <p:nvSpPr>
            <p:cNvPr id="27" name="Arrow: Pentagon 26">
              <a:extLst>
                <a:ext uri="{FF2B5EF4-FFF2-40B4-BE49-F238E27FC236}">
                  <a16:creationId xmlns:a16="http://schemas.microsoft.com/office/drawing/2014/main" id="{76544E5E-AFD8-90A3-7675-1AA40FAC7E16}"/>
                </a:ext>
              </a:extLst>
            </p:cNvPr>
            <p:cNvSpPr/>
            <p:nvPr/>
          </p:nvSpPr>
          <p:spPr>
            <a:xfrm>
              <a:off x="786587" y="5301991"/>
              <a:ext cx="1633884" cy="1221761"/>
            </a:xfrm>
            <a:prstGeom prst="homePlate">
              <a:avLst/>
            </a:prstGeom>
            <a:solidFill>
              <a:srgbClr val="2683C6">
                <a:lumMod val="75000"/>
              </a:srgbClr>
            </a:solidFill>
            <a:ln w="15875" cap="flat" cmpd="sng" algn="ctr">
              <a:solidFill>
                <a:srgbClr val="62A39F">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prstClr val="white"/>
                  </a:solidFill>
                  <a:effectLst/>
                  <a:uLnTx/>
                  <a:uFillTx/>
                  <a:latin typeface="Calibri" panose="020F0502020204030204"/>
                  <a:ea typeface="+mn-ea"/>
                  <a:cs typeface="+mn-cs"/>
                </a:rPr>
                <a:t>Survey</a:t>
              </a:r>
            </a:p>
          </p:txBody>
        </p:sp>
        <p:sp>
          <p:nvSpPr>
            <p:cNvPr id="28" name="Arrow: Chevron 27">
              <a:extLst>
                <a:ext uri="{FF2B5EF4-FFF2-40B4-BE49-F238E27FC236}">
                  <a16:creationId xmlns:a16="http://schemas.microsoft.com/office/drawing/2014/main" id="{EF09CE5B-2E3D-B8EA-7665-D4668D0F79D2}"/>
                </a:ext>
              </a:extLst>
            </p:cNvPr>
            <p:cNvSpPr/>
            <p:nvPr/>
          </p:nvSpPr>
          <p:spPr>
            <a:xfrm>
              <a:off x="1921009" y="1360075"/>
              <a:ext cx="2591834" cy="1221761"/>
            </a:xfrm>
            <a:prstGeom prst="chevron">
              <a:avLst/>
            </a:prstGeom>
            <a:solidFill>
              <a:srgbClr val="62A39F">
                <a:lumMod val="40000"/>
                <a:lumOff val="60000"/>
              </a:srgbClr>
            </a:solidFill>
            <a:ln w="15875" cap="flat" cmpd="sng" algn="ctr">
              <a:solidFill>
                <a:srgbClr val="2683C6">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Calibri" panose="020F0502020204030204"/>
                  <a:ea typeface="+mn-ea"/>
                  <a:cs typeface="+mn-cs"/>
                </a:rPr>
                <a:t>Files reviewed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Calibri" panose="020F0502020204030204"/>
                  <a:ea typeface="+mn-ea"/>
                  <a:cs typeface="+mn-cs"/>
                </a:rPr>
                <a:t>SOIT, SSAIDP, IPLDP, ICIDP, PCDA reviewed in detail</a:t>
              </a:r>
            </a:p>
          </p:txBody>
        </p:sp>
        <p:sp>
          <p:nvSpPr>
            <p:cNvPr id="29" name="Arrow: Pentagon 28">
              <a:extLst>
                <a:ext uri="{FF2B5EF4-FFF2-40B4-BE49-F238E27FC236}">
                  <a16:creationId xmlns:a16="http://schemas.microsoft.com/office/drawing/2014/main" id="{1C2BA196-C92B-0DE6-1351-5094381487BD}"/>
                </a:ext>
              </a:extLst>
            </p:cNvPr>
            <p:cNvSpPr/>
            <p:nvPr/>
          </p:nvSpPr>
          <p:spPr>
            <a:xfrm>
              <a:off x="786587" y="2674047"/>
              <a:ext cx="1633884" cy="1221761"/>
            </a:xfrm>
            <a:prstGeom prst="homePlate">
              <a:avLst/>
            </a:prstGeom>
            <a:solidFill>
              <a:srgbClr val="344068"/>
            </a:solidFill>
            <a:ln w="15875" cap="flat" cmpd="sng" algn="ctr">
              <a:solidFill>
                <a:srgbClr val="1CADE4">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prstClr val="white"/>
                  </a:solidFill>
                  <a:effectLst/>
                  <a:uLnTx/>
                  <a:uFillTx/>
                  <a:latin typeface="Calibri" panose="020F0502020204030204"/>
                  <a:ea typeface="+mn-ea"/>
                  <a:cs typeface="+mn-cs"/>
                </a:rPr>
                <a:t>Wellbeing approach review</a:t>
              </a:r>
            </a:p>
          </p:txBody>
        </p:sp>
        <p:sp>
          <p:nvSpPr>
            <p:cNvPr id="30" name="Arrow: Chevron 29">
              <a:extLst>
                <a:ext uri="{FF2B5EF4-FFF2-40B4-BE49-F238E27FC236}">
                  <a16:creationId xmlns:a16="http://schemas.microsoft.com/office/drawing/2014/main" id="{8ACC2253-8B4A-B0CB-7F18-0A382F6013A9}"/>
                </a:ext>
              </a:extLst>
            </p:cNvPr>
            <p:cNvSpPr/>
            <p:nvPr/>
          </p:nvSpPr>
          <p:spPr>
            <a:xfrm>
              <a:off x="1921008" y="5297251"/>
              <a:ext cx="2646142" cy="1221761"/>
            </a:xfrm>
            <a:prstGeom prst="chevron">
              <a:avLst/>
            </a:prstGeom>
            <a:solidFill>
              <a:srgbClr val="2683C6">
                <a:lumMod val="60000"/>
                <a:lumOff val="40000"/>
              </a:srgbClr>
            </a:solidFill>
            <a:ln w="15875" cap="flat" cmpd="sng" algn="ctr">
              <a:solidFill>
                <a:srgbClr val="2683C6">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Calibri" panose="020F0502020204030204"/>
                  <a:ea typeface="+mn-ea"/>
                  <a:cs typeface="+mn-cs"/>
                </a:rPr>
                <a:t>n=2108 responses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Calibri" panose="020F0502020204030204"/>
                  <a:ea typeface="+mn-ea"/>
                  <a:cs typeface="+mn-cs"/>
                </a:rPr>
                <a:t>(n=256 free text)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Calibri" panose="020F0502020204030204"/>
                  <a:ea typeface="+mn-ea"/>
                  <a:cs typeface="+mn-cs"/>
                </a:rPr>
                <a:t>Themes: L&amp;D, wellbeing, workload, burnout (MBI),  attitudes</a:t>
              </a:r>
            </a:p>
          </p:txBody>
        </p:sp>
        <p:sp>
          <p:nvSpPr>
            <p:cNvPr id="31" name="Arrow: Chevron 30">
              <a:extLst>
                <a:ext uri="{FF2B5EF4-FFF2-40B4-BE49-F238E27FC236}">
                  <a16:creationId xmlns:a16="http://schemas.microsoft.com/office/drawing/2014/main" id="{D6654192-D74C-ED71-A36E-BD5D88B5FE1D}"/>
                </a:ext>
              </a:extLst>
            </p:cNvPr>
            <p:cNvSpPr/>
            <p:nvPr/>
          </p:nvSpPr>
          <p:spPr>
            <a:xfrm>
              <a:off x="1921008" y="3986835"/>
              <a:ext cx="2646142" cy="1221761"/>
            </a:xfrm>
            <a:prstGeom prst="chevron">
              <a:avLst/>
            </a:prstGeom>
            <a:solidFill>
              <a:srgbClr val="1CADE4">
                <a:lumMod val="60000"/>
                <a:lumOff val="40000"/>
              </a:srgbClr>
            </a:solidFill>
            <a:ln w="15875" cap="flat" cmpd="sng" algn="ctr">
              <a:solidFill>
                <a:srgbClr val="2683C6">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Calibri" panose="020F0502020204030204"/>
                  <a:ea typeface="+mn-ea"/>
                  <a:cs typeface="+mn-cs"/>
                </a:rPr>
                <a:t>Interviews (n=58), focus groups (n=28, n=123 participants): Strategic, policy, learning, leadership frontline</a:t>
              </a:r>
            </a:p>
          </p:txBody>
        </p:sp>
        <p:sp>
          <p:nvSpPr>
            <p:cNvPr id="32" name="Arrow: Chevron 31">
              <a:extLst>
                <a:ext uri="{FF2B5EF4-FFF2-40B4-BE49-F238E27FC236}">
                  <a16:creationId xmlns:a16="http://schemas.microsoft.com/office/drawing/2014/main" id="{88AEB4FE-AF11-7C26-A392-4FDB78A9E1B6}"/>
                </a:ext>
              </a:extLst>
            </p:cNvPr>
            <p:cNvSpPr/>
            <p:nvPr/>
          </p:nvSpPr>
          <p:spPr>
            <a:xfrm>
              <a:off x="1921008" y="2674046"/>
              <a:ext cx="2591835" cy="1221761"/>
            </a:xfrm>
            <a:prstGeom prst="chevron">
              <a:avLst/>
            </a:prstGeom>
            <a:solidFill>
              <a:srgbClr val="344068">
                <a:lumMod val="40000"/>
                <a:lumOff val="60000"/>
              </a:srgbClr>
            </a:solidFill>
            <a:ln w="15875" cap="flat" cmpd="sng" algn="ctr">
              <a:solidFill>
                <a:srgbClr val="2683C6">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Calibri" panose="020F0502020204030204"/>
                  <a:ea typeface="+mn-ea"/>
                  <a:cs typeface="+mn-cs"/>
                </a:rPr>
                <a:t>Review of welfare approaches in other forces and A&amp;S.  Interview with welfare lead</a:t>
              </a:r>
            </a:p>
          </p:txBody>
        </p:sp>
        <p:sp>
          <p:nvSpPr>
            <p:cNvPr id="33" name="Arrow: Chevron 32">
              <a:extLst>
                <a:ext uri="{FF2B5EF4-FFF2-40B4-BE49-F238E27FC236}">
                  <a16:creationId xmlns:a16="http://schemas.microsoft.com/office/drawing/2014/main" id="{52B267E3-1DFA-DB13-3843-A44A2D92D634}"/>
                </a:ext>
              </a:extLst>
            </p:cNvPr>
            <p:cNvSpPr/>
            <p:nvPr/>
          </p:nvSpPr>
          <p:spPr>
            <a:xfrm>
              <a:off x="3989924" y="1360074"/>
              <a:ext cx="2401554" cy="1221761"/>
            </a:xfrm>
            <a:prstGeom prst="chevron">
              <a:avLst/>
            </a:prstGeom>
            <a:solidFill>
              <a:srgbClr val="62A39F">
                <a:lumMod val="40000"/>
                <a:lumOff val="60000"/>
              </a:srgbClr>
            </a:solidFill>
            <a:ln w="15875" cap="flat" cmpd="sng" algn="ctr">
              <a:solidFill>
                <a:srgbClr val="2683C6">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Calibri" panose="020F0502020204030204"/>
                  <a:ea typeface="+mn-ea"/>
                  <a:cs typeface="+mn-cs"/>
                </a:rPr>
                <a:t>Development of analysis framework and structured analysis of lesson plans &amp; content </a:t>
              </a:r>
            </a:p>
          </p:txBody>
        </p:sp>
        <p:sp>
          <p:nvSpPr>
            <p:cNvPr id="34" name="Arrow: Chevron 33">
              <a:extLst>
                <a:ext uri="{FF2B5EF4-FFF2-40B4-BE49-F238E27FC236}">
                  <a16:creationId xmlns:a16="http://schemas.microsoft.com/office/drawing/2014/main" id="{3A993A42-1185-0D79-3854-D123E1EF691F}"/>
                </a:ext>
              </a:extLst>
            </p:cNvPr>
            <p:cNvSpPr/>
            <p:nvPr/>
          </p:nvSpPr>
          <p:spPr>
            <a:xfrm>
              <a:off x="4003502" y="3986833"/>
              <a:ext cx="2401554" cy="1221761"/>
            </a:xfrm>
            <a:prstGeom prst="chevron">
              <a:avLst/>
            </a:prstGeom>
            <a:solidFill>
              <a:srgbClr val="1CADE4">
                <a:lumMod val="60000"/>
                <a:lumOff val="40000"/>
              </a:srgbClr>
            </a:solidFill>
            <a:ln w="15875" cap="flat" cmpd="sng" algn="ctr">
              <a:solidFill>
                <a:srgbClr val="2683C6">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Calibri" panose="020F0502020204030204"/>
                  <a:ea typeface="+mn-ea"/>
                  <a:cs typeface="+mn-cs"/>
                </a:rPr>
                <a:t>Thematic analysis using NVIVO</a:t>
              </a:r>
            </a:p>
          </p:txBody>
        </p:sp>
        <p:sp>
          <p:nvSpPr>
            <p:cNvPr id="35" name="Arrow: Chevron 34">
              <a:extLst>
                <a:ext uri="{FF2B5EF4-FFF2-40B4-BE49-F238E27FC236}">
                  <a16:creationId xmlns:a16="http://schemas.microsoft.com/office/drawing/2014/main" id="{03EC1BDA-1451-E146-3ACF-66D96125E2A1}"/>
                </a:ext>
              </a:extLst>
            </p:cNvPr>
            <p:cNvSpPr/>
            <p:nvPr/>
          </p:nvSpPr>
          <p:spPr>
            <a:xfrm>
              <a:off x="4003501" y="5297252"/>
              <a:ext cx="2401554" cy="1221761"/>
            </a:xfrm>
            <a:prstGeom prst="chevron">
              <a:avLst/>
            </a:prstGeom>
            <a:solidFill>
              <a:srgbClr val="2683C6">
                <a:lumMod val="60000"/>
                <a:lumOff val="40000"/>
              </a:srgbClr>
            </a:solidFill>
            <a:ln w="15875" cap="flat" cmpd="sng" algn="ctr">
              <a:solidFill>
                <a:srgbClr val="2683C6">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Calibri" panose="020F0502020204030204"/>
                  <a:ea typeface="+mn-ea"/>
                  <a:cs typeface="+mn-cs"/>
                </a:rPr>
                <a:t>Quantitative analysis using SPSS and Stata; Qualitative analysis using NVIVO</a:t>
              </a:r>
            </a:p>
          </p:txBody>
        </p:sp>
        <p:sp>
          <p:nvSpPr>
            <p:cNvPr id="36" name="Arrow: Chevron 35">
              <a:extLst>
                <a:ext uri="{FF2B5EF4-FFF2-40B4-BE49-F238E27FC236}">
                  <a16:creationId xmlns:a16="http://schemas.microsoft.com/office/drawing/2014/main" id="{8E647AA7-3E73-061D-0A6E-40596501BA3C}"/>
                </a:ext>
              </a:extLst>
            </p:cNvPr>
            <p:cNvSpPr/>
            <p:nvPr/>
          </p:nvSpPr>
          <p:spPr>
            <a:xfrm>
              <a:off x="3996711" y="2668122"/>
              <a:ext cx="2401555" cy="1221761"/>
            </a:xfrm>
            <a:prstGeom prst="chevron">
              <a:avLst/>
            </a:prstGeom>
            <a:solidFill>
              <a:srgbClr val="344068">
                <a:lumMod val="40000"/>
                <a:lumOff val="60000"/>
              </a:srgbClr>
            </a:solidFill>
            <a:ln w="15875" cap="flat" cmpd="sng" algn="ctr">
              <a:solidFill>
                <a:srgbClr val="2683C6">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Calibri" panose="020F0502020204030204"/>
                  <a:ea typeface="+mn-ea"/>
                  <a:cs typeface="+mn-cs"/>
                </a:rPr>
                <a:t>Comparative analysis between organization’s approaches</a:t>
              </a:r>
            </a:p>
          </p:txBody>
        </p:sp>
        <p:sp>
          <p:nvSpPr>
            <p:cNvPr id="37" name="Arrow: Chevron 36">
              <a:extLst>
                <a:ext uri="{FF2B5EF4-FFF2-40B4-BE49-F238E27FC236}">
                  <a16:creationId xmlns:a16="http://schemas.microsoft.com/office/drawing/2014/main" id="{7E7CD914-7439-69B3-322B-973EA68CDE1D}"/>
                </a:ext>
              </a:extLst>
            </p:cNvPr>
            <p:cNvSpPr/>
            <p:nvPr/>
          </p:nvSpPr>
          <p:spPr>
            <a:xfrm>
              <a:off x="5854938" y="1360073"/>
              <a:ext cx="2093307" cy="1221761"/>
            </a:xfrm>
            <a:prstGeom prst="chevron">
              <a:avLst/>
            </a:prstGeom>
            <a:solidFill>
              <a:srgbClr val="62A39F">
                <a:lumMod val="40000"/>
                <a:lumOff val="60000"/>
              </a:srgbClr>
            </a:solidFill>
            <a:ln w="15875" cap="flat" cmpd="sng" algn="ctr">
              <a:solidFill>
                <a:srgbClr val="2683C6">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Calibri" panose="020F0502020204030204"/>
                  <a:ea typeface="+mn-ea"/>
                  <a:cs typeface="+mn-cs"/>
                </a:rPr>
                <a:t>Inter-rater review of analysis</a:t>
              </a:r>
            </a:p>
          </p:txBody>
        </p:sp>
        <p:sp>
          <p:nvSpPr>
            <p:cNvPr id="38" name="Arrow: Chevron 37">
              <a:extLst>
                <a:ext uri="{FF2B5EF4-FFF2-40B4-BE49-F238E27FC236}">
                  <a16:creationId xmlns:a16="http://schemas.microsoft.com/office/drawing/2014/main" id="{71F06CE4-04D6-B170-F677-1DC638F12D79}"/>
                </a:ext>
              </a:extLst>
            </p:cNvPr>
            <p:cNvSpPr/>
            <p:nvPr/>
          </p:nvSpPr>
          <p:spPr>
            <a:xfrm>
              <a:off x="5854938" y="2676414"/>
              <a:ext cx="2093308" cy="1221761"/>
            </a:xfrm>
            <a:prstGeom prst="chevron">
              <a:avLst/>
            </a:prstGeom>
            <a:solidFill>
              <a:srgbClr val="344068">
                <a:lumMod val="40000"/>
                <a:lumOff val="60000"/>
              </a:srgbClr>
            </a:solidFill>
            <a:ln w="15875" cap="flat" cmpd="sng" algn="ctr">
              <a:solidFill>
                <a:srgbClr val="2683C6">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Calibri" panose="020F0502020204030204"/>
                  <a:ea typeface="+mn-ea"/>
                  <a:cs typeface="+mn-cs"/>
                </a:rPr>
                <a:t>Review of literature to identify promising practice</a:t>
              </a:r>
            </a:p>
          </p:txBody>
        </p:sp>
        <p:sp>
          <p:nvSpPr>
            <p:cNvPr id="39" name="Arrow: Chevron 38">
              <a:extLst>
                <a:ext uri="{FF2B5EF4-FFF2-40B4-BE49-F238E27FC236}">
                  <a16:creationId xmlns:a16="http://schemas.microsoft.com/office/drawing/2014/main" id="{47D44EDD-800C-44C1-F8B6-A0CDDFEEA151}"/>
                </a:ext>
              </a:extLst>
            </p:cNvPr>
            <p:cNvSpPr/>
            <p:nvPr/>
          </p:nvSpPr>
          <p:spPr>
            <a:xfrm>
              <a:off x="5854938" y="3986832"/>
              <a:ext cx="2128871" cy="1221761"/>
            </a:xfrm>
            <a:prstGeom prst="chevron">
              <a:avLst/>
            </a:prstGeom>
            <a:solidFill>
              <a:srgbClr val="1CADE4">
                <a:lumMod val="60000"/>
                <a:lumOff val="40000"/>
              </a:srgbClr>
            </a:solidFill>
            <a:ln w="15875" cap="flat" cmpd="sng" algn="ctr">
              <a:solidFill>
                <a:srgbClr val="2683C6">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Calibri" panose="020F0502020204030204"/>
                  <a:ea typeface="+mn-ea"/>
                  <a:cs typeface="+mn-cs"/>
                </a:rPr>
                <a:t>Inter-rater review of analysis</a:t>
              </a:r>
            </a:p>
          </p:txBody>
        </p:sp>
        <p:sp>
          <p:nvSpPr>
            <p:cNvPr id="40" name="Arrow: Chevron 39">
              <a:extLst>
                <a:ext uri="{FF2B5EF4-FFF2-40B4-BE49-F238E27FC236}">
                  <a16:creationId xmlns:a16="http://schemas.microsoft.com/office/drawing/2014/main" id="{3F6F37BB-F9FB-6A9F-9126-43C928B6AB4E}"/>
                </a:ext>
              </a:extLst>
            </p:cNvPr>
            <p:cNvSpPr/>
            <p:nvPr/>
          </p:nvSpPr>
          <p:spPr>
            <a:xfrm>
              <a:off x="5854938" y="5299620"/>
              <a:ext cx="2128871" cy="1221761"/>
            </a:xfrm>
            <a:prstGeom prst="chevron">
              <a:avLst/>
            </a:prstGeom>
            <a:solidFill>
              <a:srgbClr val="2683C6">
                <a:lumMod val="60000"/>
                <a:lumOff val="40000"/>
              </a:srgbClr>
            </a:solidFill>
            <a:ln w="15875" cap="flat" cmpd="sng" algn="ctr">
              <a:solidFill>
                <a:srgbClr val="2683C6">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Calibri" panose="020F0502020204030204"/>
                  <a:ea typeface="+mn-ea"/>
                  <a:cs typeface="+mn-cs"/>
                </a:rPr>
                <a:t>Regression modelling, SD analysis and hypothesis testing</a:t>
              </a:r>
            </a:p>
          </p:txBody>
        </p:sp>
        <p:grpSp>
          <p:nvGrpSpPr>
            <p:cNvPr id="41" name="Group 40">
              <a:extLst>
                <a:ext uri="{FF2B5EF4-FFF2-40B4-BE49-F238E27FC236}">
                  <a16:creationId xmlns:a16="http://schemas.microsoft.com/office/drawing/2014/main" id="{D095F902-4FBD-B83A-B58F-88F79F8871D0}"/>
                </a:ext>
              </a:extLst>
            </p:cNvPr>
            <p:cNvGrpSpPr/>
            <p:nvPr/>
          </p:nvGrpSpPr>
          <p:grpSpPr>
            <a:xfrm>
              <a:off x="7474395" y="1360073"/>
              <a:ext cx="2516986" cy="5158940"/>
              <a:chOff x="7474395" y="1360073"/>
              <a:chExt cx="2516986" cy="5158940"/>
            </a:xfrm>
          </p:grpSpPr>
          <p:sp>
            <p:nvSpPr>
              <p:cNvPr id="48" name="Arrow: Chevron 47">
                <a:extLst>
                  <a:ext uri="{FF2B5EF4-FFF2-40B4-BE49-F238E27FC236}">
                    <a16:creationId xmlns:a16="http://schemas.microsoft.com/office/drawing/2014/main" id="{08096D1F-367A-2019-6AFC-581D450F91DF}"/>
                  </a:ext>
                </a:extLst>
              </p:cNvPr>
              <p:cNvSpPr/>
              <p:nvPr/>
            </p:nvSpPr>
            <p:spPr>
              <a:xfrm>
                <a:off x="7474398" y="1360073"/>
                <a:ext cx="2516983" cy="1221761"/>
              </a:xfrm>
              <a:prstGeom prst="chevron">
                <a:avLst/>
              </a:prstGeom>
              <a:solidFill>
                <a:srgbClr val="1CADE4"/>
              </a:solidFill>
              <a:ln w="1587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49" name="Arrow: Chevron 48">
                <a:extLst>
                  <a:ext uri="{FF2B5EF4-FFF2-40B4-BE49-F238E27FC236}">
                    <a16:creationId xmlns:a16="http://schemas.microsoft.com/office/drawing/2014/main" id="{9ED97622-6E5E-3C2E-6061-1F129247F259}"/>
                  </a:ext>
                </a:extLst>
              </p:cNvPr>
              <p:cNvSpPr/>
              <p:nvPr/>
            </p:nvSpPr>
            <p:spPr>
              <a:xfrm>
                <a:off x="7474396" y="2668121"/>
                <a:ext cx="2516982" cy="1221761"/>
              </a:xfrm>
              <a:prstGeom prst="chevron">
                <a:avLst/>
              </a:prstGeom>
              <a:solidFill>
                <a:srgbClr val="1CADE4"/>
              </a:solidFill>
              <a:ln w="1587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50" name="Arrow: Chevron 49">
                <a:extLst>
                  <a:ext uri="{FF2B5EF4-FFF2-40B4-BE49-F238E27FC236}">
                    <a16:creationId xmlns:a16="http://schemas.microsoft.com/office/drawing/2014/main" id="{2EAECE03-6EA8-1C50-A5FD-56C505DE1EDE}"/>
                  </a:ext>
                </a:extLst>
              </p:cNvPr>
              <p:cNvSpPr/>
              <p:nvPr/>
            </p:nvSpPr>
            <p:spPr>
              <a:xfrm>
                <a:off x="7474396" y="3978539"/>
                <a:ext cx="2516982" cy="1221761"/>
              </a:xfrm>
              <a:prstGeom prst="chevron">
                <a:avLst/>
              </a:prstGeom>
              <a:solidFill>
                <a:srgbClr val="1CADE4"/>
              </a:solidFill>
              <a:ln w="1587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51" name="Arrow: Chevron 50">
                <a:extLst>
                  <a:ext uri="{FF2B5EF4-FFF2-40B4-BE49-F238E27FC236}">
                    <a16:creationId xmlns:a16="http://schemas.microsoft.com/office/drawing/2014/main" id="{2DB09A5A-47EB-24F7-55DF-079D3A7FED43}"/>
                  </a:ext>
                </a:extLst>
              </p:cNvPr>
              <p:cNvSpPr/>
              <p:nvPr/>
            </p:nvSpPr>
            <p:spPr>
              <a:xfrm>
                <a:off x="7474395" y="5297252"/>
                <a:ext cx="2516982" cy="1221761"/>
              </a:xfrm>
              <a:prstGeom prst="chevron">
                <a:avLst/>
              </a:prstGeom>
              <a:solidFill>
                <a:srgbClr val="1CADE4"/>
              </a:solidFill>
              <a:ln w="1587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52" name="Rectangle 51">
                <a:extLst>
                  <a:ext uri="{FF2B5EF4-FFF2-40B4-BE49-F238E27FC236}">
                    <a16:creationId xmlns:a16="http://schemas.microsoft.com/office/drawing/2014/main" id="{5DB59931-FC9F-2566-C986-DFA8BD1EC65B}"/>
                  </a:ext>
                </a:extLst>
              </p:cNvPr>
              <p:cNvSpPr/>
              <p:nvPr/>
            </p:nvSpPr>
            <p:spPr>
              <a:xfrm>
                <a:off x="8101965" y="1391694"/>
                <a:ext cx="1234694" cy="5127319"/>
              </a:xfrm>
              <a:prstGeom prst="rect">
                <a:avLst/>
              </a:prstGeom>
              <a:solidFill>
                <a:srgbClr val="1CADE4"/>
              </a:solidFill>
              <a:ln w="1587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Cross thematic analysis and outcome synthesis</a:t>
                </a:r>
              </a:p>
            </p:txBody>
          </p:sp>
        </p:grpSp>
        <p:grpSp>
          <p:nvGrpSpPr>
            <p:cNvPr id="42" name="Group 41">
              <a:extLst>
                <a:ext uri="{FF2B5EF4-FFF2-40B4-BE49-F238E27FC236}">
                  <a16:creationId xmlns:a16="http://schemas.microsoft.com/office/drawing/2014/main" id="{11A5BC89-677B-4EB7-2A37-B9CEE0173DCD}"/>
                </a:ext>
              </a:extLst>
            </p:cNvPr>
            <p:cNvGrpSpPr/>
            <p:nvPr/>
          </p:nvGrpSpPr>
          <p:grpSpPr>
            <a:xfrm>
              <a:off x="9429692" y="1360073"/>
              <a:ext cx="2015711" cy="5158941"/>
              <a:chOff x="7175709" y="1360073"/>
              <a:chExt cx="2015711" cy="5158941"/>
            </a:xfrm>
            <a:solidFill>
              <a:sysClr val="window" lastClr="FFFFFF">
                <a:lumMod val="50000"/>
              </a:sysClr>
            </a:solidFill>
          </p:grpSpPr>
          <p:sp>
            <p:nvSpPr>
              <p:cNvPr id="43" name="Arrow: Chevron 42">
                <a:extLst>
                  <a:ext uri="{FF2B5EF4-FFF2-40B4-BE49-F238E27FC236}">
                    <a16:creationId xmlns:a16="http://schemas.microsoft.com/office/drawing/2014/main" id="{752FEEA9-FDEC-ED1C-2F98-191157FB2A55}"/>
                  </a:ext>
                </a:extLst>
              </p:cNvPr>
              <p:cNvSpPr/>
              <p:nvPr/>
            </p:nvSpPr>
            <p:spPr>
              <a:xfrm>
                <a:off x="7175709" y="1360073"/>
                <a:ext cx="1981993" cy="1221761"/>
              </a:xfrm>
              <a:prstGeom prst="chevron">
                <a:avLst/>
              </a:prstGeom>
              <a:grpFill/>
              <a:ln w="1587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44" name="Arrow: Chevron 43">
                <a:extLst>
                  <a:ext uri="{FF2B5EF4-FFF2-40B4-BE49-F238E27FC236}">
                    <a16:creationId xmlns:a16="http://schemas.microsoft.com/office/drawing/2014/main" id="{3A2E852C-99CA-93FD-A77E-E277769BBFD9}"/>
                  </a:ext>
                </a:extLst>
              </p:cNvPr>
              <p:cNvSpPr/>
              <p:nvPr/>
            </p:nvSpPr>
            <p:spPr>
              <a:xfrm>
                <a:off x="7175709" y="2668121"/>
                <a:ext cx="1981993" cy="1221761"/>
              </a:xfrm>
              <a:prstGeom prst="chevron">
                <a:avLst/>
              </a:prstGeom>
              <a:grpFill/>
              <a:ln w="1587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45" name="Arrow: Chevron 44">
                <a:extLst>
                  <a:ext uri="{FF2B5EF4-FFF2-40B4-BE49-F238E27FC236}">
                    <a16:creationId xmlns:a16="http://schemas.microsoft.com/office/drawing/2014/main" id="{053BF144-59C4-5DBC-2F58-38B23473CD8C}"/>
                  </a:ext>
                </a:extLst>
              </p:cNvPr>
              <p:cNvSpPr/>
              <p:nvPr/>
            </p:nvSpPr>
            <p:spPr>
              <a:xfrm>
                <a:off x="7175710" y="3978539"/>
                <a:ext cx="1981993" cy="1221761"/>
              </a:xfrm>
              <a:prstGeom prst="chevron">
                <a:avLst/>
              </a:prstGeom>
              <a:grpFill/>
              <a:ln w="1587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46" name="Arrow: Chevron 45">
                <a:extLst>
                  <a:ext uri="{FF2B5EF4-FFF2-40B4-BE49-F238E27FC236}">
                    <a16:creationId xmlns:a16="http://schemas.microsoft.com/office/drawing/2014/main" id="{D3757077-01AA-72E6-8CAF-8657984E112C}"/>
                  </a:ext>
                </a:extLst>
              </p:cNvPr>
              <p:cNvSpPr/>
              <p:nvPr/>
            </p:nvSpPr>
            <p:spPr>
              <a:xfrm>
                <a:off x="7175711" y="5297252"/>
                <a:ext cx="1981993" cy="1221761"/>
              </a:xfrm>
              <a:prstGeom prst="chevron">
                <a:avLst/>
              </a:prstGeom>
              <a:grpFill/>
              <a:ln w="1587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47" name="Rectangle 46">
                <a:extLst>
                  <a:ext uri="{FF2B5EF4-FFF2-40B4-BE49-F238E27FC236}">
                    <a16:creationId xmlns:a16="http://schemas.microsoft.com/office/drawing/2014/main" id="{A8F0FABC-AB96-0015-E63D-1F854533D390}"/>
                  </a:ext>
                </a:extLst>
              </p:cNvPr>
              <p:cNvSpPr/>
              <p:nvPr/>
            </p:nvSpPr>
            <p:spPr>
              <a:xfrm>
                <a:off x="7816847" y="1360074"/>
                <a:ext cx="1374573" cy="5158940"/>
              </a:xfrm>
              <a:prstGeom prst="rect">
                <a:avLst/>
              </a:prstGeom>
              <a:grpFill/>
              <a:ln w="1587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panose="020F0502020204030204"/>
                    <a:ea typeface="+mn-ea"/>
                    <a:cs typeface="+mn-cs"/>
                  </a:rPr>
                  <a:t>Results and analytical products</a:t>
                </a:r>
              </a:p>
            </p:txBody>
          </p:sp>
        </p:grpSp>
      </p:grpSp>
      <p:sp>
        <p:nvSpPr>
          <p:cNvPr id="53" name="Rectangle 52">
            <a:extLst>
              <a:ext uri="{FF2B5EF4-FFF2-40B4-BE49-F238E27FC236}">
                <a16:creationId xmlns:a16="http://schemas.microsoft.com/office/drawing/2014/main" id="{0FACBB91-78DC-F7F0-687C-1A13864E8F21}"/>
              </a:ext>
            </a:extLst>
          </p:cNvPr>
          <p:cNvSpPr/>
          <p:nvPr/>
        </p:nvSpPr>
        <p:spPr>
          <a:xfrm rot="16200000">
            <a:off x="-936092" y="3470582"/>
            <a:ext cx="4710826" cy="605562"/>
          </a:xfrm>
          <a:prstGeom prst="rect">
            <a:avLst/>
          </a:prstGeom>
          <a:solidFill>
            <a:srgbClr val="002060"/>
          </a:solidFill>
          <a:ln w="15875" cap="flat" cmpd="sng" algn="ctr">
            <a:solidFill>
              <a:srgbClr val="1CADE4">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rPr>
              <a:t>5 Policing Organizations in England &amp; Wales</a:t>
            </a:r>
          </a:p>
        </p:txBody>
      </p:sp>
      <p:sp>
        <p:nvSpPr>
          <p:cNvPr id="54" name="Text Placeholder 3">
            <a:extLst>
              <a:ext uri="{FF2B5EF4-FFF2-40B4-BE49-F238E27FC236}">
                <a16:creationId xmlns:a16="http://schemas.microsoft.com/office/drawing/2014/main" id="{8C911DE4-CCBB-3BA6-9A09-9E40D08A5050}"/>
              </a:ext>
            </a:extLst>
          </p:cNvPr>
          <p:cNvSpPr txBox="1">
            <a:spLocks/>
          </p:cNvSpPr>
          <p:nvPr/>
        </p:nvSpPr>
        <p:spPr>
          <a:xfrm>
            <a:off x="528215" y="404664"/>
            <a:ext cx="10766703" cy="497161"/>
          </a:xfrm>
          <a:prstGeom prst="rect">
            <a:avLst/>
          </a:prstGeom>
        </p:spPr>
        <p:txBody>
          <a:bodyPr>
            <a:noAutofit/>
          </a:bodyPr>
          <a:lstStyle>
            <a:lvl1pPr marL="0" indent="0" algn="l" defTabSz="914400" rtl="0" eaLnBrk="1" latinLnBrk="0" hangingPunct="1">
              <a:lnSpc>
                <a:spcPct val="110000"/>
              </a:lnSpc>
              <a:spcBef>
                <a:spcPts val="1000"/>
              </a:spcBef>
              <a:buFont typeface="Arial" panose="020B0604020202020204" pitchFamily="34" charset="0"/>
              <a:buNone/>
              <a:defRPr sz="3000" b="1" i="0" kern="1200">
                <a:ln>
                  <a:noFill/>
                </a:ln>
                <a:solidFill>
                  <a:srgbClr val="060645"/>
                </a:solidFill>
                <a:latin typeface="Poppins SemiBold" pitchFamily="2" charset="77"/>
                <a:ea typeface="+mn-ea"/>
                <a:cs typeface="Poppins SemiBold" pitchFamily="2" charset="77"/>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ln>
                  <a:noFill/>
                </a:ln>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ln>
                  <a:noFill/>
                </a:ln>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ln>
                  <a:noFill/>
                </a:ln>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ln>
                  <a:noFill/>
                </a:ln>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1000"/>
              </a:spcBef>
              <a:spcAft>
                <a:spcPts val="0"/>
              </a:spcAft>
              <a:buClrTx/>
              <a:buSzTx/>
              <a:buFont typeface="Arial" panose="020B0604020202020204" pitchFamily="34" charset="0"/>
              <a:buNone/>
              <a:tabLst/>
              <a:defRPr/>
            </a:pPr>
            <a:r>
              <a:rPr kumimoji="0" lang="en-GB" sz="3200" b="1" i="0" u="none" strike="noStrike" kern="1200" cap="none" spc="0" normalizeH="0" baseline="0" noProof="0" dirty="0">
                <a:ln>
                  <a:noFill/>
                </a:ln>
                <a:solidFill>
                  <a:srgbClr val="002060"/>
                </a:solidFill>
                <a:effectLst/>
                <a:uLnTx/>
                <a:uFillTx/>
                <a:latin typeface="+mn-lt"/>
                <a:ea typeface="+mn-ea"/>
                <a:cs typeface="Poppins SemiBold" pitchFamily="2" charset="77"/>
              </a:rPr>
              <a:t>Methods</a:t>
            </a:r>
          </a:p>
        </p:txBody>
      </p:sp>
    </p:spTree>
    <p:extLst>
      <p:ext uri="{BB962C8B-B14F-4D97-AF65-F5344CB8AC3E}">
        <p14:creationId xmlns:p14="http://schemas.microsoft.com/office/powerpoint/2010/main" val="4099535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C55F8BC-79EB-EA18-A004-3723E238605E}"/>
              </a:ext>
            </a:extLst>
          </p:cNvPr>
          <p:cNvSpPr/>
          <p:nvPr/>
        </p:nvSpPr>
        <p:spPr>
          <a:xfrm>
            <a:off x="9494713" y="159972"/>
            <a:ext cx="2577311" cy="954107"/>
          </a:xfrm>
          <a:prstGeom prst="rect">
            <a:avLst/>
          </a:prstGeom>
        </p:spPr>
        <p:txBody>
          <a:bodyPr wrap="square">
            <a:spAutoFit/>
          </a:bodyPr>
          <a:lstStyle/>
          <a:p>
            <a:r>
              <a:rPr lang="en-GB" sz="2800" b="1" dirty="0">
                <a:solidFill>
                  <a:srgbClr val="002060"/>
                </a:solidFill>
                <a:cs typeface="Ubuntu"/>
              </a:rPr>
              <a:t>Challenges with </a:t>
            </a:r>
          </a:p>
          <a:p>
            <a:r>
              <a:rPr lang="en-GB" sz="2800" b="1" dirty="0">
                <a:solidFill>
                  <a:srgbClr val="002060"/>
                </a:solidFill>
                <a:cs typeface="Ubuntu"/>
              </a:rPr>
              <a:t>current learning</a:t>
            </a:r>
            <a:endParaRPr lang="en-GB" sz="2800" b="1" dirty="0">
              <a:solidFill>
                <a:srgbClr val="002060"/>
              </a:solidFill>
              <a:cs typeface="Calibri" panose="020F0502020204030204" pitchFamily="34" charset="0"/>
            </a:endParaRPr>
          </a:p>
        </p:txBody>
      </p:sp>
      <p:sp>
        <p:nvSpPr>
          <p:cNvPr id="3" name="Rectangle: Rounded Corners 2">
            <a:extLst>
              <a:ext uri="{FF2B5EF4-FFF2-40B4-BE49-F238E27FC236}">
                <a16:creationId xmlns:a16="http://schemas.microsoft.com/office/drawing/2014/main" id="{937AA91B-44DD-C256-37B7-56DFAA9CBE08}"/>
              </a:ext>
            </a:extLst>
          </p:cNvPr>
          <p:cNvSpPr/>
          <p:nvPr/>
        </p:nvSpPr>
        <p:spPr>
          <a:xfrm>
            <a:off x="207478" y="2230721"/>
            <a:ext cx="3898808" cy="4046706"/>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GB" sz="1100" dirty="0">
              <a:solidFill>
                <a:schemeClr val="tx1"/>
              </a:solidFill>
            </a:endParaRPr>
          </a:p>
          <a:p>
            <a:pPr marL="171450" lvl="0" indent="-171450">
              <a:buFont typeface="Arial" panose="020B0604020202020204" pitchFamily="34" charset="0"/>
              <a:buChar char="•"/>
            </a:pPr>
            <a:r>
              <a:rPr lang="en-GB" sz="1600" dirty="0">
                <a:solidFill>
                  <a:schemeClr val="tx1"/>
                </a:solidFill>
              </a:rPr>
              <a:t>Gaps between learning outcomes &amp; delivery</a:t>
            </a:r>
          </a:p>
          <a:p>
            <a:pPr marL="171450" lvl="0" indent="-171450">
              <a:buFont typeface="Arial" panose="020B0604020202020204" pitchFamily="34" charset="0"/>
              <a:buChar char="•"/>
            </a:pPr>
            <a:r>
              <a:rPr lang="en-GB" sz="1600" dirty="0">
                <a:solidFill>
                  <a:schemeClr val="tx1"/>
                </a:solidFill>
              </a:rPr>
              <a:t>Integration of (limited) formal and (predominately) workplace learning not evident</a:t>
            </a:r>
          </a:p>
          <a:p>
            <a:pPr marL="171450" lvl="0" indent="-171450">
              <a:buFont typeface="Arial" panose="020B0604020202020204" pitchFamily="34" charset="0"/>
              <a:buChar char="•"/>
            </a:pPr>
            <a:r>
              <a:rPr lang="en-GB" sz="1600" dirty="0">
                <a:solidFill>
                  <a:schemeClr val="tx1"/>
                </a:solidFill>
              </a:rPr>
              <a:t>Lack of quality assurance of lesson plans</a:t>
            </a:r>
          </a:p>
          <a:p>
            <a:pPr marL="171450" lvl="0" indent="-171450">
              <a:buFont typeface="Arial" panose="020B0604020202020204" pitchFamily="34" charset="0"/>
              <a:buChar char="•"/>
            </a:pPr>
            <a:r>
              <a:rPr lang="en-GB" sz="1600" dirty="0">
                <a:solidFill>
                  <a:schemeClr val="tx1"/>
                </a:solidFill>
              </a:rPr>
              <a:t>Limited formative &amp; summative assessments</a:t>
            </a:r>
          </a:p>
          <a:p>
            <a:pPr marL="171450" lvl="0" indent="-171450">
              <a:buFont typeface="Arial" panose="020B0604020202020204" pitchFamily="34" charset="0"/>
              <a:buChar char="•"/>
            </a:pPr>
            <a:r>
              <a:rPr lang="en-GB" sz="1600" dirty="0">
                <a:solidFill>
                  <a:schemeClr val="tx1"/>
                </a:solidFill>
              </a:rPr>
              <a:t>Course and delivery evaluations not robust and/or absent</a:t>
            </a:r>
          </a:p>
          <a:p>
            <a:pPr marL="171450" lvl="0" indent="-171450">
              <a:buFont typeface="Arial" panose="020B0604020202020204" pitchFamily="34" charset="0"/>
              <a:buChar char="•"/>
            </a:pPr>
            <a:r>
              <a:rPr lang="en-GB" sz="1600" dirty="0">
                <a:solidFill>
                  <a:schemeClr val="tx1"/>
                </a:solidFill>
              </a:rPr>
              <a:t>Inadequate training for assessors and for supervisors to assess learning in practice</a:t>
            </a:r>
            <a:endParaRPr lang="en-GB" sz="1100" dirty="0"/>
          </a:p>
        </p:txBody>
      </p:sp>
      <p:sp>
        <p:nvSpPr>
          <p:cNvPr id="4" name="Rectangle: Rounded Corners 3">
            <a:extLst>
              <a:ext uri="{FF2B5EF4-FFF2-40B4-BE49-F238E27FC236}">
                <a16:creationId xmlns:a16="http://schemas.microsoft.com/office/drawing/2014/main" id="{D7014F51-AE22-B24E-E92F-0837AB54650E}"/>
              </a:ext>
            </a:extLst>
          </p:cNvPr>
          <p:cNvSpPr/>
          <p:nvPr/>
        </p:nvSpPr>
        <p:spPr>
          <a:xfrm>
            <a:off x="8251454" y="2321478"/>
            <a:ext cx="3828208" cy="4034752"/>
          </a:xfrm>
          <a:prstGeom prst="round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a:buFont typeface="Arial" panose="020B0604020202020204" pitchFamily="34" charset="0"/>
              <a:buChar char="•"/>
            </a:pPr>
            <a:r>
              <a:rPr lang="en-GB" sz="1600" dirty="0">
                <a:solidFill>
                  <a:schemeClr val="tx1"/>
                </a:solidFill>
              </a:rPr>
              <a:t>Case studies used but connection to practice not made</a:t>
            </a:r>
          </a:p>
          <a:p>
            <a:pPr marL="171450" lvl="0" indent="-171450">
              <a:buFont typeface="Arial" panose="020B0604020202020204" pitchFamily="34" charset="0"/>
              <a:buChar char="•"/>
            </a:pPr>
            <a:r>
              <a:rPr lang="en-GB" sz="1600" dirty="0">
                <a:solidFill>
                  <a:schemeClr val="tx1"/>
                </a:solidFill>
              </a:rPr>
              <a:t>Limited inclusion of local data to reinforce learning</a:t>
            </a:r>
          </a:p>
          <a:p>
            <a:pPr marL="171450" lvl="0" indent="-171450">
              <a:buFont typeface="Arial" panose="020B0604020202020204" pitchFamily="34" charset="0"/>
              <a:buChar char="•"/>
            </a:pPr>
            <a:r>
              <a:rPr lang="en-GB" sz="1600" dirty="0">
                <a:solidFill>
                  <a:schemeClr val="tx1"/>
                </a:solidFill>
              </a:rPr>
              <a:t>Limited inclusion of current evidence-base</a:t>
            </a:r>
          </a:p>
        </p:txBody>
      </p:sp>
      <p:sp>
        <p:nvSpPr>
          <p:cNvPr id="5" name="Rectangle: Rounded Corners 4">
            <a:extLst>
              <a:ext uri="{FF2B5EF4-FFF2-40B4-BE49-F238E27FC236}">
                <a16:creationId xmlns:a16="http://schemas.microsoft.com/office/drawing/2014/main" id="{3F625B09-A799-7837-0D9A-ADF07CD3AD7C}"/>
              </a:ext>
            </a:extLst>
          </p:cNvPr>
          <p:cNvSpPr/>
          <p:nvPr/>
        </p:nvSpPr>
        <p:spPr>
          <a:xfrm>
            <a:off x="4264766" y="2230721"/>
            <a:ext cx="3828208" cy="4125509"/>
          </a:xfrm>
          <a:prstGeom prst="roundRect">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a:buFont typeface="Arial" panose="020B0604020202020204" pitchFamily="34" charset="0"/>
              <a:buChar char="•"/>
            </a:pPr>
            <a:r>
              <a:rPr lang="en-GB" sz="1600" dirty="0">
                <a:solidFill>
                  <a:schemeClr val="tx1"/>
                </a:solidFill>
              </a:rPr>
              <a:t>Inadequate training dosage for RASSO investigators</a:t>
            </a:r>
          </a:p>
          <a:p>
            <a:pPr marL="171450" lvl="0" indent="-171450">
              <a:buFont typeface="Arial" panose="020B0604020202020204" pitchFamily="34" charset="0"/>
              <a:buChar char="•"/>
            </a:pPr>
            <a:r>
              <a:rPr lang="en-GB" sz="1600" dirty="0">
                <a:solidFill>
                  <a:schemeClr val="tx1"/>
                </a:solidFill>
              </a:rPr>
              <a:t>Learning offer varied between forces</a:t>
            </a:r>
          </a:p>
          <a:p>
            <a:pPr marL="171450" lvl="0" indent="-171450">
              <a:buFont typeface="Arial" panose="020B0604020202020204" pitchFamily="34" charset="0"/>
              <a:buChar char="•"/>
            </a:pPr>
            <a:r>
              <a:rPr lang="en-GB" sz="1600" dirty="0">
                <a:solidFill>
                  <a:schemeClr val="tx1"/>
                </a:solidFill>
              </a:rPr>
              <a:t>Emphasis on functional skill development and not the ‘why’ as well as the ‘how’</a:t>
            </a:r>
          </a:p>
          <a:p>
            <a:pPr marL="171450" lvl="0" indent="-171450">
              <a:buFont typeface="Arial" panose="020B0604020202020204" pitchFamily="34" charset="0"/>
              <a:buChar char="•"/>
            </a:pPr>
            <a:r>
              <a:rPr lang="en-GB" sz="1600" dirty="0">
                <a:solidFill>
                  <a:schemeClr val="tx1"/>
                </a:solidFill>
              </a:rPr>
              <a:t>Tendency towards didactic methods</a:t>
            </a:r>
          </a:p>
          <a:p>
            <a:pPr marL="171450" lvl="0" indent="-171450">
              <a:buFont typeface="Arial" panose="020B0604020202020204" pitchFamily="34" charset="0"/>
              <a:buChar char="•"/>
            </a:pPr>
            <a:r>
              <a:rPr lang="en-GB" sz="1600" dirty="0">
                <a:solidFill>
                  <a:schemeClr val="tx1"/>
                </a:solidFill>
              </a:rPr>
              <a:t>Opportunities for critical engagement, reflection inconsistent &amp; limited</a:t>
            </a:r>
          </a:p>
          <a:p>
            <a:pPr marL="171450" lvl="0" indent="-171450">
              <a:buFont typeface="Arial" panose="020B0604020202020204" pitchFamily="34" charset="0"/>
              <a:buChar char="•"/>
            </a:pPr>
            <a:r>
              <a:rPr lang="en-GB" sz="1600" dirty="0">
                <a:solidFill>
                  <a:schemeClr val="tx1"/>
                </a:solidFill>
              </a:rPr>
              <a:t>Lack of organisational capacity to deliver CPD learning</a:t>
            </a:r>
            <a:endParaRPr lang="en-GB" sz="1100" dirty="0"/>
          </a:p>
        </p:txBody>
      </p:sp>
      <p:grpSp>
        <p:nvGrpSpPr>
          <p:cNvPr id="6" name="Group 5">
            <a:extLst>
              <a:ext uri="{FF2B5EF4-FFF2-40B4-BE49-F238E27FC236}">
                <a16:creationId xmlns:a16="http://schemas.microsoft.com/office/drawing/2014/main" id="{50A75B14-B818-ADD8-CB05-0A5773FA26F4}"/>
              </a:ext>
            </a:extLst>
          </p:cNvPr>
          <p:cNvGrpSpPr/>
          <p:nvPr/>
        </p:nvGrpSpPr>
        <p:grpSpPr>
          <a:xfrm>
            <a:off x="4763778" y="1566243"/>
            <a:ext cx="2577311" cy="965653"/>
            <a:chOff x="663358" y="5071738"/>
            <a:chExt cx="2097142" cy="965653"/>
          </a:xfrm>
        </p:grpSpPr>
        <p:sp>
          <p:nvSpPr>
            <p:cNvPr id="7" name="Rectangle: Rounded Corners 6">
              <a:extLst>
                <a:ext uri="{FF2B5EF4-FFF2-40B4-BE49-F238E27FC236}">
                  <a16:creationId xmlns:a16="http://schemas.microsoft.com/office/drawing/2014/main" id="{2B7B3EDF-E8CA-95AE-A928-840E475D2554}"/>
                </a:ext>
              </a:extLst>
            </p:cNvPr>
            <p:cNvSpPr/>
            <p:nvPr/>
          </p:nvSpPr>
          <p:spPr>
            <a:xfrm>
              <a:off x="663358" y="5071738"/>
              <a:ext cx="2097142" cy="96565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ectangle: Rounded Corners 4">
              <a:extLst>
                <a:ext uri="{FF2B5EF4-FFF2-40B4-BE49-F238E27FC236}">
                  <a16:creationId xmlns:a16="http://schemas.microsoft.com/office/drawing/2014/main" id="{A038B3D6-2330-13AC-916D-A02B5DB1F661}"/>
                </a:ext>
              </a:extLst>
            </p:cNvPr>
            <p:cNvSpPr txBox="1"/>
            <p:nvPr/>
          </p:nvSpPr>
          <p:spPr>
            <a:xfrm>
              <a:off x="691641" y="5100021"/>
              <a:ext cx="2040576" cy="909087"/>
            </a:xfrm>
            <a:prstGeom prst="rect">
              <a:avLst/>
            </a:prstGeom>
            <a:solidFill>
              <a:schemeClr val="accent4">
                <a:lumMod val="60000"/>
                <a:lumOff val="40000"/>
              </a:schemeClr>
            </a:solidFill>
            <a:ln>
              <a:solidFill>
                <a:schemeClr val="accent4"/>
              </a:solidFill>
            </a:ln>
          </p:spPr>
          <p:style>
            <a:lnRef idx="0">
              <a:scrgbClr r="0" g="0" b="0"/>
            </a:lnRef>
            <a:fillRef idx="0">
              <a:scrgbClr r="0" g="0" b="0"/>
            </a:fillRef>
            <a:effectRef idx="0">
              <a:scrgbClr r="0" g="0" b="0"/>
            </a:effectRef>
            <a:fontRef idx="minor">
              <a:schemeClr val="lt1"/>
            </a:fontRef>
          </p:style>
          <p:txBody>
            <a:bodyPr spcFirstLastPara="0" vert="horz" wrap="square" lIns="66675" tIns="44450" rIns="66675" bIns="44450" numCol="1" spcCol="1270" anchor="ctr" anchorCtr="0">
              <a:noAutofit/>
            </a:bodyPr>
            <a:lstStyle/>
            <a:p>
              <a:pPr marL="0" lvl="0" indent="0" algn="ctr" defTabSz="1555750">
                <a:lnSpc>
                  <a:spcPct val="90000"/>
                </a:lnSpc>
                <a:spcBef>
                  <a:spcPct val="0"/>
                </a:spcBef>
                <a:spcAft>
                  <a:spcPct val="35000"/>
                </a:spcAft>
                <a:buNone/>
              </a:pPr>
              <a:r>
                <a:rPr lang="en-GB" sz="2800" b="1" kern="1200" dirty="0">
                  <a:solidFill>
                    <a:schemeClr val="tx1"/>
                  </a:solidFill>
                </a:rPr>
                <a:t>Approaches to learning</a:t>
              </a:r>
            </a:p>
          </p:txBody>
        </p:sp>
      </p:grpSp>
      <p:grpSp>
        <p:nvGrpSpPr>
          <p:cNvPr id="9" name="Group 8">
            <a:extLst>
              <a:ext uri="{FF2B5EF4-FFF2-40B4-BE49-F238E27FC236}">
                <a16:creationId xmlns:a16="http://schemas.microsoft.com/office/drawing/2014/main" id="{2C3EDA4F-B02F-02DF-158C-1185745B79BE}"/>
              </a:ext>
            </a:extLst>
          </p:cNvPr>
          <p:cNvGrpSpPr/>
          <p:nvPr/>
        </p:nvGrpSpPr>
        <p:grpSpPr>
          <a:xfrm>
            <a:off x="785045" y="1583096"/>
            <a:ext cx="2577311" cy="965653"/>
            <a:chOff x="663358" y="5071738"/>
            <a:chExt cx="2097142" cy="965653"/>
          </a:xfrm>
          <a:solidFill>
            <a:schemeClr val="accent6">
              <a:lumMod val="60000"/>
              <a:lumOff val="40000"/>
            </a:schemeClr>
          </a:solidFill>
        </p:grpSpPr>
        <p:sp>
          <p:nvSpPr>
            <p:cNvPr id="10" name="Rectangle: Rounded Corners 9">
              <a:extLst>
                <a:ext uri="{FF2B5EF4-FFF2-40B4-BE49-F238E27FC236}">
                  <a16:creationId xmlns:a16="http://schemas.microsoft.com/office/drawing/2014/main" id="{EF47BFBC-CED8-6EEF-F396-BC29739EA1B9}"/>
                </a:ext>
              </a:extLst>
            </p:cNvPr>
            <p:cNvSpPr/>
            <p:nvPr/>
          </p:nvSpPr>
          <p:spPr>
            <a:xfrm>
              <a:off x="663358" y="5071738"/>
              <a:ext cx="2097142" cy="965653"/>
            </a:xfrm>
            <a:prstGeom prst="roundRect">
              <a:avLst>
                <a:gd name="adj" fmla="val 10000"/>
              </a:avLst>
            </a:prstGeom>
            <a:grpFill/>
            <a:ln>
              <a:solidFill>
                <a:schemeClr val="accent6">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Rectangle: Rounded Corners 4">
              <a:extLst>
                <a:ext uri="{FF2B5EF4-FFF2-40B4-BE49-F238E27FC236}">
                  <a16:creationId xmlns:a16="http://schemas.microsoft.com/office/drawing/2014/main" id="{E2AF4A86-8092-E6AB-57F0-C724E1B887F4}"/>
                </a:ext>
              </a:extLst>
            </p:cNvPr>
            <p:cNvSpPr txBox="1"/>
            <p:nvPr/>
          </p:nvSpPr>
          <p:spPr>
            <a:xfrm>
              <a:off x="691641" y="5100021"/>
              <a:ext cx="2040576" cy="909087"/>
            </a:xfrm>
            <a:prstGeom prst="rect">
              <a:avLst/>
            </a:prstGeom>
            <a:grpFill/>
            <a:ln>
              <a:solidFill>
                <a:schemeClr val="accent6">
                  <a:lumMod val="5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66675" tIns="44450" rIns="66675" bIns="44450" numCol="1" spcCol="1270" anchor="ctr" anchorCtr="0">
              <a:noAutofit/>
            </a:bodyPr>
            <a:lstStyle/>
            <a:p>
              <a:pPr marL="0" lvl="0" indent="0" algn="ctr" defTabSz="1555750">
                <a:lnSpc>
                  <a:spcPct val="90000"/>
                </a:lnSpc>
                <a:spcBef>
                  <a:spcPct val="0"/>
                </a:spcBef>
                <a:spcAft>
                  <a:spcPct val="35000"/>
                </a:spcAft>
                <a:buNone/>
              </a:pPr>
              <a:r>
                <a:rPr lang="en-GB" sz="2800" b="1" kern="1200" dirty="0">
                  <a:solidFill>
                    <a:schemeClr val="tx1"/>
                  </a:solidFill>
                </a:rPr>
                <a:t>Fidelity of learning </a:t>
              </a:r>
            </a:p>
          </p:txBody>
        </p:sp>
      </p:grpSp>
      <p:grpSp>
        <p:nvGrpSpPr>
          <p:cNvPr id="12" name="Group 11">
            <a:extLst>
              <a:ext uri="{FF2B5EF4-FFF2-40B4-BE49-F238E27FC236}">
                <a16:creationId xmlns:a16="http://schemas.microsoft.com/office/drawing/2014/main" id="{81D745A0-6EF7-5E7A-DAD4-E2D7E97DEEB9}"/>
              </a:ext>
            </a:extLst>
          </p:cNvPr>
          <p:cNvGrpSpPr/>
          <p:nvPr/>
        </p:nvGrpSpPr>
        <p:grpSpPr>
          <a:xfrm>
            <a:off x="8643917" y="1554181"/>
            <a:ext cx="2577311" cy="965653"/>
            <a:chOff x="663358" y="5071738"/>
            <a:chExt cx="2097142" cy="965653"/>
          </a:xfrm>
          <a:solidFill>
            <a:schemeClr val="accent2">
              <a:lumMod val="60000"/>
              <a:lumOff val="40000"/>
            </a:schemeClr>
          </a:solidFill>
        </p:grpSpPr>
        <p:sp>
          <p:nvSpPr>
            <p:cNvPr id="13" name="Rectangle: Rounded Corners 12">
              <a:extLst>
                <a:ext uri="{FF2B5EF4-FFF2-40B4-BE49-F238E27FC236}">
                  <a16:creationId xmlns:a16="http://schemas.microsoft.com/office/drawing/2014/main" id="{34C01A5F-5DE3-3F68-3ED0-8657FEBB9E1A}"/>
                </a:ext>
              </a:extLst>
            </p:cNvPr>
            <p:cNvSpPr/>
            <p:nvPr/>
          </p:nvSpPr>
          <p:spPr>
            <a:xfrm>
              <a:off x="663358" y="5071738"/>
              <a:ext cx="2097142" cy="965653"/>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Rectangle: Rounded Corners 4">
              <a:extLst>
                <a:ext uri="{FF2B5EF4-FFF2-40B4-BE49-F238E27FC236}">
                  <a16:creationId xmlns:a16="http://schemas.microsoft.com/office/drawing/2014/main" id="{2858CD6A-6CB5-F3A6-C2B0-B3E4C8009C06}"/>
                </a:ext>
              </a:extLst>
            </p:cNvPr>
            <p:cNvSpPr txBox="1"/>
            <p:nvPr/>
          </p:nvSpPr>
          <p:spPr>
            <a:xfrm>
              <a:off x="691641" y="5100021"/>
              <a:ext cx="2040576" cy="90908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6675" tIns="44450" rIns="66675" bIns="44450" numCol="1" spcCol="1270" anchor="ctr" anchorCtr="0">
              <a:noAutofit/>
            </a:bodyPr>
            <a:lstStyle/>
            <a:p>
              <a:pPr marL="0" lvl="0" indent="0" algn="ctr" defTabSz="1555750">
                <a:lnSpc>
                  <a:spcPct val="90000"/>
                </a:lnSpc>
                <a:spcBef>
                  <a:spcPct val="0"/>
                </a:spcBef>
                <a:spcAft>
                  <a:spcPct val="35000"/>
                </a:spcAft>
                <a:buNone/>
              </a:pPr>
              <a:r>
                <a:rPr lang="en-GB" sz="2800" b="1" kern="1200" dirty="0">
                  <a:solidFill>
                    <a:schemeClr val="tx1"/>
                  </a:solidFill>
                </a:rPr>
                <a:t>Authenticity of material</a:t>
              </a:r>
            </a:p>
          </p:txBody>
        </p:sp>
      </p:grpSp>
      <p:sp>
        <p:nvSpPr>
          <p:cNvPr id="15" name="Arrow: Curved Down 14">
            <a:extLst>
              <a:ext uri="{FF2B5EF4-FFF2-40B4-BE49-F238E27FC236}">
                <a16:creationId xmlns:a16="http://schemas.microsoft.com/office/drawing/2014/main" id="{A48E1497-C83C-7565-C667-37214F082E21}"/>
              </a:ext>
            </a:extLst>
          </p:cNvPr>
          <p:cNvSpPr/>
          <p:nvPr/>
        </p:nvSpPr>
        <p:spPr>
          <a:xfrm>
            <a:off x="2997576" y="290062"/>
            <a:ext cx="4104167" cy="1174804"/>
          </a:xfrm>
          <a:prstGeom prst="curved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Arrow: Curved Up 15">
            <a:extLst>
              <a:ext uri="{FF2B5EF4-FFF2-40B4-BE49-F238E27FC236}">
                <a16:creationId xmlns:a16="http://schemas.microsoft.com/office/drawing/2014/main" id="{C815A6B4-9E58-1CA6-AC05-C5B3F7D2D195}"/>
              </a:ext>
            </a:extLst>
          </p:cNvPr>
          <p:cNvSpPr/>
          <p:nvPr/>
        </p:nvSpPr>
        <p:spPr>
          <a:xfrm>
            <a:off x="7624619" y="6071642"/>
            <a:ext cx="2577311" cy="700332"/>
          </a:xfrm>
          <a:prstGeom prst="curved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urved Up 16">
            <a:extLst>
              <a:ext uri="{FF2B5EF4-FFF2-40B4-BE49-F238E27FC236}">
                <a16:creationId xmlns:a16="http://schemas.microsoft.com/office/drawing/2014/main" id="{AF6718A6-1D21-53DC-E435-BACE0660600F}"/>
              </a:ext>
            </a:extLst>
          </p:cNvPr>
          <p:cNvSpPr/>
          <p:nvPr/>
        </p:nvSpPr>
        <p:spPr>
          <a:xfrm rot="10800000">
            <a:off x="1774884" y="69157"/>
            <a:ext cx="7293491" cy="1264117"/>
          </a:xfrm>
          <a:prstGeom prst="curved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402156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6">
            <a:extLst>
              <a:ext uri="{FF2B5EF4-FFF2-40B4-BE49-F238E27FC236}">
                <a16:creationId xmlns:a16="http://schemas.microsoft.com/office/drawing/2014/main" id="{39D4FD2D-BAB9-4954-ACB6-8D449162FB18}"/>
              </a:ext>
            </a:extLst>
          </p:cNvPr>
          <p:cNvSpPr txBox="1">
            <a:spLocks/>
          </p:cNvSpPr>
          <p:nvPr/>
        </p:nvSpPr>
        <p:spPr>
          <a:xfrm>
            <a:off x="1956001" y="277859"/>
            <a:ext cx="3673275" cy="478534"/>
          </a:xfrm>
          <a:prstGeom prst="rect">
            <a:avLst/>
          </a:prstGeom>
        </p:spPr>
        <p:txBody>
          <a:bodyPr vert="horz" wrap="square" lIns="68580" tIns="34290" rIns="68580" bIns="34290" rtlCol="0" anchor="ctr" anchorCtr="0">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uLnTx/>
                <a:uFillTx/>
                <a:latin typeface="Calibri Light" panose="020F0302020204030204"/>
                <a:ea typeface="+mj-ea"/>
                <a:cs typeface="+mj-cs"/>
              </a:rPr>
              <a:t>Survey Findings – 5 Forces L&amp;D</a:t>
            </a:r>
            <a:endParaRPr kumimoji="0" lang="en-US" sz="4400" b="0" i="0" u="none" strike="noStrike" kern="1200" cap="none" spc="0" normalizeH="0" baseline="0" noProof="0" dirty="0">
              <a:ln>
                <a:noFill/>
              </a:ln>
              <a:solidFill>
                <a:srgbClr val="FFFFFF"/>
              </a:solidFill>
              <a:effectLst/>
              <a:uLnTx/>
              <a:uFillTx/>
              <a:latin typeface="Calibri Light" panose="020F0302020204030204"/>
              <a:ea typeface="+mj-ea"/>
              <a:cs typeface="+mj-cs"/>
            </a:endParaRPr>
          </a:p>
        </p:txBody>
      </p:sp>
      <p:sp>
        <p:nvSpPr>
          <p:cNvPr id="3" name="Rectangle 2">
            <a:extLst>
              <a:ext uri="{FF2B5EF4-FFF2-40B4-BE49-F238E27FC236}">
                <a16:creationId xmlns:a16="http://schemas.microsoft.com/office/drawing/2014/main" id="{4D0A3175-12B4-4767-8E37-BB252C20D051}"/>
              </a:ext>
            </a:extLst>
          </p:cNvPr>
          <p:cNvSpPr/>
          <p:nvPr/>
        </p:nvSpPr>
        <p:spPr>
          <a:xfrm>
            <a:off x="6941554" y="2684231"/>
            <a:ext cx="4540054" cy="888973"/>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68580" tIns="34290" rIns="68580" bIns="34290" rtlCol="0" anchor="ctr">
            <a:noAutofit/>
          </a:bodyPr>
          <a:lstStyle/>
          <a:p>
            <a:pPr marL="162000" marR="0" lvl="0" indent="-171450" algn="l" defTabSz="685800" rtl="0" eaLnBrk="1" fontAlgn="auto" latinLnBrk="0" hangingPunct="1">
              <a:lnSpc>
                <a:spcPct val="90000"/>
              </a:lnSpc>
              <a:spcBef>
                <a:spcPts val="0"/>
              </a:spcBef>
              <a:spcAft>
                <a:spcPts val="90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chemeClr val="tx1"/>
                </a:solidFill>
                <a:effectLst/>
                <a:uLnTx/>
                <a:uFillTx/>
                <a:latin typeface="Calibri" panose="020F0502020204030204"/>
                <a:ea typeface="+mn-ea"/>
                <a:cs typeface="+mn-cs"/>
              </a:rPr>
              <a:t>52% (69&gt;39) </a:t>
            </a:r>
            <a:r>
              <a:rPr kumimoji="0" lang="en-US" sz="1600" b="0" i="0" u="none" strike="noStrike" kern="1200" cap="none" spc="0" normalizeH="0" baseline="0" noProof="0" dirty="0">
                <a:ln>
                  <a:noFill/>
                </a:ln>
                <a:solidFill>
                  <a:schemeClr val="tx1"/>
                </a:solidFill>
                <a:effectLst/>
                <a:uLnTx/>
                <a:uFillTx/>
                <a:latin typeface="Calibri" panose="020F0502020204030204"/>
                <a:ea typeface="+mn-ea"/>
                <a:cs typeface="+mn-cs"/>
              </a:rPr>
              <a:t>agree they have the opportunity to participate in training</a:t>
            </a:r>
          </a:p>
          <a:p>
            <a:pPr marL="0" marR="0" lvl="0" indent="-171450" algn="l" defTabSz="685800" rtl="0" eaLnBrk="1" fontAlgn="auto" latinLnBrk="0" hangingPunct="1">
              <a:lnSpc>
                <a:spcPct val="90000"/>
              </a:lnSpc>
              <a:spcBef>
                <a:spcPts val="0"/>
              </a:spcBef>
              <a:spcAft>
                <a:spcPts val="45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chemeClr val="tx1"/>
                </a:solidFill>
                <a:effectLst/>
                <a:uLnTx/>
                <a:uFillTx/>
                <a:latin typeface="Calibri" panose="020F0502020204030204"/>
                <a:ea typeface="+mn-ea"/>
                <a:cs typeface="+mn-cs"/>
              </a:rPr>
              <a:t>26 (34&gt;12) </a:t>
            </a:r>
            <a:r>
              <a:rPr kumimoji="0" lang="en-US" sz="1600" b="0" i="0" u="none" strike="noStrike" kern="1200" cap="none" spc="0" normalizeH="0" baseline="0" noProof="0" dirty="0">
                <a:ln>
                  <a:noFill/>
                </a:ln>
                <a:solidFill>
                  <a:schemeClr val="tx1"/>
                </a:solidFill>
                <a:effectLst/>
                <a:uLnTx/>
                <a:uFillTx/>
                <a:latin typeface="Calibri" panose="020F0502020204030204"/>
                <a:ea typeface="+mn-ea"/>
                <a:cs typeface="+mn-cs"/>
              </a:rPr>
              <a:t>don’t </a:t>
            </a:r>
          </a:p>
        </p:txBody>
      </p:sp>
      <p:sp>
        <p:nvSpPr>
          <p:cNvPr id="4" name="Rectangle 3">
            <a:extLst>
              <a:ext uri="{FF2B5EF4-FFF2-40B4-BE49-F238E27FC236}">
                <a16:creationId xmlns:a16="http://schemas.microsoft.com/office/drawing/2014/main" id="{81B2F50E-5AFD-4293-A8DE-77FF7DBE9172}"/>
              </a:ext>
            </a:extLst>
          </p:cNvPr>
          <p:cNvSpPr/>
          <p:nvPr/>
        </p:nvSpPr>
        <p:spPr>
          <a:xfrm>
            <a:off x="6941554" y="1842887"/>
            <a:ext cx="4540054" cy="749361"/>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68580" tIns="34290" rIns="68580" bIns="34290" rtlCol="0" anchor="ctr">
            <a:noAutofit/>
          </a:bodyPr>
          <a:lstStyle/>
          <a:p>
            <a:pPr marL="162000" marR="0" lvl="0" indent="-171450" algn="l" defTabSz="685800" rtl="0" eaLnBrk="1" fontAlgn="auto" latinLnBrk="0" hangingPunct="1">
              <a:lnSpc>
                <a:spcPct val="90000"/>
              </a:lnSpc>
              <a:spcBef>
                <a:spcPts val="0"/>
              </a:spcBef>
              <a:spcAft>
                <a:spcPts val="45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rPr>
              <a:t>36% (46&gt;18) </a:t>
            </a:r>
            <a:r>
              <a:rPr kumimoji="0" lang="en-GB" sz="1600" b="0" i="0" u="none" strike="noStrike" kern="1200" cap="none" spc="0" normalizeH="0" baseline="0" noProof="0" dirty="0">
                <a:ln>
                  <a:noFill/>
                </a:ln>
                <a:solidFill>
                  <a:schemeClr val="tx1"/>
                </a:solidFill>
                <a:effectLst/>
                <a:uLnTx/>
                <a:uFillTx/>
                <a:latin typeface="Calibri" panose="020F0502020204030204"/>
                <a:ea typeface="+mn-ea"/>
                <a:cs typeface="+mn-cs"/>
              </a:rPr>
              <a:t>agree that they are provided with training in advanced skills</a:t>
            </a:r>
          </a:p>
          <a:p>
            <a:pPr marL="162000" marR="0" lvl="0" indent="-171450" algn="l" defTabSz="685800" rtl="0" eaLnBrk="1" fontAlgn="auto" latinLnBrk="0" hangingPunct="1">
              <a:lnSpc>
                <a:spcPct val="90000"/>
              </a:lnSpc>
              <a:spcBef>
                <a:spcPts val="0"/>
              </a:spcBef>
              <a:spcAft>
                <a:spcPts val="45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rPr>
              <a:t>39% (66&gt;27</a:t>
            </a:r>
            <a:r>
              <a:rPr kumimoji="0" lang="en-GB" sz="1600" b="0" i="0" u="none" strike="noStrike" kern="1200" cap="none" spc="0" normalizeH="0" baseline="0" noProof="0" dirty="0">
                <a:ln>
                  <a:noFill/>
                </a:ln>
                <a:solidFill>
                  <a:schemeClr val="tx1"/>
                </a:solidFill>
                <a:effectLst/>
                <a:uLnTx/>
                <a:uFillTx/>
                <a:latin typeface="Calibri" panose="020F0502020204030204"/>
                <a:ea typeface="+mn-ea"/>
                <a:cs typeface="+mn-cs"/>
              </a:rPr>
              <a:t>) don’t</a:t>
            </a:r>
          </a:p>
        </p:txBody>
      </p:sp>
      <p:sp>
        <p:nvSpPr>
          <p:cNvPr id="5" name="Rectangle 4">
            <a:extLst>
              <a:ext uri="{FF2B5EF4-FFF2-40B4-BE49-F238E27FC236}">
                <a16:creationId xmlns:a16="http://schemas.microsoft.com/office/drawing/2014/main" id="{C3E4A514-C8C3-4CA5-9BB0-C2C29B5AA91E}"/>
              </a:ext>
            </a:extLst>
          </p:cNvPr>
          <p:cNvSpPr/>
          <p:nvPr/>
        </p:nvSpPr>
        <p:spPr>
          <a:xfrm>
            <a:off x="6941554" y="861334"/>
            <a:ext cx="4540054" cy="88957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68580" tIns="34290" rIns="68580" bIns="34290" rtlCol="0" anchor="ctr">
            <a:noAutofit/>
          </a:bodyPr>
          <a:lstStyle/>
          <a:p>
            <a:pPr marL="162000" marR="0" lvl="0" indent="-171450" algn="l" defTabSz="685800" rtl="0" eaLnBrk="1" fontAlgn="auto" latinLnBrk="0" hangingPunct="1">
              <a:lnSpc>
                <a:spcPct val="90000"/>
              </a:lnSpc>
              <a:spcBef>
                <a:spcPts val="0"/>
              </a:spcBef>
              <a:spcAft>
                <a:spcPts val="45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rPr>
              <a:t>50% (67&gt;34) </a:t>
            </a:r>
            <a:r>
              <a:rPr kumimoji="0" lang="en-GB" sz="1600" b="0" i="0" u="none" strike="noStrike" kern="1200" cap="none" spc="0" normalizeH="0" baseline="0" noProof="0" dirty="0">
                <a:ln>
                  <a:noFill/>
                </a:ln>
                <a:solidFill>
                  <a:schemeClr val="tx1"/>
                </a:solidFill>
                <a:effectLst/>
                <a:uLnTx/>
                <a:uFillTx/>
                <a:latin typeface="Calibri" panose="020F0502020204030204"/>
                <a:ea typeface="+mn-ea"/>
                <a:cs typeface="+mn-cs"/>
              </a:rPr>
              <a:t>agree there are learning and development opportunities that meet their needs</a:t>
            </a:r>
          </a:p>
          <a:p>
            <a:pPr marL="162000" marR="0" lvl="0" indent="-171450" algn="l" defTabSz="685800" rtl="0" eaLnBrk="1" fontAlgn="auto" latinLnBrk="0" hangingPunct="1">
              <a:lnSpc>
                <a:spcPct val="90000"/>
              </a:lnSpc>
              <a:spcBef>
                <a:spcPts val="0"/>
              </a:spcBef>
              <a:spcAft>
                <a:spcPts val="45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rPr>
              <a:t>30% (45&gt;16) </a:t>
            </a:r>
            <a:r>
              <a:rPr kumimoji="0" lang="en-GB" sz="1600" b="0" i="0" u="none" strike="noStrike" kern="1200" cap="none" spc="0" normalizeH="0" baseline="0" noProof="0" dirty="0">
                <a:ln>
                  <a:noFill/>
                </a:ln>
                <a:solidFill>
                  <a:schemeClr val="tx1"/>
                </a:solidFill>
                <a:effectLst/>
                <a:uLnTx/>
                <a:uFillTx/>
                <a:latin typeface="Calibri" panose="020F0502020204030204"/>
                <a:ea typeface="+mn-ea"/>
                <a:cs typeface="+mn-cs"/>
              </a:rPr>
              <a:t>don’t</a:t>
            </a:r>
          </a:p>
        </p:txBody>
      </p:sp>
      <p:sp>
        <p:nvSpPr>
          <p:cNvPr id="6" name="Rectangle 5">
            <a:extLst>
              <a:ext uri="{FF2B5EF4-FFF2-40B4-BE49-F238E27FC236}">
                <a16:creationId xmlns:a16="http://schemas.microsoft.com/office/drawing/2014/main" id="{33F24202-6E7D-41C7-A8CB-0E6884AB6D5C}"/>
              </a:ext>
            </a:extLst>
          </p:cNvPr>
          <p:cNvSpPr/>
          <p:nvPr/>
        </p:nvSpPr>
        <p:spPr>
          <a:xfrm>
            <a:off x="6941553" y="3665187"/>
            <a:ext cx="4540055" cy="855465"/>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68580" tIns="34290" rIns="68580" bIns="34290" rtlCol="0" anchor="ctr">
            <a:noAutofit/>
          </a:bodyPr>
          <a:lstStyle/>
          <a:p>
            <a:pPr marL="162000" marR="0" lvl="0" indent="-171450" algn="l" defTabSz="685800" rtl="0" eaLnBrk="1" fontAlgn="auto" latinLnBrk="0" hangingPunct="1">
              <a:lnSpc>
                <a:spcPct val="90000"/>
              </a:lnSpc>
              <a:spcBef>
                <a:spcPts val="0"/>
              </a:spcBef>
              <a:spcAft>
                <a:spcPts val="45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rPr>
              <a:t>48% (56&gt;39) </a:t>
            </a:r>
            <a:r>
              <a:rPr kumimoji="0" lang="en-GB" sz="1600" b="0" i="0" u="none" strike="noStrike" kern="1200" cap="none" spc="0" normalizeH="0" baseline="0" noProof="0" dirty="0">
                <a:ln>
                  <a:noFill/>
                </a:ln>
                <a:solidFill>
                  <a:schemeClr val="tx1"/>
                </a:solidFill>
                <a:effectLst/>
                <a:uLnTx/>
                <a:uFillTx/>
                <a:latin typeface="Calibri" panose="020F0502020204030204"/>
                <a:ea typeface="+mn-ea"/>
                <a:cs typeface="+mn-cs"/>
              </a:rPr>
              <a:t>agree that they are given useful feedback to improve their skills</a:t>
            </a:r>
          </a:p>
          <a:p>
            <a:pPr marL="162000" marR="0" lvl="0" indent="-171450" algn="l" defTabSz="685800" rtl="0" eaLnBrk="1" fontAlgn="auto" latinLnBrk="0" hangingPunct="1">
              <a:lnSpc>
                <a:spcPct val="90000"/>
              </a:lnSpc>
              <a:spcBef>
                <a:spcPts val="0"/>
              </a:spcBef>
              <a:spcAft>
                <a:spcPts val="45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rPr>
              <a:t>23% (29&gt;12) </a:t>
            </a:r>
            <a:r>
              <a:rPr kumimoji="0" lang="en-GB" sz="1600" b="0" i="0" u="none" strike="noStrike" kern="1200" cap="none" spc="0" normalizeH="0" baseline="0" noProof="0" dirty="0">
                <a:ln>
                  <a:noFill/>
                </a:ln>
                <a:solidFill>
                  <a:schemeClr val="tx1"/>
                </a:solidFill>
                <a:effectLst/>
                <a:uLnTx/>
                <a:uFillTx/>
                <a:latin typeface="Calibri" panose="020F0502020204030204"/>
                <a:ea typeface="+mn-ea"/>
                <a:cs typeface="+mn-cs"/>
              </a:rPr>
              <a:t>don’t</a:t>
            </a:r>
          </a:p>
        </p:txBody>
      </p:sp>
      <p:sp>
        <p:nvSpPr>
          <p:cNvPr id="7" name="Rectangle 6">
            <a:extLst>
              <a:ext uri="{FF2B5EF4-FFF2-40B4-BE49-F238E27FC236}">
                <a16:creationId xmlns:a16="http://schemas.microsoft.com/office/drawing/2014/main" id="{925DD060-FEC2-4A68-A25F-7BB31BB44B35}"/>
              </a:ext>
            </a:extLst>
          </p:cNvPr>
          <p:cNvSpPr/>
          <p:nvPr/>
        </p:nvSpPr>
        <p:spPr>
          <a:xfrm>
            <a:off x="6941556" y="4764671"/>
            <a:ext cx="4540052" cy="85546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68580" tIns="34290" rIns="68580" bIns="34290" rtlCol="0" anchor="ctr">
            <a:noAutofit/>
          </a:bodyPr>
          <a:lstStyle/>
          <a:p>
            <a:pPr marL="0" marR="0" lvl="0" indent="-171450" algn="l" defTabSz="685800" rtl="0" eaLnBrk="1" fontAlgn="auto" latinLnBrk="0" hangingPunct="1">
              <a:lnSpc>
                <a:spcPct val="90000"/>
              </a:lnSpc>
              <a:spcBef>
                <a:spcPts val="0"/>
              </a:spcBef>
              <a:spcAft>
                <a:spcPts val="90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chemeClr val="tx1"/>
                </a:solidFill>
                <a:effectLst/>
                <a:uLnTx/>
                <a:uFillTx/>
                <a:latin typeface="Calibri" panose="020F0502020204030204"/>
                <a:ea typeface="+mn-ea"/>
                <a:cs typeface="+mn-cs"/>
              </a:rPr>
              <a:t>24% (31&gt;14) </a:t>
            </a:r>
            <a:r>
              <a:rPr kumimoji="0" lang="en-GB" sz="1600" b="0" i="0" u="none" strike="noStrike" kern="1200" cap="none" spc="0" normalizeH="0" baseline="0" noProof="0" dirty="0">
                <a:ln>
                  <a:noFill/>
                </a:ln>
                <a:solidFill>
                  <a:schemeClr val="tx1"/>
                </a:solidFill>
                <a:effectLst/>
                <a:uLnTx/>
                <a:uFillTx/>
                <a:latin typeface="Calibri" panose="020F0502020204030204"/>
                <a:ea typeface="+mn-ea"/>
                <a:cs typeface="+mn-cs"/>
              </a:rPr>
              <a:t>agree they have time to participate in training</a:t>
            </a:r>
          </a:p>
          <a:p>
            <a:pPr marL="0" marR="0" lvl="0" indent="-171450" algn="l" defTabSz="685800" rtl="0" eaLnBrk="1" fontAlgn="auto" latinLnBrk="0" hangingPunct="1">
              <a:lnSpc>
                <a:spcPct val="90000"/>
              </a:lnSpc>
              <a:spcBef>
                <a:spcPts val="0"/>
              </a:spcBef>
              <a:spcAft>
                <a:spcPts val="45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rPr>
              <a:t>56% (70&gt;44) </a:t>
            </a:r>
            <a:r>
              <a:rPr kumimoji="0" lang="en-GB" sz="1600" b="0" i="0" u="none" strike="noStrike" kern="1200" cap="none" spc="0" normalizeH="0" baseline="0" noProof="0" dirty="0">
                <a:ln>
                  <a:noFill/>
                </a:ln>
                <a:solidFill>
                  <a:schemeClr val="tx1"/>
                </a:solidFill>
                <a:effectLst/>
                <a:uLnTx/>
                <a:uFillTx/>
                <a:latin typeface="Calibri" panose="020F0502020204030204"/>
                <a:ea typeface="+mn-ea"/>
                <a:cs typeface="+mn-cs"/>
              </a:rPr>
              <a:t>don’t </a:t>
            </a:r>
          </a:p>
        </p:txBody>
      </p:sp>
      <p:sp>
        <p:nvSpPr>
          <p:cNvPr id="8" name="Rectangle 7">
            <a:extLst>
              <a:ext uri="{FF2B5EF4-FFF2-40B4-BE49-F238E27FC236}">
                <a16:creationId xmlns:a16="http://schemas.microsoft.com/office/drawing/2014/main" id="{5B214164-58EB-4A86-A624-BB22AE87BBBA}"/>
              </a:ext>
            </a:extLst>
          </p:cNvPr>
          <p:cNvSpPr/>
          <p:nvPr/>
        </p:nvSpPr>
        <p:spPr>
          <a:xfrm>
            <a:off x="6941556" y="5683180"/>
            <a:ext cx="4540052" cy="87097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68580" tIns="34290" rIns="68580" bIns="34290" rtlCol="0" anchor="ctr">
            <a:noAutofit/>
          </a:bodyPr>
          <a:lstStyle/>
          <a:p>
            <a:pPr marL="0" marR="0" lvl="0" indent="-171450" algn="l" defTabSz="685800" rtl="0" eaLnBrk="1" fontAlgn="auto" latinLnBrk="0" hangingPunct="1">
              <a:lnSpc>
                <a:spcPct val="90000"/>
              </a:lnSpc>
              <a:spcBef>
                <a:spcPts val="0"/>
              </a:spcBef>
              <a:spcAft>
                <a:spcPts val="90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rPr>
              <a:t>20% (24&gt;12) </a:t>
            </a:r>
            <a:r>
              <a:rPr kumimoji="0" lang="en-GB" sz="1600" b="0" i="0" u="none" strike="noStrike" kern="1200" cap="none" spc="0" normalizeH="0" baseline="0" noProof="0" dirty="0">
                <a:ln>
                  <a:noFill/>
                </a:ln>
                <a:solidFill>
                  <a:schemeClr val="tx1"/>
                </a:solidFill>
                <a:effectLst/>
                <a:uLnTx/>
                <a:uFillTx/>
                <a:latin typeface="Calibri" panose="020F0502020204030204"/>
                <a:ea typeface="+mn-ea"/>
                <a:cs typeface="+mn-cs"/>
              </a:rPr>
              <a:t>agree they have time to develop their skills</a:t>
            </a:r>
          </a:p>
          <a:p>
            <a:pPr marL="0" marR="0" lvl="0" indent="-171450" algn="l" defTabSz="685800" rtl="0" eaLnBrk="1" fontAlgn="auto" latinLnBrk="0" hangingPunct="1">
              <a:lnSpc>
                <a:spcPct val="90000"/>
              </a:lnSpc>
              <a:spcBef>
                <a:spcPts val="0"/>
              </a:spcBef>
              <a:spcAft>
                <a:spcPts val="45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rPr>
              <a:t>59% (70&gt;48) </a:t>
            </a:r>
            <a:r>
              <a:rPr kumimoji="0" lang="en-GB" sz="1600" b="0" i="0" u="none" strike="noStrike" kern="1200" cap="none" spc="0" normalizeH="0" baseline="0" noProof="0" dirty="0">
                <a:ln>
                  <a:noFill/>
                </a:ln>
                <a:solidFill>
                  <a:schemeClr val="tx1"/>
                </a:solidFill>
                <a:effectLst/>
                <a:uLnTx/>
                <a:uFillTx/>
                <a:latin typeface="Calibri" panose="020F0502020204030204"/>
                <a:ea typeface="+mn-ea"/>
                <a:cs typeface="+mn-cs"/>
              </a:rPr>
              <a:t>don’t </a:t>
            </a:r>
          </a:p>
        </p:txBody>
      </p:sp>
      <p:sp>
        <p:nvSpPr>
          <p:cNvPr id="9" name="Rectangle 8">
            <a:extLst>
              <a:ext uri="{FF2B5EF4-FFF2-40B4-BE49-F238E27FC236}">
                <a16:creationId xmlns:a16="http://schemas.microsoft.com/office/drawing/2014/main" id="{C838E73E-20E0-42C1-97FC-246AA340EDD7}"/>
              </a:ext>
            </a:extLst>
          </p:cNvPr>
          <p:cNvSpPr/>
          <p:nvPr/>
        </p:nvSpPr>
        <p:spPr>
          <a:xfrm>
            <a:off x="1611549" y="1616001"/>
            <a:ext cx="3933830" cy="128587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68580" tIns="34290" rIns="68580" bIns="34290" rtlCol="0" anchor="ctr">
            <a:noAutofit/>
          </a:bodyPr>
          <a:lstStyle/>
          <a:p>
            <a:pPr marL="162000" marR="0" lvl="0" indent="-171450" algn="l" defTabSz="685800" rtl="0" eaLnBrk="1" fontAlgn="auto" latinLnBrk="0" hangingPunct="1">
              <a:lnSpc>
                <a:spcPct val="90000"/>
              </a:lnSpc>
              <a:spcBef>
                <a:spcPts val="0"/>
              </a:spcBef>
              <a:spcAft>
                <a:spcPts val="45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rPr>
              <a:t>77% (85&gt;69) </a:t>
            </a:r>
            <a:r>
              <a:rPr kumimoji="0" lang="en-GB" sz="1600" b="0" i="0" u="none" strike="noStrike" kern="1200" cap="none" spc="0" normalizeH="0" baseline="0" noProof="0" dirty="0">
                <a:ln>
                  <a:noFill/>
                </a:ln>
                <a:solidFill>
                  <a:schemeClr val="tx1"/>
                </a:solidFill>
                <a:effectLst/>
                <a:uLnTx/>
                <a:uFillTx/>
                <a:latin typeface="Calibri" panose="020F0502020204030204"/>
                <a:ea typeface="+mn-ea"/>
                <a:cs typeface="+mn-cs"/>
              </a:rPr>
              <a:t>agree learning and development are crucial goals</a:t>
            </a:r>
          </a:p>
          <a:p>
            <a:pPr marL="162000" marR="0" lvl="0" indent="-171450" algn="l" defTabSz="685800" rtl="0" eaLnBrk="1" fontAlgn="auto" latinLnBrk="0" hangingPunct="1">
              <a:lnSpc>
                <a:spcPct val="90000"/>
              </a:lnSpc>
              <a:spcBef>
                <a:spcPts val="0"/>
              </a:spcBef>
              <a:spcAft>
                <a:spcPts val="45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rPr>
              <a:t>12% (19&gt;5) </a:t>
            </a:r>
            <a:r>
              <a:rPr kumimoji="0" lang="en-GB" sz="1600" b="0" i="0" u="none" strike="noStrike" kern="1200" cap="none" spc="0" normalizeH="0" baseline="0" noProof="0" dirty="0">
                <a:ln>
                  <a:noFill/>
                </a:ln>
                <a:solidFill>
                  <a:schemeClr val="tx1"/>
                </a:solidFill>
                <a:effectLst/>
                <a:uLnTx/>
                <a:uFillTx/>
                <a:latin typeface="Calibri" panose="020F0502020204030204"/>
                <a:ea typeface="+mn-ea"/>
                <a:cs typeface="+mn-cs"/>
              </a:rPr>
              <a:t>don’t</a:t>
            </a:r>
          </a:p>
        </p:txBody>
      </p:sp>
      <p:sp>
        <p:nvSpPr>
          <p:cNvPr id="10" name="Rectangle 9">
            <a:extLst>
              <a:ext uri="{FF2B5EF4-FFF2-40B4-BE49-F238E27FC236}">
                <a16:creationId xmlns:a16="http://schemas.microsoft.com/office/drawing/2014/main" id="{C170BB87-62B4-4B28-99D3-27E4C899C7FA}"/>
              </a:ext>
            </a:extLst>
          </p:cNvPr>
          <p:cNvSpPr/>
          <p:nvPr/>
        </p:nvSpPr>
        <p:spPr>
          <a:xfrm>
            <a:off x="1611549" y="3006651"/>
            <a:ext cx="3933830" cy="128587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68580" tIns="34290" rIns="68580" bIns="34290" rtlCol="0" anchor="ctr">
            <a:noAutofit/>
          </a:bodyPr>
          <a:lstStyle/>
          <a:p>
            <a:pPr marL="162000" marR="0" lvl="0" indent="-171450" algn="l" defTabSz="685800" rtl="0" eaLnBrk="1" fontAlgn="auto" latinLnBrk="0" hangingPunct="1">
              <a:lnSpc>
                <a:spcPct val="90000"/>
              </a:lnSpc>
              <a:spcBef>
                <a:spcPts val="0"/>
              </a:spcBef>
              <a:spcAft>
                <a:spcPts val="45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rPr>
              <a:t>89% (92&gt;85) </a:t>
            </a:r>
            <a:r>
              <a:rPr kumimoji="0" lang="en-GB" sz="1600" b="0" i="0" u="none" strike="noStrike" kern="1200" cap="none" spc="0" normalizeH="0" baseline="0" noProof="0" dirty="0">
                <a:ln>
                  <a:noFill/>
                </a:ln>
                <a:solidFill>
                  <a:schemeClr val="tx1"/>
                </a:solidFill>
                <a:effectLst/>
                <a:uLnTx/>
                <a:uFillTx/>
                <a:latin typeface="Calibri" panose="020F0502020204030204"/>
                <a:ea typeface="+mn-ea"/>
                <a:cs typeface="+mn-cs"/>
              </a:rPr>
              <a:t>are keen to participate in learning &amp; development opportunities if they are available</a:t>
            </a:r>
          </a:p>
          <a:p>
            <a:pPr marL="162000" marR="0" lvl="0" indent="-171450" algn="l" defTabSz="685800" rtl="0" eaLnBrk="1" fontAlgn="auto" latinLnBrk="0" hangingPunct="1">
              <a:lnSpc>
                <a:spcPct val="90000"/>
              </a:lnSpc>
              <a:spcBef>
                <a:spcPts val="0"/>
              </a:spcBef>
              <a:spcAft>
                <a:spcPts val="45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rPr>
              <a:t>3% (5&gt;1) </a:t>
            </a:r>
            <a:r>
              <a:rPr kumimoji="0" lang="en-GB" sz="1600" b="0" i="0" u="none" strike="noStrike" kern="1200" cap="none" spc="0" normalizeH="0" baseline="0" noProof="0" dirty="0">
                <a:ln>
                  <a:noFill/>
                </a:ln>
                <a:solidFill>
                  <a:schemeClr val="tx1"/>
                </a:solidFill>
                <a:effectLst/>
                <a:uLnTx/>
                <a:uFillTx/>
                <a:latin typeface="Calibri" panose="020F0502020204030204"/>
                <a:ea typeface="+mn-ea"/>
                <a:cs typeface="+mn-cs"/>
              </a:rPr>
              <a:t>aren't</a:t>
            </a:r>
          </a:p>
        </p:txBody>
      </p:sp>
      <p:sp>
        <p:nvSpPr>
          <p:cNvPr id="11" name="Rectangle 10">
            <a:extLst>
              <a:ext uri="{FF2B5EF4-FFF2-40B4-BE49-F238E27FC236}">
                <a16:creationId xmlns:a16="http://schemas.microsoft.com/office/drawing/2014/main" id="{5A76A4F6-8CF9-4E90-8DF3-B2B4453935E9}"/>
              </a:ext>
            </a:extLst>
          </p:cNvPr>
          <p:cNvSpPr/>
          <p:nvPr/>
        </p:nvSpPr>
        <p:spPr>
          <a:xfrm>
            <a:off x="1611549" y="4397302"/>
            <a:ext cx="3933830" cy="128587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68580" tIns="34290" rIns="68580" bIns="34290" rtlCol="0" anchor="ctr">
            <a:noAutofit/>
          </a:bodyPr>
          <a:lstStyle/>
          <a:p>
            <a:pPr marL="162000" marR="0" lvl="0" indent="-171450" algn="l" defTabSz="685800" rtl="0" eaLnBrk="1" fontAlgn="auto" latinLnBrk="0" hangingPunct="1">
              <a:lnSpc>
                <a:spcPct val="90000"/>
              </a:lnSpc>
              <a:spcBef>
                <a:spcPts val="0"/>
              </a:spcBef>
              <a:spcAft>
                <a:spcPts val="45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rPr>
              <a:t>96% (99&gt;90) </a:t>
            </a:r>
            <a:r>
              <a:rPr kumimoji="0" lang="en-GB" sz="1600" b="0" i="0" u="none" strike="noStrike" kern="1200" cap="none" spc="0" normalizeH="0" baseline="0" noProof="0" dirty="0">
                <a:ln>
                  <a:noFill/>
                </a:ln>
                <a:solidFill>
                  <a:schemeClr val="tx1"/>
                </a:solidFill>
                <a:effectLst/>
                <a:uLnTx/>
                <a:uFillTx/>
                <a:latin typeface="Calibri" panose="020F0502020204030204"/>
                <a:ea typeface="+mn-ea"/>
                <a:cs typeface="+mn-cs"/>
              </a:rPr>
              <a:t>agree that keeping up to date with new knowledge and skills is important for their job</a:t>
            </a:r>
          </a:p>
          <a:p>
            <a:pPr marL="162000" marR="0" lvl="0" indent="-171450" algn="l" defTabSz="685800" rtl="0" eaLnBrk="1" fontAlgn="auto" latinLnBrk="0" hangingPunct="1">
              <a:lnSpc>
                <a:spcPct val="90000"/>
              </a:lnSpc>
              <a:spcBef>
                <a:spcPts val="0"/>
              </a:spcBef>
              <a:spcAft>
                <a:spcPts val="45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rPr>
              <a:t>0% </a:t>
            </a:r>
            <a:r>
              <a:rPr kumimoji="0" lang="en-GB" sz="1600" b="0" i="0" u="none" strike="noStrike" kern="1200" cap="none" spc="0" normalizeH="0" baseline="0" noProof="0" dirty="0">
                <a:ln>
                  <a:noFill/>
                </a:ln>
                <a:solidFill>
                  <a:schemeClr val="tx1"/>
                </a:solidFill>
                <a:effectLst/>
                <a:uLnTx/>
                <a:uFillTx/>
                <a:latin typeface="Calibri" panose="020F0502020204030204"/>
                <a:ea typeface="+mn-ea"/>
                <a:cs typeface="+mn-cs"/>
              </a:rPr>
              <a:t>don’t</a:t>
            </a:r>
          </a:p>
        </p:txBody>
      </p:sp>
      <p:sp>
        <p:nvSpPr>
          <p:cNvPr id="12" name="Rectangle 11">
            <a:extLst>
              <a:ext uri="{FF2B5EF4-FFF2-40B4-BE49-F238E27FC236}">
                <a16:creationId xmlns:a16="http://schemas.microsoft.com/office/drawing/2014/main" id="{FFE9281F-5341-4CC7-9CC8-2F70664F4CE0}"/>
              </a:ext>
            </a:extLst>
          </p:cNvPr>
          <p:cNvSpPr/>
          <p:nvPr/>
        </p:nvSpPr>
        <p:spPr>
          <a:xfrm rot="16200000">
            <a:off x="-611985" y="3498189"/>
            <a:ext cx="4067178" cy="333997"/>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68580" tIns="34290" rIns="68580" bIns="34290" rtlCol="0" anchor="ctr">
            <a:noAutofit/>
          </a:bodyPr>
          <a:lstStyle/>
          <a:p>
            <a:pPr marL="0" marR="0" lvl="0" indent="0" algn="ctr" defTabSz="685800" rtl="0" eaLnBrk="1" fontAlgn="auto" latinLnBrk="0" hangingPunct="1">
              <a:lnSpc>
                <a:spcPct val="90000"/>
              </a:lnSpc>
              <a:spcBef>
                <a:spcPts val="0"/>
              </a:spcBef>
              <a:spcAft>
                <a:spcPts val="450"/>
              </a:spcAft>
              <a:buClrTx/>
              <a:buSzTx/>
              <a:buFontTx/>
              <a:buNone/>
              <a:tabLst/>
              <a:defRPr/>
            </a:pPr>
            <a:r>
              <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rPr>
              <a:t>DESIRE</a:t>
            </a:r>
            <a:endParaRPr kumimoji="0" lang="en-GB" sz="16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84383DEA-A24E-4FEA-894A-E247331A667F}"/>
              </a:ext>
            </a:extLst>
          </p:cNvPr>
          <p:cNvSpPr/>
          <p:nvPr/>
        </p:nvSpPr>
        <p:spPr>
          <a:xfrm rot="16200000">
            <a:off x="4944895" y="2523994"/>
            <a:ext cx="3659316" cy="333999"/>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68580" tIns="34290" rIns="68580" bIns="34290" rtlCol="0" anchor="ctr">
            <a:noAutofit/>
          </a:bodyPr>
          <a:lstStyle/>
          <a:p>
            <a:pPr marL="0" marR="0" lvl="0" indent="0" algn="ctr" defTabSz="685800" rtl="0" eaLnBrk="1" fontAlgn="auto" latinLnBrk="0" hangingPunct="1">
              <a:lnSpc>
                <a:spcPct val="90000"/>
              </a:lnSpc>
              <a:spcBef>
                <a:spcPts val="0"/>
              </a:spcBef>
              <a:spcAft>
                <a:spcPts val="450"/>
              </a:spcAft>
              <a:buClrTx/>
              <a:buSzTx/>
              <a:buFontTx/>
              <a:buNone/>
              <a:tabLst/>
              <a:defRPr/>
            </a:pPr>
            <a:r>
              <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rPr>
              <a:t>PROVISION</a:t>
            </a:r>
          </a:p>
        </p:txBody>
      </p:sp>
      <p:sp>
        <p:nvSpPr>
          <p:cNvPr id="14" name="Rectangle 13">
            <a:extLst>
              <a:ext uri="{FF2B5EF4-FFF2-40B4-BE49-F238E27FC236}">
                <a16:creationId xmlns:a16="http://schemas.microsoft.com/office/drawing/2014/main" id="{EA6FE843-1786-41E9-886D-CA1C1CDEFB05}"/>
              </a:ext>
            </a:extLst>
          </p:cNvPr>
          <p:cNvSpPr/>
          <p:nvPr/>
        </p:nvSpPr>
        <p:spPr>
          <a:xfrm rot="16200000">
            <a:off x="5879807" y="5492415"/>
            <a:ext cx="1789487" cy="33399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68580" tIns="34290" rIns="68580" bIns="34290" rtlCol="0" anchor="ctr">
            <a:noAutofit/>
          </a:bodyPr>
          <a:lstStyle/>
          <a:p>
            <a:pPr marL="0" marR="0" lvl="0" indent="0" algn="ctr" defTabSz="685800" rtl="0" eaLnBrk="1" fontAlgn="auto" latinLnBrk="0" hangingPunct="1">
              <a:lnSpc>
                <a:spcPct val="90000"/>
              </a:lnSpc>
              <a:spcBef>
                <a:spcPts val="0"/>
              </a:spcBef>
              <a:spcAft>
                <a:spcPts val="900"/>
              </a:spcAft>
              <a:buClrTx/>
              <a:buSzTx/>
              <a:buFontTx/>
              <a:buNone/>
              <a:tabLst/>
              <a:defRPr/>
            </a:pPr>
            <a:r>
              <a:rPr kumimoji="0" lang="en-GB" sz="1600" b="1" i="0" u="none" strike="noStrike" kern="1200" cap="none" spc="0" normalizeH="0" baseline="0" noProof="0" dirty="0">
                <a:ln>
                  <a:noFill/>
                </a:ln>
                <a:solidFill>
                  <a:schemeClr val="tx1"/>
                </a:solidFill>
                <a:effectLst/>
                <a:uLnTx/>
                <a:uFillTx/>
                <a:latin typeface="Calibri" panose="020F0502020204030204"/>
                <a:ea typeface="+mn-ea"/>
                <a:cs typeface="+mn-cs"/>
              </a:rPr>
              <a:t>CAPACITY</a:t>
            </a:r>
          </a:p>
        </p:txBody>
      </p:sp>
      <p:sp>
        <p:nvSpPr>
          <p:cNvPr id="28" name="Title 6">
            <a:extLst>
              <a:ext uri="{FF2B5EF4-FFF2-40B4-BE49-F238E27FC236}">
                <a16:creationId xmlns:a16="http://schemas.microsoft.com/office/drawing/2014/main" id="{C168A28F-257D-4B10-8C8B-F292FC8D765F}"/>
              </a:ext>
            </a:extLst>
          </p:cNvPr>
          <p:cNvSpPr txBox="1">
            <a:spLocks/>
          </p:cNvSpPr>
          <p:nvPr/>
        </p:nvSpPr>
        <p:spPr>
          <a:xfrm>
            <a:off x="1536901" y="382631"/>
            <a:ext cx="3673275" cy="478534"/>
          </a:xfrm>
          <a:prstGeom prst="rect">
            <a:avLst/>
          </a:prstGeom>
        </p:spPr>
        <p:txBody>
          <a:bodyPr vert="horz" wrap="square" lIns="68580" tIns="34290" rIns="68580" bIns="34290" rtlCol="0" anchor="ctr" anchorCtr="0">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uLnTx/>
                <a:uFillTx/>
                <a:latin typeface="Calibri Light" panose="020F0302020204030204"/>
                <a:ea typeface="+mj-ea"/>
                <a:cs typeface="+mj-cs"/>
              </a:rPr>
              <a:t>Survey Findings – 5 Forces L&amp;D</a:t>
            </a:r>
            <a:endParaRPr kumimoji="0" lang="en-US" sz="4400" b="0" i="0" u="none" strike="noStrike" kern="1200" cap="none" spc="0" normalizeH="0" baseline="0" noProof="0" dirty="0">
              <a:ln>
                <a:noFill/>
              </a:ln>
              <a:solidFill>
                <a:srgbClr val="FFFFFF"/>
              </a:solidFill>
              <a:effectLst/>
              <a:uLnTx/>
              <a:uFillTx/>
              <a:latin typeface="Calibri Light" panose="020F0302020204030204"/>
              <a:ea typeface="+mj-ea"/>
              <a:cs typeface="+mj-cs"/>
            </a:endParaRPr>
          </a:p>
        </p:txBody>
      </p:sp>
      <p:sp>
        <p:nvSpPr>
          <p:cNvPr id="29" name="Title 6">
            <a:extLst>
              <a:ext uri="{FF2B5EF4-FFF2-40B4-BE49-F238E27FC236}">
                <a16:creationId xmlns:a16="http://schemas.microsoft.com/office/drawing/2014/main" id="{B96F030D-F7B9-452D-B26F-7F3BD0147B6E}"/>
              </a:ext>
            </a:extLst>
          </p:cNvPr>
          <p:cNvSpPr txBox="1">
            <a:spLocks/>
          </p:cNvSpPr>
          <p:nvPr/>
        </p:nvSpPr>
        <p:spPr>
          <a:xfrm>
            <a:off x="265000" y="435017"/>
            <a:ext cx="6035460" cy="478534"/>
          </a:xfrm>
          <a:prstGeom prst="rect">
            <a:avLst/>
          </a:prstGeom>
          <a:solidFill>
            <a:schemeClr val="bg1"/>
          </a:solidFill>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Calibri" panose="020F0502020204030204" pitchFamily="34" charset="0"/>
                <a:cs typeface="Calibri" panose="020F0502020204030204" pitchFamily="34" charset="0"/>
              </a:rPr>
              <a:t>Survey Findings – 5 Forces L&amp;D</a:t>
            </a:r>
          </a:p>
        </p:txBody>
      </p:sp>
      <p:sp>
        <p:nvSpPr>
          <p:cNvPr id="15" name="Arrow: Up 14">
            <a:extLst>
              <a:ext uri="{FF2B5EF4-FFF2-40B4-BE49-F238E27FC236}">
                <a16:creationId xmlns:a16="http://schemas.microsoft.com/office/drawing/2014/main" id="{4B4AA6A8-2CCD-485D-B3A7-C0F5A8BFE563}"/>
              </a:ext>
            </a:extLst>
          </p:cNvPr>
          <p:cNvSpPr/>
          <p:nvPr/>
        </p:nvSpPr>
        <p:spPr>
          <a:xfrm>
            <a:off x="384589" y="1616001"/>
            <a:ext cx="726674" cy="4067179"/>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Arrow: Down 15">
            <a:extLst>
              <a:ext uri="{FF2B5EF4-FFF2-40B4-BE49-F238E27FC236}">
                <a16:creationId xmlns:a16="http://schemas.microsoft.com/office/drawing/2014/main" id="{45C3EDCE-477D-4B96-AC91-F925ADE93BAD}"/>
              </a:ext>
            </a:extLst>
          </p:cNvPr>
          <p:cNvSpPr/>
          <p:nvPr/>
        </p:nvSpPr>
        <p:spPr>
          <a:xfrm>
            <a:off x="5821159" y="861165"/>
            <a:ext cx="648182" cy="3659487"/>
          </a:xfrm>
          <a:prstGeom prst="down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Arrow: Down 18">
            <a:extLst>
              <a:ext uri="{FF2B5EF4-FFF2-40B4-BE49-F238E27FC236}">
                <a16:creationId xmlns:a16="http://schemas.microsoft.com/office/drawing/2014/main" id="{3890D826-4412-42EC-B921-24269BFC6EFC}"/>
              </a:ext>
            </a:extLst>
          </p:cNvPr>
          <p:cNvSpPr/>
          <p:nvPr/>
        </p:nvSpPr>
        <p:spPr>
          <a:xfrm>
            <a:off x="5806119" y="4764670"/>
            <a:ext cx="648182" cy="1769232"/>
          </a:xfrm>
          <a:prstGeom prst="down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90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500" fill="hold"/>
                                        <p:tgtEl>
                                          <p:spTgt spid="15"/>
                                        </p:tgtEl>
                                        <p:attrNameLst>
                                          <p:attrName>ppt_x</p:attrName>
                                        </p:attrNameLst>
                                      </p:cBhvr>
                                      <p:tavLst>
                                        <p:tav tm="0">
                                          <p:val>
                                            <p:strVal val="#ppt_x"/>
                                          </p:val>
                                        </p:tav>
                                        <p:tav tm="100000">
                                          <p:val>
                                            <p:strVal val="#ppt_x"/>
                                          </p:val>
                                        </p:tav>
                                      </p:tavLst>
                                    </p:anim>
                                    <p:anim calcmode="lin" valueType="num">
                                      <p:cBhvr additive="base">
                                        <p:cTn id="3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fill="hold"/>
                                        <p:tgtEl>
                                          <p:spTgt spid="5"/>
                                        </p:tgtEl>
                                        <p:attrNameLst>
                                          <p:attrName>ppt_x</p:attrName>
                                        </p:attrNameLst>
                                      </p:cBhvr>
                                      <p:tavLst>
                                        <p:tav tm="0">
                                          <p:val>
                                            <p:strVal val="#ppt_x"/>
                                          </p:val>
                                        </p:tav>
                                        <p:tav tm="100000">
                                          <p:val>
                                            <p:strVal val="#ppt_x"/>
                                          </p:val>
                                        </p:tav>
                                      </p:tavLst>
                                    </p:anim>
                                    <p:anim calcmode="lin" valueType="num">
                                      <p:cBhvr additive="base">
                                        <p:cTn id="40" dur="500" fill="hold"/>
                                        <p:tgtEl>
                                          <p:spTgt spid="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additive="base">
                                        <p:cTn id="47" dur="500" fill="hold"/>
                                        <p:tgtEl>
                                          <p:spTgt spid="3"/>
                                        </p:tgtEl>
                                        <p:attrNameLst>
                                          <p:attrName>ppt_x</p:attrName>
                                        </p:attrNameLst>
                                      </p:cBhvr>
                                      <p:tavLst>
                                        <p:tav tm="0">
                                          <p:val>
                                            <p:strVal val="#ppt_x"/>
                                          </p:val>
                                        </p:tav>
                                        <p:tav tm="100000">
                                          <p:val>
                                            <p:strVal val="#ppt_x"/>
                                          </p:val>
                                        </p:tav>
                                      </p:tavLst>
                                    </p:anim>
                                    <p:anim calcmode="lin" valueType="num">
                                      <p:cBhvr additive="base">
                                        <p:cTn id="48" dur="500" fill="hold"/>
                                        <p:tgtEl>
                                          <p:spTgt spid="3"/>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additive="base">
                                        <p:cTn id="51" dur="500" fill="hold"/>
                                        <p:tgtEl>
                                          <p:spTgt spid="6"/>
                                        </p:tgtEl>
                                        <p:attrNameLst>
                                          <p:attrName>ppt_x</p:attrName>
                                        </p:attrNameLst>
                                      </p:cBhvr>
                                      <p:tavLst>
                                        <p:tav tm="0">
                                          <p:val>
                                            <p:strVal val="#ppt_x"/>
                                          </p:val>
                                        </p:tav>
                                        <p:tav tm="100000">
                                          <p:val>
                                            <p:strVal val="#ppt_x"/>
                                          </p:val>
                                        </p:tav>
                                      </p:tavLst>
                                    </p:anim>
                                    <p:anim calcmode="lin" valueType="num">
                                      <p:cBhvr additive="base">
                                        <p:cTn id="52" dur="500" fill="hold"/>
                                        <p:tgtEl>
                                          <p:spTgt spid="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additive="base">
                                        <p:cTn id="61" dur="500" fill="hold"/>
                                        <p:tgtEl>
                                          <p:spTgt spid="7"/>
                                        </p:tgtEl>
                                        <p:attrNameLst>
                                          <p:attrName>ppt_x</p:attrName>
                                        </p:attrNameLst>
                                      </p:cBhvr>
                                      <p:tavLst>
                                        <p:tav tm="0">
                                          <p:val>
                                            <p:strVal val="#ppt_x"/>
                                          </p:val>
                                        </p:tav>
                                        <p:tav tm="100000">
                                          <p:val>
                                            <p:strVal val="#ppt_x"/>
                                          </p:val>
                                        </p:tav>
                                      </p:tavLst>
                                    </p:anim>
                                    <p:anim calcmode="lin" valueType="num">
                                      <p:cBhvr additive="base">
                                        <p:cTn id="62" dur="500" fill="hold"/>
                                        <p:tgtEl>
                                          <p:spTgt spid="7"/>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8"/>
                                        </p:tgtEl>
                                        <p:attrNameLst>
                                          <p:attrName>style.visibility</p:attrName>
                                        </p:attrNameLst>
                                      </p:cBhvr>
                                      <p:to>
                                        <p:strVal val="visible"/>
                                      </p:to>
                                    </p:set>
                                    <p:anim calcmode="lin" valueType="num">
                                      <p:cBhvr additive="base">
                                        <p:cTn id="65" dur="500" fill="hold"/>
                                        <p:tgtEl>
                                          <p:spTgt spid="8"/>
                                        </p:tgtEl>
                                        <p:attrNameLst>
                                          <p:attrName>ppt_x</p:attrName>
                                        </p:attrNameLst>
                                      </p:cBhvr>
                                      <p:tavLst>
                                        <p:tav tm="0">
                                          <p:val>
                                            <p:strVal val="#ppt_x"/>
                                          </p:val>
                                        </p:tav>
                                        <p:tav tm="100000">
                                          <p:val>
                                            <p:strVal val="#ppt_x"/>
                                          </p:val>
                                        </p:tav>
                                      </p:tavLst>
                                    </p:anim>
                                    <p:anim calcmode="lin" valueType="num">
                                      <p:cBhvr additive="base">
                                        <p:cTn id="66" dur="500" fill="hold"/>
                                        <p:tgtEl>
                                          <p:spTgt spid="8"/>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additive="base">
                                        <p:cTn id="69" dur="500" fill="hold"/>
                                        <p:tgtEl>
                                          <p:spTgt spid="19"/>
                                        </p:tgtEl>
                                        <p:attrNameLst>
                                          <p:attrName>ppt_x</p:attrName>
                                        </p:attrNameLst>
                                      </p:cBhvr>
                                      <p:tavLst>
                                        <p:tav tm="0">
                                          <p:val>
                                            <p:strVal val="#ppt_x"/>
                                          </p:val>
                                        </p:tav>
                                        <p:tav tm="100000">
                                          <p:val>
                                            <p:strVal val="#ppt_x"/>
                                          </p:val>
                                        </p:tav>
                                      </p:tavLst>
                                    </p:anim>
                                    <p:anim calcmode="lin" valueType="num">
                                      <p:cBhvr additive="base">
                                        <p:cTn id="7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62" y="305970"/>
            <a:ext cx="7750638" cy="402690"/>
          </a:xfrm>
        </p:spPr>
        <p:txBody>
          <a:bodyPr>
            <a:noAutofit/>
          </a:bodyPr>
          <a:lstStyle/>
          <a:p>
            <a:r>
              <a:rPr lang="en-GB" sz="3200" b="1" dirty="0">
                <a:solidFill>
                  <a:srgbClr val="002060"/>
                </a:solidFill>
              </a:rPr>
              <a:t>What do you say about the Challenges?</a:t>
            </a:r>
          </a:p>
        </p:txBody>
      </p:sp>
      <p:sp>
        <p:nvSpPr>
          <p:cNvPr id="4" name="Content Placeholder 3"/>
          <p:cNvSpPr>
            <a:spLocks noGrp="1"/>
          </p:cNvSpPr>
          <p:nvPr>
            <p:ph sz="half" idx="2"/>
          </p:nvPr>
        </p:nvSpPr>
        <p:spPr>
          <a:xfrm>
            <a:off x="5615164" y="1984299"/>
            <a:ext cx="4396341" cy="4755635"/>
          </a:xfrm>
        </p:spPr>
        <p:txBody>
          <a:bodyPr>
            <a:normAutofit/>
          </a:bodyPr>
          <a:lstStyle/>
          <a:p>
            <a:endParaRPr lang="en-GB" sz="9600" dirty="0"/>
          </a:p>
          <a:p>
            <a:endParaRPr lang="en-GB" dirty="0"/>
          </a:p>
        </p:txBody>
      </p:sp>
      <p:sp>
        <p:nvSpPr>
          <p:cNvPr id="5" name="Thought Bubble: Cloud 4">
            <a:extLst>
              <a:ext uri="{FF2B5EF4-FFF2-40B4-BE49-F238E27FC236}">
                <a16:creationId xmlns:a16="http://schemas.microsoft.com/office/drawing/2014/main" id="{57151D86-9CA6-D7E7-0D5C-5DA28F7506E2}"/>
              </a:ext>
            </a:extLst>
          </p:cNvPr>
          <p:cNvSpPr/>
          <p:nvPr/>
        </p:nvSpPr>
        <p:spPr>
          <a:xfrm>
            <a:off x="6642645" y="305970"/>
            <a:ext cx="5098334" cy="2464094"/>
          </a:xfrm>
          <a:prstGeom prst="cloudCallou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b="1" dirty="0">
              <a:solidFill>
                <a:schemeClr val="bg1">
                  <a:lumMod val="65000"/>
                  <a:lumOff val="35000"/>
                </a:schemeClr>
              </a:solidFill>
            </a:endParaRPr>
          </a:p>
          <a:p>
            <a:pPr algn="ctr"/>
            <a:r>
              <a:rPr lang="en-GB" sz="1800" b="1" dirty="0">
                <a:solidFill>
                  <a:schemeClr val="tx1"/>
                </a:solidFill>
              </a:rPr>
              <a:t>“</a:t>
            </a:r>
            <a:r>
              <a:rPr lang="en-GB" b="1" dirty="0">
                <a:solidFill>
                  <a:schemeClr val="tx1"/>
                </a:solidFill>
              </a:rPr>
              <a:t>The o</a:t>
            </a:r>
            <a:r>
              <a:rPr lang="en-GB" sz="1800" b="1" dirty="0">
                <a:solidFill>
                  <a:schemeClr val="tx1"/>
                </a:solidFill>
              </a:rPr>
              <a:t>rganisation refuses to respond effectively to capacity and capability issues i.e. staffing and training and there is no adequate proactive response to welfare” (RASSO  investigator)</a:t>
            </a:r>
          </a:p>
          <a:p>
            <a:pPr algn="ctr"/>
            <a:endParaRPr lang="en-GB" dirty="0">
              <a:solidFill>
                <a:schemeClr val="bg2">
                  <a:lumMod val="20000"/>
                  <a:lumOff val="80000"/>
                </a:schemeClr>
              </a:solidFill>
            </a:endParaRPr>
          </a:p>
        </p:txBody>
      </p:sp>
      <p:sp>
        <p:nvSpPr>
          <p:cNvPr id="11" name="Thought Bubble: Cloud 10">
            <a:extLst>
              <a:ext uri="{FF2B5EF4-FFF2-40B4-BE49-F238E27FC236}">
                <a16:creationId xmlns:a16="http://schemas.microsoft.com/office/drawing/2014/main" id="{87363F85-5C22-A3D0-2874-89F03864AE6A}"/>
              </a:ext>
            </a:extLst>
          </p:cNvPr>
          <p:cNvSpPr/>
          <p:nvPr/>
        </p:nvSpPr>
        <p:spPr>
          <a:xfrm>
            <a:off x="67404" y="2398150"/>
            <a:ext cx="6350528" cy="2764773"/>
          </a:xfrm>
          <a:prstGeom prst="cloudCallou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a:spcBef>
                <a:spcPts val="1200"/>
              </a:spcBef>
              <a:spcAft>
                <a:spcPts val="800"/>
              </a:spcAft>
            </a:pPr>
            <a:r>
              <a:rPr lang="en-GB" sz="1800" b="1" dirty="0">
                <a:solidFill>
                  <a:schemeClr val="tx1"/>
                </a:solidFill>
                <a:effectLst/>
                <a:ea typeface="Calibri" panose="020F0502020204030204" pitchFamily="34" charset="0"/>
                <a:cs typeface="Times New Roman" panose="02020603050405020304" pitchFamily="18" charset="0"/>
              </a:rPr>
              <a:t>‘I think if you can get on a course, the course are great. But that’s it, it’s getting the courses. There isn’t the trainers, there isn’t the time and there isn’t the money to get the training that we really need. And that’s obvious’</a:t>
            </a:r>
          </a:p>
        </p:txBody>
      </p:sp>
      <p:sp>
        <p:nvSpPr>
          <p:cNvPr id="14" name="Thought Bubble: Cloud 13">
            <a:extLst>
              <a:ext uri="{FF2B5EF4-FFF2-40B4-BE49-F238E27FC236}">
                <a16:creationId xmlns:a16="http://schemas.microsoft.com/office/drawing/2014/main" id="{7BDDD61D-588D-F4B3-BDE5-749CCE0088B2}"/>
              </a:ext>
            </a:extLst>
          </p:cNvPr>
          <p:cNvSpPr/>
          <p:nvPr/>
        </p:nvSpPr>
        <p:spPr>
          <a:xfrm>
            <a:off x="6417932" y="3585912"/>
            <a:ext cx="5547760" cy="2764773"/>
          </a:xfrm>
          <a:prstGeom prst="cloudCallou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0" lang="en-GB" sz="1800" b="0" i="1"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GB" sz="1800" b="1" i="1" u="none" strike="noStrike" kern="1200" cap="none" spc="0" normalizeH="0" baseline="0" noProof="0" dirty="0">
                <a:ln>
                  <a:noFill/>
                </a:ln>
                <a:solidFill>
                  <a:prstClr val="black"/>
                </a:solidFill>
                <a:effectLst/>
                <a:uLnTx/>
                <a:uFillTx/>
                <a:latin typeface="Calibri" panose="020F0502020204030204"/>
                <a:ea typeface="+mn-ea"/>
                <a:cs typeface="+mn-cs"/>
              </a:rPr>
              <a:t>I am very keen to improve myself through training in order to be more self sufficient and also to help my department…..however there is either no availability for these courses or very long waiting lists which are not fit for purpose.”</a:t>
            </a:r>
            <a:endParaRPr lang="en-GB" b="1" dirty="0"/>
          </a:p>
        </p:txBody>
      </p:sp>
    </p:spTree>
    <p:extLst>
      <p:ext uri="{BB962C8B-B14F-4D97-AF65-F5344CB8AC3E}">
        <p14:creationId xmlns:p14="http://schemas.microsoft.com/office/powerpoint/2010/main" val="2425962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21A5037-BF09-EFB3-A069-A29712F2910C}"/>
              </a:ext>
            </a:extLst>
          </p:cNvPr>
          <p:cNvSpPr txBox="1"/>
          <p:nvPr/>
        </p:nvSpPr>
        <p:spPr>
          <a:xfrm>
            <a:off x="257306" y="661118"/>
            <a:ext cx="5175150" cy="1228736"/>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3200" b="1" dirty="0">
                <a:solidFill>
                  <a:srgbClr val="002060"/>
                </a:solidFill>
                <a:latin typeface="+mj-lt"/>
                <a:ea typeface="+mj-ea"/>
                <a:cs typeface="+mj-cs"/>
              </a:rPr>
              <a:t>Three categories of legitimacy </a:t>
            </a:r>
          </a:p>
          <a:p>
            <a:pPr>
              <a:lnSpc>
                <a:spcPct val="90000"/>
              </a:lnSpc>
              <a:spcBef>
                <a:spcPct val="0"/>
              </a:spcBef>
              <a:spcAft>
                <a:spcPts val="600"/>
              </a:spcAft>
            </a:pPr>
            <a:r>
              <a:rPr lang="en-US" sz="3000" dirty="0">
                <a:latin typeface="+mj-lt"/>
                <a:ea typeface="+mj-ea"/>
                <a:cs typeface="+mj-cs"/>
              </a:rPr>
              <a:t>(adapted from </a:t>
            </a:r>
            <a:r>
              <a:rPr lang="en-US" sz="3000" dirty="0" err="1">
                <a:latin typeface="+mj-lt"/>
                <a:ea typeface="+mj-ea"/>
                <a:cs typeface="+mj-cs"/>
              </a:rPr>
              <a:t>Suchman</a:t>
            </a:r>
            <a:r>
              <a:rPr lang="en-US" sz="3000" dirty="0">
                <a:latin typeface="+mj-lt"/>
                <a:ea typeface="+mj-ea"/>
                <a:cs typeface="+mj-cs"/>
              </a:rPr>
              <a:t>, 1995)</a:t>
            </a:r>
          </a:p>
        </p:txBody>
      </p:sp>
      <p:sp>
        <p:nvSpPr>
          <p:cNvPr id="1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0840B5F-BF49-AAF1-6848-ECFFAAD26F24}"/>
              </a:ext>
            </a:extLst>
          </p:cNvPr>
          <p:cNvSpPr txBox="1"/>
          <p:nvPr/>
        </p:nvSpPr>
        <p:spPr>
          <a:xfrm>
            <a:off x="5712487" y="3232877"/>
            <a:ext cx="5927456" cy="2600712"/>
          </a:xfrm>
          <a:prstGeom prst="rect">
            <a:avLst/>
          </a:prstGeom>
          <a:noFill/>
        </p:spPr>
        <p:txBody>
          <a:bodyPr wrap="none" rtlCol="0">
            <a:spAutoFit/>
          </a:bodyPr>
          <a:lstStyle/>
          <a:p>
            <a:pPr>
              <a:spcAft>
                <a:spcPts val="600"/>
              </a:spcAft>
            </a:pPr>
            <a:r>
              <a:rPr lang="en-GB" sz="2400" b="1" dirty="0"/>
              <a:t>Legitimacy </a:t>
            </a:r>
            <a:r>
              <a:rPr lang="en-GB" sz="2400" dirty="0"/>
              <a:t>- The ‘generalized perception or </a:t>
            </a:r>
          </a:p>
          <a:p>
            <a:pPr>
              <a:spcAft>
                <a:spcPts val="600"/>
              </a:spcAft>
            </a:pPr>
            <a:r>
              <a:rPr lang="en-GB" sz="2400" dirty="0"/>
              <a:t>assumption that the actions of an entity are </a:t>
            </a:r>
          </a:p>
          <a:p>
            <a:pPr>
              <a:spcAft>
                <a:spcPts val="600"/>
              </a:spcAft>
            </a:pPr>
            <a:r>
              <a:rPr lang="en-GB" sz="2400" dirty="0"/>
              <a:t>desirable, proper, or appropriate within some </a:t>
            </a:r>
          </a:p>
          <a:p>
            <a:pPr>
              <a:spcAft>
                <a:spcPts val="600"/>
              </a:spcAft>
            </a:pPr>
            <a:r>
              <a:rPr lang="en-GB" sz="2400" dirty="0"/>
              <a:t>socially constructed system of norms, values, </a:t>
            </a:r>
          </a:p>
          <a:p>
            <a:pPr>
              <a:spcAft>
                <a:spcPts val="600"/>
              </a:spcAft>
            </a:pPr>
            <a:r>
              <a:rPr lang="en-GB" sz="2400" dirty="0"/>
              <a:t>beliefs and definitions’ (</a:t>
            </a:r>
            <a:r>
              <a:rPr lang="en-GB" sz="2400" dirty="0" err="1"/>
              <a:t>Suchman</a:t>
            </a:r>
            <a:r>
              <a:rPr lang="en-GB" sz="2400" dirty="0"/>
              <a:t>, 1995: 574) </a:t>
            </a:r>
          </a:p>
          <a:p>
            <a:pPr>
              <a:spcAft>
                <a:spcPts val="600"/>
              </a:spcAft>
            </a:pPr>
            <a:endParaRPr lang="en-GB" dirty="0"/>
          </a:p>
        </p:txBody>
      </p:sp>
      <p:graphicFrame>
        <p:nvGraphicFramePr>
          <p:cNvPr id="2" name="Diagram 1">
            <a:extLst>
              <a:ext uri="{FF2B5EF4-FFF2-40B4-BE49-F238E27FC236}">
                <a16:creationId xmlns:a16="http://schemas.microsoft.com/office/drawing/2014/main" id="{6B62C17D-6911-122B-C2A8-49B2FD1BB8DA}"/>
              </a:ext>
            </a:extLst>
          </p:cNvPr>
          <p:cNvGraphicFramePr/>
          <p:nvPr>
            <p:extLst>
              <p:ext uri="{D42A27DB-BD31-4B8C-83A1-F6EECF244321}">
                <p14:modId xmlns:p14="http://schemas.microsoft.com/office/powerpoint/2010/main" val="2884243465"/>
              </p:ext>
            </p:extLst>
          </p:nvPr>
        </p:nvGraphicFramePr>
        <p:xfrm>
          <a:off x="640080" y="2872899"/>
          <a:ext cx="4243589" cy="33206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54638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97C60D8-C9D9-89B3-E989-6BA1A2A0316F}"/>
              </a:ext>
            </a:extLst>
          </p:cNvPr>
          <p:cNvSpPr/>
          <p:nvPr/>
        </p:nvSpPr>
        <p:spPr>
          <a:xfrm>
            <a:off x="2326033" y="1834904"/>
            <a:ext cx="7921256" cy="2092881"/>
          </a:xfrm>
          <a:prstGeom prst="rect">
            <a:avLst/>
          </a:prstGeom>
        </p:spPr>
        <p:txBody>
          <a:bodyPr wrap="square">
            <a:spAutoFit/>
          </a:bodyPr>
          <a:lstStyle/>
          <a:p>
            <a:pPr defTabSz="457200"/>
            <a:r>
              <a:rPr lang="en-GB" sz="2000" dirty="0">
                <a:solidFill>
                  <a:prstClr val="black"/>
                </a:solidFill>
              </a:rPr>
              <a:t>“A contested democratic practice which critically addresses the question of what adds value to the public sphere.” (Benington 2011) </a:t>
            </a:r>
          </a:p>
          <a:p>
            <a:pPr defTabSz="457200"/>
            <a:endParaRPr lang="en-GB" dirty="0">
              <a:solidFill>
                <a:prstClr val="black"/>
              </a:solidFill>
              <a:latin typeface="Arial" panose="020B0604020202020204"/>
            </a:endParaRPr>
          </a:p>
          <a:p>
            <a:pPr algn="ctr" defTabSz="457200"/>
            <a:endParaRPr lang="en-GB" sz="2000" b="1" u="sng" dirty="0">
              <a:solidFill>
                <a:prstClr val="black"/>
              </a:solidFill>
              <a:latin typeface="Arial" panose="020B0604020202020204"/>
            </a:endParaRPr>
          </a:p>
          <a:p>
            <a:pPr algn="ctr" defTabSz="457200"/>
            <a:endParaRPr lang="en-GB" sz="2000" b="1" dirty="0">
              <a:solidFill>
                <a:prstClr val="black"/>
              </a:solidFill>
              <a:latin typeface="Arial" panose="020B0604020202020204"/>
            </a:endParaRPr>
          </a:p>
          <a:p>
            <a:pPr algn="ctr" defTabSz="457200"/>
            <a:endParaRPr lang="en-GB" sz="2000" b="1" dirty="0">
              <a:solidFill>
                <a:prstClr val="black"/>
              </a:solidFill>
              <a:latin typeface="Arial" panose="020B0604020202020204"/>
            </a:endParaRPr>
          </a:p>
          <a:p>
            <a:pPr defTabSz="457200"/>
            <a:endParaRPr lang="en-GB" baseline="30000" dirty="0">
              <a:solidFill>
                <a:prstClr val="black"/>
              </a:solidFill>
              <a:latin typeface="Arial" panose="020B0604020202020204"/>
            </a:endParaRPr>
          </a:p>
        </p:txBody>
      </p:sp>
      <p:sp>
        <p:nvSpPr>
          <p:cNvPr id="5" name="TextBox 4">
            <a:extLst>
              <a:ext uri="{FF2B5EF4-FFF2-40B4-BE49-F238E27FC236}">
                <a16:creationId xmlns:a16="http://schemas.microsoft.com/office/drawing/2014/main" id="{BBB4D097-497B-D2F4-27A7-37DD129A5BA8}"/>
              </a:ext>
            </a:extLst>
          </p:cNvPr>
          <p:cNvSpPr txBox="1"/>
          <p:nvPr/>
        </p:nvSpPr>
        <p:spPr>
          <a:xfrm>
            <a:off x="2326033" y="988792"/>
            <a:ext cx="4630723" cy="584775"/>
          </a:xfrm>
          <a:prstGeom prst="rect">
            <a:avLst/>
          </a:prstGeom>
          <a:noFill/>
        </p:spPr>
        <p:txBody>
          <a:bodyPr wrap="square" rtlCol="0">
            <a:spAutoFit/>
          </a:bodyPr>
          <a:lstStyle/>
          <a:p>
            <a:pPr defTabSz="457200"/>
            <a:r>
              <a:rPr lang="en-GB" sz="3200" b="1" dirty="0">
                <a:solidFill>
                  <a:srgbClr val="002060"/>
                </a:solidFill>
              </a:rPr>
              <a:t>Public Value in Imbalance</a:t>
            </a:r>
          </a:p>
        </p:txBody>
      </p:sp>
      <p:sp>
        <p:nvSpPr>
          <p:cNvPr id="7" name="Rectangle 6">
            <a:extLst>
              <a:ext uri="{FF2B5EF4-FFF2-40B4-BE49-F238E27FC236}">
                <a16:creationId xmlns:a16="http://schemas.microsoft.com/office/drawing/2014/main" id="{0836046A-0671-2FBA-61A4-991FBB18015B}"/>
              </a:ext>
            </a:extLst>
          </p:cNvPr>
          <p:cNvSpPr/>
          <p:nvPr/>
        </p:nvSpPr>
        <p:spPr>
          <a:xfrm>
            <a:off x="2523467" y="6026457"/>
            <a:ext cx="7145066" cy="415498"/>
          </a:xfrm>
          <a:prstGeom prst="rect">
            <a:avLst/>
          </a:prstGeom>
        </p:spPr>
        <p:txBody>
          <a:bodyPr wrap="square">
            <a:spAutoFit/>
          </a:bodyPr>
          <a:lstStyle/>
          <a:p>
            <a:pPr defTabSz="457200"/>
            <a:r>
              <a:rPr lang="en-GB" sz="1050" dirty="0">
                <a:solidFill>
                  <a:prstClr val="black"/>
                </a:solidFill>
                <a:latin typeface="Arial" panose="020B0604020202020204"/>
              </a:rPr>
              <a:t>Benington, J. (2011). From private choice to public value. In Benington J and Moore M (eds) Public value: Theory and practice. London: Palgrave Macmillan. pp31-49.</a:t>
            </a:r>
            <a:endParaRPr lang="en-GB" sz="1100" dirty="0">
              <a:solidFill>
                <a:prstClr val="black"/>
              </a:solidFill>
              <a:latin typeface="Arial" panose="020B0604020202020204"/>
            </a:endParaRPr>
          </a:p>
        </p:txBody>
      </p:sp>
      <p:grpSp>
        <p:nvGrpSpPr>
          <p:cNvPr id="8" name="Group 7">
            <a:extLst>
              <a:ext uri="{FF2B5EF4-FFF2-40B4-BE49-F238E27FC236}">
                <a16:creationId xmlns:a16="http://schemas.microsoft.com/office/drawing/2014/main" id="{7149348A-44B5-9135-E313-23458E4B060E}"/>
              </a:ext>
            </a:extLst>
          </p:cNvPr>
          <p:cNvGrpSpPr/>
          <p:nvPr/>
        </p:nvGrpSpPr>
        <p:grpSpPr>
          <a:xfrm>
            <a:off x="3003647" y="2933380"/>
            <a:ext cx="6558116" cy="2538847"/>
            <a:chOff x="1425286" y="2525433"/>
            <a:chExt cx="6558116" cy="2538847"/>
          </a:xfrm>
        </p:grpSpPr>
        <p:sp>
          <p:nvSpPr>
            <p:cNvPr id="9" name="Isosceles Triangle 8">
              <a:extLst>
                <a:ext uri="{FF2B5EF4-FFF2-40B4-BE49-F238E27FC236}">
                  <a16:creationId xmlns:a16="http://schemas.microsoft.com/office/drawing/2014/main" id="{5C74566A-DA60-B40F-B301-951D13D7ED67}"/>
                </a:ext>
              </a:extLst>
            </p:cNvPr>
            <p:cNvSpPr/>
            <p:nvPr/>
          </p:nvSpPr>
          <p:spPr>
            <a:xfrm>
              <a:off x="4074562" y="4325616"/>
              <a:ext cx="882502" cy="73866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dirty="0">
                <a:solidFill>
                  <a:prstClr val="white"/>
                </a:solidFill>
                <a:latin typeface="Arial" panose="020B0604020202020204"/>
              </a:endParaRPr>
            </a:p>
          </p:txBody>
        </p:sp>
        <p:cxnSp>
          <p:nvCxnSpPr>
            <p:cNvPr id="10" name="Straight Connector 9">
              <a:extLst>
                <a:ext uri="{FF2B5EF4-FFF2-40B4-BE49-F238E27FC236}">
                  <a16:creationId xmlns:a16="http://schemas.microsoft.com/office/drawing/2014/main" id="{70A27B93-E087-4F1C-BE30-65B85A9E04D3}"/>
                </a:ext>
              </a:extLst>
            </p:cNvPr>
            <p:cNvCxnSpPr>
              <a:cxnSpLocks/>
            </p:cNvCxnSpPr>
            <p:nvPr/>
          </p:nvCxnSpPr>
          <p:spPr>
            <a:xfrm>
              <a:off x="1425286" y="3737485"/>
              <a:ext cx="6558116" cy="120331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Rectangle: Rounded Corners 11">
              <a:extLst>
                <a:ext uri="{FF2B5EF4-FFF2-40B4-BE49-F238E27FC236}">
                  <a16:creationId xmlns:a16="http://schemas.microsoft.com/office/drawing/2014/main" id="{6D66E33A-A52B-BD75-5403-C8ADA55764C8}"/>
                </a:ext>
              </a:extLst>
            </p:cNvPr>
            <p:cNvSpPr/>
            <p:nvPr/>
          </p:nvSpPr>
          <p:spPr>
            <a:xfrm rot="643454">
              <a:off x="1428355" y="2525433"/>
              <a:ext cx="1690577" cy="1323832"/>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sz="1600" dirty="0">
                  <a:solidFill>
                    <a:schemeClr val="tx1"/>
                  </a:solidFill>
                  <a:latin typeface="Arial" panose="020B0604020202020204"/>
                </a:rPr>
                <a:t>what does this public most value in this specific context? </a:t>
              </a:r>
            </a:p>
          </p:txBody>
        </p:sp>
      </p:grpSp>
      <p:sp>
        <p:nvSpPr>
          <p:cNvPr id="14" name="Callout: Left-Right Arrow 13">
            <a:extLst>
              <a:ext uri="{FF2B5EF4-FFF2-40B4-BE49-F238E27FC236}">
                <a16:creationId xmlns:a16="http://schemas.microsoft.com/office/drawing/2014/main" id="{CB9E0D33-D8DA-188A-B31D-583DABD967BB}"/>
              </a:ext>
            </a:extLst>
          </p:cNvPr>
          <p:cNvSpPr/>
          <p:nvPr/>
        </p:nvSpPr>
        <p:spPr>
          <a:xfrm rot="5400000">
            <a:off x="371860" y="3490498"/>
            <a:ext cx="2684582" cy="1274136"/>
          </a:xfrm>
          <a:prstGeom prst="leftRightArrowCallou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Publics</a:t>
            </a:r>
          </a:p>
        </p:txBody>
      </p:sp>
      <p:sp>
        <p:nvSpPr>
          <p:cNvPr id="15" name="Callout: Left-Right Arrow 14">
            <a:extLst>
              <a:ext uri="{FF2B5EF4-FFF2-40B4-BE49-F238E27FC236}">
                <a16:creationId xmlns:a16="http://schemas.microsoft.com/office/drawing/2014/main" id="{5B13AE6C-F2EE-B370-4420-2725741F805E}"/>
              </a:ext>
            </a:extLst>
          </p:cNvPr>
          <p:cNvSpPr/>
          <p:nvPr/>
        </p:nvSpPr>
        <p:spPr>
          <a:xfrm rot="5400000">
            <a:off x="9418336" y="3492868"/>
            <a:ext cx="2684582" cy="1274136"/>
          </a:xfrm>
          <a:prstGeom prst="leftRightArrow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Public Managers/leaders</a:t>
            </a:r>
          </a:p>
        </p:txBody>
      </p:sp>
      <p:sp>
        <p:nvSpPr>
          <p:cNvPr id="4" name="Rectangle: Rounded Corners 3">
            <a:extLst>
              <a:ext uri="{FF2B5EF4-FFF2-40B4-BE49-F238E27FC236}">
                <a16:creationId xmlns:a16="http://schemas.microsoft.com/office/drawing/2014/main" id="{DC21FE66-9BF4-962D-2C8D-72A7A6237F81}"/>
              </a:ext>
            </a:extLst>
          </p:cNvPr>
          <p:cNvSpPr/>
          <p:nvPr/>
        </p:nvSpPr>
        <p:spPr>
          <a:xfrm rot="593546">
            <a:off x="8089714" y="3871468"/>
            <a:ext cx="1713331" cy="1330331"/>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What adds most value (to the public sphere)?</a:t>
            </a:r>
          </a:p>
        </p:txBody>
      </p:sp>
    </p:spTree>
    <p:extLst>
      <p:ext uri="{BB962C8B-B14F-4D97-AF65-F5344CB8AC3E}">
        <p14:creationId xmlns:p14="http://schemas.microsoft.com/office/powerpoint/2010/main" val="2349790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88E8ED7-54D7-1E1B-5E8C-A6073198F0D8}"/>
              </a:ext>
            </a:extLst>
          </p:cNvPr>
          <p:cNvSpPr txBox="1"/>
          <p:nvPr/>
        </p:nvSpPr>
        <p:spPr>
          <a:xfrm>
            <a:off x="196976" y="192310"/>
            <a:ext cx="11022404" cy="954107"/>
          </a:xfrm>
          <a:prstGeom prst="rect">
            <a:avLst/>
          </a:prstGeom>
          <a:noFill/>
        </p:spPr>
        <p:txBody>
          <a:bodyPr wrap="square">
            <a:spAutoFit/>
          </a:bodyPr>
          <a:lstStyle/>
          <a:p>
            <a:r>
              <a:rPr lang="en-GB" sz="3200" b="1" dirty="0">
                <a:solidFill>
                  <a:srgbClr val="002060"/>
                </a:solidFill>
              </a:rPr>
              <a:t>Summary of proposed public value measurement dimensions </a:t>
            </a:r>
            <a:r>
              <a:rPr lang="en-GB" sz="2400" dirty="0"/>
              <a:t>(</a:t>
            </a:r>
            <a:r>
              <a:rPr lang="en-GB" sz="2400" dirty="0">
                <a:solidFill>
                  <a:srgbClr val="002060"/>
                </a:solidFill>
              </a:rPr>
              <a:t>Faulkner and Kaufman, 2018) </a:t>
            </a:r>
          </a:p>
        </p:txBody>
      </p:sp>
      <p:graphicFrame>
        <p:nvGraphicFramePr>
          <p:cNvPr id="4" name="Diagram 3">
            <a:extLst>
              <a:ext uri="{FF2B5EF4-FFF2-40B4-BE49-F238E27FC236}">
                <a16:creationId xmlns:a16="http://schemas.microsoft.com/office/drawing/2014/main" id="{65A3E01A-8D81-AA9A-A2DC-39DDBD55E77A}"/>
              </a:ext>
            </a:extLst>
          </p:cNvPr>
          <p:cNvGraphicFramePr/>
          <p:nvPr>
            <p:extLst>
              <p:ext uri="{D42A27DB-BD31-4B8C-83A1-F6EECF244321}">
                <p14:modId xmlns:p14="http://schemas.microsoft.com/office/powerpoint/2010/main" val="2028761597"/>
              </p:ext>
            </p:extLst>
          </p:nvPr>
        </p:nvGraphicFramePr>
        <p:xfrm>
          <a:off x="3188929" y="1192231"/>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82F47E79-2681-06A1-0C84-317FD944A814}"/>
              </a:ext>
            </a:extLst>
          </p:cNvPr>
          <p:cNvSpPr txBox="1"/>
          <p:nvPr/>
        </p:nvSpPr>
        <p:spPr>
          <a:xfrm>
            <a:off x="423008" y="3578400"/>
            <a:ext cx="2522037" cy="646331"/>
          </a:xfrm>
          <a:prstGeom prst="rect">
            <a:avLst/>
          </a:prstGeom>
          <a:noFill/>
        </p:spPr>
        <p:txBody>
          <a:bodyPr wrap="none" rtlCol="0">
            <a:spAutoFit/>
          </a:bodyPr>
          <a:lstStyle/>
          <a:p>
            <a:r>
              <a:rPr lang="en-GB" sz="3600" b="1"/>
              <a:t>Public Value</a:t>
            </a:r>
            <a:endParaRPr lang="en-GB" sz="3600" b="1" dirty="0"/>
          </a:p>
        </p:txBody>
      </p:sp>
    </p:spTree>
    <p:extLst>
      <p:ext uri="{BB962C8B-B14F-4D97-AF65-F5344CB8AC3E}">
        <p14:creationId xmlns:p14="http://schemas.microsoft.com/office/powerpoint/2010/main" val="3283235026"/>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0EE1E9468E1B4AA240187F9FB1DE2F" ma:contentTypeVersion="7" ma:contentTypeDescription="Create a new document." ma:contentTypeScope="" ma:versionID="17a5a27c1240d3ebbacd45814a050c9e">
  <xsd:schema xmlns:xsd="http://www.w3.org/2001/XMLSchema" xmlns:xs="http://www.w3.org/2001/XMLSchema" xmlns:p="http://schemas.microsoft.com/office/2006/metadata/properties" xmlns:ns2="e026b78b-dfe9-4736-b1ab-6e69405f4719" targetNamespace="http://schemas.microsoft.com/office/2006/metadata/properties" ma:root="true" ma:fieldsID="200369d883503931d1d7cd3325e12226" ns2:_="">
    <xsd:import namespace="e026b78b-dfe9-4736-b1ab-6e69405f471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26b78b-dfe9-4736-b1ab-6e69405f47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F004E3-26E1-455B-93B5-4145182047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26b78b-dfe9-4736-b1ab-6e69405f47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2432C3E-81A5-40DB-9F25-F7B8AB549B2A}">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e026b78b-dfe9-4736-b1ab-6e69405f4719"/>
    <ds:schemaRef ds:uri="http://purl.org/dc/terms/"/>
    <ds:schemaRef ds:uri="http://schemas.openxmlformats.org/package/2006/metadata/core-properties"/>
    <ds:schemaRef ds:uri="http://purl.org/dc/dcmitype/"/>
    <ds:schemaRef ds:uri="http://www.w3.org/XML/1998/namespace"/>
  </ds:schemaRefs>
</ds:datastoreItem>
</file>

<file path=customXml/itemProps3.xml><?xml version="1.0" encoding="utf-8"?>
<ds:datastoreItem xmlns:ds="http://schemas.openxmlformats.org/officeDocument/2006/customXml" ds:itemID="{920E1A82-1D82-4543-92C6-0428589C74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11420</TotalTime>
  <Words>1312</Words>
  <Application>Microsoft Office PowerPoint</Application>
  <PresentationFormat>Widescreen</PresentationFormat>
  <Paragraphs>147</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Gill Sans MT</vt:lpstr>
      <vt:lpstr>Lato Light</vt:lpstr>
      <vt:lpstr>NotoSansRegular</vt:lpstr>
      <vt:lpstr>2_Office Theme</vt:lpstr>
      <vt:lpstr>Delivering Effective Learning in Policing </vt:lpstr>
      <vt:lpstr>PowerPoint Presentation</vt:lpstr>
      <vt:lpstr>PowerPoint Presentation</vt:lpstr>
      <vt:lpstr>PowerPoint Presentation</vt:lpstr>
      <vt:lpstr>PowerPoint Presentation</vt:lpstr>
      <vt:lpstr>What do you say about the Challenges?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Conducting a scoping study</dc:title>
  <dc:creator>Paul Walley</dc:creator>
  <cp:lastModifiedBy>Anita.Aldridge</cp:lastModifiedBy>
  <cp:revision>500</cp:revision>
  <dcterms:created xsi:type="dcterms:W3CDTF">2020-11-02T11:58:53Z</dcterms:created>
  <dcterms:modified xsi:type="dcterms:W3CDTF">2024-02-08T18:35:08Z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0x010100B00EE1E9468E1B4AA240187F9FB1DE2F</vt:lpwstr>
  </property>
</Properties>
</file>