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4"/>
  </p:notesMasterIdLst>
  <p:handoutMasterIdLst>
    <p:handoutMasterId r:id="rId35"/>
  </p:handoutMasterIdLst>
  <p:sldIdLst>
    <p:sldId id="256" r:id="rId9"/>
    <p:sldId id="312" r:id="rId10"/>
    <p:sldId id="331" r:id="rId11"/>
    <p:sldId id="333" r:id="rId12"/>
    <p:sldId id="334" r:id="rId13"/>
    <p:sldId id="335" r:id="rId14"/>
    <p:sldId id="336" r:id="rId15"/>
    <p:sldId id="337" r:id="rId16"/>
    <p:sldId id="338" r:id="rId17"/>
    <p:sldId id="339" r:id="rId18"/>
    <p:sldId id="340" r:id="rId19"/>
    <p:sldId id="326" r:id="rId20"/>
    <p:sldId id="332" r:id="rId21"/>
    <p:sldId id="318" r:id="rId22"/>
    <p:sldId id="327" r:id="rId23"/>
    <p:sldId id="319" r:id="rId24"/>
    <p:sldId id="324" r:id="rId25"/>
    <p:sldId id="343" r:id="rId26"/>
    <p:sldId id="320" r:id="rId27"/>
    <p:sldId id="321" r:id="rId28"/>
    <p:sldId id="323" r:id="rId29"/>
    <p:sldId id="341" r:id="rId30"/>
    <p:sldId id="342" r:id="rId31"/>
    <p:sldId id="304" r:id="rId32"/>
    <p:sldId id="32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857CE-843F-46D1-930C-2DDF3248372B}" v="1" dt="2023-06-21T12:12:08.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2"/>
    <p:restoredTop sz="94694"/>
  </p:normalViewPr>
  <p:slideViewPr>
    <p:cSldViewPr snapToGrid="0">
      <p:cViewPr varScale="1">
        <p:scale>
          <a:sx n="81" d="100"/>
          <a:sy n="81" d="100"/>
        </p:scale>
        <p:origin x="1042" y="77"/>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dele.Mutwarasibo" userId="281c41f8-5145-426f-8101-2550dbe401b6" providerId="ADAL" clId="{25D857CE-843F-46D1-930C-2DDF3248372B}"/>
    <pc:docChg chg="undo redo custSel addSld delSld modSld sldOrd">
      <pc:chgData name="Fidele.Mutwarasibo" userId="281c41f8-5145-426f-8101-2550dbe401b6" providerId="ADAL" clId="{25D857CE-843F-46D1-930C-2DDF3248372B}" dt="2023-06-21T14:05:31.949" v="8068" actId="20577"/>
      <pc:docMkLst>
        <pc:docMk/>
      </pc:docMkLst>
      <pc:sldChg chg="modSp mod">
        <pc:chgData name="Fidele.Mutwarasibo" userId="281c41f8-5145-426f-8101-2550dbe401b6" providerId="ADAL" clId="{25D857CE-843F-46D1-930C-2DDF3248372B}" dt="2023-06-21T13:57:50.047" v="8019" actId="6549"/>
        <pc:sldMkLst>
          <pc:docMk/>
          <pc:sldMk cId="3771289561" sldId="256"/>
        </pc:sldMkLst>
        <pc:spChg chg="mod">
          <ac:chgData name="Fidele.Mutwarasibo" userId="281c41f8-5145-426f-8101-2550dbe401b6" providerId="ADAL" clId="{25D857CE-843F-46D1-930C-2DDF3248372B}" dt="2023-06-21T08:24:11.477" v="235"/>
          <ac:spMkLst>
            <pc:docMk/>
            <pc:sldMk cId="3771289561" sldId="256"/>
            <ac:spMk id="14" creationId="{BCD67DD9-3DAA-313B-8305-6C266ED950EB}"/>
          </ac:spMkLst>
        </pc:spChg>
        <pc:spChg chg="mod">
          <ac:chgData name="Fidele.Mutwarasibo" userId="281c41f8-5145-426f-8101-2550dbe401b6" providerId="ADAL" clId="{25D857CE-843F-46D1-930C-2DDF3248372B}" dt="2023-06-21T08:25:26.998" v="329" actId="20577"/>
          <ac:spMkLst>
            <pc:docMk/>
            <pc:sldMk cId="3771289561" sldId="256"/>
            <ac:spMk id="15" creationId="{E81A18EA-A9B5-381F-97C4-750E9537808C}"/>
          </ac:spMkLst>
        </pc:spChg>
        <pc:spChg chg="mod">
          <ac:chgData name="Fidele.Mutwarasibo" userId="281c41f8-5145-426f-8101-2550dbe401b6" providerId="ADAL" clId="{25D857CE-843F-46D1-930C-2DDF3248372B}" dt="2023-06-21T13:57:50.047" v="8019" actId="6549"/>
          <ac:spMkLst>
            <pc:docMk/>
            <pc:sldMk cId="3771289561" sldId="256"/>
            <ac:spMk id="18" creationId="{7C582E8A-5AC5-EBB0-D16B-4437F42A33D5}"/>
          </ac:spMkLst>
        </pc:spChg>
      </pc:sldChg>
      <pc:sldChg chg="del">
        <pc:chgData name="Fidele.Mutwarasibo" userId="281c41f8-5145-426f-8101-2550dbe401b6" providerId="ADAL" clId="{25D857CE-843F-46D1-930C-2DDF3248372B}" dt="2023-06-21T11:37:26.580" v="6049" actId="2696"/>
        <pc:sldMkLst>
          <pc:docMk/>
          <pc:sldMk cId="467107691" sldId="259"/>
        </pc:sldMkLst>
      </pc:sldChg>
      <pc:sldChg chg="addSp delSp modSp mod">
        <pc:chgData name="Fidele.Mutwarasibo" userId="281c41f8-5145-426f-8101-2550dbe401b6" providerId="ADAL" clId="{25D857CE-843F-46D1-930C-2DDF3248372B}" dt="2023-06-21T11:25:01.839" v="5839" actId="20577"/>
        <pc:sldMkLst>
          <pc:docMk/>
          <pc:sldMk cId="726125662" sldId="312"/>
        </pc:sldMkLst>
        <pc:spChg chg="mod">
          <ac:chgData name="Fidele.Mutwarasibo" userId="281c41f8-5145-426f-8101-2550dbe401b6" providerId="ADAL" clId="{25D857CE-843F-46D1-930C-2DDF3248372B}" dt="2023-06-21T11:23:38.531" v="5821" actId="20577"/>
          <ac:spMkLst>
            <pc:docMk/>
            <pc:sldMk cId="726125662" sldId="312"/>
            <ac:spMk id="2" creationId="{73C1D45E-8E79-D324-D20C-440E2A68E4F5}"/>
          </ac:spMkLst>
        </pc:spChg>
        <pc:spChg chg="add del">
          <ac:chgData name="Fidele.Mutwarasibo" userId="281c41f8-5145-426f-8101-2550dbe401b6" providerId="ADAL" clId="{25D857CE-843F-46D1-930C-2DDF3248372B}" dt="2023-06-21T11:23:28.174" v="5678" actId="22"/>
          <ac:spMkLst>
            <pc:docMk/>
            <pc:sldMk cId="726125662" sldId="312"/>
            <ac:spMk id="7" creationId="{C3FBAC32-A008-9B07-3573-1189981339DF}"/>
          </ac:spMkLst>
        </pc:spChg>
        <pc:spChg chg="mod">
          <ac:chgData name="Fidele.Mutwarasibo" userId="281c41f8-5145-426f-8101-2550dbe401b6" providerId="ADAL" clId="{25D857CE-843F-46D1-930C-2DDF3248372B}" dt="2023-06-21T11:24:51.352" v="5838" actId="20577"/>
          <ac:spMkLst>
            <pc:docMk/>
            <pc:sldMk cId="726125662" sldId="312"/>
            <ac:spMk id="12" creationId="{246735C8-43AE-0ED0-53F8-BCC376FCED61}"/>
          </ac:spMkLst>
        </pc:spChg>
        <pc:spChg chg="add mod">
          <ac:chgData name="Fidele.Mutwarasibo" userId="281c41f8-5145-426f-8101-2550dbe401b6" providerId="ADAL" clId="{25D857CE-843F-46D1-930C-2DDF3248372B}" dt="2023-06-21T11:25:01.839" v="5839" actId="20577"/>
          <ac:spMkLst>
            <pc:docMk/>
            <pc:sldMk cId="726125662" sldId="312"/>
            <ac:spMk id="16" creationId="{4A78DA65-CABB-A375-796C-5C9811DB23F0}"/>
          </ac:spMkLst>
        </pc:spChg>
      </pc:sldChg>
      <pc:sldChg chg="del">
        <pc:chgData name="Fidele.Mutwarasibo" userId="281c41f8-5145-426f-8101-2550dbe401b6" providerId="ADAL" clId="{25D857CE-843F-46D1-930C-2DDF3248372B}" dt="2023-06-21T11:37:31.747" v="6050" actId="2696"/>
        <pc:sldMkLst>
          <pc:docMk/>
          <pc:sldMk cId="2286430581" sldId="313"/>
        </pc:sldMkLst>
      </pc:sldChg>
      <pc:sldChg chg="del">
        <pc:chgData name="Fidele.Mutwarasibo" userId="281c41f8-5145-426f-8101-2550dbe401b6" providerId="ADAL" clId="{25D857CE-843F-46D1-930C-2DDF3248372B}" dt="2023-06-21T11:37:34.972" v="6051" actId="2696"/>
        <pc:sldMkLst>
          <pc:docMk/>
          <pc:sldMk cId="3842832249" sldId="314"/>
        </pc:sldMkLst>
      </pc:sldChg>
      <pc:sldChg chg="del">
        <pc:chgData name="Fidele.Mutwarasibo" userId="281c41f8-5145-426f-8101-2550dbe401b6" providerId="ADAL" clId="{25D857CE-843F-46D1-930C-2DDF3248372B}" dt="2023-06-21T11:37:38.677" v="6052" actId="2696"/>
        <pc:sldMkLst>
          <pc:docMk/>
          <pc:sldMk cId="2388081895" sldId="315"/>
        </pc:sldMkLst>
      </pc:sldChg>
      <pc:sldChg chg="del">
        <pc:chgData name="Fidele.Mutwarasibo" userId="281c41f8-5145-426f-8101-2550dbe401b6" providerId="ADAL" clId="{25D857CE-843F-46D1-930C-2DDF3248372B}" dt="2023-06-21T11:37:54.963" v="6054" actId="2696"/>
        <pc:sldMkLst>
          <pc:docMk/>
          <pc:sldMk cId="3958990157" sldId="316"/>
        </pc:sldMkLst>
      </pc:sldChg>
      <pc:sldChg chg="del">
        <pc:chgData name="Fidele.Mutwarasibo" userId="281c41f8-5145-426f-8101-2550dbe401b6" providerId="ADAL" clId="{25D857CE-843F-46D1-930C-2DDF3248372B}" dt="2023-06-21T11:37:58.224" v="6055" actId="2696"/>
        <pc:sldMkLst>
          <pc:docMk/>
          <pc:sldMk cId="1074676086" sldId="317"/>
        </pc:sldMkLst>
      </pc:sldChg>
      <pc:sldChg chg="ord">
        <pc:chgData name="Fidele.Mutwarasibo" userId="281c41f8-5145-426f-8101-2550dbe401b6" providerId="ADAL" clId="{25D857CE-843F-46D1-930C-2DDF3248372B}" dt="2023-06-21T12:24:29.959" v="7156"/>
        <pc:sldMkLst>
          <pc:docMk/>
          <pc:sldMk cId="41591162" sldId="318"/>
        </pc:sldMkLst>
      </pc:sldChg>
      <pc:sldChg chg="modSp mod ord">
        <pc:chgData name="Fidele.Mutwarasibo" userId="281c41f8-5145-426f-8101-2550dbe401b6" providerId="ADAL" clId="{25D857CE-843F-46D1-930C-2DDF3248372B}" dt="2023-06-21T13:56:06.836" v="7998" actId="20577"/>
        <pc:sldMkLst>
          <pc:docMk/>
          <pc:sldMk cId="3269366214" sldId="320"/>
        </pc:sldMkLst>
        <pc:spChg chg="mod">
          <ac:chgData name="Fidele.Mutwarasibo" userId="281c41f8-5145-426f-8101-2550dbe401b6" providerId="ADAL" clId="{25D857CE-843F-46D1-930C-2DDF3248372B}" dt="2023-06-21T13:56:06.836" v="7998" actId="20577"/>
          <ac:spMkLst>
            <pc:docMk/>
            <pc:sldMk cId="3269366214" sldId="320"/>
            <ac:spMk id="2" creationId="{D0FC6D3A-A1C2-9D56-9690-37A75839F149}"/>
          </ac:spMkLst>
        </pc:spChg>
      </pc:sldChg>
      <pc:sldChg chg="modSp mod ord">
        <pc:chgData name="Fidele.Mutwarasibo" userId="281c41f8-5145-426f-8101-2550dbe401b6" providerId="ADAL" clId="{25D857CE-843F-46D1-930C-2DDF3248372B}" dt="2023-06-21T13:56:15.288" v="8000" actId="20577"/>
        <pc:sldMkLst>
          <pc:docMk/>
          <pc:sldMk cId="329772649" sldId="321"/>
        </pc:sldMkLst>
        <pc:spChg chg="mod">
          <ac:chgData name="Fidele.Mutwarasibo" userId="281c41f8-5145-426f-8101-2550dbe401b6" providerId="ADAL" clId="{25D857CE-843F-46D1-930C-2DDF3248372B}" dt="2023-06-21T13:56:15.288" v="8000" actId="20577"/>
          <ac:spMkLst>
            <pc:docMk/>
            <pc:sldMk cId="329772649" sldId="321"/>
            <ac:spMk id="2" creationId="{D0FC6D3A-A1C2-9D56-9690-37A75839F149}"/>
          </ac:spMkLst>
        </pc:spChg>
        <pc:spChg chg="mod">
          <ac:chgData name="Fidele.Mutwarasibo" userId="281c41f8-5145-426f-8101-2550dbe401b6" providerId="ADAL" clId="{25D857CE-843F-46D1-930C-2DDF3248372B}" dt="2023-06-21T11:36:22.739" v="6047" actId="20577"/>
          <ac:spMkLst>
            <pc:docMk/>
            <pc:sldMk cId="329772649" sldId="321"/>
            <ac:spMk id="3" creationId="{C20AD961-3137-7192-2033-E39397DF17F1}"/>
          </ac:spMkLst>
        </pc:spChg>
      </pc:sldChg>
      <pc:sldChg chg="del">
        <pc:chgData name="Fidele.Mutwarasibo" userId="281c41f8-5145-426f-8101-2550dbe401b6" providerId="ADAL" clId="{25D857CE-843F-46D1-930C-2DDF3248372B}" dt="2023-06-21T11:38:14.108" v="6056" actId="2696"/>
        <pc:sldMkLst>
          <pc:docMk/>
          <pc:sldMk cId="3546842325" sldId="322"/>
        </pc:sldMkLst>
      </pc:sldChg>
      <pc:sldChg chg="modSp mod ord">
        <pc:chgData name="Fidele.Mutwarasibo" userId="281c41f8-5145-426f-8101-2550dbe401b6" providerId="ADAL" clId="{25D857CE-843F-46D1-930C-2DDF3248372B}" dt="2023-06-21T13:56:24.584" v="8002" actId="20577"/>
        <pc:sldMkLst>
          <pc:docMk/>
          <pc:sldMk cId="3069225692" sldId="323"/>
        </pc:sldMkLst>
        <pc:spChg chg="mod">
          <ac:chgData name="Fidele.Mutwarasibo" userId="281c41f8-5145-426f-8101-2550dbe401b6" providerId="ADAL" clId="{25D857CE-843F-46D1-930C-2DDF3248372B}" dt="2023-06-21T13:56:24.584" v="8002" actId="20577"/>
          <ac:spMkLst>
            <pc:docMk/>
            <pc:sldMk cId="3069225692" sldId="323"/>
            <ac:spMk id="2" creationId="{D0FC6D3A-A1C2-9D56-9690-37A75839F149}"/>
          </ac:spMkLst>
        </pc:spChg>
        <pc:spChg chg="mod">
          <ac:chgData name="Fidele.Mutwarasibo" userId="281c41f8-5145-426f-8101-2550dbe401b6" providerId="ADAL" clId="{25D857CE-843F-46D1-930C-2DDF3248372B}" dt="2023-06-21T12:20:15.472" v="6961" actId="6549"/>
          <ac:spMkLst>
            <pc:docMk/>
            <pc:sldMk cId="3069225692" sldId="323"/>
            <ac:spMk id="3" creationId="{C20AD961-3137-7192-2033-E39397DF17F1}"/>
          </ac:spMkLst>
        </pc:spChg>
        <pc:spChg chg="mod">
          <ac:chgData name="Fidele.Mutwarasibo" userId="281c41f8-5145-426f-8101-2550dbe401b6" providerId="ADAL" clId="{25D857CE-843F-46D1-930C-2DDF3248372B}" dt="2023-06-21T12:22:38.154" v="7146" actId="20577"/>
          <ac:spMkLst>
            <pc:docMk/>
            <pc:sldMk cId="3069225692" sldId="323"/>
            <ac:spMk id="4" creationId="{E635967E-827F-28DD-224A-ACD61DDF8963}"/>
          </ac:spMkLst>
        </pc:spChg>
      </pc:sldChg>
      <pc:sldChg chg="modSp mod">
        <pc:chgData name="Fidele.Mutwarasibo" userId="281c41f8-5145-426f-8101-2550dbe401b6" providerId="ADAL" clId="{25D857CE-843F-46D1-930C-2DDF3248372B}" dt="2023-06-21T11:35:29.915" v="6012" actId="20577"/>
        <pc:sldMkLst>
          <pc:docMk/>
          <pc:sldMk cId="3058595392" sldId="324"/>
        </pc:sldMkLst>
        <pc:spChg chg="mod">
          <ac:chgData name="Fidele.Mutwarasibo" userId="281c41f8-5145-426f-8101-2550dbe401b6" providerId="ADAL" clId="{25D857CE-843F-46D1-930C-2DDF3248372B}" dt="2023-06-21T11:35:29.915" v="6012" actId="20577"/>
          <ac:spMkLst>
            <pc:docMk/>
            <pc:sldMk cId="3058595392" sldId="324"/>
            <ac:spMk id="3" creationId="{C20AD961-3137-7192-2033-E39397DF17F1}"/>
          </ac:spMkLst>
        </pc:spChg>
      </pc:sldChg>
      <pc:sldChg chg="modSp mod">
        <pc:chgData name="Fidele.Mutwarasibo" userId="281c41f8-5145-426f-8101-2550dbe401b6" providerId="ADAL" clId="{25D857CE-843F-46D1-930C-2DDF3248372B}" dt="2023-06-21T14:05:31.949" v="8068" actId="20577"/>
        <pc:sldMkLst>
          <pc:docMk/>
          <pc:sldMk cId="3088979499" sldId="326"/>
        </pc:sldMkLst>
        <pc:spChg chg="mod">
          <ac:chgData name="Fidele.Mutwarasibo" userId="281c41f8-5145-426f-8101-2550dbe401b6" providerId="ADAL" clId="{25D857CE-843F-46D1-930C-2DDF3248372B}" dt="2023-06-21T08:26:20.261" v="345" actId="6549"/>
          <ac:spMkLst>
            <pc:docMk/>
            <pc:sldMk cId="3088979499" sldId="326"/>
            <ac:spMk id="2" creationId="{D0FC6D3A-A1C2-9D56-9690-37A75839F149}"/>
          </ac:spMkLst>
        </pc:spChg>
        <pc:spChg chg="mod">
          <ac:chgData name="Fidele.Mutwarasibo" userId="281c41f8-5145-426f-8101-2550dbe401b6" providerId="ADAL" clId="{25D857CE-843F-46D1-930C-2DDF3248372B}" dt="2023-06-21T14:05:05.136" v="8051" actId="255"/>
          <ac:spMkLst>
            <pc:docMk/>
            <pc:sldMk cId="3088979499" sldId="326"/>
            <ac:spMk id="3" creationId="{C20AD961-3137-7192-2033-E39397DF17F1}"/>
          </ac:spMkLst>
        </pc:spChg>
        <pc:spChg chg="mod">
          <ac:chgData name="Fidele.Mutwarasibo" userId="281c41f8-5145-426f-8101-2550dbe401b6" providerId="ADAL" clId="{25D857CE-843F-46D1-930C-2DDF3248372B}" dt="2023-06-21T14:05:31.949" v="8068" actId="20577"/>
          <ac:spMkLst>
            <pc:docMk/>
            <pc:sldMk cId="3088979499" sldId="326"/>
            <ac:spMk id="4" creationId="{E635967E-827F-28DD-224A-ACD61DDF8963}"/>
          </ac:spMkLst>
        </pc:spChg>
      </pc:sldChg>
      <pc:sldChg chg="modSp mod">
        <pc:chgData name="Fidele.Mutwarasibo" userId="281c41f8-5145-426f-8101-2550dbe401b6" providerId="ADAL" clId="{25D857CE-843F-46D1-930C-2DDF3248372B}" dt="2023-06-21T11:34:40.227" v="6000" actId="20577"/>
        <pc:sldMkLst>
          <pc:docMk/>
          <pc:sldMk cId="588073841" sldId="327"/>
        </pc:sldMkLst>
        <pc:spChg chg="mod">
          <ac:chgData name="Fidele.Mutwarasibo" userId="281c41f8-5145-426f-8101-2550dbe401b6" providerId="ADAL" clId="{25D857CE-843F-46D1-930C-2DDF3248372B}" dt="2023-06-21T11:34:40.227" v="6000" actId="20577"/>
          <ac:spMkLst>
            <pc:docMk/>
            <pc:sldMk cId="588073841" sldId="327"/>
            <ac:spMk id="4" creationId="{E635967E-827F-28DD-224A-ACD61DDF8963}"/>
          </ac:spMkLst>
        </pc:spChg>
      </pc:sldChg>
      <pc:sldChg chg="del">
        <pc:chgData name="Fidele.Mutwarasibo" userId="281c41f8-5145-426f-8101-2550dbe401b6" providerId="ADAL" clId="{25D857CE-843F-46D1-930C-2DDF3248372B}" dt="2023-06-21T11:35:51.344" v="6013" actId="2696"/>
        <pc:sldMkLst>
          <pc:docMk/>
          <pc:sldMk cId="2090926146" sldId="328"/>
        </pc:sldMkLst>
      </pc:sldChg>
      <pc:sldChg chg="del">
        <pc:chgData name="Fidele.Mutwarasibo" userId="281c41f8-5145-426f-8101-2550dbe401b6" providerId="ADAL" clId="{25D857CE-843F-46D1-930C-2DDF3248372B}" dt="2023-06-21T11:37:22.150" v="6048" actId="2696"/>
        <pc:sldMkLst>
          <pc:docMk/>
          <pc:sldMk cId="3720843208" sldId="329"/>
        </pc:sldMkLst>
      </pc:sldChg>
      <pc:sldChg chg="del">
        <pc:chgData name="Fidele.Mutwarasibo" userId="281c41f8-5145-426f-8101-2550dbe401b6" providerId="ADAL" clId="{25D857CE-843F-46D1-930C-2DDF3248372B}" dt="2023-06-21T11:37:49.459" v="6053" actId="2696"/>
        <pc:sldMkLst>
          <pc:docMk/>
          <pc:sldMk cId="498175121" sldId="330"/>
        </pc:sldMkLst>
      </pc:sldChg>
      <pc:sldChg chg="modSp mod ord modNotesTx">
        <pc:chgData name="Fidele.Mutwarasibo" userId="281c41f8-5145-426f-8101-2550dbe401b6" providerId="ADAL" clId="{25D857CE-843F-46D1-930C-2DDF3248372B}" dt="2023-06-21T10:37:33.108" v="2017" actId="6549"/>
        <pc:sldMkLst>
          <pc:docMk/>
          <pc:sldMk cId="3534080760" sldId="331"/>
        </pc:sldMkLst>
        <pc:spChg chg="mod">
          <ac:chgData name="Fidele.Mutwarasibo" userId="281c41f8-5145-426f-8101-2550dbe401b6" providerId="ADAL" clId="{25D857CE-843F-46D1-930C-2DDF3248372B}" dt="2023-06-21T10:37:33.108" v="2017" actId="6549"/>
          <ac:spMkLst>
            <pc:docMk/>
            <pc:sldMk cId="3534080760" sldId="331"/>
            <ac:spMk id="2" creationId="{D0FC6D3A-A1C2-9D56-9690-37A75839F149}"/>
          </ac:spMkLst>
        </pc:spChg>
        <pc:spChg chg="mod">
          <ac:chgData name="Fidele.Mutwarasibo" userId="281c41f8-5145-426f-8101-2550dbe401b6" providerId="ADAL" clId="{25D857CE-843F-46D1-930C-2DDF3248372B}" dt="2023-06-21T08:30:05.176" v="393" actId="20577"/>
          <ac:spMkLst>
            <pc:docMk/>
            <pc:sldMk cId="3534080760" sldId="331"/>
            <ac:spMk id="3" creationId="{C20AD961-3137-7192-2033-E39397DF17F1}"/>
          </ac:spMkLst>
        </pc:spChg>
        <pc:spChg chg="mod">
          <ac:chgData name="Fidele.Mutwarasibo" userId="281c41f8-5145-426f-8101-2550dbe401b6" providerId="ADAL" clId="{25D857CE-843F-46D1-930C-2DDF3248372B}" dt="2023-06-21T08:35:06.283" v="905" actId="14100"/>
          <ac:spMkLst>
            <pc:docMk/>
            <pc:sldMk cId="3534080760" sldId="331"/>
            <ac:spMk id="4" creationId="{E635967E-827F-28DD-224A-ACD61DDF8963}"/>
          </ac:spMkLst>
        </pc:spChg>
      </pc:sldChg>
      <pc:sldChg chg="modSp add mod">
        <pc:chgData name="Fidele.Mutwarasibo" userId="281c41f8-5145-426f-8101-2550dbe401b6" providerId="ADAL" clId="{25D857CE-843F-46D1-930C-2DDF3248372B}" dt="2023-06-21T10:40:42.885" v="2540" actId="20577"/>
        <pc:sldMkLst>
          <pc:docMk/>
          <pc:sldMk cId="2034230931" sldId="333"/>
        </pc:sldMkLst>
        <pc:spChg chg="mod">
          <ac:chgData name="Fidele.Mutwarasibo" userId="281c41f8-5145-426f-8101-2550dbe401b6" providerId="ADAL" clId="{25D857CE-843F-46D1-930C-2DDF3248372B}" dt="2023-06-21T10:40:42.885" v="2540" actId="20577"/>
          <ac:spMkLst>
            <pc:docMk/>
            <pc:sldMk cId="2034230931" sldId="333"/>
            <ac:spMk id="2" creationId="{D0FC6D3A-A1C2-9D56-9690-37A75839F149}"/>
          </ac:spMkLst>
        </pc:spChg>
        <pc:spChg chg="mod">
          <ac:chgData name="Fidele.Mutwarasibo" userId="281c41f8-5145-426f-8101-2550dbe401b6" providerId="ADAL" clId="{25D857CE-843F-46D1-930C-2DDF3248372B}" dt="2023-06-21T08:33:02.910" v="902" actId="6549"/>
          <ac:spMkLst>
            <pc:docMk/>
            <pc:sldMk cId="2034230931" sldId="333"/>
            <ac:spMk id="3" creationId="{C20AD961-3137-7192-2033-E39397DF17F1}"/>
          </ac:spMkLst>
        </pc:spChg>
        <pc:spChg chg="mod">
          <ac:chgData name="Fidele.Mutwarasibo" userId="281c41f8-5145-426f-8101-2550dbe401b6" providerId="ADAL" clId="{25D857CE-843F-46D1-930C-2DDF3248372B}" dt="2023-06-21T08:33:22.756" v="903" actId="255"/>
          <ac:spMkLst>
            <pc:docMk/>
            <pc:sldMk cId="2034230931" sldId="333"/>
            <ac:spMk id="4" creationId="{E635967E-827F-28DD-224A-ACD61DDF8963}"/>
          </ac:spMkLst>
        </pc:spChg>
      </pc:sldChg>
      <pc:sldChg chg="modSp add mod">
        <pc:chgData name="Fidele.Mutwarasibo" userId="281c41f8-5145-426f-8101-2550dbe401b6" providerId="ADAL" clId="{25D857CE-843F-46D1-930C-2DDF3248372B}" dt="2023-06-21T10:40:50.364" v="2542" actId="20577"/>
        <pc:sldMkLst>
          <pc:docMk/>
          <pc:sldMk cId="3998236707" sldId="334"/>
        </pc:sldMkLst>
        <pc:spChg chg="mod">
          <ac:chgData name="Fidele.Mutwarasibo" userId="281c41f8-5145-426f-8101-2550dbe401b6" providerId="ADAL" clId="{25D857CE-843F-46D1-930C-2DDF3248372B}" dt="2023-06-21T10:40:50.364" v="2542" actId="20577"/>
          <ac:spMkLst>
            <pc:docMk/>
            <pc:sldMk cId="3998236707" sldId="334"/>
            <ac:spMk id="2" creationId="{D0FC6D3A-A1C2-9D56-9690-37A75839F149}"/>
          </ac:spMkLst>
        </pc:spChg>
        <pc:spChg chg="mod">
          <ac:chgData name="Fidele.Mutwarasibo" userId="281c41f8-5145-426f-8101-2550dbe401b6" providerId="ADAL" clId="{25D857CE-843F-46D1-930C-2DDF3248372B}" dt="2023-06-21T10:35:07.238" v="1341"/>
          <ac:spMkLst>
            <pc:docMk/>
            <pc:sldMk cId="3998236707" sldId="334"/>
            <ac:spMk id="3" creationId="{C20AD961-3137-7192-2033-E39397DF17F1}"/>
          </ac:spMkLst>
        </pc:spChg>
        <pc:spChg chg="mod">
          <ac:chgData name="Fidele.Mutwarasibo" userId="281c41f8-5145-426f-8101-2550dbe401b6" providerId="ADAL" clId="{25D857CE-843F-46D1-930C-2DDF3248372B}" dt="2023-06-21T10:34:34.213" v="1293" actId="255"/>
          <ac:spMkLst>
            <pc:docMk/>
            <pc:sldMk cId="3998236707" sldId="334"/>
            <ac:spMk id="4" creationId="{E635967E-827F-28DD-224A-ACD61DDF8963}"/>
          </ac:spMkLst>
        </pc:spChg>
      </pc:sldChg>
      <pc:sldChg chg="modSp add mod">
        <pc:chgData name="Fidele.Mutwarasibo" userId="281c41f8-5145-426f-8101-2550dbe401b6" providerId="ADAL" clId="{25D857CE-843F-46D1-930C-2DDF3248372B}" dt="2023-06-21T10:41:02.775" v="2544" actId="20577"/>
        <pc:sldMkLst>
          <pc:docMk/>
          <pc:sldMk cId="1407514728" sldId="335"/>
        </pc:sldMkLst>
        <pc:spChg chg="mod">
          <ac:chgData name="Fidele.Mutwarasibo" userId="281c41f8-5145-426f-8101-2550dbe401b6" providerId="ADAL" clId="{25D857CE-843F-46D1-930C-2DDF3248372B}" dt="2023-06-21T10:41:02.775" v="2544" actId="20577"/>
          <ac:spMkLst>
            <pc:docMk/>
            <pc:sldMk cId="1407514728" sldId="335"/>
            <ac:spMk id="2" creationId="{D0FC6D3A-A1C2-9D56-9690-37A75839F149}"/>
          </ac:spMkLst>
        </pc:spChg>
        <pc:spChg chg="mod">
          <ac:chgData name="Fidele.Mutwarasibo" userId="281c41f8-5145-426f-8101-2550dbe401b6" providerId="ADAL" clId="{25D857CE-843F-46D1-930C-2DDF3248372B}" dt="2023-06-21T10:37:09.853" v="2016"/>
          <ac:spMkLst>
            <pc:docMk/>
            <pc:sldMk cId="1407514728" sldId="335"/>
            <ac:spMk id="3" creationId="{C20AD961-3137-7192-2033-E39397DF17F1}"/>
          </ac:spMkLst>
        </pc:spChg>
        <pc:spChg chg="mod">
          <ac:chgData name="Fidele.Mutwarasibo" userId="281c41f8-5145-426f-8101-2550dbe401b6" providerId="ADAL" clId="{25D857CE-843F-46D1-930C-2DDF3248372B}" dt="2023-06-21T10:36:40.182" v="1982" actId="255"/>
          <ac:spMkLst>
            <pc:docMk/>
            <pc:sldMk cId="1407514728" sldId="335"/>
            <ac:spMk id="4" creationId="{E635967E-827F-28DD-224A-ACD61DDF8963}"/>
          </ac:spMkLst>
        </pc:spChg>
      </pc:sldChg>
      <pc:sldChg chg="modSp add mod">
        <pc:chgData name="Fidele.Mutwarasibo" userId="281c41f8-5145-426f-8101-2550dbe401b6" providerId="ADAL" clId="{25D857CE-843F-46D1-930C-2DDF3248372B}" dt="2023-06-21T11:30:09.278" v="5841" actId="20577"/>
        <pc:sldMkLst>
          <pc:docMk/>
          <pc:sldMk cId="172394955" sldId="336"/>
        </pc:sldMkLst>
        <pc:spChg chg="mod">
          <ac:chgData name="Fidele.Mutwarasibo" userId="281c41f8-5145-426f-8101-2550dbe401b6" providerId="ADAL" clId="{25D857CE-843F-46D1-930C-2DDF3248372B}" dt="2023-06-21T11:30:09.278" v="5841" actId="20577"/>
          <ac:spMkLst>
            <pc:docMk/>
            <pc:sldMk cId="172394955" sldId="336"/>
            <ac:spMk id="2" creationId="{D0FC6D3A-A1C2-9D56-9690-37A75839F149}"/>
          </ac:spMkLst>
        </pc:spChg>
        <pc:spChg chg="mod">
          <ac:chgData name="Fidele.Mutwarasibo" userId="281c41f8-5145-426f-8101-2550dbe401b6" providerId="ADAL" clId="{25D857CE-843F-46D1-930C-2DDF3248372B}" dt="2023-06-21T10:40:20.243" v="2538"/>
          <ac:spMkLst>
            <pc:docMk/>
            <pc:sldMk cId="172394955" sldId="336"/>
            <ac:spMk id="3" creationId="{C20AD961-3137-7192-2033-E39397DF17F1}"/>
          </ac:spMkLst>
        </pc:spChg>
        <pc:spChg chg="mod">
          <ac:chgData name="Fidele.Mutwarasibo" userId="281c41f8-5145-426f-8101-2550dbe401b6" providerId="ADAL" clId="{25D857CE-843F-46D1-930C-2DDF3248372B}" dt="2023-06-21T10:39:49.530" v="2499" actId="255"/>
          <ac:spMkLst>
            <pc:docMk/>
            <pc:sldMk cId="172394955" sldId="336"/>
            <ac:spMk id="4" creationId="{E635967E-827F-28DD-224A-ACD61DDF8963}"/>
          </ac:spMkLst>
        </pc:spChg>
      </pc:sldChg>
      <pc:sldChg chg="modSp add mod">
        <pc:chgData name="Fidele.Mutwarasibo" userId="281c41f8-5145-426f-8101-2550dbe401b6" providerId="ADAL" clId="{25D857CE-843F-46D1-930C-2DDF3248372B}" dt="2023-06-21T11:30:15.477" v="5843" actId="20577"/>
        <pc:sldMkLst>
          <pc:docMk/>
          <pc:sldMk cId="485318986" sldId="337"/>
        </pc:sldMkLst>
        <pc:spChg chg="mod">
          <ac:chgData name="Fidele.Mutwarasibo" userId="281c41f8-5145-426f-8101-2550dbe401b6" providerId="ADAL" clId="{25D857CE-843F-46D1-930C-2DDF3248372B}" dt="2023-06-21T11:30:15.477" v="5843" actId="20577"/>
          <ac:spMkLst>
            <pc:docMk/>
            <pc:sldMk cId="485318986" sldId="337"/>
            <ac:spMk id="2" creationId="{D0FC6D3A-A1C2-9D56-9690-37A75839F149}"/>
          </ac:spMkLst>
        </pc:spChg>
        <pc:spChg chg="mod">
          <ac:chgData name="Fidele.Mutwarasibo" userId="281c41f8-5145-426f-8101-2550dbe401b6" providerId="ADAL" clId="{25D857CE-843F-46D1-930C-2DDF3248372B}" dt="2023-06-21T10:57:25.993" v="3340"/>
          <ac:spMkLst>
            <pc:docMk/>
            <pc:sldMk cId="485318986" sldId="337"/>
            <ac:spMk id="3" creationId="{C20AD961-3137-7192-2033-E39397DF17F1}"/>
          </ac:spMkLst>
        </pc:spChg>
        <pc:spChg chg="mod">
          <ac:chgData name="Fidele.Mutwarasibo" userId="281c41f8-5145-426f-8101-2550dbe401b6" providerId="ADAL" clId="{25D857CE-843F-46D1-930C-2DDF3248372B}" dt="2023-06-21T10:57:33.864" v="3344" actId="20577"/>
          <ac:spMkLst>
            <pc:docMk/>
            <pc:sldMk cId="485318986" sldId="337"/>
            <ac:spMk id="4" creationId="{E635967E-827F-28DD-224A-ACD61DDF8963}"/>
          </ac:spMkLst>
        </pc:spChg>
      </pc:sldChg>
      <pc:sldChg chg="modSp add mod">
        <pc:chgData name="Fidele.Mutwarasibo" userId="281c41f8-5145-426f-8101-2550dbe401b6" providerId="ADAL" clId="{25D857CE-843F-46D1-930C-2DDF3248372B}" dt="2023-06-21T11:30:21.357" v="5845" actId="20577"/>
        <pc:sldMkLst>
          <pc:docMk/>
          <pc:sldMk cId="4123317699" sldId="338"/>
        </pc:sldMkLst>
        <pc:spChg chg="mod">
          <ac:chgData name="Fidele.Mutwarasibo" userId="281c41f8-5145-426f-8101-2550dbe401b6" providerId="ADAL" clId="{25D857CE-843F-46D1-930C-2DDF3248372B}" dt="2023-06-21T11:30:21.357" v="5845" actId="20577"/>
          <ac:spMkLst>
            <pc:docMk/>
            <pc:sldMk cId="4123317699" sldId="338"/>
            <ac:spMk id="2" creationId="{D0FC6D3A-A1C2-9D56-9690-37A75839F149}"/>
          </ac:spMkLst>
        </pc:spChg>
        <pc:spChg chg="mod">
          <ac:chgData name="Fidele.Mutwarasibo" userId="281c41f8-5145-426f-8101-2550dbe401b6" providerId="ADAL" clId="{25D857CE-843F-46D1-930C-2DDF3248372B}" dt="2023-06-21T10:58:59.536" v="3408"/>
          <ac:spMkLst>
            <pc:docMk/>
            <pc:sldMk cId="4123317699" sldId="338"/>
            <ac:spMk id="3" creationId="{C20AD961-3137-7192-2033-E39397DF17F1}"/>
          </ac:spMkLst>
        </pc:spChg>
        <pc:spChg chg="mod">
          <ac:chgData name="Fidele.Mutwarasibo" userId="281c41f8-5145-426f-8101-2550dbe401b6" providerId="ADAL" clId="{25D857CE-843F-46D1-930C-2DDF3248372B}" dt="2023-06-21T10:58:22.169" v="3348" actId="14100"/>
          <ac:spMkLst>
            <pc:docMk/>
            <pc:sldMk cId="4123317699" sldId="338"/>
            <ac:spMk id="4" creationId="{E635967E-827F-28DD-224A-ACD61DDF8963}"/>
          </ac:spMkLst>
        </pc:spChg>
      </pc:sldChg>
      <pc:sldChg chg="modSp add mod">
        <pc:chgData name="Fidele.Mutwarasibo" userId="281c41f8-5145-426f-8101-2550dbe401b6" providerId="ADAL" clId="{25D857CE-843F-46D1-930C-2DDF3248372B}" dt="2023-06-21T11:30:27.034" v="5847" actId="20577"/>
        <pc:sldMkLst>
          <pc:docMk/>
          <pc:sldMk cId="3558566834" sldId="339"/>
        </pc:sldMkLst>
        <pc:spChg chg="mod">
          <ac:chgData name="Fidele.Mutwarasibo" userId="281c41f8-5145-426f-8101-2550dbe401b6" providerId="ADAL" clId="{25D857CE-843F-46D1-930C-2DDF3248372B}" dt="2023-06-21T11:30:27.034" v="5847" actId="20577"/>
          <ac:spMkLst>
            <pc:docMk/>
            <pc:sldMk cId="3558566834" sldId="339"/>
            <ac:spMk id="2" creationId="{D0FC6D3A-A1C2-9D56-9690-37A75839F149}"/>
          </ac:spMkLst>
        </pc:spChg>
        <pc:spChg chg="mod">
          <ac:chgData name="Fidele.Mutwarasibo" userId="281c41f8-5145-426f-8101-2550dbe401b6" providerId="ADAL" clId="{25D857CE-843F-46D1-930C-2DDF3248372B}" dt="2023-06-21T11:02:53.753" v="4550" actId="20577"/>
          <ac:spMkLst>
            <pc:docMk/>
            <pc:sldMk cId="3558566834" sldId="339"/>
            <ac:spMk id="3" creationId="{C20AD961-3137-7192-2033-E39397DF17F1}"/>
          </ac:spMkLst>
        </pc:spChg>
        <pc:spChg chg="mod">
          <ac:chgData name="Fidele.Mutwarasibo" userId="281c41f8-5145-426f-8101-2550dbe401b6" providerId="ADAL" clId="{25D857CE-843F-46D1-930C-2DDF3248372B}" dt="2023-06-21T11:02:11.964" v="4474" actId="255"/>
          <ac:spMkLst>
            <pc:docMk/>
            <pc:sldMk cId="3558566834" sldId="339"/>
            <ac:spMk id="4" creationId="{E635967E-827F-28DD-224A-ACD61DDF8963}"/>
          </ac:spMkLst>
        </pc:spChg>
      </pc:sldChg>
      <pc:sldChg chg="modSp add mod">
        <pc:chgData name="Fidele.Mutwarasibo" userId="281c41f8-5145-426f-8101-2550dbe401b6" providerId="ADAL" clId="{25D857CE-843F-46D1-930C-2DDF3248372B}" dt="2023-06-21T11:30:33.851" v="5851" actId="20577"/>
        <pc:sldMkLst>
          <pc:docMk/>
          <pc:sldMk cId="1306771824" sldId="340"/>
        </pc:sldMkLst>
        <pc:spChg chg="mod">
          <ac:chgData name="Fidele.Mutwarasibo" userId="281c41f8-5145-426f-8101-2550dbe401b6" providerId="ADAL" clId="{25D857CE-843F-46D1-930C-2DDF3248372B}" dt="2023-06-21T11:30:33.851" v="5851" actId="20577"/>
          <ac:spMkLst>
            <pc:docMk/>
            <pc:sldMk cId="1306771824" sldId="340"/>
            <ac:spMk id="2" creationId="{D0FC6D3A-A1C2-9D56-9690-37A75839F149}"/>
          </ac:spMkLst>
        </pc:spChg>
        <pc:spChg chg="mod">
          <ac:chgData name="Fidele.Mutwarasibo" userId="281c41f8-5145-426f-8101-2550dbe401b6" providerId="ADAL" clId="{25D857CE-843F-46D1-930C-2DDF3248372B}" dt="2023-06-21T11:18:13.014" v="5675" actId="14100"/>
          <ac:spMkLst>
            <pc:docMk/>
            <pc:sldMk cId="1306771824" sldId="340"/>
            <ac:spMk id="3" creationId="{C20AD961-3137-7192-2033-E39397DF17F1}"/>
          </ac:spMkLst>
        </pc:spChg>
        <pc:spChg chg="mod">
          <ac:chgData name="Fidele.Mutwarasibo" userId="281c41f8-5145-426f-8101-2550dbe401b6" providerId="ADAL" clId="{25D857CE-843F-46D1-930C-2DDF3248372B}" dt="2023-06-21T11:18:24.281" v="5676" actId="14100"/>
          <ac:spMkLst>
            <pc:docMk/>
            <pc:sldMk cId="1306771824" sldId="340"/>
            <ac:spMk id="4" creationId="{E635967E-827F-28DD-224A-ACD61DDF8963}"/>
          </ac:spMkLst>
        </pc:spChg>
      </pc:sldChg>
      <pc:sldChg chg="modSp add mod modNotesTx">
        <pc:chgData name="Fidele.Mutwarasibo" userId="281c41f8-5145-426f-8101-2550dbe401b6" providerId="ADAL" clId="{25D857CE-843F-46D1-930C-2DDF3248372B}" dt="2023-06-21T13:56:46.306" v="8006" actId="20577"/>
        <pc:sldMkLst>
          <pc:docMk/>
          <pc:sldMk cId="1474893499" sldId="341"/>
        </pc:sldMkLst>
        <pc:spChg chg="mod">
          <ac:chgData name="Fidele.Mutwarasibo" userId="281c41f8-5145-426f-8101-2550dbe401b6" providerId="ADAL" clId="{25D857CE-843F-46D1-930C-2DDF3248372B}" dt="2023-06-21T13:56:46.306" v="8006" actId="20577"/>
          <ac:spMkLst>
            <pc:docMk/>
            <pc:sldMk cId="1474893499" sldId="341"/>
            <ac:spMk id="2" creationId="{D0FC6D3A-A1C2-9D56-9690-37A75839F149}"/>
          </ac:spMkLst>
        </pc:spChg>
        <pc:spChg chg="mod">
          <ac:chgData name="Fidele.Mutwarasibo" userId="281c41f8-5145-426f-8101-2550dbe401b6" providerId="ADAL" clId="{25D857CE-843F-46D1-930C-2DDF3248372B}" dt="2023-06-21T11:41:52.149" v="6139" actId="6549"/>
          <ac:spMkLst>
            <pc:docMk/>
            <pc:sldMk cId="1474893499" sldId="341"/>
            <ac:spMk id="3" creationId="{C20AD961-3137-7192-2033-E39397DF17F1}"/>
          </ac:spMkLst>
        </pc:spChg>
        <pc:spChg chg="mod">
          <ac:chgData name="Fidele.Mutwarasibo" userId="281c41f8-5145-426f-8101-2550dbe401b6" providerId="ADAL" clId="{25D857CE-843F-46D1-930C-2DDF3248372B}" dt="2023-06-21T13:29:05.982" v="7996" actId="20577"/>
          <ac:spMkLst>
            <pc:docMk/>
            <pc:sldMk cId="1474893499" sldId="341"/>
            <ac:spMk id="4" creationId="{E635967E-827F-28DD-224A-ACD61DDF8963}"/>
          </ac:spMkLst>
        </pc:spChg>
      </pc:sldChg>
      <pc:sldChg chg="modSp add mod modNotesTx">
        <pc:chgData name="Fidele.Mutwarasibo" userId="281c41f8-5145-426f-8101-2550dbe401b6" providerId="ADAL" clId="{25D857CE-843F-46D1-930C-2DDF3248372B}" dt="2023-06-21T13:56:40.139" v="8004" actId="20577"/>
        <pc:sldMkLst>
          <pc:docMk/>
          <pc:sldMk cId="3235760649" sldId="342"/>
        </pc:sldMkLst>
        <pc:spChg chg="mod">
          <ac:chgData name="Fidele.Mutwarasibo" userId="281c41f8-5145-426f-8101-2550dbe401b6" providerId="ADAL" clId="{25D857CE-843F-46D1-930C-2DDF3248372B}" dt="2023-06-21T13:56:40.139" v="8004" actId="20577"/>
          <ac:spMkLst>
            <pc:docMk/>
            <pc:sldMk cId="3235760649" sldId="342"/>
            <ac:spMk id="2" creationId="{D0FC6D3A-A1C2-9D56-9690-37A75839F149}"/>
          </ac:spMkLst>
        </pc:spChg>
        <pc:spChg chg="mod">
          <ac:chgData name="Fidele.Mutwarasibo" userId="281c41f8-5145-426f-8101-2550dbe401b6" providerId="ADAL" clId="{25D857CE-843F-46D1-930C-2DDF3248372B}" dt="2023-06-21T11:42:19.046" v="6157" actId="6549"/>
          <ac:spMkLst>
            <pc:docMk/>
            <pc:sldMk cId="3235760649" sldId="342"/>
            <ac:spMk id="3" creationId="{C20AD961-3137-7192-2033-E39397DF17F1}"/>
          </ac:spMkLst>
        </pc:spChg>
        <pc:spChg chg="mod">
          <ac:chgData name="Fidele.Mutwarasibo" userId="281c41f8-5145-426f-8101-2550dbe401b6" providerId="ADAL" clId="{25D857CE-843F-46D1-930C-2DDF3248372B}" dt="2023-06-21T13:18:55.613" v="7435" actId="20577"/>
          <ac:spMkLst>
            <pc:docMk/>
            <pc:sldMk cId="3235760649" sldId="342"/>
            <ac:spMk id="4" creationId="{E635967E-827F-28DD-224A-ACD61DDF8963}"/>
          </ac:spMkLst>
        </pc:spChg>
      </pc:sldChg>
      <pc:sldChg chg="addSp modSp add mod modNotesTx">
        <pc:chgData name="Fidele.Mutwarasibo" userId="281c41f8-5145-426f-8101-2550dbe401b6" providerId="ADAL" clId="{25D857CE-843F-46D1-930C-2DDF3248372B}" dt="2023-06-21T12:10:12.288" v="6404"/>
        <pc:sldMkLst>
          <pc:docMk/>
          <pc:sldMk cId="595704290" sldId="343"/>
        </pc:sldMkLst>
        <pc:spChg chg="mod">
          <ac:chgData name="Fidele.Mutwarasibo" userId="281c41f8-5145-426f-8101-2550dbe401b6" providerId="ADAL" clId="{25D857CE-843F-46D1-930C-2DDF3248372B}" dt="2023-06-21T11:53:29.997" v="6283" actId="20577"/>
          <ac:spMkLst>
            <pc:docMk/>
            <pc:sldMk cId="595704290" sldId="343"/>
            <ac:spMk id="2" creationId="{D0FC6D3A-A1C2-9D56-9690-37A75839F149}"/>
          </ac:spMkLst>
        </pc:spChg>
        <pc:spChg chg="mod">
          <ac:chgData name="Fidele.Mutwarasibo" userId="281c41f8-5145-426f-8101-2550dbe401b6" providerId="ADAL" clId="{25D857CE-843F-46D1-930C-2DDF3248372B}" dt="2023-06-21T11:48:50.473" v="6273" actId="20577"/>
          <ac:spMkLst>
            <pc:docMk/>
            <pc:sldMk cId="595704290" sldId="343"/>
            <ac:spMk id="3" creationId="{C20AD961-3137-7192-2033-E39397DF17F1}"/>
          </ac:spMkLst>
        </pc:spChg>
        <pc:spChg chg="mod">
          <ac:chgData name="Fidele.Mutwarasibo" userId="281c41f8-5145-426f-8101-2550dbe401b6" providerId="ADAL" clId="{25D857CE-843F-46D1-930C-2DDF3248372B}" dt="2023-06-21T11:47:05.906" v="6253" actId="1076"/>
          <ac:spMkLst>
            <pc:docMk/>
            <pc:sldMk cId="595704290" sldId="343"/>
            <ac:spMk id="4" creationId="{E635967E-827F-28DD-224A-ACD61DDF8963}"/>
          </ac:spMkLst>
        </pc:spChg>
        <pc:spChg chg="add mod">
          <ac:chgData name="Fidele.Mutwarasibo" userId="281c41f8-5145-426f-8101-2550dbe401b6" providerId="ADAL" clId="{25D857CE-843F-46D1-930C-2DDF3248372B}" dt="2023-06-21T12:10:12.288" v="6404"/>
          <ac:spMkLst>
            <pc:docMk/>
            <pc:sldMk cId="595704290" sldId="343"/>
            <ac:spMk id="7" creationId="{F2864CE0-2779-ED3E-A9A3-6C78B5F9F7B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21/06/2023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rcid.org/0000-0002-8631-191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92468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044708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0192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02237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0192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01928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err="1"/>
              <a:t>Cortis</a:t>
            </a:r>
            <a:r>
              <a:rPr lang="en-GB" dirty="0"/>
              <a:t>, Natasha 2012. Overlooked and under-served? Promoting service use and engagement among ‘hard-to-reach’ populations. Int J Soc Welfare 2012: 21: 351–360</a:t>
            </a:r>
          </a:p>
          <a:p>
            <a:pPr marL="171450" indent="-171450">
              <a:buFontTx/>
              <a:buChar char="-"/>
            </a:pPr>
            <a:r>
              <a:rPr lang="en-GB" dirty="0" err="1"/>
              <a:t>Freimuth</a:t>
            </a:r>
            <a:r>
              <a:rPr lang="en-GB" dirty="0"/>
              <a:t>, VS &amp; </a:t>
            </a:r>
            <a:r>
              <a:rPr lang="en-GB" dirty="0" err="1"/>
              <a:t>Mettger</a:t>
            </a:r>
            <a:r>
              <a:rPr lang="en-GB" dirty="0"/>
              <a:t>, W (1990) ‘Is there a hard-to-reach audience?’, Public Health Reports, 105(3): 232-238.</a:t>
            </a:r>
          </a:p>
          <a:p>
            <a:pPr marL="171450" indent="-171450">
              <a:buFontTx/>
              <a:buChar char="-"/>
            </a:pPr>
            <a:r>
              <a:rPr lang="en-GB" dirty="0" err="1"/>
              <a:t>Hjorne</a:t>
            </a:r>
            <a:r>
              <a:rPr lang="en-GB" dirty="0"/>
              <a:t>, E; </a:t>
            </a:r>
            <a:r>
              <a:rPr lang="en-GB" dirty="0" err="1"/>
              <a:t>Juhila</a:t>
            </a:r>
            <a:r>
              <a:rPr lang="en-GB" dirty="0"/>
              <a:t>, K; and </a:t>
            </a:r>
            <a:r>
              <a:rPr lang="en-GB" dirty="0" err="1"/>
              <a:t>Nijnatten</a:t>
            </a:r>
            <a:r>
              <a:rPr lang="en-GB" dirty="0"/>
              <a:t> C 2010. Negotiating Dilemmas in the Practices of Street-Level Welfare Work. International Journal of Social Welfare 19: 303–309.</a:t>
            </a:r>
          </a:p>
          <a:p>
            <a:pPr marL="171450" indent="-171450">
              <a:buFontTx/>
              <a:buChar char="-"/>
            </a:pPr>
            <a:r>
              <a:rPr lang="en-GB" dirty="0"/>
              <a:t>Smith, G 2006. Hard-to-reach groups don’t exist, </a:t>
            </a:r>
            <a:r>
              <a:rPr lang="en-GB" dirty="0" err="1"/>
              <a:t>Delib</a:t>
            </a:r>
            <a:r>
              <a:rPr lang="en-GB" dirty="0"/>
              <a:t>. http://www.delib.co.uk/dblog/hard-to-reach-groups-don-t-exist </a:t>
            </a:r>
          </a:p>
          <a:p>
            <a:pPr marL="171450" indent="-171450">
              <a:buFontTx/>
              <a:buChar char="-"/>
            </a:pPr>
            <a:r>
              <a:rPr lang="en-GB" dirty="0"/>
              <a:t>Wilson, D 2001. Consulting Hard to Reach Groups, Local Authorities Research &amp; Intelligence Association (LARIA) seminar, 15 November. http://www.laria.gov.uk/content/features/68/feat1.htm</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493304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Abrams, L. S. 2010. “Sampling ‘Hard to Reach’ Populations in Qualitative Research: The Case of Incarcerated Youth.” Qualitative Social Work 9 (4): 536–550. doi:10.1177/1473325010367821.</a:t>
            </a:r>
          </a:p>
          <a:p>
            <a:pPr marL="171450" indent="-171450">
              <a:buFontTx/>
              <a:buChar char="-"/>
            </a:pPr>
            <a:r>
              <a:rPr lang="en-GB" dirty="0" err="1"/>
              <a:t>Andoh</a:t>
            </a:r>
            <a:r>
              <a:rPr lang="en-GB" dirty="0"/>
              <a:t>-Arthur, J., </a:t>
            </a:r>
            <a:r>
              <a:rPr lang="en-GB" dirty="0" err="1"/>
              <a:t>Hjelmeland</a:t>
            </a:r>
            <a:r>
              <a:rPr lang="en-GB" dirty="0"/>
              <a:t>, H., </a:t>
            </a:r>
            <a:r>
              <a:rPr lang="en-GB" dirty="0" err="1"/>
              <a:t>Osafo</a:t>
            </a:r>
            <a:r>
              <a:rPr lang="en-GB" dirty="0"/>
              <a:t>, J., &amp; </a:t>
            </a:r>
            <a:r>
              <a:rPr lang="en-GB" dirty="0" err="1"/>
              <a:t>Knizek</a:t>
            </a:r>
            <a:r>
              <a:rPr lang="en-GB" dirty="0"/>
              <a:t>, B. L. (2018). Walking a tightrope: Reflections on police gatekeeping roles in suicide research in Ghana. International Journal of Social Research Methodology, 21(3), 289-301. </a:t>
            </a:r>
            <a:r>
              <a:rPr lang="en-GB" dirty="0" err="1"/>
              <a:t>doi</a:t>
            </a:r>
            <a:r>
              <a:rPr lang="en-GB" dirty="0"/>
              <a:t>: 10.1080/13645579.2017.1381820.</a:t>
            </a:r>
          </a:p>
          <a:p>
            <a:pPr marL="171450" indent="-171450">
              <a:buFontTx/>
              <a:buChar char="-"/>
            </a:pPr>
            <a:r>
              <a:rPr lang="en-GB" dirty="0" err="1"/>
              <a:t>Bengry</a:t>
            </a:r>
            <a:r>
              <a:rPr lang="en-GB" dirty="0"/>
              <a:t>-Howell, A., and C. Griffin. 2012. “Negotiating Access in Ethnographic Research with ‘Hard to Reach’ Young People: Establishing Common Ground or a Process of Methodological Grooming?” International Journal of Social Research Methodology 15 (5): 403–416. doi:10.1080/13645579.2011.600115.</a:t>
            </a:r>
          </a:p>
          <a:p>
            <a:pPr marL="171450" indent="-171450">
              <a:buFontTx/>
              <a:buChar char="-"/>
            </a:pPr>
            <a:r>
              <a:rPr lang="en-GB" dirty="0" err="1"/>
              <a:t>Bonevski</a:t>
            </a:r>
            <a:r>
              <a:rPr lang="en-GB" dirty="0"/>
              <a:t>, B., M. Randell, C. Paul, K. Chapman, L. Twyman, J. Bryant, I. </a:t>
            </a:r>
            <a:r>
              <a:rPr lang="en-GB" dirty="0" err="1"/>
              <a:t>Brozek</a:t>
            </a:r>
            <a:r>
              <a:rPr lang="en-GB" dirty="0"/>
              <a:t>, and C. Hughes. 2014. “Reaching the Hard-</a:t>
            </a:r>
            <a:r>
              <a:rPr lang="en-GB" dirty="0" err="1"/>
              <a:t>toReach</a:t>
            </a:r>
            <a:r>
              <a:rPr lang="en-GB" dirty="0"/>
              <a:t>: A Systematic Review of Strategies for Improving Health and Medical Research with Socially Disadvantaged Groups.” BMC Medical Research Methodology 14 (1): 14–42. doi:10.1186/1471-2288-14-42.</a:t>
            </a:r>
          </a:p>
          <a:p>
            <a:pPr marL="171450" indent="-171450">
              <a:buFontTx/>
              <a:buChar char="-"/>
            </a:pPr>
            <a:r>
              <a:rPr lang="en-GB" dirty="0"/>
              <a:t>Campbell, L. M., Gray, N. J., </a:t>
            </a:r>
            <a:r>
              <a:rPr lang="en-GB" dirty="0" err="1"/>
              <a:t>Meletis</a:t>
            </a:r>
            <a:r>
              <a:rPr lang="en-GB" dirty="0"/>
              <a:t>, Z. A., Abbott, J. G., &amp; Silver, J. J. 2006. Gatekeepers and </a:t>
            </a:r>
            <a:r>
              <a:rPr lang="en-GB" dirty="0" err="1"/>
              <a:t>keymasters</a:t>
            </a:r>
            <a:r>
              <a:rPr lang="en-GB" dirty="0"/>
              <a:t>: Dynamic relationships of access in geographical fieldwork. American Geographical Society Stable, 96(1), 97-121.</a:t>
            </a:r>
          </a:p>
          <a:p>
            <a:pPr marL="171450" indent="-171450">
              <a:buFontTx/>
              <a:buChar char="-"/>
            </a:pPr>
            <a:r>
              <a:rPr lang="en-GB" dirty="0"/>
              <a:t>Clark, T. 2011. Gaining and maintaining access: Exploring the mechanisms that support and challenge the relationship between gatekeepers and researchers. Qualitative Social Work, 10(4), 485-502. </a:t>
            </a:r>
            <a:r>
              <a:rPr lang="en-GB" dirty="0" err="1"/>
              <a:t>doi</a:t>
            </a:r>
            <a:r>
              <a:rPr lang="en-GB" dirty="0"/>
              <a:t>: 10.1177/1473325009358228.</a:t>
            </a:r>
          </a:p>
          <a:p>
            <a:pPr marL="171450" indent="-171450">
              <a:buFontTx/>
              <a:buChar char="-"/>
            </a:pPr>
            <a:r>
              <a:rPr lang="en-GB" dirty="0" err="1"/>
              <a:t>Cortis</a:t>
            </a:r>
            <a:r>
              <a:rPr lang="en-GB" dirty="0"/>
              <a:t>, N. 2012. “Overlooked and Under-Served? Promoting Service Use and Engagement Among ‘Hard-to-Reach’ Populations.” International Journal of Social Welfare 21 (4): 351–360. doi:10.1111/j.1468-2397.2011.00825.x.</a:t>
            </a:r>
          </a:p>
          <a:p>
            <a:pPr marL="171450" indent="-171450">
              <a:buFontTx/>
              <a:buChar char="-"/>
            </a:pPr>
            <a:r>
              <a:rPr lang="en-GB" dirty="0"/>
              <a:t>Couch, J., B. Durant, and J. Hill. 2014. “Uncovering Marginalised Knowledges: Undertaking Research with Hard-to-Reach Young People.” International Journal of Multiple Research Approaches 8 (1): 15–23. doi:10.5172/mra.2014.8.1.15.</a:t>
            </a:r>
          </a:p>
          <a:p>
            <a:pPr marL="171450" indent="-171450">
              <a:buFontTx/>
              <a:buChar char="-"/>
            </a:pPr>
            <a:r>
              <a:rPr lang="en-GB" dirty="0"/>
              <a:t>Curtis, K., H. Roberts, J. </a:t>
            </a:r>
            <a:r>
              <a:rPr lang="en-GB" dirty="0" err="1"/>
              <a:t>Copperman</a:t>
            </a:r>
            <a:r>
              <a:rPr lang="en-GB" dirty="0"/>
              <a:t>, A. </a:t>
            </a:r>
            <a:r>
              <a:rPr lang="en-GB" dirty="0" err="1"/>
              <a:t>Downie</a:t>
            </a:r>
            <a:r>
              <a:rPr lang="en-GB" dirty="0"/>
              <a:t>, and K. </a:t>
            </a:r>
            <a:r>
              <a:rPr lang="en-GB" dirty="0" err="1"/>
              <a:t>Liabo</a:t>
            </a:r>
            <a:r>
              <a:rPr lang="en-GB" dirty="0"/>
              <a:t>. 2004. “‘How Come I Don’t Get Asked no Questions?’ Researching ‘Hard to Reach’ </a:t>
            </a:r>
          </a:p>
          <a:p>
            <a:pPr marL="171450" indent="-171450">
              <a:buFontTx/>
              <a:buChar char="-"/>
            </a:pPr>
            <a:r>
              <a:rPr lang="en-GB" dirty="0" err="1"/>
              <a:t>Dehghan</a:t>
            </a:r>
            <a:r>
              <a:rPr lang="en-GB" dirty="0"/>
              <a:t>, </a:t>
            </a:r>
            <a:r>
              <a:rPr lang="en-GB" dirty="0" err="1"/>
              <a:t>Roghieh</a:t>
            </a:r>
            <a:r>
              <a:rPr lang="en-GB" dirty="0"/>
              <a:t> and Wilson, James 2019. Healthcare professionals as gatekeepers in research involving refugee survivors of sexual torture: An examination of the ethical issue. Developing World </a:t>
            </a:r>
            <a:r>
              <a:rPr lang="en-GB" dirty="0" err="1"/>
              <a:t>Bioeth</a:t>
            </a:r>
            <a:r>
              <a:rPr lang="en-GB" dirty="0"/>
              <a:t>. 2019;19:215–223.</a:t>
            </a:r>
          </a:p>
          <a:p>
            <a:pPr marL="171450" indent="-171450">
              <a:buFontTx/>
              <a:buChar char="-"/>
            </a:pPr>
            <a:r>
              <a:rPr lang="en-GB" dirty="0"/>
              <a:t>De Laine, M. (2000). Fieldwork, participation and practice ethics and dilemmas in qualitative research. London, UK: Sage</a:t>
            </a:r>
          </a:p>
          <a:p>
            <a:pPr marL="171450" indent="-171450">
              <a:buFontTx/>
              <a:buChar char="-"/>
            </a:pPr>
            <a:r>
              <a:rPr lang="en-GB" dirty="0" err="1"/>
              <a:t>Emmel</a:t>
            </a:r>
            <a:r>
              <a:rPr lang="en-GB" dirty="0"/>
              <a:t>, N., K. Hughes, J. Greenhalgh, and A. Sale. 2007. “Accessing Socially Excluded People: Trust and the Gatekeeper in the Researcher-Participant Relationship.” Sociological Research Online 12 (2): 1–13. doi.org/10.5153/sro.1512.</a:t>
            </a:r>
          </a:p>
          <a:p>
            <a:pPr marL="171450" indent="-171450">
              <a:buFontTx/>
              <a:buChar char="-"/>
            </a:pPr>
            <a:r>
              <a:rPr lang="en-GB" dirty="0"/>
              <a:t>Higgins, D. L., K. O’Reilly, N. Tashima, C. Crain, C. Beeker, G. </a:t>
            </a:r>
            <a:r>
              <a:rPr lang="en-GB" dirty="0" err="1"/>
              <a:t>Goldbaum</a:t>
            </a:r>
            <a:r>
              <a:rPr lang="en-GB" dirty="0"/>
              <a:t>, C. S. </a:t>
            </a:r>
            <a:r>
              <a:rPr lang="en-GB" dirty="0" err="1"/>
              <a:t>Elifson</a:t>
            </a:r>
            <a:r>
              <a:rPr lang="en-GB" dirty="0"/>
              <a:t>, C. </a:t>
            </a:r>
            <a:r>
              <a:rPr lang="en-GB" dirty="0" err="1"/>
              <a:t>Galavotti</a:t>
            </a:r>
            <a:r>
              <a:rPr lang="en-GB" dirty="0"/>
              <a:t>, and C. Guenther-Grey. 1996. “Using Formative Research to Lay the Foundation for Community Level HIV Prevention Efforts: An Example from the AIDS Community Demonstration Projects.” Public Health Reports 111 (</a:t>
            </a:r>
            <a:r>
              <a:rPr lang="en-GB" dirty="0" err="1"/>
              <a:t>Suppl</a:t>
            </a:r>
            <a:r>
              <a:rPr lang="en-GB" dirty="0"/>
              <a:t> 1): 28–35</a:t>
            </a:r>
          </a:p>
          <a:p>
            <a:pPr marL="171450" indent="-171450">
              <a:buFontTx/>
              <a:buChar char="-"/>
            </a:pPr>
            <a:r>
              <a:rPr lang="en-GB" dirty="0"/>
              <a:t>Johnston, L. G., K. Sabin, M. T. Hien, and P. T. Huong. 2006. “Assessment of Respondent Driven Sampling for Recruiting Female Sex Workers in Two Vietnamese Cities: Reaching the Unseen Sex Worker.” Journal of Urban Health 83 (1): 16– 28.</a:t>
            </a:r>
          </a:p>
          <a:p>
            <a:pPr marL="171450" indent="-171450">
              <a:buFontTx/>
              <a:buChar char="-"/>
            </a:pPr>
            <a:r>
              <a:rPr lang="en-GB" dirty="0"/>
              <a:t>Kennan, D., A. Fives, and J. Canavan. 2012. “Accessing a Hard to Reach Population: Reflections on Research with Young Carers in Ireland.” Child &amp; Family Social Work 17 (3): 275–283. doi:10.1111/j.1365-2206.2011.00778.x.</a:t>
            </a:r>
          </a:p>
          <a:p>
            <a:pPr marL="171450" indent="-171450">
              <a:buFontTx/>
              <a:buChar char="-"/>
            </a:pPr>
            <a:r>
              <a:rPr lang="en-GB" dirty="0"/>
              <a:t>Kim, Y. 2011. “The Pilot Study in Qualitative Inquiry: Identifying Issues and Learning Lessons for Culturally Competent Research.” Qualitative Social Work 10 (2): 190–206. doi:10.1177%2F1473325010362001.</a:t>
            </a:r>
          </a:p>
          <a:p>
            <a:pPr marL="171450" indent="-171450">
              <a:buFontTx/>
              <a:buChar char="-"/>
            </a:pPr>
            <a:r>
              <a:rPr lang="en-GB" dirty="0"/>
              <a:t>Macnab, N., J. Visser, and H. Daniels. 2007. “Desperately Seeking Data: Methodological Complications in Researching ‘Hard to Find’ Young People.” Journal of Research in Special Educational Needs 7 (3): 142–148. doi:10.1111/j.1471- 3802.2007.00091.x.</a:t>
            </a:r>
          </a:p>
          <a:p>
            <a:pPr marL="171450" indent="-171450">
              <a:buFontTx/>
              <a:buChar char="-"/>
            </a:pPr>
            <a:r>
              <a:rPr lang="en-GB" dirty="0" err="1"/>
              <a:t>McAreavey</a:t>
            </a:r>
            <a:r>
              <a:rPr lang="en-GB" dirty="0"/>
              <a:t>, R., &amp; Das, C. 2013. A delicate balancing act: Negotiating with gatekeepers for ethical research when researching minority communities. International Journal of Qualitative Methods, 12(1), 113-131. </a:t>
            </a:r>
            <a:r>
              <a:rPr lang="en-GB" dirty="0" err="1"/>
              <a:t>doi</a:t>
            </a:r>
            <a:r>
              <a:rPr lang="en-GB" dirty="0"/>
              <a:t>: 10.1177/160940691301200102. </a:t>
            </a:r>
          </a:p>
          <a:p>
            <a:pPr marL="171450" indent="-171450">
              <a:buFontTx/>
              <a:buChar char="-"/>
            </a:pPr>
            <a:r>
              <a:rPr lang="en-GB" dirty="0"/>
              <a:t>O’Reilly, K. R., and D. L. Higgins. 1991. “AIDS Community Demonstration Projects for HIV Prevention among Hard-to-Reach Groups.” Public Health Reports 106 (6): 714–720</a:t>
            </a:r>
          </a:p>
          <a:p>
            <a:pPr marL="171450" indent="-171450">
              <a:buFontTx/>
              <a:buChar char="-"/>
            </a:pPr>
            <a:r>
              <a:rPr lang="en-GB" dirty="0"/>
              <a:t>Penrod, J., D. B. Preston, R. E. Cain, and M. T. Starks. 2003. “A Discussion of Chain Referral as a Method of Sampling Hard-</a:t>
            </a:r>
            <a:r>
              <a:rPr lang="en-GB" dirty="0" err="1"/>
              <a:t>toReach</a:t>
            </a:r>
            <a:r>
              <a:rPr lang="en-GB" dirty="0"/>
              <a:t> Populations.” Journal of Transcultural Nursing 14 (2): 100–107. doi:10.1177%2F1043659602250614</a:t>
            </a:r>
          </a:p>
          <a:p>
            <a:pPr marL="171450" indent="-171450">
              <a:buFontTx/>
              <a:buChar char="-"/>
            </a:pPr>
            <a:r>
              <a:rPr lang="en-GB" dirty="0"/>
              <a:t>Petersen, R. D., and A. Valdez. 2005. “Using Snowball-Based Methods in Hidden Populations to Generate a Randomized Community Sample of Gang-Affiliated Adolescents.” Youth Violence and Juvenile Justice 3 (2): 151–167. doi:10.1177% 2F1541204004273316.</a:t>
            </a:r>
          </a:p>
          <a:p>
            <a:pPr marL="171450" indent="-171450">
              <a:buFontTx/>
              <a:buChar char="-"/>
            </a:pPr>
            <a:r>
              <a:rPr lang="en-GB" dirty="0"/>
              <a:t>Sanghera, G. S., &amp; Thapar-</a:t>
            </a:r>
            <a:r>
              <a:rPr lang="en-GB" dirty="0" err="1"/>
              <a:t>Björkert</a:t>
            </a:r>
            <a:r>
              <a:rPr lang="en-GB" dirty="0"/>
              <a:t>, S. (2008). Methodological dilemmas: Gatekeepers and positionality in Bradford. Ethnic and Racial Studies, 31(3), 543-562. </a:t>
            </a:r>
            <a:r>
              <a:rPr lang="en-GB" dirty="0" err="1"/>
              <a:t>doi</a:t>
            </a:r>
            <a:r>
              <a:rPr lang="en-GB" dirty="0"/>
              <a:t>: 10.1080/01419870701491952.</a:t>
            </a:r>
          </a:p>
          <a:p>
            <a:pPr marL="171450" indent="-171450">
              <a:buFontTx/>
              <a:buChar char="-"/>
            </a:pPr>
            <a:r>
              <a:rPr lang="en-GB" dirty="0"/>
              <a:t>Saunders, M. (2006). Gatekeeper. Sage dictionary of social research methods. </a:t>
            </a:r>
          </a:p>
          <a:p>
            <a:pPr marL="171450" indent="-171450">
              <a:buFontTx/>
              <a:buChar char="-"/>
            </a:pPr>
            <a:r>
              <a:rPr lang="en-GB" dirty="0" err="1"/>
              <a:t>Tross</a:t>
            </a:r>
            <a:r>
              <a:rPr lang="en-GB" dirty="0"/>
              <a:t>, S. 2001. “Women at Heterosexual Risk for HIV in Inner-City New York: Reaching the Hard to Reach.” AIDS and </a:t>
            </a:r>
            <a:r>
              <a:rPr lang="en-GB" dirty="0" err="1"/>
              <a:t>Behavior</a:t>
            </a:r>
            <a:r>
              <a:rPr lang="en-GB" dirty="0"/>
              <a:t> 5 (2): 131–139.</a:t>
            </a:r>
          </a:p>
          <a:p>
            <a:pPr marL="171450" indent="-171450">
              <a:buFontTx/>
              <a:buChar char="-"/>
            </a:pPr>
            <a:r>
              <a:rPr lang="en-GB" dirty="0" err="1"/>
              <a:t>Turhan</a:t>
            </a:r>
            <a:r>
              <a:rPr lang="en-GB" dirty="0"/>
              <a:t>, Z., &amp; Bernard, C. 2020. Negotiating with Gatekeepers: Reflexivity in Exploring Turkish Men’s Engagement in Domestic Violence Perpetrator Interventions in the UK. The Qualitative Report, 25(8), 3065-3079. Retrieved from https://nsuworks.nova.edu/tqr/vol25/iss8/9</a:t>
            </a:r>
          </a:p>
          <a:p>
            <a:pPr marL="171450" indent="-171450">
              <a:buFontTx/>
              <a:buChar char="-"/>
            </a:pPr>
            <a:r>
              <a:rPr lang="en-GB" dirty="0"/>
              <a:t>Willems, D. L. 2001. Balancing rationalities: Gatekeeping in health care. Journal of Medical Ethics, 27 (1),pp. 25–29.</a:t>
            </a:r>
          </a:p>
          <a:p>
            <a:pPr marL="171450" indent="-171450">
              <a:buFontTx/>
              <a:buChar char="-"/>
            </a:pPr>
            <a:r>
              <a:rPr lang="en-GB" dirty="0"/>
              <a:t>Wilson, Suzanne 2020. ‘Hard to reach’ parents but not hard to research: a critical reflection of gatekeeper positionality using a community-based methodology. International Journal of Research &amp; Method in Education 2020, VOL. 43, NO. 5, 461–477</a:t>
            </a:r>
          </a:p>
          <a:p>
            <a:pPr marL="171450" indent="-171450">
              <a:buFontTx/>
              <a:buChar char="-"/>
            </a:pPr>
            <a:r>
              <a:rPr lang="en-GB" dirty="0"/>
              <a:t>Worthington, C., T. Myers, K. O’Brien, S. Nixon, and R. Cockerill. 2005. “Rehabilitation in HIV/AIDS: Development of an Expanded Conceptual Framework.” AIDS Patient Care &amp; STDs 19 (4): 258–271. doi:0.1089/apc.2005.19.258.</a:t>
            </a:r>
          </a:p>
          <a:p>
            <a:pPr marL="171450" indent="-171450">
              <a:buFontTx/>
              <a:buChar char="-"/>
            </a:pPr>
            <a:endParaRPr lang="en-GB"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655359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Clark, Meredith D. (2019) White folks’ work: digital allyship praxis in the #BlackLivesMatter movement, Social Movement Studies, 18:5, 519-534, DOI: 10.1080/14742837.2019.1603104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De Souza, Lucy and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Schmader</a:t>
            </a:r>
            <a:r>
              <a:rPr lang="en-GB" sz="1800" dirty="0">
                <a:effectLst/>
                <a:latin typeface="Arial" panose="020B0604020202020204" pitchFamily="34" charset="0"/>
                <a:ea typeface="Calibri" panose="020F0502020204030204" pitchFamily="34" charset="0"/>
                <a:cs typeface="Times New Roman" panose="02020603050405020304" pitchFamily="18" charset="0"/>
              </a:rPr>
              <a:t>, Toni 2022. The Misjudgement of Men: Does Pluralistic Ignorance Inhibit Allyship?</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Journal of Personality and Social Psychology: Interpersonal Relations and Group Processes 2022, Vol. 122, No. 2, 265– 285.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https://orcid.org/0000-0002-8631-1912</a:t>
            </a:r>
            <a:endPar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Erskine, S. E., &amp;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Bilimora</a:t>
            </a:r>
            <a:r>
              <a:rPr lang="en-GB" sz="1800" dirty="0">
                <a:effectLst/>
                <a:latin typeface="Calibri" panose="020F0502020204030204" pitchFamily="34" charset="0"/>
                <a:ea typeface="Calibri" panose="020F0502020204030204" pitchFamily="34" charset="0"/>
                <a:cs typeface="Times New Roman" panose="02020603050405020304" pitchFamily="18" charset="0"/>
              </a:rPr>
              <a:t>, D. (2019). White allyship of Afro‐Diaspora women in the workplace: A transformative strategy for organizational change. Journal of Leadership &amp; Organizational Studies, 26(3), 319–338. https://doi.org/10.1177/1548051819848993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934936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69871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3051773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Are Racialised Minorities Hard-to-Reach?</a:t>
            </a:r>
          </a:p>
          <a:p>
            <a:r>
              <a:rPr lang="en-GB" dirty="0"/>
              <a:t>Hard-to-Reach Communities – “service providers and other mainstream institutions may not know where to find these communities, may be unable to engage with them when they find them and as a result, turn them off” (BME 5)</a:t>
            </a:r>
          </a:p>
          <a:p>
            <a:r>
              <a:rPr lang="en-GB" dirty="0"/>
              <a:t>Service providers “need to ask themselves a question on whether it is their actions that make people hard to reach rather than a characteristic of communities” (FGI 13).</a:t>
            </a:r>
          </a:p>
          <a:p>
            <a:r>
              <a:rPr lang="en-GB" dirty="0"/>
              <a:t>If they recruit people who understand the culture, who know how we are, how we behave, what we like, that might fill that vacuum. And that might help toward bringing the community toward the [Service Providers] and the [Service Providers] toward the community, to have that cohesion between the two (BME 12).</a:t>
            </a:r>
          </a:p>
          <a:p>
            <a:r>
              <a:rPr lang="en-GB" dirty="0"/>
              <a:t>“when diverse groups look at you as an organisation, and they don’t see a reflection of their community and their own culture and attitudes and behaviours. They're not going to feel confident in engaging. So, … for the leadership stuff, you’ve got to be putting out representation and people from the communities you're working” (SP 5)</a:t>
            </a:r>
          </a:p>
          <a:p>
            <a:r>
              <a:rPr lang="en-GB" dirty="0"/>
              <a:t>Change, you must be conscious about it. Not anxious. Just be aware that there would be things that might need delicate interaction with it to get it right (BME 2)</a:t>
            </a:r>
          </a:p>
          <a:p>
            <a:r>
              <a:rPr lang="en-GB" dirty="0"/>
              <a:t>“It’s because we don’t understand the communities … their needs. And it’s because we're probably putting them in a one-size-fits-all scenario … It’s worked there. So, it must work there … We know individuals are different, irrespective of their background, colour, or religion” (SP 4).</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817122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Engaged Racialised Minority Leaders</a:t>
            </a:r>
          </a:p>
          <a:p>
            <a:r>
              <a:rPr lang="en-GB" dirty="0"/>
              <a:t>You are coming from where you are a first-class citizen, coming to a place where you assume a secondary position because you are not part of the society at large. You are an outsider (BME 10).</a:t>
            </a:r>
          </a:p>
          <a:p>
            <a:r>
              <a:rPr lang="en-GB" dirty="0"/>
              <a:t>How to use your capabilities to integrate into the wider community. And that takes a lot of leadership capabilities, not just personal insight into it (BME 10).</a:t>
            </a:r>
          </a:p>
          <a:p>
            <a:r>
              <a:rPr lang="en-GB" dirty="0"/>
              <a:t>Black Lives Matters - gives us … an entry into the conversation, which they have accepted. I think Britain has accepted a way in. There are companies in London who are now saying, of course, I benefited from slavery … my company survived because of slavery. I’m now going to do, although they may be just skimming the surface. I’m now going to do this, this, and the other (BME 4)</a:t>
            </a:r>
          </a:p>
          <a:p>
            <a:r>
              <a:rPr lang="en-GB" dirty="0"/>
              <a:t>I remember the time I started, even the difficult time I got it was even some of my community when they see me, and they think I’m a spy (BME 8)</a:t>
            </a:r>
          </a:p>
          <a:p>
            <a:r>
              <a:rPr lang="en-GB" dirty="0"/>
              <a:t>Good intentions - “I’m not there for earning money, earning a name, or earning anything else, except to help, and on that basis is the way I conduct myself” (BME 2).</a:t>
            </a:r>
          </a:p>
          <a:p>
            <a:endParaRPr lang="en-GB" dirty="0"/>
          </a:p>
          <a:p>
            <a:r>
              <a:rPr lang="en-GB" dirty="0"/>
              <a:t>Social capital is defined as “those tangible substances [that] count most in the daily life of people: namely goodwill, fellowship, sympathy, and social intercourse among the individuals and families who make up a social unit … there will be an accumulation of social capital, which may immediately satisfy his social needs and may bear a social potentiality sufficient to the substantial improvement of living conditions in the whole community” (</a:t>
            </a:r>
            <a:r>
              <a:rPr lang="en-GB" dirty="0" err="1"/>
              <a:t>Hanifan</a:t>
            </a:r>
            <a:r>
              <a:rPr lang="en-GB" dirty="0"/>
              <a:t> 1916, 130). Social capital "consists of two related but analytically separable elements: structure and content. The structural element is … association […] The content is … trust" (</a:t>
            </a:r>
            <a:r>
              <a:rPr lang="en-GB" dirty="0" err="1"/>
              <a:t>Fennema</a:t>
            </a:r>
            <a:r>
              <a:rPr lang="en-GB" dirty="0"/>
              <a:t> and Tillie 2001, 29-30). Social capital has three elements: its holders, sources, and resources (</a:t>
            </a:r>
            <a:r>
              <a:rPr lang="en-GB" dirty="0" err="1"/>
              <a:t>Portes</a:t>
            </a:r>
            <a:r>
              <a:rPr lang="en-GB" dirty="0"/>
              <a:t> 1998). It is a ‘private good’ and a ‘public good’ (Putnam 2000, 20). Social capital is not embodied in any individual but instead embedded in people’s social relationships (Loury, 1977; Bourdieu, 1985; Coleman, 1988). Moreover, “social capital is realised by the individuals” (</a:t>
            </a:r>
            <a:r>
              <a:rPr lang="en-GB" dirty="0" err="1"/>
              <a:t>DeFilippis</a:t>
            </a:r>
            <a:r>
              <a:rPr lang="en-GB" dirty="0"/>
              <a:t> 2001, 785). Social capital was crucial in delivering the social and political practices shared earlier. </a:t>
            </a:r>
          </a:p>
          <a:p>
            <a:endParaRPr lang="en-GB" dirty="0"/>
          </a:p>
          <a:p>
            <a:r>
              <a:rPr lang="en-GB" dirty="0"/>
              <a:t>In addition to social capital, civic involvement helps acquire cultural capital. Cultural capital is “the cultural knowledge that serves as a currency that helps us navigate culture and alters our experiences and the opportunities available to us”. Cultural capital is the "instruments for the appropriation of symbolic wealth socially designed as worthy of being sought and possessed (Bourdieu 1977, 488). Cultural capital is “convertible on certain conditions" (Bourdieu 1986, 243). In a nutshell, cultural capital covers, the discourse, mannerisms, and way of knowing how the “system” operates (Bourdieu, 1977; 1986). Without cultural capital, there is no doubt that my impact would have been minimal.</a:t>
            </a:r>
          </a:p>
          <a:p>
            <a:endParaRPr lang="en-GB" dirty="0"/>
          </a:p>
          <a:p>
            <a:r>
              <a:rPr lang="en-GB" dirty="0"/>
              <a:t>The third capital acquired through community engagement is political capital. Baumann (2000, 6) argues that political capital is one of the vital capital assets people draw to build their livelihoods. Booth and Richard (1998, 782) suggest that political capital is a gatekeeper asset, permitting or preventing the accumulation of other assets. Pelling’s (2003, 3 see </a:t>
            </a:r>
            <a:r>
              <a:rPr lang="en-GB" dirty="0" err="1"/>
              <a:t>Birmer</a:t>
            </a:r>
            <a:r>
              <a:rPr lang="en-GB" dirty="0"/>
              <a:t> and </a:t>
            </a:r>
            <a:r>
              <a:rPr lang="en-GB" dirty="0" err="1"/>
              <a:t>Wittmer</a:t>
            </a:r>
            <a:r>
              <a:rPr lang="en-GB" dirty="0"/>
              <a:t>, 2000) classification of “political capital into instrumental political capital (“the resources which actors can use to influence policy formation processes and realise outcomes in their interest”) and structural political capital (“variables of the political system”) which conditions how actors believe they can accumulate instrumental political capital)”. Political capital has underpinned my social practices.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698066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693820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125821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24</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11748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74277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65620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43668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088039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97332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05882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127497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5" name="Picture 4" descr="The Open University Business School">
            <a:extLst>
              <a:ext uri="{FF2B5EF4-FFF2-40B4-BE49-F238E27FC236}">
                <a16:creationId xmlns:a16="http://schemas.microsoft.com/office/drawing/2014/main" id="{39B28C05-957F-B692-3B4F-DA4AA83179CF}"/>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7" y="5855493"/>
            <a:ext cx="1715174" cy="558001"/>
          </a:xfrm>
          <a:prstGeom prst="rect">
            <a:avLst/>
          </a:prstGeom>
        </p:spPr>
      </p:pic>
      <p:pic>
        <p:nvPicPr>
          <p:cNvPr id="6" name="Picture 5" descr="AACSB Accredited logo">
            <a:extLst>
              <a:ext uri="{FF2B5EF4-FFF2-40B4-BE49-F238E27FC236}">
                <a16:creationId xmlns:a16="http://schemas.microsoft.com/office/drawing/2014/main" id="{FB8312CD-E2B6-1894-D09E-FB18CFCC8D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7008" y="6028354"/>
            <a:ext cx="285828" cy="371465"/>
          </a:xfrm>
          <a:prstGeom prst="rect">
            <a:avLst/>
          </a:prstGeom>
        </p:spPr>
      </p:pic>
      <p:pic>
        <p:nvPicPr>
          <p:cNvPr id="9" name="Picture 8" descr="EQUIS Accredited logo">
            <a:extLst>
              <a:ext uri="{FF2B5EF4-FFF2-40B4-BE49-F238E27FC236}">
                <a16:creationId xmlns:a16="http://schemas.microsoft.com/office/drawing/2014/main" id="{6B157826-FBEE-96E6-4A0B-86578A964B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67354" y="6028354"/>
            <a:ext cx="567207" cy="371465"/>
          </a:xfrm>
          <a:prstGeom prst="rect">
            <a:avLst/>
          </a:prstGeom>
        </p:spPr>
      </p:pic>
      <p:pic>
        <p:nvPicPr>
          <p:cNvPr id="11" name="Picture 10" descr="Association of MBAs Accredited logo">
            <a:extLst>
              <a:ext uri="{FF2B5EF4-FFF2-40B4-BE49-F238E27FC236}">
                <a16:creationId xmlns:a16="http://schemas.microsoft.com/office/drawing/2014/main" id="{90980994-EE9B-9865-19DD-5E188AA08F6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50758" y="6096392"/>
            <a:ext cx="737369" cy="371465"/>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rk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12F49E8-E50C-CBEE-71F1-A756EDD3765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FB90308-6D7D-FB0C-34E4-71A28225BC0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4" name="Text Placeholder 11">
            <a:extLst>
              <a:ext uri="{FF2B5EF4-FFF2-40B4-BE49-F238E27FC236}">
                <a16:creationId xmlns:a16="http://schemas.microsoft.com/office/drawing/2014/main" id="{65DA48E4-6642-FB6C-4E06-89985A0AC12D}"/>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9B5A0D41-5B75-559D-E791-97ABA6572E4C}"/>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6" name="Text Placeholder 11">
            <a:extLst>
              <a:ext uri="{FF2B5EF4-FFF2-40B4-BE49-F238E27FC236}">
                <a16:creationId xmlns:a16="http://schemas.microsoft.com/office/drawing/2014/main" id="{3E5561B0-8994-5518-CD39-CB50B0DFDD9D}"/>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2" name="Picture 1" descr="The Open University Business School">
            <a:extLst>
              <a:ext uri="{FF2B5EF4-FFF2-40B4-BE49-F238E27FC236}">
                <a16:creationId xmlns:a16="http://schemas.microsoft.com/office/drawing/2014/main" id="{8A39AAA9-ECB3-F524-29BA-FB20C9238DB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7" y="5855493"/>
            <a:ext cx="1715174" cy="558001"/>
          </a:xfrm>
          <a:prstGeom prst="rect">
            <a:avLst/>
          </a:prstGeom>
        </p:spPr>
      </p:pic>
    </p:spTree>
    <p:extLst>
      <p:ext uri="{BB962C8B-B14F-4D97-AF65-F5344CB8AC3E}">
        <p14:creationId xmlns:p14="http://schemas.microsoft.com/office/powerpoint/2010/main" val="41468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Business School">
            <a:extLst>
              <a:ext uri="{FF2B5EF4-FFF2-40B4-BE49-F238E27FC236}">
                <a16:creationId xmlns:a16="http://schemas.microsoft.com/office/drawing/2014/main" id="{9ECBE405-50F3-9DC4-21D8-103D495AE16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3" name="Picture 2" descr="The Open University Business School">
            <a:extLst>
              <a:ext uri="{FF2B5EF4-FFF2-40B4-BE49-F238E27FC236}">
                <a16:creationId xmlns:a16="http://schemas.microsoft.com/office/drawing/2014/main" id="{0E4D509B-745B-445D-686A-FBC70FD642CE}"/>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Business School">
            <a:extLst>
              <a:ext uri="{FF2B5EF4-FFF2-40B4-BE49-F238E27FC236}">
                <a16:creationId xmlns:a16="http://schemas.microsoft.com/office/drawing/2014/main" id="{FACDF688-2F88-8DA5-1170-97FD0F19AD7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descr="The Open University Business School">
            <a:extLst>
              <a:ext uri="{FF2B5EF4-FFF2-40B4-BE49-F238E27FC236}">
                <a16:creationId xmlns:a16="http://schemas.microsoft.com/office/drawing/2014/main" id="{B21A0FF0-25ED-8F78-2B77-09B3EF4E703D}"/>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Business School">
            <a:extLst>
              <a:ext uri="{FF2B5EF4-FFF2-40B4-BE49-F238E27FC236}">
                <a16:creationId xmlns:a16="http://schemas.microsoft.com/office/drawing/2014/main" id="{FA54C251-9EE1-9AE4-2FFC-D7619D24AD47}"/>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descr="The Open University Business School">
            <a:extLst>
              <a:ext uri="{FF2B5EF4-FFF2-40B4-BE49-F238E27FC236}">
                <a16:creationId xmlns:a16="http://schemas.microsoft.com/office/drawing/2014/main" id="{F021E439-FE44-15C6-9858-9967AD9527AB}"/>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descr="The Open University Business School">
            <a:extLst>
              <a:ext uri="{FF2B5EF4-FFF2-40B4-BE49-F238E27FC236}">
                <a16:creationId xmlns:a16="http://schemas.microsoft.com/office/drawing/2014/main" id="{1DC6FBC1-31B2-904B-78FC-0844A8FCC29D}"/>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7" name="Picture 6" descr="The Open University Business School">
            <a:extLst>
              <a:ext uri="{FF2B5EF4-FFF2-40B4-BE49-F238E27FC236}">
                <a16:creationId xmlns:a16="http://schemas.microsoft.com/office/drawing/2014/main" id="{4A970BD2-5E09-8EF3-7FC3-2F295A3C4C2D}"/>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7" y="5855493"/>
            <a:ext cx="1715174" cy="558001"/>
          </a:xfrm>
          <a:prstGeom prst="rect">
            <a:avLst/>
          </a:prstGeom>
        </p:spPr>
      </p:pic>
      <p:pic>
        <p:nvPicPr>
          <p:cNvPr id="12" name="Picture 11" descr="AACSB Accredited logo">
            <a:extLst>
              <a:ext uri="{FF2B5EF4-FFF2-40B4-BE49-F238E27FC236}">
                <a16:creationId xmlns:a16="http://schemas.microsoft.com/office/drawing/2014/main" id="{0A075268-37B6-D101-A014-F74D990338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7008" y="6028354"/>
            <a:ext cx="285828" cy="371465"/>
          </a:xfrm>
          <a:prstGeom prst="rect">
            <a:avLst/>
          </a:prstGeom>
        </p:spPr>
      </p:pic>
      <p:pic>
        <p:nvPicPr>
          <p:cNvPr id="13" name="Picture 12" descr="EQUIS Accredited logo">
            <a:extLst>
              <a:ext uri="{FF2B5EF4-FFF2-40B4-BE49-F238E27FC236}">
                <a16:creationId xmlns:a16="http://schemas.microsoft.com/office/drawing/2014/main" id="{10D8111F-6044-10BE-8139-649A753A02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67354" y="6028354"/>
            <a:ext cx="567207" cy="371465"/>
          </a:xfrm>
          <a:prstGeom prst="rect">
            <a:avLst/>
          </a:prstGeom>
        </p:spPr>
      </p:pic>
      <p:pic>
        <p:nvPicPr>
          <p:cNvPr id="14" name="Picture 13" descr="Association of MBAs Accredited logo">
            <a:extLst>
              <a:ext uri="{FF2B5EF4-FFF2-40B4-BE49-F238E27FC236}">
                <a16:creationId xmlns:a16="http://schemas.microsoft.com/office/drawing/2014/main" id="{7BBBE8C2-8617-C389-4465-B24917CEC7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50758" y="6096392"/>
            <a:ext cx="737369" cy="371465"/>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Business School">
            <a:extLst>
              <a:ext uri="{FF2B5EF4-FFF2-40B4-BE49-F238E27FC236}">
                <a16:creationId xmlns:a16="http://schemas.microsoft.com/office/drawing/2014/main" id="{22B718C0-34B5-7E3C-C238-4CFA4682ACE0}"/>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Business School">
            <a:extLst>
              <a:ext uri="{FF2B5EF4-FFF2-40B4-BE49-F238E27FC236}">
                <a16:creationId xmlns:a16="http://schemas.microsoft.com/office/drawing/2014/main" id="{C8AFE6A6-AB5E-52F5-F731-52A2C24F84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Business School">
            <a:extLst>
              <a:ext uri="{FF2B5EF4-FFF2-40B4-BE49-F238E27FC236}">
                <a16:creationId xmlns:a16="http://schemas.microsoft.com/office/drawing/2014/main" id="{3EEED946-5B90-E345-B455-42F6AEBB3D4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Business School">
            <a:extLst>
              <a:ext uri="{FF2B5EF4-FFF2-40B4-BE49-F238E27FC236}">
                <a16:creationId xmlns:a16="http://schemas.microsoft.com/office/drawing/2014/main" id="{D96EFBF4-8B5D-F667-9743-A384896308DF}"/>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Business School">
            <a:extLst>
              <a:ext uri="{FF2B5EF4-FFF2-40B4-BE49-F238E27FC236}">
                <a16:creationId xmlns:a16="http://schemas.microsoft.com/office/drawing/2014/main" id="{F4626A65-BC53-8294-7103-E80EA1F4F5BB}"/>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Business School">
            <a:extLst>
              <a:ext uri="{FF2B5EF4-FFF2-40B4-BE49-F238E27FC236}">
                <a16:creationId xmlns:a16="http://schemas.microsoft.com/office/drawing/2014/main" id="{DD15C598-0D0E-002A-6BDE-9A3DEA3C16D7}"/>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Business School">
            <a:extLst>
              <a:ext uri="{FF2B5EF4-FFF2-40B4-BE49-F238E27FC236}">
                <a16:creationId xmlns:a16="http://schemas.microsoft.com/office/drawing/2014/main" id="{6042C05D-C8E9-1DAF-5BEA-8C9405587F9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Business School">
            <a:extLst>
              <a:ext uri="{FF2B5EF4-FFF2-40B4-BE49-F238E27FC236}">
                <a16:creationId xmlns:a16="http://schemas.microsoft.com/office/drawing/2014/main" id="{5E86317D-93D2-5070-2E2F-A92220F68D8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7" y="5855493"/>
            <a:ext cx="1715174" cy="558001"/>
          </a:xfrm>
          <a:prstGeom prst="rect">
            <a:avLst/>
          </a:prstGeom>
        </p:spPr>
      </p:pic>
      <p:pic>
        <p:nvPicPr>
          <p:cNvPr id="7" name="Picture 6" descr="AACSB Accredited logo">
            <a:extLst>
              <a:ext uri="{FF2B5EF4-FFF2-40B4-BE49-F238E27FC236}">
                <a16:creationId xmlns:a16="http://schemas.microsoft.com/office/drawing/2014/main" id="{2E4480BC-3352-AFC4-4909-6A9B3CF1C7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71204" y="6028354"/>
            <a:ext cx="285828" cy="371465"/>
          </a:xfrm>
          <a:prstGeom prst="rect">
            <a:avLst/>
          </a:prstGeom>
        </p:spPr>
      </p:pic>
      <p:pic>
        <p:nvPicPr>
          <p:cNvPr id="8" name="Picture 7" descr="EQUIS Accredited logo">
            <a:extLst>
              <a:ext uri="{FF2B5EF4-FFF2-40B4-BE49-F238E27FC236}">
                <a16:creationId xmlns:a16="http://schemas.microsoft.com/office/drawing/2014/main" id="{28AE1B60-CA8C-D0D5-D2BF-56D60985A4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01550" y="6028354"/>
            <a:ext cx="567207" cy="371465"/>
          </a:xfrm>
          <a:prstGeom prst="rect">
            <a:avLst/>
          </a:prstGeom>
        </p:spPr>
      </p:pic>
      <p:pic>
        <p:nvPicPr>
          <p:cNvPr id="10" name="Picture 9" descr="Association of MBAs Accredited logo">
            <a:extLst>
              <a:ext uri="{FF2B5EF4-FFF2-40B4-BE49-F238E27FC236}">
                <a16:creationId xmlns:a16="http://schemas.microsoft.com/office/drawing/2014/main" id="{7C05DC66-76CD-97ED-9439-E465FA913F8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984954" y="6096392"/>
            <a:ext cx="737369" cy="371465"/>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Business School">
            <a:extLst>
              <a:ext uri="{FF2B5EF4-FFF2-40B4-BE49-F238E27FC236}">
                <a16:creationId xmlns:a16="http://schemas.microsoft.com/office/drawing/2014/main" id="{2F8DCD4F-BA45-BFCF-FFFB-388A2AAB9E3D}"/>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The Open University Business School">
            <a:extLst>
              <a:ext uri="{FF2B5EF4-FFF2-40B4-BE49-F238E27FC236}">
                <a16:creationId xmlns:a16="http://schemas.microsoft.com/office/drawing/2014/main" id="{1752F156-6AFD-D43E-CAD9-60AC71EDD5F8}"/>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Business School">
            <a:extLst>
              <a:ext uri="{FF2B5EF4-FFF2-40B4-BE49-F238E27FC236}">
                <a16:creationId xmlns:a16="http://schemas.microsoft.com/office/drawing/2014/main" id="{1F4F2D87-F35D-20D8-C509-1A4C8EC58EF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7" y="5855493"/>
            <a:ext cx="1715174" cy="558001"/>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3" name="Picture 2" descr="The Open University Business School">
            <a:extLst>
              <a:ext uri="{FF2B5EF4-FFF2-40B4-BE49-F238E27FC236}">
                <a16:creationId xmlns:a16="http://schemas.microsoft.com/office/drawing/2014/main" id="{8A122272-3337-7D23-2EE0-E8AD66186B4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7473" y="2160839"/>
            <a:ext cx="7796094" cy="2536319"/>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Business School">
            <a:extLst>
              <a:ext uri="{FF2B5EF4-FFF2-40B4-BE49-F238E27FC236}">
                <a16:creationId xmlns:a16="http://schemas.microsoft.com/office/drawing/2014/main" id="{CF2C3A16-318D-F48B-4C22-E42C2B4CF5B6}"/>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7" y="5855493"/>
            <a:ext cx="1715174" cy="558000"/>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6/21/2023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 id="214748392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idele.Mutwarasibo@ope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1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434/Disparities_in_the_risk_and_outcomes_of_COVID_August_2020_update.pdf"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thnicity-facts-figures.service.gov.uk/crime-justice-and-the-law/policing/stop-and-search/latest#by-ethnicity-over-time-to-2019"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s://diversityuk.org/diversity-in-the-uk/"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prisonreformtrust.org.uk/WhatWeDo/Projectsresearch/Race"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ethnicity-facts-figures.service.gov.uk/housing/homelessness/statutory-homelessness/latest"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library.parliament.uk/research-briefings/sn06385/"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ethnicity-facts-figures.service.gov.uk/work-pay-and-benefits/pay-and-income/income-distribution/latest#main-facts-and-figures"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64995/SFR50_2017-Children_looked_after_in_England.pdf"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researchbriefings.files.parliament.uk/documents/CBP-9023/CBP-9023.pdf"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dirty="0"/>
              <a:t>Introductions </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559121"/>
            <a:ext cx="5557585" cy="1986116"/>
          </a:xfrm>
        </p:spPr>
        <p:txBody>
          <a:bodyPr/>
          <a:lstStyle/>
          <a:p>
            <a:r>
              <a:rPr lang="en-GB" sz="2000" dirty="0"/>
              <a:t>Taking Racial Equity Seriously – Case for Systemic Approach to Addressing Racial Inequalities Exposed by the Covid-19 Pandemic and the 2020 Black Lives Matter Protests’ calls for Racial Equity</a:t>
            </a:r>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a:xfrm>
            <a:off x="408208" y="2431330"/>
            <a:ext cx="5557584" cy="1378670"/>
          </a:xfrm>
        </p:spPr>
        <p:txBody>
          <a:bodyPr/>
          <a:lstStyle/>
          <a:p>
            <a:r>
              <a:rPr lang="en-GB" sz="2800" dirty="0"/>
              <a:t>CVSL Webinar - Thursday, June 22, 2023 - 15:00 to 16:30</a:t>
            </a:r>
          </a:p>
          <a:p>
            <a:endParaRPr lang="en-GB" sz="2800" dirty="0"/>
          </a:p>
          <a:p>
            <a:endParaRPr lang="en-GB" sz="2800" dirty="0"/>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dirty="0"/>
              <a:t>Dr Fidele Mutwarasibo </a:t>
            </a:r>
            <a:r>
              <a:rPr lang="en-GB" sz="1200" b="0" dirty="0"/>
              <a:t>– </a:t>
            </a:r>
            <a:r>
              <a:rPr lang="en-GB" sz="1200" b="0" dirty="0">
                <a:hlinkClick r:id="rId3"/>
              </a:rPr>
              <a:t>fidele.Mutwarasibo@open.ac.uk</a:t>
            </a:r>
            <a:r>
              <a:rPr lang="en-GB" sz="1200" b="0" dirty="0"/>
              <a:t> </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dirty="0"/>
              <a:t>OUBS/FBL/CVSL</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dirty="0"/>
              <a:t>June 23</a:t>
            </a:r>
            <a:r>
              <a:rPr lang="en-GB" baseline="30000" dirty="0"/>
              <a:t>rd</a:t>
            </a:r>
            <a:r>
              <a:rPr lang="en-GB" dirty="0"/>
              <a:t>, 2023</a:t>
            </a:r>
          </a:p>
        </p:txBody>
      </p:sp>
      <p:pic>
        <p:nvPicPr>
          <p:cNvPr id="8" name="Picture Placeholder 7" descr="A person in a suit and tie&#10;&#10;Description automatically generated with medium confidence">
            <a:extLst>
              <a:ext uri="{FF2B5EF4-FFF2-40B4-BE49-F238E27FC236}">
                <a16:creationId xmlns:a16="http://schemas.microsoft.com/office/drawing/2014/main" id="{82D251B1-A84A-0266-2EF1-147495CC7CB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7720" b="27720"/>
          <a:stretch>
            <a:fillRect/>
          </a:stretch>
        </p:blipFill>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Statistics – </a:t>
            </a:r>
            <a:r>
              <a:rPr lang="en-IE" sz="2800" dirty="0"/>
              <a:t>Covid-19 Pandemic – Source: </a:t>
            </a:r>
            <a:r>
              <a:rPr lang="en-IE" sz="2800" dirty="0">
                <a:hlinkClick r:id="rId3"/>
              </a:rPr>
              <a:t>PHE</a:t>
            </a:r>
            <a:endParaRPr lang="en-GB" sz="2800" dirty="0"/>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3"/>
            <a:ext cx="9754968" cy="5231877"/>
          </a:xfrm>
        </p:spPr>
        <p:txBody>
          <a:bodyPr/>
          <a:lstStyle/>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The highest age standardised diagnosis rates of COVID-19 per 100,000 population were in people of Black ethnic groups (486 in females and 649 in males) and the lowest were in people of White ethnic groups (220 in females and 224 in males).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An analysis of survival among confirmed COVID-19 cases shows that, after accounting for the effect of sex, age, deprivation and region, people of Bangladeshi ethnicity had around twice the risk of death when compared to people of White British ethnicity. People of Chinese, Indian, Pakistani, Other Asian, Black Caribbean and Other Black ethnicity had between 10 and 50% higher risk of death when compared to White British.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Death rates from COVID-19 were higher for Black and Asian ethnic groups when compared to White ethnic groups. This is the opposite of what is seen in previous years, when the all cause mortality rates were lower in Asian and Black ethnic groups. Therefore, the inequality in COVID-19 mortality between ethnic groups is the opposite of that seen for all causes of death in previous years</a:t>
            </a:r>
            <a:endPar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b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IE" sz="3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sz="2000"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08</a:t>
            </a:r>
          </a:p>
        </p:txBody>
      </p:sp>
    </p:spTree>
    <p:extLst>
      <p:ext uri="{BB962C8B-B14F-4D97-AF65-F5344CB8AC3E}">
        <p14:creationId xmlns:p14="http://schemas.microsoft.com/office/powerpoint/2010/main" val="355856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0"/>
            <a:ext cx="10774418" cy="1429935"/>
          </a:xfrm>
        </p:spPr>
        <p:txBody>
          <a:bodyPr/>
          <a:lstStyle/>
          <a:p>
            <a:pPr algn="just">
              <a:lnSpc>
                <a:spcPct val="107000"/>
              </a:lnSpc>
              <a:spcAft>
                <a:spcPts val="800"/>
              </a:spcAft>
            </a:pPr>
            <a:r>
              <a:rPr lang="en-GB" sz="2800" dirty="0"/>
              <a:t>Statistics – Stop-And-Search</a:t>
            </a:r>
            <a:r>
              <a:rPr lang="en-IE" sz="2800" dirty="0"/>
              <a:t> – Source: </a:t>
            </a:r>
            <a:r>
              <a:rPr lang="en-GB" sz="2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Stop and search - GOV. UK Ethnicity facts and figures (ethnicity-facts-figures.service.gov.uk)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dirty="0"/>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2073896"/>
            <a:ext cx="9754968" cy="4572001"/>
          </a:xfrm>
        </p:spPr>
        <p:txBody>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GB" sz="2000" dirty="0">
                <a:latin typeface="Arial" panose="020B0604020202020204" pitchFamily="34" charset="0"/>
                <a:ea typeface="Calibri" panose="020F0502020204030204" pitchFamily="34" charset="0"/>
                <a:cs typeface="Times New Roman" panose="02020603050405020304" pitchFamily="18" charset="0"/>
              </a:rPr>
              <a:t>T</a:t>
            </a:r>
            <a:r>
              <a:rPr lang="en-GB" sz="2000" dirty="0">
                <a:effectLst/>
                <a:latin typeface="Arial" panose="020B0604020202020204" pitchFamily="34" charset="0"/>
                <a:ea typeface="Calibri" panose="020F0502020204030204" pitchFamily="34" charset="0"/>
                <a:cs typeface="Times New Roman" panose="02020603050405020304" pitchFamily="18" charset="0"/>
              </a:rPr>
              <a:t>here were 697,405 stops and searches in England and Wales between April 2020 and March 2021, a rate of 12.4 per 1,000 people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2000" dirty="0">
                <a:latin typeface="Arial" panose="020B0604020202020204" pitchFamily="34" charset="0"/>
                <a:ea typeface="Calibri" panose="020F0502020204030204" pitchFamily="34" charset="0"/>
                <a:cs typeface="Times New Roman" panose="02020603050405020304" pitchFamily="18" charset="0"/>
              </a:rPr>
              <a:t>T</a:t>
            </a:r>
            <a:r>
              <a:rPr lang="en-GB" sz="2000" dirty="0">
                <a:effectLst/>
                <a:latin typeface="Arial" panose="020B0604020202020204" pitchFamily="34" charset="0"/>
                <a:ea typeface="Calibri" panose="020F0502020204030204" pitchFamily="34" charset="0"/>
                <a:cs typeface="Times New Roman" panose="02020603050405020304" pitchFamily="18" charset="0"/>
              </a:rPr>
              <a:t>here were 7.5 stop and searches for every 1,000 White people, compared with 52.6 for every 1,000 Black people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2000" dirty="0">
                <a:latin typeface="Arial" panose="020B0604020202020204" pitchFamily="34" charset="0"/>
                <a:ea typeface="Calibri" panose="020F0502020204030204" pitchFamily="34" charset="0"/>
                <a:cs typeface="Times New Roman" panose="02020603050405020304" pitchFamily="18" charset="0"/>
              </a:rPr>
              <a:t>T</a:t>
            </a:r>
            <a:r>
              <a:rPr lang="en-GB" sz="2000" dirty="0">
                <a:effectLst/>
                <a:latin typeface="Arial" panose="020B0604020202020204" pitchFamily="34" charset="0"/>
                <a:ea typeface="Calibri" panose="020F0502020204030204" pitchFamily="34" charset="0"/>
                <a:cs typeface="Times New Roman" panose="02020603050405020304" pitchFamily="18" charset="0"/>
              </a:rPr>
              <a:t>here were 17.5 stops and searches per 1,000 people with mixed ethnicity and 17.8 per 1,000 Asian people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2000" dirty="0">
                <a:latin typeface="Arial" panose="020B0604020202020204" pitchFamily="34" charset="0"/>
                <a:ea typeface="Calibri" panose="020F0502020204030204" pitchFamily="34" charset="0"/>
                <a:cs typeface="Times New Roman" panose="02020603050405020304" pitchFamily="18" charset="0"/>
              </a:rPr>
              <a:t>B</a:t>
            </a:r>
            <a:r>
              <a:rPr lang="en-GB" sz="2000" dirty="0">
                <a:effectLst/>
                <a:latin typeface="Arial" panose="020B0604020202020204" pitchFamily="34" charset="0"/>
                <a:ea typeface="Calibri" panose="020F0502020204030204" pitchFamily="34" charset="0"/>
                <a:cs typeface="Times New Roman" panose="02020603050405020304" pitchFamily="18" charset="0"/>
              </a:rPr>
              <a:t>lack Caribbean, Black other, and Asian other ethnic groups had the highest rates of stop and search out of all 18 individual ethnic groups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2000" dirty="0">
                <a:latin typeface="Arial" panose="020B0604020202020204" pitchFamily="34" charset="0"/>
                <a:ea typeface="Calibri" panose="020F0502020204030204" pitchFamily="34" charset="0"/>
                <a:cs typeface="Times New Roman" panose="02020603050405020304" pitchFamily="18" charset="0"/>
              </a:rPr>
              <a:t>T</a:t>
            </a:r>
            <a:r>
              <a:rPr lang="en-GB" sz="2000" dirty="0">
                <a:effectLst/>
                <a:latin typeface="Arial" panose="020B0604020202020204" pitchFamily="34" charset="0"/>
                <a:ea typeface="Calibri" panose="020F0502020204030204" pitchFamily="34" charset="0"/>
                <a:cs typeface="Times New Roman" panose="02020603050405020304" pitchFamily="18" charset="0"/>
              </a:rPr>
              <a:t>he </a:t>
            </a:r>
            <a:r>
              <a:rPr lang="en-GB" sz="2000" dirty="0">
                <a:latin typeface="Arial" panose="020B0604020202020204" pitchFamily="34" charset="0"/>
                <a:ea typeface="Calibri" panose="020F0502020204030204" pitchFamily="34" charset="0"/>
                <a:cs typeface="Times New Roman" panose="02020603050405020304" pitchFamily="18" charset="0"/>
              </a:rPr>
              <a:t>B</a:t>
            </a:r>
            <a:r>
              <a:rPr lang="en-GB" sz="2000" dirty="0">
                <a:effectLst/>
                <a:latin typeface="Arial" panose="020B0604020202020204" pitchFamily="34" charset="0"/>
                <a:ea typeface="Calibri" panose="020F0502020204030204" pitchFamily="34" charset="0"/>
                <a:cs typeface="Times New Roman" panose="02020603050405020304" pitchFamily="18" charset="0"/>
              </a:rPr>
              <a:t>lack other group had the highest rate overall with 158 stop and searches per 1,000 people – this group includes people who did not identify as black African or Black Caribbean, or were not recorded as such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b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IE" sz="3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sz="2000"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09</a:t>
            </a:r>
          </a:p>
        </p:txBody>
      </p:sp>
    </p:spTree>
    <p:extLst>
      <p:ext uri="{BB962C8B-B14F-4D97-AF65-F5344CB8AC3E}">
        <p14:creationId xmlns:p14="http://schemas.microsoft.com/office/powerpoint/2010/main" val="130677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sz="4400" dirty="0"/>
              <a:t>CVSL Research - Backgrounds, Journey, Methodology and Preliminary Findings </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p:txBody>
          <a:bodyPr/>
          <a:lstStyle/>
          <a:p>
            <a:pPr marL="457200" indent="-457200">
              <a:buFont typeface="Arial" panose="020B0604020202020204" pitchFamily="34" charset="0"/>
              <a:buChar char="•"/>
            </a:pPr>
            <a:r>
              <a:rPr lang="en-GB" dirty="0"/>
              <a:t>Covid-19 – Exposed Racial Inequalities</a:t>
            </a:r>
          </a:p>
          <a:p>
            <a:pPr marL="457200" indent="-457200">
              <a:buFont typeface="Arial" panose="020B0604020202020204" pitchFamily="34" charset="0"/>
              <a:buChar char="•"/>
            </a:pPr>
            <a:r>
              <a:rPr lang="en-GB"/>
              <a:t>2020 Black Lives Matter Protests - calling </a:t>
            </a:r>
            <a:r>
              <a:rPr lang="en-GB" dirty="0"/>
              <a:t>for Racial Equity</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308897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dirty="0"/>
              <a:t>Research Team</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p:txBody>
          <a:bodyPr/>
          <a:lstStyle/>
          <a:p>
            <a:r>
              <a:rPr lang="en-GB" dirty="0"/>
              <a:t>Prof Siv </a:t>
            </a:r>
            <a:r>
              <a:rPr lang="en-GB" dirty="0" err="1"/>
              <a:t>Vangen</a:t>
            </a:r>
            <a:r>
              <a:rPr lang="en-GB" dirty="0"/>
              <a:t> – Founder of CVSL</a:t>
            </a:r>
          </a:p>
          <a:p>
            <a:r>
              <a:rPr lang="en-GB" dirty="0"/>
              <a:t>Dr Carol Jacklin- Previous CVSL Director</a:t>
            </a:r>
          </a:p>
          <a:p>
            <a:r>
              <a:rPr lang="en-GB" dirty="0"/>
              <a:t>Dr Fidele Mutwarasibo – CVSL Director</a:t>
            </a:r>
          </a:p>
          <a:p>
            <a:r>
              <a:rPr lang="en-GB" dirty="0"/>
              <a:t>Amna Sarwar – PhD Candidate</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1</a:t>
            </a:r>
          </a:p>
        </p:txBody>
      </p:sp>
    </p:spTree>
    <p:extLst>
      <p:ext uri="{BB962C8B-B14F-4D97-AF65-F5344CB8AC3E}">
        <p14:creationId xmlns:p14="http://schemas.microsoft.com/office/powerpoint/2010/main" val="388568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Study Related Projects</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4"/>
            <a:ext cx="9754968" cy="4468305"/>
          </a:xfrm>
        </p:spPr>
        <p:txBody>
          <a:bodyPr/>
          <a:lstStyle/>
          <a:p>
            <a:pPr marL="285750" indent="-285750" algn="l" rtl="0" fontAlgn="base">
              <a:buFont typeface="Arial" panose="020B0604020202020204" pitchFamily="34" charset="0"/>
              <a:buChar char="•"/>
            </a:pPr>
            <a:r>
              <a:rPr lang="en-GB" sz="2400" b="0" i="0" u="none" strike="noStrike" dirty="0">
                <a:solidFill>
                  <a:srgbClr val="FFFFFF"/>
                </a:solidFill>
                <a:effectLst/>
                <a:latin typeface="Arial" panose="020B0604020202020204" pitchFamily="34" charset="0"/>
              </a:rPr>
              <a:t>Exploring BME Leaders' Leadership Development Needs as they Collaborate with Policy Makers and the Police to Address Racial Inequalities in Milton Keynes (2020-1) </a:t>
            </a:r>
            <a:r>
              <a:rPr lang="en-US" sz="2400" b="0" i="0" dirty="0">
                <a:solidFill>
                  <a:srgbClr val="000000"/>
                </a:solidFill>
                <a:effectLst/>
                <a:latin typeface="Arial" panose="020B0604020202020204" pitchFamily="34" charset="0"/>
              </a:rPr>
              <a:t>​</a:t>
            </a:r>
          </a:p>
          <a:p>
            <a:pPr marL="285750" indent="-285750" algn="l" rtl="0" fontAlgn="base">
              <a:buFont typeface="Arial" panose="020B0604020202020204" pitchFamily="34" charset="0"/>
              <a:buChar char="•"/>
            </a:pPr>
            <a:r>
              <a:rPr lang="en-GB" sz="2400" b="0" i="0" u="none" strike="noStrike" dirty="0">
                <a:solidFill>
                  <a:srgbClr val="FFFFFF"/>
                </a:solidFill>
                <a:effectLst/>
                <a:latin typeface="Arial" panose="020B0604020202020204" pitchFamily="34" charset="0"/>
              </a:rPr>
              <a:t>Exploring the expansion of the pool of BME leaders that the Police consults, collaborates and engages with (2021-2)</a:t>
            </a:r>
            <a:r>
              <a:rPr lang="en-US" sz="2400" b="0" i="0" dirty="0">
                <a:solidFill>
                  <a:srgbClr val="000000"/>
                </a:solidFill>
                <a:effectLst/>
                <a:latin typeface="Arial" panose="020B0604020202020204" pitchFamily="34" charset="0"/>
              </a:rPr>
              <a:t>​</a:t>
            </a:r>
          </a:p>
          <a:p>
            <a:pPr marL="285750" indent="-285750" algn="l" rtl="0" fontAlgn="base">
              <a:buFont typeface="Arial" panose="020B0604020202020204" pitchFamily="34" charset="0"/>
              <a:buChar char="•"/>
            </a:pPr>
            <a:r>
              <a:rPr lang="en-GB" sz="2400" b="0" i="0" u="none" strike="noStrike" dirty="0">
                <a:solidFill>
                  <a:srgbClr val="FFFFFF"/>
                </a:solidFill>
                <a:effectLst/>
                <a:latin typeface="Arial" panose="020B0604020202020204" pitchFamily="34" charset="0"/>
              </a:rPr>
              <a:t>Overcoming Reliance on Gatekeepers: Addressing Racial Equity Through Meaningful Partnerships and Collaboration with Black and Minority Ethnic Communities at a Local Level (2022)</a:t>
            </a:r>
            <a:r>
              <a:rPr lang="en-US" sz="2400" b="0" i="0" dirty="0">
                <a:solidFill>
                  <a:srgbClr val="000000"/>
                </a:solidFill>
                <a:effectLst/>
                <a:latin typeface="Arial" panose="020B0604020202020204" pitchFamily="34" charset="0"/>
              </a:rPr>
              <a:t>​</a:t>
            </a:r>
          </a:p>
          <a:p>
            <a:pPr marL="285750" indent="-285750" algn="l" rtl="0" fontAlgn="base">
              <a:buFont typeface="Arial" panose="020B0604020202020204" pitchFamily="34" charset="0"/>
              <a:buChar char="•"/>
            </a:pPr>
            <a:r>
              <a:rPr lang="en-GB" sz="2400" b="0" i="0" u="none" strike="noStrike" dirty="0">
                <a:solidFill>
                  <a:srgbClr val="FFFFFF"/>
                </a:solidFill>
                <a:effectLst/>
                <a:latin typeface="Arial" panose="020B0604020202020204" pitchFamily="34" charset="0"/>
              </a:rPr>
              <a:t>Literature review on Hard-to-Reach BME communities and their participation and representation in society (2022)</a:t>
            </a:r>
            <a:r>
              <a:rPr lang="en-US" sz="2400" b="0" i="0" dirty="0">
                <a:solidFill>
                  <a:srgbClr val="000000"/>
                </a:solidFill>
                <a:effectLst/>
                <a:latin typeface="Arial" panose="020B0604020202020204" pitchFamily="34" charset="0"/>
              </a:rPr>
              <a:t>​</a:t>
            </a:r>
          </a:p>
          <a:p>
            <a:endParaRPr lang="en-GB"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2</a:t>
            </a:r>
          </a:p>
        </p:txBody>
      </p:sp>
    </p:spTree>
    <p:extLst>
      <p:ext uri="{BB962C8B-B14F-4D97-AF65-F5344CB8AC3E}">
        <p14:creationId xmlns:p14="http://schemas.microsoft.com/office/powerpoint/2010/main" val="4159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dirty="0"/>
              <a:t>Literature Review</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p:txBody>
          <a:bodyPr/>
          <a:lstStyle/>
          <a:p>
            <a:pPr marL="457200" indent="-457200">
              <a:buFont typeface="Arial" panose="020B0604020202020204" pitchFamily="34" charset="0"/>
              <a:buChar char="•"/>
            </a:pPr>
            <a:r>
              <a:rPr lang="en-GB" dirty="0"/>
              <a:t>Hard to Reach Racialised Minorities</a:t>
            </a:r>
          </a:p>
          <a:p>
            <a:pPr marL="457200" indent="-457200">
              <a:buFont typeface="Arial" panose="020B0604020202020204" pitchFamily="34" charset="0"/>
              <a:buChar char="•"/>
            </a:pPr>
            <a:r>
              <a:rPr lang="en-GB" dirty="0"/>
              <a:t>Racialised Minority Gatekeepers</a:t>
            </a:r>
          </a:p>
          <a:p>
            <a:pPr marL="457200" indent="-457200">
              <a:buFont typeface="Arial" panose="020B0604020202020204" pitchFamily="34" charset="0"/>
              <a:buChar char="•"/>
            </a:pPr>
            <a:r>
              <a:rPr lang="en-GB" dirty="0"/>
              <a:t>White Allyship – Performative vs Authentic and Substantive</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B</a:t>
            </a:r>
          </a:p>
        </p:txBody>
      </p:sp>
    </p:spTree>
    <p:extLst>
      <p:ext uri="{BB962C8B-B14F-4D97-AF65-F5344CB8AC3E}">
        <p14:creationId xmlns:p14="http://schemas.microsoft.com/office/powerpoint/2010/main" val="58807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Hard to Reach VS Excluded Racialised Minorities </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4"/>
            <a:ext cx="9754968" cy="4939646"/>
          </a:xfrm>
        </p:spPr>
        <p:txBody>
          <a:bodyPr/>
          <a:lstStyle/>
          <a:p>
            <a:pPr marL="285750" indent="-285750" algn="l" rtl="0" fontAlgn="base">
              <a:buFont typeface="Wingdings" panose="05000000000000000000" pitchFamily="2" charset="2"/>
              <a:buChar char="§"/>
            </a:pPr>
            <a:r>
              <a:rPr lang="en-GB" sz="2000" b="0" i="0" u="none" strike="noStrike" dirty="0">
                <a:solidFill>
                  <a:srgbClr val="FFFFFF"/>
                </a:solidFill>
                <a:effectLst/>
                <a:latin typeface="Arial" panose="020B0604020202020204" pitchFamily="34" charset="0"/>
              </a:rPr>
              <a:t>“Through the use of categories in institutional practices, people and their problems become “transformed” into entities that the organisation can recognise and process” (</a:t>
            </a:r>
            <a:r>
              <a:rPr lang="fi-FI" sz="2000" b="0" i="0" u="none" strike="noStrike" dirty="0">
                <a:solidFill>
                  <a:srgbClr val="FFFFFF"/>
                </a:solidFill>
                <a:effectLst/>
                <a:latin typeface="Arial" panose="020B0604020202020204" pitchFamily="34" charset="0"/>
              </a:rPr>
              <a:t>Hjorne et al. 2010:305) </a:t>
            </a:r>
            <a:r>
              <a:rPr lang="en-US" sz="2000" b="0" i="0" dirty="0">
                <a:solidFill>
                  <a:srgbClr val="000000"/>
                </a:solidFill>
                <a:effectLst/>
                <a:latin typeface="Arial" panose="020B0604020202020204" pitchFamily="34" charset="0"/>
              </a:rPr>
              <a:t>​</a:t>
            </a:r>
          </a:p>
          <a:p>
            <a:pPr marL="285750" indent="-285750" algn="l" rtl="0" fontAlgn="base">
              <a:buFont typeface="Wingdings" panose="05000000000000000000" pitchFamily="2" charset="2"/>
              <a:buChar char="§"/>
            </a:pPr>
            <a:r>
              <a:rPr lang="en-GB" sz="2000" b="0" i="0" u="none" strike="noStrike" dirty="0">
                <a:solidFill>
                  <a:srgbClr val="FFFFFF"/>
                </a:solidFill>
                <a:effectLst/>
                <a:latin typeface="Arial" panose="020B0604020202020204" pitchFamily="34" charset="0"/>
              </a:rPr>
              <a:t>“These labels reflect communicators’ frustration in trying to reach people unlike themselves” (</a:t>
            </a:r>
            <a:r>
              <a:rPr lang="en-GB" sz="2000" b="0" i="0" u="none" strike="noStrike" dirty="0" err="1">
                <a:solidFill>
                  <a:srgbClr val="FFFFFF"/>
                </a:solidFill>
                <a:effectLst/>
                <a:latin typeface="Arial" panose="020B0604020202020204" pitchFamily="34" charset="0"/>
              </a:rPr>
              <a:t>Friemuth</a:t>
            </a:r>
            <a:r>
              <a:rPr lang="en-GB" sz="2000" b="0" i="0" u="none" strike="noStrike" dirty="0">
                <a:solidFill>
                  <a:srgbClr val="FFFFFF"/>
                </a:solidFill>
                <a:effectLst/>
                <a:latin typeface="Arial" panose="020B0604020202020204" pitchFamily="34" charset="0"/>
              </a:rPr>
              <a:t> and </a:t>
            </a:r>
            <a:r>
              <a:rPr lang="en-GB" sz="2000" b="0" i="0" u="none" strike="noStrike" dirty="0" err="1">
                <a:solidFill>
                  <a:srgbClr val="FFFFFF"/>
                </a:solidFill>
                <a:effectLst/>
                <a:latin typeface="Arial" panose="020B0604020202020204" pitchFamily="34" charset="0"/>
              </a:rPr>
              <a:t>Mettger</a:t>
            </a:r>
            <a:r>
              <a:rPr lang="en-GB" sz="2000" b="0" i="0" u="none" strike="noStrike" dirty="0">
                <a:solidFill>
                  <a:srgbClr val="FFFFFF"/>
                </a:solidFill>
                <a:effectLst/>
                <a:latin typeface="Arial" panose="020B0604020202020204" pitchFamily="34" charset="0"/>
              </a:rPr>
              <a:t> 1990:232).</a:t>
            </a:r>
            <a:r>
              <a:rPr lang="en-US" sz="2000" b="0" i="0" dirty="0">
                <a:solidFill>
                  <a:srgbClr val="000000"/>
                </a:solidFill>
                <a:effectLst/>
                <a:latin typeface="Arial" panose="020B0604020202020204" pitchFamily="34" charset="0"/>
              </a:rPr>
              <a:t>​</a:t>
            </a:r>
          </a:p>
          <a:p>
            <a:pPr marL="285750" indent="-285750" algn="l" rtl="0" fontAlgn="base">
              <a:buFont typeface="Wingdings" panose="05000000000000000000" pitchFamily="2" charset="2"/>
              <a:buChar char="§"/>
            </a:pPr>
            <a:r>
              <a:rPr lang="en-GB" sz="2000" b="0" i="0" u="none" strike="noStrike" dirty="0">
                <a:solidFill>
                  <a:srgbClr val="FFFFFF"/>
                </a:solidFill>
                <a:effectLst/>
                <a:latin typeface="Arial" panose="020B0604020202020204" pitchFamily="34" charset="0"/>
              </a:rPr>
              <a:t>Problematising the concept - ‘it defines the problem as one within the group itself, not within your approach to them’ (Smith 2006).  </a:t>
            </a:r>
            <a:r>
              <a:rPr lang="en-US" sz="2000" b="0" i="0" dirty="0">
                <a:solidFill>
                  <a:srgbClr val="000000"/>
                </a:solidFill>
                <a:effectLst/>
                <a:latin typeface="Arial" panose="020B0604020202020204" pitchFamily="34" charset="0"/>
              </a:rPr>
              <a:t>​</a:t>
            </a:r>
          </a:p>
          <a:p>
            <a:pPr marL="285750" indent="-285750" algn="l" rtl="0" fontAlgn="base">
              <a:buFont typeface="Wingdings" panose="05000000000000000000" pitchFamily="2" charset="2"/>
              <a:buChar char="§"/>
            </a:pPr>
            <a:r>
              <a:rPr lang="en-GB" sz="2000" b="0" i="0" u="none" strike="noStrike" dirty="0">
                <a:solidFill>
                  <a:srgbClr val="FFFFFF"/>
                </a:solidFill>
                <a:effectLst/>
                <a:latin typeface="Arial" panose="020B0604020202020204" pitchFamily="34" charset="0"/>
              </a:rPr>
              <a:t>Inclusion consciousness – “no-one is hard to reach, just more expensive to reach. It is important to put more effort and creativity in reaching these groups” (Wilson 2001:1).</a:t>
            </a:r>
            <a:r>
              <a:rPr lang="en-US" sz="2000" b="0" i="0" dirty="0">
                <a:solidFill>
                  <a:srgbClr val="000000"/>
                </a:solidFill>
                <a:effectLst/>
                <a:latin typeface="Arial" panose="020B0604020202020204" pitchFamily="34" charset="0"/>
              </a:rPr>
              <a:t>​</a:t>
            </a:r>
          </a:p>
          <a:p>
            <a:pPr marL="285750" indent="-285750" algn="l" rtl="0" fontAlgn="base">
              <a:buFont typeface="Wingdings" panose="05000000000000000000" pitchFamily="2" charset="2"/>
              <a:buChar char="§"/>
            </a:pPr>
            <a:r>
              <a:rPr lang="en-GB" sz="2000" b="0" i="0" u="none" strike="noStrike" dirty="0">
                <a:solidFill>
                  <a:srgbClr val="FFFFFF"/>
                </a:solidFill>
                <a:effectLst/>
                <a:latin typeface="Arial" panose="020B0604020202020204" pitchFamily="34" charset="0"/>
              </a:rPr>
              <a:t>Way forward: (1) Overcoming access barriers; (2) Empowerment through relationship building; (3) Networking and partnership; (4) Staffing (</a:t>
            </a:r>
            <a:r>
              <a:rPr lang="en-GB" sz="2000" b="0" i="0" u="none" strike="noStrike" dirty="0" err="1">
                <a:solidFill>
                  <a:srgbClr val="FFFFFF"/>
                </a:solidFill>
                <a:effectLst/>
                <a:latin typeface="Arial" panose="020B0604020202020204" pitchFamily="34" charset="0"/>
              </a:rPr>
              <a:t>Cortis</a:t>
            </a:r>
            <a:r>
              <a:rPr lang="en-GB" sz="2000" b="0" i="0" u="none" strike="noStrike" dirty="0">
                <a:solidFill>
                  <a:srgbClr val="FFFFFF"/>
                </a:solidFill>
                <a:effectLst/>
                <a:latin typeface="Arial" panose="020B0604020202020204" pitchFamily="34" charset="0"/>
              </a:rPr>
              <a:t> 2012:355-7)</a:t>
            </a:r>
            <a:r>
              <a:rPr lang="en-US" sz="2000" b="0" i="0" dirty="0">
                <a:solidFill>
                  <a:srgbClr val="000000"/>
                </a:solidFill>
                <a:effectLst/>
                <a:latin typeface="Arial" panose="020B0604020202020204" pitchFamily="34" charset="0"/>
              </a:rPr>
              <a:t>​</a:t>
            </a:r>
          </a:p>
          <a:p>
            <a:pPr algn="l" rtl="0" fontAlgn="base"/>
            <a:endParaRPr lang="en-US" sz="2400" b="0" i="0" dirty="0">
              <a:solidFill>
                <a:srgbClr val="000000"/>
              </a:solidFill>
              <a:effectLst/>
              <a:latin typeface="Arial" panose="020B0604020202020204" pitchFamily="34" charset="0"/>
            </a:endParaRPr>
          </a:p>
          <a:p>
            <a:endParaRPr lang="en-GB"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1</a:t>
            </a:r>
          </a:p>
        </p:txBody>
      </p:sp>
    </p:spTree>
    <p:extLst>
      <p:ext uri="{BB962C8B-B14F-4D97-AF65-F5344CB8AC3E}">
        <p14:creationId xmlns:p14="http://schemas.microsoft.com/office/powerpoint/2010/main" val="121470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Gatekeepers – Institutional vs Individual </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4"/>
            <a:ext cx="9754968" cy="4939646"/>
          </a:xfrm>
        </p:spPr>
        <p:txBody>
          <a:bodyPr/>
          <a:lstStyle/>
          <a:p>
            <a:pPr marL="285750" indent="-285750" fontAlgn="base">
              <a:buFont typeface="Wingdings" panose="05000000000000000000" pitchFamily="2" charset="2"/>
              <a:buChar char="§"/>
            </a:pPr>
            <a:r>
              <a:rPr lang="en-GB" sz="1600" dirty="0">
                <a:solidFill>
                  <a:srgbClr val="FFFFFF"/>
                </a:solidFill>
                <a:latin typeface="Arial" panose="020B0604020202020204" pitchFamily="34" charset="0"/>
              </a:rPr>
              <a:t>Gatekeeping, a word rooted in military tradition, describes ‘the activity of controlling, and usually limiting, general access to something’ (Willems 2001 see </a:t>
            </a:r>
            <a:r>
              <a:rPr lang="en-GB" sz="1600" dirty="0" err="1">
                <a:solidFill>
                  <a:srgbClr val="FFFFFF"/>
                </a:solidFill>
                <a:latin typeface="Arial" panose="020B0604020202020204" pitchFamily="34" charset="0"/>
              </a:rPr>
              <a:t>Dehghan</a:t>
            </a:r>
            <a:r>
              <a:rPr lang="en-GB" sz="1600" dirty="0">
                <a:solidFill>
                  <a:srgbClr val="FFFFFF"/>
                </a:solidFill>
                <a:latin typeface="Arial" panose="020B0604020202020204" pitchFamily="34" charset="0"/>
              </a:rPr>
              <a:t> and Wilson 2019:217)</a:t>
            </a:r>
          </a:p>
          <a:p>
            <a:pPr marL="285750" indent="-285750" fontAlgn="base">
              <a:buFont typeface="Wingdings" panose="05000000000000000000" pitchFamily="2" charset="2"/>
              <a:buChar char="§"/>
            </a:pPr>
            <a:r>
              <a:rPr lang="en-GB" sz="1600" dirty="0">
                <a:solidFill>
                  <a:srgbClr val="FFFFFF"/>
                </a:solidFill>
                <a:latin typeface="Arial" panose="020B0604020202020204" pitchFamily="34" charset="0"/>
              </a:rPr>
              <a:t>G</a:t>
            </a:r>
            <a:r>
              <a:rPr lang="en-GB" sz="1600" b="0" i="0" u="none" strike="noStrike" dirty="0">
                <a:solidFill>
                  <a:srgbClr val="FFFFFF"/>
                </a:solidFill>
                <a:effectLst/>
                <a:latin typeface="Arial" panose="020B0604020202020204" pitchFamily="34" charset="0"/>
              </a:rPr>
              <a:t>atekeepers hold critical roles and power over access to hard-to-reach groups (Campbell et al. 2006; </a:t>
            </a:r>
            <a:r>
              <a:rPr lang="en-GB" sz="1600" b="0" i="0" u="none" strike="noStrike" dirty="0" err="1">
                <a:solidFill>
                  <a:srgbClr val="FFFFFF"/>
                </a:solidFill>
                <a:effectLst/>
                <a:latin typeface="Arial" panose="020B0604020202020204" pitchFamily="34" charset="0"/>
              </a:rPr>
              <a:t>McAreavey</a:t>
            </a:r>
            <a:r>
              <a:rPr lang="en-GB" sz="1600" b="0" i="0" u="none" strike="noStrike" dirty="0">
                <a:solidFill>
                  <a:srgbClr val="FFFFFF"/>
                </a:solidFill>
                <a:effectLst/>
                <a:latin typeface="Arial" panose="020B0604020202020204" pitchFamily="34" charset="0"/>
              </a:rPr>
              <a:t> &amp; Das 2013; see </a:t>
            </a:r>
            <a:r>
              <a:rPr lang="en-GB" sz="1600" b="0" i="0" u="none" strike="noStrike" dirty="0" err="1">
                <a:solidFill>
                  <a:srgbClr val="FFFFFF"/>
                </a:solidFill>
                <a:effectLst/>
                <a:latin typeface="Arial" panose="020B0604020202020204" pitchFamily="34" charset="0"/>
              </a:rPr>
              <a:t>Turhan</a:t>
            </a:r>
            <a:r>
              <a:rPr lang="en-GB" sz="1600" b="0" i="0" u="none" strike="noStrike" dirty="0">
                <a:solidFill>
                  <a:srgbClr val="FFFFFF"/>
                </a:solidFill>
                <a:effectLst/>
                <a:latin typeface="Arial" panose="020B0604020202020204" pitchFamily="34" charset="0"/>
              </a:rPr>
              <a:t> and Bernard 2020:3069) </a:t>
            </a:r>
          </a:p>
          <a:p>
            <a:pPr marL="285750" indent="-285750" fontAlgn="base">
              <a:buFont typeface="Wingdings" panose="05000000000000000000" pitchFamily="2" charset="2"/>
              <a:buChar char="§"/>
            </a:pPr>
            <a:r>
              <a:rPr lang="en-GB" sz="1600" b="0" i="0" u="none" strike="noStrike" dirty="0">
                <a:solidFill>
                  <a:srgbClr val="FFFFFF"/>
                </a:solidFill>
                <a:effectLst/>
                <a:latin typeface="Arial" panose="020B0604020202020204" pitchFamily="34" charset="0"/>
              </a:rPr>
              <a:t>Formal (the police or school staff), comprehensive (</a:t>
            </a:r>
            <a:r>
              <a:rPr lang="en-GB" sz="1600" dirty="0">
                <a:effectLst/>
                <a:latin typeface="Arial" panose="020B0604020202020204" pitchFamily="34" charset="0"/>
                <a:ea typeface="Calibri" panose="020F0502020204030204" pitchFamily="34" charset="0"/>
              </a:rPr>
              <a:t>supportive agencies or national charities</a:t>
            </a:r>
            <a:r>
              <a:rPr lang="en-GB" sz="1600" b="0" i="0" u="none" strike="noStrike" dirty="0">
                <a:solidFill>
                  <a:srgbClr val="FFFFFF"/>
                </a:solidFill>
                <a:effectLst/>
                <a:latin typeface="Arial" panose="020B0604020202020204" pitchFamily="34" charset="0"/>
              </a:rPr>
              <a:t>) and informal (embedded within the community) gatekeepers</a:t>
            </a:r>
            <a:r>
              <a:rPr lang="fi-FI" sz="1600" b="0" i="0" u="none" strike="noStrike" dirty="0">
                <a:solidFill>
                  <a:srgbClr val="FFFFFF"/>
                </a:solidFill>
                <a:effectLst/>
                <a:latin typeface="Arial" panose="020B0604020202020204" pitchFamily="34" charset="0"/>
              </a:rPr>
              <a:t> </a:t>
            </a:r>
            <a:r>
              <a:rPr lang="en-US" sz="1600" b="0" i="0" dirty="0">
                <a:solidFill>
                  <a:srgbClr val="000000"/>
                </a:solidFill>
                <a:effectLst/>
                <a:latin typeface="Arial" panose="020B0604020202020204" pitchFamily="34" charset="0"/>
              </a:rPr>
              <a:t>​</a:t>
            </a:r>
            <a:r>
              <a:rPr lang="en-GB" sz="1600" dirty="0">
                <a:effectLst/>
                <a:latin typeface="Arial" panose="020B0604020202020204" pitchFamily="34" charset="0"/>
                <a:ea typeface="Calibri" panose="020F0502020204030204" pitchFamily="34" charset="0"/>
                <a:cs typeface="Times New Roman" panose="02020603050405020304" pitchFamily="18" charset="0"/>
              </a:rPr>
              <a:t>(</a:t>
            </a:r>
            <a:r>
              <a:rPr lang="en-GB" sz="1600" dirty="0" err="1">
                <a:effectLst/>
                <a:latin typeface="Arial" panose="020B0604020202020204" pitchFamily="34" charset="0"/>
                <a:ea typeface="Calibri" panose="020F0502020204030204" pitchFamily="34" charset="0"/>
                <a:cs typeface="Times New Roman" panose="02020603050405020304" pitchFamily="18" charset="0"/>
              </a:rPr>
              <a:t>Emmel</a:t>
            </a:r>
            <a:r>
              <a:rPr lang="en-GB" sz="1600" dirty="0">
                <a:effectLst/>
                <a:latin typeface="Arial" panose="020B0604020202020204" pitchFamily="34" charset="0"/>
                <a:ea typeface="Calibri" panose="020F0502020204030204" pitchFamily="34" charset="0"/>
                <a:cs typeface="Times New Roman" panose="02020603050405020304" pitchFamily="18" charset="0"/>
              </a:rPr>
              <a:t> et al. 2007; see Wilson, 2020:463-4)</a:t>
            </a:r>
            <a:endParaRPr lang="en-US" sz="1600" b="0" i="0" dirty="0">
              <a:solidFill>
                <a:srgbClr val="000000"/>
              </a:solidFill>
              <a:effectLst/>
              <a:latin typeface="Arial" panose="020B0604020202020204" pitchFamily="34" charset="0"/>
            </a:endParaRPr>
          </a:p>
          <a:p>
            <a:pPr marL="285750" indent="-285750" algn="l" rtl="0" fontAlgn="base">
              <a:buFont typeface="Wingdings" panose="05000000000000000000" pitchFamily="2" charset="2"/>
              <a:buChar char="§"/>
            </a:pPr>
            <a:r>
              <a:rPr lang="en-GB" sz="1600" b="0" i="0" u="none" strike="noStrike" dirty="0">
                <a:solidFill>
                  <a:srgbClr val="FFFFFF"/>
                </a:solidFill>
                <a:effectLst/>
                <a:latin typeface="Arial" panose="020B0604020202020204" pitchFamily="34" charset="0"/>
              </a:rPr>
              <a:t>Relied upon in reaching out to ‘hard-to-reach’ communities in the fields of </a:t>
            </a:r>
            <a:r>
              <a:rPr lang="en-GB" sz="2400" b="1" i="0" u="none" strike="noStrike" dirty="0">
                <a:solidFill>
                  <a:srgbClr val="FFFFFF"/>
                </a:solidFill>
                <a:effectLst/>
                <a:latin typeface="Arial" panose="020B0604020202020204" pitchFamily="34" charset="0"/>
              </a:rPr>
              <a:t>health</a:t>
            </a:r>
            <a:r>
              <a:rPr lang="en-GB" sz="2000" b="0" i="0" u="none" strike="noStrike" dirty="0">
                <a:solidFill>
                  <a:srgbClr val="FFFFFF"/>
                </a:solidFill>
                <a:effectLst/>
                <a:latin typeface="Arial" panose="020B0604020202020204" pitchFamily="34" charset="0"/>
              </a:rPr>
              <a:t> </a:t>
            </a:r>
            <a:r>
              <a:rPr lang="en-GB" sz="1600" dirty="0">
                <a:effectLst/>
                <a:latin typeface="Arial" panose="020B0604020202020204" pitchFamily="34" charset="0"/>
                <a:ea typeface="Calibri" panose="020F0502020204030204" pitchFamily="34" charset="0"/>
              </a:rPr>
              <a:t>(</a:t>
            </a:r>
            <a:r>
              <a:rPr lang="en-GB" sz="1600" dirty="0" err="1">
                <a:effectLst/>
                <a:latin typeface="Arial" panose="020B0604020202020204" pitchFamily="34" charset="0"/>
                <a:ea typeface="Calibri" panose="020F0502020204030204" pitchFamily="34" charset="0"/>
              </a:rPr>
              <a:t>Bonevski</a:t>
            </a:r>
            <a:r>
              <a:rPr lang="en-GB" sz="1600" dirty="0">
                <a:effectLst/>
                <a:latin typeface="Arial" panose="020B0604020202020204" pitchFamily="34" charset="0"/>
                <a:ea typeface="Calibri" panose="020F0502020204030204" pitchFamily="34" charset="0"/>
              </a:rPr>
              <a:t> et al. 2014; Couch et al. 2014; Higgins et al. 1996; Johnston et al. 2006; Kennan et al. 2012; O’Reilly and Higgins 1991; Penrod et al. 2003; </a:t>
            </a:r>
            <a:r>
              <a:rPr lang="en-GB" sz="1600" dirty="0" err="1">
                <a:effectLst/>
                <a:latin typeface="Arial" panose="020B0604020202020204" pitchFamily="34" charset="0"/>
                <a:ea typeface="Calibri" panose="020F0502020204030204" pitchFamily="34" charset="0"/>
              </a:rPr>
              <a:t>Tross</a:t>
            </a:r>
            <a:r>
              <a:rPr lang="en-GB" sz="1600" dirty="0">
                <a:effectLst/>
                <a:latin typeface="Arial" panose="020B0604020202020204" pitchFamily="34" charset="0"/>
                <a:ea typeface="Calibri" panose="020F0502020204030204" pitchFamily="34" charset="0"/>
              </a:rPr>
              <a:t> 2001; Worthington et al. 2005); </a:t>
            </a:r>
            <a:r>
              <a:rPr lang="en-GB" sz="2400" b="1" dirty="0">
                <a:effectLst/>
                <a:latin typeface="Arial" panose="020B0604020202020204" pitchFamily="34" charset="0"/>
                <a:ea typeface="Calibri" panose="020F0502020204030204" pitchFamily="34" charset="0"/>
              </a:rPr>
              <a:t>youth work </a:t>
            </a:r>
            <a:r>
              <a:rPr lang="en-GB" sz="1600" dirty="0">
                <a:effectLst/>
                <a:latin typeface="Arial" panose="020B0604020202020204" pitchFamily="34" charset="0"/>
                <a:ea typeface="Calibri" panose="020F0502020204030204" pitchFamily="34" charset="0"/>
              </a:rPr>
              <a:t>(</a:t>
            </a:r>
            <a:r>
              <a:rPr lang="en-GB" sz="1600" dirty="0" err="1">
                <a:effectLst/>
                <a:latin typeface="Arial" panose="020B0604020202020204" pitchFamily="34" charset="0"/>
                <a:ea typeface="Calibri" panose="020F0502020204030204" pitchFamily="34" charset="0"/>
              </a:rPr>
              <a:t>Bengry</a:t>
            </a:r>
            <a:r>
              <a:rPr lang="en-GB" sz="1600" dirty="0">
                <a:effectLst/>
                <a:latin typeface="Arial" panose="020B0604020202020204" pitchFamily="34" charset="0"/>
                <a:ea typeface="Calibri" panose="020F0502020204030204" pitchFamily="34" charset="0"/>
              </a:rPr>
              <a:t>-Howell and Griffin 2012; Curtis et al. 2004; Petersen and Valdez 2005); </a:t>
            </a:r>
            <a:r>
              <a:rPr lang="en-GB" sz="2400" b="1" dirty="0">
                <a:effectLst/>
                <a:latin typeface="Arial" panose="020B0604020202020204" pitchFamily="34" charset="0"/>
                <a:ea typeface="Calibri" panose="020F0502020204030204" pitchFamily="34" charset="0"/>
              </a:rPr>
              <a:t>social work </a:t>
            </a:r>
            <a:r>
              <a:rPr lang="en-GB" sz="1600" dirty="0">
                <a:effectLst/>
                <a:latin typeface="Arial" panose="020B0604020202020204" pitchFamily="34" charset="0"/>
                <a:ea typeface="Calibri" panose="020F0502020204030204" pitchFamily="34" charset="0"/>
              </a:rPr>
              <a:t>(Abrams 2010; </a:t>
            </a:r>
            <a:r>
              <a:rPr lang="en-GB" sz="1600" dirty="0" err="1">
                <a:effectLst/>
                <a:latin typeface="Arial" panose="020B0604020202020204" pitchFamily="34" charset="0"/>
                <a:ea typeface="Calibri" panose="020F0502020204030204" pitchFamily="34" charset="0"/>
              </a:rPr>
              <a:t>Cortis</a:t>
            </a:r>
            <a:r>
              <a:rPr lang="en-GB" sz="1600" dirty="0">
                <a:effectLst/>
                <a:latin typeface="Arial" panose="020B0604020202020204" pitchFamily="34" charset="0"/>
                <a:ea typeface="Calibri" panose="020F0502020204030204" pitchFamily="34" charset="0"/>
              </a:rPr>
              <a:t> 2012; Kim 2011); </a:t>
            </a:r>
            <a:r>
              <a:rPr lang="en-GB" sz="2400" b="1" dirty="0">
                <a:effectLst/>
                <a:latin typeface="Arial" panose="020B0604020202020204" pitchFamily="34" charset="0"/>
                <a:ea typeface="Calibri" panose="020F0502020204030204" pitchFamily="34" charset="0"/>
              </a:rPr>
              <a:t>educational research </a:t>
            </a:r>
            <a:r>
              <a:rPr lang="en-GB" sz="1600" dirty="0">
                <a:effectLst/>
                <a:latin typeface="Arial" panose="020B0604020202020204" pitchFamily="34" charset="0"/>
                <a:ea typeface="Calibri" panose="020F0502020204030204" pitchFamily="34" charset="0"/>
              </a:rPr>
              <a:t>(Macnab et al. 2007); </a:t>
            </a:r>
            <a:r>
              <a:rPr lang="en-GB" sz="2400" b="1" dirty="0">
                <a:effectLst/>
                <a:latin typeface="Arial" panose="020B0604020202020204" pitchFamily="34" charset="0"/>
                <a:ea typeface="Calibri" panose="020F0502020204030204" pitchFamily="34" charset="0"/>
              </a:rPr>
              <a:t>disadvantaged housing estate </a:t>
            </a:r>
            <a:r>
              <a:rPr lang="en-GB" sz="1600" dirty="0">
                <a:effectLst/>
                <a:latin typeface="Arial" panose="020B0604020202020204" pitchFamily="34" charset="0"/>
                <a:ea typeface="Calibri" panose="020F0502020204030204" pitchFamily="34" charset="0"/>
              </a:rPr>
              <a:t>(</a:t>
            </a:r>
            <a:r>
              <a:rPr lang="en-GB" sz="1600" dirty="0" err="1">
                <a:effectLst/>
                <a:latin typeface="Arial" panose="020B0604020202020204" pitchFamily="34" charset="0"/>
                <a:ea typeface="Calibri" panose="020F0502020204030204" pitchFamily="34" charset="0"/>
              </a:rPr>
              <a:t>Emmel</a:t>
            </a:r>
            <a:r>
              <a:rPr lang="en-GB" sz="1600" dirty="0">
                <a:effectLst/>
                <a:latin typeface="Arial" panose="020B0604020202020204" pitchFamily="34" charset="0"/>
                <a:ea typeface="Calibri" panose="020F0502020204030204" pitchFamily="34" charset="0"/>
              </a:rPr>
              <a:t> et al. 2007); </a:t>
            </a:r>
            <a:r>
              <a:rPr lang="en-GB" sz="2400" b="1" dirty="0">
                <a:effectLst/>
                <a:latin typeface="Arial" panose="020B0604020202020204" pitchFamily="34" charset="0"/>
                <a:ea typeface="Calibri" panose="020F0502020204030204" pitchFamily="34" charset="0"/>
              </a:rPr>
              <a:t>research in general</a:t>
            </a:r>
            <a:r>
              <a:rPr lang="en-GB" sz="2000" b="1" dirty="0">
                <a:effectLst/>
                <a:latin typeface="Arial" panose="020B0604020202020204" pitchFamily="34" charset="0"/>
                <a:ea typeface="Calibri" panose="020F0502020204030204" pitchFamily="34" charset="0"/>
              </a:rPr>
              <a:t> </a:t>
            </a:r>
            <a:r>
              <a:rPr lang="en-GB" sz="1600" dirty="0">
                <a:effectLst/>
                <a:latin typeface="Arial" panose="020B0604020202020204" pitchFamily="34" charset="0"/>
                <a:ea typeface="Calibri" panose="020F0502020204030204" pitchFamily="34" charset="0"/>
              </a:rPr>
              <a:t>(</a:t>
            </a:r>
            <a:r>
              <a:rPr lang="fr-FR" sz="1600" dirty="0" err="1">
                <a:effectLst/>
                <a:latin typeface="Arial" panose="020B0604020202020204" pitchFamily="34" charset="0"/>
                <a:ea typeface="Calibri" panose="020F0502020204030204" pitchFamily="34" charset="0"/>
              </a:rPr>
              <a:t>Andoh</a:t>
            </a:r>
            <a:r>
              <a:rPr lang="fr-FR" sz="1600" dirty="0">
                <a:effectLst/>
                <a:latin typeface="Arial" panose="020B0604020202020204" pitchFamily="34" charset="0"/>
                <a:ea typeface="Calibri" panose="020F0502020204030204" pitchFamily="34" charset="0"/>
              </a:rPr>
              <a:t>-Arthur et al. 2018; Campbell et al. 2006; Clark 2011; De Laine 2000; </a:t>
            </a:r>
            <a:r>
              <a:rPr lang="fr-FR" sz="1600" dirty="0" err="1">
                <a:effectLst/>
                <a:latin typeface="Arial" panose="020B0604020202020204" pitchFamily="34" charset="0"/>
                <a:ea typeface="Calibri" panose="020F0502020204030204" pitchFamily="34" charset="0"/>
              </a:rPr>
              <a:t>McAreavey</a:t>
            </a:r>
            <a:r>
              <a:rPr lang="fr-FR" sz="1600" dirty="0">
                <a:effectLst/>
                <a:latin typeface="Arial" panose="020B0604020202020204" pitchFamily="34" charset="0"/>
                <a:ea typeface="Calibri" panose="020F0502020204030204" pitchFamily="34" charset="0"/>
              </a:rPr>
              <a:t> &amp; </a:t>
            </a:r>
            <a:r>
              <a:rPr lang="fr-FR" sz="1600" dirty="0" err="1">
                <a:effectLst/>
                <a:latin typeface="Arial" panose="020B0604020202020204" pitchFamily="34" charset="0"/>
                <a:ea typeface="Calibri" panose="020F0502020204030204" pitchFamily="34" charset="0"/>
              </a:rPr>
              <a:t>Das</a:t>
            </a:r>
            <a:r>
              <a:rPr lang="fr-FR" sz="1600" dirty="0">
                <a:effectLst/>
                <a:latin typeface="Arial" panose="020B0604020202020204" pitchFamily="34" charset="0"/>
                <a:ea typeface="Calibri" panose="020F0502020204030204" pitchFamily="34" charset="0"/>
              </a:rPr>
              <a:t>, 2013; </a:t>
            </a:r>
            <a:r>
              <a:rPr lang="fr-FR" sz="1600" dirty="0" err="1">
                <a:effectLst/>
                <a:latin typeface="Arial" panose="020B0604020202020204" pitchFamily="34" charset="0"/>
                <a:ea typeface="Calibri" panose="020F0502020204030204" pitchFamily="34" charset="0"/>
              </a:rPr>
              <a:t>Sanghera</a:t>
            </a:r>
            <a:r>
              <a:rPr lang="fr-FR" sz="1600" dirty="0">
                <a:effectLst/>
                <a:latin typeface="Arial" panose="020B0604020202020204" pitchFamily="34" charset="0"/>
                <a:ea typeface="Calibri" panose="020F0502020204030204" pitchFamily="34" charset="0"/>
              </a:rPr>
              <a:t> &amp; </a:t>
            </a:r>
            <a:r>
              <a:rPr lang="fr-FR" sz="1600" dirty="0" err="1">
                <a:effectLst/>
                <a:latin typeface="Arial" panose="020B0604020202020204" pitchFamily="34" charset="0"/>
                <a:ea typeface="Calibri" panose="020F0502020204030204" pitchFamily="34" charset="0"/>
              </a:rPr>
              <a:t>Thapar-Björkert</a:t>
            </a:r>
            <a:r>
              <a:rPr lang="fr-FR" sz="1600" dirty="0">
                <a:effectLst/>
                <a:latin typeface="Arial" panose="020B0604020202020204" pitchFamily="34" charset="0"/>
                <a:ea typeface="Calibri" panose="020F0502020204030204" pitchFamily="34" charset="0"/>
              </a:rPr>
              <a:t> 2008; Saunders 2006</a:t>
            </a:r>
            <a:r>
              <a:rPr lang="en-GB" sz="1600" dirty="0">
                <a:effectLst/>
                <a:latin typeface="Arial" panose="020B0604020202020204" pitchFamily="34" charset="0"/>
                <a:ea typeface="Calibri" panose="020F0502020204030204" pitchFamily="34" charset="0"/>
              </a:rPr>
              <a:t>)   </a:t>
            </a:r>
          </a:p>
          <a:p>
            <a:pPr marL="285750" indent="-285750" algn="l" rtl="0" fontAlgn="base">
              <a:buFont typeface="Wingdings" panose="05000000000000000000" pitchFamily="2" charset="2"/>
              <a:buChar char="§"/>
            </a:pPr>
            <a:endParaRPr lang="en-US" sz="2400" b="0" i="0" dirty="0">
              <a:solidFill>
                <a:srgbClr val="000000"/>
              </a:solidFill>
              <a:effectLst/>
              <a:latin typeface="Arial" panose="020B0604020202020204" pitchFamily="34" charset="0"/>
            </a:endParaRPr>
          </a:p>
          <a:p>
            <a:endParaRPr lang="en-GB"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2</a:t>
            </a:r>
          </a:p>
        </p:txBody>
      </p:sp>
    </p:spTree>
    <p:extLst>
      <p:ext uri="{BB962C8B-B14F-4D97-AF65-F5344CB8AC3E}">
        <p14:creationId xmlns:p14="http://schemas.microsoft.com/office/powerpoint/2010/main" val="3058595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White Allyship – Performative vs Authentic and Substantive  </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77036"/>
            <a:ext cx="9754968" cy="4939646"/>
          </a:xfrm>
        </p:spPr>
        <p:txBody>
          <a:bodyPr/>
          <a:lstStyle/>
          <a:p>
            <a:pPr marL="285750" indent="-285750" algn="l" rtl="0" fontAlgn="base">
              <a:buFont typeface="Wingdings" panose="05000000000000000000" pitchFamily="2" charset="2"/>
              <a:buChar char="§"/>
            </a:pPr>
            <a:endParaRPr lang="en-US" sz="2400" b="0" i="0" dirty="0">
              <a:solidFill>
                <a:srgbClr val="000000"/>
              </a:solidFill>
              <a:effectLst/>
              <a:latin typeface="Arial" panose="020B0604020202020204" pitchFamily="34" charset="0"/>
            </a:endParaRPr>
          </a:p>
          <a:p>
            <a:endParaRPr lang="en-GB"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3</a:t>
            </a:r>
          </a:p>
        </p:txBody>
      </p:sp>
      <p:sp>
        <p:nvSpPr>
          <p:cNvPr id="7" name="TextBox 6">
            <a:extLst>
              <a:ext uri="{FF2B5EF4-FFF2-40B4-BE49-F238E27FC236}">
                <a16:creationId xmlns:a16="http://schemas.microsoft.com/office/drawing/2014/main" id="{F2864CE0-2779-ED3E-A9A3-6C78B5F9F7BA}"/>
              </a:ext>
            </a:extLst>
          </p:cNvPr>
          <p:cNvSpPr txBox="1"/>
          <p:nvPr/>
        </p:nvSpPr>
        <p:spPr>
          <a:xfrm>
            <a:off x="408207" y="1621410"/>
            <a:ext cx="10969946" cy="540506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GB" dirty="0">
                <a:solidFill>
                  <a:schemeClr val="bg2"/>
                </a:solidFill>
                <a:latin typeface="Arial" panose="020B0604020202020204" pitchFamily="34" charset="0"/>
                <a:ea typeface="Calibri" panose="020F0502020204030204" pitchFamily="34" charset="0"/>
                <a:cs typeface="Times New Roman" panose="02020603050405020304" pitchFamily="18" charset="0"/>
              </a:rPr>
              <a:t>Allyship – affirmation and informed action (Clark, 2019:524)</a:t>
            </a:r>
          </a:p>
          <a:p>
            <a:pPr marL="285750" indent="-285750" algn="just">
              <a:lnSpc>
                <a:spcPct val="107000"/>
              </a:lnSpc>
              <a:spcAft>
                <a:spcPts val="800"/>
              </a:spcAft>
              <a:buFont typeface="Arial" panose="020B0604020202020204" pitchFamily="34" charset="0"/>
              <a:buChar char="•"/>
            </a:pPr>
            <a:r>
              <a:rPr lang="en-GB" dirty="0">
                <a:solidFill>
                  <a:schemeClr val="bg2"/>
                </a:solidFill>
                <a:latin typeface="Arial" panose="020B0604020202020204" pitchFamily="34" charset="0"/>
                <a:ea typeface="Calibri" panose="020F0502020204030204" pitchFamily="34" charset="0"/>
                <a:cs typeface="Times New Roman" panose="02020603050405020304" pitchFamily="18" charset="0"/>
              </a:rPr>
              <a:t>White Allyship - engages in actions to disrupt racism and the status quo on micro and macro levels, create learning, lay the ground work for slow but ongoing organizational and social change, and counter the resistance from White colleagues who exhibit hostile or aversive racism (Erskine and Bilimoria, 2019:321)</a:t>
            </a:r>
          </a:p>
          <a:p>
            <a:pPr marL="285750" indent="-285750" algn="just">
              <a:lnSpc>
                <a:spcPct val="107000"/>
              </a:lnSpc>
              <a:spcAft>
                <a:spcPts val="800"/>
              </a:spcAft>
              <a:buFont typeface="Arial" panose="020B0604020202020204" pitchFamily="34" charset="0"/>
              <a:buChar char="•"/>
            </a:pPr>
            <a:r>
              <a:rPr lang="en-GB" dirty="0">
                <a:solidFill>
                  <a:schemeClr val="bg2"/>
                </a:solidFill>
                <a:latin typeface="Arial" panose="020B0604020202020204" pitchFamily="34" charset="0"/>
                <a:ea typeface="Calibri" panose="020F0502020204030204" pitchFamily="34" charset="0"/>
                <a:cs typeface="Times New Roman" panose="02020603050405020304" pitchFamily="18" charset="0"/>
              </a:rPr>
              <a:t>R</a:t>
            </a:r>
            <a:r>
              <a:rPr lang="en-GB"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eactive allyship aims to counteract or decrease bias by directing action toward oneself, other people, or institutional structures that express or afford biases (De Souza and </a:t>
            </a:r>
            <a:r>
              <a:rPr lang="en-GB" sz="1800" dirty="0" err="1">
                <a:solidFill>
                  <a:schemeClr val="bg2"/>
                </a:solidFill>
                <a:effectLst/>
                <a:latin typeface="Arial" panose="020B0604020202020204" pitchFamily="34" charset="0"/>
                <a:ea typeface="Calibri" panose="020F0502020204030204" pitchFamily="34" charset="0"/>
                <a:cs typeface="Times New Roman" panose="02020603050405020304" pitchFamily="18" charset="0"/>
              </a:rPr>
              <a:t>Schmader</a:t>
            </a:r>
            <a:r>
              <a:rPr lang="en-GB"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 2022:265)</a:t>
            </a:r>
          </a:p>
          <a:p>
            <a:pPr marL="285750" indent="-285750" algn="just">
              <a:lnSpc>
                <a:spcPct val="107000"/>
              </a:lnSpc>
              <a:spcAft>
                <a:spcPts val="800"/>
              </a:spcAft>
              <a:buFont typeface="Arial" panose="020B0604020202020204" pitchFamily="34" charset="0"/>
              <a:buChar char="•"/>
            </a:pPr>
            <a:r>
              <a:rPr lang="en-GB" dirty="0">
                <a:solidFill>
                  <a:schemeClr val="bg2"/>
                </a:solidFill>
                <a:latin typeface="Arial" panose="020B0604020202020204" pitchFamily="34" charset="0"/>
                <a:ea typeface="Calibri" panose="020F0502020204030204" pitchFamily="34" charset="0"/>
                <a:cs typeface="Times New Roman" panose="02020603050405020304" pitchFamily="18" charset="0"/>
              </a:rPr>
              <a:t>P</a:t>
            </a:r>
            <a:r>
              <a:rPr lang="en-GB"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roactive allyship’s aim is to foster inclusion by directing actions toward those who stand to benefit from them (De Souza and </a:t>
            </a:r>
            <a:r>
              <a:rPr lang="en-GB" sz="1800" dirty="0" err="1">
                <a:solidFill>
                  <a:schemeClr val="bg2"/>
                </a:solidFill>
                <a:effectLst/>
                <a:latin typeface="Arial" panose="020B0604020202020204" pitchFamily="34" charset="0"/>
                <a:ea typeface="Calibri" panose="020F0502020204030204" pitchFamily="34" charset="0"/>
                <a:cs typeface="Times New Roman" panose="02020603050405020304" pitchFamily="18" charset="0"/>
              </a:rPr>
              <a:t>Schmader</a:t>
            </a:r>
            <a:r>
              <a:rPr lang="en-GB"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 2022:265)</a:t>
            </a:r>
          </a:p>
          <a:p>
            <a:pPr marL="285750" indent="-285750" algn="just">
              <a:lnSpc>
                <a:spcPct val="107000"/>
              </a:lnSpc>
              <a:spcAft>
                <a:spcPts val="800"/>
              </a:spcAft>
              <a:buFont typeface="Arial" panose="020B0604020202020204" pitchFamily="34" charset="0"/>
              <a:buChar char="•"/>
            </a:pPr>
            <a:r>
              <a:rPr lang="en-GB"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Performative allyship involves positioning ourselves as partners in the cause without being prepared to commit to the very hard work that is required for societal change (Erskine &amp; </a:t>
            </a:r>
            <a:r>
              <a:rPr lang="en-GB" sz="1800" dirty="0" err="1">
                <a:solidFill>
                  <a:schemeClr val="bg2"/>
                </a:solidFill>
                <a:effectLst/>
                <a:latin typeface="Arial" panose="020B0604020202020204" pitchFamily="34" charset="0"/>
                <a:ea typeface="Calibri" panose="020F0502020204030204" pitchFamily="34" charset="0"/>
                <a:cs typeface="Times New Roman" panose="02020603050405020304" pitchFamily="18" charset="0"/>
              </a:rPr>
              <a:t>Bilimora</a:t>
            </a:r>
            <a:r>
              <a:rPr lang="en-GB"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 2019).</a:t>
            </a:r>
          </a:p>
          <a:p>
            <a:pPr marL="285750" indent="-285750" algn="just">
              <a:lnSpc>
                <a:spcPct val="107000"/>
              </a:lnSpc>
              <a:spcAft>
                <a:spcPts val="800"/>
              </a:spcAft>
              <a:buFont typeface="Arial" panose="020B0604020202020204" pitchFamily="34" charset="0"/>
              <a:buChar char="•"/>
            </a:pPr>
            <a:r>
              <a:rPr lang="en-GB" dirty="0">
                <a:solidFill>
                  <a:schemeClr val="bg2"/>
                </a:solidFill>
                <a:latin typeface="Arial" panose="020B0604020202020204" pitchFamily="34" charset="0"/>
                <a:ea typeface="Calibri" panose="020F0502020204030204" pitchFamily="34" charset="0"/>
                <a:cs typeface="Times New Roman" panose="02020603050405020304" pitchFamily="18" charset="0"/>
              </a:rPr>
              <a:t>Authentic and substantive </a:t>
            </a:r>
            <a:r>
              <a:rPr lang="en-GB" sz="1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 allyship – is an active, lifelong, and consistent practice of unlearning and re-evaluating beliefs and actions; working in solidarity with a marginalised individual or group of people and building relationships based on the ability of a dominant group member to support marginalised groups” (Erskine and Bilimoria, 2019:321). </a:t>
            </a:r>
          </a:p>
          <a:p>
            <a:pPr marL="285750" indent="-285750" algn="just">
              <a:lnSpc>
                <a:spcPct val="107000"/>
              </a:lnSpc>
              <a:spcAft>
                <a:spcPts val="800"/>
              </a:spcAft>
              <a:buFont typeface="Arial" panose="020B0604020202020204" pitchFamily="34" charset="0"/>
              <a:buChar char="•"/>
            </a:pPr>
            <a:endParaRPr lang="en-GB"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5704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5400" dirty="0"/>
              <a:t>Fieldwork</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4"/>
            <a:ext cx="9754968" cy="4468305"/>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Semi-structured Interviews: </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1028700" lvl="1"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2021 - 13 Racialised Minority Leaders and 5 Service Providers’ Representatives </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1028700" lvl="1"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2022 – 7 Racialised Minority Leaders and 1 Service </a:t>
            </a:r>
            <a:r>
              <a:rPr lang="en-GB" sz="1400" dirty="0">
                <a:latin typeface="Arial" panose="020B0604020202020204" pitchFamily="34" charset="0"/>
                <a:ea typeface="Calibri" panose="020F0502020204030204" pitchFamily="34" charset="0"/>
                <a:cs typeface="Arial" panose="020B0604020202020204" pitchFamily="34" charset="0"/>
              </a:rPr>
              <a:t>P</a:t>
            </a:r>
            <a:r>
              <a:rPr lang="en-GB" sz="1400" dirty="0">
                <a:effectLst/>
                <a:latin typeface="Arial" panose="020B0604020202020204" pitchFamily="34" charset="0"/>
                <a:ea typeface="Calibri" panose="020F0502020204030204" pitchFamily="34" charset="0"/>
                <a:cs typeface="Arial" panose="020B0604020202020204" pitchFamily="34" charset="0"/>
              </a:rPr>
              <a:t>roviders’ </a:t>
            </a:r>
            <a:r>
              <a:rPr lang="en-US" sz="1400" dirty="0">
                <a:effectLst/>
                <a:latin typeface="Arial" panose="020B0604020202020204" pitchFamily="34" charset="0"/>
                <a:ea typeface="Calibri" panose="020F0502020204030204" pitchFamily="34" charset="0"/>
                <a:cs typeface="Arial" panose="020B0604020202020204" pitchFamily="34" charset="0"/>
              </a:rPr>
              <a:t>​Representative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Focus Groups</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1028700" lvl="1"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2021 - 2 Racialised Minority Leaders focus groups; 2 Mixed groups (Racialised Minority Leaders and Service </a:t>
            </a:r>
            <a:r>
              <a:rPr lang="en-GB" sz="1400" dirty="0">
                <a:latin typeface="Arial" panose="020B0604020202020204" pitchFamily="34" charset="0"/>
                <a:ea typeface="Calibri" panose="020F0502020204030204" pitchFamily="34" charset="0"/>
                <a:cs typeface="Arial" panose="020B0604020202020204" pitchFamily="34" charset="0"/>
              </a:rPr>
              <a:t>P</a:t>
            </a:r>
            <a:r>
              <a:rPr lang="en-GB" sz="1400" dirty="0">
                <a:effectLst/>
                <a:latin typeface="Arial" panose="020B0604020202020204" pitchFamily="34" charset="0"/>
                <a:ea typeface="Calibri" panose="020F0502020204030204" pitchFamily="34" charset="0"/>
                <a:cs typeface="Arial" panose="020B0604020202020204" pitchFamily="34" charset="0"/>
              </a:rPr>
              <a:t>roviders); and 1 </a:t>
            </a:r>
            <a:r>
              <a:rPr lang="en-GB" sz="1400" dirty="0">
                <a:latin typeface="Arial" panose="020B0604020202020204" pitchFamily="34" charset="0"/>
                <a:ea typeface="Calibri" panose="020F0502020204030204" pitchFamily="34" charset="0"/>
                <a:cs typeface="Arial" panose="020B0604020202020204" pitchFamily="34" charset="0"/>
              </a:rPr>
              <a:t>S</a:t>
            </a:r>
            <a:r>
              <a:rPr lang="en-GB" sz="1400" dirty="0">
                <a:effectLst/>
                <a:latin typeface="Arial" panose="020B0604020202020204" pitchFamily="34" charset="0"/>
                <a:ea typeface="Calibri" panose="020F0502020204030204" pitchFamily="34" charset="0"/>
                <a:cs typeface="Arial" panose="020B0604020202020204" pitchFamily="34" charset="0"/>
              </a:rPr>
              <a:t>ervice Providers’ focus groups</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1028700" lvl="1"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2022 –1 mixed groups (Racialised Minority Leaders and Service </a:t>
            </a:r>
            <a:r>
              <a:rPr lang="en-GB" sz="1400" dirty="0">
                <a:latin typeface="Arial" panose="020B0604020202020204" pitchFamily="34" charset="0"/>
                <a:ea typeface="Calibri" panose="020F0502020204030204" pitchFamily="34" charset="0"/>
                <a:cs typeface="Arial" panose="020B0604020202020204" pitchFamily="34" charset="0"/>
              </a:rPr>
              <a:t>P</a:t>
            </a:r>
            <a:r>
              <a:rPr lang="en-GB" sz="1400" dirty="0">
                <a:effectLst/>
                <a:latin typeface="Arial" panose="020B0604020202020204" pitchFamily="34" charset="0"/>
                <a:ea typeface="Calibri" panose="020F0502020204030204" pitchFamily="34" charset="0"/>
                <a:cs typeface="Arial" panose="020B0604020202020204" pitchFamily="34" charset="0"/>
              </a:rPr>
              <a:t>roviders)</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Knowledge Exchange Roundtables</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1028700" lvl="1"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Milton Keynes (20/07/2022); Swansea (27/09/2022), Newport (28/09/2022) and Cardiff (29/09/2022)</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Dissemination of Learning from Knowledge Exchange Roundtables </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1028700" lvl="1"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Conference/Workshop  held in Cardiff on December 8th, 2022</a:t>
            </a:r>
          </a:p>
          <a:p>
            <a:pPr algn="l" rtl="0" fontAlgn="base"/>
            <a:endParaRPr lang="en-US" sz="2400" b="0" i="0" dirty="0">
              <a:solidFill>
                <a:srgbClr val="000000"/>
              </a:solidFill>
              <a:effectLst/>
              <a:latin typeface="Arial" panose="020B0604020202020204" pitchFamily="34" charset="0"/>
            </a:endParaRPr>
          </a:p>
          <a:p>
            <a:endParaRPr lang="en-GB"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1</a:t>
            </a:r>
          </a:p>
        </p:txBody>
      </p:sp>
    </p:spTree>
    <p:extLst>
      <p:ext uri="{BB962C8B-B14F-4D97-AF65-F5344CB8AC3E}">
        <p14:creationId xmlns:p14="http://schemas.microsoft.com/office/powerpoint/2010/main" val="326936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355312-F4E1-D238-9809-E8AB9483A00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16</a:t>
            </a:r>
          </a:p>
        </p:txBody>
      </p:sp>
      <p:sp>
        <p:nvSpPr>
          <p:cNvPr id="11" name="Rectangle: Single Corner Rounded 10">
            <a:extLst>
              <a:ext uri="{FF2B5EF4-FFF2-40B4-BE49-F238E27FC236}">
                <a16:creationId xmlns:a16="http://schemas.microsoft.com/office/drawing/2014/main" id="{17754B71-3F85-65F4-CB55-16A15E103CBF}"/>
              </a:ext>
              <a:ext uri="{C183D7F6-B498-43B3-948B-1728B52AA6E4}">
                <adec:decorative xmlns:adec="http://schemas.microsoft.com/office/drawing/2017/decorative" val="1"/>
              </a:ext>
            </a:extLst>
          </p:cNvPr>
          <p:cNvSpPr/>
          <p:nvPr/>
        </p:nvSpPr>
        <p:spPr>
          <a:xfrm>
            <a:off x="582200" y="1640394"/>
            <a:ext cx="2671602" cy="2727499"/>
          </a:xfrm>
          <a:prstGeom prst="round1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panose="00000500000000000000" pitchFamily="2" charset="0"/>
            </a:endParaRPr>
          </a:p>
        </p:txBody>
      </p:sp>
      <p:grpSp>
        <p:nvGrpSpPr>
          <p:cNvPr id="3" name="Group 2">
            <a:extLst>
              <a:ext uri="{FF2B5EF4-FFF2-40B4-BE49-F238E27FC236}">
                <a16:creationId xmlns:a16="http://schemas.microsoft.com/office/drawing/2014/main" id="{2314DE0A-B114-6033-1783-7C32C5306209}"/>
              </a:ext>
              <a:ext uri="{C183D7F6-B498-43B3-948B-1728B52AA6E4}">
                <adec:decorative xmlns:adec="http://schemas.microsoft.com/office/drawing/2017/decorative" val="1"/>
              </a:ext>
            </a:extLst>
          </p:cNvPr>
          <p:cNvGrpSpPr/>
          <p:nvPr/>
        </p:nvGrpSpPr>
        <p:grpSpPr>
          <a:xfrm>
            <a:off x="3639960" y="1726840"/>
            <a:ext cx="1018939" cy="509531"/>
            <a:chOff x="3299703" y="548246"/>
            <a:chExt cx="2024952" cy="1012596"/>
          </a:xfrm>
        </p:grpSpPr>
        <p:pic>
          <p:nvPicPr>
            <p:cNvPr id="9" name="Picture 8">
              <a:extLst>
                <a:ext uri="{FF2B5EF4-FFF2-40B4-BE49-F238E27FC236}">
                  <a16:creationId xmlns:a16="http://schemas.microsoft.com/office/drawing/2014/main" id="{0C145797-4CE2-0FDB-AC17-2167511EAA6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0" name="Picture 9">
              <a:extLst>
                <a:ext uri="{FF2B5EF4-FFF2-40B4-BE49-F238E27FC236}">
                  <a16:creationId xmlns:a16="http://schemas.microsoft.com/office/drawing/2014/main" id="{82B8BD12-B559-65F0-1000-8ECBE16A4F4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 name="Title 1">
            <a:extLst>
              <a:ext uri="{FF2B5EF4-FFF2-40B4-BE49-F238E27FC236}">
                <a16:creationId xmlns:a16="http://schemas.microsoft.com/office/drawing/2014/main" id="{73C1D45E-8E79-D324-D20C-440E2A68E4F5}"/>
              </a:ext>
            </a:extLst>
          </p:cNvPr>
          <p:cNvSpPr txBox="1">
            <a:spLocks/>
          </p:cNvSpPr>
          <p:nvPr/>
        </p:nvSpPr>
        <p:spPr>
          <a:xfrm>
            <a:off x="3517110" y="2236371"/>
            <a:ext cx="8092689" cy="1839406"/>
          </a:xfrm>
          <a:prstGeom prst="rect">
            <a:avLst/>
          </a:prstGeom>
        </p:spPr>
        <p:txBody>
          <a:bodyPr vert="horz" lIns="91440" tIns="45720" rIns="91440" bIns="45720" rtlCol="0" anchor="ctr">
            <a:noAutofit/>
          </a:bodyPr>
          <a:lstStyle>
            <a:lvl1pPr algn="l" defTabSz="914400" rtl="0" eaLnBrk="1" latinLnBrk="0" hangingPunct="1">
              <a:lnSpc>
                <a:spcPct val="110000"/>
              </a:lnSpc>
              <a:spcBef>
                <a:spcPts val="0"/>
              </a:spcBef>
              <a:spcAft>
                <a:spcPts val="600"/>
              </a:spcAft>
              <a:buNone/>
              <a:defRPr sz="3200" kern="1200">
                <a:solidFill>
                  <a:schemeClr val="bg1"/>
                </a:solidFill>
                <a:latin typeface="Poppins SemiBold" panose="00000700000000000000" pitchFamily="50" charset="0"/>
                <a:ea typeface="+mj-ea"/>
                <a:cs typeface="Poppins SemiBold" panose="00000700000000000000" pitchFamily="50" charset="0"/>
              </a:defRPr>
            </a:lvl1pPr>
          </a:lstStyle>
          <a:p>
            <a:endParaRPr lang="en-US" sz="2400" dirty="0">
              <a:latin typeface="Poppins" panose="00000500000000000000" pitchFamily="2" charset="0"/>
              <a:cs typeface="Poppins" panose="00000500000000000000" pitchFamily="2" charset="0"/>
            </a:endParaRPr>
          </a:p>
        </p:txBody>
      </p:sp>
      <p:grpSp>
        <p:nvGrpSpPr>
          <p:cNvPr id="13" name="Group 12">
            <a:extLst>
              <a:ext uri="{FF2B5EF4-FFF2-40B4-BE49-F238E27FC236}">
                <a16:creationId xmlns:a16="http://schemas.microsoft.com/office/drawing/2014/main" id="{D73847AE-7DBB-0268-3A03-08011525EB20}"/>
              </a:ext>
              <a:ext uri="{C183D7F6-B498-43B3-948B-1728B52AA6E4}">
                <adec:decorative xmlns:adec="http://schemas.microsoft.com/office/drawing/2017/decorative" val="1"/>
              </a:ext>
            </a:extLst>
          </p:cNvPr>
          <p:cNvGrpSpPr/>
          <p:nvPr/>
        </p:nvGrpSpPr>
        <p:grpSpPr>
          <a:xfrm rot="10800000">
            <a:off x="9603341" y="3898729"/>
            <a:ext cx="1018939" cy="509531"/>
            <a:chOff x="3299703" y="548246"/>
            <a:chExt cx="2024952" cy="1012596"/>
          </a:xfrm>
        </p:grpSpPr>
        <p:pic>
          <p:nvPicPr>
            <p:cNvPr id="14" name="Picture 13">
              <a:extLst>
                <a:ext uri="{FF2B5EF4-FFF2-40B4-BE49-F238E27FC236}">
                  <a16:creationId xmlns:a16="http://schemas.microsoft.com/office/drawing/2014/main" id="{EF352C08-47A2-EF05-16AC-30211A91E1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5" name="Picture 14">
              <a:extLst>
                <a:ext uri="{FF2B5EF4-FFF2-40B4-BE49-F238E27FC236}">
                  <a16:creationId xmlns:a16="http://schemas.microsoft.com/office/drawing/2014/main" id="{44312BA8-BA20-352E-60D7-104DC5093C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2" name="Text Placeholder 9">
            <a:extLst>
              <a:ext uri="{FF2B5EF4-FFF2-40B4-BE49-F238E27FC236}">
                <a16:creationId xmlns:a16="http://schemas.microsoft.com/office/drawing/2014/main" id="{246735C8-43AE-0ED0-53F8-BCC376FCED61}"/>
              </a:ext>
            </a:extLst>
          </p:cNvPr>
          <p:cNvSpPr txBox="1">
            <a:spLocks/>
          </p:cNvSpPr>
          <p:nvPr/>
        </p:nvSpPr>
        <p:spPr>
          <a:xfrm>
            <a:off x="3517110" y="4066442"/>
            <a:ext cx="4014991"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bg1"/>
                </a:solidFill>
                <a:latin typeface="Poppins" panose="00000500000000000000" pitchFamily="2" charset="0"/>
                <a:cs typeface="Poppins" panose="00000500000000000000" pitchFamily="2" charset="0"/>
              </a:rPr>
              <a:t>Desmond Tutu</a:t>
            </a:r>
            <a:endParaRPr lang="en-GB" sz="2000" dirty="0">
              <a:solidFill>
                <a:schemeClr val="bg1"/>
              </a:solidFill>
              <a:latin typeface="Poppins" panose="00000500000000000000" pitchFamily="2" charset="0"/>
              <a:cs typeface="Poppins" panose="00000500000000000000" pitchFamily="2" charset="0"/>
            </a:endParaRPr>
          </a:p>
        </p:txBody>
      </p:sp>
      <p:sp>
        <p:nvSpPr>
          <p:cNvPr id="6" name="Text Placeholder 12">
            <a:extLst>
              <a:ext uri="{FF2B5EF4-FFF2-40B4-BE49-F238E27FC236}">
                <a16:creationId xmlns:a16="http://schemas.microsoft.com/office/drawing/2014/main" id="{F401CC7A-79B8-273C-506E-9320257ACADD}"/>
              </a:ext>
            </a:extLst>
          </p:cNvPr>
          <p:cNvSpPr txBox="1">
            <a:spLocks/>
          </p:cNvSpPr>
          <p:nvPr/>
        </p:nvSpPr>
        <p:spPr>
          <a:xfrm>
            <a:off x="713057" y="4706192"/>
            <a:ext cx="4512086" cy="65514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Poppins" panose="00000500000000000000" pitchFamily="2" charset="0"/>
                <a:cs typeface="Poppins" panose="00000500000000000000" pitchFamily="2" charset="0"/>
              </a:rPr>
              <a:t>To learn how to add an image to this shape please see instructions on 6.</a:t>
            </a:r>
          </a:p>
          <a:p>
            <a:endParaRPr lang="en-GB" dirty="0">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4A78DA65-CABB-A375-796C-5C9811DB23F0}"/>
              </a:ext>
            </a:extLst>
          </p:cNvPr>
          <p:cNvSpPr txBox="1"/>
          <p:nvPr/>
        </p:nvSpPr>
        <p:spPr>
          <a:xfrm>
            <a:off x="3353691" y="2456262"/>
            <a:ext cx="6117996" cy="1200329"/>
          </a:xfrm>
          <a:prstGeom prst="rect">
            <a:avLst/>
          </a:prstGeom>
          <a:noFill/>
        </p:spPr>
        <p:txBody>
          <a:bodyPr wrap="square">
            <a:spAutoFit/>
          </a:bodyPr>
          <a:lstStyle/>
          <a:p>
            <a:r>
              <a:rPr lang="en-GB" sz="2400" b="0" i="0" dirty="0">
                <a:solidFill>
                  <a:schemeClr val="accent3"/>
                </a:solidFill>
                <a:effectLst/>
                <a:latin typeface="Google Sans"/>
              </a:rPr>
              <a:t>“There comes a point where we need to stop just pulling people out of the river. We need to go upstream and find out why they're falling in”</a:t>
            </a:r>
            <a:endParaRPr lang="en-GB" sz="2400" dirty="0">
              <a:solidFill>
                <a:schemeClr val="accent3"/>
              </a:solidFill>
            </a:endParaRPr>
          </a:p>
        </p:txBody>
      </p:sp>
    </p:spTree>
    <p:extLst>
      <p:ext uri="{BB962C8B-B14F-4D97-AF65-F5344CB8AC3E}">
        <p14:creationId xmlns:p14="http://schemas.microsoft.com/office/powerpoint/2010/main" val="726125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Emerging Themes – Empirical Part of the Research</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4"/>
            <a:ext cx="9754968" cy="4939646"/>
          </a:xfrm>
        </p:spPr>
        <p:txBody>
          <a:bodyPr/>
          <a:lstStyle/>
          <a:p>
            <a:pPr marL="342900" indent="-342900" algn="l" rtl="0" fontAlgn="base">
              <a:buFont typeface="Arial" panose="020B0604020202020204" pitchFamily="34" charset="0"/>
              <a:buChar char="•"/>
            </a:pPr>
            <a:r>
              <a:rPr lang="en-GB" sz="2400" b="0" i="0" u="none" strike="noStrike" dirty="0">
                <a:solidFill>
                  <a:srgbClr val="FFFFFF"/>
                </a:solidFill>
                <a:effectLst/>
                <a:latin typeface="Arial" panose="020B0604020202020204" pitchFamily="34" charset="0"/>
              </a:rPr>
              <a:t>Communities – is it about geography, identity, interest or other factors? </a:t>
            </a:r>
            <a:r>
              <a:rPr lang="en-US" sz="2400" b="0" i="0" dirty="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r>
              <a:rPr lang="en-GB" sz="2400" b="0" i="0" u="none" strike="noStrike" dirty="0">
                <a:solidFill>
                  <a:srgbClr val="FFFFFF"/>
                </a:solidFill>
                <a:effectLst/>
                <a:latin typeface="Arial" panose="020B0604020202020204" pitchFamily="34" charset="0"/>
              </a:rPr>
              <a:t>Networks, Roles and social (and political) capital</a:t>
            </a:r>
            <a:r>
              <a:rPr lang="en-US" sz="2400" b="0" i="0" dirty="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r>
              <a:rPr lang="en-GB" sz="2400" b="0" i="0" u="none" strike="noStrike" dirty="0">
                <a:solidFill>
                  <a:srgbClr val="FFFFFF"/>
                </a:solidFill>
                <a:effectLst/>
                <a:latin typeface="Arial" panose="020B0604020202020204" pitchFamily="34" charset="0"/>
              </a:rPr>
              <a:t>Volunteers, professionals and wider division of roles in the voluntary sector</a:t>
            </a:r>
            <a:r>
              <a:rPr lang="en-US" sz="2400" b="0" i="0" dirty="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r>
              <a:rPr lang="en-GB" sz="2400" b="0" i="0" u="none" strike="noStrike" dirty="0">
                <a:solidFill>
                  <a:srgbClr val="FFFFFF"/>
                </a:solidFill>
                <a:effectLst/>
                <a:latin typeface="Arial" panose="020B0604020202020204" pitchFamily="34" charset="0"/>
              </a:rPr>
              <a:t>Identity, racism and discrimination</a:t>
            </a:r>
            <a:r>
              <a:rPr lang="en-US" sz="2400" b="0" i="0" dirty="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r>
              <a:rPr lang="en-GB" sz="2400" b="0" i="0" u="none" strike="noStrike" dirty="0">
                <a:solidFill>
                  <a:srgbClr val="FFFFFF"/>
                </a:solidFill>
                <a:effectLst/>
                <a:latin typeface="Arial" panose="020B0604020202020204" pitchFamily="34" charset="0"/>
              </a:rPr>
              <a:t>Trust, emotions and sometimes anger</a:t>
            </a:r>
            <a:r>
              <a:rPr lang="en-US" sz="2400" b="0" i="0" dirty="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r>
              <a:rPr lang="en-GB" sz="2400" b="0" i="0" u="none" strike="noStrike" dirty="0">
                <a:solidFill>
                  <a:srgbClr val="FFFFFF"/>
                </a:solidFill>
                <a:effectLst/>
                <a:latin typeface="Arial" panose="020B0604020202020204" pitchFamily="34" charset="0"/>
              </a:rPr>
              <a:t>Systems, values and insecurity</a:t>
            </a:r>
            <a:r>
              <a:rPr lang="en-US" sz="2400" b="0" i="0" dirty="0">
                <a:solidFill>
                  <a:srgbClr val="000000"/>
                </a:solidFill>
                <a:effectLst/>
                <a:latin typeface="Arial" panose="020B0604020202020204" pitchFamily="34" charset="0"/>
              </a:rPr>
              <a:t>​</a:t>
            </a:r>
          </a:p>
          <a:p>
            <a:pPr marL="342900" indent="-342900" algn="l" rtl="0" fontAlgn="base">
              <a:buFont typeface="Arial" panose="020B0604020202020204" pitchFamily="34" charset="0"/>
              <a:buChar char="•"/>
            </a:pPr>
            <a:r>
              <a:rPr lang="en-GB" sz="2400" b="0" i="0" u="none" strike="noStrike" dirty="0">
                <a:solidFill>
                  <a:srgbClr val="FFFFFF"/>
                </a:solidFill>
                <a:effectLst/>
                <a:latin typeface="Arial" panose="020B0604020202020204" pitchFamily="34" charset="0"/>
              </a:rPr>
              <a:t>Profiling and stereotyping</a:t>
            </a:r>
            <a:r>
              <a:rPr lang="en-US" sz="2400" b="0" i="0" dirty="0">
                <a:solidFill>
                  <a:srgbClr val="000000"/>
                </a:solidFill>
                <a:effectLst/>
                <a:latin typeface="Arial" panose="020B0604020202020204" pitchFamily="34" charset="0"/>
              </a:rPr>
              <a:t>​</a:t>
            </a:r>
          </a:p>
          <a:p>
            <a:pPr marL="342900" indent="-342900" algn="l" rtl="0" fontAlgn="base">
              <a:buFont typeface="Wingdings" panose="05000000000000000000" pitchFamily="2" charset="2"/>
              <a:buChar char="§"/>
            </a:pPr>
            <a:endParaRPr lang="en-US" sz="2400" b="0" i="0" dirty="0">
              <a:solidFill>
                <a:srgbClr val="000000"/>
              </a:solidFill>
              <a:effectLst/>
              <a:latin typeface="Arial" panose="020B0604020202020204" pitchFamily="34" charset="0"/>
            </a:endParaRPr>
          </a:p>
          <a:p>
            <a:pPr algn="l" rtl="0" fontAlgn="base"/>
            <a:endParaRPr lang="en-US" sz="2400" b="0" i="0" dirty="0">
              <a:solidFill>
                <a:srgbClr val="000000"/>
              </a:solidFill>
              <a:effectLst/>
              <a:latin typeface="Arial" panose="020B0604020202020204" pitchFamily="34" charset="0"/>
            </a:endParaRPr>
          </a:p>
          <a:p>
            <a:endParaRPr lang="en-GB"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2</a:t>
            </a:r>
          </a:p>
        </p:txBody>
      </p:sp>
    </p:spTree>
    <p:extLst>
      <p:ext uri="{BB962C8B-B14F-4D97-AF65-F5344CB8AC3E}">
        <p14:creationId xmlns:p14="http://schemas.microsoft.com/office/powerpoint/2010/main" val="329772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Empirical Research – Preliminary Findings </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4"/>
            <a:ext cx="9754968" cy="4939646"/>
          </a:xfrm>
        </p:spPr>
        <p:txBody>
          <a:bodyPr/>
          <a:lstStyle/>
          <a:p>
            <a:pPr marL="342900" indent="-342900" algn="l" rtl="0" fontAlgn="base">
              <a:buFont typeface="Arial" panose="020B0604020202020204" pitchFamily="34" charset="0"/>
              <a:buChar char="•"/>
            </a:pPr>
            <a:r>
              <a:rPr lang="en-GB" sz="2400" dirty="0"/>
              <a:t>Engaged Racialised Minority Leaders : High </a:t>
            </a:r>
            <a:r>
              <a:rPr lang="en-GB" sz="2400" b="0" i="0" u="none" strike="noStrike" dirty="0">
                <a:solidFill>
                  <a:srgbClr val="FFFFFF"/>
                </a:solidFill>
                <a:effectLst/>
                <a:latin typeface="Arial" panose="020B0604020202020204" pitchFamily="34" charset="0"/>
              </a:rPr>
              <a:t>Social, Cultural and Political Capital; Faith Leaders; Gendered Cohort; Middle-Aged Cohort</a:t>
            </a:r>
          </a:p>
          <a:p>
            <a:pPr marL="342900" indent="-342900" algn="l" rtl="0" fontAlgn="base">
              <a:buFont typeface="Arial" panose="020B0604020202020204" pitchFamily="34" charset="0"/>
              <a:buChar char="•"/>
            </a:pPr>
            <a:r>
              <a:rPr lang="en-GB" sz="2400" dirty="0">
                <a:solidFill>
                  <a:srgbClr val="FFFFFF"/>
                </a:solidFill>
                <a:latin typeface="Arial" panose="020B0604020202020204" pitchFamily="34" charset="0"/>
              </a:rPr>
              <a:t>Less Engaged Racialised Minority Leaders: Seldom-Heard, Seldom-Asked and Not-Yet-Engaged</a:t>
            </a:r>
          </a:p>
          <a:p>
            <a:pPr marL="342900" indent="-342900" algn="l" rtl="0" fontAlgn="base">
              <a:buFont typeface="Arial" panose="020B0604020202020204" pitchFamily="34" charset="0"/>
              <a:buChar char="•"/>
            </a:pPr>
            <a:r>
              <a:rPr lang="en-GB" sz="2400" b="0" i="0" u="none" strike="noStrike" dirty="0">
                <a:solidFill>
                  <a:srgbClr val="FFFFFF"/>
                </a:solidFill>
                <a:effectLst/>
                <a:latin typeface="Arial" panose="020B0604020202020204" pitchFamily="34" charset="0"/>
              </a:rPr>
              <a:t>Racialised Minority Gatekeepers: Ladder-Lifting, Ubiquitous and Bridge-Builders</a:t>
            </a:r>
          </a:p>
          <a:p>
            <a:pPr marL="342900" indent="-342900" algn="l" rtl="0" fontAlgn="base">
              <a:buFont typeface="Arial" panose="020B0604020202020204" pitchFamily="34" charset="0"/>
              <a:buChar char="•"/>
            </a:pPr>
            <a:r>
              <a:rPr lang="en-GB" sz="2400" dirty="0">
                <a:solidFill>
                  <a:srgbClr val="FFFFFF"/>
                </a:solidFill>
                <a:latin typeface="Arial" panose="020B0604020202020204" pitchFamily="34" charset="0"/>
              </a:rPr>
              <a:t>White Allies Among the Service Providers: Performative vs Authentic and Substantive </a:t>
            </a:r>
            <a:endParaRPr lang="en-GB" sz="2400" b="0" i="0" u="none" strike="noStrike" dirty="0">
              <a:solidFill>
                <a:srgbClr val="FFFFFF"/>
              </a:solidFill>
              <a:effectLst/>
              <a:latin typeface="Arial" panose="020B0604020202020204" pitchFamily="34" charset="0"/>
            </a:endParaRPr>
          </a:p>
          <a:p>
            <a:pPr marL="342900" indent="-342900" algn="l" rtl="0" fontAlgn="base">
              <a:buFont typeface="Arial" panose="020B0604020202020204" pitchFamily="34" charset="0"/>
              <a:buChar char="•"/>
            </a:pPr>
            <a:endParaRPr lang="en-US" sz="2400" b="0" i="0" dirty="0">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r>
              <a:rPr lang="en-US" sz="2400" b="0" i="0" dirty="0">
                <a:solidFill>
                  <a:srgbClr val="000000"/>
                </a:solidFill>
                <a:effectLst/>
                <a:latin typeface="Arial" panose="020B0604020202020204" pitchFamily="34" charset="0"/>
              </a:rPr>
              <a:t>​</a:t>
            </a:r>
          </a:p>
          <a:p>
            <a:pPr marL="342900" indent="-342900" algn="l" rtl="0" fontAlgn="base">
              <a:buFont typeface="Wingdings" panose="05000000000000000000" pitchFamily="2" charset="2"/>
              <a:buChar char="§"/>
            </a:pPr>
            <a:endParaRPr lang="en-US" sz="2400" b="0" i="0" dirty="0">
              <a:solidFill>
                <a:srgbClr val="000000"/>
              </a:solidFill>
              <a:effectLst/>
              <a:latin typeface="Arial" panose="020B0604020202020204" pitchFamily="34" charset="0"/>
            </a:endParaRPr>
          </a:p>
          <a:p>
            <a:pPr algn="l" rtl="0" fontAlgn="base"/>
            <a:endParaRPr lang="en-US" sz="2400" b="0" i="0" dirty="0">
              <a:solidFill>
                <a:srgbClr val="000000"/>
              </a:solidFill>
              <a:effectLst/>
              <a:latin typeface="Arial" panose="020B0604020202020204" pitchFamily="34" charset="0"/>
            </a:endParaRPr>
          </a:p>
          <a:p>
            <a:endParaRPr lang="en-GB"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3</a:t>
            </a:r>
          </a:p>
        </p:txBody>
      </p:sp>
    </p:spTree>
    <p:extLst>
      <p:ext uri="{BB962C8B-B14F-4D97-AF65-F5344CB8AC3E}">
        <p14:creationId xmlns:p14="http://schemas.microsoft.com/office/powerpoint/2010/main" val="3069225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Implications for Research </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4"/>
            <a:ext cx="9754968" cy="4939646"/>
          </a:xfrm>
        </p:spPr>
        <p:txBody>
          <a:bodyPr/>
          <a:lstStyle/>
          <a:p>
            <a:pPr marL="342900" indent="-342900" algn="l" rtl="0" fontAlgn="base">
              <a:buFont typeface="Arial" panose="020B0604020202020204" pitchFamily="34" charset="0"/>
              <a:buChar char="•"/>
            </a:pPr>
            <a:r>
              <a:rPr lang="en-US" sz="2400" dirty="0">
                <a:solidFill>
                  <a:schemeClr val="bg2"/>
                </a:solidFill>
                <a:latin typeface="Arial" panose="020B0604020202020204" pitchFamily="34" charset="0"/>
              </a:rPr>
              <a:t>Hard-to-reach Racialised Minority: questioning the concept, it may be saying more about those using it, as opposed to those labelled</a:t>
            </a:r>
          </a:p>
          <a:p>
            <a:pPr marL="342900" indent="-342900" algn="l" rtl="0" fontAlgn="base">
              <a:buFont typeface="Arial" panose="020B0604020202020204" pitchFamily="34" charset="0"/>
              <a:buChar char="•"/>
            </a:pPr>
            <a:r>
              <a:rPr lang="en-US" sz="2400" b="0" i="0" dirty="0">
                <a:solidFill>
                  <a:schemeClr val="bg2"/>
                </a:solidFill>
                <a:effectLst/>
                <a:latin typeface="Arial" panose="020B0604020202020204" pitchFamily="34" charset="0"/>
              </a:rPr>
              <a:t>Gatekeeping: Formal (Predominantly White), Professional (Predominantly White) and Informal (Racialised Minority) Gatekeepers:</a:t>
            </a:r>
          </a:p>
          <a:p>
            <a:pPr marL="342900" indent="-342900" algn="l" rtl="0" fontAlgn="base">
              <a:buFont typeface="Arial" panose="020B0604020202020204" pitchFamily="34" charset="0"/>
              <a:buChar char="•"/>
            </a:pPr>
            <a:r>
              <a:rPr lang="en-US" sz="2400" dirty="0">
                <a:solidFill>
                  <a:schemeClr val="bg2"/>
                </a:solidFill>
                <a:latin typeface="Arial" panose="020B0604020202020204" pitchFamily="34" charset="0"/>
              </a:rPr>
              <a:t>Allyship (White Allyship): Reactive vs Active; Performative vs Authentic and Substantive – Post-Racial State? Is Critical Race Theory Relevant? What about Intersectionality? Are Seeking to achieve Racial Equity or Equality and Non-Discrimination? What about Belonginess? </a:t>
            </a:r>
            <a:endParaRPr lang="en-US" sz="2400" b="0" i="0" dirty="0">
              <a:solidFill>
                <a:schemeClr val="bg2"/>
              </a:solidFill>
              <a:effectLst/>
              <a:latin typeface="Arial" panose="020B0604020202020204" pitchFamily="34" charset="0"/>
            </a:endParaRPr>
          </a:p>
          <a:p>
            <a:pPr algn="l" rtl="0" fontAlgn="base"/>
            <a:endParaRPr lang="en-US" sz="2400" b="0" i="0" dirty="0">
              <a:solidFill>
                <a:srgbClr val="000000"/>
              </a:solidFill>
              <a:effectLst/>
              <a:latin typeface="Arial" panose="020B0604020202020204" pitchFamily="34" charset="0"/>
            </a:endParaRPr>
          </a:p>
          <a:p>
            <a:endParaRPr lang="en-GB"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A</a:t>
            </a:r>
          </a:p>
        </p:txBody>
      </p:sp>
    </p:spTree>
    <p:extLst>
      <p:ext uri="{BB962C8B-B14F-4D97-AF65-F5344CB8AC3E}">
        <p14:creationId xmlns:p14="http://schemas.microsoft.com/office/powerpoint/2010/main" val="1474893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Implications for Practice </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4"/>
            <a:ext cx="9754968" cy="4939646"/>
          </a:xfrm>
        </p:spPr>
        <p:txBody>
          <a:bodyPr/>
          <a:lstStyle/>
          <a:p>
            <a:pPr marL="342900" indent="-342900" algn="l" rtl="0" fontAlgn="base">
              <a:buFont typeface="Wingdings" panose="05000000000000000000" pitchFamily="2" charset="2"/>
              <a:buChar char="§"/>
            </a:pPr>
            <a:r>
              <a:rPr lang="en-US" sz="2400" dirty="0">
                <a:solidFill>
                  <a:schemeClr val="bg2"/>
                </a:solidFill>
                <a:latin typeface="Arial" panose="020B0604020202020204" pitchFamily="34" charset="0"/>
              </a:rPr>
              <a:t>Engaging with communities labelled “hard-to-reach” – evaluation of internal engagement processes. Asking questions about the image of the service providers in the community – Can’t become what I can’t see </a:t>
            </a:r>
          </a:p>
          <a:p>
            <a:pPr marL="342900" indent="-342900" algn="l" rtl="0" fontAlgn="base">
              <a:buFont typeface="Wingdings" panose="05000000000000000000" pitchFamily="2" charset="2"/>
              <a:buChar char="§"/>
            </a:pPr>
            <a:r>
              <a:rPr lang="en-US" sz="2400" dirty="0">
                <a:solidFill>
                  <a:schemeClr val="bg2"/>
                </a:solidFill>
                <a:latin typeface="Arial" panose="020B0604020202020204" pitchFamily="34" charset="0"/>
              </a:rPr>
              <a:t>Connecting with </a:t>
            </a:r>
            <a:r>
              <a:rPr lang="en-US" sz="2400" dirty="0" err="1">
                <a:solidFill>
                  <a:schemeClr val="bg2"/>
                </a:solidFill>
                <a:latin typeface="Arial" panose="020B0604020202020204" pitchFamily="34" charset="0"/>
              </a:rPr>
              <a:t>racialised</a:t>
            </a:r>
            <a:r>
              <a:rPr lang="en-US" sz="2400" dirty="0">
                <a:solidFill>
                  <a:schemeClr val="bg2"/>
                </a:solidFill>
                <a:latin typeface="Arial" panose="020B0604020202020204" pitchFamily="34" charset="0"/>
              </a:rPr>
              <a:t> minorities through ladder-lifting and ubiquitous gatekeepers vs bridge builder gatekeepers </a:t>
            </a:r>
          </a:p>
          <a:p>
            <a:pPr marL="342900" indent="-342900" algn="l" rtl="0" fontAlgn="base">
              <a:buFont typeface="Wingdings" panose="05000000000000000000" pitchFamily="2" charset="2"/>
              <a:buChar char="§"/>
            </a:pPr>
            <a:r>
              <a:rPr lang="en-US" sz="2400" dirty="0">
                <a:solidFill>
                  <a:schemeClr val="bg2"/>
                </a:solidFill>
                <a:latin typeface="Arial" panose="020B0604020202020204" pitchFamily="34" charset="0"/>
              </a:rPr>
              <a:t>Challenging colleagues who are dismissive of allyship and those involved in performative allyship practices vs embedding and supporting substantive allyship -  </a:t>
            </a:r>
            <a:endParaRPr lang="en-US" sz="2400" b="0" i="0" dirty="0">
              <a:solidFill>
                <a:schemeClr val="bg2"/>
              </a:solidFill>
              <a:effectLst/>
              <a:latin typeface="Arial" panose="020B0604020202020204" pitchFamily="34" charset="0"/>
            </a:endParaRPr>
          </a:p>
          <a:p>
            <a:pPr algn="l" rtl="0" fontAlgn="base"/>
            <a:endParaRPr lang="en-US" sz="2400" b="0" i="0" dirty="0">
              <a:solidFill>
                <a:srgbClr val="000000"/>
              </a:solidFill>
              <a:effectLst/>
              <a:latin typeface="Arial" panose="020B0604020202020204" pitchFamily="34" charset="0"/>
            </a:endParaRPr>
          </a:p>
          <a:p>
            <a:endParaRPr lang="en-GB"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B</a:t>
            </a:r>
          </a:p>
        </p:txBody>
      </p:sp>
    </p:spTree>
    <p:extLst>
      <p:ext uri="{BB962C8B-B14F-4D97-AF65-F5344CB8AC3E}">
        <p14:creationId xmlns:p14="http://schemas.microsoft.com/office/powerpoint/2010/main" val="3235760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Statistics – Politics and Government - </a:t>
            </a:r>
            <a:r>
              <a:rPr kumimoji="0" lang="en-IE" sz="2800" b="1" i="0" u="none" strike="noStrike" kern="1200" cap="none" spc="0" normalizeH="0" baseline="0" noProof="0" dirty="0">
                <a:ln>
                  <a:noFill/>
                </a:ln>
                <a:solidFill>
                  <a:prstClr val="white"/>
                </a:solidFill>
                <a:effectLst/>
                <a:uLnTx/>
                <a:uFillTx/>
                <a:latin typeface="Arial" panose="020B0604020202020204"/>
                <a:ea typeface="+mj-ea"/>
                <a:cs typeface="+mj-cs"/>
              </a:rPr>
              <a:t>Source: </a:t>
            </a:r>
            <a:r>
              <a:rPr kumimoji="0" lang="en-IE" sz="2800" b="1" i="0" u="none" strike="noStrike" kern="1200" cap="none" spc="0" normalizeH="0" baseline="0" noProof="0" dirty="0">
                <a:ln>
                  <a:noFill/>
                </a:ln>
                <a:solidFill>
                  <a:prstClr val="white"/>
                </a:solidFill>
                <a:effectLst/>
                <a:uLnTx/>
                <a:uFillTx/>
                <a:latin typeface="Arial" panose="020B0604020202020204"/>
                <a:ea typeface="+mj-ea"/>
                <a:cs typeface="+mj-cs"/>
                <a:hlinkClick r:id="rId3"/>
              </a:rPr>
              <a:t>Diversity UK </a:t>
            </a:r>
            <a:endParaRPr lang="en-GB" sz="2800" dirty="0"/>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6" y="1489433"/>
            <a:ext cx="9819875" cy="4967927"/>
          </a:xfrm>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Diversity in the UK: BAME individuals in politics &amp; local government</a:t>
            </a:r>
            <a:endPar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8% of MPs</a:t>
            </a: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are Black, Asian and Minority Ethnic (</a:t>
            </a:r>
            <a:r>
              <a:rPr kumimoji="0" lang="en-GB" sz="28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as of 1st May 2019</a:t>
            </a: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5.8% of Members of the House of Lords</a:t>
            </a: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are Black, Asian and Minority Ethnic (</a:t>
            </a:r>
            <a:r>
              <a:rPr kumimoji="0" lang="en-GB" sz="28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as of 1st May 2019</a:t>
            </a: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14% of local councillors</a:t>
            </a: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are BAME; 1,235 out of 7,306 Councillors in 123 local authorities in England (</a:t>
            </a:r>
            <a:r>
              <a:rPr kumimoji="0" lang="en-GB" sz="28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according to the OBV BAME Local Political Representation Audit 2019</a:t>
            </a: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28% of the Members of the London Assembly</a:t>
            </a: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are BAME</a:t>
            </a:r>
          </a:p>
          <a:p>
            <a:pPr marL="342900" indent="-342900">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sz="2000"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353408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Statistics – </a:t>
            </a:r>
            <a:r>
              <a:rPr kumimoji="0" lang="en-IE" sz="2800" b="1" i="0" u="none" strike="noStrike" kern="1200" cap="none" spc="0" normalizeH="0" baseline="0" noProof="0" dirty="0">
                <a:ln>
                  <a:noFill/>
                </a:ln>
                <a:solidFill>
                  <a:prstClr val="white"/>
                </a:solidFill>
                <a:effectLst/>
                <a:uLnTx/>
                <a:uFillTx/>
                <a:latin typeface="Arial" panose="020B0604020202020204"/>
                <a:ea typeface="+mj-ea"/>
                <a:cs typeface="+mj-cs"/>
              </a:rPr>
              <a:t>Prison Population – Source: </a:t>
            </a:r>
            <a:r>
              <a:rPr kumimoji="0" lang="en-IE" sz="2800" b="1" i="0" u="none" strike="noStrike" kern="1200" cap="none" spc="0" normalizeH="0" baseline="0" noProof="0" dirty="0">
                <a:ln>
                  <a:noFill/>
                </a:ln>
                <a:solidFill>
                  <a:prstClr val="white"/>
                </a:solidFill>
                <a:effectLst/>
                <a:uLnTx/>
                <a:uFillTx/>
                <a:latin typeface="Arial" panose="020B0604020202020204"/>
                <a:ea typeface="+mj-ea"/>
                <a:cs typeface="+mj-cs"/>
                <a:hlinkClick r:id="rId3"/>
              </a:rPr>
              <a:t>Prison Reform Trust</a:t>
            </a:r>
            <a:endParaRPr lang="en-GB" sz="2800" dirty="0"/>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4"/>
            <a:ext cx="9754968" cy="4870688"/>
          </a:xfrm>
        </p:spPr>
        <p:txBody>
          <a:bodyPr/>
          <a:lstStyle/>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26% of the prison population, 22,683 people, are from a minority ethnic group</a:t>
            </a:r>
            <a: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If our prison population reflected the make-up of England and Wale s, we would have over 9,000 fewer people in prison—the equivalent of 12 average-sized prisons.</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economic cost of black, Asian and minority ethnic (BAME) over-representation in our prison system is estimated to be £234 million a year.</a:t>
            </a:r>
            <a:b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IE" sz="3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sz="2000"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02</a:t>
            </a:r>
          </a:p>
        </p:txBody>
      </p:sp>
    </p:spTree>
    <p:extLst>
      <p:ext uri="{BB962C8B-B14F-4D97-AF65-F5344CB8AC3E}">
        <p14:creationId xmlns:p14="http://schemas.microsoft.com/office/powerpoint/2010/main" val="2034230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Statistics – </a:t>
            </a:r>
            <a:r>
              <a:rPr lang="en-IE" sz="2800" dirty="0"/>
              <a:t>Homelessness – Source: </a:t>
            </a:r>
            <a:r>
              <a:rPr lang="en-IE" sz="2800" dirty="0">
                <a:hlinkClick r:id="rId3"/>
              </a:rPr>
              <a:t>www.gov.uk</a:t>
            </a:r>
            <a:endParaRPr lang="en-GB" sz="2800" dirty="0"/>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4"/>
            <a:ext cx="9754968" cy="4870688"/>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in 2017/18, there were 56,580 households in England in 'statutory homelessness', which is when a household is unintentionally homeless and is considered a priority (for example, because it has dependent children) – of those, 35,020 (or 62%) were White households (including White ethnic minorities)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14% of all homeless households were Black, 9% were Asian, 4% were from a Mixed ethnic background and 4% were from the Other ethnic group; ethnicity wasn't known for 6% of homeless households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London had the highest overall number of homeless households; it also had the lowest percentage of homeless households made up of White households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b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IE" sz="3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sz="2000"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03</a:t>
            </a:r>
          </a:p>
        </p:txBody>
      </p:sp>
    </p:spTree>
    <p:extLst>
      <p:ext uri="{BB962C8B-B14F-4D97-AF65-F5344CB8AC3E}">
        <p14:creationId xmlns:p14="http://schemas.microsoft.com/office/powerpoint/2010/main" val="3998236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Statistics – </a:t>
            </a:r>
            <a:r>
              <a:rPr lang="en-IE" sz="2800" dirty="0"/>
              <a:t>Unemployment – Source: </a:t>
            </a:r>
            <a:r>
              <a:rPr lang="en-IE" sz="2800" dirty="0">
                <a:hlinkClick r:id="rId3"/>
              </a:rPr>
              <a:t>Commons Library</a:t>
            </a:r>
            <a:endParaRPr lang="en-GB" sz="2800" dirty="0"/>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4"/>
            <a:ext cx="9754968" cy="4870688"/>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The UK unemployment rate was 4.5% in April-June 2021. The rate was 4.0% for people from a White ethnic background compared to 8.0% for people from minority ethnic backgrounds, although there was substantial variation between different ethnic minority groups.</a:t>
            </a:r>
          </a:p>
          <a:p>
            <a:pPr marL="342900" lvl="0" indent="-342900">
              <a:lnSpc>
                <a:spcPct val="107000"/>
              </a:lnSpc>
              <a:spcAft>
                <a:spcPts val="800"/>
              </a:spcAft>
              <a:buSzPts val="1000"/>
              <a:buFont typeface="Symbol" panose="05050102010706020507" pitchFamily="18" charset="2"/>
              <a:buChar char=""/>
              <a:tabLst>
                <a:tab pos="457200" algn="l"/>
              </a:tabLs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People from White (4.0%) and Indian (5.0%) ethnic backgrounds had the lowest unemployment rates, and people from Black (10.0%) and Mixed or Multiple (9.5%) ethnic backgrounds had the highest rates in April-June 2021.</a:t>
            </a:r>
          </a:p>
          <a:p>
            <a:pPr marL="342900" lvl="0" indent="-342900">
              <a:lnSpc>
                <a:spcPct val="107000"/>
              </a:lnSpc>
              <a:spcAft>
                <a:spcPts val="800"/>
              </a:spcAft>
              <a:buSzPts val="1000"/>
              <a:buFont typeface="Symbol" panose="05050102010706020507" pitchFamily="18" charset="2"/>
              <a:buChar char=""/>
              <a:tabLst>
                <a:tab pos="457200" algn="l"/>
              </a:tabLs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b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IE" sz="3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sz="2000"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04</a:t>
            </a:r>
          </a:p>
        </p:txBody>
      </p:sp>
    </p:spTree>
    <p:extLst>
      <p:ext uri="{BB962C8B-B14F-4D97-AF65-F5344CB8AC3E}">
        <p14:creationId xmlns:p14="http://schemas.microsoft.com/office/powerpoint/2010/main" val="140751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Statistics – </a:t>
            </a:r>
            <a:r>
              <a:rPr kumimoji="0" lang="en-IE" sz="2800" b="1" i="0" u="none" strike="noStrike" kern="1200" cap="none" spc="0" normalizeH="0" baseline="0" noProof="0" dirty="0">
                <a:ln>
                  <a:noFill/>
                </a:ln>
                <a:solidFill>
                  <a:prstClr val="white"/>
                </a:solidFill>
                <a:effectLst/>
                <a:uLnTx/>
                <a:uFillTx/>
                <a:latin typeface="Arial" panose="020B0604020202020204"/>
                <a:ea typeface="+mj-ea"/>
                <a:cs typeface="+mj-cs"/>
              </a:rPr>
              <a:t>Income – Source: </a:t>
            </a:r>
            <a:r>
              <a:rPr kumimoji="0" lang="en-IE" sz="2800" b="1" i="0" u="none" strike="noStrike" kern="1200" cap="none" spc="0" normalizeH="0" baseline="0" noProof="0" dirty="0">
                <a:ln>
                  <a:noFill/>
                </a:ln>
                <a:solidFill>
                  <a:prstClr val="white"/>
                </a:solidFill>
                <a:effectLst/>
                <a:uLnTx/>
                <a:uFillTx/>
                <a:latin typeface="Arial" panose="020B0604020202020204"/>
                <a:ea typeface="+mj-ea"/>
                <a:cs typeface="+mj-cs"/>
                <a:hlinkClick r:id="rId3"/>
              </a:rPr>
              <a:t>GOV.UK</a:t>
            </a:r>
            <a:endParaRPr lang="en-GB" sz="2800" dirty="0"/>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4"/>
            <a:ext cx="9754968" cy="4870688"/>
          </a:xfrm>
        </p:spPr>
        <p:txBody>
          <a:bodyPr/>
          <a:lstStyle/>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In this data, UK households were divided into 5 equally-sized groups (or ‘quintiles’) based on their income</a:t>
            </a:r>
            <a:endPar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In the 3 years to March 2019, an average of 76% of Pakistani households were in the 2 lowest income quintiles (after housing costs were deducted) – this was the highest percentage out of all ethnic groups</a:t>
            </a:r>
            <a:endPar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over half of households from the Bangladeshi, Asian Other, Black and Other ethnic groups were in the 2 lowest income quintiles (after housing costs)</a:t>
            </a:r>
            <a:endPar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42% of White British households were in the 2 highest income quintiles (after housing costs) – the highest percentage out of all ethnic groups</a:t>
            </a:r>
            <a:endPar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10% of Bangladeshi and Pakistani households were in the 2 highest income quintiles (after housing costs) – the lowest percentages out of all ethnic groups</a:t>
            </a:r>
            <a:endPar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b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IE" sz="3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sz="2000"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05</a:t>
            </a:r>
          </a:p>
        </p:txBody>
      </p:sp>
    </p:spTree>
    <p:extLst>
      <p:ext uri="{BB962C8B-B14F-4D97-AF65-F5344CB8AC3E}">
        <p14:creationId xmlns:p14="http://schemas.microsoft.com/office/powerpoint/2010/main" val="17239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Statistics – </a:t>
            </a:r>
            <a:r>
              <a:rPr kumimoji="0" lang="en-IE" sz="2800" b="1" i="0" u="none" strike="noStrike" kern="1200" cap="none" spc="0" normalizeH="0" baseline="0" noProof="0" dirty="0">
                <a:ln>
                  <a:noFill/>
                </a:ln>
                <a:solidFill>
                  <a:prstClr val="white"/>
                </a:solidFill>
                <a:effectLst/>
                <a:uLnTx/>
                <a:uFillTx/>
                <a:latin typeface="Arial" panose="020B0604020202020204"/>
                <a:ea typeface="+mj-ea"/>
                <a:cs typeface="+mj-cs"/>
              </a:rPr>
              <a:t>– Looked After Children – Source: </a:t>
            </a:r>
            <a:r>
              <a:rPr kumimoji="0" lang="en-IE" sz="2800" b="1" i="0" u="none" strike="noStrike" kern="1200" cap="none" spc="0" normalizeH="0" baseline="0" noProof="0" dirty="0">
                <a:ln>
                  <a:noFill/>
                </a:ln>
                <a:solidFill>
                  <a:prstClr val="white"/>
                </a:solidFill>
                <a:effectLst/>
                <a:uLnTx/>
                <a:uFillTx/>
                <a:latin typeface="Arial" panose="020B0604020202020204"/>
                <a:ea typeface="+mj-ea"/>
                <a:cs typeface="+mj-cs"/>
                <a:hlinkClick r:id="rId3"/>
              </a:rPr>
              <a:t>Department of Education</a:t>
            </a:r>
            <a:endParaRPr lang="en-GB" sz="2800" dirty="0"/>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4"/>
            <a:ext cx="9754968" cy="5033914"/>
          </a:xfrm>
        </p:spPr>
        <p:txBody>
          <a:bodyPr/>
          <a:lstStyle/>
          <a:p>
            <a:pPr marL="285750"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75% of looked after children at 31 March 2017 were white, </a:t>
            </a:r>
          </a:p>
          <a:p>
            <a:pPr marL="285750"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9% were of mixed ethnicity, </a:t>
            </a:r>
          </a:p>
          <a:p>
            <a:pPr marL="285750"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7% were black or black British,</a:t>
            </a:r>
          </a:p>
          <a:p>
            <a:pPr marL="285750"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5% were Asian or Asian British,  </a:t>
            </a:r>
          </a:p>
          <a:p>
            <a:pPr marL="285750"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3% were other ethnic groups. </a:t>
            </a:r>
          </a:p>
          <a:p>
            <a:pPr marL="285750"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Non-white children appear to be slightly over-represented in the looked after children population, in particular children of mixed and black ethnicity. Children of Asian ethnicity are slightly under represented . </a:t>
            </a:r>
          </a:p>
          <a:p>
            <a:pPr marL="285750"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Over the last five years there have been small increases in the proportions of looked after children of non-white ethnicity which is likely to reflect the increase in the number of unaccompanied asylum seeking children.</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b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IE" sz="3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sz="2000"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06</a:t>
            </a:r>
          </a:p>
        </p:txBody>
      </p:sp>
    </p:spTree>
    <p:extLst>
      <p:ext uri="{BB962C8B-B14F-4D97-AF65-F5344CB8AC3E}">
        <p14:creationId xmlns:p14="http://schemas.microsoft.com/office/powerpoint/2010/main" val="48531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930314"/>
          </a:xfrm>
        </p:spPr>
        <p:txBody>
          <a:bodyPr/>
          <a:lstStyle/>
          <a:p>
            <a:r>
              <a:rPr lang="en-GB" sz="2800" dirty="0"/>
              <a:t>Statistics – </a:t>
            </a:r>
            <a:r>
              <a:rPr lang="en-IE" sz="2800" dirty="0"/>
              <a:t>Post University Graduation Experience – Source: </a:t>
            </a:r>
            <a:r>
              <a:rPr lang="en-IE" sz="2800" dirty="0">
                <a:hlinkClick r:id="rId3"/>
              </a:rPr>
              <a:t>Commons Library</a:t>
            </a:r>
            <a:endParaRPr lang="en-GB" sz="2800" dirty="0"/>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489433"/>
            <a:ext cx="9754968" cy="5231877"/>
          </a:xfrm>
        </p:spPr>
        <p:txBody>
          <a:bodyPr/>
          <a:lstStyle/>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Careers after higher education Black graduates were less likely to be in ‘highly skilled employment’ or further study six months after graduation, although the gaps on this measure were smaller.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69% of Black graduates in 2016/17 were in these activities compared with 71% of Mixed, 72% of Asian and 74% of White graduates.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 survey of graduates 3.5 years after completing their studies found that Black graduates were less likely to be satisfied with their careers. Among graduates aged 25 or under at the start of higher education, 80% of Black Caribbean and 82% of Black African respondents said they were very or fairly satisfied with their careers. This compares with 88% of White graduates.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gap was even larger among those aged 26 or over when they began studying: 74% of Black Caribbean and 73% of Black African graduates were satisfied with their careers compared with 87% of White graduates. These gaps are smaller, but still statistically significant after other factors such as sex, prior qualifications and deprivation are controlled for.</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br>
              <a:rPr kumimoji="0" lang="en-GB"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IE" sz="3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sz="2000"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07</a:t>
            </a:r>
          </a:p>
        </p:txBody>
      </p:sp>
    </p:spTree>
    <p:extLst>
      <p:ext uri="{BB962C8B-B14F-4D97-AF65-F5344CB8AC3E}">
        <p14:creationId xmlns:p14="http://schemas.microsoft.com/office/powerpoint/2010/main" val="4123317699"/>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42cb7e5-80c9-483b-85a4-70df391dc5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AFABBF84FE644393A2DF24433D02FB" ma:contentTypeVersion="15" ma:contentTypeDescription="Create a new document." ma:contentTypeScope="" ma:versionID="06c7eefd024a70ea7794bb2f131042b6">
  <xsd:schema xmlns:xsd="http://www.w3.org/2001/XMLSchema" xmlns:xs="http://www.w3.org/2001/XMLSchema" xmlns:p="http://schemas.microsoft.com/office/2006/metadata/properties" xmlns:ns3="642cb7e5-80c9-483b-85a4-70df391dc543" xmlns:ns4="db119931-bc2b-4877-8ee4-9b9c55e83486" targetNamespace="http://schemas.microsoft.com/office/2006/metadata/properties" ma:root="true" ma:fieldsID="9db7eb5363d153b86d15c223ef859a8f" ns3:_="" ns4:_="">
    <xsd:import namespace="642cb7e5-80c9-483b-85a4-70df391dc543"/>
    <xsd:import namespace="db119931-bc2b-4877-8ee4-9b9c55e8348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2cb7e5-80c9-483b-85a4-70df391dc5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119931-bc2b-4877-8ee4-9b9c55e8348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F123D-72E4-47AA-AF87-050EE8541186}">
  <ds:schemaRefs>
    <ds:schemaRef ds:uri="642cb7e5-80c9-483b-85a4-70df391dc543"/>
    <ds:schemaRef ds:uri="http://schemas.microsoft.com/office/2006/documentManagement/types"/>
    <ds:schemaRef ds:uri="http://purl.org/dc/elements/1.1/"/>
    <ds:schemaRef ds:uri="http://schemas.microsoft.com/office/2006/metadata/properties"/>
    <ds:schemaRef ds:uri="db119931-bc2b-4877-8ee4-9b9c55e83486"/>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A3DDF9ED-7D88-48D2-9E6F-BB43F50061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2cb7e5-80c9-483b-85a4-70df391dc543"/>
    <ds:schemaRef ds:uri="db119931-bc2b-4877-8ee4-9b9c55e834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974</TotalTime>
  <Words>5243</Words>
  <Application>Microsoft Office PowerPoint</Application>
  <PresentationFormat>Widescreen</PresentationFormat>
  <Paragraphs>267</Paragraphs>
  <Slides>25</Slides>
  <Notes>25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25</vt:i4>
      </vt:variant>
    </vt:vector>
  </HeadingPairs>
  <TitlesOfParts>
    <vt:vector size="37" baseType="lpstr">
      <vt:lpstr>Arial</vt:lpstr>
      <vt:lpstr>Calibri</vt:lpstr>
      <vt:lpstr>Google Sans</vt:lpstr>
      <vt:lpstr>Poppins</vt:lpstr>
      <vt:lpstr>Poppins SemiBold</vt:lpstr>
      <vt:lpstr>Symbol</vt:lpstr>
      <vt:lpstr>Wingdings</vt:lpstr>
      <vt:lpstr>Covers</vt:lpstr>
      <vt:lpstr>Contents Slides</vt:lpstr>
      <vt:lpstr>Chapter Headings / Dividers</vt:lpstr>
      <vt:lpstr>Slide Options</vt:lpstr>
      <vt:lpstr>End Slides</vt:lpstr>
      <vt:lpstr>Introductions </vt:lpstr>
      <vt:lpstr>Slide Title 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6</vt:lpstr>
      <vt:lpstr>Slide Title 6</vt:lpstr>
      <vt:lpstr>PowerPoint Presentation</vt:lpstr>
      <vt:lpstr>PowerPoint Presentation</vt:lpstr>
      <vt:lpstr>Slide Title 6</vt:lpstr>
      <vt:lpstr>Slide Title 6</vt:lpstr>
      <vt:lpstr>Slide Title 6</vt:lpstr>
      <vt:lpstr>Slide Title 6</vt:lpstr>
      <vt:lpstr>PowerPoint Presentation</vt:lpstr>
      <vt:lpstr>Slide Title 6</vt:lpstr>
      <vt:lpstr>PowerPoint Presentation</vt:lpstr>
      <vt:lpstr>PowerPoint Presentation</vt:lpstr>
      <vt:lpstr>Slide Title 30</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Business School PowerPoint Template</dc:title>
  <dc:subject>OU Business School PowerPoint Template with accessibility guidance and best practice tips</dc:subject>
  <dc:creator>brand-enquiries@open.ac.uk</dc:creator>
  <cp:keywords>OU Business School PowerPoint Template</cp:keywords>
  <dc:description/>
  <cp:lastModifiedBy>Fidele.Mutwarasibo</cp:lastModifiedBy>
  <cp:revision>5</cp:revision>
  <dcterms:created xsi:type="dcterms:W3CDTF">2022-10-21T14:33:01Z</dcterms:created>
  <dcterms:modified xsi:type="dcterms:W3CDTF">2023-06-21T14:05:41Z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0x0101007BAFABBF84FE644393A2DF24433D02FB</vt:lpwstr>
  </property>
  <property fmtid="{D5CDD505-2E9C-101B-9397-08002B2CF9AE}" pid="3" name="MediaServiceImageTags">
    <vt:lpwstr/>
  </property>
</Properties>
</file>