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2"/>
  </p:notesMasterIdLst>
  <p:sldIdLst>
    <p:sldId id="274" r:id="rId6"/>
    <p:sldId id="256" r:id="rId7"/>
    <p:sldId id="257" r:id="rId8"/>
    <p:sldId id="258" r:id="rId9"/>
    <p:sldId id="260" r:id="rId10"/>
    <p:sldId id="261" r:id="rId11"/>
    <p:sldId id="263" r:id="rId12"/>
    <p:sldId id="264" r:id="rId13"/>
    <p:sldId id="265" r:id="rId14"/>
    <p:sldId id="269" r:id="rId15"/>
    <p:sldId id="270" r:id="rId16"/>
    <p:sldId id="272" r:id="rId17"/>
    <p:sldId id="266" r:id="rId18"/>
    <p:sldId id="267" r:id="rId19"/>
    <p:sldId id="268"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B6DEA6-A169-4EC8-8B83-B7F367547636}" v="6" dt="2022-03-15T12:13:26.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3" autoAdjust="0"/>
    <p:restoredTop sz="86441" autoAdjust="0"/>
  </p:normalViewPr>
  <p:slideViewPr>
    <p:cSldViewPr snapToGrid="0">
      <p:cViewPr varScale="1">
        <p:scale>
          <a:sx n="100" d="100"/>
          <a:sy n="100" d="100"/>
        </p:scale>
        <p:origin x="114" y="31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164A-7D1A-4BF8-856D-67C3F8D4FC14}" type="datetimeFigureOut">
              <a:rPr lang="en-GB" smtClean="0"/>
              <a:t>15/03/2022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E39D14-0726-463C-8EE8-C08AC16184FB}" type="slidenum">
              <a:rPr lang="en-GB" smtClean="0"/>
              <a:t>‹#›</a:t>
            </a:fld>
            <a:endParaRPr lang="en-GB"/>
          </a:p>
        </p:txBody>
      </p:sp>
    </p:spTree>
    <p:extLst>
      <p:ext uri="{BB962C8B-B14F-4D97-AF65-F5344CB8AC3E}">
        <p14:creationId xmlns:p14="http://schemas.microsoft.com/office/powerpoint/2010/main" val="418386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19EDF-32DA-2B40-A28B-2067B9A173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42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74169CA0-51A8-4FFF-9225-A178B8848514}"/>
              </a:ext>
            </a:extLst>
          </p:cNvPr>
          <p:cNvSpPr>
            <a:spLocks noGrp="1" noRot="1" noChangeAspect="1" noTextEdit="1"/>
          </p:cNvSpPr>
          <p:nvPr>
            <p:ph type="sldImg"/>
          </p:nvPr>
        </p:nvSpPr>
        <p:spPr bwMode="auto">
          <a:xfrm>
            <a:off x="26988" y="744538"/>
            <a:ext cx="6615112"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2D53417-0912-4830-B323-8BFEBE7EEC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2EA7764C-5E6D-40D2-AA11-0AD9BD601D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F64310-83B5-4E1B-9DCA-421CE4B2E986}" type="slidenum">
              <a:rPr lang="en-GB" altLang="en-US"/>
              <a:pPr/>
              <a:t>11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00F001-038D-4E61-8F7B-157DBEA8DFE0}"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108921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00F001-038D-4E61-8F7B-157DBEA8DFE0}"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206315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00F001-038D-4E61-8F7B-157DBEA8DFE0}"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2022915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761" y="2880001"/>
            <a:ext cx="11486267" cy="1329595"/>
          </a:xfrm>
          <a:prstGeom prst="rect">
            <a:avLst/>
          </a:prstGeom>
        </p:spPr>
        <p:txBody>
          <a:bodyPr wrap="square" lIns="0" tIns="0" rIns="0" bIns="0" anchor="t" anchorCtr="0">
            <a:spAutoFit/>
          </a:bodyPr>
          <a:lstStyle>
            <a:lvl1pPr algn="l">
              <a:defRPr sz="4800" b="1">
                <a:solidFill>
                  <a:schemeClr val="bg1"/>
                </a:solidFill>
                <a:latin typeface="Montserrat" panose="00000500000000000000" pitchFamily="2" charset="0"/>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365761" y="4222657"/>
            <a:ext cx="11486268" cy="332399"/>
          </a:xfrm>
          <a:prstGeom prst="rect">
            <a:avLst/>
          </a:prstGeom>
        </p:spPr>
        <p:txBody>
          <a:bodyPr wrap="square" lIns="0" tIns="0" rIns="0" bIns="0">
            <a:spAutoFit/>
          </a:bodyPr>
          <a:lstStyle>
            <a:lvl1pPr marL="0" indent="0" algn="l">
              <a:buNone/>
              <a:defRPr sz="2400">
                <a:solidFill>
                  <a:schemeClr val="bg1"/>
                </a:solidFill>
                <a:latin typeface="Montserrat" panose="00000500000000000000" pitchFamily="2" charset="0"/>
              </a:defRPr>
            </a:lvl1pPr>
            <a:lvl2pPr marL="457177" indent="0" algn="ctr">
              <a:buNone/>
              <a:defRPr sz="2000"/>
            </a:lvl2pPr>
            <a:lvl3pPr marL="914354" indent="0" algn="ctr">
              <a:buNone/>
              <a:defRPr sz="1801"/>
            </a:lvl3pPr>
            <a:lvl4pPr marL="1371531" indent="0" algn="ctr">
              <a:buNone/>
              <a:defRPr sz="1600"/>
            </a:lvl4pPr>
            <a:lvl5pPr marL="1828709" indent="0" algn="ctr">
              <a:buNone/>
              <a:defRPr sz="1600"/>
            </a:lvl5pPr>
            <a:lvl6pPr marL="2285886" indent="0" algn="ctr">
              <a:buNone/>
              <a:defRPr sz="1600"/>
            </a:lvl6pPr>
            <a:lvl7pPr marL="2743063" indent="0" algn="ctr">
              <a:buNone/>
              <a:defRPr sz="1600"/>
            </a:lvl7pPr>
            <a:lvl8pPr marL="3200240" indent="0" algn="ctr">
              <a:buNone/>
              <a:defRPr sz="1600"/>
            </a:lvl8pPr>
            <a:lvl9pPr marL="3657417" indent="0" algn="ctr">
              <a:buNone/>
              <a:defRPr sz="1600"/>
            </a:lvl9pPr>
          </a:lstStyle>
          <a:p>
            <a:r>
              <a:rPr lang="en-US" dirty="0"/>
              <a:t>SUB TITLE IN HERE</a:t>
            </a:r>
          </a:p>
        </p:txBody>
      </p:sp>
      <p:sp>
        <p:nvSpPr>
          <p:cNvPr id="4" name="Date Placeholder 3"/>
          <p:cNvSpPr>
            <a:spLocks noGrp="1"/>
          </p:cNvSpPr>
          <p:nvPr>
            <p:ph type="dt" sz="half" idx="10"/>
          </p:nvPr>
        </p:nvSpPr>
        <p:spPr>
          <a:xfrm>
            <a:off x="365759" y="6321578"/>
            <a:ext cx="2743200" cy="184665"/>
          </a:xfrm>
          <a:prstGeom prst="rect">
            <a:avLst/>
          </a:prstGeom>
        </p:spPr>
        <p:txBody>
          <a:bodyPr lIns="0" tIns="0" rIns="0" bIns="0" anchor="t" anchorCtr="0">
            <a:noAutofit/>
          </a:bodyPr>
          <a:lstStyle>
            <a:lvl1pPr>
              <a:defRPr sz="1333">
                <a:solidFill>
                  <a:schemeClr val="bg1"/>
                </a:solidFill>
                <a:latin typeface="Montserrat" panose="00000500000000000000" pitchFamily="2" charset="0"/>
              </a:defRPr>
            </a:lvl1pPr>
          </a:lstStyle>
          <a:p>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91477" y="5507027"/>
            <a:ext cx="1460553" cy="999213"/>
          </a:xfrm>
          <a:prstGeom prst="rect">
            <a:avLst/>
          </a:prstGeom>
        </p:spPr>
      </p:pic>
    </p:spTree>
    <p:extLst>
      <p:ext uri="{BB962C8B-B14F-4D97-AF65-F5344CB8AC3E}">
        <p14:creationId xmlns:p14="http://schemas.microsoft.com/office/powerpoint/2010/main" val="41270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00F001-038D-4E61-8F7B-157DBEA8DFE0}"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557585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0F001-038D-4E61-8F7B-157DBEA8DFE0}" type="datetimeFigureOut">
              <a:rPr lang="en-GB" smtClean="0"/>
              <a:t>15/03/2022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73177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00F001-038D-4E61-8F7B-157DBEA8DFE0}" type="datetimeFigureOut">
              <a:rPr lang="en-GB" smtClean="0"/>
              <a:t>15/03/2022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286262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00F001-038D-4E61-8F7B-157DBEA8DFE0}" type="datetimeFigureOut">
              <a:rPr lang="en-GB" smtClean="0"/>
              <a:t>15/03/2022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370813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00F001-038D-4E61-8F7B-157DBEA8DFE0}" type="datetimeFigureOut">
              <a:rPr lang="en-GB" smtClean="0"/>
              <a:t>15/03/2022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3368131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0F001-038D-4E61-8F7B-157DBEA8DFE0}" type="datetimeFigureOut">
              <a:rPr lang="en-GB" smtClean="0"/>
              <a:t>15/03/2022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502980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00F001-038D-4E61-8F7B-157DBEA8DFE0}" type="datetimeFigureOut">
              <a:rPr lang="en-GB" smtClean="0"/>
              <a:t>15/03/2022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272027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00F001-038D-4E61-8F7B-157DBEA8DFE0}" type="datetimeFigureOut">
              <a:rPr lang="en-GB" smtClean="0"/>
              <a:t>15/03/2022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6C8DA6-C1F2-4CA1-ABCD-D87FD417B403}" type="slidenum">
              <a:rPr lang="en-GB" smtClean="0"/>
              <a:t>‹#›</a:t>
            </a:fld>
            <a:endParaRPr lang="en-GB"/>
          </a:p>
        </p:txBody>
      </p:sp>
    </p:spTree>
    <p:extLst>
      <p:ext uri="{BB962C8B-B14F-4D97-AF65-F5344CB8AC3E}">
        <p14:creationId xmlns:p14="http://schemas.microsoft.com/office/powerpoint/2010/main" val="1871888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0F001-038D-4E61-8F7B-157DBEA8DFE0}" type="datetimeFigureOut">
              <a:rPr lang="en-GB" smtClean="0"/>
              <a:t>15/03/2022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6C8DA6-C1F2-4CA1-ABCD-D87FD417B403}" type="slidenum">
              <a:rPr lang="en-GB" smtClean="0"/>
              <a:t>‹#›</a:t>
            </a:fld>
            <a:endParaRPr lang="en-GB"/>
          </a:p>
        </p:txBody>
      </p:sp>
    </p:spTree>
    <p:extLst>
      <p:ext uri="{BB962C8B-B14F-4D97-AF65-F5344CB8AC3E}">
        <p14:creationId xmlns:p14="http://schemas.microsoft.com/office/powerpoint/2010/main" val="37961887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35164624"/>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defTabSz="914354" rtl="0" eaLnBrk="1" latinLnBrk="0" hangingPunct="1">
        <a:lnSpc>
          <a:spcPct val="90000"/>
        </a:lnSpc>
        <a:spcBef>
          <a:spcPct val="0"/>
        </a:spcBef>
        <a:buNone/>
        <a:defRPr sz="4400" kern="1200">
          <a:solidFill>
            <a:schemeClr val="tx1"/>
          </a:solidFill>
          <a:latin typeface="Montserrat" panose="00000500000000000000" pitchFamily="2" charset="0"/>
          <a:ea typeface="+mj-ea"/>
          <a:cs typeface="+mj-cs"/>
        </a:defRPr>
      </a:lvl1pPr>
    </p:titleStyle>
    <p:bodyStyle>
      <a:lvl1pPr marL="228589" indent="-228589" algn="l" defTabSz="914354"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67"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3"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1"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476"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007" indent="-228589" algn="l" defTabSz="914354"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greenshoot.com/green-screen" TargetMode="External"/><Relationship Id="rId2" Type="http://schemas.openxmlformats.org/officeDocument/2006/relationships/hyperlink" Target="https://wearealbert.org/" TargetMode="External"/><Relationship Id="rId1" Type="http://schemas.openxmlformats.org/officeDocument/2006/relationships/slideLayout" Target="../slideLayouts/slideLayout6.xml"/><Relationship Id="rId4" Type="http://schemas.openxmlformats.org/officeDocument/2006/relationships/hyperlink" Target="https://www.green.fil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9141" y="157694"/>
            <a:ext cx="11246464" cy="609398"/>
          </a:xfrm>
        </p:spPr>
        <p:txBody>
          <a:bodyPr/>
          <a:lstStyle/>
          <a:p>
            <a:r>
              <a:rPr lang="en-US" sz="4400" dirty="0"/>
              <a:t>EMPLOYABILITY CONFERENCE 2022</a:t>
            </a:r>
          </a:p>
        </p:txBody>
      </p:sp>
      <p:sp>
        <p:nvSpPr>
          <p:cNvPr id="5" name="Subtitle 4"/>
          <p:cNvSpPr>
            <a:spLocks noGrp="1"/>
          </p:cNvSpPr>
          <p:nvPr>
            <p:ph type="subTitle" idx="1"/>
          </p:nvPr>
        </p:nvSpPr>
        <p:spPr>
          <a:xfrm>
            <a:off x="379140" y="767092"/>
            <a:ext cx="11246465" cy="664797"/>
          </a:xfrm>
        </p:spPr>
        <p:txBody>
          <a:bodyPr/>
          <a:lstStyle/>
          <a:p>
            <a:r>
              <a:rPr lang="en-US" dirty="0"/>
              <a:t>Employability: expanding the narrative for a rapidly changing world – continuing the conversation </a:t>
            </a:r>
          </a:p>
        </p:txBody>
      </p:sp>
      <p:sp>
        <p:nvSpPr>
          <p:cNvPr id="2" name="TextBox 1">
            <a:extLst>
              <a:ext uri="{FF2B5EF4-FFF2-40B4-BE49-F238E27FC236}">
                <a16:creationId xmlns:a16="http://schemas.microsoft.com/office/drawing/2014/main" id="{85A2831A-6611-46D6-BF7E-B5564D8EF23C}"/>
              </a:ext>
            </a:extLst>
          </p:cNvPr>
          <p:cNvSpPr txBox="1"/>
          <p:nvPr/>
        </p:nvSpPr>
        <p:spPr>
          <a:xfrm>
            <a:off x="2595156" y="853441"/>
            <a:ext cx="2969621" cy="1663337"/>
          </a:xfrm>
          <a:prstGeom prst="rect">
            <a:avLst/>
          </a:prstGeom>
          <a:noFill/>
        </p:spPr>
        <p:txBody>
          <a:bodyPr wrap="square" rtlCol="0">
            <a:no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pic>
        <p:nvPicPr>
          <p:cNvPr id="8" name="Picture 7" descr="Graphical user interface&#10;&#10;Description automatically generated">
            <a:extLst>
              <a:ext uri="{FF2B5EF4-FFF2-40B4-BE49-F238E27FC236}">
                <a16:creationId xmlns:a16="http://schemas.microsoft.com/office/drawing/2014/main" id="{6193D994-E2FC-46EA-98C1-5039ED753CF3}"/>
              </a:ext>
            </a:extLst>
          </p:cNvPr>
          <p:cNvPicPr>
            <a:picLocks noChangeAspect="1"/>
          </p:cNvPicPr>
          <p:nvPr/>
        </p:nvPicPr>
        <p:blipFill rotWithShape="1">
          <a:blip r:embed="rId3">
            <a:extLst>
              <a:ext uri="{28A0092B-C50C-407E-A947-70E740481C1C}">
                <a14:useLocalDpi xmlns:a14="http://schemas.microsoft.com/office/drawing/2010/main" val="0"/>
              </a:ext>
            </a:extLst>
          </a:blip>
          <a:srcRect l="70358" b="1864"/>
          <a:stretch/>
        </p:blipFill>
        <p:spPr>
          <a:xfrm>
            <a:off x="9721923" y="4480472"/>
            <a:ext cx="2409117" cy="2219834"/>
          </a:xfrm>
          <a:prstGeom prst="rect">
            <a:avLst/>
          </a:prstGeom>
        </p:spPr>
      </p:pic>
      <p:sp>
        <p:nvSpPr>
          <p:cNvPr id="9" name="Title 3">
            <a:extLst>
              <a:ext uri="{FF2B5EF4-FFF2-40B4-BE49-F238E27FC236}">
                <a16:creationId xmlns:a16="http://schemas.microsoft.com/office/drawing/2014/main" id="{75D31BD8-09A3-43EE-A06D-F7CCB3B662E0}"/>
              </a:ext>
            </a:extLst>
          </p:cNvPr>
          <p:cNvSpPr txBox="1">
            <a:spLocks/>
          </p:cNvSpPr>
          <p:nvPr/>
        </p:nvSpPr>
        <p:spPr>
          <a:xfrm>
            <a:off x="379140" y="2819602"/>
            <a:ext cx="11486269" cy="498598"/>
          </a:xfrm>
          <a:prstGeom prst="rect">
            <a:avLst/>
          </a:prstGeom>
        </p:spPr>
        <p:txBody>
          <a:bodyPr vert="horz" wrap="square" lIns="0" tIns="0" rIns="0" bIns="0" rtlCol="0" anchor="t" anchorCtr="0">
            <a:spAutoFit/>
          </a:bodyPr>
          <a:lstStyle>
            <a:lvl1pPr algn="l" defTabSz="914354" rtl="0" eaLnBrk="1" latinLnBrk="0" hangingPunct="1">
              <a:lnSpc>
                <a:spcPct val="90000"/>
              </a:lnSpc>
              <a:spcBef>
                <a:spcPct val="0"/>
              </a:spcBef>
              <a:buNone/>
              <a:defRPr sz="4800" b="1" kern="1200">
                <a:solidFill>
                  <a:schemeClr val="bg1"/>
                </a:solidFill>
                <a:latin typeface="Montserrat" panose="00000500000000000000" pitchFamily="2" charset="0"/>
                <a:ea typeface="+mj-ea"/>
                <a:cs typeface="+mj-cs"/>
              </a:defRPr>
            </a:lvl1pPr>
          </a:lstStyle>
          <a:p>
            <a:pPr marL="0" marR="0" lvl="0" indent="0" algn="l" defTabSz="914354" rtl="0" eaLnBrk="1" fontAlgn="auto" latinLnBrk="0" hangingPunct="1">
              <a:lnSpc>
                <a:spcPct val="90000"/>
              </a:lnSpc>
              <a:spcBef>
                <a:spcPct val="0"/>
              </a:spcBef>
              <a:spcAft>
                <a:spcPts val="0"/>
              </a:spcAft>
              <a:buClrTx/>
              <a:buSzTx/>
              <a:buFontTx/>
              <a:buNone/>
              <a:tabLst/>
              <a:defRPr/>
            </a:pPr>
            <a:r>
              <a:rPr lang="en-GB" sz="3600" dirty="0">
                <a:cs typeface="Arial" panose="020B0604020202020204" pitchFamily="34" charset="0"/>
              </a:rPr>
              <a:t>We need to talk about Albert</a:t>
            </a:r>
            <a:endParaRPr kumimoji="0" lang="en-US" sz="3600" b="1" i="0" u="none" strike="noStrike" kern="1200" cap="none" spc="0" normalizeH="0" baseline="0" noProof="0" dirty="0">
              <a:ln>
                <a:noFill/>
              </a:ln>
              <a:solidFill>
                <a:srgbClr val="FFFFFF"/>
              </a:solidFill>
              <a:effectLst/>
              <a:uLnTx/>
              <a:uFillTx/>
            </a:endParaRPr>
          </a:p>
        </p:txBody>
      </p:sp>
      <p:sp>
        <p:nvSpPr>
          <p:cNvPr id="10" name="Subtitle 4">
            <a:extLst>
              <a:ext uri="{FF2B5EF4-FFF2-40B4-BE49-F238E27FC236}">
                <a16:creationId xmlns:a16="http://schemas.microsoft.com/office/drawing/2014/main" id="{C387A22A-54E4-4FCD-A0D4-688FDFB7A4D4}"/>
              </a:ext>
            </a:extLst>
          </p:cNvPr>
          <p:cNvSpPr txBox="1">
            <a:spLocks/>
          </p:cNvSpPr>
          <p:nvPr/>
        </p:nvSpPr>
        <p:spPr>
          <a:xfrm>
            <a:off x="379140" y="3539801"/>
            <a:ext cx="7955235" cy="664797"/>
          </a:xfrm>
          <a:prstGeom prst="rect">
            <a:avLst/>
          </a:prstGeom>
        </p:spPr>
        <p:txBody>
          <a:bodyPr vert="horz" wrap="square" lIns="0" tIns="0" rIns="0" bIns="0" rtlCol="0">
            <a:spAutoFit/>
          </a:bodyPr>
          <a:lstStyle>
            <a:lvl1pPr marL="0" indent="0" algn="l" defTabSz="914354" rtl="0" eaLnBrk="1" latinLnBrk="0" hangingPunct="1">
              <a:lnSpc>
                <a:spcPct val="90000"/>
              </a:lnSpc>
              <a:spcBef>
                <a:spcPts val="1001"/>
              </a:spcBef>
              <a:buFont typeface="Arial" panose="020B0604020202020204" pitchFamily="34" charset="0"/>
              <a:buNone/>
              <a:defRPr sz="2400" kern="1200">
                <a:solidFill>
                  <a:schemeClr val="bg1"/>
                </a:solidFill>
                <a:latin typeface="Montserrat" panose="00000500000000000000" pitchFamily="2" charset="0"/>
                <a:ea typeface="+mn-ea"/>
                <a:cs typeface="+mn-cs"/>
              </a:defRPr>
            </a:lvl1pPr>
            <a:lvl2pPr marL="457177" indent="0" algn="ctr" defTabSz="914354"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354" rtl="0" eaLnBrk="1" latinLnBrk="0" hangingPunct="1">
              <a:lnSpc>
                <a:spcPct val="90000"/>
              </a:lnSpc>
              <a:spcBef>
                <a:spcPts val="500"/>
              </a:spcBef>
              <a:buFont typeface="Arial" panose="020B0604020202020204" pitchFamily="34" charset="0"/>
              <a:buNone/>
              <a:defRPr sz="1801" kern="1200">
                <a:solidFill>
                  <a:schemeClr val="tx1"/>
                </a:solidFill>
                <a:latin typeface="+mn-lt"/>
                <a:ea typeface="+mn-ea"/>
                <a:cs typeface="+mn-cs"/>
              </a:defRPr>
            </a:lvl3pPr>
            <a:lvl4pPr marL="1371531"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3"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7"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b="0" i="0" u="none" strike="noStrike" kern="1200" cap="none" spc="0" normalizeH="0" baseline="0" noProof="0" dirty="0">
                <a:ln>
                  <a:noFill/>
                </a:ln>
                <a:solidFill>
                  <a:prstClr val="white"/>
                </a:solidFill>
                <a:effectLst/>
                <a:uLnTx/>
                <a:uFillTx/>
                <a:cs typeface="Arial" panose="020B0604020202020204" pitchFamily="34" charset="0"/>
              </a:rPr>
              <a:t>Dr Ken Fox, School of Creative Arts &amp; Industries, Canterbury Christ Church University</a:t>
            </a:r>
          </a:p>
        </p:txBody>
      </p:sp>
    </p:spTree>
    <p:extLst>
      <p:ext uri="{BB962C8B-B14F-4D97-AF65-F5344CB8AC3E}">
        <p14:creationId xmlns:p14="http://schemas.microsoft.com/office/powerpoint/2010/main" val="373498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56B58-22FD-4409-BA1D-6B92C21F3268}"/>
              </a:ext>
            </a:extLst>
          </p:cNvPr>
          <p:cNvSpPr>
            <a:spLocks noGrp="1"/>
          </p:cNvSpPr>
          <p:nvPr>
            <p:ph type="title"/>
          </p:nvPr>
        </p:nvSpPr>
        <p:spPr/>
        <p:txBody>
          <a:bodyPr/>
          <a:lstStyle/>
          <a:p>
            <a:r>
              <a:rPr lang="en-GB" dirty="0"/>
              <a:t>How sustainability and employability align</a:t>
            </a:r>
          </a:p>
        </p:txBody>
      </p:sp>
      <p:sp>
        <p:nvSpPr>
          <p:cNvPr id="3" name="Content Placeholder 2">
            <a:extLst>
              <a:ext uri="{FF2B5EF4-FFF2-40B4-BE49-F238E27FC236}">
                <a16:creationId xmlns:a16="http://schemas.microsoft.com/office/drawing/2014/main" id="{13866F25-2ED7-483A-9EE6-72C7A54EE9DA}"/>
              </a:ext>
            </a:extLst>
          </p:cNvPr>
          <p:cNvSpPr>
            <a:spLocks noGrp="1"/>
          </p:cNvSpPr>
          <p:nvPr>
            <p:ph idx="1"/>
          </p:nvPr>
        </p:nvSpPr>
        <p:spPr/>
        <p:txBody>
          <a:bodyPr/>
          <a:lstStyle/>
          <a:p>
            <a:endParaRPr lang="en-GB" dirty="0"/>
          </a:p>
          <a:p>
            <a:r>
              <a:rPr lang="en-GB" dirty="0"/>
              <a:t>Transferable skills  (learning about the science of climate change)</a:t>
            </a:r>
          </a:p>
          <a:p>
            <a:endParaRPr lang="en-GB" dirty="0"/>
          </a:p>
          <a:p>
            <a:r>
              <a:rPr lang="en-GB" dirty="0"/>
              <a:t>Self-reflection (working through their own carbon footprint)</a:t>
            </a:r>
          </a:p>
          <a:p>
            <a:endParaRPr lang="en-GB" dirty="0"/>
          </a:p>
          <a:p>
            <a:r>
              <a:rPr lang="en-GB" dirty="0"/>
              <a:t>Completing the carbon calculator and drawing up an action plan</a:t>
            </a:r>
          </a:p>
          <a:p>
            <a:endParaRPr lang="en-GB" dirty="0"/>
          </a:p>
          <a:p>
            <a:r>
              <a:rPr lang="en-GB" dirty="0"/>
              <a:t>Pitching and editorial skills</a:t>
            </a:r>
          </a:p>
        </p:txBody>
      </p:sp>
    </p:spTree>
    <p:extLst>
      <p:ext uri="{BB962C8B-B14F-4D97-AF65-F5344CB8AC3E}">
        <p14:creationId xmlns:p14="http://schemas.microsoft.com/office/powerpoint/2010/main" val="4140436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9234CBAF-F6BA-45EF-82AE-FD7768CB3031}"/>
              </a:ext>
            </a:extLst>
          </p:cNvPr>
          <p:cNvSpPr>
            <a:spLocks noGrp="1"/>
          </p:cNvSpPr>
          <p:nvPr>
            <p:ph type="title"/>
          </p:nvPr>
        </p:nvSpPr>
        <p:spPr/>
        <p:txBody>
          <a:bodyPr/>
          <a:lstStyle/>
          <a:p>
            <a:r>
              <a:rPr lang="en-GB" altLang="en-US" dirty="0">
                <a:latin typeface="Arial" panose="020B0604020202020204" pitchFamily="34" charset="0"/>
                <a:cs typeface="Arial" panose="020B0604020202020204" pitchFamily="34" charset="0"/>
              </a:rPr>
              <a:t>CBI list of graduate employability skills</a:t>
            </a:r>
          </a:p>
        </p:txBody>
      </p:sp>
      <p:sp>
        <p:nvSpPr>
          <p:cNvPr id="33795" name="Content Placeholder 2">
            <a:extLst>
              <a:ext uri="{FF2B5EF4-FFF2-40B4-BE49-F238E27FC236}">
                <a16:creationId xmlns:a16="http://schemas.microsoft.com/office/drawing/2014/main" id="{58C8B39F-BD21-40F8-885E-F1537ED36339}"/>
              </a:ext>
            </a:extLst>
          </p:cNvPr>
          <p:cNvSpPr>
            <a:spLocks noGrp="1"/>
          </p:cNvSpPr>
          <p:nvPr>
            <p:ph idx="1"/>
          </p:nvPr>
        </p:nvSpPr>
        <p:spPr/>
        <p:txBody>
          <a:bodyPr>
            <a:normAutofit fontScale="92500"/>
          </a:bodyPr>
          <a:lstStyle/>
          <a:p>
            <a:pPr marL="0" indent="0">
              <a:buNone/>
            </a:pPr>
            <a:endParaRPr lang="en-GB" altLang="en-US" dirty="0">
              <a:latin typeface="Humnst777 BT" panose="020B0603030504020204" pitchFamily="34" charset="0"/>
            </a:endParaRPr>
          </a:p>
          <a:p>
            <a:r>
              <a:rPr lang="en-GB" altLang="en-US" sz="2400" dirty="0">
                <a:latin typeface="Arial" panose="020B0604020202020204" pitchFamily="34" charset="0"/>
                <a:cs typeface="Arial" panose="020B0604020202020204" pitchFamily="34" charset="0"/>
              </a:rPr>
              <a:t>Self-management  (Assessment 2, 3, 4)</a:t>
            </a:r>
          </a:p>
          <a:p>
            <a:r>
              <a:rPr lang="en-GB" altLang="en-US" sz="2400" dirty="0">
                <a:latin typeface="Arial" panose="020B0604020202020204" pitchFamily="34" charset="0"/>
                <a:cs typeface="Arial" panose="020B0604020202020204" pitchFamily="34" charset="0"/>
              </a:rPr>
              <a:t>Business and customer awareness (Assessment 4)</a:t>
            </a:r>
          </a:p>
          <a:p>
            <a:r>
              <a:rPr lang="en-GB" altLang="en-US" sz="2400" dirty="0">
                <a:latin typeface="Arial" panose="020B0604020202020204" pitchFamily="34" charset="0"/>
                <a:cs typeface="Arial" panose="020B0604020202020204" pitchFamily="34" charset="0"/>
              </a:rPr>
              <a:t>Team-working (In class activities)</a:t>
            </a:r>
          </a:p>
          <a:p>
            <a:r>
              <a:rPr lang="en-GB" altLang="en-US" sz="2400" dirty="0">
                <a:latin typeface="Arial" panose="020B0604020202020204" pitchFamily="34" charset="0"/>
                <a:cs typeface="Arial" panose="020B0604020202020204" pitchFamily="34" charset="0"/>
              </a:rPr>
              <a:t>Problem solving (Assessment 2 &amp; 3)</a:t>
            </a:r>
          </a:p>
          <a:p>
            <a:r>
              <a:rPr lang="en-GB" altLang="en-US" sz="2400" dirty="0">
                <a:latin typeface="Arial" panose="020B0604020202020204" pitchFamily="34" charset="0"/>
                <a:cs typeface="Arial" panose="020B0604020202020204" pitchFamily="34" charset="0"/>
              </a:rPr>
              <a:t>Communication and Literacy (Assessment 2,3 &amp; 4)</a:t>
            </a:r>
          </a:p>
          <a:p>
            <a:r>
              <a:rPr lang="en-GB" altLang="en-US" sz="2400" dirty="0">
                <a:latin typeface="Arial" panose="020B0604020202020204" pitchFamily="34" charset="0"/>
                <a:cs typeface="Arial" panose="020B0604020202020204" pitchFamily="34" charset="0"/>
              </a:rPr>
              <a:t>Application of Numeracy (Assessment 3)</a:t>
            </a:r>
          </a:p>
          <a:p>
            <a:r>
              <a:rPr lang="en-GB" altLang="en-US" sz="2400" dirty="0">
                <a:latin typeface="Arial" panose="020B0604020202020204" pitchFamily="34" charset="0"/>
                <a:cs typeface="Arial" panose="020B0604020202020204" pitchFamily="34" charset="0"/>
              </a:rPr>
              <a:t>Application of Information Technology (Using </a:t>
            </a:r>
            <a:r>
              <a:rPr lang="en-GB" altLang="en-US" sz="2400" dirty="0" err="1">
                <a:latin typeface="Arial" panose="020B0604020202020204" pitchFamily="34" charset="0"/>
                <a:cs typeface="Arial" panose="020B0604020202020204" pitchFamily="34" charset="0"/>
              </a:rPr>
              <a:t>Pebblepad</a:t>
            </a:r>
            <a:r>
              <a:rPr lang="en-GB" altLang="en-US" sz="2400" dirty="0">
                <a:latin typeface="Arial" panose="020B0604020202020204" pitchFamily="34" charset="0"/>
                <a:cs typeface="Arial" panose="020B0604020202020204" pitchFamily="34" charset="0"/>
              </a:rPr>
              <a:t> as </a:t>
            </a:r>
            <a:r>
              <a:rPr lang="en-GB" altLang="en-US" sz="2400" dirty="0" err="1">
                <a:latin typeface="Arial" panose="020B0604020202020204" pitchFamily="34" charset="0"/>
                <a:cs typeface="Arial" panose="020B0604020202020204" pitchFamily="34" charset="0"/>
              </a:rPr>
              <a:t>eportfolio</a:t>
            </a:r>
            <a:r>
              <a:rPr lang="en-GB" altLang="en-US" sz="2400" dirty="0">
                <a:latin typeface="Arial" panose="020B0604020202020204" pitchFamily="34" charset="0"/>
                <a:cs typeface="Arial" panose="020B0604020202020204" pitchFamily="34" charset="0"/>
              </a:rPr>
              <a:t>)</a:t>
            </a:r>
          </a:p>
          <a:p>
            <a:r>
              <a:rPr lang="en-GB" altLang="en-US" sz="2400" dirty="0">
                <a:latin typeface="Arial" panose="020B0604020202020204" pitchFamily="34" charset="0"/>
                <a:cs typeface="Arial" panose="020B0604020202020204" pitchFamily="34" charset="0"/>
              </a:rPr>
              <a:t>International / Cultural Awareness (All assessments Sustainability awareness)</a:t>
            </a:r>
          </a:p>
          <a:p>
            <a:r>
              <a:rPr lang="en-GB" altLang="en-US" sz="2400" dirty="0">
                <a:latin typeface="Arial" panose="020B0604020202020204" pitchFamily="34" charset="0"/>
                <a:cs typeface="Arial" panose="020B0604020202020204" pitchFamily="34" charset="0"/>
              </a:rPr>
              <a:t>Foreign Language Skills</a:t>
            </a:r>
          </a:p>
        </p:txBody>
      </p:sp>
    </p:spTree>
    <p:extLst>
      <p:ext uri="{BB962C8B-B14F-4D97-AF65-F5344CB8AC3E}">
        <p14:creationId xmlns:p14="http://schemas.microsoft.com/office/powerpoint/2010/main" val="86028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FC907-D32C-46A5-BC33-A30960ABD1C1}"/>
              </a:ext>
            </a:extLst>
          </p:cNvPr>
          <p:cNvSpPr>
            <a:spLocks noGrp="1"/>
          </p:cNvSpPr>
          <p:nvPr>
            <p:ph type="title"/>
          </p:nvPr>
        </p:nvSpPr>
        <p:spPr/>
        <p:txBody>
          <a:bodyPr/>
          <a:lstStyle/>
          <a:p>
            <a:r>
              <a:rPr lang="en-GB" dirty="0"/>
              <a:t>Sustainability and Employability contested terms</a:t>
            </a:r>
          </a:p>
        </p:txBody>
      </p:sp>
      <p:sp>
        <p:nvSpPr>
          <p:cNvPr id="3" name="Content Placeholder 2">
            <a:extLst>
              <a:ext uri="{FF2B5EF4-FFF2-40B4-BE49-F238E27FC236}">
                <a16:creationId xmlns:a16="http://schemas.microsoft.com/office/drawing/2014/main" id="{B6886199-C87E-42E3-9BBC-D1488CCE1B3A}"/>
              </a:ext>
            </a:extLst>
          </p:cNvPr>
          <p:cNvSpPr>
            <a:spLocks noGrp="1"/>
          </p:cNvSpPr>
          <p:nvPr>
            <p:ph idx="1"/>
          </p:nvPr>
        </p:nvSpPr>
        <p:spPr/>
        <p:txBody>
          <a:bodyPr/>
          <a:lstStyle/>
          <a:p>
            <a:endParaRPr lang="en-GB" dirty="0"/>
          </a:p>
          <a:p>
            <a:endParaRPr lang="en-GB" dirty="0"/>
          </a:p>
          <a:p>
            <a:r>
              <a:rPr lang="en-GB" dirty="0">
                <a:latin typeface="Arial" panose="020B0604020202020204" pitchFamily="34" charset="0"/>
                <a:cs typeface="Arial" panose="020B0604020202020204" pitchFamily="34" charset="0"/>
              </a:rPr>
              <a:t>Some of the discourse and assumptions around employability as it is located in higher education need to questioned.</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Albert provides an opportunity where self interest and public </a:t>
            </a:r>
            <a:r>
              <a:rPr lang="en-GB">
                <a:latin typeface="Arial" panose="020B0604020202020204" pitchFamily="34" charset="0"/>
                <a:cs typeface="Arial" panose="020B0604020202020204" pitchFamily="34" charset="0"/>
              </a:rPr>
              <a:t>interest align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3330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Front cover of Advance HE and QAA Education for Sustainable Development Guidance">
            <a:extLst>
              <a:ext uri="{FF2B5EF4-FFF2-40B4-BE49-F238E27FC236}">
                <a16:creationId xmlns:a16="http://schemas.microsoft.com/office/drawing/2014/main" id="{11E9B148-3B2B-4285-8473-02FE99AE5A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6600" y="1855989"/>
            <a:ext cx="7357198" cy="4120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F832B56C-B5DE-4B79-9412-5CE73C4015F2}"/>
              </a:ext>
            </a:extLst>
          </p:cNvPr>
          <p:cNvSpPr>
            <a:spLocks noGrp="1"/>
          </p:cNvSpPr>
          <p:nvPr>
            <p:ph type="title" idx="4294967295"/>
          </p:nvPr>
        </p:nvSpPr>
        <p:spPr>
          <a:xfrm>
            <a:off x="0" y="609600"/>
            <a:ext cx="5672138" cy="1143000"/>
          </a:xfrm>
        </p:spPr>
        <p:txBody>
          <a:bodyPr>
            <a:normAutofit fontScale="90000"/>
          </a:bodyPr>
          <a:lstStyle/>
          <a:p>
            <a:r>
              <a:rPr lang="en-GB" dirty="0"/>
              <a:t>Advance HE Ed for Sustainable</a:t>
            </a:r>
            <a:r>
              <a:rPr lang="en-GB" baseline="0" dirty="0"/>
              <a:t> Development</a:t>
            </a:r>
            <a:endParaRPr lang="en-GB" dirty="0"/>
          </a:p>
        </p:txBody>
      </p:sp>
    </p:spTree>
    <p:extLst>
      <p:ext uri="{BB962C8B-B14F-4D97-AF65-F5344CB8AC3E}">
        <p14:creationId xmlns:p14="http://schemas.microsoft.com/office/powerpoint/2010/main" val="4182922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a:extLst>
              <a:ext uri="{FF2B5EF4-FFF2-40B4-BE49-F238E27FC236}">
                <a16:creationId xmlns:a16="http://schemas.microsoft.com/office/drawing/2014/main" id="{8EE845C9-F680-44D4-9FE7-D2022BD8976D}"/>
              </a:ext>
            </a:extLst>
          </p:cNvPr>
          <p:cNvSpPr txBox="1">
            <a:spLocks noChangeArrowheads="1"/>
          </p:cNvSpPr>
          <p:nvPr/>
        </p:nvSpPr>
        <p:spPr bwMode="auto">
          <a:xfrm>
            <a:off x="2923309" y="2078182"/>
            <a:ext cx="6219104" cy="42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lnSpc>
                <a:spcPct val="107000"/>
              </a:lnSpc>
              <a:spcBef>
                <a:spcPct val="0"/>
              </a:spcBef>
              <a:spcAft>
                <a:spcPts val="800"/>
              </a:spcAft>
              <a:buClrTx/>
              <a:buSzTx/>
              <a:buFontTx/>
              <a:buNone/>
            </a:pPr>
            <a:r>
              <a:rPr lang="en-GB"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Covid has been the great disruptor and it may be that out of this shock to societal systems, including education, more effective forms of pedagogy might emerge that move forward, rather than look back, with a renewed sense of purpose about how gaining employment and saving the planet are inextricably linked.</a:t>
            </a:r>
          </a:p>
        </p:txBody>
      </p:sp>
      <p:sp>
        <p:nvSpPr>
          <p:cNvPr id="2" name="Title 1">
            <a:extLst>
              <a:ext uri="{FF2B5EF4-FFF2-40B4-BE49-F238E27FC236}">
                <a16:creationId xmlns:a16="http://schemas.microsoft.com/office/drawing/2014/main" id="{F68C879D-5155-4834-888A-7D41458C458B}"/>
              </a:ext>
            </a:extLst>
          </p:cNvPr>
          <p:cNvSpPr>
            <a:spLocks noGrp="1"/>
          </p:cNvSpPr>
          <p:nvPr>
            <p:ph type="title" idx="4294967295"/>
          </p:nvPr>
        </p:nvSpPr>
        <p:spPr>
          <a:xfrm>
            <a:off x="0" y="609600"/>
            <a:ext cx="8596313" cy="1320800"/>
          </a:xfrm>
        </p:spPr>
        <p:txBody>
          <a:bodyPr/>
          <a:lstStyle/>
          <a:p>
            <a:r>
              <a:rPr lang="en-GB" dirty="0"/>
              <a:t>Covid: The Great Disruptor</a:t>
            </a:r>
          </a:p>
        </p:txBody>
      </p:sp>
    </p:spTree>
    <p:extLst>
      <p:ext uri="{BB962C8B-B14F-4D97-AF65-F5344CB8AC3E}">
        <p14:creationId xmlns:p14="http://schemas.microsoft.com/office/powerpoint/2010/main" val="1495187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DF607A4-6D6A-4108-9B61-478F29E8E1BD}"/>
              </a:ext>
            </a:extLst>
          </p:cNvPr>
          <p:cNvSpPr>
            <a:spLocks noGrp="1" noChangeArrowheads="1"/>
          </p:cNvSpPr>
          <p:nvPr>
            <p:ph type="title"/>
          </p:nvPr>
        </p:nvSpPr>
        <p:spPr/>
        <p:txBody>
          <a:bodyPr/>
          <a:lstStyle/>
          <a:p>
            <a:pPr eaLnBrk="1" hangingPunct="1"/>
            <a:r>
              <a:rPr lang="en-GB" altLang="en-US" dirty="0">
                <a:latin typeface="Arial" panose="020B0604020202020204" pitchFamily="34" charset="0"/>
                <a:cs typeface="Arial" panose="020B0604020202020204" pitchFamily="34" charset="0"/>
              </a:rPr>
              <a:t>Useful Websites</a:t>
            </a:r>
          </a:p>
        </p:txBody>
      </p:sp>
      <p:sp>
        <p:nvSpPr>
          <p:cNvPr id="17411" name="TextBox 3">
            <a:extLst>
              <a:ext uri="{FF2B5EF4-FFF2-40B4-BE49-F238E27FC236}">
                <a16:creationId xmlns:a16="http://schemas.microsoft.com/office/drawing/2014/main" id="{1DACD96F-9EED-434D-971B-617C1223A65C}"/>
              </a:ext>
            </a:extLst>
          </p:cNvPr>
          <p:cNvSpPr txBox="1">
            <a:spLocks noChangeArrowheads="1"/>
          </p:cNvSpPr>
          <p:nvPr/>
        </p:nvSpPr>
        <p:spPr bwMode="auto">
          <a:xfrm>
            <a:off x="950410" y="2131285"/>
            <a:ext cx="967949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4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https://wearealbert.org/</a:t>
            </a: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r>
              <a:rPr lang="en-GB" altLang="en-US" sz="2400"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https://www.greenshoot.com/green-screen</a:t>
            </a: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r>
              <a:rPr lang="en-GB" altLang="en-US" sz="2400" dirty="0">
                <a:solidFill>
                  <a:schemeClr val="tx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https://www.green.film/</a:t>
            </a: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endParaRPr lang="en-GB" altLang="en-US" sz="2400" dirty="0">
              <a:solidFill>
                <a:schemeClr val="tx1"/>
              </a:solidFill>
              <a:latin typeface="Arial" panose="020B0604020202020204" pitchFamily="34" charset="0"/>
              <a:cs typeface="Arial" panose="020B0604020202020204" pitchFamily="34" charset="0"/>
            </a:endParaRPr>
          </a:p>
          <a:p>
            <a:pPr eaLnBrk="1" hangingPunct="1">
              <a:spcBef>
                <a:spcPct val="0"/>
              </a:spcBef>
              <a:buClrTx/>
              <a:buSzTx/>
              <a:buFontTx/>
              <a:buNone/>
            </a:pPr>
            <a:endParaRPr lang="en-GB" altLang="en-US" dirty="0">
              <a:solidFill>
                <a:schemeClr val="tx1"/>
              </a:solidFill>
              <a:latin typeface="Calibri" panose="020F0502020204030204" pitchFamily="34" charset="0"/>
            </a:endParaRPr>
          </a:p>
          <a:p>
            <a:pPr eaLnBrk="1" hangingPunct="1">
              <a:spcBef>
                <a:spcPct val="0"/>
              </a:spcBef>
              <a:buClrTx/>
              <a:buSzTx/>
              <a:buFontTx/>
              <a:buNone/>
            </a:pPr>
            <a:endParaRPr lang="en-GB" altLang="en-US" dirty="0">
              <a:solidFill>
                <a:schemeClr val="tx1"/>
              </a:solidFill>
              <a:latin typeface="Calibri" panose="020F0502020204030204" pitchFamily="34" charset="0"/>
            </a:endParaRPr>
          </a:p>
          <a:p>
            <a:pPr eaLnBrk="1" hangingPunct="1">
              <a:spcBef>
                <a:spcPct val="0"/>
              </a:spcBef>
              <a:buClrTx/>
              <a:buSzTx/>
              <a:buFontTx/>
              <a:buNone/>
            </a:pPr>
            <a:endParaRPr lang="en-GB" altLang="en-US" dirty="0">
              <a:solidFill>
                <a:schemeClr val="tx1"/>
              </a:solidFill>
            </a:endParaRPr>
          </a:p>
        </p:txBody>
      </p:sp>
    </p:spTree>
    <p:extLst>
      <p:ext uri="{BB962C8B-B14F-4D97-AF65-F5344CB8AC3E}">
        <p14:creationId xmlns:p14="http://schemas.microsoft.com/office/powerpoint/2010/main" val="2290407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5761" y="2880001"/>
            <a:ext cx="11486267" cy="664799"/>
          </a:xfrm>
        </p:spPr>
        <p:txBody>
          <a:bodyPr/>
          <a:lstStyle/>
          <a:p>
            <a:pPr algn="ctr"/>
            <a:r>
              <a:rPr lang="en-US" dirty="0"/>
              <a:t>THANK YOU</a:t>
            </a:r>
          </a:p>
        </p:txBody>
      </p:sp>
      <p:pic>
        <p:nvPicPr>
          <p:cNvPr id="4" name="Picture 3" descr="Graphical user interface&#10;&#10;Description automatically generated">
            <a:extLst>
              <a:ext uri="{FF2B5EF4-FFF2-40B4-BE49-F238E27FC236}">
                <a16:creationId xmlns:a16="http://schemas.microsoft.com/office/drawing/2014/main" id="{91167D23-4D7C-4CFF-839A-153659C1C063}"/>
              </a:ext>
            </a:extLst>
          </p:cNvPr>
          <p:cNvPicPr>
            <a:picLocks noChangeAspect="1"/>
          </p:cNvPicPr>
          <p:nvPr/>
        </p:nvPicPr>
        <p:blipFill rotWithShape="1">
          <a:blip r:embed="rId2">
            <a:extLst>
              <a:ext uri="{28A0092B-C50C-407E-A947-70E740481C1C}">
                <a14:useLocalDpi xmlns:a14="http://schemas.microsoft.com/office/drawing/2010/main" val="0"/>
              </a:ext>
            </a:extLst>
          </a:blip>
          <a:srcRect l="70358" b="1864"/>
          <a:stretch/>
        </p:blipFill>
        <p:spPr>
          <a:xfrm>
            <a:off x="9721923" y="4480472"/>
            <a:ext cx="2409117" cy="2219834"/>
          </a:xfrm>
          <a:prstGeom prst="rect">
            <a:avLst/>
          </a:prstGeom>
        </p:spPr>
      </p:pic>
    </p:spTree>
    <p:extLst>
      <p:ext uri="{BB962C8B-B14F-4D97-AF65-F5344CB8AC3E}">
        <p14:creationId xmlns:p14="http://schemas.microsoft.com/office/powerpoint/2010/main" val="178026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59FB7-701E-4143-B5E6-4B88D8BD78EA}"/>
              </a:ext>
            </a:extLst>
          </p:cNvPr>
          <p:cNvSpPr>
            <a:spLocks noGrp="1"/>
          </p:cNvSpPr>
          <p:nvPr>
            <p:ph type="ctrTitle"/>
          </p:nvPr>
        </p:nvSpPr>
        <p:spPr/>
        <p:txBody>
          <a:bodyPr/>
          <a:lstStyle/>
          <a:p>
            <a:pPr algn="l"/>
            <a:r>
              <a:rPr lang="en-GB" dirty="0">
                <a:latin typeface="Arial" panose="020B0604020202020204" pitchFamily="34" charset="0"/>
                <a:cs typeface="Arial" panose="020B0604020202020204" pitchFamily="34" charset="0"/>
              </a:rPr>
              <a:t>We need to talk about Albert</a:t>
            </a:r>
          </a:p>
        </p:txBody>
      </p:sp>
      <p:sp>
        <p:nvSpPr>
          <p:cNvPr id="3" name="Subtitle 2">
            <a:extLst>
              <a:ext uri="{FF2B5EF4-FFF2-40B4-BE49-F238E27FC236}">
                <a16:creationId xmlns:a16="http://schemas.microsoft.com/office/drawing/2014/main" id="{40DC8CE0-0DFA-4141-B78F-C2B04091813B}"/>
              </a:ext>
            </a:extLst>
          </p:cNvPr>
          <p:cNvSpPr>
            <a:spLocks noGrp="1"/>
          </p:cNvSpPr>
          <p:nvPr>
            <p:ph type="subTitle" idx="1"/>
          </p:nvPr>
        </p:nvSpPr>
        <p:spPr/>
        <p:txBody>
          <a:bodyPr>
            <a:normAutofit fontScale="92500" lnSpcReduction="20000"/>
          </a:bodyPr>
          <a:lstStyle/>
          <a:p>
            <a:pPr algn="l"/>
            <a:r>
              <a:rPr lang="en-GB" dirty="0">
                <a:latin typeface="Arial" panose="020B0604020202020204" pitchFamily="34" charset="0"/>
                <a:cs typeface="Arial" panose="020B0604020202020204" pitchFamily="34" charset="0"/>
              </a:rPr>
              <a:t>Sustainability is Employability</a:t>
            </a:r>
          </a:p>
          <a:p>
            <a:pPr algn="l"/>
            <a:r>
              <a:rPr lang="en-GB" dirty="0">
                <a:latin typeface="Arial" panose="020B0604020202020204" pitchFamily="34" charset="0"/>
                <a:cs typeface="Arial" panose="020B0604020202020204" pitchFamily="34" charset="0"/>
              </a:rPr>
              <a:t>The introduction of the Albert certificate (sustainable media production practices) to a Year 3 employability module</a:t>
            </a:r>
          </a:p>
          <a:p>
            <a:pPr algn="l"/>
            <a:r>
              <a:rPr lang="en-GB" dirty="0">
                <a:latin typeface="Arial" panose="020B0604020202020204" pitchFamily="34" charset="0"/>
                <a:cs typeface="Arial" panose="020B0604020202020204" pitchFamily="34" charset="0"/>
              </a:rPr>
              <a:t>Dr Ken Fox, School of Creative Arts &amp; Industries, Canterbury Christ Church University</a:t>
            </a:r>
          </a:p>
        </p:txBody>
      </p:sp>
    </p:spTree>
    <p:extLst>
      <p:ext uri="{BB962C8B-B14F-4D97-AF65-F5344CB8AC3E}">
        <p14:creationId xmlns:p14="http://schemas.microsoft.com/office/powerpoint/2010/main" val="213783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7F3A-56A6-478C-B5E8-32CD927703D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Media productions using the Albert protocol and logo</a:t>
            </a:r>
          </a:p>
        </p:txBody>
      </p:sp>
      <p:pic>
        <p:nvPicPr>
          <p:cNvPr id="4" name="Picture 3" descr="Logo for British Association of Film and Television Arts (BAFTA)&#10;&#10;Description automatically generated with medium confidence">
            <a:extLst>
              <a:ext uri="{FF2B5EF4-FFF2-40B4-BE49-F238E27FC236}">
                <a16:creationId xmlns:a16="http://schemas.microsoft.com/office/drawing/2014/main" id="{97C2FE3D-2E2F-44DC-93A0-4767CFBEED45}"/>
              </a:ext>
            </a:extLst>
          </p:cNvPr>
          <p:cNvPicPr>
            <a:picLocks noChangeAspect="1"/>
          </p:cNvPicPr>
          <p:nvPr/>
        </p:nvPicPr>
        <p:blipFill>
          <a:blip r:embed="rId2"/>
          <a:stretch>
            <a:fillRect/>
          </a:stretch>
        </p:blipFill>
        <p:spPr>
          <a:xfrm>
            <a:off x="415399" y="2174180"/>
            <a:ext cx="3334801" cy="1371719"/>
          </a:xfrm>
          <a:prstGeom prst="rect">
            <a:avLst/>
          </a:prstGeom>
        </p:spPr>
      </p:pic>
      <p:pic>
        <p:nvPicPr>
          <p:cNvPr id="5" name="Picture 14" descr="A map of a city&#10;&#10;EastEnders logo with Albert logo embedded">
            <a:extLst>
              <a:ext uri="{FF2B5EF4-FFF2-40B4-BE49-F238E27FC236}">
                <a16:creationId xmlns:a16="http://schemas.microsoft.com/office/drawing/2014/main" id="{9BC70011-B27F-419B-AE3E-5E20DD4DD33F}"/>
              </a:ext>
              <a:ext uri="{C183D7F6-B498-43B3-948B-1728B52AA6E4}">
                <adec:decorative xmlns:adec="http://schemas.microsoft.com/office/drawing/2017/decorative" val="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4990" y="1690688"/>
            <a:ext cx="3146812" cy="2057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Poster of war film 1917">
            <a:extLst>
              <a:ext uri="{FF2B5EF4-FFF2-40B4-BE49-F238E27FC236}">
                <a16:creationId xmlns:a16="http://schemas.microsoft.com/office/drawing/2014/main" id="{0ECC5949-6931-4CEB-A169-02ACAA4497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2512" y="4498786"/>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A large stone structure with columns&#10;&#10;showing the title of a TV show I'm a celebrity get me out of here">
            <a:extLst>
              <a:ext uri="{FF2B5EF4-FFF2-40B4-BE49-F238E27FC236}">
                <a16:creationId xmlns:a16="http://schemas.microsoft.com/office/drawing/2014/main" id="{B09C5A0D-127E-4DA4-A032-9988AE88BE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19101" y="1690688"/>
            <a:ext cx="28575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5937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2F929-90B6-422B-B14E-E403172C0F98}"/>
              </a:ext>
            </a:extLst>
          </p:cNvPr>
          <p:cNvSpPr>
            <a:spLocks noGrp="1"/>
          </p:cNvSpPr>
          <p:nvPr>
            <p:ph type="title"/>
          </p:nvPr>
        </p:nvSpPr>
        <p:spPr>
          <a:xfrm>
            <a:off x="838200" y="365125"/>
            <a:ext cx="10262191" cy="5440252"/>
          </a:xfrm>
        </p:spPr>
        <p:txBody>
          <a:bodyPr>
            <a:normAutofit/>
          </a:bodyPr>
          <a:lstStyle/>
          <a:p>
            <a:r>
              <a:rPr lang="en-GB" dirty="0">
                <a:latin typeface="Arial" panose="020B0604020202020204" pitchFamily="34" charset="0"/>
                <a:cs typeface="Arial" panose="020B0604020202020204" pitchFamily="34" charset="0"/>
              </a:rPr>
              <a:t>Universities and colleges involved in the Albert Educational Partnership</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 growing list</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29 so far as of 2022</a:t>
            </a:r>
          </a:p>
        </p:txBody>
      </p:sp>
    </p:spTree>
    <p:extLst>
      <p:ext uri="{BB962C8B-B14F-4D97-AF65-F5344CB8AC3E}">
        <p14:creationId xmlns:p14="http://schemas.microsoft.com/office/powerpoint/2010/main" val="279869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54621-3D9F-4AA6-AB0B-84568352EC2F}"/>
              </a:ext>
            </a:extLst>
          </p:cNvPr>
          <p:cNvSpPr>
            <a:spLocks noGrp="1"/>
          </p:cNvSpPr>
          <p:nvPr>
            <p:ph type="title" idx="4294967295"/>
          </p:nvPr>
        </p:nvSpPr>
        <p:spPr>
          <a:xfrm>
            <a:off x="0" y="609600"/>
            <a:ext cx="8596313" cy="4930775"/>
          </a:xfrm>
        </p:spPr>
        <p:txBody>
          <a:bodyPr/>
          <a:lstStyle/>
          <a:p>
            <a:br>
              <a:rPr lang="en-GB" dirty="0">
                <a:ln w="0"/>
                <a:solidFill>
                  <a:schemeClr val="tx1"/>
                </a:solidFill>
                <a:effectLst>
                  <a:outerShdw blurRad="38100" dist="19050" dir="2700000" algn="tl" rotWithShape="0">
                    <a:schemeClr val="dk1">
                      <a:alpha val="40000"/>
                    </a:schemeClr>
                  </a:outerShdw>
                </a:effectLst>
              </a:rPr>
            </a:br>
            <a:r>
              <a:rPr lang="en-GB" dirty="0">
                <a:ln w="0"/>
                <a:solidFill>
                  <a:schemeClr val="tx1"/>
                </a:solidFill>
                <a:effectLst>
                  <a:outerShdw blurRad="38100" dist="19050" dir="2700000" algn="tl" rotWithShape="0">
                    <a:schemeClr val="dk1">
                      <a:alpha val="40000"/>
                    </a:schemeClr>
                  </a:outerShdw>
                </a:effectLst>
              </a:rPr>
              <a:t>Albert certificate embedded in existing employability module as part of assessment</a:t>
            </a:r>
          </a:p>
        </p:txBody>
      </p:sp>
    </p:spTree>
    <p:extLst>
      <p:ext uri="{BB962C8B-B14F-4D97-AF65-F5344CB8AC3E}">
        <p14:creationId xmlns:p14="http://schemas.microsoft.com/office/powerpoint/2010/main" val="326194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4A6928-CC84-43B0-A0FC-538B98D2B0C6}"/>
              </a:ext>
            </a:extLst>
          </p:cNvPr>
          <p:cNvSpPr txBox="1"/>
          <p:nvPr/>
        </p:nvSpPr>
        <p:spPr>
          <a:xfrm>
            <a:off x="856527" y="1006998"/>
            <a:ext cx="8284579" cy="5632311"/>
          </a:xfrm>
          <a:prstGeom prst="rect">
            <a:avLst/>
          </a:prstGeom>
          <a:noFill/>
        </p:spPr>
        <p:txBody>
          <a:bodyPr wrap="square">
            <a:spAutoFit/>
          </a:bodyPr>
          <a:lstStyle/>
          <a:p>
            <a:r>
              <a:rPr lang="en-GB" sz="2400" dirty="0">
                <a:latin typeface="Arial" panose="020B0604020202020204" pitchFamily="34" charset="0"/>
                <a:cs typeface="Arial" panose="020B0604020202020204" pitchFamily="34" charset="0"/>
              </a:rPr>
              <a:t>Assessment 1: Climate Change Science Quiz (The Science of Sustainable Productions)</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Assessment 2: Make a Commitment to Sustainability ( The Science of Sustainable Production)</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Assessment 3: Using the albert Footprint Calculator ( Sustainable Production)</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Assessment 4: Present an Editorial  Storyboard /Elevator Pitch or Ideas (Planet Placement)</a:t>
            </a:r>
          </a:p>
        </p:txBody>
      </p:sp>
      <p:sp>
        <p:nvSpPr>
          <p:cNvPr id="2" name="Title 1">
            <a:extLst>
              <a:ext uri="{FF2B5EF4-FFF2-40B4-BE49-F238E27FC236}">
                <a16:creationId xmlns:a16="http://schemas.microsoft.com/office/drawing/2014/main" id="{287FD8C1-E020-445F-BA7C-A5C6B209501B}"/>
              </a:ext>
            </a:extLst>
          </p:cNvPr>
          <p:cNvSpPr>
            <a:spLocks noGrp="1"/>
          </p:cNvSpPr>
          <p:nvPr>
            <p:ph type="title" idx="4294967295"/>
          </p:nvPr>
        </p:nvSpPr>
        <p:spPr>
          <a:xfrm>
            <a:off x="856526" y="365125"/>
            <a:ext cx="10497273" cy="641873"/>
          </a:xfrm>
        </p:spPr>
        <p:txBody>
          <a:bodyPr>
            <a:normAutofit fontScale="90000"/>
          </a:bodyPr>
          <a:lstStyle/>
          <a:p>
            <a:r>
              <a:rPr lang="en-GB" dirty="0"/>
              <a:t>Assessment Task</a:t>
            </a:r>
            <a:r>
              <a:rPr lang="en-GB" baseline="0" dirty="0"/>
              <a:t>s for Albert Certificate</a:t>
            </a:r>
            <a:endParaRPr lang="en-GB" dirty="0"/>
          </a:p>
        </p:txBody>
      </p:sp>
    </p:spTree>
    <p:extLst>
      <p:ext uri="{BB962C8B-B14F-4D97-AF65-F5344CB8AC3E}">
        <p14:creationId xmlns:p14="http://schemas.microsoft.com/office/powerpoint/2010/main" val="216146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a:extLst>
              <a:ext uri="{FF2B5EF4-FFF2-40B4-BE49-F238E27FC236}">
                <a16:creationId xmlns:a16="http://schemas.microsoft.com/office/drawing/2014/main" id="{AC929083-CE53-4566-9243-46C77CC42C38}"/>
              </a:ext>
            </a:extLst>
          </p:cNvPr>
          <p:cNvSpPr txBox="1">
            <a:spLocks noChangeArrowheads="1"/>
          </p:cNvSpPr>
          <p:nvPr/>
        </p:nvSpPr>
        <p:spPr bwMode="auto">
          <a:xfrm>
            <a:off x="2862470" y="526774"/>
            <a:ext cx="6279943" cy="5640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lnSpc>
                <a:spcPct val="107000"/>
              </a:lnSpc>
              <a:spcBef>
                <a:spcPct val="0"/>
              </a:spcBef>
              <a:spcAft>
                <a:spcPts val="800"/>
              </a:spcAft>
              <a:buClrTx/>
              <a:buSzTx/>
              <a:buFontTx/>
              <a:buNone/>
            </a:pPr>
            <a:endParaRPr lang="en-GB" altLang="en-US" sz="24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eaLnBrk="1" hangingPunct="1">
              <a:lnSpc>
                <a:spcPct val="107000"/>
              </a:lnSpc>
              <a:spcBef>
                <a:spcPct val="0"/>
              </a:spcBef>
              <a:spcAft>
                <a:spcPts val="800"/>
              </a:spcAft>
              <a:buClrTx/>
              <a:buSzTx/>
              <a:buFontTx/>
              <a:buNone/>
            </a:pPr>
            <a:endParaRPr lang="en-GB" altLang="en-US" sz="24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eaLnBrk="1" hangingPunct="1">
              <a:lnSpc>
                <a:spcPct val="107000"/>
              </a:lnSpc>
              <a:spcBef>
                <a:spcPct val="0"/>
              </a:spcBef>
              <a:spcAft>
                <a:spcPts val="800"/>
              </a:spcAft>
              <a:buClrTx/>
              <a:buSzTx/>
              <a:buFontTx/>
              <a:buNone/>
            </a:pPr>
            <a:r>
              <a:rPr lang="en-GB" altLang="en-US" sz="2400" b="1" dirty="0">
                <a:solidFill>
                  <a:schemeClr val="tx1"/>
                </a:solidFill>
                <a:latin typeface="Arial" panose="020B0604020202020204" pitchFamily="34" charset="0"/>
                <a:ea typeface="Calibri" panose="020F0502020204030204" pitchFamily="34" charset="0"/>
                <a:cs typeface="Arial" panose="020B0604020202020204" pitchFamily="34" charset="0"/>
              </a:rPr>
              <a:t>Ongoing learner development </a:t>
            </a:r>
            <a:r>
              <a:rPr lang="en-GB" altLang="en-US" sz="2400" dirty="0">
                <a:solidFill>
                  <a:schemeClr val="tx1"/>
                </a:solidFill>
                <a:latin typeface="Arial" panose="020B0604020202020204" pitchFamily="34" charset="0"/>
                <a:ea typeface="Calibri" panose="020F0502020204030204" pitchFamily="34" charset="0"/>
                <a:cs typeface="Arial" panose="020B0604020202020204" pitchFamily="34" charset="0"/>
              </a:rPr>
              <a:t>is promoted through Assessment 2 as students are required to write or record a personal commitment to sustainability which will evidence their commitment to creating a greener industry in a future role they would like to hold.</a:t>
            </a:r>
          </a:p>
          <a:p>
            <a:pPr algn="just" eaLnBrk="1" hangingPunct="1">
              <a:lnSpc>
                <a:spcPct val="107000"/>
              </a:lnSpc>
              <a:spcBef>
                <a:spcPct val="0"/>
              </a:spcBef>
              <a:spcAft>
                <a:spcPts val="800"/>
              </a:spcAft>
              <a:buClrTx/>
              <a:buSzTx/>
              <a:buFontTx/>
              <a:buNone/>
            </a:pPr>
            <a:endParaRPr lang="en-GB" altLang="en-US" sz="2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eaLnBrk="1" hangingPunct="1">
              <a:lnSpc>
                <a:spcPct val="107000"/>
              </a:lnSpc>
              <a:spcBef>
                <a:spcPct val="0"/>
              </a:spcBef>
              <a:spcAft>
                <a:spcPts val="800"/>
              </a:spcAft>
              <a:buClrTx/>
              <a:buSzTx/>
              <a:buFontTx/>
              <a:buNone/>
            </a:pPr>
            <a:r>
              <a:rPr lang="en-GB" altLang="en-US" sz="2400" dirty="0">
                <a:solidFill>
                  <a:schemeClr val="tx1"/>
                </a:solidFill>
                <a:latin typeface="Arial" panose="020B0604020202020204" pitchFamily="34" charset="0"/>
                <a:ea typeface="Calibri" panose="020F0502020204030204" pitchFamily="34" charset="0"/>
                <a:cs typeface="Arial" panose="020B0604020202020204" pitchFamily="34" charset="0"/>
              </a:rPr>
              <a:t>They do this work having completed their own personal carbon footprint which is embedded in the workbook.</a:t>
            </a:r>
          </a:p>
        </p:txBody>
      </p:sp>
      <p:sp>
        <p:nvSpPr>
          <p:cNvPr id="2" name="Title 1">
            <a:extLst>
              <a:ext uri="{FF2B5EF4-FFF2-40B4-BE49-F238E27FC236}">
                <a16:creationId xmlns:a16="http://schemas.microsoft.com/office/drawing/2014/main" id="{52EFE943-878F-4E59-9589-D11A56C65E89}"/>
              </a:ext>
            </a:extLst>
          </p:cNvPr>
          <p:cNvSpPr>
            <a:spLocks noGrp="1"/>
          </p:cNvSpPr>
          <p:nvPr>
            <p:ph type="title" idx="4294967295"/>
          </p:nvPr>
        </p:nvSpPr>
        <p:spPr>
          <a:xfrm>
            <a:off x="0" y="609600"/>
            <a:ext cx="8596313" cy="1320800"/>
          </a:xfrm>
        </p:spPr>
        <p:txBody>
          <a:bodyPr/>
          <a:lstStyle/>
          <a:p>
            <a:r>
              <a:rPr lang="en-GB" dirty="0"/>
              <a:t>Ongoing Learner Development</a:t>
            </a:r>
          </a:p>
        </p:txBody>
      </p:sp>
    </p:spTree>
    <p:extLst>
      <p:ext uri="{BB962C8B-B14F-4D97-AF65-F5344CB8AC3E}">
        <p14:creationId xmlns:p14="http://schemas.microsoft.com/office/powerpoint/2010/main" val="77159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a:extLst>
              <a:ext uri="{FF2B5EF4-FFF2-40B4-BE49-F238E27FC236}">
                <a16:creationId xmlns:a16="http://schemas.microsoft.com/office/drawing/2014/main" id="{473AC17F-390A-416D-8578-568F1389186A}"/>
              </a:ext>
            </a:extLst>
          </p:cNvPr>
          <p:cNvSpPr txBox="1">
            <a:spLocks noChangeArrowheads="1"/>
          </p:cNvSpPr>
          <p:nvPr/>
        </p:nvSpPr>
        <p:spPr bwMode="auto">
          <a:xfrm>
            <a:off x="2987675" y="1841500"/>
            <a:ext cx="6154738"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GB" altLang="en-US" sz="2400" dirty="0">
                <a:solidFill>
                  <a:schemeClr val="tx1"/>
                </a:solidFill>
                <a:latin typeface="Arial" panose="020B0604020202020204" pitchFamily="34" charset="0"/>
                <a:ea typeface="Calibri" panose="020F0502020204030204" pitchFamily="34" charset="0"/>
                <a:cs typeface="Arial" panose="020B0604020202020204" pitchFamily="34" charset="0"/>
              </a:rPr>
              <a:t>Evidence that the students are willing to take </a:t>
            </a:r>
            <a:r>
              <a:rPr lang="en-GB" altLang="en-US" sz="2400" b="1" dirty="0">
                <a:solidFill>
                  <a:schemeClr val="tx1"/>
                </a:solidFill>
                <a:latin typeface="Arial" panose="020B0604020202020204" pitchFamily="34" charset="0"/>
                <a:ea typeface="Calibri" panose="020F0502020204030204" pitchFamily="34" charset="0"/>
                <a:cs typeface="Arial" panose="020B0604020202020204" pitchFamily="34" charset="0"/>
              </a:rPr>
              <a:t>personal responsibility </a:t>
            </a:r>
            <a:r>
              <a:rPr lang="en-GB" altLang="en-US" sz="2400" dirty="0">
                <a:solidFill>
                  <a:schemeClr val="tx1"/>
                </a:solidFill>
                <a:latin typeface="Arial" panose="020B0604020202020204" pitchFamily="34" charset="0"/>
                <a:ea typeface="Calibri" panose="020F0502020204030204" pitchFamily="34" charset="0"/>
                <a:cs typeface="Arial" panose="020B0604020202020204" pitchFamily="34" charset="0"/>
              </a:rPr>
              <a:t>can be seen in their Commitment to Sustainability statements.</a:t>
            </a:r>
          </a:p>
          <a:p>
            <a:pPr eaLnBrk="1" hangingPunct="1">
              <a:spcBef>
                <a:spcPct val="0"/>
              </a:spcBef>
              <a:buClrTx/>
              <a:buSzTx/>
              <a:buFontTx/>
              <a:buNone/>
            </a:pPr>
            <a:endParaRPr lang="en-GB" altLang="en-US" sz="2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eaLnBrk="1" hangingPunct="1">
              <a:spcBef>
                <a:spcPct val="0"/>
              </a:spcBef>
              <a:buClrTx/>
              <a:buSzTx/>
              <a:buFontTx/>
              <a:buNone/>
            </a:pPr>
            <a:endParaRPr lang="en-GB" altLang="en-US" sz="2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eaLnBrk="1" hangingPunct="1">
              <a:spcBef>
                <a:spcPct val="0"/>
              </a:spcBef>
              <a:buClrTx/>
              <a:buSzTx/>
              <a:buFontTx/>
              <a:buNone/>
            </a:pPr>
            <a:r>
              <a:rPr lang="en-GB" altLang="en-US" sz="2400" dirty="0">
                <a:solidFill>
                  <a:schemeClr val="tx1"/>
                </a:solidFill>
                <a:latin typeface="Arial" panose="020B0604020202020204" pitchFamily="34" charset="0"/>
                <a:ea typeface="Calibri" panose="020F0502020204030204" pitchFamily="34" charset="0"/>
                <a:cs typeface="Arial" panose="020B0604020202020204" pitchFamily="34" charset="0"/>
              </a:rPr>
              <a:t> The focus of the questions offers them the opportunity to be more hopeful in terms of what they contribute in their own lives and in their prospective careers in the creative industries. </a:t>
            </a:r>
          </a:p>
        </p:txBody>
      </p:sp>
      <p:sp>
        <p:nvSpPr>
          <p:cNvPr id="2" name="Title 1">
            <a:extLst>
              <a:ext uri="{FF2B5EF4-FFF2-40B4-BE49-F238E27FC236}">
                <a16:creationId xmlns:a16="http://schemas.microsoft.com/office/drawing/2014/main" id="{E880D935-8D73-4A96-8097-98C4F76F83C4}"/>
              </a:ext>
            </a:extLst>
          </p:cNvPr>
          <p:cNvSpPr>
            <a:spLocks noGrp="1"/>
          </p:cNvSpPr>
          <p:nvPr>
            <p:ph type="title" idx="4294967295"/>
          </p:nvPr>
        </p:nvSpPr>
        <p:spPr>
          <a:xfrm>
            <a:off x="0" y="609600"/>
            <a:ext cx="8596313" cy="1320800"/>
          </a:xfrm>
        </p:spPr>
        <p:txBody>
          <a:bodyPr/>
          <a:lstStyle/>
          <a:p>
            <a:r>
              <a:rPr lang="en-GB" dirty="0"/>
              <a:t>Sense of Commitment</a:t>
            </a:r>
            <a:r>
              <a:rPr lang="en-GB" baseline="0" dirty="0"/>
              <a:t> to sustainable actions</a:t>
            </a:r>
            <a:endParaRPr lang="en-GB" dirty="0"/>
          </a:p>
        </p:txBody>
      </p:sp>
    </p:spTree>
    <p:extLst>
      <p:ext uri="{BB962C8B-B14F-4D97-AF65-F5344CB8AC3E}">
        <p14:creationId xmlns:p14="http://schemas.microsoft.com/office/powerpoint/2010/main" val="3489233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a:extLst>
              <a:ext uri="{FF2B5EF4-FFF2-40B4-BE49-F238E27FC236}">
                <a16:creationId xmlns:a16="http://schemas.microsoft.com/office/drawing/2014/main" id="{A56C2686-55D2-4C37-9973-48E0CAC04BA3}"/>
              </a:ext>
            </a:extLst>
          </p:cNvPr>
          <p:cNvSpPr txBox="1">
            <a:spLocks noChangeArrowheads="1"/>
          </p:cNvSpPr>
          <p:nvPr/>
        </p:nvSpPr>
        <p:spPr bwMode="auto">
          <a:xfrm>
            <a:off x="4460884" y="0"/>
            <a:ext cx="6144570" cy="653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lnSpc>
                <a:spcPct val="107000"/>
              </a:lnSpc>
              <a:spcBef>
                <a:spcPct val="0"/>
              </a:spcBef>
              <a:spcAft>
                <a:spcPts val="800"/>
              </a:spcAft>
              <a:buClrTx/>
              <a:buSzTx/>
              <a:buFontTx/>
              <a:buNone/>
            </a:pPr>
            <a:r>
              <a:rPr lang="en-GB" altLang="en-US" sz="2000" dirty="0">
                <a:solidFill>
                  <a:schemeClr val="tx1"/>
                </a:solidFill>
                <a:latin typeface="Arial" panose="020B0604020202020204" pitchFamily="34" charset="0"/>
                <a:ea typeface="Calibri" panose="020F0502020204030204" pitchFamily="34" charset="0"/>
                <a:cs typeface="Arial" panose="020B0604020202020204" pitchFamily="34" charset="0"/>
              </a:rPr>
              <a:t>Student A Commitment to Sustainability</a:t>
            </a:r>
          </a:p>
          <a:p>
            <a:pPr algn="just" eaLnBrk="1" hangingPunct="1">
              <a:lnSpc>
                <a:spcPct val="107000"/>
              </a:lnSpc>
              <a:spcBef>
                <a:spcPct val="0"/>
              </a:spcBef>
              <a:spcAft>
                <a:spcPts val="800"/>
              </a:spcAft>
              <a:buClrTx/>
              <a:buSzTx/>
              <a:buFontTx/>
              <a:buNone/>
            </a:pPr>
            <a:r>
              <a:rPr lang="en-GB" altLang="en-US" sz="2000" dirty="0">
                <a:solidFill>
                  <a:schemeClr val="tx1"/>
                </a:solidFill>
                <a:latin typeface="Arial" panose="020B0604020202020204" pitchFamily="34" charset="0"/>
                <a:ea typeface="Calibri" panose="020F0502020204030204" pitchFamily="34" charset="0"/>
                <a:cs typeface="Arial" panose="020B0604020202020204" pitchFamily="34" charset="0"/>
              </a:rPr>
              <a:t>January 1st, 2020, I decided to become a vegetarian. I think, so far, this is the most significant step I have taken towards making a difference to climate change. Leaning into a plant-based diet has had wonderful personal effects on my health and wellbeing, as well as my attitude towards the meat industry and its impact on the environment. I am not looking back on this and intend to remain a vegetarian. I’ve recently discovered various dairy-free products and foods that are entirely vegan which can further the positive impact I make personally.</a:t>
            </a:r>
          </a:p>
          <a:p>
            <a:pPr algn="just" eaLnBrk="1" hangingPunct="1">
              <a:lnSpc>
                <a:spcPct val="107000"/>
              </a:lnSpc>
              <a:spcBef>
                <a:spcPct val="0"/>
              </a:spcBef>
              <a:spcAft>
                <a:spcPts val="800"/>
              </a:spcAft>
              <a:buClrTx/>
              <a:buSzTx/>
              <a:buFontTx/>
              <a:buNone/>
            </a:pPr>
            <a:r>
              <a:rPr lang="en-GB" altLang="en-US" sz="2000" dirty="0">
                <a:solidFill>
                  <a:schemeClr val="tx1"/>
                </a:solidFill>
                <a:latin typeface="Arial" panose="020B0604020202020204" pitchFamily="34" charset="0"/>
                <a:ea typeface="Calibri" panose="020F0502020204030204" pitchFamily="34" charset="0"/>
                <a:cs typeface="Arial" panose="020B0604020202020204" pitchFamily="34" charset="0"/>
              </a:rPr>
              <a:t>ALBERT is a wonderful resource of information and knowledge. Third year seems a bit late in my university life to learn about it. I think the university could introduce this immediately on their media courses. Promoting ethical, professional work cannot be understated.</a:t>
            </a:r>
          </a:p>
        </p:txBody>
      </p:sp>
      <p:sp>
        <p:nvSpPr>
          <p:cNvPr id="2" name="Title 1">
            <a:extLst>
              <a:ext uri="{FF2B5EF4-FFF2-40B4-BE49-F238E27FC236}">
                <a16:creationId xmlns:a16="http://schemas.microsoft.com/office/drawing/2014/main" id="{F40A5BD7-858B-4888-8233-371C97A4AAC6}"/>
              </a:ext>
            </a:extLst>
          </p:cNvPr>
          <p:cNvSpPr>
            <a:spLocks noGrp="1"/>
          </p:cNvSpPr>
          <p:nvPr>
            <p:ph type="title" idx="4294967295"/>
          </p:nvPr>
        </p:nvSpPr>
        <p:spPr>
          <a:xfrm>
            <a:off x="0" y="673100"/>
            <a:ext cx="3358342" cy="5168900"/>
          </a:xfrm>
        </p:spPr>
        <p:txBody>
          <a:bodyPr/>
          <a:lstStyle/>
          <a:p>
            <a:r>
              <a:rPr lang="en-GB" dirty="0"/>
              <a:t>Example of Commitment to sustainability</a:t>
            </a:r>
          </a:p>
        </p:txBody>
      </p:sp>
    </p:spTree>
    <p:extLst>
      <p:ext uri="{BB962C8B-B14F-4D97-AF65-F5344CB8AC3E}">
        <p14:creationId xmlns:p14="http://schemas.microsoft.com/office/powerpoint/2010/main" val="6802964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U Title">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defRPr sz="1200" dirty="0"/>
        </a:defPPr>
      </a:lstStyle>
    </a:txDef>
  </a:objectDefaults>
  <a:extraClrSchemeLst/>
  <a:extLst>
    <a:ext uri="{05A4C25C-085E-4340-85A3-A5531E510DB2}">
      <thm15:themeFamily xmlns:thm15="http://schemas.microsoft.com/office/thememl/2012/main" name="OU Standard Wide - Montserrat  -  Read-Only" id="{21248BF0-E3B0-4C53-A169-55826A3FFB48}" vid="{B6E6AA51-05D2-406F-A906-CDA204BCD29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51A7AEEA913F43841A4D8BD080A637" ma:contentTypeVersion="9" ma:contentTypeDescription="Create a new document." ma:contentTypeScope="" ma:versionID="95abf10a02f780df8561e7c327134a07">
  <xsd:schema xmlns:xsd="http://www.w3.org/2001/XMLSchema" xmlns:xs="http://www.w3.org/2001/XMLSchema" xmlns:p="http://schemas.microsoft.com/office/2006/metadata/properties" xmlns:ns2="58767df0-406d-4df6-8b4c-139bb9fe3a07" targetNamespace="http://schemas.microsoft.com/office/2006/metadata/properties" ma:root="true" ma:fieldsID="fdc187d24fa9ecd6d04426a15938c3f0" ns2:_="">
    <xsd:import namespace="58767df0-406d-4df6-8b4c-139bb9fe3a0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767df0-406d-4df6-8b4c-139bb9fe3a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9FA5F1-8763-4EA5-AECA-0EE5471A95FD}">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58767df0-406d-4df6-8b4c-139bb9fe3a07"/>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0CC8FFF9-62B0-496D-98E7-9E707B43AB32}">
  <ds:schemaRefs>
    <ds:schemaRef ds:uri="http://schemas.microsoft.com/sharepoint/v3/contenttype/forms"/>
  </ds:schemaRefs>
</ds:datastoreItem>
</file>

<file path=customXml/itemProps3.xml><?xml version="1.0" encoding="utf-8"?>
<ds:datastoreItem xmlns:ds="http://schemas.openxmlformats.org/officeDocument/2006/customXml" ds:itemID="{EE1445CD-A0CB-4A88-ADB5-8C6434686B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767df0-406d-4df6-8b4c-139bb9fe3a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567</TotalTime>
  <Words>712</Words>
  <Application>Microsoft Office PowerPoint</Application>
  <PresentationFormat>Widescreen</PresentationFormat>
  <Paragraphs>82</Paragraphs>
  <Slides>16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Humnst777 BT</vt:lpstr>
      <vt:lpstr>Montserrat</vt:lpstr>
      <vt:lpstr>Trebuchet MS</vt:lpstr>
      <vt:lpstr>Office Theme</vt:lpstr>
      <vt:lpstr>OU Title</vt:lpstr>
      <vt:lpstr>EMPLOYABILITY CONFERENCE 2022</vt:lpstr>
      <vt:lpstr>We need to talk about Albert</vt:lpstr>
      <vt:lpstr>Media productions using the Albert protocol and logo</vt:lpstr>
      <vt:lpstr>Universities and colleges involved in the Albert Educational Partnership  A growing list  29 so far as of 2022</vt:lpstr>
      <vt:lpstr> Albert certificate embedded in existing employability module as part of assessment</vt:lpstr>
      <vt:lpstr>Assessment Tasks for Albert Certificate</vt:lpstr>
      <vt:lpstr>Ongoing Learner Development</vt:lpstr>
      <vt:lpstr>Sense of Commitment to sustainable actions</vt:lpstr>
      <vt:lpstr>Example of Commitment to sustainability</vt:lpstr>
      <vt:lpstr>How sustainability and employability align</vt:lpstr>
      <vt:lpstr>CBI list of graduate employability skills</vt:lpstr>
      <vt:lpstr>Sustainability and Employability contested terms</vt:lpstr>
      <vt:lpstr>Advance HE Ed for Sustainable Development</vt:lpstr>
      <vt:lpstr>Covid: The Great Disruptor</vt:lpstr>
      <vt:lpstr>Useful Websites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need to talk about Albert</dc:title>
  <dc:creator>Kenneth Fox</dc:creator>
  <cp:lastModifiedBy>Caroline.Fletcher-Moore</cp:lastModifiedBy>
  <cp:revision>3</cp:revision>
  <dcterms:created xsi:type="dcterms:W3CDTF">2022-02-08T09:08:33Z</dcterms:created>
  <dcterms:modified xsi:type="dcterms:W3CDTF">2022-03-15T12:15:25Z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0x0101006D51A7AEEA913F43841A4D8BD080A637</vt:lpwstr>
  </property>
</Properties>
</file>