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4"/>
    <p:sldMasterId id="2147483750" r:id="rId5"/>
  </p:sldMasterIdLst>
  <p:notesMasterIdLst>
    <p:notesMasterId r:id="rId34"/>
  </p:notesMasterIdLst>
  <p:sldIdLst>
    <p:sldId id="274" r:id="rId6"/>
    <p:sldId id="257" r:id="rId7"/>
    <p:sldId id="338" r:id="rId8"/>
    <p:sldId id="339" r:id="rId9"/>
    <p:sldId id="340" r:id="rId10"/>
    <p:sldId id="341" r:id="rId11"/>
    <p:sldId id="342" r:id="rId12"/>
    <p:sldId id="344" r:id="rId13"/>
    <p:sldId id="345" r:id="rId14"/>
    <p:sldId id="346" r:id="rId15"/>
    <p:sldId id="325" r:id="rId16"/>
    <p:sldId id="331" r:id="rId17"/>
    <p:sldId id="332" r:id="rId18"/>
    <p:sldId id="324" r:id="rId19"/>
    <p:sldId id="328" r:id="rId20"/>
    <p:sldId id="333" r:id="rId21"/>
    <p:sldId id="347" r:id="rId22"/>
    <p:sldId id="348" r:id="rId23"/>
    <p:sldId id="349" r:id="rId24"/>
    <p:sldId id="350" r:id="rId25"/>
    <p:sldId id="351" r:id="rId26"/>
    <p:sldId id="352" r:id="rId27"/>
    <p:sldId id="353" r:id="rId28"/>
    <p:sldId id="354" r:id="rId29"/>
    <p:sldId id="355" r:id="rId30"/>
    <p:sldId id="356" r:id="rId31"/>
    <p:sldId id="335" r:id="rId32"/>
    <p:sldId id="27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D02302-B831-4277-B171-F37BBFA465D2}" v="7" dt="2022-03-17T20:46:23.4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varScale="1">
        <p:scale>
          <a:sx n="110" d="100"/>
          <a:sy n="110" d="100"/>
        </p:scale>
        <p:origin x="37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6914A3-DB86-4EF2-ACA6-7568B90B8D4C}" type="datetimeFigureOut">
              <a:rPr lang="en-GB" smtClean="0"/>
              <a:t>17/03/2022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47918A-F2C0-4839-94F2-AE20874A60E5}" type="slidenum">
              <a:rPr lang="en-GB" smtClean="0"/>
              <a:t>‹#›</a:t>
            </a:fld>
            <a:endParaRPr lang="en-GB"/>
          </a:p>
        </p:txBody>
      </p:sp>
    </p:spTree>
    <p:extLst>
      <p:ext uri="{BB962C8B-B14F-4D97-AF65-F5344CB8AC3E}">
        <p14:creationId xmlns:p14="http://schemas.microsoft.com/office/powerpoint/2010/main" val="2346027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519EDF-32DA-2B40-A28B-2067B9A173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2426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3/17/2022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3/17/2022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3/17/2022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5761" y="2880001"/>
            <a:ext cx="11486267" cy="1329595"/>
          </a:xfrm>
          <a:prstGeom prst="rect">
            <a:avLst/>
          </a:prstGeom>
        </p:spPr>
        <p:txBody>
          <a:bodyPr wrap="square" lIns="0" tIns="0" rIns="0" bIns="0" anchor="t" anchorCtr="0">
            <a:spAutoFit/>
          </a:bodyPr>
          <a:lstStyle>
            <a:lvl1pPr algn="l">
              <a:defRPr sz="4800" b="1">
                <a:solidFill>
                  <a:schemeClr val="bg1"/>
                </a:solidFill>
                <a:latin typeface="Montserrat" panose="00000500000000000000" pitchFamily="2" charset="0"/>
              </a:defRPr>
            </a:lvl1pPr>
          </a:lstStyle>
          <a:p>
            <a:r>
              <a:rPr lang="en-US" dirty="0"/>
              <a:t>PRESENTATION</a:t>
            </a:r>
            <a:br>
              <a:rPr lang="en-US" dirty="0"/>
            </a:br>
            <a:r>
              <a:rPr lang="en-US" dirty="0"/>
              <a:t>TITLE</a:t>
            </a:r>
          </a:p>
        </p:txBody>
      </p:sp>
      <p:sp>
        <p:nvSpPr>
          <p:cNvPr id="3" name="Subtitle 2"/>
          <p:cNvSpPr>
            <a:spLocks noGrp="1"/>
          </p:cNvSpPr>
          <p:nvPr>
            <p:ph type="subTitle" idx="1" hasCustomPrompt="1"/>
          </p:nvPr>
        </p:nvSpPr>
        <p:spPr>
          <a:xfrm>
            <a:off x="365761" y="4222657"/>
            <a:ext cx="11486268" cy="332399"/>
          </a:xfrm>
          <a:prstGeom prst="rect">
            <a:avLst/>
          </a:prstGeom>
        </p:spPr>
        <p:txBody>
          <a:bodyPr wrap="square" lIns="0" tIns="0" rIns="0" bIns="0">
            <a:spAutoFit/>
          </a:bodyPr>
          <a:lstStyle>
            <a:lvl1pPr marL="0" indent="0" algn="l">
              <a:buNone/>
              <a:defRPr sz="2400">
                <a:solidFill>
                  <a:schemeClr val="bg1"/>
                </a:solidFill>
                <a:latin typeface="Montserrat" panose="00000500000000000000" pitchFamily="2" charset="0"/>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dirty="0"/>
              <a:t>SUB TITLE IN HERE</a:t>
            </a:r>
          </a:p>
        </p:txBody>
      </p:sp>
      <p:sp>
        <p:nvSpPr>
          <p:cNvPr id="4" name="Date Placeholder 3"/>
          <p:cNvSpPr>
            <a:spLocks noGrp="1"/>
          </p:cNvSpPr>
          <p:nvPr>
            <p:ph type="dt" sz="half" idx="10"/>
          </p:nvPr>
        </p:nvSpPr>
        <p:spPr>
          <a:xfrm>
            <a:off x="365759" y="6321578"/>
            <a:ext cx="2743200" cy="184665"/>
          </a:xfrm>
          <a:prstGeom prst="rect">
            <a:avLst/>
          </a:prstGeom>
        </p:spPr>
        <p:txBody>
          <a:bodyPr lIns="0" tIns="0" rIns="0" bIns="0" anchor="t" anchorCtr="0">
            <a:noAutofit/>
          </a:bodyPr>
          <a:lstStyle>
            <a:lvl1pPr>
              <a:defRPr sz="1333">
                <a:solidFill>
                  <a:schemeClr val="bg1"/>
                </a:solidFill>
                <a:latin typeface="Montserrat" panose="00000500000000000000" pitchFamily="2" charset="0"/>
              </a:defRPr>
            </a:lvl1p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1477" y="5507027"/>
            <a:ext cx="1460553" cy="999213"/>
          </a:xfrm>
          <a:prstGeom prst="rect">
            <a:avLst/>
          </a:prstGeom>
        </p:spPr>
      </p:pic>
    </p:spTree>
    <p:extLst>
      <p:ext uri="{BB962C8B-B14F-4D97-AF65-F5344CB8AC3E}">
        <p14:creationId xmlns:p14="http://schemas.microsoft.com/office/powerpoint/2010/main" val="1857485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3/17/2022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3/17/2022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3/17/2022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3/17/2022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3/17/2022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3/17/2022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3/17/2022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3/17/2022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3/17/2022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1"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02890352"/>
      </p:ext>
    </p:extLst>
  </p:cSld>
  <p:clrMap bg1="lt1" tx1="dk1" bg2="lt2" tx2="dk2" accent1="accent1" accent2="accent2" accent3="accent3" accent4="accent4" accent5="accent5" accent6="accent6" hlink="hlink" folHlink="folHlink"/>
  <p:sldLayoutIdLst>
    <p:sldLayoutId id="2147483751" r:id="rId1"/>
  </p:sldLayoutIdLst>
  <p:hf hdr="0" ftr="0" dt="0"/>
  <p:txStyles>
    <p:titleStyle>
      <a:lvl1pPr algn="l" defTabSz="914354" rtl="0" eaLnBrk="1" latinLnBrk="0" hangingPunct="1">
        <a:lnSpc>
          <a:spcPct val="90000"/>
        </a:lnSpc>
        <a:spcBef>
          <a:spcPct val="0"/>
        </a:spcBef>
        <a:buNone/>
        <a:defRPr sz="4400" kern="1200">
          <a:solidFill>
            <a:schemeClr val="tx1"/>
          </a:solidFill>
          <a:latin typeface="Montserrat" panose="00000500000000000000" pitchFamily="2" charset="0"/>
          <a:ea typeface="+mj-ea"/>
          <a:cs typeface="+mj-cs"/>
        </a:defRPr>
      </a:lvl1pPr>
    </p:titleStyle>
    <p:bodyStyle>
      <a:lvl1pPr marL="228589" indent="-228589" algn="l" defTabSz="91435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67"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1"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476"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07"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54" rtl="0" eaLnBrk="1" latinLnBrk="0" hangingPunct="1">
        <a:defRPr sz="1801" kern="1200">
          <a:solidFill>
            <a:schemeClr val="tx1"/>
          </a:solidFill>
          <a:latin typeface="+mn-lt"/>
          <a:ea typeface="+mn-ea"/>
          <a:cs typeface="+mn-cs"/>
        </a:defRPr>
      </a:lvl1pPr>
      <a:lvl2pPr marL="457177" algn="l" defTabSz="914354" rtl="0" eaLnBrk="1" latinLnBrk="0" hangingPunct="1">
        <a:defRPr sz="1801" kern="1200">
          <a:solidFill>
            <a:schemeClr val="tx1"/>
          </a:solidFill>
          <a:latin typeface="+mn-lt"/>
          <a:ea typeface="+mn-ea"/>
          <a:cs typeface="+mn-cs"/>
        </a:defRPr>
      </a:lvl2pPr>
      <a:lvl3pPr marL="914354" algn="l" defTabSz="914354" rtl="0" eaLnBrk="1" latinLnBrk="0" hangingPunct="1">
        <a:defRPr sz="1801" kern="1200">
          <a:solidFill>
            <a:schemeClr val="tx1"/>
          </a:solidFill>
          <a:latin typeface="+mn-lt"/>
          <a:ea typeface="+mn-ea"/>
          <a:cs typeface="+mn-cs"/>
        </a:defRPr>
      </a:lvl3pPr>
      <a:lvl4pPr marL="1371531" algn="l" defTabSz="914354" rtl="0" eaLnBrk="1" latinLnBrk="0" hangingPunct="1">
        <a:defRPr sz="1801" kern="1200">
          <a:solidFill>
            <a:schemeClr val="tx1"/>
          </a:solidFill>
          <a:latin typeface="+mn-lt"/>
          <a:ea typeface="+mn-ea"/>
          <a:cs typeface="+mn-cs"/>
        </a:defRPr>
      </a:lvl4pPr>
      <a:lvl5pPr marL="1828709" algn="l" defTabSz="914354" rtl="0" eaLnBrk="1" latinLnBrk="0" hangingPunct="1">
        <a:defRPr sz="1801" kern="1200">
          <a:solidFill>
            <a:schemeClr val="tx1"/>
          </a:solidFill>
          <a:latin typeface="+mn-lt"/>
          <a:ea typeface="+mn-ea"/>
          <a:cs typeface="+mn-cs"/>
        </a:defRPr>
      </a:lvl5pPr>
      <a:lvl6pPr marL="2285886" algn="l" defTabSz="914354" rtl="0" eaLnBrk="1" latinLnBrk="0" hangingPunct="1">
        <a:defRPr sz="1801" kern="1200">
          <a:solidFill>
            <a:schemeClr val="tx1"/>
          </a:solidFill>
          <a:latin typeface="+mn-lt"/>
          <a:ea typeface="+mn-ea"/>
          <a:cs typeface="+mn-cs"/>
        </a:defRPr>
      </a:lvl6pPr>
      <a:lvl7pPr marL="2743063" algn="l" defTabSz="914354" rtl="0" eaLnBrk="1" latinLnBrk="0" hangingPunct="1">
        <a:defRPr sz="1801" kern="1200">
          <a:solidFill>
            <a:schemeClr val="tx1"/>
          </a:solidFill>
          <a:latin typeface="+mn-lt"/>
          <a:ea typeface="+mn-ea"/>
          <a:cs typeface="+mn-cs"/>
        </a:defRPr>
      </a:lvl7pPr>
      <a:lvl8pPr marL="3200240" algn="l" defTabSz="914354" rtl="0" eaLnBrk="1" latinLnBrk="0" hangingPunct="1">
        <a:defRPr sz="1801" kern="1200">
          <a:solidFill>
            <a:schemeClr val="tx1"/>
          </a:solidFill>
          <a:latin typeface="+mn-lt"/>
          <a:ea typeface="+mn-ea"/>
          <a:cs typeface="+mn-cs"/>
        </a:defRPr>
      </a:lvl8pPr>
      <a:lvl9pPr marL="3657417" algn="l" defTabSz="914354"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ro.dur.ac.uk/14978/" TargetMode="External"/><Relationship Id="rId2" Type="http://schemas.openxmlformats.org/officeDocument/2006/relationships/hyperlink" Target="http://www.bbc.co.uk/news/education-38842482"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ntu-primo.hosted.exlibrisgroup.com/primo-explore/fulldisplay?docid=NTU_LMS_DS001380612&amp;context=L&amp;vid=NTU_VU10&amp;lang=en_US&amp;search_scope=LSCOP_NTU_LMS_DS&amp;adaptor=Local%20Search%20Engine&amp;tab=local&amp;query=any,contains,class%20ceiling&amp;offset=0"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ntu-primo.hosted.exlibrisgroup.com/primo-explore/fulldisplay?docid=NTU_LMS_DS001380612&amp;context=L&amp;vid=NTU_VU10&amp;lang=en_US&amp;search_scope=LSCOP_NTU_LMS_DS&amp;adaptor=Local%20Search%20Engine&amp;tab=local&amp;query=any,contains,class%20ceiling&amp;offset=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ntu-primo.hosted.exlibrisgroup.com/primo-explore/fulldisplay?docid=NTU_LMS_DS001380612&amp;context=L&amp;vid=NTU_VU10&amp;lang=en_US&amp;search_scope=LSCOP_NTU_LMS_DS&amp;adaptor=Local%20Search%20Engine&amp;tab=local&amp;query=any,contains,class%20ceiling&amp;offset=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jpeg"/><Relationship Id="rId2" Type="http://schemas.openxmlformats.org/officeDocument/2006/relationships/video" Target="https://www.youtube.com/embed/g97rrVFhWcA?feature=oembed" TargetMode="External"/><Relationship Id="rId1" Type="http://schemas.openxmlformats.org/officeDocument/2006/relationships/video" Target="https://www.youtube.com/embed/PKq8MqrvYU8?feature=oembed" TargetMode="External"/><Relationship Id="rId6" Type="http://schemas.openxmlformats.org/officeDocument/2006/relationships/image" Target="../media/image10.jpeg"/><Relationship Id="rId5" Type="http://schemas.openxmlformats.org/officeDocument/2006/relationships/hyperlink" Target="https://www.youtube.com/watch?v=g97rrVFhWcA" TargetMode="External"/><Relationship Id="rId4" Type="http://schemas.openxmlformats.org/officeDocument/2006/relationships/hyperlink" Target="https://www.youtube.com/watch?v=PKq8MqrvYU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ntu-primo.hosted.exlibrisgroup.com/primo-explore/fulldisplay?docid=NTU_LMS_DS001380612&amp;context=L&amp;vid=NTU_VU10&amp;lang=en_US&amp;search_scope=LSCOP_NTU_LMS_DS&amp;adaptor=Local%20Search%20Engine&amp;tab=local&amp;query=any,contains,class%20ceiling&amp;offset=0"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ideo" Target="https://www.youtube.com/embed/LNyJ96w7A7U?feature=oembed" TargetMode="External"/><Relationship Id="rId5" Type="http://schemas.openxmlformats.org/officeDocument/2006/relationships/image" Target="../media/image5.jpe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Ricky.gee@ntu.ac.uk"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NEQoNUat0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9141" y="157694"/>
            <a:ext cx="11246464" cy="609398"/>
          </a:xfrm>
        </p:spPr>
        <p:txBody>
          <a:bodyPr/>
          <a:lstStyle/>
          <a:p>
            <a:r>
              <a:rPr lang="en-US" sz="4400" dirty="0"/>
              <a:t>EMPLOYABILITY CONFERENCE 2022</a:t>
            </a:r>
          </a:p>
        </p:txBody>
      </p:sp>
      <p:sp>
        <p:nvSpPr>
          <p:cNvPr id="5" name="Subtitle 4"/>
          <p:cNvSpPr>
            <a:spLocks noGrp="1"/>
          </p:cNvSpPr>
          <p:nvPr>
            <p:ph type="subTitle" idx="1"/>
          </p:nvPr>
        </p:nvSpPr>
        <p:spPr>
          <a:xfrm>
            <a:off x="379140" y="767092"/>
            <a:ext cx="11246465" cy="664797"/>
          </a:xfrm>
        </p:spPr>
        <p:txBody>
          <a:bodyPr/>
          <a:lstStyle/>
          <a:p>
            <a:r>
              <a:rPr lang="en-US" dirty="0"/>
              <a:t>Employability: expanding the narrative for a rapidly changing world – continuing the conversation </a:t>
            </a:r>
          </a:p>
        </p:txBody>
      </p:sp>
      <p:sp>
        <p:nvSpPr>
          <p:cNvPr id="2" name="TextBox 1">
            <a:extLst>
              <a:ext uri="{FF2B5EF4-FFF2-40B4-BE49-F238E27FC236}">
                <a16:creationId xmlns:a16="http://schemas.microsoft.com/office/drawing/2014/main" id="{85A2831A-6611-46D6-BF7E-B5564D8EF23C}"/>
              </a:ext>
            </a:extLst>
          </p:cNvPr>
          <p:cNvSpPr txBox="1"/>
          <p:nvPr/>
        </p:nvSpPr>
        <p:spPr>
          <a:xfrm>
            <a:off x="2595156" y="853441"/>
            <a:ext cx="2969621" cy="1663337"/>
          </a:xfrm>
          <a:prstGeom prst="rect">
            <a:avLst/>
          </a:prstGeom>
          <a:noFill/>
        </p:spPr>
        <p:txBody>
          <a:bodyPr wrap="square"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8" name="Picture 7" descr="Graphical user interface&#10;&#10;Description automatically generated">
            <a:extLst>
              <a:ext uri="{FF2B5EF4-FFF2-40B4-BE49-F238E27FC236}">
                <a16:creationId xmlns:a16="http://schemas.microsoft.com/office/drawing/2014/main" id="{6193D994-E2FC-46EA-98C1-5039ED753CF3}"/>
              </a:ext>
            </a:extLst>
          </p:cNvPr>
          <p:cNvPicPr>
            <a:picLocks noChangeAspect="1"/>
          </p:cNvPicPr>
          <p:nvPr/>
        </p:nvPicPr>
        <p:blipFill rotWithShape="1">
          <a:blip r:embed="rId3">
            <a:extLst>
              <a:ext uri="{28A0092B-C50C-407E-A947-70E740481C1C}">
                <a14:useLocalDpi xmlns:a14="http://schemas.microsoft.com/office/drawing/2010/main" val="0"/>
              </a:ext>
            </a:extLst>
          </a:blip>
          <a:srcRect l="70358" b="1864"/>
          <a:stretch/>
        </p:blipFill>
        <p:spPr>
          <a:xfrm>
            <a:off x="9721923" y="4480472"/>
            <a:ext cx="2409117" cy="2219834"/>
          </a:xfrm>
          <a:prstGeom prst="rect">
            <a:avLst/>
          </a:prstGeom>
        </p:spPr>
      </p:pic>
      <p:sp>
        <p:nvSpPr>
          <p:cNvPr id="9" name="Title 3">
            <a:extLst>
              <a:ext uri="{FF2B5EF4-FFF2-40B4-BE49-F238E27FC236}">
                <a16:creationId xmlns:a16="http://schemas.microsoft.com/office/drawing/2014/main" id="{75D31BD8-09A3-43EE-A06D-F7CCB3B662E0}"/>
              </a:ext>
            </a:extLst>
          </p:cNvPr>
          <p:cNvSpPr txBox="1">
            <a:spLocks/>
          </p:cNvSpPr>
          <p:nvPr/>
        </p:nvSpPr>
        <p:spPr>
          <a:xfrm>
            <a:off x="379140" y="2819602"/>
            <a:ext cx="11486269" cy="997196"/>
          </a:xfrm>
          <a:prstGeom prst="rect">
            <a:avLst/>
          </a:prstGeom>
        </p:spPr>
        <p:txBody>
          <a:bodyPr vert="horz" wrap="square" lIns="0" tIns="0" rIns="0" bIns="0" rtlCol="0" anchor="t" anchorCtr="0">
            <a:spAutoFit/>
          </a:bodyPr>
          <a:lstStyle>
            <a:lvl1pPr algn="l" defTabSz="914354" rtl="0" eaLnBrk="1" latinLnBrk="0" hangingPunct="1">
              <a:lnSpc>
                <a:spcPct val="90000"/>
              </a:lnSpc>
              <a:spcBef>
                <a:spcPct val="0"/>
              </a:spcBef>
              <a:buNone/>
              <a:defRPr sz="4800" b="1" kern="1200">
                <a:solidFill>
                  <a:schemeClr val="bg1"/>
                </a:solidFill>
                <a:latin typeface="Montserrat" panose="00000500000000000000" pitchFamily="2" charset="0"/>
                <a:ea typeface="+mj-ea"/>
                <a:cs typeface="+mj-cs"/>
              </a:defRPr>
            </a:lvl1pPr>
          </a:lstStyle>
          <a:p>
            <a:pPr marL="0" marR="0" lvl="0" indent="0" algn="l" defTabSz="914354"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Montserrat" panose="00000500000000000000" pitchFamily="2" charset="0"/>
                <a:ea typeface="+mj-ea"/>
                <a:cs typeface="+mj-cs"/>
              </a:rPr>
              <a:t>Critical ‘employability’ within the realms of sociology – a movement toward ‘social justice’</a:t>
            </a:r>
            <a:endParaRPr kumimoji="0" lang="en-US" sz="3600" b="1" i="0" u="none" strike="noStrike" kern="1200" cap="none" spc="0" normalizeH="0" baseline="0" noProof="0" dirty="0">
              <a:ln>
                <a:noFill/>
              </a:ln>
              <a:solidFill>
                <a:srgbClr val="FFFFFF"/>
              </a:solidFill>
              <a:effectLst/>
              <a:uLnTx/>
              <a:uFillTx/>
              <a:latin typeface="Montserrat" panose="00000500000000000000" pitchFamily="2" charset="0"/>
              <a:ea typeface="+mj-ea"/>
              <a:cs typeface="+mj-cs"/>
            </a:endParaRPr>
          </a:p>
        </p:txBody>
      </p:sp>
      <p:sp>
        <p:nvSpPr>
          <p:cNvPr id="10" name="Subtitle 4">
            <a:extLst>
              <a:ext uri="{FF2B5EF4-FFF2-40B4-BE49-F238E27FC236}">
                <a16:creationId xmlns:a16="http://schemas.microsoft.com/office/drawing/2014/main" id="{C387A22A-54E4-4FCD-A0D4-688FDFB7A4D4}"/>
              </a:ext>
            </a:extLst>
          </p:cNvPr>
          <p:cNvSpPr txBox="1">
            <a:spLocks/>
          </p:cNvSpPr>
          <p:nvPr/>
        </p:nvSpPr>
        <p:spPr>
          <a:xfrm>
            <a:off x="379140" y="3982435"/>
            <a:ext cx="11246465" cy="332399"/>
          </a:xfrm>
          <a:prstGeom prst="rect">
            <a:avLst/>
          </a:prstGeom>
        </p:spPr>
        <p:txBody>
          <a:bodyPr vert="horz" wrap="square" lIns="0" tIns="0" rIns="0" bIns="0" rtlCol="0">
            <a:spAutoFit/>
          </a:bodyPr>
          <a:lstStyle>
            <a:lvl1pPr marL="0" indent="0" algn="l" defTabSz="914354" rtl="0" eaLnBrk="1" latinLnBrk="0" hangingPunct="1">
              <a:lnSpc>
                <a:spcPct val="90000"/>
              </a:lnSpc>
              <a:spcBef>
                <a:spcPts val="1001"/>
              </a:spcBef>
              <a:buFont typeface="Arial" panose="020B0604020202020204" pitchFamily="34" charset="0"/>
              <a:buNone/>
              <a:defRPr sz="2400" kern="1200">
                <a:solidFill>
                  <a:schemeClr val="bg1"/>
                </a:solidFill>
                <a:latin typeface="Montserrat" panose="00000500000000000000" pitchFamily="2" charset="0"/>
                <a:ea typeface="+mn-ea"/>
                <a:cs typeface="+mn-cs"/>
              </a:defRPr>
            </a:lvl1pPr>
            <a:lvl2pPr marL="457177" indent="0" algn="ctr" defTabSz="914354"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54" indent="0" algn="ctr" defTabSz="914354"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531"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3"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7"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354"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FFFFFF"/>
                </a:solidFill>
                <a:effectLst/>
                <a:uLnTx/>
                <a:uFillTx/>
                <a:latin typeface="Montserrat" panose="00000500000000000000" pitchFamily="2" charset="0"/>
                <a:ea typeface="+mn-ea"/>
                <a:cs typeface="+mn-cs"/>
              </a:rPr>
              <a:t>Dr Ricky Gee, Nottingham Trent University</a:t>
            </a:r>
          </a:p>
        </p:txBody>
      </p:sp>
    </p:spTree>
    <p:extLst>
      <p:ext uri="{BB962C8B-B14F-4D97-AF65-F5344CB8AC3E}">
        <p14:creationId xmlns:p14="http://schemas.microsoft.com/office/powerpoint/2010/main" val="3734981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2FCA0-B5DA-489A-86F9-3EF421C1BE51}"/>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Reaffirming the ‘radical’</a:t>
            </a:r>
          </a:p>
        </p:txBody>
      </p:sp>
      <p:sp>
        <p:nvSpPr>
          <p:cNvPr id="3" name="Content Placeholder 2">
            <a:extLst>
              <a:ext uri="{FF2B5EF4-FFF2-40B4-BE49-F238E27FC236}">
                <a16:creationId xmlns:a16="http://schemas.microsoft.com/office/drawing/2014/main" id="{969961AB-F243-482A-B7D2-C10BCA8BFA0B}"/>
              </a:ext>
            </a:extLst>
          </p:cNvPr>
          <p:cNvSpPr>
            <a:spLocks noGrp="1"/>
          </p:cNvSpPr>
          <p:nvPr>
            <p:ph idx="1"/>
          </p:nvPr>
        </p:nvSpPr>
        <p:spPr/>
        <p:txBody>
          <a:bodyPr/>
          <a:lstStyle/>
          <a:p>
            <a:r>
              <a:rPr lang="en-GB" dirty="0"/>
              <a:t>A challenge to the Noble Lie</a:t>
            </a:r>
          </a:p>
          <a:p>
            <a:r>
              <a:rPr lang="en-GB" dirty="0"/>
              <a:t>Mass unemployment and underemployment of graduates in a post-crash and post-pandemic world (</a:t>
            </a:r>
            <a:r>
              <a:rPr lang="en-GB" dirty="0" err="1"/>
              <a:t>Kallerberg</a:t>
            </a:r>
            <a:r>
              <a:rPr lang="en-GB" dirty="0"/>
              <a:t>, 2007; International Labour Office, 2012, 2013; </a:t>
            </a:r>
            <a:r>
              <a:rPr lang="en-GB" dirty="0" err="1"/>
              <a:t>Petrosky</a:t>
            </a:r>
            <a:r>
              <a:rPr lang="en-GB" dirty="0"/>
              <a:t>-Nadeau &amp; Valletta, 2020).  </a:t>
            </a:r>
          </a:p>
          <a:p>
            <a:r>
              <a:rPr lang="en-GB" dirty="0"/>
              <a:t>Sociology has an interest in social change, especially since the sub-discipline of the sociology of work has moved its focus from an industrial to a </a:t>
            </a:r>
            <a:r>
              <a:rPr lang="en-GB" i="1" dirty="0"/>
              <a:t>public sociological</a:t>
            </a:r>
            <a:r>
              <a:rPr lang="en-GB" dirty="0"/>
              <a:t> lens (see Watson, 2009). </a:t>
            </a:r>
          </a:p>
          <a:p>
            <a:r>
              <a:rPr lang="en-GB" dirty="0"/>
              <a:t>With Massification comes a diversification of student social position (</a:t>
            </a:r>
            <a:r>
              <a:rPr lang="en-GB" dirty="0" err="1"/>
              <a:t>Boliver</a:t>
            </a:r>
            <a:r>
              <a:rPr lang="en-GB" dirty="0"/>
              <a:t>, 2015; Crawford et al, 2017)</a:t>
            </a:r>
          </a:p>
        </p:txBody>
      </p:sp>
    </p:spTree>
    <p:extLst>
      <p:ext uri="{BB962C8B-B14F-4D97-AF65-F5344CB8AC3E}">
        <p14:creationId xmlns:p14="http://schemas.microsoft.com/office/powerpoint/2010/main" val="4040657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FB6B7C10-8704-4EB4-AAAD-EFD70CA1BAD9}"/>
              </a:ext>
            </a:extLst>
          </p:cNvPr>
          <p:cNvSpPr>
            <a:spLocks noGrp="1" noChangeArrowheads="1"/>
          </p:cNvSpPr>
          <p:nvPr>
            <p:ph type="title"/>
          </p:nvPr>
        </p:nvSpPr>
        <p:spPr/>
        <p:txBody>
          <a:bodyPr/>
          <a:lstStyle/>
          <a:p>
            <a:r>
              <a:rPr lang="en-GB" altLang="en-US" sz="4800" dirty="0">
                <a:latin typeface="Arial" panose="020B0604020202020204" pitchFamily="34" charset="0"/>
                <a:cs typeface="Arial" panose="020B0604020202020204" pitchFamily="34" charset="0"/>
              </a:rPr>
              <a:t>Lowest proportion of state school students - 2017</a:t>
            </a:r>
          </a:p>
        </p:txBody>
      </p:sp>
      <p:sp>
        <p:nvSpPr>
          <p:cNvPr id="9219" name="Content Placeholder 2">
            <a:extLst>
              <a:ext uri="{FF2B5EF4-FFF2-40B4-BE49-F238E27FC236}">
                <a16:creationId xmlns:a16="http://schemas.microsoft.com/office/drawing/2014/main" id="{54A29844-9082-4396-8873-9374A42D5909}"/>
              </a:ext>
            </a:extLst>
          </p:cNvPr>
          <p:cNvSpPr>
            <a:spLocks noGrp="1" noChangeArrowheads="1"/>
          </p:cNvSpPr>
          <p:nvPr>
            <p:ph sz="half" idx="1"/>
          </p:nvPr>
        </p:nvSpPr>
        <p:spPr/>
        <p:txBody>
          <a:bodyPr>
            <a:noAutofit/>
          </a:bodyPr>
          <a:lstStyle/>
          <a:p>
            <a:endParaRPr lang="en-GB" altLang="en-US" sz="800" dirty="0"/>
          </a:p>
          <a:p>
            <a:r>
              <a:rPr lang="en-GB" altLang="en-US" sz="2000" dirty="0"/>
              <a:t>Royal Academy of Music 48.5%</a:t>
            </a:r>
          </a:p>
          <a:p>
            <a:r>
              <a:rPr lang="en-GB" altLang="en-US" sz="2000" dirty="0"/>
              <a:t>Royal Agricultural University 49.1%</a:t>
            </a:r>
          </a:p>
          <a:p>
            <a:r>
              <a:rPr lang="en-GB" altLang="en-US" sz="2000" dirty="0" err="1"/>
              <a:t>Courtauld</a:t>
            </a:r>
            <a:r>
              <a:rPr lang="en-GB" altLang="en-US" sz="2000" dirty="0"/>
              <a:t> Institute of Art 55.3%</a:t>
            </a:r>
          </a:p>
          <a:p>
            <a:r>
              <a:rPr lang="en-GB" altLang="en-US" sz="2000" dirty="0"/>
              <a:t>Oxford 55.7%</a:t>
            </a:r>
          </a:p>
          <a:p>
            <a:r>
              <a:rPr lang="en-GB" altLang="en-US" sz="2000" dirty="0"/>
              <a:t>St Andrews 56.7%</a:t>
            </a:r>
          </a:p>
          <a:p>
            <a:r>
              <a:rPr lang="en-GB" altLang="en-US" sz="2000" dirty="0"/>
              <a:t>Royal College of Music 56.9%</a:t>
            </a:r>
          </a:p>
        </p:txBody>
      </p:sp>
      <p:sp>
        <p:nvSpPr>
          <p:cNvPr id="5" name="Content Placeholder 4">
            <a:extLst>
              <a:ext uri="{FF2B5EF4-FFF2-40B4-BE49-F238E27FC236}">
                <a16:creationId xmlns:a16="http://schemas.microsoft.com/office/drawing/2014/main" id="{8D7355B7-1641-4FF6-A570-21DF584A7E22}"/>
              </a:ext>
            </a:extLst>
          </p:cNvPr>
          <p:cNvSpPr>
            <a:spLocks noGrp="1"/>
          </p:cNvSpPr>
          <p:nvPr>
            <p:ph sz="half" idx="2"/>
          </p:nvPr>
        </p:nvSpPr>
        <p:spPr/>
        <p:txBody>
          <a:bodyPr>
            <a:normAutofit fontScale="92500" lnSpcReduction="10000"/>
          </a:bodyPr>
          <a:lstStyle/>
          <a:p>
            <a:endParaRPr lang="en-GB" altLang="en-US" sz="2000" dirty="0"/>
          </a:p>
          <a:p>
            <a:r>
              <a:rPr lang="en-GB" altLang="en-US" sz="2000" dirty="0"/>
              <a:t>Durham 60.5%</a:t>
            </a:r>
          </a:p>
          <a:p>
            <a:r>
              <a:rPr lang="en-GB" altLang="en-US" sz="2000" dirty="0"/>
              <a:t>Bristol 61.4%</a:t>
            </a:r>
          </a:p>
          <a:p>
            <a:r>
              <a:rPr lang="en-GB" altLang="en-US" sz="2000" dirty="0"/>
              <a:t>Cambridge 61.9%</a:t>
            </a:r>
          </a:p>
          <a:p>
            <a:r>
              <a:rPr lang="en-GB" altLang="en-US" sz="2000" dirty="0"/>
              <a:t>Imperial 65.5%</a:t>
            </a:r>
          </a:p>
          <a:p>
            <a:endParaRPr lang="en-GB" altLang="en-US" sz="2000" dirty="0"/>
          </a:p>
          <a:p>
            <a:r>
              <a:rPr lang="en-GB" altLang="en-US" sz="2000" dirty="0">
                <a:hlinkClick r:id="rId2"/>
              </a:rPr>
              <a:t>State Schools &amp; HE</a:t>
            </a:r>
            <a:endParaRPr lang="en-GB" altLang="en-US" sz="2000" dirty="0"/>
          </a:p>
          <a:p>
            <a:r>
              <a:rPr lang="en-GB" altLang="en-US" sz="2000" dirty="0">
                <a:hlinkClick r:id="rId3"/>
              </a:rPr>
              <a:t>1992 Divide</a:t>
            </a:r>
            <a:endParaRPr lang="en-GB" altLang="en-US" sz="2000" dirty="0"/>
          </a:p>
          <a:p>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47CE9-228D-4E25-90BF-0E5A843AAE5E}"/>
              </a:ext>
            </a:extLst>
          </p:cNvPr>
          <p:cNvSpPr>
            <a:spLocks noGrp="1"/>
          </p:cNvSpPr>
          <p:nvPr>
            <p:ph type="title"/>
          </p:nvPr>
        </p:nvSpPr>
        <p:spPr/>
        <p:txBody>
          <a:bodyPr/>
          <a:lstStyle/>
          <a:p>
            <a:r>
              <a:rPr lang="en-GB" dirty="0">
                <a:hlinkClick r:id="rId2"/>
              </a:rPr>
              <a:t>Does class matter?</a:t>
            </a:r>
            <a:endParaRPr lang="en-GB" dirty="0"/>
          </a:p>
        </p:txBody>
      </p:sp>
      <p:pic>
        <p:nvPicPr>
          <p:cNvPr id="4" name="Content Placeholder 3">
            <a:extLst>
              <a:ext uri="{FF2B5EF4-FFF2-40B4-BE49-F238E27FC236}">
                <a16:creationId xmlns:a16="http://schemas.microsoft.com/office/drawing/2014/main" id="{1F90324E-B946-4DC9-B5B7-E3923781F6B0}"/>
              </a:ext>
            </a:extLst>
          </p:cNvPr>
          <p:cNvPicPr>
            <a:picLocks noGrp="1"/>
          </p:cNvPicPr>
          <p:nvPr>
            <p:ph idx="1"/>
          </p:nvPr>
        </p:nvPicPr>
        <p:blipFill rotWithShape="1">
          <a:blip r:embed="rId3"/>
          <a:srcRect l="46864" t="24491" r="20780" b="13666"/>
          <a:stretch/>
        </p:blipFill>
        <p:spPr bwMode="auto">
          <a:xfrm>
            <a:off x="100977" y="1671725"/>
            <a:ext cx="5057347" cy="4135555"/>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1D609C10-E5B4-4C5A-88F3-68754F1782BF}"/>
              </a:ext>
            </a:extLst>
          </p:cNvPr>
          <p:cNvPicPr/>
          <p:nvPr/>
        </p:nvPicPr>
        <p:blipFill rotWithShape="1">
          <a:blip r:embed="rId4"/>
          <a:srcRect l="41381" t="19282" r="30088" b="21721"/>
          <a:stretch/>
        </p:blipFill>
        <p:spPr bwMode="auto">
          <a:xfrm>
            <a:off x="5158323" y="1671725"/>
            <a:ext cx="7244979" cy="39885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1337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4C218-826C-4AB9-BD64-37BF9992C16E}"/>
              </a:ext>
            </a:extLst>
          </p:cNvPr>
          <p:cNvSpPr>
            <a:spLocks noGrp="1"/>
          </p:cNvSpPr>
          <p:nvPr>
            <p:ph type="title"/>
          </p:nvPr>
        </p:nvSpPr>
        <p:spPr/>
        <p:txBody>
          <a:bodyPr/>
          <a:lstStyle/>
          <a:p>
            <a:r>
              <a:rPr lang="en-GB" dirty="0">
                <a:hlinkClick r:id="rId2"/>
              </a:rPr>
              <a:t>Does gender matter?</a:t>
            </a:r>
            <a:endParaRPr lang="en-GB" dirty="0"/>
          </a:p>
        </p:txBody>
      </p:sp>
      <p:pic>
        <p:nvPicPr>
          <p:cNvPr id="4" name="Content Placeholder 3">
            <a:extLst>
              <a:ext uri="{FF2B5EF4-FFF2-40B4-BE49-F238E27FC236}">
                <a16:creationId xmlns:a16="http://schemas.microsoft.com/office/drawing/2014/main" id="{5807FD0E-CD40-4E69-A3B4-F486BB9F6D40}"/>
              </a:ext>
            </a:extLst>
          </p:cNvPr>
          <p:cNvPicPr>
            <a:picLocks noGrp="1" noChangeAspect="1"/>
          </p:cNvPicPr>
          <p:nvPr>
            <p:ph idx="1"/>
          </p:nvPr>
        </p:nvPicPr>
        <p:blipFill rotWithShape="1">
          <a:blip r:embed="rId3"/>
          <a:srcRect l="33225" t="19309" r="12586" b="4664"/>
          <a:stretch/>
        </p:blipFill>
        <p:spPr>
          <a:xfrm>
            <a:off x="-701227" y="1737361"/>
            <a:ext cx="13138189" cy="4579292"/>
          </a:xfrm>
          <a:prstGeom prst="rect">
            <a:avLst/>
          </a:prstGeom>
        </p:spPr>
      </p:pic>
    </p:spTree>
    <p:extLst>
      <p:ext uri="{BB962C8B-B14F-4D97-AF65-F5344CB8AC3E}">
        <p14:creationId xmlns:p14="http://schemas.microsoft.com/office/powerpoint/2010/main" val="2586646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hlinkClick r:id="rId2"/>
              </a:rPr>
              <a:t>Gender and class – Friedman and </a:t>
            </a:r>
            <a:r>
              <a:rPr lang="en-GB" dirty="0" err="1">
                <a:hlinkClick r:id="rId2"/>
              </a:rPr>
              <a:t>Laurison</a:t>
            </a:r>
            <a:r>
              <a:rPr lang="en-GB" dirty="0">
                <a:hlinkClick r:id="rId2"/>
              </a:rPr>
              <a:t>, 2019</a:t>
            </a:r>
            <a:endParaRPr lang="en-GB" dirty="0"/>
          </a:p>
        </p:txBody>
      </p:sp>
      <p:pic>
        <p:nvPicPr>
          <p:cNvPr id="4" name="Content Placeholder 3"/>
          <p:cNvPicPr>
            <a:picLocks noGrp="1" noChangeAspect="1"/>
          </p:cNvPicPr>
          <p:nvPr>
            <p:ph idx="1"/>
          </p:nvPr>
        </p:nvPicPr>
        <p:blipFill rotWithShape="1">
          <a:blip r:embed="rId3"/>
          <a:srcRect l="6170" t="18133" r="30321" b="32546"/>
          <a:stretch/>
        </p:blipFill>
        <p:spPr>
          <a:xfrm>
            <a:off x="863912" y="2420889"/>
            <a:ext cx="11567440" cy="3772348"/>
          </a:xfrm>
          <a:prstGeom prst="rect">
            <a:avLst/>
          </a:prstGeom>
        </p:spPr>
      </p:pic>
    </p:spTree>
    <p:extLst>
      <p:ext uri="{BB962C8B-B14F-4D97-AF65-F5344CB8AC3E}">
        <p14:creationId xmlns:p14="http://schemas.microsoft.com/office/powerpoint/2010/main" val="136221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Gender and work – a contemporary topic</a:t>
            </a:r>
          </a:p>
        </p:txBody>
      </p:sp>
      <p:sp>
        <p:nvSpPr>
          <p:cNvPr id="3" name="Content Placeholder 2"/>
          <p:cNvSpPr>
            <a:spLocks noGrp="1"/>
          </p:cNvSpPr>
          <p:nvPr>
            <p:ph idx="1"/>
          </p:nvPr>
        </p:nvSpPr>
        <p:spPr/>
        <p:txBody>
          <a:bodyPr>
            <a:normAutofit fontScale="85000" lnSpcReduction="10000"/>
          </a:bodyPr>
          <a:lstStyle/>
          <a:p>
            <a:endParaRPr lang="en-GB" dirty="0">
              <a:hlinkClick r:id="rId4"/>
            </a:endParaRPr>
          </a:p>
          <a:p>
            <a:endParaRPr lang="en-GB" dirty="0">
              <a:hlinkClick r:id="rId4"/>
            </a:endParaRPr>
          </a:p>
          <a:p>
            <a:endParaRPr lang="en-GB" dirty="0">
              <a:hlinkClick r:id="rId4"/>
            </a:endParaRPr>
          </a:p>
          <a:p>
            <a:endParaRPr lang="en-GB" dirty="0">
              <a:hlinkClick r:id="rId4"/>
            </a:endParaRPr>
          </a:p>
          <a:p>
            <a:endParaRPr lang="en-GB" dirty="0">
              <a:hlinkClick r:id="rId4"/>
            </a:endParaRPr>
          </a:p>
          <a:p>
            <a:endParaRPr lang="en-GB" dirty="0">
              <a:hlinkClick r:id="rId4"/>
            </a:endParaRPr>
          </a:p>
          <a:p>
            <a:endParaRPr lang="en-GB" dirty="0">
              <a:hlinkClick r:id="rId4"/>
            </a:endParaRPr>
          </a:p>
          <a:p>
            <a:r>
              <a:rPr lang="en-GB" dirty="0">
                <a:hlinkClick r:id="rId4"/>
              </a:rPr>
              <a:t>https://www.youtube.com/watch?v=PKq8MqrvYU8</a:t>
            </a:r>
            <a:r>
              <a:rPr lang="en-GB" dirty="0"/>
              <a:t> </a:t>
            </a:r>
          </a:p>
          <a:p>
            <a:r>
              <a:rPr lang="en-GB" dirty="0">
                <a:hlinkClick r:id="rId5"/>
              </a:rPr>
              <a:t>https://www.youtube.com/watch?v=g97rrVFhWcA</a:t>
            </a:r>
            <a:r>
              <a:rPr lang="en-GB" dirty="0"/>
              <a:t> </a:t>
            </a:r>
          </a:p>
          <a:p>
            <a:endParaRPr lang="en-GB" dirty="0"/>
          </a:p>
        </p:txBody>
      </p:sp>
      <p:pic>
        <p:nvPicPr>
          <p:cNvPr id="8" name="Online Media 7" title="Three gender pay gap myths explained">
            <a:hlinkClick r:id="" action="ppaction://media"/>
            <a:extLst>
              <a:ext uri="{FF2B5EF4-FFF2-40B4-BE49-F238E27FC236}">
                <a16:creationId xmlns:a16="http://schemas.microsoft.com/office/drawing/2014/main" id="{3D6BE3FF-141B-441C-B104-381C58D0AFF1}"/>
              </a:ext>
            </a:extLst>
          </p:cNvPr>
          <p:cNvPicPr>
            <a:picLocks noRot="1" noChangeAspect="1"/>
          </p:cNvPicPr>
          <p:nvPr>
            <a:videoFile r:link="rId1"/>
          </p:nvPr>
        </p:nvPicPr>
        <p:blipFill>
          <a:blip r:embed="rId6"/>
          <a:stretch>
            <a:fillRect/>
          </a:stretch>
        </p:blipFill>
        <p:spPr>
          <a:xfrm>
            <a:off x="1092091" y="2108200"/>
            <a:ext cx="5152055" cy="2910911"/>
          </a:xfrm>
          <a:prstGeom prst="rect">
            <a:avLst/>
          </a:prstGeom>
        </p:spPr>
      </p:pic>
      <p:pic>
        <p:nvPicPr>
          <p:cNvPr id="9" name="Online Media 8" title="What you need to know about the gender pay gap">
            <a:hlinkClick r:id="" action="ppaction://media"/>
            <a:extLst>
              <a:ext uri="{FF2B5EF4-FFF2-40B4-BE49-F238E27FC236}">
                <a16:creationId xmlns:a16="http://schemas.microsoft.com/office/drawing/2014/main" id="{3FDE264C-4434-418E-AD74-B8FA9EEC23EA}"/>
              </a:ext>
            </a:extLst>
          </p:cNvPr>
          <p:cNvPicPr>
            <a:picLocks noRot="1" noChangeAspect="1"/>
          </p:cNvPicPr>
          <p:nvPr>
            <a:videoFile r:link="rId2"/>
          </p:nvPr>
        </p:nvPicPr>
        <p:blipFill>
          <a:blip r:embed="rId7"/>
          <a:stretch>
            <a:fillRect/>
          </a:stretch>
        </p:blipFill>
        <p:spPr>
          <a:xfrm>
            <a:off x="6238956" y="2108201"/>
            <a:ext cx="4916724" cy="2910911"/>
          </a:xfrm>
          <a:prstGeom prst="rect">
            <a:avLst/>
          </a:prstGeom>
        </p:spPr>
      </p:pic>
    </p:spTree>
    <p:extLst>
      <p:ext uri="{BB962C8B-B14F-4D97-AF65-F5344CB8AC3E}">
        <p14:creationId xmlns:p14="http://schemas.microsoft.com/office/powerpoint/2010/main" val="311987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8"/>
                </p:tgtEl>
              </p:cMediaNode>
            </p:video>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8"/>
                                        </p:tgtEl>
                                      </p:cBhvr>
                                    </p:cmd>
                                  </p:childTnLst>
                                </p:cTn>
                              </p:par>
                            </p:childTnLst>
                          </p:cTn>
                        </p:par>
                      </p:childTnLst>
                    </p:cTn>
                  </p:par>
                </p:childTnLst>
              </p:cTn>
              <p:nextCondLst>
                <p:cond evt="onClick" delay="0">
                  <p:tgtEl>
                    <p:spTgt spid="8"/>
                  </p:tgtEl>
                </p:cond>
              </p:nextCondLst>
            </p:seq>
            <p:video>
              <p:cMediaNode vol="80000">
                <p:cTn id="17" fill="hold" display="0">
                  <p:stCondLst>
                    <p:cond delay="indefinite"/>
                  </p:stCondLst>
                </p:cTn>
                <p:tgtEl>
                  <p:spTgt spid="9"/>
                </p:tgtEl>
              </p:cMediaNode>
            </p:video>
            <p:seq concurrent="1" nextAc="seek">
              <p:cTn id="18" restart="whenNotActive" fill="hold" evtFilter="cancelBubble" nodeType="interactiveSeq">
                <p:stCondLst>
                  <p:cond evt="onClick" delay="0">
                    <p:tgtEl>
                      <p:spTgt spid="9"/>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F81DB29-660C-4532-84D1-C82809F1FBDC}"/>
              </a:ext>
            </a:extLst>
          </p:cNvPr>
          <p:cNvSpPr>
            <a:spLocks noGrp="1"/>
          </p:cNvSpPr>
          <p:nvPr>
            <p:ph type="title"/>
          </p:nvPr>
        </p:nvSpPr>
        <p:spPr>
          <a:xfrm>
            <a:off x="643466" y="786383"/>
            <a:ext cx="3517567" cy="2093975"/>
          </a:xfrm>
        </p:spPr>
        <p:txBody>
          <a:bodyPr/>
          <a:lstStyle/>
          <a:p>
            <a:r>
              <a:rPr lang="en-US" dirty="0">
                <a:hlinkClick r:id="rId2"/>
              </a:rPr>
              <a:t>Class and ethnicity</a:t>
            </a:r>
            <a:endParaRPr lang="en-US" dirty="0"/>
          </a:p>
        </p:txBody>
      </p:sp>
      <p:pic>
        <p:nvPicPr>
          <p:cNvPr id="4" name="Content Placeholder 3">
            <a:extLst>
              <a:ext uri="{FF2B5EF4-FFF2-40B4-BE49-F238E27FC236}">
                <a16:creationId xmlns:a16="http://schemas.microsoft.com/office/drawing/2014/main" id="{1AA4797A-644A-4E81-A1D0-DD041D031CBD}"/>
              </a:ext>
            </a:extLst>
          </p:cNvPr>
          <p:cNvPicPr>
            <a:picLocks noGrp="1" noChangeAspect="1"/>
          </p:cNvPicPr>
          <p:nvPr>
            <p:ph idx="1"/>
          </p:nvPr>
        </p:nvPicPr>
        <p:blipFill rotWithShape="1">
          <a:blip r:embed="rId3"/>
          <a:srcRect l="33087" t="17644" r="10687" b="4095"/>
          <a:stretch/>
        </p:blipFill>
        <p:spPr>
          <a:xfrm>
            <a:off x="4622487" y="786383"/>
            <a:ext cx="7831303" cy="5500117"/>
          </a:xfrm>
          <a:prstGeom prst="rect">
            <a:avLst/>
          </a:prstGeom>
          <a:noFill/>
        </p:spPr>
      </p:pic>
      <p:sp>
        <p:nvSpPr>
          <p:cNvPr id="11" name="Text Placeholder 3">
            <a:extLst>
              <a:ext uri="{FF2B5EF4-FFF2-40B4-BE49-F238E27FC236}">
                <a16:creationId xmlns:a16="http://schemas.microsoft.com/office/drawing/2014/main" id="{983A2AA8-17BF-4D00-B46B-D3CCF320AD5E}"/>
              </a:ext>
            </a:extLst>
          </p:cNvPr>
          <p:cNvSpPr>
            <a:spLocks noGrp="1"/>
          </p:cNvSpPr>
          <p:nvPr>
            <p:ph type="body" sz="half" idx="2"/>
          </p:nvPr>
        </p:nvSpPr>
        <p:spPr>
          <a:xfrm>
            <a:off x="643465" y="3043050"/>
            <a:ext cx="3517567" cy="3064505"/>
          </a:xfrm>
        </p:spPr>
        <p:txBody>
          <a:bodyPr/>
          <a:lstStyle/>
          <a:p>
            <a:r>
              <a:rPr lang="en-US" dirty="0"/>
              <a:t>Intersectionality – ethnicity as heterogenous </a:t>
            </a:r>
          </a:p>
        </p:txBody>
      </p:sp>
    </p:spTree>
    <p:extLst>
      <p:ext uri="{BB962C8B-B14F-4D97-AF65-F5344CB8AC3E}">
        <p14:creationId xmlns:p14="http://schemas.microsoft.com/office/powerpoint/2010/main" val="4212109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31030-334C-451D-A4F3-3A1D4353C150}"/>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Parameters of the module under investigation</a:t>
            </a:r>
          </a:p>
        </p:txBody>
      </p:sp>
      <p:sp>
        <p:nvSpPr>
          <p:cNvPr id="3" name="Content Placeholder 2">
            <a:extLst>
              <a:ext uri="{FF2B5EF4-FFF2-40B4-BE49-F238E27FC236}">
                <a16:creationId xmlns:a16="http://schemas.microsoft.com/office/drawing/2014/main" id="{99BDB346-348C-4A37-805B-97BFE9CCB66A}"/>
              </a:ext>
            </a:extLst>
          </p:cNvPr>
          <p:cNvSpPr>
            <a:spLocks noGrp="1"/>
          </p:cNvSpPr>
          <p:nvPr>
            <p:ph idx="1"/>
          </p:nvPr>
        </p:nvSpPr>
        <p:spPr/>
        <p:txBody>
          <a:bodyPr>
            <a:normAutofit fontScale="92500" lnSpcReduction="10000"/>
          </a:bodyPr>
          <a:lstStyle/>
          <a:p>
            <a:r>
              <a:rPr lang="en-GB" dirty="0"/>
              <a:t>Sociology of Work and Career (Level 6 in put Graduate ‘employability’ strand)</a:t>
            </a:r>
          </a:p>
          <a:p>
            <a:r>
              <a:rPr lang="en-GB" dirty="0"/>
              <a:t>‘Work’ and ‘career’ contested concepts</a:t>
            </a:r>
          </a:p>
          <a:p>
            <a:r>
              <a:rPr lang="en-GB" dirty="0"/>
              <a:t>Space to deconstruct narrow definitions sociologically, </a:t>
            </a:r>
          </a:p>
          <a:p>
            <a:r>
              <a:rPr lang="en-GB" dirty="0"/>
              <a:t>Work - many activities rather than just ‘paid work’, e.g. caring duties, education, art, volunteering. </a:t>
            </a:r>
          </a:p>
          <a:p>
            <a:r>
              <a:rPr lang="en-GB" dirty="0"/>
              <a:t>Career - viewed sociologically as any social strand in a person’s life – activity and development that connects a narrative (Goffman, 1961; see Gee, 2016, 2017, 2019, 2020; Gee and Barnard, 2020; Mignot and Gee, 2020). </a:t>
            </a:r>
          </a:p>
          <a:p>
            <a:r>
              <a:rPr lang="en-GB" dirty="0"/>
              <a:t>2 summative assignments, looking at the organisation and management of, and divisions within work</a:t>
            </a:r>
          </a:p>
          <a:p>
            <a:r>
              <a:rPr lang="en-GB" dirty="0"/>
              <a:t>Student to reflect on own and other careers </a:t>
            </a:r>
          </a:p>
        </p:txBody>
      </p:sp>
    </p:spTree>
    <p:extLst>
      <p:ext uri="{BB962C8B-B14F-4D97-AF65-F5344CB8AC3E}">
        <p14:creationId xmlns:p14="http://schemas.microsoft.com/office/powerpoint/2010/main" val="1727462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AF7E9-CBBD-4067-BA65-9562AB4E843E}"/>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Second assignment</a:t>
            </a:r>
          </a:p>
        </p:txBody>
      </p:sp>
      <p:sp>
        <p:nvSpPr>
          <p:cNvPr id="3" name="Content Placeholder 2">
            <a:extLst>
              <a:ext uri="{FF2B5EF4-FFF2-40B4-BE49-F238E27FC236}">
                <a16:creationId xmlns:a16="http://schemas.microsoft.com/office/drawing/2014/main" id="{DBD6AD2E-AD7F-46F8-BA24-B18D7C1794E0}"/>
              </a:ext>
            </a:extLst>
          </p:cNvPr>
          <p:cNvSpPr>
            <a:spLocks noGrp="1"/>
          </p:cNvSpPr>
          <p:nvPr>
            <p:ph idx="1"/>
          </p:nvPr>
        </p:nvSpPr>
        <p:spPr/>
        <p:txBody>
          <a:bodyPr/>
          <a:lstStyle/>
          <a:p>
            <a:r>
              <a:rPr lang="en-GB" dirty="0"/>
              <a:t>Student to interview 2 case studies</a:t>
            </a:r>
          </a:p>
          <a:p>
            <a:r>
              <a:rPr lang="en-GB" dirty="0"/>
              <a:t>Set their own schedule informed via the literature</a:t>
            </a:r>
          </a:p>
          <a:p>
            <a:r>
              <a:rPr lang="en-GB" dirty="0"/>
              <a:t>Focus on management, organisation and divisions of work and career</a:t>
            </a:r>
          </a:p>
          <a:p>
            <a:r>
              <a:rPr lang="en-GB" dirty="0"/>
              <a:t>Moves the student to the position of career researcher – see McCash, 2006</a:t>
            </a:r>
          </a:p>
          <a:p>
            <a:r>
              <a:rPr lang="en-GB" dirty="0"/>
              <a:t>And build networks, social and cultural capital </a:t>
            </a:r>
          </a:p>
          <a:p>
            <a:endParaRPr lang="en-GB" dirty="0"/>
          </a:p>
        </p:txBody>
      </p:sp>
    </p:spTree>
    <p:extLst>
      <p:ext uri="{BB962C8B-B14F-4D97-AF65-F5344CB8AC3E}">
        <p14:creationId xmlns:p14="http://schemas.microsoft.com/office/powerpoint/2010/main" val="918060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39F3C-5FEC-4B0B-BFC5-A948DC102221}"/>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Overview of the second assignment</a:t>
            </a:r>
          </a:p>
        </p:txBody>
      </p:sp>
      <p:sp>
        <p:nvSpPr>
          <p:cNvPr id="3" name="Content Placeholder 2">
            <a:extLst>
              <a:ext uri="{FF2B5EF4-FFF2-40B4-BE49-F238E27FC236}">
                <a16:creationId xmlns:a16="http://schemas.microsoft.com/office/drawing/2014/main" id="{10057E6E-2ED9-4020-963A-1721B0E8D72E}"/>
              </a:ext>
            </a:extLst>
          </p:cNvPr>
          <p:cNvSpPr>
            <a:spLocks noGrp="1"/>
          </p:cNvSpPr>
          <p:nvPr>
            <p:ph idx="1"/>
          </p:nvPr>
        </p:nvSpPr>
        <p:spPr/>
        <p:txBody>
          <a:bodyPr/>
          <a:lstStyle/>
          <a:p>
            <a:r>
              <a:rPr lang="en-GB" dirty="0"/>
              <a:t>Social positionality</a:t>
            </a:r>
          </a:p>
          <a:p>
            <a:r>
              <a:rPr lang="en-GB" dirty="0"/>
              <a:t>The impact of emergent digital technologies and their role during the pandemic</a:t>
            </a:r>
          </a:p>
          <a:p>
            <a:r>
              <a:rPr lang="en-GB" dirty="0"/>
              <a:t>The seeking and difficulties of solidarity</a:t>
            </a:r>
          </a:p>
          <a:p>
            <a:endParaRPr lang="en-GB" dirty="0"/>
          </a:p>
        </p:txBody>
      </p:sp>
    </p:spTree>
    <p:extLst>
      <p:ext uri="{BB962C8B-B14F-4D97-AF65-F5344CB8AC3E}">
        <p14:creationId xmlns:p14="http://schemas.microsoft.com/office/powerpoint/2010/main" val="1163469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305784" y="381472"/>
            <a:ext cx="6253317" cy="2877775"/>
          </a:xfrm>
        </p:spPr>
        <p:txBody>
          <a:bodyPr>
            <a:normAutofit/>
          </a:bodyPr>
          <a:lstStyle/>
          <a:p>
            <a:r>
              <a:rPr lang="en-GB" sz="3600" b="1" dirty="0">
                <a:effectLst/>
                <a:latin typeface="Calibri" panose="020F0502020204030204" pitchFamily="34" charset="0"/>
                <a:ea typeface="DengXian" panose="02010600030101010101" pitchFamily="2" charset="-122"/>
                <a:cs typeface="Arial" panose="020B0604020202020204" pitchFamily="34" charset="0"/>
              </a:rPr>
              <a:t>Critical ‘employability’ within the realms of sociology – a movement toward ‘social justice’</a:t>
            </a:r>
            <a:br>
              <a:rPr lang="en-GB" sz="1800" dirty="0">
                <a:effectLst/>
                <a:latin typeface="Calibri" panose="020F0502020204030204" pitchFamily="34" charset="0"/>
                <a:ea typeface="DengXian" panose="02010600030101010101" pitchFamily="2" charset="-122"/>
                <a:cs typeface="Arial" panose="020B0604020202020204" pitchFamily="34" charset="0"/>
              </a:rPr>
            </a:br>
            <a:br>
              <a:rPr lang="en-GB" sz="1800" dirty="0">
                <a:effectLst/>
                <a:latin typeface="Calibri" panose="020F0502020204030204" pitchFamily="34" charset="0"/>
                <a:ea typeface="DengXian" panose="02010600030101010101" pitchFamily="2" charset="-122"/>
                <a:cs typeface="Arial" panose="020B0604020202020204" pitchFamily="34" charset="0"/>
              </a:rPr>
            </a:br>
            <a:endParaRPr lang="en-US" sz="3100"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4" y="6120071"/>
            <a:ext cx="6269347" cy="555604"/>
          </a:xfrm>
        </p:spPr>
        <p:txBody>
          <a:bodyPr>
            <a:normAutofit/>
          </a:bodyPr>
          <a:lstStyle/>
          <a:p>
            <a:r>
              <a:rPr lang="en-US" dirty="0">
                <a:solidFill>
                  <a:schemeClr val="tx1">
                    <a:lumMod val="85000"/>
                    <a:lumOff val="15000"/>
                  </a:schemeClr>
                </a:solidFill>
              </a:rPr>
              <a:t>Dr Ricky gee</a:t>
            </a:r>
            <a:endParaRPr lang="en-US" sz="2400"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8B793FD-DF56-457B-B1DB-EDE9B4336D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92" y="-1"/>
            <a:ext cx="5143500" cy="6858000"/>
          </a:xfrm>
          <a:prstGeom prst="rect">
            <a:avLst/>
          </a:prstGeom>
        </p:spPr>
      </p:pic>
      <p:pic>
        <p:nvPicPr>
          <p:cNvPr id="8" name="Online Media 7" title="Nils Frahm - Hammers (Official Music Video)">
            <a:hlinkClick r:id="" action="ppaction://media"/>
            <a:extLst>
              <a:ext uri="{FF2B5EF4-FFF2-40B4-BE49-F238E27FC236}">
                <a16:creationId xmlns:a16="http://schemas.microsoft.com/office/drawing/2014/main" id="{A9E7F0AC-5C48-4D22-8579-780FDDD5FE35}"/>
              </a:ext>
            </a:extLst>
          </p:cNvPr>
          <p:cNvPicPr>
            <a:picLocks noRot="1" noChangeAspect="1"/>
          </p:cNvPicPr>
          <p:nvPr>
            <a:videoFile r:link="rId1"/>
          </p:nvPr>
        </p:nvPicPr>
        <p:blipFill>
          <a:blip r:embed="rId5"/>
          <a:stretch>
            <a:fillRect/>
          </a:stretch>
        </p:blipFill>
        <p:spPr>
          <a:xfrm>
            <a:off x="5427754" y="3200166"/>
            <a:ext cx="5763829" cy="2510678"/>
          </a:xfrm>
          <a:prstGeom prst="rect">
            <a:avLst/>
          </a:prstGeom>
        </p:spPr>
      </p:pic>
    </p:spTree>
    <p:extLst>
      <p:ext uri="{BB962C8B-B14F-4D97-AF65-F5344CB8AC3E}">
        <p14:creationId xmlns:p14="http://schemas.microsoft.com/office/powerpoint/2010/main" val="404373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2F991-76AD-4EEB-96B5-9683DDEB12B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Social Positionality - gender</a:t>
            </a:r>
          </a:p>
        </p:txBody>
      </p:sp>
      <p:sp>
        <p:nvSpPr>
          <p:cNvPr id="3" name="Content Placeholder 2">
            <a:extLst>
              <a:ext uri="{FF2B5EF4-FFF2-40B4-BE49-F238E27FC236}">
                <a16:creationId xmlns:a16="http://schemas.microsoft.com/office/drawing/2014/main" id="{42A03E2B-4646-47E5-8224-F680A8BD5ED2}"/>
              </a:ext>
            </a:extLst>
          </p:cNvPr>
          <p:cNvSpPr>
            <a:spLocks noGrp="1"/>
          </p:cNvSpPr>
          <p:nvPr>
            <p:ph idx="1"/>
          </p:nvPr>
        </p:nvSpPr>
        <p:spPr/>
        <p:txBody>
          <a:bodyPr/>
          <a:lstStyle/>
          <a:p>
            <a:r>
              <a:rPr lang="en-GB" dirty="0"/>
              <a:t>Roberts (1997) identifies how “individualisation does not necessarily mean that people have been escaping from social-structures and gaining more power to determine their own career directions” (p348). An example is the glass ceiling whereby, even though women are given the same opportunities there is still discrimination in place to keep them below men. Participant 1 highlights this through identifying how she is “often the only woman in the meeting as those higher up tend to be white male”. … For-example, in 2017, women made up almost half the lawyer workforce but only 33% of partners (</a:t>
            </a:r>
            <a:r>
              <a:rPr lang="en-GB" dirty="0" err="1"/>
              <a:t>Werber</a:t>
            </a:r>
            <a:r>
              <a:rPr lang="en-GB" dirty="0"/>
              <a:t>, 2021). </a:t>
            </a:r>
          </a:p>
          <a:p>
            <a:r>
              <a:rPr lang="en-GB" dirty="0"/>
              <a:t>Student A</a:t>
            </a:r>
          </a:p>
          <a:p>
            <a:endParaRPr lang="en-GB" dirty="0"/>
          </a:p>
        </p:txBody>
      </p:sp>
    </p:spTree>
    <p:extLst>
      <p:ext uri="{BB962C8B-B14F-4D97-AF65-F5344CB8AC3E}">
        <p14:creationId xmlns:p14="http://schemas.microsoft.com/office/powerpoint/2010/main" val="2685478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C982C-A553-448E-A220-17A0AE912622}"/>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Social Positionality – ethnicity </a:t>
            </a:r>
          </a:p>
        </p:txBody>
      </p:sp>
      <p:sp>
        <p:nvSpPr>
          <p:cNvPr id="3" name="Content Placeholder 2">
            <a:extLst>
              <a:ext uri="{FF2B5EF4-FFF2-40B4-BE49-F238E27FC236}">
                <a16:creationId xmlns:a16="http://schemas.microsoft.com/office/drawing/2014/main" id="{12C55CF0-304F-4D21-B7A8-CC1D91A0CFBC}"/>
              </a:ext>
            </a:extLst>
          </p:cNvPr>
          <p:cNvSpPr>
            <a:spLocks noGrp="1"/>
          </p:cNvSpPr>
          <p:nvPr>
            <p:ph idx="1"/>
          </p:nvPr>
        </p:nvSpPr>
        <p:spPr/>
        <p:txBody>
          <a:bodyPr/>
          <a:lstStyle/>
          <a:p>
            <a:r>
              <a:rPr lang="en-GB" dirty="0"/>
              <a:t>The Equality Challenge Unit (2015) articulated that although there has been a revised pursuit to make the workforce more diverse within universities, many BME staff </a:t>
            </a:r>
            <a:r>
              <a:rPr lang="en-GB" i="1" dirty="0"/>
              <a:t>remain concentrated in lower positions</a:t>
            </a:r>
            <a:r>
              <a:rPr lang="en-GB" dirty="0"/>
              <a:t>…Having this knowledge, makes me want to challenge these issues within a job occupation. … which could be hindered since I am a Black female, and I am acutely aware that I may face discrimination when entering the labour market because of my racial and gender identity. McGregor-Smith (2017) highlights that discrimination occurs through every aspect of an individual's working life, and this begins before Black people enter the labour market….. TUC (2020) found that 31% of Black and minority ethnic women have been unequally passed over for or </a:t>
            </a:r>
            <a:r>
              <a:rPr lang="en-GB" i="1" dirty="0"/>
              <a:t>rejected a promotion at work</a:t>
            </a:r>
            <a:r>
              <a:rPr lang="en-GB" dirty="0"/>
              <a:t>, which accounts for discrimination at the workplace.</a:t>
            </a:r>
          </a:p>
          <a:p>
            <a:r>
              <a:rPr lang="en-GB" dirty="0"/>
              <a:t>Student O</a:t>
            </a:r>
          </a:p>
        </p:txBody>
      </p:sp>
    </p:spTree>
    <p:extLst>
      <p:ext uri="{BB962C8B-B14F-4D97-AF65-F5344CB8AC3E}">
        <p14:creationId xmlns:p14="http://schemas.microsoft.com/office/powerpoint/2010/main" val="2348745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98224-79D9-48BF-AF3B-A48C5F0CA52E}"/>
              </a:ext>
            </a:extLst>
          </p:cNvPr>
          <p:cNvSpPr>
            <a:spLocks noGrp="1"/>
          </p:cNvSpPr>
          <p:nvPr>
            <p:ph type="title"/>
          </p:nvPr>
        </p:nvSpPr>
        <p:spPr/>
        <p:txBody>
          <a:bodyPr>
            <a:normAutofit/>
          </a:bodyPr>
          <a:lstStyle/>
          <a:p>
            <a:r>
              <a:rPr lang="en-GB" sz="3600" dirty="0">
                <a:latin typeface="Arial" panose="020B0604020202020204" pitchFamily="34" charset="0"/>
                <a:cs typeface="Arial" panose="020B0604020202020204" pitchFamily="34" charset="0"/>
              </a:rPr>
              <a:t>The impact of emergent digital technologies and their role during the pandemic</a:t>
            </a:r>
          </a:p>
        </p:txBody>
      </p:sp>
      <p:sp>
        <p:nvSpPr>
          <p:cNvPr id="3" name="Content Placeholder 2">
            <a:extLst>
              <a:ext uri="{FF2B5EF4-FFF2-40B4-BE49-F238E27FC236}">
                <a16:creationId xmlns:a16="http://schemas.microsoft.com/office/drawing/2014/main" id="{DE29981B-3C2B-4362-B92D-88EAD137D399}"/>
              </a:ext>
            </a:extLst>
          </p:cNvPr>
          <p:cNvSpPr>
            <a:spLocks noGrp="1"/>
          </p:cNvSpPr>
          <p:nvPr>
            <p:ph idx="1"/>
          </p:nvPr>
        </p:nvSpPr>
        <p:spPr/>
        <p:txBody>
          <a:bodyPr>
            <a:normAutofit lnSpcReduction="10000"/>
          </a:bodyPr>
          <a:lstStyle/>
          <a:p>
            <a:r>
              <a:rPr lang="en-GB" dirty="0"/>
              <a:t>… both participants reflected upon how they have become “spatially and temporally more ‘available’ to work” (Warhurst, </a:t>
            </a:r>
            <a:r>
              <a:rPr lang="en-GB" dirty="0" err="1"/>
              <a:t>Eikhof</a:t>
            </a:r>
            <a:r>
              <a:rPr lang="en-GB" dirty="0"/>
              <a:t> and </a:t>
            </a:r>
            <a:r>
              <a:rPr lang="en-GB" dirty="0" err="1"/>
              <a:t>Haunschild</a:t>
            </a:r>
            <a:r>
              <a:rPr lang="en-GB" dirty="0"/>
              <a:t>, 2008: p.6). Alex stated: </a:t>
            </a:r>
          </a:p>
          <a:p>
            <a:r>
              <a:rPr lang="en-GB" dirty="0"/>
              <a:t>“you’ve always got work to do at home”</a:t>
            </a:r>
          </a:p>
          <a:p>
            <a:r>
              <a:rPr lang="en-GB" dirty="0"/>
              <a:t>Jane referenced having children which is evidently a significant life theme for her:</a:t>
            </a:r>
          </a:p>
          <a:p>
            <a:r>
              <a:rPr lang="en-GB" dirty="0"/>
              <a:t>“You can fit it in around your schedule so that’s why it was nice setting up a business with kids… you could put them to bed and start working again”</a:t>
            </a:r>
          </a:p>
          <a:p>
            <a:r>
              <a:rPr lang="en-GB" dirty="0"/>
              <a:t>… Jane’s answer corresponds with women scheduling work to fit around their unpaid emotional and caring familial duties (Smith and Elliott, 2012) by continuing it after traditional hours. </a:t>
            </a:r>
          </a:p>
          <a:p>
            <a:r>
              <a:rPr lang="en-GB" dirty="0"/>
              <a:t>Student C</a:t>
            </a:r>
          </a:p>
        </p:txBody>
      </p:sp>
    </p:spTree>
    <p:extLst>
      <p:ext uri="{BB962C8B-B14F-4D97-AF65-F5344CB8AC3E}">
        <p14:creationId xmlns:p14="http://schemas.microsoft.com/office/powerpoint/2010/main" val="541947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ECD5-BB98-459F-A8EA-2796E2A66536}"/>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The seeking and difficulties of solidarity</a:t>
            </a:r>
          </a:p>
        </p:txBody>
      </p:sp>
      <p:sp>
        <p:nvSpPr>
          <p:cNvPr id="3" name="Content Placeholder 2">
            <a:extLst>
              <a:ext uri="{FF2B5EF4-FFF2-40B4-BE49-F238E27FC236}">
                <a16:creationId xmlns:a16="http://schemas.microsoft.com/office/drawing/2014/main" id="{BE2C5F61-5B5B-4D01-8345-9AAD9929EFB3}"/>
              </a:ext>
            </a:extLst>
          </p:cNvPr>
          <p:cNvSpPr>
            <a:spLocks noGrp="1"/>
          </p:cNvSpPr>
          <p:nvPr>
            <p:ph idx="1"/>
          </p:nvPr>
        </p:nvSpPr>
        <p:spPr/>
        <p:txBody>
          <a:bodyPr/>
          <a:lstStyle/>
          <a:p>
            <a:r>
              <a:rPr lang="en-GB" dirty="0"/>
              <a:t>The Police Federation is the organisation set up to represent police officers. Participant 1 highlighted benefits of the union including ‘breakdown cover, gadget insurance and travel insurance’.  Both participants suggested they are involved due to the financial benefits, due to active participation being difficult. Participant 2 explained ‘the only time you use the police federation is when a police officer is under investigation if a member of the public reports them’.</a:t>
            </a:r>
          </a:p>
          <a:p>
            <a:r>
              <a:rPr lang="en-GB" dirty="0"/>
              <a:t>Student T</a:t>
            </a:r>
          </a:p>
        </p:txBody>
      </p:sp>
    </p:spTree>
    <p:extLst>
      <p:ext uri="{BB962C8B-B14F-4D97-AF65-F5344CB8AC3E}">
        <p14:creationId xmlns:p14="http://schemas.microsoft.com/office/powerpoint/2010/main" val="2937819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318AD-99CE-4CE2-85EC-DA408F20235C}"/>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The seeking and difficulties of solidarity</a:t>
            </a:r>
          </a:p>
        </p:txBody>
      </p:sp>
      <p:sp>
        <p:nvSpPr>
          <p:cNvPr id="3" name="Content Placeholder 2">
            <a:extLst>
              <a:ext uri="{FF2B5EF4-FFF2-40B4-BE49-F238E27FC236}">
                <a16:creationId xmlns:a16="http://schemas.microsoft.com/office/drawing/2014/main" id="{8740DFFD-F858-4A34-987D-3B632D559D61}"/>
              </a:ext>
            </a:extLst>
          </p:cNvPr>
          <p:cNvSpPr>
            <a:spLocks noGrp="1"/>
          </p:cNvSpPr>
          <p:nvPr>
            <p:ph idx="1"/>
          </p:nvPr>
        </p:nvSpPr>
        <p:spPr/>
        <p:txBody>
          <a:bodyPr/>
          <a:lstStyle/>
          <a:p>
            <a:r>
              <a:rPr lang="en-GB" dirty="0"/>
              <a:t>The Marketisation of education has meant university is an investment in human capital (Becker, 1962) but … “employers may well feel that graduates are no longer exceptionally smart” (Roberts, 2020, p.34). To combat this, it is imperative that I continue enhancing my employability, whilst maintaining a critical perspective to the neoliberal promotion of meritocracy and individual homo </a:t>
            </a:r>
            <a:r>
              <a:rPr lang="en-GB" dirty="0" err="1"/>
              <a:t>oeconomicus</a:t>
            </a:r>
            <a:r>
              <a:rPr lang="en-GB" dirty="0"/>
              <a:t> (Foucault, 2004): the assumption we are entrepreneurs of the self. … I will actively encourage equality AND equity for those who are disadvantaged due to their societal status, aiding progression for those who haven’t experienced the privilege I have. Within wider discourse, the impact of unions must not go unnoticed as a way to collectively combat precarity within neoliberal society. </a:t>
            </a:r>
          </a:p>
          <a:p>
            <a:r>
              <a:rPr lang="en-GB" dirty="0"/>
              <a:t>Student L</a:t>
            </a:r>
          </a:p>
          <a:p>
            <a:endParaRPr lang="en-GB" dirty="0"/>
          </a:p>
        </p:txBody>
      </p:sp>
    </p:spTree>
    <p:extLst>
      <p:ext uri="{BB962C8B-B14F-4D97-AF65-F5344CB8AC3E}">
        <p14:creationId xmlns:p14="http://schemas.microsoft.com/office/powerpoint/2010/main" val="360987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6A277-55C8-424C-B870-83AC2FF342B1}"/>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Final reflections – and so what….?</a:t>
            </a:r>
          </a:p>
        </p:txBody>
      </p:sp>
      <p:sp>
        <p:nvSpPr>
          <p:cNvPr id="3" name="Content Placeholder 2">
            <a:extLst>
              <a:ext uri="{FF2B5EF4-FFF2-40B4-BE49-F238E27FC236}">
                <a16:creationId xmlns:a16="http://schemas.microsoft.com/office/drawing/2014/main" id="{F914C2DB-AC9F-4388-BC59-67F399D3873E}"/>
              </a:ext>
            </a:extLst>
          </p:cNvPr>
          <p:cNvSpPr>
            <a:spLocks noGrp="1"/>
          </p:cNvSpPr>
          <p:nvPr>
            <p:ph idx="1"/>
          </p:nvPr>
        </p:nvSpPr>
        <p:spPr/>
        <p:txBody>
          <a:bodyPr>
            <a:normAutofit/>
          </a:bodyPr>
          <a:lstStyle/>
          <a:p>
            <a:r>
              <a:rPr lang="en-GB" dirty="0"/>
              <a:t>Completing my studies within the sociology of work and career, I have considered my future career in depth. This involved considering my current trajectory towards a job within the law enforcement sector. …I have considered how my gender, being female, could push me towards more caring job roles following my sociology degree (Hussein et al., 2013). Similarly, my trajectory could point towards lower-ranked jobs because women are most frequently within the lowest rank in policing and is a male-dominated profession (Home Office, 2019). To effectively navigate towards my desired role within the police and ensure success in the field, I aim to complete a Masters in International Law Enforcement. </a:t>
            </a:r>
          </a:p>
          <a:p>
            <a:r>
              <a:rPr lang="en-GB" dirty="0"/>
              <a:t>Student T</a:t>
            </a:r>
          </a:p>
          <a:p>
            <a:endParaRPr lang="en-GB" dirty="0"/>
          </a:p>
        </p:txBody>
      </p:sp>
    </p:spTree>
    <p:extLst>
      <p:ext uri="{BB962C8B-B14F-4D97-AF65-F5344CB8AC3E}">
        <p14:creationId xmlns:p14="http://schemas.microsoft.com/office/powerpoint/2010/main" val="1603894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0A846-139B-42A7-94EB-3028B00CB96F}"/>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Final reflections – and so what….?</a:t>
            </a:r>
          </a:p>
        </p:txBody>
      </p:sp>
      <p:sp>
        <p:nvSpPr>
          <p:cNvPr id="3" name="Content Placeholder 2">
            <a:extLst>
              <a:ext uri="{FF2B5EF4-FFF2-40B4-BE49-F238E27FC236}">
                <a16:creationId xmlns:a16="http://schemas.microsoft.com/office/drawing/2014/main" id="{6FAECCE4-5963-4E32-ACAD-9B09FBE6448B}"/>
              </a:ext>
            </a:extLst>
          </p:cNvPr>
          <p:cNvSpPr>
            <a:spLocks noGrp="1"/>
          </p:cNvSpPr>
          <p:nvPr>
            <p:ph idx="1"/>
          </p:nvPr>
        </p:nvSpPr>
        <p:spPr/>
        <p:txBody>
          <a:bodyPr>
            <a:normAutofit/>
          </a:bodyPr>
          <a:lstStyle/>
          <a:p>
            <a:r>
              <a:rPr lang="en-GB" dirty="0"/>
              <a:t>Interviewing the two participants was incredibly beneficial to reflect on the trajectory and navigation of my career path. It has established a sense of reassurance as I do not know what to do professionally. I reflect on my trajectory as something that is yet to be explored and discovered, but despite this uncertainty, I want to utilise navigation as a means to end up in a career that genuinely suits my needs, even if it means not progressing in a linear fashion. Studying sociology has prompted me to take wider consideration… I am compelled to enter a non-profiting charity</a:t>
            </a:r>
            <a:r>
              <a:rPr lang="en-GB"/>
              <a:t>, … </a:t>
            </a:r>
            <a:r>
              <a:rPr lang="en-GB" dirty="0"/>
              <a:t>to use my sociological knowledge to help. Hopefully, humbling my approach to all strands of my life, not just work, and diffusing my support to consumer culture, having comprehended its role in divide.</a:t>
            </a:r>
          </a:p>
          <a:p>
            <a:r>
              <a:rPr lang="en-GB" dirty="0"/>
              <a:t>Student J</a:t>
            </a:r>
          </a:p>
          <a:p>
            <a:endParaRPr lang="en-GB" dirty="0"/>
          </a:p>
        </p:txBody>
      </p:sp>
    </p:spTree>
    <p:extLst>
      <p:ext uri="{BB962C8B-B14F-4D97-AF65-F5344CB8AC3E}">
        <p14:creationId xmlns:p14="http://schemas.microsoft.com/office/powerpoint/2010/main" val="1239879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87758-5D8C-41D7-A27C-9A98DA0ACC4E}"/>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Bibliography </a:t>
            </a:r>
            <a:r>
              <a:rPr lang="en-GB" dirty="0"/>
              <a:t> </a:t>
            </a:r>
          </a:p>
        </p:txBody>
      </p:sp>
      <p:sp>
        <p:nvSpPr>
          <p:cNvPr id="3" name="Content Placeholder 2">
            <a:extLst>
              <a:ext uri="{FF2B5EF4-FFF2-40B4-BE49-F238E27FC236}">
                <a16:creationId xmlns:a16="http://schemas.microsoft.com/office/drawing/2014/main" id="{AA2F9BE8-B567-4870-B604-B0448363928E}"/>
              </a:ext>
            </a:extLst>
          </p:cNvPr>
          <p:cNvSpPr>
            <a:spLocks noGrp="1"/>
          </p:cNvSpPr>
          <p:nvPr>
            <p:ph idx="1"/>
          </p:nvPr>
        </p:nvSpPr>
        <p:spPr>
          <a:xfrm>
            <a:off x="1097280" y="2108201"/>
            <a:ext cx="10733822" cy="3760891"/>
          </a:xfrm>
        </p:spPr>
        <p:txBody>
          <a:bodyPr>
            <a:normAutofit/>
          </a:bodyPr>
          <a:lstStyle/>
          <a:p>
            <a:pPr algn="just">
              <a:lnSpc>
                <a:spcPct val="150000"/>
              </a:lnSpc>
              <a:spcAft>
                <a:spcPts val="800"/>
              </a:spcAft>
            </a:pPr>
            <a:r>
              <a:rPr lang="en-GB" sz="3600" dirty="0">
                <a:effectLst/>
                <a:latin typeface="Calibri" panose="020F0502020204030204" pitchFamily="34" charset="0"/>
                <a:ea typeface="DengXian" panose="02010600030101010101" pitchFamily="2" charset="-122"/>
                <a:cs typeface="Arial" panose="020B0604020202020204" pitchFamily="34" charset="0"/>
              </a:rPr>
              <a:t>Upon request</a:t>
            </a:r>
          </a:p>
          <a:p>
            <a:r>
              <a:rPr lang="en-GB" dirty="0">
                <a:hlinkClick r:id="rId2"/>
              </a:rPr>
              <a:t>Ricky.gee@ntu.ac.uk</a:t>
            </a:r>
            <a:r>
              <a:rPr lang="en-GB" dirty="0"/>
              <a:t> </a:t>
            </a:r>
          </a:p>
        </p:txBody>
      </p:sp>
    </p:spTree>
    <p:extLst>
      <p:ext uri="{BB962C8B-B14F-4D97-AF65-F5344CB8AC3E}">
        <p14:creationId xmlns:p14="http://schemas.microsoft.com/office/powerpoint/2010/main" val="3211107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65761" y="2880001"/>
            <a:ext cx="11486267" cy="664799"/>
          </a:xfrm>
        </p:spPr>
        <p:txBody>
          <a:bodyPr/>
          <a:lstStyle/>
          <a:p>
            <a:pPr algn="ctr"/>
            <a:r>
              <a:rPr lang="en-US" dirty="0"/>
              <a:t>THANK YOU</a:t>
            </a:r>
          </a:p>
        </p:txBody>
      </p:sp>
      <p:pic>
        <p:nvPicPr>
          <p:cNvPr id="4" name="Picture 3" descr="Graphical user interface&#10;&#10;Description automatically generated">
            <a:extLst>
              <a:ext uri="{FF2B5EF4-FFF2-40B4-BE49-F238E27FC236}">
                <a16:creationId xmlns:a16="http://schemas.microsoft.com/office/drawing/2014/main" id="{91167D23-4D7C-4CFF-839A-153659C1C063}"/>
              </a:ext>
            </a:extLst>
          </p:cNvPr>
          <p:cNvPicPr>
            <a:picLocks noChangeAspect="1"/>
          </p:cNvPicPr>
          <p:nvPr/>
        </p:nvPicPr>
        <p:blipFill rotWithShape="1">
          <a:blip r:embed="rId2">
            <a:extLst>
              <a:ext uri="{28A0092B-C50C-407E-A947-70E740481C1C}">
                <a14:useLocalDpi xmlns:a14="http://schemas.microsoft.com/office/drawing/2010/main" val="0"/>
              </a:ext>
            </a:extLst>
          </a:blip>
          <a:srcRect l="70358" b="1864"/>
          <a:stretch/>
        </p:blipFill>
        <p:spPr>
          <a:xfrm>
            <a:off x="9721923" y="4480472"/>
            <a:ext cx="2409117" cy="2219834"/>
          </a:xfrm>
          <a:prstGeom prst="rect">
            <a:avLst/>
          </a:prstGeom>
        </p:spPr>
      </p:pic>
    </p:spTree>
    <p:extLst>
      <p:ext uri="{BB962C8B-B14F-4D97-AF65-F5344CB8AC3E}">
        <p14:creationId xmlns:p14="http://schemas.microsoft.com/office/powerpoint/2010/main" val="1780265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2BE8C-FFD4-443E-9861-DBC8A927A95B}"/>
              </a:ext>
            </a:extLst>
          </p:cNvPr>
          <p:cNvSpPr>
            <a:spLocks noGrp="1"/>
          </p:cNvSpPr>
          <p:nvPr>
            <p:ph type="title"/>
          </p:nvPr>
        </p:nvSpPr>
        <p:spPr/>
        <p:txBody>
          <a:bodyPr>
            <a:normAutofit/>
          </a:bodyPr>
          <a:lstStyle/>
          <a:p>
            <a:r>
              <a:rPr lang="en-GB" sz="3600" dirty="0">
                <a:latin typeface="Arial" panose="020B0604020202020204" pitchFamily="34" charset="0"/>
                <a:cs typeface="Arial" panose="020B0604020202020204" pitchFamily="34" charset="0"/>
              </a:rPr>
              <a:t>Critical ‘employability’ within the realms of sociology – a movement toward ‘social justice’</a:t>
            </a:r>
          </a:p>
        </p:txBody>
      </p:sp>
      <p:sp>
        <p:nvSpPr>
          <p:cNvPr id="3" name="Content Placeholder 2">
            <a:extLst>
              <a:ext uri="{FF2B5EF4-FFF2-40B4-BE49-F238E27FC236}">
                <a16:creationId xmlns:a16="http://schemas.microsoft.com/office/drawing/2014/main" id="{81E58F12-9143-40F6-BCB2-CD64772C045B}"/>
              </a:ext>
            </a:extLst>
          </p:cNvPr>
          <p:cNvSpPr>
            <a:spLocks noGrp="1"/>
          </p:cNvSpPr>
          <p:nvPr>
            <p:ph idx="1"/>
          </p:nvPr>
        </p:nvSpPr>
        <p:spPr>
          <a:xfrm>
            <a:off x="1066800" y="2321374"/>
            <a:ext cx="10058400" cy="3760891"/>
          </a:xfrm>
        </p:spPr>
        <p:txBody>
          <a:bodyPr/>
          <a:lstStyle/>
          <a:p>
            <a:r>
              <a:rPr lang="en-GB" dirty="0"/>
              <a:t>Chapter accepted for the Sage Graduate Employability Handbook</a:t>
            </a:r>
          </a:p>
          <a:p>
            <a:endParaRPr lang="en-GB" dirty="0"/>
          </a:p>
          <a:p>
            <a:pPr algn="just">
              <a:lnSpc>
                <a:spcPct val="150000"/>
              </a:lnSpc>
              <a:spcAft>
                <a:spcPts val="800"/>
              </a:spcAft>
            </a:pPr>
            <a:r>
              <a:rPr lang="en-GB" sz="1800" dirty="0">
                <a:effectLst/>
                <a:latin typeface="Calibri" panose="020F0502020204030204" pitchFamily="34" charset="0"/>
                <a:ea typeface="DengXian" panose="02010600030101010101" pitchFamily="2" charset="-122"/>
                <a:cs typeface="Arial" panose="020B0604020202020204" pitchFamily="34" charset="0"/>
              </a:rPr>
              <a:t>Acknowledgments</a:t>
            </a:r>
          </a:p>
          <a:p>
            <a:r>
              <a:rPr lang="en-GB" sz="1800" dirty="0">
                <a:effectLst/>
                <a:latin typeface="Calibri" panose="020F0502020204030204" pitchFamily="34" charset="0"/>
                <a:ea typeface="DengXian" panose="02010600030101010101" pitchFamily="2" charset="-122"/>
                <a:cs typeface="Arial" panose="020B0604020202020204" pitchFamily="34" charset="0"/>
              </a:rPr>
              <a:t>Thank you Dr Phil Mignot for your continual guidance. Thanks to all of the students that provided willing consent to utilise their excellent work.  It has been a real pleasure taking this journey with you </a:t>
            </a:r>
            <a:endParaRPr lang="en-GB" dirty="0"/>
          </a:p>
        </p:txBody>
      </p:sp>
    </p:spTree>
    <p:extLst>
      <p:ext uri="{BB962C8B-B14F-4D97-AF65-F5344CB8AC3E}">
        <p14:creationId xmlns:p14="http://schemas.microsoft.com/office/powerpoint/2010/main" val="900208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42CAA-BEBB-432A-B0BD-C8CBDFBF34DE}"/>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Content </a:t>
            </a:r>
          </a:p>
        </p:txBody>
      </p:sp>
      <p:sp>
        <p:nvSpPr>
          <p:cNvPr id="3" name="Content Placeholder 2">
            <a:extLst>
              <a:ext uri="{FF2B5EF4-FFF2-40B4-BE49-F238E27FC236}">
                <a16:creationId xmlns:a16="http://schemas.microsoft.com/office/drawing/2014/main" id="{67097C30-3D70-4150-B985-73A0D7E436CB}"/>
              </a:ext>
            </a:extLst>
          </p:cNvPr>
          <p:cNvSpPr>
            <a:spLocks noGrp="1"/>
          </p:cNvSpPr>
          <p:nvPr>
            <p:ph idx="1"/>
          </p:nvPr>
        </p:nvSpPr>
        <p:spPr/>
        <p:txBody>
          <a:bodyPr>
            <a:normAutofit/>
          </a:bodyPr>
          <a:lstStyle/>
          <a:p>
            <a:r>
              <a:rPr lang="en-GB" dirty="0"/>
              <a:t>Introduction – contextual considerations</a:t>
            </a:r>
          </a:p>
          <a:p>
            <a:r>
              <a:rPr lang="en-GB" dirty="0"/>
              <a:t>Revisiting ideological dimensions of CEG and its relation to ‘employability’</a:t>
            </a:r>
          </a:p>
          <a:p>
            <a:r>
              <a:rPr lang="en-GB" dirty="0"/>
              <a:t>Parameters of the module under investigation</a:t>
            </a:r>
          </a:p>
          <a:p>
            <a:r>
              <a:rPr lang="en-GB" dirty="0"/>
              <a:t>Overview of the second assignment</a:t>
            </a:r>
          </a:p>
          <a:p>
            <a:pPr lvl="1"/>
            <a:r>
              <a:rPr lang="en-GB" dirty="0"/>
              <a:t>Social positionality</a:t>
            </a:r>
          </a:p>
          <a:p>
            <a:pPr lvl="1"/>
            <a:r>
              <a:rPr lang="en-GB" dirty="0"/>
              <a:t>The impact of emergent digital technologies and their role during the pandemic</a:t>
            </a:r>
          </a:p>
          <a:p>
            <a:pPr lvl="1"/>
            <a:r>
              <a:rPr lang="en-GB" dirty="0"/>
              <a:t>The seeking and difficulties of solidarity</a:t>
            </a:r>
          </a:p>
          <a:p>
            <a:r>
              <a:rPr lang="en-GB" dirty="0"/>
              <a:t>Final reflections</a:t>
            </a:r>
          </a:p>
        </p:txBody>
      </p:sp>
    </p:spTree>
    <p:extLst>
      <p:ext uri="{BB962C8B-B14F-4D97-AF65-F5344CB8AC3E}">
        <p14:creationId xmlns:p14="http://schemas.microsoft.com/office/powerpoint/2010/main" val="499261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AFC03-638E-4CAA-ADF7-EE9D2CDD62AB}"/>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Philosophical considerations</a:t>
            </a:r>
          </a:p>
        </p:txBody>
      </p:sp>
      <p:sp>
        <p:nvSpPr>
          <p:cNvPr id="3" name="Content Placeholder 2">
            <a:extLst>
              <a:ext uri="{FF2B5EF4-FFF2-40B4-BE49-F238E27FC236}">
                <a16:creationId xmlns:a16="http://schemas.microsoft.com/office/drawing/2014/main" id="{0C68A221-D842-49B1-B465-D0188A78CB83}"/>
              </a:ext>
            </a:extLst>
          </p:cNvPr>
          <p:cNvSpPr>
            <a:spLocks noGrp="1"/>
          </p:cNvSpPr>
          <p:nvPr>
            <p:ph idx="1"/>
          </p:nvPr>
        </p:nvSpPr>
        <p:spPr/>
        <p:txBody>
          <a:bodyPr/>
          <a:lstStyle/>
          <a:p>
            <a:r>
              <a:rPr lang="en-GB" dirty="0"/>
              <a:t>A challenge to the ‘Nobel Lie’ – class divisions</a:t>
            </a:r>
          </a:p>
          <a:p>
            <a:r>
              <a:rPr lang="en-GB" dirty="0"/>
              <a:t>Plato’s myth of the metals, ‘Republic’ – people are infused with metal, philosophers gold, soldiers silver, workers bronze</a:t>
            </a:r>
          </a:p>
          <a:p>
            <a:r>
              <a:rPr lang="en-GB" dirty="0"/>
              <a:t>Burke – Pleasing illusions, ‘Reflections on the revolutions in France’ – the charm of tradition </a:t>
            </a:r>
          </a:p>
          <a:p>
            <a:r>
              <a:rPr lang="en-GB" dirty="0"/>
              <a:t>Von Hayek – Free markets are fundamentally fair</a:t>
            </a:r>
          </a:p>
          <a:p>
            <a:endParaRPr lang="en-GB" dirty="0"/>
          </a:p>
          <a:p>
            <a:r>
              <a:rPr lang="en-GB" dirty="0"/>
              <a:t>See </a:t>
            </a:r>
            <a:r>
              <a:rPr lang="en-GB" dirty="0" err="1"/>
              <a:t>Lonertube</a:t>
            </a:r>
            <a:r>
              <a:rPr lang="en-GB" dirty="0"/>
              <a:t> for an excellent summary - </a:t>
            </a:r>
            <a:r>
              <a:rPr lang="en-GB" dirty="0">
                <a:hlinkClick r:id="rId2"/>
              </a:rPr>
              <a:t>https://www.youtube.com/watch?v=-NEQoNUat0k</a:t>
            </a:r>
            <a:r>
              <a:rPr lang="en-GB" dirty="0"/>
              <a:t> </a:t>
            </a:r>
          </a:p>
          <a:p>
            <a:endParaRPr lang="en-GB" dirty="0"/>
          </a:p>
          <a:p>
            <a:endParaRPr lang="en-GB" dirty="0"/>
          </a:p>
          <a:p>
            <a:endParaRPr lang="en-GB" dirty="0"/>
          </a:p>
        </p:txBody>
      </p:sp>
    </p:spTree>
    <p:extLst>
      <p:ext uri="{BB962C8B-B14F-4D97-AF65-F5344CB8AC3E}">
        <p14:creationId xmlns:p14="http://schemas.microsoft.com/office/powerpoint/2010/main" val="1297396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60F17-8559-4E65-AE3C-605500C9AD35}"/>
              </a:ext>
            </a:extLst>
          </p:cNvPr>
          <p:cNvSpPr>
            <a:spLocks noGrp="1"/>
          </p:cNvSpPr>
          <p:nvPr>
            <p:ph type="title"/>
          </p:nvPr>
        </p:nvSpPr>
        <p:spPr>
          <a:xfrm>
            <a:off x="643466" y="786383"/>
            <a:ext cx="3517567" cy="2093975"/>
          </a:xfrm>
        </p:spPr>
        <p:txBody>
          <a:bodyPr anchor="b">
            <a:normAutofit/>
          </a:bodyPr>
          <a:lstStyle/>
          <a:p>
            <a:r>
              <a:rPr lang="en-GB" dirty="0">
                <a:latin typeface="Arial" panose="020B0604020202020204" pitchFamily="34" charset="0"/>
                <a:cs typeface="Arial" panose="020B0604020202020204" pitchFamily="34" charset="0"/>
              </a:rPr>
              <a:t>Von Hayek</a:t>
            </a:r>
          </a:p>
        </p:txBody>
      </p:sp>
      <p:sp>
        <p:nvSpPr>
          <p:cNvPr id="10" name="Text Placeholder 3">
            <a:extLst>
              <a:ext uri="{FF2B5EF4-FFF2-40B4-BE49-F238E27FC236}">
                <a16:creationId xmlns:a16="http://schemas.microsoft.com/office/drawing/2014/main" id="{D48D854B-7256-4BA0-A704-F7653826C81C}"/>
              </a:ext>
            </a:extLst>
          </p:cNvPr>
          <p:cNvSpPr>
            <a:spLocks noGrp="1"/>
          </p:cNvSpPr>
          <p:nvPr>
            <p:ph type="body" sz="half" idx="2"/>
          </p:nvPr>
        </p:nvSpPr>
        <p:spPr>
          <a:xfrm>
            <a:off x="643465" y="3043050"/>
            <a:ext cx="3517567" cy="3064505"/>
          </a:xfrm>
        </p:spPr>
        <p:txBody>
          <a:bodyPr/>
          <a:lstStyle/>
          <a:p>
            <a:r>
              <a:rPr lang="en-US" dirty="0"/>
              <a:t>A conservative Nobel Lie</a:t>
            </a:r>
          </a:p>
          <a:p>
            <a:endParaRPr lang="en-US" dirty="0"/>
          </a:p>
          <a:p>
            <a:r>
              <a:rPr lang="en-US" dirty="0"/>
              <a:t>It is better for people to think hard work pays, even if it is a lie….</a:t>
            </a:r>
          </a:p>
          <a:p>
            <a:endParaRPr lang="en-US" dirty="0"/>
          </a:p>
          <a:p>
            <a:r>
              <a:rPr lang="en-US" dirty="0"/>
              <a:t>A means of keeping the status quo in place </a:t>
            </a:r>
          </a:p>
        </p:txBody>
      </p:sp>
      <p:sp>
        <p:nvSpPr>
          <p:cNvPr id="4" name="Content Placeholder 3">
            <a:extLst>
              <a:ext uri="{FF2B5EF4-FFF2-40B4-BE49-F238E27FC236}">
                <a16:creationId xmlns:a16="http://schemas.microsoft.com/office/drawing/2014/main" id="{B9BCCAB2-DBF1-49E6-BA8A-1F6B30415C2B}"/>
              </a:ext>
            </a:extLst>
          </p:cNvPr>
          <p:cNvSpPr>
            <a:spLocks noGrp="1"/>
          </p:cNvSpPr>
          <p:nvPr>
            <p:ph idx="1"/>
          </p:nvPr>
        </p:nvSpPr>
        <p:spPr/>
        <p:txBody>
          <a:bodyPr/>
          <a:lstStyle/>
          <a:p>
            <a:pPr>
              <a:lnSpc>
                <a:spcPct val="107000"/>
              </a:lnSpc>
              <a:spcAft>
                <a:spcPts val="800"/>
              </a:spcAft>
            </a:pPr>
            <a:r>
              <a:rPr lang="en-GB" sz="2000" dirty="0">
                <a:effectLst/>
                <a:latin typeface="Calibri" panose="020F0502020204030204" pitchFamily="34" charset="0"/>
                <a:ea typeface="DengXian" panose="02010600030101010101" pitchFamily="2" charset="-122"/>
                <a:cs typeface="Arial" panose="020B0604020202020204" pitchFamily="34" charset="0"/>
              </a:rPr>
              <a:t>“it is a real dilemma to what extent we ought to encourage in the young the belief that when they really try they will succeed, or should rather emphasise that inevitably some unworthy will succeed and some worthy will fail - whether we… allow the views of those groups to prevail with whom the overconfidence in the appropriate ward of the able and industrious is strong and who inconsequence will do much that benefits the rest, and weather without such partly erroneous believes the large numbers will tolerate actual differences in rewards which will be based only partly on achievement and partly or mere chance.”</a:t>
            </a:r>
          </a:p>
          <a:p>
            <a:pPr>
              <a:lnSpc>
                <a:spcPct val="107000"/>
              </a:lnSpc>
              <a:spcAft>
                <a:spcPts val="800"/>
              </a:spcAft>
            </a:pPr>
            <a:r>
              <a:rPr lang="en-GB" sz="2000" dirty="0">
                <a:effectLst/>
                <a:latin typeface="Calibri" panose="020F0502020204030204" pitchFamily="34" charset="0"/>
                <a:ea typeface="DengXian" panose="02010600030101010101" pitchFamily="2" charset="-122"/>
                <a:cs typeface="Arial" panose="020B0604020202020204" pitchFamily="34" charset="0"/>
              </a:rPr>
              <a:t>F. Hayek – </a:t>
            </a:r>
            <a:r>
              <a:rPr lang="en-GB" sz="2000" i="1" dirty="0">
                <a:effectLst/>
                <a:latin typeface="Calibri" panose="020F0502020204030204" pitchFamily="34" charset="0"/>
                <a:ea typeface="DengXian" panose="02010600030101010101" pitchFamily="2" charset="-122"/>
                <a:cs typeface="Arial" panose="020B0604020202020204" pitchFamily="34" charset="0"/>
              </a:rPr>
              <a:t>The Road to Serfdom</a:t>
            </a:r>
            <a:endParaRPr lang="en-GB" sz="2000" dirty="0">
              <a:effectLst/>
              <a:latin typeface="Calibri" panose="020F0502020204030204" pitchFamily="34" charset="0"/>
              <a:ea typeface="DengXian" panose="02010600030101010101" pitchFamily="2" charset="-122"/>
              <a:cs typeface="Arial" panose="020B0604020202020204" pitchFamily="34" charset="0"/>
            </a:endParaRPr>
          </a:p>
          <a:p>
            <a:endParaRPr lang="en-GB" dirty="0"/>
          </a:p>
        </p:txBody>
      </p:sp>
    </p:spTree>
    <p:extLst>
      <p:ext uri="{BB962C8B-B14F-4D97-AF65-F5344CB8AC3E}">
        <p14:creationId xmlns:p14="http://schemas.microsoft.com/office/powerpoint/2010/main" val="3462545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EC842-21DB-406D-BEFC-B7E6F298AB0C}"/>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Is ‘employability’ a noble lie?</a:t>
            </a:r>
          </a:p>
        </p:txBody>
      </p:sp>
      <p:sp>
        <p:nvSpPr>
          <p:cNvPr id="3" name="Content Placeholder 2">
            <a:extLst>
              <a:ext uri="{FF2B5EF4-FFF2-40B4-BE49-F238E27FC236}">
                <a16:creationId xmlns:a16="http://schemas.microsoft.com/office/drawing/2014/main" id="{8FE418E4-4611-4629-95D5-95324B197947}"/>
              </a:ext>
            </a:extLst>
          </p:cNvPr>
          <p:cNvSpPr>
            <a:spLocks noGrp="1"/>
          </p:cNvSpPr>
          <p:nvPr>
            <p:ph idx="1"/>
          </p:nvPr>
        </p:nvSpPr>
        <p:spPr/>
        <p:txBody>
          <a:bodyPr>
            <a:normAutofit/>
          </a:bodyPr>
          <a:lstStyle/>
          <a:p>
            <a:r>
              <a:rPr lang="en-GB" sz="4400" dirty="0"/>
              <a:t>Keep this question in mind</a:t>
            </a:r>
          </a:p>
        </p:txBody>
      </p:sp>
    </p:spTree>
    <p:extLst>
      <p:ext uri="{BB962C8B-B14F-4D97-AF65-F5344CB8AC3E}">
        <p14:creationId xmlns:p14="http://schemas.microsoft.com/office/powerpoint/2010/main" val="815318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DBC06-6683-4042-A41B-507A2D968878}"/>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Career Education and Guidance</a:t>
            </a:r>
          </a:p>
        </p:txBody>
      </p:sp>
      <p:sp>
        <p:nvSpPr>
          <p:cNvPr id="3" name="Text Placeholder 2">
            <a:extLst>
              <a:ext uri="{FF2B5EF4-FFF2-40B4-BE49-F238E27FC236}">
                <a16:creationId xmlns:a16="http://schemas.microsoft.com/office/drawing/2014/main" id="{1699397E-F4EF-4614-BB41-85D667BB5205}"/>
              </a:ext>
            </a:extLst>
          </p:cNvPr>
          <p:cNvSpPr>
            <a:spLocks noGrp="1"/>
          </p:cNvSpPr>
          <p:nvPr>
            <p:ph type="body" idx="1"/>
          </p:nvPr>
        </p:nvSpPr>
        <p:spPr/>
        <p:txBody>
          <a:bodyPr/>
          <a:lstStyle/>
          <a:p>
            <a:r>
              <a:rPr lang="en-GB" sz="2000" dirty="0"/>
              <a:t>Industrial era</a:t>
            </a:r>
          </a:p>
          <a:p>
            <a:endParaRPr lang="en-GB" dirty="0"/>
          </a:p>
        </p:txBody>
      </p:sp>
      <p:sp>
        <p:nvSpPr>
          <p:cNvPr id="4" name="Content Placeholder 3">
            <a:extLst>
              <a:ext uri="{FF2B5EF4-FFF2-40B4-BE49-F238E27FC236}">
                <a16:creationId xmlns:a16="http://schemas.microsoft.com/office/drawing/2014/main" id="{36F49113-5D05-4DD5-AAE9-3CF625A966A2}"/>
              </a:ext>
            </a:extLst>
          </p:cNvPr>
          <p:cNvSpPr>
            <a:spLocks noGrp="1"/>
          </p:cNvSpPr>
          <p:nvPr>
            <p:ph sz="half" idx="2"/>
          </p:nvPr>
        </p:nvSpPr>
        <p:spPr>
          <a:xfrm>
            <a:off x="656348" y="2958274"/>
            <a:ext cx="5080668" cy="3268622"/>
          </a:xfrm>
        </p:spPr>
        <p:txBody>
          <a:bodyPr>
            <a:normAutofit fontScale="92500" lnSpcReduction="20000"/>
          </a:bodyPr>
          <a:lstStyle/>
          <a:p>
            <a:r>
              <a:rPr lang="en-GB" sz="2000" dirty="0"/>
              <a:t>Parsons (1910) Holland (1966) and Williamson (1939), ‘trait and factor’ theory. </a:t>
            </a:r>
          </a:p>
          <a:p>
            <a:r>
              <a:rPr lang="en-GB" sz="2000" dirty="0"/>
              <a:t>Theory X of Scientific Management</a:t>
            </a:r>
          </a:p>
          <a:p>
            <a:r>
              <a:rPr lang="en-GB" sz="2000" dirty="0"/>
              <a:t>School focus</a:t>
            </a:r>
          </a:p>
          <a:p>
            <a:endParaRPr lang="en-GB" sz="2000" dirty="0"/>
          </a:p>
          <a:p>
            <a:r>
              <a:rPr lang="en-GB" sz="2000" dirty="0"/>
              <a:t>Both with a focus on ‘efficiency’ to serve capital</a:t>
            </a:r>
          </a:p>
          <a:p>
            <a:r>
              <a:rPr lang="en-GB" sz="1600" dirty="0"/>
              <a:t>(See, Gee, 2016, 2017, 2019; Mignot, 2001; </a:t>
            </a:r>
            <a:r>
              <a:rPr lang="en-GB" sz="1600" dirty="0" err="1"/>
              <a:t>Côté</a:t>
            </a:r>
            <a:r>
              <a:rPr lang="en-GB" sz="1600" dirty="0"/>
              <a:t>, 2014; Frayne, 2015; McCash, 2006; Watts, 1996; </a:t>
            </a:r>
            <a:r>
              <a:rPr lang="en-GB" sz="1600" dirty="0" err="1"/>
              <a:t>Heginbotham</a:t>
            </a:r>
            <a:r>
              <a:rPr lang="en-GB" sz="1600" dirty="0"/>
              <a:t>, 1951). </a:t>
            </a:r>
          </a:p>
          <a:p>
            <a:endParaRPr lang="en-GB" sz="2000" dirty="0"/>
          </a:p>
          <a:p>
            <a:endParaRPr lang="en-GB" dirty="0"/>
          </a:p>
        </p:txBody>
      </p:sp>
      <p:sp>
        <p:nvSpPr>
          <p:cNvPr id="5" name="Text Placeholder 4">
            <a:extLst>
              <a:ext uri="{FF2B5EF4-FFF2-40B4-BE49-F238E27FC236}">
                <a16:creationId xmlns:a16="http://schemas.microsoft.com/office/drawing/2014/main" id="{6262E0B9-95D7-4B0F-A392-B7F3214BDC66}"/>
              </a:ext>
            </a:extLst>
          </p:cNvPr>
          <p:cNvSpPr>
            <a:spLocks noGrp="1"/>
          </p:cNvSpPr>
          <p:nvPr>
            <p:ph type="body" sz="quarter" idx="3"/>
          </p:nvPr>
        </p:nvSpPr>
        <p:spPr/>
        <p:txBody>
          <a:bodyPr/>
          <a:lstStyle/>
          <a:p>
            <a:r>
              <a:rPr lang="en-GB" sz="2000" dirty="0"/>
              <a:t>Post Industrial Era</a:t>
            </a:r>
          </a:p>
          <a:p>
            <a:endParaRPr lang="en-GB" dirty="0"/>
          </a:p>
        </p:txBody>
      </p:sp>
      <p:sp>
        <p:nvSpPr>
          <p:cNvPr id="6" name="Content Placeholder 5">
            <a:extLst>
              <a:ext uri="{FF2B5EF4-FFF2-40B4-BE49-F238E27FC236}">
                <a16:creationId xmlns:a16="http://schemas.microsoft.com/office/drawing/2014/main" id="{146B264A-B4EB-4297-99CE-73E91AB0AE02}"/>
              </a:ext>
            </a:extLst>
          </p:cNvPr>
          <p:cNvSpPr>
            <a:spLocks noGrp="1"/>
          </p:cNvSpPr>
          <p:nvPr>
            <p:ph sz="quarter" idx="4"/>
          </p:nvPr>
        </p:nvSpPr>
        <p:spPr>
          <a:xfrm>
            <a:off x="6515944" y="2958273"/>
            <a:ext cx="5080668" cy="2910821"/>
          </a:xfrm>
        </p:spPr>
        <p:txBody>
          <a:bodyPr>
            <a:normAutofit fontScale="92500" lnSpcReduction="20000"/>
          </a:bodyPr>
          <a:lstStyle/>
          <a:p>
            <a:pPr marL="0" indent="0">
              <a:buNone/>
            </a:pPr>
            <a:r>
              <a:rPr lang="en-GB" sz="2000" dirty="0"/>
              <a:t>Super (1957) and </a:t>
            </a:r>
            <a:r>
              <a:rPr lang="en-GB" sz="2000" dirty="0" err="1"/>
              <a:t>Ginzberg</a:t>
            </a:r>
            <a:r>
              <a:rPr lang="en-GB" sz="2000" dirty="0"/>
              <a:t> et al (1951), (Maslow 1943), developmental theory</a:t>
            </a:r>
          </a:p>
          <a:p>
            <a:pPr marL="0" indent="0">
              <a:buNone/>
            </a:pPr>
            <a:r>
              <a:rPr lang="en-GB" sz="2000" dirty="0"/>
              <a:t>Theory Y of Scientific Management </a:t>
            </a:r>
          </a:p>
          <a:p>
            <a:pPr marL="0" indent="0">
              <a:buNone/>
            </a:pPr>
            <a:r>
              <a:rPr lang="en-GB" dirty="0"/>
              <a:t>HE Focus / employability</a:t>
            </a:r>
          </a:p>
        </p:txBody>
      </p:sp>
    </p:spTree>
    <p:extLst>
      <p:ext uri="{BB962C8B-B14F-4D97-AF65-F5344CB8AC3E}">
        <p14:creationId xmlns:p14="http://schemas.microsoft.com/office/powerpoint/2010/main" val="1369018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B7A22-68E9-4830-B2BD-D5D11746AB3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Revisiting ideological dimensions of CEG and its relation to ‘employability’.</a:t>
            </a:r>
          </a:p>
        </p:txBody>
      </p:sp>
      <p:sp>
        <p:nvSpPr>
          <p:cNvPr id="3" name="Content Placeholder 2">
            <a:extLst>
              <a:ext uri="{FF2B5EF4-FFF2-40B4-BE49-F238E27FC236}">
                <a16:creationId xmlns:a16="http://schemas.microsoft.com/office/drawing/2014/main" id="{20DC70AD-68AC-408D-B0F5-CE909783BE52}"/>
              </a:ext>
            </a:extLst>
          </p:cNvPr>
          <p:cNvSpPr>
            <a:spLocks noGrp="1"/>
          </p:cNvSpPr>
          <p:nvPr>
            <p:ph idx="1"/>
          </p:nvPr>
        </p:nvSpPr>
        <p:spPr/>
        <p:txBody>
          <a:bodyPr>
            <a:normAutofit fontScale="92500"/>
          </a:bodyPr>
          <a:lstStyle/>
          <a:p>
            <a:r>
              <a:rPr lang="en-GB" dirty="0"/>
              <a:t>•Conservative: socialises individuals into employment roles and opportunities that are ‘realistically’ available to them; social control. (Trait and Factor? Focus on the demands of the labour market)</a:t>
            </a:r>
          </a:p>
          <a:p>
            <a:r>
              <a:rPr lang="en-GB" dirty="0"/>
              <a:t>•Liberal: raises the aspirations of individuals from deprived and disadvantaged groups, to adopt the dominant value system of society; individual change. (Developmental? Focus on the agency of the student)</a:t>
            </a:r>
          </a:p>
          <a:p>
            <a:r>
              <a:rPr lang="en-GB" dirty="0"/>
              <a:t>•Radical: acknowledges inequality is perpetuated by the existing economic structure and its power relations. The radical position holds that solutions must address this structure rather than the notion of deficits in individuals or groups; social change. (a forgotten perspective – a focus on social structures) </a:t>
            </a:r>
          </a:p>
          <a:p>
            <a:r>
              <a:rPr lang="en-GB" dirty="0"/>
              <a:t>Mignot, 2001</a:t>
            </a:r>
          </a:p>
          <a:p>
            <a:endParaRPr lang="en-GB" dirty="0"/>
          </a:p>
        </p:txBody>
      </p:sp>
    </p:spTree>
    <p:extLst>
      <p:ext uri="{BB962C8B-B14F-4D97-AF65-F5344CB8AC3E}">
        <p14:creationId xmlns:p14="http://schemas.microsoft.com/office/powerpoint/2010/main" val="522268126"/>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U Title">
  <a:themeElements>
    <a:clrScheme name="OU Theme Colours">
      <a:dk1>
        <a:srgbClr val="000000"/>
      </a:dk1>
      <a:lt1>
        <a:srgbClr val="FFFFFF"/>
      </a:lt1>
      <a:dk2>
        <a:srgbClr val="A7A9AC"/>
      </a:dk2>
      <a:lt2>
        <a:srgbClr val="CCCCCC"/>
      </a:lt2>
      <a:accent1>
        <a:srgbClr val="1D499B"/>
      </a:accent1>
      <a:accent2>
        <a:srgbClr val="F26522"/>
      </a:accent2>
      <a:accent3>
        <a:srgbClr val="ED2891"/>
      </a:accent3>
      <a:accent4>
        <a:srgbClr val="00B7B2"/>
      </a:accent4>
      <a:accent5>
        <a:srgbClr val="A7A9AC"/>
      </a:accent5>
      <a:accent6>
        <a:srgbClr val="000000"/>
      </a:accent6>
      <a:hlink>
        <a:srgbClr val="5490D0"/>
      </a:hlink>
      <a:folHlink>
        <a:srgbClr val="716FB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sz="1200" dirty="0"/>
        </a:defPPr>
      </a:lstStyle>
    </a:txDef>
  </a:objectDefaults>
  <a:extraClrSchemeLst/>
  <a:extLst>
    <a:ext uri="{05A4C25C-085E-4340-85A3-A5531E510DB2}">
      <thm15:themeFamily xmlns:thm15="http://schemas.microsoft.com/office/thememl/2012/main" name="OU Standard Wide - Montserrat  -  Read-Only" id="{21248BF0-E3B0-4C53-A169-55826A3FFB48}" vid="{B6E6AA51-05D2-406F-A906-CDA204BCD29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51A7AEEA913F43841A4D8BD080A637" ma:contentTypeVersion="9" ma:contentTypeDescription="Create a new document." ma:contentTypeScope="" ma:versionID="95abf10a02f780df8561e7c327134a07">
  <xsd:schema xmlns:xsd="http://www.w3.org/2001/XMLSchema" xmlns:xs="http://www.w3.org/2001/XMLSchema" xmlns:p="http://schemas.microsoft.com/office/2006/metadata/properties" xmlns:ns2="58767df0-406d-4df6-8b4c-139bb9fe3a07" targetNamespace="http://schemas.microsoft.com/office/2006/metadata/properties" ma:root="true" ma:fieldsID="fdc187d24fa9ecd6d04426a15938c3f0" ns2:_="">
    <xsd:import namespace="58767df0-406d-4df6-8b4c-139bb9fe3a0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767df0-406d-4df6-8b4c-139bb9fe3a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44D005-D2CD-4DE9-B3DA-AFAE3CA6A6A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8767df0-406d-4df6-8b4c-139bb9fe3a07"/>
    <ds:schemaRef ds:uri="http://www.w3.org/XML/1998/namespace"/>
    <ds:schemaRef ds:uri="http://purl.org/dc/dcmitype/"/>
  </ds:schemaRefs>
</ds:datastoreItem>
</file>

<file path=customXml/itemProps2.xml><?xml version="1.0" encoding="utf-8"?>
<ds:datastoreItem xmlns:ds="http://schemas.openxmlformats.org/officeDocument/2006/customXml" ds:itemID="{B4185BCB-C33D-4E2D-B4AD-098B94ED23C5}">
  <ds:schemaRefs>
    <ds:schemaRef ds:uri="http://schemas.microsoft.com/sharepoint/v3/contenttype/forms"/>
  </ds:schemaRefs>
</ds:datastoreItem>
</file>

<file path=customXml/itemProps3.xml><?xml version="1.0" encoding="utf-8"?>
<ds:datastoreItem xmlns:ds="http://schemas.openxmlformats.org/officeDocument/2006/customXml" ds:itemID="{FF10E94E-165D-4C54-A2EA-9755BBA34E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767df0-406d-4df6-8b4c-139bb9fe3a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TotalTime>
  <Words>2040</Words>
  <Application>Microsoft Office PowerPoint</Application>
  <PresentationFormat>Widescreen</PresentationFormat>
  <Paragraphs>139</Paragraphs>
  <Slides>28</Slides>
  <Notes>1</Notes>
  <HiddenSlides>0</HiddenSlides>
  <MMClips>3</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Bookman Old Style</vt:lpstr>
      <vt:lpstr>Calibri</vt:lpstr>
      <vt:lpstr>Franklin Gothic Book</vt:lpstr>
      <vt:lpstr>Montserrat</vt:lpstr>
      <vt:lpstr>1_RetrospectVTI</vt:lpstr>
      <vt:lpstr>OU Title</vt:lpstr>
      <vt:lpstr>EMPLOYABILITY CONFERENCE 2022</vt:lpstr>
      <vt:lpstr>Critical ‘employability’ within the realms of sociology – a movement toward ‘social justice’  </vt:lpstr>
      <vt:lpstr>Critical ‘employability’ within the realms of sociology – a movement toward ‘social justice’</vt:lpstr>
      <vt:lpstr>Content </vt:lpstr>
      <vt:lpstr>Philosophical considerations</vt:lpstr>
      <vt:lpstr>Von Hayek</vt:lpstr>
      <vt:lpstr>Is ‘employability’ a noble lie?</vt:lpstr>
      <vt:lpstr>Career Education and Guidance</vt:lpstr>
      <vt:lpstr>Revisiting ideological dimensions of CEG and its relation to ‘employability’.</vt:lpstr>
      <vt:lpstr>Reaffirming the ‘radical’</vt:lpstr>
      <vt:lpstr>Lowest proportion of state school students - 2017</vt:lpstr>
      <vt:lpstr>Does class matter?</vt:lpstr>
      <vt:lpstr>Does gender matter?</vt:lpstr>
      <vt:lpstr>Gender and class – Friedman and Laurison, 2019</vt:lpstr>
      <vt:lpstr>Gender and work – a contemporary topic</vt:lpstr>
      <vt:lpstr>Class and ethnicity</vt:lpstr>
      <vt:lpstr>Parameters of the module under investigation</vt:lpstr>
      <vt:lpstr>Second assignment</vt:lpstr>
      <vt:lpstr>Overview of the second assignment</vt:lpstr>
      <vt:lpstr>Social Positionality - gender</vt:lpstr>
      <vt:lpstr>Social Positionality – ethnicity </vt:lpstr>
      <vt:lpstr>The impact of emergent digital technologies and their role during the pandemic</vt:lpstr>
      <vt:lpstr>The seeking and difficulties of solidarity</vt:lpstr>
      <vt:lpstr>The seeking and difficulties of solidarity</vt:lpstr>
      <vt:lpstr>Final reflections – and so what….?</vt:lpstr>
      <vt:lpstr>Final reflections – and so what….?</vt:lpstr>
      <vt:lpstr>Bibliography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Coffee o’clock "Graduate Outcomes" a fair race? Or do they reveal structural inequalities?</dc:title>
  <dc:creator>Gee, Richard</dc:creator>
  <cp:lastModifiedBy>Caroline.Fletcher-Moore</cp:lastModifiedBy>
  <cp:revision>40</cp:revision>
  <dcterms:created xsi:type="dcterms:W3CDTF">2021-03-05T10:39:48Z</dcterms:created>
  <dcterms:modified xsi:type="dcterms:W3CDTF">2022-03-17T21:03:11Z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0x0101006D51A7AEEA913F43841A4D8BD080A637</vt:lpwstr>
  </property>
</Properties>
</file>