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1"/>
  </p:notesMasterIdLst>
  <p:sldIdLst>
    <p:sldId id="274" r:id="rId3"/>
    <p:sldId id="261" r:id="rId4"/>
    <p:sldId id="267" r:id="rId5"/>
    <p:sldId id="281" r:id="rId6"/>
    <p:sldId id="276" r:id="rId7"/>
    <p:sldId id="272" r:id="rId8"/>
    <p:sldId id="27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9D8D1-723C-46B0-9128-875BF0F3935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DF9CC82-5F3F-45BA-B9CC-3D39E57F8DCC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2400">
              <a:solidFill>
                <a:schemeClr val="tx1"/>
              </a:solidFill>
            </a:rPr>
            <a:t>Written Reflection</a:t>
          </a:r>
        </a:p>
        <a:p>
          <a:r>
            <a:rPr lang="en-GB" sz="2000"/>
            <a:t>Discipline Knowledge</a:t>
          </a:r>
        </a:p>
        <a:p>
          <a:r>
            <a:rPr lang="en-GB" sz="2000"/>
            <a:t>Abstract to personal</a:t>
          </a:r>
        </a:p>
        <a:p>
          <a:r>
            <a:rPr lang="en-GB" sz="2000"/>
            <a:t>Graduate LMI </a:t>
          </a:r>
        </a:p>
        <a:p>
          <a:r>
            <a:rPr lang="en-GB" sz="2000"/>
            <a:t>Personal Development Planning</a:t>
          </a:r>
        </a:p>
        <a:p>
          <a:r>
            <a:rPr lang="en-GB" sz="2400"/>
            <a:t> </a:t>
          </a:r>
        </a:p>
      </dgm:t>
    </dgm:pt>
    <dgm:pt modelId="{6C804370-0630-4220-92F4-0D491BE2A715}" type="parTrans" cxnId="{0B1FA6DE-5357-42F0-B68F-4F925A794D8C}">
      <dgm:prSet/>
      <dgm:spPr/>
      <dgm:t>
        <a:bodyPr/>
        <a:lstStyle/>
        <a:p>
          <a:endParaRPr lang="en-GB"/>
        </a:p>
      </dgm:t>
    </dgm:pt>
    <dgm:pt modelId="{F9D1A1CF-88E1-4B97-B1A0-AF84E407BE6A}" type="sibTrans" cxnId="{0B1FA6DE-5357-42F0-B68F-4F925A794D8C}">
      <dgm:prSet/>
      <dgm:spPr/>
      <dgm:t>
        <a:bodyPr/>
        <a:lstStyle/>
        <a:p>
          <a:endParaRPr lang="en-GB"/>
        </a:p>
      </dgm:t>
    </dgm:pt>
    <dgm:pt modelId="{96EAC4FE-F6C9-492D-AB12-3D33B40E885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Audio Responses</a:t>
          </a:r>
        </a:p>
        <a:p>
          <a:r>
            <a:rPr lang="en-GB" sz="2000">
              <a:solidFill>
                <a:schemeClr val="bg1"/>
              </a:solidFill>
            </a:rPr>
            <a:t>Modelling</a:t>
          </a:r>
        </a:p>
        <a:p>
          <a:r>
            <a:rPr lang="en-GB" sz="2000">
              <a:solidFill>
                <a:schemeClr val="bg1"/>
              </a:solidFill>
            </a:rPr>
            <a:t>Story-telling, Scenarios</a:t>
          </a:r>
        </a:p>
        <a:p>
          <a:r>
            <a:rPr lang="en-GB" sz="2000">
              <a:solidFill>
                <a:schemeClr val="bg1"/>
              </a:solidFill>
            </a:rPr>
            <a:t>Challenging assumptions </a:t>
          </a:r>
        </a:p>
        <a:p>
          <a:r>
            <a:rPr lang="en-GB" sz="2000">
              <a:solidFill>
                <a:schemeClr val="bg1"/>
              </a:solidFill>
            </a:rPr>
            <a:t>Rehearsal, </a:t>
          </a:r>
          <a:r>
            <a:rPr lang="en-GB" sz="2000">
              <a:solidFill>
                <a:schemeClr val="bg1"/>
              </a:solidFill>
              <a:latin typeface="Arial" panose="020B0604020202020204"/>
            </a:rPr>
            <a:t>Reframing</a:t>
          </a:r>
          <a:endParaRPr lang="en-GB" sz="2000">
            <a:solidFill>
              <a:schemeClr val="bg1"/>
            </a:solidFill>
          </a:endParaRPr>
        </a:p>
        <a:p>
          <a:r>
            <a:rPr lang="en-GB" sz="2000">
              <a:solidFill>
                <a:schemeClr val="bg1"/>
              </a:solidFill>
            </a:rPr>
            <a:t>Feedback/forward</a:t>
          </a:r>
        </a:p>
        <a:p>
          <a:endParaRPr lang="en-GB" sz="2000">
            <a:solidFill>
              <a:schemeClr val="tx1"/>
            </a:solidFill>
          </a:endParaRPr>
        </a:p>
      </dgm:t>
    </dgm:pt>
    <dgm:pt modelId="{1052637B-D4A5-4B28-807C-5C90CF6B211B}" type="parTrans" cxnId="{6C1E5401-C97A-4D14-8804-9A9A05E8F995}">
      <dgm:prSet/>
      <dgm:spPr/>
      <dgm:t>
        <a:bodyPr/>
        <a:lstStyle/>
        <a:p>
          <a:endParaRPr lang="en-GB"/>
        </a:p>
      </dgm:t>
    </dgm:pt>
    <dgm:pt modelId="{700AE2BA-0046-41AF-928A-A8D75F777719}" type="sibTrans" cxnId="{6C1E5401-C97A-4D14-8804-9A9A05E8F995}">
      <dgm:prSet/>
      <dgm:spPr/>
      <dgm:t>
        <a:bodyPr/>
        <a:lstStyle/>
        <a:p>
          <a:endParaRPr lang="en-GB"/>
        </a:p>
      </dgm:t>
    </dgm:pt>
    <dgm:pt modelId="{7EE5F749-457C-4EA9-BD7D-ABD07694724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Elevator Pitch</a:t>
          </a:r>
        </a:p>
        <a:p>
          <a:r>
            <a:rPr lang="en-GB" sz="2000">
              <a:solidFill>
                <a:schemeClr val="bg1"/>
              </a:solidFill>
            </a:rPr>
            <a:t>Techniques</a:t>
          </a:r>
        </a:p>
        <a:p>
          <a:r>
            <a:rPr lang="en-GB" sz="2000">
              <a:solidFill>
                <a:schemeClr val="bg1"/>
              </a:solidFill>
            </a:rPr>
            <a:t> Performance</a:t>
          </a:r>
        </a:p>
        <a:p>
          <a:r>
            <a:rPr lang="en-GB" sz="2000">
              <a:solidFill>
                <a:schemeClr val="bg1"/>
              </a:solidFill>
            </a:rPr>
            <a:t>Finding voice </a:t>
          </a:r>
        </a:p>
        <a:p>
          <a:r>
            <a:rPr lang="en-GB" sz="2000">
              <a:solidFill>
                <a:schemeClr val="bg1"/>
              </a:solidFill>
            </a:rPr>
            <a:t>Trying on for size</a:t>
          </a:r>
        </a:p>
        <a:p>
          <a:r>
            <a:rPr lang="en-GB" sz="2000">
              <a:solidFill>
                <a:schemeClr val="bg1"/>
              </a:solidFill>
            </a:rPr>
            <a:t>Belief</a:t>
          </a:r>
        </a:p>
        <a:p>
          <a:endParaRPr lang="en-GB" sz="2000">
            <a:solidFill>
              <a:schemeClr val="bg1"/>
            </a:solidFill>
          </a:endParaRPr>
        </a:p>
      </dgm:t>
    </dgm:pt>
    <dgm:pt modelId="{8AD72F64-55AA-4DF4-A6DC-70C6AC700674}" type="sibTrans" cxnId="{E9921F83-6552-4464-9F2B-6C0B39FC66D1}">
      <dgm:prSet/>
      <dgm:spPr/>
      <dgm:t>
        <a:bodyPr/>
        <a:lstStyle/>
        <a:p>
          <a:endParaRPr lang="en-GB"/>
        </a:p>
      </dgm:t>
    </dgm:pt>
    <dgm:pt modelId="{5FF7F697-E48D-4916-8F4E-FB6223A8E228}" type="parTrans" cxnId="{E9921F83-6552-4464-9F2B-6C0B39FC66D1}">
      <dgm:prSet/>
      <dgm:spPr/>
      <dgm:t>
        <a:bodyPr/>
        <a:lstStyle/>
        <a:p>
          <a:endParaRPr lang="en-GB"/>
        </a:p>
      </dgm:t>
    </dgm:pt>
    <dgm:pt modelId="{28DAE4D9-E4A5-42EA-9EB4-D3B631819FE2}" type="pres">
      <dgm:prSet presAssocID="{BD19D8D1-723C-46B0-9128-875BF0F39350}" presName="Name0" presStyleCnt="0">
        <dgm:presLayoutVars>
          <dgm:dir/>
          <dgm:resizeHandles val="exact"/>
        </dgm:presLayoutVars>
      </dgm:prSet>
      <dgm:spPr/>
    </dgm:pt>
    <dgm:pt modelId="{0D8353B1-45D9-4D88-AD8F-96362DC7F29B}" type="pres">
      <dgm:prSet presAssocID="{BD19D8D1-723C-46B0-9128-875BF0F39350}" presName="fgShape" presStyleLbl="fgShp" presStyleIdx="0" presStyleCnt="1" custScaleY="108491" custLinFactNeighborX="1725" custLinFactNeighborY="51757"/>
      <dgm:spPr/>
    </dgm:pt>
    <dgm:pt modelId="{64C75C59-2471-42A2-B895-130D29867ADE}" type="pres">
      <dgm:prSet presAssocID="{BD19D8D1-723C-46B0-9128-875BF0F39350}" presName="linComp" presStyleCnt="0"/>
      <dgm:spPr/>
    </dgm:pt>
    <dgm:pt modelId="{069138E0-C992-4F14-9604-05274627A928}" type="pres">
      <dgm:prSet presAssocID="{5DF9CC82-5F3F-45BA-B9CC-3D39E57F8DCC}" presName="compNode" presStyleCnt="0"/>
      <dgm:spPr/>
    </dgm:pt>
    <dgm:pt modelId="{0A962740-330E-49FD-964A-293F284DA417}" type="pres">
      <dgm:prSet presAssocID="{5DF9CC82-5F3F-45BA-B9CC-3D39E57F8DCC}" presName="bkgdShape" presStyleLbl="node1" presStyleIdx="0" presStyleCnt="3"/>
      <dgm:spPr/>
    </dgm:pt>
    <dgm:pt modelId="{DF8D7FA0-F641-48F1-9EE9-B1DBE1424670}" type="pres">
      <dgm:prSet presAssocID="{5DF9CC82-5F3F-45BA-B9CC-3D39E57F8DCC}" presName="nodeTx" presStyleLbl="node1" presStyleIdx="0" presStyleCnt="3">
        <dgm:presLayoutVars>
          <dgm:bulletEnabled val="1"/>
        </dgm:presLayoutVars>
      </dgm:prSet>
      <dgm:spPr/>
    </dgm:pt>
    <dgm:pt modelId="{3EB84ED6-30DD-4F58-AE09-FF4C16AA7BA0}" type="pres">
      <dgm:prSet presAssocID="{5DF9CC82-5F3F-45BA-B9CC-3D39E57F8DCC}" presName="invisiNode" presStyleLbl="node1" presStyleIdx="0" presStyleCnt="3"/>
      <dgm:spPr/>
    </dgm:pt>
    <dgm:pt modelId="{E396A402-BB62-48DC-8FDD-52B373305208}" type="pres">
      <dgm:prSet presAssocID="{5DF9CC82-5F3F-45BA-B9CC-3D39E57F8DCC}" presName="imagNode" presStyleLbl="fgImgPlace1" presStyleIdx="0" presStyleCnt="3" custScaleX="74017" custScaleY="73999" custLinFactNeighborX="666" custLinFactNeighborY="-253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9408D53-9128-485D-9610-E6D7B548729A}" type="pres">
      <dgm:prSet presAssocID="{F9D1A1CF-88E1-4B97-B1A0-AF84E407BE6A}" presName="sibTrans" presStyleLbl="sibTrans2D1" presStyleIdx="0" presStyleCnt="0"/>
      <dgm:spPr/>
    </dgm:pt>
    <dgm:pt modelId="{06002AFD-351B-4896-9C99-9F4AACA4183B}" type="pres">
      <dgm:prSet presAssocID="{96EAC4FE-F6C9-492D-AB12-3D33B40E8850}" presName="compNode" presStyleCnt="0"/>
      <dgm:spPr/>
    </dgm:pt>
    <dgm:pt modelId="{4C8567DE-33CE-44DA-97B2-84F24861C5DE}" type="pres">
      <dgm:prSet presAssocID="{96EAC4FE-F6C9-492D-AB12-3D33B40E8850}" presName="bkgdShape" presStyleLbl="node1" presStyleIdx="1" presStyleCnt="3" custLinFactNeighborX="0" custLinFactNeighborY="-1198"/>
      <dgm:spPr/>
    </dgm:pt>
    <dgm:pt modelId="{8E487ABC-A6F8-41B8-9AAF-FEA4CF4200D1}" type="pres">
      <dgm:prSet presAssocID="{96EAC4FE-F6C9-492D-AB12-3D33B40E8850}" presName="nodeTx" presStyleLbl="node1" presStyleIdx="1" presStyleCnt="3">
        <dgm:presLayoutVars>
          <dgm:bulletEnabled val="1"/>
        </dgm:presLayoutVars>
      </dgm:prSet>
      <dgm:spPr/>
    </dgm:pt>
    <dgm:pt modelId="{C21C3DB7-1417-4F95-957E-EB6F9A218F0D}" type="pres">
      <dgm:prSet presAssocID="{96EAC4FE-F6C9-492D-AB12-3D33B40E8850}" presName="invisiNode" presStyleLbl="node1" presStyleIdx="1" presStyleCnt="3"/>
      <dgm:spPr/>
    </dgm:pt>
    <dgm:pt modelId="{05A4ECAF-A39C-4957-A7E2-1E7819678963}" type="pres">
      <dgm:prSet presAssocID="{96EAC4FE-F6C9-492D-AB12-3D33B40E8850}" presName="imagNode" presStyleLbl="fgImgPlace1" presStyleIdx="1" presStyleCnt="3" custScaleX="74017" custScaleY="74017" custLinFactNeighborX="-3551" custLinFactNeighborY="-240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0BB6AFC-DF3A-49FD-93F6-76E698FF83CC}" type="pres">
      <dgm:prSet presAssocID="{700AE2BA-0046-41AF-928A-A8D75F777719}" presName="sibTrans" presStyleLbl="sibTrans2D1" presStyleIdx="0" presStyleCnt="0"/>
      <dgm:spPr/>
    </dgm:pt>
    <dgm:pt modelId="{B953052D-489A-4051-83D4-970ADC5C0A5F}" type="pres">
      <dgm:prSet presAssocID="{7EE5F749-457C-4EA9-BD7D-ABD076947248}" presName="compNode" presStyleCnt="0"/>
      <dgm:spPr/>
    </dgm:pt>
    <dgm:pt modelId="{DDEC69BC-A63C-4E82-BE7B-AF757ED06BE1}" type="pres">
      <dgm:prSet presAssocID="{7EE5F749-457C-4EA9-BD7D-ABD076947248}" presName="bkgdShape" presStyleLbl="node1" presStyleIdx="2" presStyleCnt="3" custLinFactNeighborX="64" custLinFactNeighborY="-1198"/>
      <dgm:spPr/>
    </dgm:pt>
    <dgm:pt modelId="{17DF237F-D847-4955-B1CF-CC1326916A7D}" type="pres">
      <dgm:prSet presAssocID="{7EE5F749-457C-4EA9-BD7D-ABD076947248}" presName="nodeTx" presStyleLbl="node1" presStyleIdx="2" presStyleCnt="3">
        <dgm:presLayoutVars>
          <dgm:bulletEnabled val="1"/>
        </dgm:presLayoutVars>
      </dgm:prSet>
      <dgm:spPr/>
    </dgm:pt>
    <dgm:pt modelId="{E67512DC-02EE-4A4F-875B-7B6354D6A0EF}" type="pres">
      <dgm:prSet presAssocID="{7EE5F749-457C-4EA9-BD7D-ABD076947248}" presName="invisiNode" presStyleLbl="node1" presStyleIdx="2" presStyleCnt="3"/>
      <dgm:spPr/>
    </dgm:pt>
    <dgm:pt modelId="{89C48222-5CB3-430B-AE23-1B36ED4ECF5C}" type="pres">
      <dgm:prSet presAssocID="{7EE5F749-457C-4EA9-BD7D-ABD076947248}" presName="imagNode" presStyleLbl="fgImgPlace1" presStyleIdx="2" presStyleCnt="3" custScaleX="74017" custScaleY="74017" custLinFactNeighborX="1333" custLinFactNeighborY="-2406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</dgm:ptLst>
  <dgm:cxnLst>
    <dgm:cxn modelId="{6C1E5401-C97A-4D14-8804-9A9A05E8F995}" srcId="{BD19D8D1-723C-46B0-9128-875BF0F39350}" destId="{96EAC4FE-F6C9-492D-AB12-3D33B40E8850}" srcOrd="1" destOrd="0" parTransId="{1052637B-D4A5-4B28-807C-5C90CF6B211B}" sibTransId="{700AE2BA-0046-41AF-928A-A8D75F777719}"/>
    <dgm:cxn modelId="{C7E4D52D-9B0A-4663-803A-8E9D6F9746E8}" type="presOf" srcId="{96EAC4FE-F6C9-492D-AB12-3D33B40E8850}" destId="{4C8567DE-33CE-44DA-97B2-84F24861C5DE}" srcOrd="0" destOrd="0" presId="urn:microsoft.com/office/officeart/2005/8/layout/hList7"/>
    <dgm:cxn modelId="{5275F644-0B87-45A5-A4E5-D19EC550C57B}" type="presOf" srcId="{5DF9CC82-5F3F-45BA-B9CC-3D39E57F8DCC}" destId="{0A962740-330E-49FD-964A-293F284DA417}" srcOrd="0" destOrd="0" presId="urn:microsoft.com/office/officeart/2005/8/layout/hList7"/>
    <dgm:cxn modelId="{7BA78C68-ED14-4EE4-9BDA-445FF68B851F}" type="presOf" srcId="{7EE5F749-457C-4EA9-BD7D-ABD076947248}" destId="{17DF237F-D847-4955-B1CF-CC1326916A7D}" srcOrd="1" destOrd="0" presId="urn:microsoft.com/office/officeart/2005/8/layout/hList7"/>
    <dgm:cxn modelId="{D129CC52-5E66-49F6-9FD1-35932BA84340}" type="presOf" srcId="{7EE5F749-457C-4EA9-BD7D-ABD076947248}" destId="{DDEC69BC-A63C-4E82-BE7B-AF757ED06BE1}" srcOrd="0" destOrd="0" presId="urn:microsoft.com/office/officeart/2005/8/layout/hList7"/>
    <dgm:cxn modelId="{811FC87D-A044-4DC4-8877-87BA979BB0FF}" type="presOf" srcId="{BD19D8D1-723C-46B0-9128-875BF0F39350}" destId="{28DAE4D9-E4A5-42EA-9EB4-D3B631819FE2}" srcOrd="0" destOrd="0" presId="urn:microsoft.com/office/officeart/2005/8/layout/hList7"/>
    <dgm:cxn modelId="{E9921F83-6552-4464-9F2B-6C0B39FC66D1}" srcId="{BD19D8D1-723C-46B0-9128-875BF0F39350}" destId="{7EE5F749-457C-4EA9-BD7D-ABD076947248}" srcOrd="2" destOrd="0" parTransId="{5FF7F697-E48D-4916-8F4E-FB6223A8E228}" sibTransId="{8AD72F64-55AA-4DF4-A6DC-70C6AC700674}"/>
    <dgm:cxn modelId="{47D7D892-5E5A-41A2-9EAB-5A1FFBF9CD66}" type="presOf" srcId="{96EAC4FE-F6C9-492D-AB12-3D33B40E8850}" destId="{8E487ABC-A6F8-41B8-9AAF-FEA4CF4200D1}" srcOrd="1" destOrd="0" presId="urn:microsoft.com/office/officeart/2005/8/layout/hList7"/>
    <dgm:cxn modelId="{4203AB94-6185-44A5-A9BD-004F01D53832}" type="presOf" srcId="{F9D1A1CF-88E1-4B97-B1A0-AF84E407BE6A}" destId="{99408D53-9128-485D-9610-E6D7B548729A}" srcOrd="0" destOrd="0" presId="urn:microsoft.com/office/officeart/2005/8/layout/hList7"/>
    <dgm:cxn modelId="{C45D98AB-159B-43C0-84E3-2D1139684160}" type="presOf" srcId="{5DF9CC82-5F3F-45BA-B9CC-3D39E57F8DCC}" destId="{DF8D7FA0-F641-48F1-9EE9-B1DBE1424670}" srcOrd="1" destOrd="0" presId="urn:microsoft.com/office/officeart/2005/8/layout/hList7"/>
    <dgm:cxn modelId="{D340CBAD-C504-4914-8EFC-8F3CCF68626C}" type="presOf" srcId="{700AE2BA-0046-41AF-928A-A8D75F777719}" destId="{B0BB6AFC-DF3A-49FD-93F6-76E698FF83CC}" srcOrd="0" destOrd="0" presId="urn:microsoft.com/office/officeart/2005/8/layout/hList7"/>
    <dgm:cxn modelId="{0B1FA6DE-5357-42F0-B68F-4F925A794D8C}" srcId="{BD19D8D1-723C-46B0-9128-875BF0F39350}" destId="{5DF9CC82-5F3F-45BA-B9CC-3D39E57F8DCC}" srcOrd="0" destOrd="0" parTransId="{6C804370-0630-4220-92F4-0D491BE2A715}" sibTransId="{F9D1A1CF-88E1-4B97-B1A0-AF84E407BE6A}"/>
    <dgm:cxn modelId="{0E20E506-370F-4E2E-B07A-B7D81664B5D3}" type="presParOf" srcId="{28DAE4D9-E4A5-42EA-9EB4-D3B631819FE2}" destId="{0D8353B1-45D9-4D88-AD8F-96362DC7F29B}" srcOrd="0" destOrd="0" presId="urn:microsoft.com/office/officeart/2005/8/layout/hList7"/>
    <dgm:cxn modelId="{AC30DE96-8DFC-4A84-9BBA-180EA4BE08B9}" type="presParOf" srcId="{28DAE4D9-E4A5-42EA-9EB4-D3B631819FE2}" destId="{64C75C59-2471-42A2-B895-130D29867ADE}" srcOrd="1" destOrd="0" presId="urn:microsoft.com/office/officeart/2005/8/layout/hList7"/>
    <dgm:cxn modelId="{68482A15-3150-4966-B0AF-2C2DEC811C22}" type="presParOf" srcId="{64C75C59-2471-42A2-B895-130D29867ADE}" destId="{069138E0-C992-4F14-9604-05274627A928}" srcOrd="0" destOrd="0" presId="urn:microsoft.com/office/officeart/2005/8/layout/hList7"/>
    <dgm:cxn modelId="{24971A01-512B-48B4-A4A9-98CC95D635E7}" type="presParOf" srcId="{069138E0-C992-4F14-9604-05274627A928}" destId="{0A962740-330E-49FD-964A-293F284DA417}" srcOrd="0" destOrd="0" presId="urn:microsoft.com/office/officeart/2005/8/layout/hList7"/>
    <dgm:cxn modelId="{F141A21E-ECBC-4316-AF72-95A91E44B3E9}" type="presParOf" srcId="{069138E0-C992-4F14-9604-05274627A928}" destId="{DF8D7FA0-F641-48F1-9EE9-B1DBE1424670}" srcOrd="1" destOrd="0" presId="urn:microsoft.com/office/officeart/2005/8/layout/hList7"/>
    <dgm:cxn modelId="{CC847F5C-03D2-4FC4-9031-72E2C10FF433}" type="presParOf" srcId="{069138E0-C992-4F14-9604-05274627A928}" destId="{3EB84ED6-30DD-4F58-AE09-FF4C16AA7BA0}" srcOrd="2" destOrd="0" presId="urn:microsoft.com/office/officeart/2005/8/layout/hList7"/>
    <dgm:cxn modelId="{DA28D2D4-5F02-4A73-B197-209062909920}" type="presParOf" srcId="{069138E0-C992-4F14-9604-05274627A928}" destId="{E396A402-BB62-48DC-8FDD-52B373305208}" srcOrd="3" destOrd="0" presId="urn:microsoft.com/office/officeart/2005/8/layout/hList7"/>
    <dgm:cxn modelId="{367D644B-4B2B-494A-8029-B968058F2877}" type="presParOf" srcId="{64C75C59-2471-42A2-B895-130D29867ADE}" destId="{99408D53-9128-485D-9610-E6D7B548729A}" srcOrd="1" destOrd="0" presId="urn:microsoft.com/office/officeart/2005/8/layout/hList7"/>
    <dgm:cxn modelId="{22C3D4C8-3BC6-423A-AD4F-20B75B201AED}" type="presParOf" srcId="{64C75C59-2471-42A2-B895-130D29867ADE}" destId="{06002AFD-351B-4896-9C99-9F4AACA4183B}" srcOrd="2" destOrd="0" presId="urn:microsoft.com/office/officeart/2005/8/layout/hList7"/>
    <dgm:cxn modelId="{D14F8A01-33B3-4B9E-8E2D-3FB68066AE27}" type="presParOf" srcId="{06002AFD-351B-4896-9C99-9F4AACA4183B}" destId="{4C8567DE-33CE-44DA-97B2-84F24861C5DE}" srcOrd="0" destOrd="0" presId="urn:microsoft.com/office/officeart/2005/8/layout/hList7"/>
    <dgm:cxn modelId="{CC28FE78-CE23-4F5A-AC6C-DED18A959E15}" type="presParOf" srcId="{06002AFD-351B-4896-9C99-9F4AACA4183B}" destId="{8E487ABC-A6F8-41B8-9AAF-FEA4CF4200D1}" srcOrd="1" destOrd="0" presId="urn:microsoft.com/office/officeart/2005/8/layout/hList7"/>
    <dgm:cxn modelId="{41E2C113-9CCB-4E35-A09B-5C351A7BBD30}" type="presParOf" srcId="{06002AFD-351B-4896-9C99-9F4AACA4183B}" destId="{C21C3DB7-1417-4F95-957E-EB6F9A218F0D}" srcOrd="2" destOrd="0" presId="urn:microsoft.com/office/officeart/2005/8/layout/hList7"/>
    <dgm:cxn modelId="{0B6CECEF-6F92-4DBA-B06A-CF4CDB274905}" type="presParOf" srcId="{06002AFD-351B-4896-9C99-9F4AACA4183B}" destId="{05A4ECAF-A39C-4957-A7E2-1E7819678963}" srcOrd="3" destOrd="0" presId="urn:microsoft.com/office/officeart/2005/8/layout/hList7"/>
    <dgm:cxn modelId="{36A71E85-8E7F-4344-B735-334E322D72E6}" type="presParOf" srcId="{64C75C59-2471-42A2-B895-130D29867ADE}" destId="{B0BB6AFC-DF3A-49FD-93F6-76E698FF83CC}" srcOrd="3" destOrd="0" presId="urn:microsoft.com/office/officeart/2005/8/layout/hList7"/>
    <dgm:cxn modelId="{750A477F-735D-4136-AFC4-1B6D98B5C8C3}" type="presParOf" srcId="{64C75C59-2471-42A2-B895-130D29867ADE}" destId="{B953052D-489A-4051-83D4-970ADC5C0A5F}" srcOrd="4" destOrd="0" presId="urn:microsoft.com/office/officeart/2005/8/layout/hList7"/>
    <dgm:cxn modelId="{629507D0-F34D-48DF-9782-3D9DC32508FD}" type="presParOf" srcId="{B953052D-489A-4051-83D4-970ADC5C0A5F}" destId="{DDEC69BC-A63C-4E82-BE7B-AF757ED06BE1}" srcOrd="0" destOrd="0" presId="urn:microsoft.com/office/officeart/2005/8/layout/hList7"/>
    <dgm:cxn modelId="{92EAC7AB-63C8-4BE2-B5F1-D20649CA2F4C}" type="presParOf" srcId="{B953052D-489A-4051-83D4-970ADC5C0A5F}" destId="{17DF237F-D847-4955-B1CF-CC1326916A7D}" srcOrd="1" destOrd="0" presId="urn:microsoft.com/office/officeart/2005/8/layout/hList7"/>
    <dgm:cxn modelId="{551E3489-8BBA-4071-8886-A294C37C1918}" type="presParOf" srcId="{B953052D-489A-4051-83D4-970ADC5C0A5F}" destId="{E67512DC-02EE-4A4F-875B-7B6354D6A0EF}" srcOrd="2" destOrd="0" presId="urn:microsoft.com/office/officeart/2005/8/layout/hList7"/>
    <dgm:cxn modelId="{BEB95EAC-A5C1-4AFF-A2D7-29E0B0E93F12}" type="presParOf" srcId="{B953052D-489A-4051-83D4-970ADC5C0A5F}" destId="{89C48222-5CB3-430B-AE23-1B36ED4ECF5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62740-330E-49FD-964A-293F284DA417}">
      <dsp:nvSpPr>
        <dsp:cNvPr id="0" name=""/>
        <dsp:cNvSpPr/>
      </dsp:nvSpPr>
      <dsp:spPr>
        <a:xfrm>
          <a:off x="2373" y="0"/>
          <a:ext cx="3693276" cy="479069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Written Reflection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Discipline Knowledge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Abstract to personal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Graduate LMI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Personal Development Planning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 </a:t>
          </a:r>
        </a:p>
      </dsp:txBody>
      <dsp:txXfrm>
        <a:off x="2373" y="1916276"/>
        <a:ext cx="3693276" cy="1916276"/>
      </dsp:txXfrm>
    </dsp:sp>
    <dsp:sp modelId="{E396A402-BB62-48DC-8FDD-52B373305208}">
      <dsp:nvSpPr>
        <dsp:cNvPr id="0" name=""/>
        <dsp:cNvSpPr/>
      </dsp:nvSpPr>
      <dsp:spPr>
        <a:xfrm>
          <a:off x="1269240" y="90812"/>
          <a:ext cx="1180793" cy="11805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567DE-33CE-44DA-97B2-84F24861C5DE}">
      <dsp:nvSpPr>
        <dsp:cNvPr id="0" name=""/>
        <dsp:cNvSpPr/>
      </dsp:nvSpPr>
      <dsp:spPr>
        <a:xfrm>
          <a:off x="3806448" y="0"/>
          <a:ext cx="3693276" cy="479069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Audio Responses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Modelling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Story-telling, Scenarios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Challenging assumptions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Rehearsal, </a:t>
          </a:r>
          <a:r>
            <a:rPr lang="en-GB" sz="2000" kern="1200">
              <a:solidFill>
                <a:schemeClr val="bg1"/>
              </a:solidFill>
              <a:latin typeface="Arial" panose="020B0604020202020204"/>
            </a:rPr>
            <a:t>Reframing</a:t>
          </a:r>
          <a:endParaRPr lang="en-GB" sz="200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Feedback/forward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3806448" y="1916276"/>
        <a:ext cx="3693276" cy="1916276"/>
      </dsp:txXfrm>
    </dsp:sp>
    <dsp:sp modelId="{05A4ECAF-A39C-4957-A7E2-1E7819678963}">
      <dsp:nvSpPr>
        <dsp:cNvPr id="0" name=""/>
        <dsp:cNvSpPr/>
      </dsp:nvSpPr>
      <dsp:spPr>
        <a:xfrm>
          <a:off x="5006041" y="110833"/>
          <a:ext cx="1180793" cy="11807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C69BC-A63C-4E82-BE7B-AF757ED06BE1}">
      <dsp:nvSpPr>
        <dsp:cNvPr id="0" name=""/>
        <dsp:cNvSpPr/>
      </dsp:nvSpPr>
      <dsp:spPr>
        <a:xfrm>
          <a:off x="7612887" y="0"/>
          <a:ext cx="3693276" cy="479069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Elevator Pitch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Techniques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 Performance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Finding voice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Trying on for size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Belief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bg1"/>
            </a:solidFill>
          </a:endParaRPr>
        </a:p>
      </dsp:txBody>
      <dsp:txXfrm>
        <a:off x="7612887" y="1916276"/>
        <a:ext cx="3693276" cy="1916276"/>
      </dsp:txXfrm>
    </dsp:sp>
    <dsp:sp modelId="{89C48222-5CB3-430B-AE23-1B36ED4ECF5C}">
      <dsp:nvSpPr>
        <dsp:cNvPr id="0" name=""/>
        <dsp:cNvSpPr/>
      </dsp:nvSpPr>
      <dsp:spPr>
        <a:xfrm>
          <a:off x="8888030" y="110833"/>
          <a:ext cx="1180793" cy="118079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353B1-45D9-4D88-AD8F-96362DC7F29B}">
      <dsp:nvSpPr>
        <dsp:cNvPr id="0" name=""/>
        <dsp:cNvSpPr/>
      </dsp:nvSpPr>
      <dsp:spPr>
        <a:xfrm>
          <a:off x="631675" y="4011071"/>
          <a:ext cx="10401680" cy="7796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E42C-ADF7-4E08-8CBB-DD58769EEA19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A896-DEF7-4EB7-A88A-696968CE3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89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26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34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79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7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17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8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30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003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18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42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0936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151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8830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9A1F-3A39-479A-B0A1-BC6969E2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A1DA-8262-455B-8794-E5CBA583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0E387-31D3-4E11-BB5B-3A697FA0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1208-E585-4E52-B9CA-F5172E06CC4E}" type="datetime1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CD942-D045-4BED-B22C-AFEA88F7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Anne Owen and Angela Vesey, NTU. 'Learning to tell a powerful graduate story'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A550-B062-4B0B-A9A4-2CC7E118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E2E5-0B80-4818-99BC-1302511A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2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17/03/2022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8D40-5125-4AEB-8852-CE1508128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E6C62-92D9-4631-959A-AF9BF36E3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637C7-E554-44E9-9B45-8823D8BB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0A5-4473-40FB-B1EF-8604EAD9EAA9}" type="datetime1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D6D7-CBBE-44A5-ABD3-31925D7C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Anne Owen and Angela Vesey, NTU. 'Learning to tell a powerful graduate story'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44F1-5671-4C37-B582-7E02318D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E2E5-0B80-4818-99BC-1302511A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7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88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A4A3A4"/>
          </p15:clr>
        </p15:guide>
        <p15:guide id="2" orient="horz" pos="278">
          <p15:clr>
            <a:srgbClr val="A4A3A4"/>
          </p15:clr>
        </p15:guide>
        <p15:guide id="3" pos="2502">
          <p15:clr>
            <a:srgbClr val="A4A3A4"/>
          </p15:clr>
        </p15:guide>
        <p15:guide id="4" pos="2729">
          <p15:clr>
            <a:srgbClr val="A4A3A4"/>
          </p15:clr>
        </p15:guide>
        <p15:guide id="5" pos="4951">
          <p15:clr>
            <a:srgbClr val="A4A3A4"/>
          </p15:clr>
        </p15:guide>
        <p15:guide id="6" pos="5178">
          <p15:clr>
            <a:srgbClr val="A4A3A4"/>
          </p15:clr>
        </p15:guide>
        <p15:guide id="7" pos="7401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orient="horz" pos="4042">
          <p15:clr>
            <a:srgbClr val="A4A3A4"/>
          </p15:clr>
        </p15:guide>
        <p15:guide id="11" pos="3727">
          <p15:clr>
            <a:srgbClr val="A4A3A4"/>
          </p15:clr>
        </p15:guide>
        <p15:guide id="12" pos="3953">
          <p15:clr>
            <a:srgbClr val="A4A3A4"/>
          </p15:clr>
        </p15:guide>
        <p15:guide id="13" orient="horz" pos="3589">
          <p15:clr>
            <a:srgbClr val="A4A3A4"/>
          </p15:clr>
        </p15:guide>
        <p15:guide id="14" orient="horz" pos="1139">
          <p15:clr>
            <a:srgbClr val="A4A3A4"/>
          </p15:clr>
        </p15:guide>
        <p15:guide id="15" orient="horz" pos="1253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Learning to tell a powerful graduate story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3539801"/>
            <a:ext cx="11246465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Anne Owen and Angela Vesey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School of Social Sciences, Nottingham Trent University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219" y="1380269"/>
            <a:ext cx="11306175" cy="184894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Learning to tell a powerful graduate story</a:t>
            </a:r>
            <a:endParaRPr lang="en-US" sz="48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3082308"/>
            <a:ext cx="11306175" cy="2850706"/>
          </a:xfrm>
        </p:spPr>
        <p:txBody>
          <a:bodyPr vert="horz" lIns="0" tIns="45720" rIns="91440" bIns="45720" rtlCol="0" anchor="t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Anne Owen and Angela Vesey, School of Social Sciences, NTU.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01F89-7A7F-4872-A8E2-5059C057298D}"/>
              </a:ext>
            </a:extLst>
          </p:cNvPr>
          <p:cNvSpPr txBox="1"/>
          <p:nvPr/>
        </p:nvSpPr>
        <p:spPr>
          <a:xfrm>
            <a:off x="1052510" y="5862601"/>
            <a:ext cx="10251591" cy="8410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 descr="Student completing an Elevator Pitch">
            <a:extLst>
              <a:ext uri="{FF2B5EF4-FFF2-40B4-BE49-F238E27FC236}">
                <a16:creationId xmlns:a16="http://schemas.microsoft.com/office/drawing/2014/main" id="{F1A39833-F150-43AC-88A8-FB1AF21E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36" y="3587239"/>
            <a:ext cx="4670594" cy="2887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ABB2A-074F-413D-A269-C04B88C45180}"/>
              </a:ext>
            </a:extLst>
          </p:cNvPr>
          <p:cNvSpPr txBox="1"/>
          <p:nvPr/>
        </p:nvSpPr>
        <p:spPr>
          <a:xfrm>
            <a:off x="5959313" y="359567"/>
            <a:ext cx="5954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/>
          </a:p>
          <a:p>
            <a:r>
              <a:rPr lang="en-US" sz="2400" b="1"/>
              <a:t>Employability Conference 2022</a:t>
            </a:r>
            <a:r>
              <a:rPr lang="en-US" sz="2400">
                <a:ea typeface="+mn-lt"/>
                <a:cs typeface="+mn-lt"/>
              </a:rPr>
              <a:t>  </a:t>
            </a:r>
            <a:endParaRPr lang="en-US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  </a:t>
            </a:r>
            <a:endParaRPr lang="en-US" sz="2400"/>
          </a:p>
        </p:txBody>
      </p:sp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DB7850FD-25ED-4749-A62F-8B923BF5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306" y="4738081"/>
            <a:ext cx="1758952" cy="1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D86BA-2092-4887-8BB3-FA098A821A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/>
              <a:t>To share an approach to learning and teaching where impactful oracy is key to promoting student employability, challenging assumptions and raising aspirations.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 sz="4400" b="1">
                <a:solidFill>
                  <a:schemeClr val="accent2"/>
                </a:solidFill>
                <a:latin typeface="Arial"/>
                <a:cs typeface="Arial"/>
              </a:rPr>
              <a:t>Now to an example...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F5B395-621C-4686-84B7-51E6CE7A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aim for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6555C-ACCE-423A-8679-F3C9DA8D51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>
                <a:latin typeface="Arial"/>
                <a:cs typeface="Arial"/>
              </a:rPr>
              <a:t>Anne Owen and Angela Vesey, NTU 2022</a:t>
            </a:r>
            <a:r>
              <a:rPr lang="en-GB">
                <a:latin typeface="Arial"/>
                <a:cs typeface="Arial"/>
              </a:rPr>
              <a:t> </a:t>
            </a:r>
            <a:endParaRPr lang="en-GB"/>
          </a:p>
        </p:txBody>
      </p:sp>
      <p:pic>
        <p:nvPicPr>
          <p:cNvPr id="5" name="Picture 4" descr="Two students rehearsing audio responses &#10;">
            <a:extLst>
              <a:ext uri="{FF2B5EF4-FFF2-40B4-BE49-F238E27FC236}">
                <a16:creationId xmlns:a16="http://schemas.microsoft.com/office/drawing/2014/main" id="{1F9B7227-121C-4131-9118-A0EC6920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772" y="3062178"/>
            <a:ext cx="2798061" cy="27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6566A-E31A-4FB9-B3DC-B2CDAF48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9" y="628123"/>
            <a:ext cx="11306175" cy="1001983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</a:rPr>
              <a:t>Energising STAR </a:t>
            </a:r>
            <a:br>
              <a:rPr lang="en-GB"/>
            </a:br>
            <a:r>
              <a:rPr lang="en-GB" sz="3100">
                <a:latin typeface="Arial"/>
                <a:cs typeface="Arial"/>
              </a:rPr>
              <a:t>Challenging assumptions and creating possibilities </a:t>
            </a:r>
            <a:endParaRPr lang="en-GB" sz="31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55B12-F76F-4DBD-B55E-498688B4E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>
                <a:latin typeface="Arial"/>
                <a:cs typeface="Arial"/>
              </a:rPr>
              <a:t>Anne Owen and Angela Vesey NTU, 2022</a:t>
            </a:r>
          </a:p>
        </p:txBody>
      </p:sp>
      <p:pic>
        <p:nvPicPr>
          <p:cNvPr id="5" name="Graphic 6" descr="Shooting star outline">
            <a:extLst>
              <a:ext uri="{FF2B5EF4-FFF2-40B4-BE49-F238E27FC236}">
                <a16:creationId xmlns:a16="http://schemas.microsoft.com/office/drawing/2014/main" id="{0F42D049-57D5-4020-8F84-DF9CB54FB4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7059" y="2267314"/>
            <a:ext cx="2136777" cy="2124077"/>
          </a:xfrm>
        </p:spPr>
      </p:pic>
      <p:pic>
        <p:nvPicPr>
          <p:cNvPr id="6" name="Picture 5" descr="smaller shooting star outline">
            <a:extLst>
              <a:ext uri="{FF2B5EF4-FFF2-40B4-BE49-F238E27FC236}">
                <a16:creationId xmlns:a16="http://schemas.microsoft.com/office/drawing/2014/main" id="{3F03C039-16D7-4551-B57D-2209B9826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451" y="3793509"/>
            <a:ext cx="1723923" cy="1711223"/>
          </a:xfrm>
          <a:prstGeom prst="rect">
            <a:avLst/>
          </a:prstGeom>
        </p:spPr>
      </p:pic>
      <p:pic>
        <p:nvPicPr>
          <p:cNvPr id="8" name="Graphic 7" descr="Shooting star with solid fill">
            <a:extLst>
              <a:ext uri="{FF2B5EF4-FFF2-40B4-BE49-F238E27FC236}">
                <a16:creationId xmlns:a16="http://schemas.microsoft.com/office/drawing/2014/main" id="{2C776E0B-9E07-42CE-AE94-FE6845722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0554" y="3065509"/>
            <a:ext cx="3458838" cy="342411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81C390-B537-4B1C-8BCC-DFA2E3D5D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712" y="1780023"/>
            <a:ext cx="746023" cy="7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7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2711CE-A7A5-4278-9FAA-55B5F9DD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701749"/>
            <a:ext cx="3529013" cy="49957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/>
              <a:t>Reflective practice involves making a dual stance, being on the one hand, the actor in a drama and on the other hand, the critic who sits in the audience watching and analysing the whole performance”</a:t>
            </a:r>
          </a:p>
          <a:p>
            <a:r>
              <a:rPr lang="en-GB"/>
              <a:t>(</a:t>
            </a:r>
            <a:r>
              <a:rPr lang="en-GB" sz="2200"/>
              <a:t>Osterman  and Kottkamp, 2004:23 in Bassot,2013:133)</a:t>
            </a:r>
          </a:p>
          <a:p>
            <a:pPr marL="0" indent="0">
              <a:buNone/>
            </a:pPr>
            <a:br>
              <a:rPr lang="en-GB"/>
            </a:br>
            <a:endParaRPr lang="en-GB"/>
          </a:p>
        </p:txBody>
      </p:sp>
      <p:pic>
        <p:nvPicPr>
          <p:cNvPr id="6" name="Content Placeholder 5" descr="Theatre curtain closed with spotlight &#10;">
            <a:extLst>
              <a:ext uri="{FF2B5EF4-FFF2-40B4-BE49-F238E27FC236}">
                <a16:creationId xmlns:a16="http://schemas.microsoft.com/office/drawing/2014/main" id="{8E1DD1B2-3E7E-4C2A-990F-947052712BA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332288" y="701749"/>
            <a:ext cx="7416800" cy="51461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788F1-FA58-4B70-A745-7DE4D1215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9" y="5971807"/>
            <a:ext cx="5473699" cy="368888"/>
          </a:xfrm>
        </p:spPr>
        <p:txBody>
          <a:bodyPr/>
          <a:lstStyle/>
          <a:p>
            <a:r>
              <a:rPr lang="en-GB" sz="1600">
                <a:latin typeface="Arial"/>
                <a:cs typeface="Arial"/>
              </a:rPr>
              <a:t>Anne Owen and Angela Vesey, NTU, 2022 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1872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958A7-C4E0-48B5-BD5E-C4954A11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283021"/>
            <a:ext cx="11036706" cy="1001983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What did we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BB0A-76D4-4FDD-B723-EBA4E06DF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>
                <a:latin typeface="Arial"/>
                <a:cs typeface="Arial"/>
              </a:rPr>
              <a:t>Anne Owen and Angela Vesey, NTU, 2022 </a:t>
            </a:r>
            <a:endParaRPr lang="en-GB" sz="16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548CF65-DA87-4F05-B85F-FFFD905C75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2545965"/>
              </p:ext>
            </p:extLst>
          </p:nvPr>
        </p:nvGraphicFramePr>
        <p:xfrm>
          <a:off x="442913" y="1174173"/>
          <a:ext cx="11306174" cy="479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D6CE1E-1090-4FEB-841F-E7CE3528A3F5}"/>
              </a:ext>
            </a:extLst>
          </p:cNvPr>
          <p:cNvSpPr txBox="1"/>
          <p:nvPr/>
        </p:nvSpPr>
        <p:spPr>
          <a:xfrm>
            <a:off x="1698129" y="5200892"/>
            <a:ext cx="8795742" cy="54032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/>
          </a:bodyPr>
          <a:lstStyle/>
          <a:p>
            <a:pPr algn="r"/>
            <a:r>
              <a:rPr lang="en-GB" sz="2000"/>
              <a:t>Reflective, Collaborative,  Personalised, Coaching &amp; Synoptic assessment </a:t>
            </a:r>
          </a:p>
        </p:txBody>
      </p:sp>
    </p:spTree>
    <p:extLst>
      <p:ext uri="{BB962C8B-B14F-4D97-AF65-F5344CB8AC3E}">
        <p14:creationId xmlns:p14="http://schemas.microsoft.com/office/powerpoint/2010/main" val="86124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0DD92-B54F-4950-A2A9-1A8CED96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153653"/>
            <a:ext cx="2880828" cy="3685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Final Words</a:t>
            </a:r>
            <a:endParaRPr lang="en-US" kern="1200">
              <a:solidFill>
                <a:srgbClr val="FFFFFF"/>
              </a:solidFill>
              <a:latin typeface="+mj-lt"/>
              <a:cs typeface="Arial"/>
            </a:endParaRPr>
          </a:p>
        </p:txBody>
      </p:sp>
      <p:pic>
        <p:nvPicPr>
          <p:cNvPr id="10" name="Picture 10" descr="Elevator panel showing 4th floor  button illuminated ">
            <a:extLst>
              <a:ext uri="{FF2B5EF4-FFF2-40B4-BE49-F238E27FC236}">
                <a16:creationId xmlns:a16="http://schemas.microsoft.com/office/drawing/2014/main" id="{B5629A38-EAF1-4E7A-93AA-458AAE69D6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93958" y="467208"/>
            <a:ext cx="4442688" cy="59235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FDF8-9005-430C-A89C-B23AF1686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7491" y="6436765"/>
            <a:ext cx="5473699" cy="368888"/>
          </a:xfrm>
        </p:spPr>
        <p:txBody>
          <a:bodyPr/>
          <a:lstStyle/>
          <a:p>
            <a:r>
              <a:rPr lang="en-GB" sz="1600">
                <a:latin typeface="Arial"/>
                <a:cs typeface="Arial"/>
              </a:rPr>
              <a:t>Anne Owen and Angela Vesey, NTU 2022</a:t>
            </a:r>
          </a:p>
        </p:txBody>
      </p:sp>
    </p:spTree>
    <p:extLst>
      <p:ext uri="{BB962C8B-B14F-4D97-AF65-F5344CB8AC3E}">
        <p14:creationId xmlns:p14="http://schemas.microsoft.com/office/powerpoint/2010/main" val="133800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257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Wingdings</vt:lpstr>
      <vt:lpstr>1_Office Theme</vt:lpstr>
      <vt:lpstr>OU Title</vt:lpstr>
      <vt:lpstr>EMPLOYABILITY CONFERENCE 2022</vt:lpstr>
      <vt:lpstr>Learning to tell a powerful graduate story</vt:lpstr>
      <vt:lpstr>Our aim for today</vt:lpstr>
      <vt:lpstr>Energising STAR  Challenging assumptions and creating possibilities </vt:lpstr>
      <vt:lpstr>PowerPoint Presentation</vt:lpstr>
      <vt:lpstr>What did we do?</vt:lpstr>
      <vt:lpstr>Our Final Words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Leadership Programme 21/22</dc:title>
  <dc:creator>Blair, Reuel</dc:creator>
  <cp:lastModifiedBy>Caroline.Fletcher-Moore</cp:lastModifiedBy>
  <cp:revision>5</cp:revision>
  <dcterms:created xsi:type="dcterms:W3CDTF">2022-01-10T12:04:47Z</dcterms:created>
  <dcterms:modified xsi:type="dcterms:W3CDTF">2022-03-17T13:02:50Z</dcterms:modified>
</cp:coreProperties>
</file>