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4"/>
    <p:sldMasterId id="2147483746" r:id="rId5"/>
  </p:sldMasterIdLst>
  <p:notesMasterIdLst>
    <p:notesMasterId r:id="rId26"/>
  </p:notesMasterIdLst>
  <p:sldIdLst>
    <p:sldId id="274" r:id="rId6"/>
    <p:sldId id="272" r:id="rId7"/>
    <p:sldId id="279" r:id="rId8"/>
    <p:sldId id="278" r:id="rId9"/>
    <p:sldId id="257" r:id="rId10"/>
    <p:sldId id="284" r:id="rId11"/>
    <p:sldId id="277" r:id="rId12"/>
    <p:sldId id="275" r:id="rId13"/>
    <p:sldId id="276" r:id="rId14"/>
    <p:sldId id="289" r:id="rId15"/>
    <p:sldId id="280" r:id="rId16"/>
    <p:sldId id="282" r:id="rId17"/>
    <p:sldId id="283" r:id="rId18"/>
    <p:sldId id="281" r:id="rId19"/>
    <p:sldId id="285" r:id="rId20"/>
    <p:sldId id="273" r:id="rId21"/>
    <p:sldId id="288" r:id="rId22"/>
    <p:sldId id="286" r:id="rId23"/>
    <p:sldId id="264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8F8B9-476E-4C08-8296-43B5231133EB}" v="3" dt="2022-03-17T21:03:51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3197" autoAdjust="0"/>
  </p:normalViewPr>
  <p:slideViewPr>
    <p:cSldViewPr snapToGrid="0">
      <p:cViewPr varScale="1">
        <p:scale>
          <a:sx n="102" d="100"/>
          <a:sy n="102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47DCC-8B49-4696-A064-9C69326044CC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85E436BB-047E-4E4C-8A53-054B288E83E6}">
      <dgm:prSet/>
      <dgm:spPr/>
      <dgm:t>
        <a:bodyPr/>
        <a:lstStyle/>
        <a:p>
          <a:r>
            <a:rPr lang="en-AU"/>
            <a:t>Adaptivity</a:t>
          </a:r>
        </a:p>
      </dgm:t>
    </dgm:pt>
    <dgm:pt modelId="{4D6DE5E3-B256-4F12-85AF-A88FD384F5F1}" type="parTrans" cxnId="{D91C661E-E828-4FF2-8AC3-D5DD7376AB06}">
      <dgm:prSet/>
      <dgm:spPr/>
      <dgm:t>
        <a:bodyPr/>
        <a:lstStyle/>
        <a:p>
          <a:endParaRPr lang="en-AU"/>
        </a:p>
      </dgm:t>
    </dgm:pt>
    <dgm:pt modelId="{FC457B5F-CABF-43A5-B363-5381D8D6C595}" type="sibTrans" cxnId="{D91C661E-E828-4FF2-8AC3-D5DD7376AB06}">
      <dgm:prSet/>
      <dgm:spPr>
        <a:noFill/>
        <a:ln w="38100">
          <a:solidFill>
            <a:schemeClr val="accent2"/>
          </a:solidFill>
        </a:ln>
      </dgm:spPr>
      <dgm:t>
        <a:bodyPr/>
        <a:lstStyle/>
        <a:p>
          <a:endParaRPr lang="en-AU"/>
        </a:p>
      </dgm:t>
    </dgm:pt>
    <dgm:pt modelId="{4FFC800F-C06E-4591-9D54-05ABA28F81B8}">
      <dgm:prSet/>
      <dgm:spPr/>
      <dgm:t>
        <a:bodyPr/>
        <a:lstStyle/>
        <a:p>
          <a:r>
            <a:rPr lang="en-AU"/>
            <a:t>Adaptability</a:t>
          </a:r>
        </a:p>
      </dgm:t>
    </dgm:pt>
    <dgm:pt modelId="{6951FB04-3A17-4B0B-B55C-85D4A1552BA4}" type="parTrans" cxnId="{D6B7D836-C2D9-46A3-AC58-9BA8F344663D}">
      <dgm:prSet/>
      <dgm:spPr/>
      <dgm:t>
        <a:bodyPr/>
        <a:lstStyle/>
        <a:p>
          <a:endParaRPr lang="en-AU"/>
        </a:p>
      </dgm:t>
    </dgm:pt>
    <dgm:pt modelId="{9B4B8E6B-FD40-4E16-B0A0-65B8E81F1AC1}" type="sibTrans" cxnId="{D6B7D836-C2D9-46A3-AC58-9BA8F344663D}">
      <dgm:prSet/>
      <dgm:spPr>
        <a:noFill/>
        <a:ln w="38100">
          <a:solidFill>
            <a:schemeClr val="accent2"/>
          </a:solidFill>
        </a:ln>
      </dgm:spPr>
      <dgm:t>
        <a:bodyPr/>
        <a:lstStyle/>
        <a:p>
          <a:endParaRPr lang="en-AU"/>
        </a:p>
      </dgm:t>
    </dgm:pt>
    <dgm:pt modelId="{A28165A4-5B68-4CEF-896C-CE7DD0895D30}">
      <dgm:prSet/>
      <dgm:spPr/>
      <dgm:t>
        <a:bodyPr/>
        <a:lstStyle/>
        <a:p>
          <a:r>
            <a:rPr lang="en-AU"/>
            <a:t>Adapting</a:t>
          </a:r>
        </a:p>
      </dgm:t>
    </dgm:pt>
    <dgm:pt modelId="{4295A461-62FE-4AF0-AE5D-DDE4C94B97AE}" type="parTrans" cxnId="{BF18F2C9-446E-460E-88BD-63C48ECAC1C8}">
      <dgm:prSet/>
      <dgm:spPr/>
      <dgm:t>
        <a:bodyPr/>
        <a:lstStyle/>
        <a:p>
          <a:endParaRPr lang="en-AU"/>
        </a:p>
      </dgm:t>
    </dgm:pt>
    <dgm:pt modelId="{B1EA140E-BDC8-4681-882F-9C8D8C9859E7}" type="sibTrans" cxnId="{BF18F2C9-446E-460E-88BD-63C48ECAC1C8}">
      <dgm:prSet/>
      <dgm:spPr>
        <a:noFill/>
        <a:ln w="38100">
          <a:solidFill>
            <a:schemeClr val="accent2"/>
          </a:solidFill>
        </a:ln>
      </dgm:spPr>
      <dgm:t>
        <a:bodyPr/>
        <a:lstStyle/>
        <a:p>
          <a:endParaRPr lang="en-AU"/>
        </a:p>
      </dgm:t>
    </dgm:pt>
    <dgm:pt modelId="{2998E4AB-CBA5-432F-A851-CA7271268A55}">
      <dgm:prSet/>
      <dgm:spPr/>
      <dgm:t>
        <a:bodyPr/>
        <a:lstStyle/>
        <a:p>
          <a:r>
            <a:rPr lang="en-AU"/>
            <a:t>Adaptation</a:t>
          </a:r>
        </a:p>
      </dgm:t>
    </dgm:pt>
    <dgm:pt modelId="{FB1FACE9-3151-4750-91C8-19467094F529}" type="parTrans" cxnId="{E314C109-E068-499B-A5DD-5C514DEA30F2}">
      <dgm:prSet/>
      <dgm:spPr/>
      <dgm:t>
        <a:bodyPr/>
        <a:lstStyle/>
        <a:p>
          <a:endParaRPr lang="en-AU"/>
        </a:p>
      </dgm:t>
    </dgm:pt>
    <dgm:pt modelId="{D13A800D-7B10-499C-96BF-5468C41A11A3}" type="sibTrans" cxnId="{E314C109-E068-499B-A5DD-5C514DEA30F2}">
      <dgm:prSet/>
      <dgm:spPr/>
      <dgm:t>
        <a:bodyPr/>
        <a:lstStyle/>
        <a:p>
          <a:endParaRPr lang="en-AU"/>
        </a:p>
      </dgm:t>
    </dgm:pt>
    <dgm:pt modelId="{DE209C55-BEB7-4C60-B92F-BE5DDF43CC61}" type="pres">
      <dgm:prSet presAssocID="{0CE47DCC-8B49-4696-A064-9C69326044CC}" presName="Name0" presStyleCnt="0">
        <dgm:presLayoutVars>
          <dgm:dir/>
          <dgm:resizeHandles val="exact"/>
        </dgm:presLayoutVars>
      </dgm:prSet>
      <dgm:spPr/>
    </dgm:pt>
    <dgm:pt modelId="{064B7C9C-AA77-465D-A63E-73B022969858}" type="pres">
      <dgm:prSet presAssocID="{85E436BB-047E-4E4C-8A53-054B288E83E6}" presName="node" presStyleLbl="node1" presStyleIdx="0" presStyleCnt="4">
        <dgm:presLayoutVars>
          <dgm:bulletEnabled val="1"/>
        </dgm:presLayoutVars>
      </dgm:prSet>
      <dgm:spPr/>
    </dgm:pt>
    <dgm:pt modelId="{83151ED1-11B1-437A-A332-07D7E5EEBDF2}" type="pres">
      <dgm:prSet presAssocID="{FC457B5F-CABF-43A5-B363-5381D8D6C595}" presName="sibTrans" presStyleLbl="sibTrans2D1" presStyleIdx="0" presStyleCnt="3"/>
      <dgm:spPr/>
    </dgm:pt>
    <dgm:pt modelId="{B1A0A4AD-F495-4381-BA31-A9CFB3786FD5}" type="pres">
      <dgm:prSet presAssocID="{FC457B5F-CABF-43A5-B363-5381D8D6C595}" presName="connectorText" presStyleLbl="sibTrans2D1" presStyleIdx="0" presStyleCnt="3"/>
      <dgm:spPr/>
    </dgm:pt>
    <dgm:pt modelId="{E1456232-FD07-4857-8921-D03902B915A1}" type="pres">
      <dgm:prSet presAssocID="{4FFC800F-C06E-4591-9D54-05ABA28F81B8}" presName="node" presStyleLbl="node1" presStyleIdx="1" presStyleCnt="4">
        <dgm:presLayoutVars>
          <dgm:bulletEnabled val="1"/>
        </dgm:presLayoutVars>
      </dgm:prSet>
      <dgm:spPr/>
    </dgm:pt>
    <dgm:pt modelId="{AE901284-0F1C-45C8-B418-469C5E927D09}" type="pres">
      <dgm:prSet presAssocID="{9B4B8E6B-FD40-4E16-B0A0-65B8E81F1AC1}" presName="sibTrans" presStyleLbl="sibTrans2D1" presStyleIdx="1" presStyleCnt="3"/>
      <dgm:spPr/>
    </dgm:pt>
    <dgm:pt modelId="{091AC6CB-A344-4D37-B8F4-CFC408047FF1}" type="pres">
      <dgm:prSet presAssocID="{9B4B8E6B-FD40-4E16-B0A0-65B8E81F1AC1}" presName="connectorText" presStyleLbl="sibTrans2D1" presStyleIdx="1" presStyleCnt="3"/>
      <dgm:spPr/>
    </dgm:pt>
    <dgm:pt modelId="{D10CABAE-FD3C-4451-A7B9-A59F5F7F16D1}" type="pres">
      <dgm:prSet presAssocID="{A28165A4-5B68-4CEF-896C-CE7DD0895D30}" presName="node" presStyleLbl="node1" presStyleIdx="2" presStyleCnt="4">
        <dgm:presLayoutVars>
          <dgm:bulletEnabled val="1"/>
        </dgm:presLayoutVars>
      </dgm:prSet>
      <dgm:spPr/>
    </dgm:pt>
    <dgm:pt modelId="{8FAB2A0A-EDBC-4B32-A13E-B5F42235B40B}" type="pres">
      <dgm:prSet presAssocID="{B1EA140E-BDC8-4681-882F-9C8D8C9859E7}" presName="sibTrans" presStyleLbl="sibTrans2D1" presStyleIdx="2" presStyleCnt="3"/>
      <dgm:spPr/>
    </dgm:pt>
    <dgm:pt modelId="{92CC15FE-3918-45C3-B0E7-2018A955FDFC}" type="pres">
      <dgm:prSet presAssocID="{B1EA140E-BDC8-4681-882F-9C8D8C9859E7}" presName="connectorText" presStyleLbl="sibTrans2D1" presStyleIdx="2" presStyleCnt="3"/>
      <dgm:spPr/>
    </dgm:pt>
    <dgm:pt modelId="{3C052897-1056-479A-8525-C8AAA6E77DCD}" type="pres">
      <dgm:prSet presAssocID="{2998E4AB-CBA5-432F-A851-CA7271268A55}" presName="node" presStyleLbl="node1" presStyleIdx="3" presStyleCnt="4">
        <dgm:presLayoutVars>
          <dgm:bulletEnabled val="1"/>
        </dgm:presLayoutVars>
      </dgm:prSet>
      <dgm:spPr/>
    </dgm:pt>
  </dgm:ptLst>
  <dgm:cxnLst>
    <dgm:cxn modelId="{E314C109-E068-499B-A5DD-5C514DEA30F2}" srcId="{0CE47DCC-8B49-4696-A064-9C69326044CC}" destId="{2998E4AB-CBA5-432F-A851-CA7271268A55}" srcOrd="3" destOrd="0" parTransId="{FB1FACE9-3151-4750-91C8-19467094F529}" sibTransId="{D13A800D-7B10-499C-96BF-5468C41A11A3}"/>
    <dgm:cxn modelId="{F847D60B-9011-4159-8135-93D24F504CD5}" type="presOf" srcId="{4FFC800F-C06E-4591-9D54-05ABA28F81B8}" destId="{E1456232-FD07-4857-8921-D03902B915A1}" srcOrd="0" destOrd="0" presId="urn:microsoft.com/office/officeart/2005/8/layout/process1"/>
    <dgm:cxn modelId="{D91C661E-E828-4FF2-8AC3-D5DD7376AB06}" srcId="{0CE47DCC-8B49-4696-A064-9C69326044CC}" destId="{85E436BB-047E-4E4C-8A53-054B288E83E6}" srcOrd="0" destOrd="0" parTransId="{4D6DE5E3-B256-4F12-85AF-A88FD384F5F1}" sibTransId="{FC457B5F-CABF-43A5-B363-5381D8D6C595}"/>
    <dgm:cxn modelId="{D6B7D836-C2D9-46A3-AC58-9BA8F344663D}" srcId="{0CE47DCC-8B49-4696-A064-9C69326044CC}" destId="{4FFC800F-C06E-4591-9D54-05ABA28F81B8}" srcOrd="1" destOrd="0" parTransId="{6951FB04-3A17-4B0B-B55C-85D4A1552BA4}" sibTransId="{9B4B8E6B-FD40-4E16-B0A0-65B8E81F1AC1}"/>
    <dgm:cxn modelId="{501E2642-3D2D-4E4E-9439-F79D88D9CA8F}" type="presOf" srcId="{B1EA140E-BDC8-4681-882F-9C8D8C9859E7}" destId="{8FAB2A0A-EDBC-4B32-A13E-B5F42235B40B}" srcOrd="0" destOrd="0" presId="urn:microsoft.com/office/officeart/2005/8/layout/process1"/>
    <dgm:cxn modelId="{6A90B167-7B11-441D-835C-9793D67D68A2}" type="presOf" srcId="{85E436BB-047E-4E4C-8A53-054B288E83E6}" destId="{064B7C9C-AA77-465D-A63E-73B022969858}" srcOrd="0" destOrd="0" presId="urn:microsoft.com/office/officeart/2005/8/layout/process1"/>
    <dgm:cxn modelId="{97250B4A-C25C-4A2C-98AB-5DDE6A9CA78B}" type="presOf" srcId="{FC457B5F-CABF-43A5-B363-5381D8D6C595}" destId="{83151ED1-11B1-437A-A332-07D7E5EEBDF2}" srcOrd="0" destOrd="0" presId="urn:microsoft.com/office/officeart/2005/8/layout/process1"/>
    <dgm:cxn modelId="{ECC17D70-5F86-406C-99A0-26CDC3326BF7}" type="presOf" srcId="{0CE47DCC-8B49-4696-A064-9C69326044CC}" destId="{DE209C55-BEB7-4C60-B92F-BE5DDF43CC61}" srcOrd="0" destOrd="0" presId="urn:microsoft.com/office/officeart/2005/8/layout/process1"/>
    <dgm:cxn modelId="{7DE6FB78-C3F0-4186-9E0F-B41B785D3F4A}" type="presOf" srcId="{B1EA140E-BDC8-4681-882F-9C8D8C9859E7}" destId="{92CC15FE-3918-45C3-B0E7-2018A955FDFC}" srcOrd="1" destOrd="0" presId="urn:microsoft.com/office/officeart/2005/8/layout/process1"/>
    <dgm:cxn modelId="{62956E5A-7079-483A-B260-9ED3FE575748}" type="presOf" srcId="{FC457B5F-CABF-43A5-B363-5381D8D6C595}" destId="{B1A0A4AD-F495-4381-BA31-A9CFB3786FD5}" srcOrd="1" destOrd="0" presId="urn:microsoft.com/office/officeart/2005/8/layout/process1"/>
    <dgm:cxn modelId="{00410C88-CA29-4E23-B1F9-7846A40BA3C9}" type="presOf" srcId="{9B4B8E6B-FD40-4E16-B0A0-65B8E81F1AC1}" destId="{AE901284-0F1C-45C8-B418-469C5E927D09}" srcOrd="0" destOrd="0" presId="urn:microsoft.com/office/officeart/2005/8/layout/process1"/>
    <dgm:cxn modelId="{B0000E8D-F064-4E86-BBB1-D9A08CFE73C1}" type="presOf" srcId="{A28165A4-5B68-4CEF-896C-CE7DD0895D30}" destId="{D10CABAE-FD3C-4451-A7B9-A59F5F7F16D1}" srcOrd="0" destOrd="0" presId="urn:microsoft.com/office/officeart/2005/8/layout/process1"/>
    <dgm:cxn modelId="{0792D395-E1A6-4AE1-9E14-67E3425D79C8}" type="presOf" srcId="{2998E4AB-CBA5-432F-A851-CA7271268A55}" destId="{3C052897-1056-479A-8525-C8AAA6E77DCD}" srcOrd="0" destOrd="0" presId="urn:microsoft.com/office/officeart/2005/8/layout/process1"/>
    <dgm:cxn modelId="{FD2C13A2-1E01-4EBA-8795-37C5A315DD41}" type="presOf" srcId="{9B4B8E6B-FD40-4E16-B0A0-65B8E81F1AC1}" destId="{091AC6CB-A344-4D37-B8F4-CFC408047FF1}" srcOrd="1" destOrd="0" presId="urn:microsoft.com/office/officeart/2005/8/layout/process1"/>
    <dgm:cxn modelId="{BF18F2C9-446E-460E-88BD-63C48ECAC1C8}" srcId="{0CE47DCC-8B49-4696-A064-9C69326044CC}" destId="{A28165A4-5B68-4CEF-896C-CE7DD0895D30}" srcOrd="2" destOrd="0" parTransId="{4295A461-62FE-4AF0-AE5D-DDE4C94B97AE}" sibTransId="{B1EA140E-BDC8-4681-882F-9C8D8C9859E7}"/>
    <dgm:cxn modelId="{F3BB027C-172E-4779-BA4A-4FA205ABB7B7}" type="presParOf" srcId="{DE209C55-BEB7-4C60-B92F-BE5DDF43CC61}" destId="{064B7C9C-AA77-465D-A63E-73B022969858}" srcOrd="0" destOrd="0" presId="urn:microsoft.com/office/officeart/2005/8/layout/process1"/>
    <dgm:cxn modelId="{C70B6F1B-3040-41E0-B875-215A4F550C7E}" type="presParOf" srcId="{DE209C55-BEB7-4C60-B92F-BE5DDF43CC61}" destId="{83151ED1-11B1-437A-A332-07D7E5EEBDF2}" srcOrd="1" destOrd="0" presId="urn:microsoft.com/office/officeart/2005/8/layout/process1"/>
    <dgm:cxn modelId="{A5023BF7-CBC6-417D-B628-5AC5717F1046}" type="presParOf" srcId="{83151ED1-11B1-437A-A332-07D7E5EEBDF2}" destId="{B1A0A4AD-F495-4381-BA31-A9CFB3786FD5}" srcOrd="0" destOrd="0" presId="urn:microsoft.com/office/officeart/2005/8/layout/process1"/>
    <dgm:cxn modelId="{C1318E5C-DE4E-42EC-9ABB-50651D619255}" type="presParOf" srcId="{DE209C55-BEB7-4C60-B92F-BE5DDF43CC61}" destId="{E1456232-FD07-4857-8921-D03902B915A1}" srcOrd="2" destOrd="0" presId="urn:microsoft.com/office/officeart/2005/8/layout/process1"/>
    <dgm:cxn modelId="{243BFA6E-426E-43B5-BDD6-698EC8287CD7}" type="presParOf" srcId="{DE209C55-BEB7-4C60-B92F-BE5DDF43CC61}" destId="{AE901284-0F1C-45C8-B418-469C5E927D09}" srcOrd="3" destOrd="0" presId="urn:microsoft.com/office/officeart/2005/8/layout/process1"/>
    <dgm:cxn modelId="{73CA03A9-F624-4212-AEA7-F72DED9A972B}" type="presParOf" srcId="{AE901284-0F1C-45C8-B418-469C5E927D09}" destId="{091AC6CB-A344-4D37-B8F4-CFC408047FF1}" srcOrd="0" destOrd="0" presId="urn:microsoft.com/office/officeart/2005/8/layout/process1"/>
    <dgm:cxn modelId="{5B2A73AC-B633-4D37-885E-1F461A1F2204}" type="presParOf" srcId="{DE209C55-BEB7-4C60-B92F-BE5DDF43CC61}" destId="{D10CABAE-FD3C-4451-A7B9-A59F5F7F16D1}" srcOrd="4" destOrd="0" presId="urn:microsoft.com/office/officeart/2005/8/layout/process1"/>
    <dgm:cxn modelId="{C45FF774-DFDF-4254-844B-817EEDB3F4FB}" type="presParOf" srcId="{DE209C55-BEB7-4C60-B92F-BE5DDF43CC61}" destId="{8FAB2A0A-EDBC-4B32-A13E-B5F42235B40B}" srcOrd="5" destOrd="0" presId="urn:microsoft.com/office/officeart/2005/8/layout/process1"/>
    <dgm:cxn modelId="{43B1B7D5-F6F9-49A1-A4D8-8EF5D7AEB5B6}" type="presParOf" srcId="{8FAB2A0A-EDBC-4B32-A13E-B5F42235B40B}" destId="{92CC15FE-3918-45C3-B0E7-2018A955FDFC}" srcOrd="0" destOrd="0" presId="urn:microsoft.com/office/officeart/2005/8/layout/process1"/>
    <dgm:cxn modelId="{81DB2A28-9BA4-4A13-912D-D21296DD9A2A}" type="presParOf" srcId="{DE209C55-BEB7-4C60-B92F-BE5DDF43CC61}" destId="{3C052897-1056-479A-8525-C8AAA6E77DC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4899D-82B0-4AFF-A23D-01BF6881D9C5}" type="doc">
      <dgm:prSet loTypeId="urn:microsoft.com/office/officeart/2005/8/layout/process3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8F409E53-73BF-4715-B0DA-79D5C4E0C11C}">
      <dgm:prSet/>
      <dgm:spPr/>
      <dgm:t>
        <a:bodyPr/>
        <a:lstStyle/>
        <a:p>
          <a:r>
            <a:rPr lang="en-AU" b="1" dirty="0"/>
            <a:t>ADAPTIVITY</a:t>
          </a:r>
        </a:p>
      </dgm:t>
    </dgm:pt>
    <dgm:pt modelId="{A15A5BB3-B7C5-49E5-93EE-CD8E3D10E098}" type="parTrans" cxnId="{45A8E25F-3139-4A81-8CC2-8356FD4B77B9}">
      <dgm:prSet/>
      <dgm:spPr/>
      <dgm:t>
        <a:bodyPr/>
        <a:lstStyle/>
        <a:p>
          <a:endParaRPr lang="en-AU"/>
        </a:p>
      </dgm:t>
    </dgm:pt>
    <dgm:pt modelId="{05D8CAC2-D6A0-48FB-9553-573A90D7DB3B}" type="sibTrans" cxnId="{45A8E25F-3139-4A81-8CC2-8356FD4B77B9}">
      <dgm:prSet/>
      <dgm:spPr/>
      <dgm:t>
        <a:bodyPr/>
        <a:lstStyle/>
        <a:p>
          <a:endParaRPr lang="en-AU"/>
        </a:p>
      </dgm:t>
    </dgm:pt>
    <dgm:pt modelId="{D5FD98C1-64A0-473A-9E14-169589926DD3}">
      <dgm:prSet/>
      <dgm:spPr/>
      <dgm:t>
        <a:bodyPr/>
        <a:lstStyle/>
        <a:p>
          <a:pPr>
            <a:buNone/>
          </a:pPr>
          <a:r>
            <a:rPr lang="en-AU" b="0" i="0" dirty="0"/>
            <a:t>Study 1: Graduate skills and qualities</a:t>
          </a:r>
          <a:endParaRPr lang="en-AU" b="0" dirty="0"/>
        </a:p>
      </dgm:t>
    </dgm:pt>
    <dgm:pt modelId="{8E836446-2C8D-4B08-A3F8-EBC8777EC360}" type="parTrans" cxnId="{50DE2424-A1A3-4F41-85AF-8492AA31ED3F}">
      <dgm:prSet/>
      <dgm:spPr/>
      <dgm:t>
        <a:bodyPr/>
        <a:lstStyle/>
        <a:p>
          <a:endParaRPr lang="en-AU"/>
        </a:p>
      </dgm:t>
    </dgm:pt>
    <dgm:pt modelId="{3B1B4960-E86A-4D21-A641-4AF858CCFE3E}" type="sibTrans" cxnId="{50DE2424-A1A3-4F41-85AF-8492AA31ED3F}">
      <dgm:prSet/>
      <dgm:spPr/>
      <dgm:t>
        <a:bodyPr/>
        <a:lstStyle/>
        <a:p>
          <a:endParaRPr lang="en-AU"/>
        </a:p>
      </dgm:t>
    </dgm:pt>
    <dgm:pt modelId="{CFC9004E-9943-4806-8522-B85BECFAAFBA}">
      <dgm:prSet/>
      <dgm:spPr/>
      <dgm:t>
        <a:bodyPr/>
        <a:lstStyle/>
        <a:p>
          <a:r>
            <a:rPr lang="en-AU" b="1" dirty="0"/>
            <a:t>ADAPTABILITY</a:t>
          </a:r>
        </a:p>
      </dgm:t>
    </dgm:pt>
    <dgm:pt modelId="{331F03DB-F923-40BB-8383-5E5E3032FA7A}" type="parTrans" cxnId="{5B6DBA2D-E288-4390-9161-42F2272C5BE3}">
      <dgm:prSet/>
      <dgm:spPr/>
      <dgm:t>
        <a:bodyPr/>
        <a:lstStyle/>
        <a:p>
          <a:endParaRPr lang="en-AU"/>
        </a:p>
      </dgm:t>
    </dgm:pt>
    <dgm:pt modelId="{DA1C3033-130E-4B73-AD11-4ADE8CD31F97}" type="sibTrans" cxnId="{5B6DBA2D-E288-4390-9161-42F2272C5BE3}">
      <dgm:prSet/>
      <dgm:spPr/>
      <dgm:t>
        <a:bodyPr/>
        <a:lstStyle/>
        <a:p>
          <a:endParaRPr lang="en-AU"/>
        </a:p>
      </dgm:t>
    </dgm:pt>
    <dgm:pt modelId="{2BCFB469-366B-4C68-BA5D-913294BCC5F9}">
      <dgm:prSet/>
      <dgm:spPr/>
      <dgm:t>
        <a:bodyPr/>
        <a:lstStyle/>
        <a:p>
          <a:pPr>
            <a:buNone/>
          </a:pPr>
          <a:r>
            <a:rPr lang="en-AU" b="0" dirty="0"/>
            <a:t>Study 2: Career adaptability, career optimism, perceived knowledge</a:t>
          </a:r>
          <a:endParaRPr lang="en-AU" b="0" i="0" dirty="0"/>
        </a:p>
      </dgm:t>
    </dgm:pt>
    <dgm:pt modelId="{7655ED15-C461-494F-A3A8-7945EB426B6F}" type="parTrans" cxnId="{5E49EA2C-D374-4BBF-A14A-AFE44AAB3360}">
      <dgm:prSet/>
      <dgm:spPr/>
      <dgm:t>
        <a:bodyPr/>
        <a:lstStyle/>
        <a:p>
          <a:endParaRPr lang="en-AU"/>
        </a:p>
      </dgm:t>
    </dgm:pt>
    <dgm:pt modelId="{98B9CE85-B5CC-43C2-8FD7-BD4D9E3FD362}" type="sibTrans" cxnId="{5E49EA2C-D374-4BBF-A14A-AFE44AAB3360}">
      <dgm:prSet/>
      <dgm:spPr/>
      <dgm:t>
        <a:bodyPr/>
        <a:lstStyle/>
        <a:p>
          <a:endParaRPr lang="en-AU"/>
        </a:p>
      </dgm:t>
    </dgm:pt>
    <dgm:pt modelId="{5770C853-4B1F-4A8E-A7AD-D9A3C625FC6E}">
      <dgm:prSet/>
      <dgm:spPr/>
      <dgm:t>
        <a:bodyPr/>
        <a:lstStyle/>
        <a:p>
          <a:r>
            <a:rPr lang="en-AU" b="1" dirty="0"/>
            <a:t>ADAPTING</a:t>
          </a:r>
        </a:p>
      </dgm:t>
    </dgm:pt>
    <dgm:pt modelId="{18B6415C-8BB0-429C-B2E1-530B46978CF1}" type="parTrans" cxnId="{10960735-BCC3-4D8E-81FD-B46453993DA8}">
      <dgm:prSet/>
      <dgm:spPr/>
      <dgm:t>
        <a:bodyPr/>
        <a:lstStyle/>
        <a:p>
          <a:endParaRPr lang="en-AU"/>
        </a:p>
      </dgm:t>
    </dgm:pt>
    <dgm:pt modelId="{9E501321-77DC-404F-B82F-E9AC05DC6668}" type="sibTrans" cxnId="{10960735-BCC3-4D8E-81FD-B46453993DA8}">
      <dgm:prSet/>
      <dgm:spPr/>
      <dgm:t>
        <a:bodyPr/>
        <a:lstStyle/>
        <a:p>
          <a:endParaRPr lang="en-AU"/>
        </a:p>
      </dgm:t>
    </dgm:pt>
    <dgm:pt modelId="{FC7D1C48-DE3F-452C-919D-75AC0C37086B}">
      <dgm:prSet/>
      <dgm:spPr/>
      <dgm:t>
        <a:bodyPr/>
        <a:lstStyle/>
        <a:p>
          <a:pPr>
            <a:buNone/>
          </a:pPr>
          <a:r>
            <a:rPr lang="en-AU" b="0" dirty="0"/>
            <a:t>Study 2: Job search self-efficacy </a:t>
          </a:r>
          <a:endParaRPr lang="en-AU" b="0" i="0" dirty="0"/>
        </a:p>
      </dgm:t>
    </dgm:pt>
    <dgm:pt modelId="{1C3429C2-C843-46EB-86F0-A5BE38CBE514}" type="parTrans" cxnId="{793877CF-68C9-4327-AF68-657EC59FBF27}">
      <dgm:prSet/>
      <dgm:spPr/>
      <dgm:t>
        <a:bodyPr/>
        <a:lstStyle/>
        <a:p>
          <a:endParaRPr lang="en-AU"/>
        </a:p>
      </dgm:t>
    </dgm:pt>
    <dgm:pt modelId="{30D443F3-929B-4720-842F-46842B134B41}" type="sibTrans" cxnId="{793877CF-68C9-4327-AF68-657EC59FBF27}">
      <dgm:prSet/>
      <dgm:spPr/>
      <dgm:t>
        <a:bodyPr/>
        <a:lstStyle/>
        <a:p>
          <a:endParaRPr lang="en-AU"/>
        </a:p>
      </dgm:t>
    </dgm:pt>
    <dgm:pt modelId="{0591728A-C9B9-4456-A825-78B9048EA019}">
      <dgm:prSet/>
      <dgm:spPr/>
      <dgm:t>
        <a:bodyPr/>
        <a:lstStyle/>
        <a:p>
          <a:pPr>
            <a:buNone/>
          </a:pPr>
          <a:r>
            <a:rPr lang="en-AU" b="0" dirty="0"/>
            <a:t>Study 3: Career adaptive behaviours</a:t>
          </a:r>
          <a:endParaRPr lang="en-AU" b="0" i="0" dirty="0"/>
        </a:p>
      </dgm:t>
    </dgm:pt>
    <dgm:pt modelId="{EBDCF974-1BFB-426E-B32C-2B3BEAF2831F}" type="parTrans" cxnId="{C00128E0-C38F-41C9-A7A1-5639A3317FBD}">
      <dgm:prSet/>
      <dgm:spPr/>
      <dgm:t>
        <a:bodyPr/>
        <a:lstStyle/>
        <a:p>
          <a:endParaRPr lang="en-AU"/>
        </a:p>
      </dgm:t>
    </dgm:pt>
    <dgm:pt modelId="{6CA4193D-E615-43F2-B7F1-4E6B02EE5D90}" type="sibTrans" cxnId="{C00128E0-C38F-41C9-A7A1-5639A3317FBD}">
      <dgm:prSet/>
      <dgm:spPr/>
      <dgm:t>
        <a:bodyPr/>
        <a:lstStyle/>
        <a:p>
          <a:endParaRPr lang="en-AU"/>
        </a:p>
      </dgm:t>
    </dgm:pt>
    <dgm:pt modelId="{741BCF01-67FE-4745-8854-E96CB6BB46CA}">
      <dgm:prSet/>
      <dgm:spPr/>
      <dgm:t>
        <a:bodyPr/>
        <a:lstStyle/>
        <a:p>
          <a:r>
            <a:rPr lang="en-AU" b="1" dirty="0"/>
            <a:t>ADAPTATION</a:t>
          </a:r>
        </a:p>
      </dgm:t>
    </dgm:pt>
    <dgm:pt modelId="{46F9BB4E-86FE-4FD3-AB8C-F4CE07AF4C4E}" type="parTrans" cxnId="{96967DD8-ED77-4107-84AD-05B85B116D6C}">
      <dgm:prSet/>
      <dgm:spPr/>
      <dgm:t>
        <a:bodyPr/>
        <a:lstStyle/>
        <a:p>
          <a:endParaRPr lang="en-AU"/>
        </a:p>
      </dgm:t>
    </dgm:pt>
    <dgm:pt modelId="{80A3907C-E050-4EFD-A8DD-4F2583822A34}" type="sibTrans" cxnId="{96967DD8-ED77-4107-84AD-05B85B116D6C}">
      <dgm:prSet/>
      <dgm:spPr/>
      <dgm:t>
        <a:bodyPr/>
        <a:lstStyle/>
        <a:p>
          <a:endParaRPr lang="en-AU"/>
        </a:p>
      </dgm:t>
    </dgm:pt>
    <dgm:pt modelId="{886A54CB-8035-4F2A-BDBB-4C7F07FE3CFB}">
      <dgm:prSet/>
      <dgm:spPr/>
      <dgm:t>
        <a:bodyPr/>
        <a:lstStyle/>
        <a:p>
          <a:pPr>
            <a:buNone/>
          </a:pPr>
          <a:r>
            <a:rPr lang="en-AU" b="0" dirty="0"/>
            <a:t>Study 1: Employment</a:t>
          </a:r>
          <a:endParaRPr lang="en-AU" b="0" i="0" dirty="0"/>
        </a:p>
      </dgm:t>
    </dgm:pt>
    <dgm:pt modelId="{A93F5B25-3EDA-4845-9A25-1F41B8C03265}" type="parTrans" cxnId="{51088B70-2B33-4AA2-8259-352788F59057}">
      <dgm:prSet/>
      <dgm:spPr/>
      <dgm:t>
        <a:bodyPr/>
        <a:lstStyle/>
        <a:p>
          <a:endParaRPr lang="en-AU"/>
        </a:p>
      </dgm:t>
    </dgm:pt>
    <dgm:pt modelId="{26003144-C1A0-414C-A9C0-B53DD4099241}" type="sibTrans" cxnId="{51088B70-2B33-4AA2-8259-352788F59057}">
      <dgm:prSet/>
      <dgm:spPr/>
      <dgm:t>
        <a:bodyPr/>
        <a:lstStyle/>
        <a:p>
          <a:endParaRPr lang="en-AU"/>
        </a:p>
      </dgm:t>
    </dgm:pt>
    <dgm:pt modelId="{17E28B2A-9480-48F5-B5FB-A89692B1BB88}">
      <dgm:prSet/>
      <dgm:spPr/>
      <dgm:t>
        <a:bodyPr/>
        <a:lstStyle/>
        <a:p>
          <a:pPr>
            <a:buNone/>
          </a:pPr>
          <a:r>
            <a:rPr lang="en-AU" b="0" i="0" dirty="0"/>
            <a:t>Study 2: Dispositional Measure of Employability</a:t>
          </a:r>
          <a:endParaRPr lang="en-AU" b="0" dirty="0"/>
        </a:p>
      </dgm:t>
    </dgm:pt>
    <dgm:pt modelId="{93396A98-36C0-40E0-8B9A-5FB66A71477B}" type="parTrans" cxnId="{D218F22A-3EFB-43D1-BC02-C5DF46740413}">
      <dgm:prSet/>
      <dgm:spPr/>
      <dgm:t>
        <a:bodyPr/>
        <a:lstStyle/>
        <a:p>
          <a:endParaRPr lang="en-AU"/>
        </a:p>
      </dgm:t>
    </dgm:pt>
    <dgm:pt modelId="{284ABCEC-D7EB-4B5F-8C56-CEA6948D58F1}" type="sibTrans" cxnId="{D218F22A-3EFB-43D1-BC02-C5DF46740413}">
      <dgm:prSet/>
      <dgm:spPr/>
      <dgm:t>
        <a:bodyPr/>
        <a:lstStyle/>
        <a:p>
          <a:endParaRPr lang="en-AU"/>
        </a:p>
      </dgm:t>
    </dgm:pt>
    <dgm:pt modelId="{0C182920-FB11-4069-93F2-E4BF09C00F6A}">
      <dgm:prSet/>
      <dgm:spPr/>
      <dgm:t>
        <a:bodyPr/>
        <a:lstStyle/>
        <a:p>
          <a:pPr>
            <a:buNone/>
          </a:pPr>
          <a:r>
            <a:rPr lang="en-AU" b="0" dirty="0"/>
            <a:t>Study 3: Concern, Control, Curiosity, Confidence</a:t>
          </a:r>
          <a:endParaRPr lang="en-AU" b="0" i="0" dirty="0"/>
        </a:p>
      </dgm:t>
    </dgm:pt>
    <dgm:pt modelId="{F348ACB1-3BB3-465D-8755-0C063349894C}" type="parTrans" cxnId="{56FD347D-C42F-4D21-8958-8227FEAAD5B5}">
      <dgm:prSet/>
      <dgm:spPr/>
      <dgm:t>
        <a:bodyPr/>
        <a:lstStyle/>
        <a:p>
          <a:endParaRPr lang="en-AU"/>
        </a:p>
      </dgm:t>
    </dgm:pt>
    <dgm:pt modelId="{57995BB5-02C0-4896-971D-86D5225DBE8B}" type="sibTrans" cxnId="{56FD347D-C42F-4D21-8958-8227FEAAD5B5}">
      <dgm:prSet/>
      <dgm:spPr/>
      <dgm:t>
        <a:bodyPr/>
        <a:lstStyle/>
        <a:p>
          <a:endParaRPr lang="en-AU"/>
        </a:p>
      </dgm:t>
    </dgm:pt>
    <dgm:pt modelId="{B129E68C-A588-4806-A44F-51EFC3650847}">
      <dgm:prSet/>
      <dgm:spPr/>
      <dgm:t>
        <a:bodyPr/>
        <a:lstStyle/>
        <a:p>
          <a:pPr>
            <a:buNone/>
          </a:pPr>
          <a:endParaRPr lang="en-AU" b="0" dirty="0"/>
        </a:p>
      </dgm:t>
    </dgm:pt>
    <dgm:pt modelId="{7D101F58-79E6-4D3D-AE3B-5F1624FFCC7F}" type="parTrans" cxnId="{460BAF8F-6821-42D3-943F-80AAE7C590CE}">
      <dgm:prSet/>
      <dgm:spPr/>
      <dgm:t>
        <a:bodyPr/>
        <a:lstStyle/>
        <a:p>
          <a:endParaRPr lang="en-AU"/>
        </a:p>
      </dgm:t>
    </dgm:pt>
    <dgm:pt modelId="{9DC1996C-D51C-4B6B-9156-739B56457217}" type="sibTrans" cxnId="{460BAF8F-6821-42D3-943F-80AAE7C590CE}">
      <dgm:prSet/>
      <dgm:spPr/>
      <dgm:t>
        <a:bodyPr/>
        <a:lstStyle/>
        <a:p>
          <a:endParaRPr lang="en-AU"/>
        </a:p>
      </dgm:t>
    </dgm:pt>
    <dgm:pt modelId="{FF7EF4D1-A228-49B9-AABD-5B8021239BC2}">
      <dgm:prSet/>
      <dgm:spPr/>
      <dgm:t>
        <a:bodyPr/>
        <a:lstStyle/>
        <a:p>
          <a:pPr>
            <a:buNone/>
          </a:pPr>
          <a:endParaRPr lang="en-AU" b="0" i="0" dirty="0"/>
        </a:p>
      </dgm:t>
    </dgm:pt>
    <dgm:pt modelId="{B4B8DBDE-3262-498C-8529-F6224F118EFA}" type="parTrans" cxnId="{227EB79B-5A45-4A14-AD6A-421F4480D0CA}">
      <dgm:prSet/>
      <dgm:spPr/>
      <dgm:t>
        <a:bodyPr/>
        <a:lstStyle/>
        <a:p>
          <a:endParaRPr lang="en-AU"/>
        </a:p>
      </dgm:t>
    </dgm:pt>
    <dgm:pt modelId="{D1D87424-DF98-445A-A8DB-8B3295382304}" type="sibTrans" cxnId="{227EB79B-5A45-4A14-AD6A-421F4480D0CA}">
      <dgm:prSet/>
      <dgm:spPr/>
      <dgm:t>
        <a:bodyPr/>
        <a:lstStyle/>
        <a:p>
          <a:endParaRPr lang="en-AU"/>
        </a:p>
      </dgm:t>
    </dgm:pt>
    <dgm:pt modelId="{3B3A991D-6DFE-44B3-AE28-89E6A26A97AD}">
      <dgm:prSet/>
      <dgm:spPr/>
      <dgm:t>
        <a:bodyPr/>
        <a:lstStyle/>
        <a:p>
          <a:pPr>
            <a:buNone/>
          </a:pPr>
          <a:endParaRPr lang="en-AU" b="0" i="0" dirty="0"/>
        </a:p>
      </dgm:t>
    </dgm:pt>
    <dgm:pt modelId="{EBB2A3C8-16D0-47FE-AC21-450BC900C48D}" type="parTrans" cxnId="{BA084B83-426A-44AC-B24B-08C6F64418C6}">
      <dgm:prSet/>
      <dgm:spPr/>
      <dgm:t>
        <a:bodyPr/>
        <a:lstStyle/>
        <a:p>
          <a:endParaRPr lang="en-AU"/>
        </a:p>
      </dgm:t>
    </dgm:pt>
    <dgm:pt modelId="{E2D3E8FC-DDD0-44BF-BF66-ADFF3793874C}" type="sibTrans" cxnId="{BA084B83-426A-44AC-B24B-08C6F64418C6}">
      <dgm:prSet/>
      <dgm:spPr/>
      <dgm:t>
        <a:bodyPr/>
        <a:lstStyle/>
        <a:p>
          <a:endParaRPr lang="en-AU"/>
        </a:p>
      </dgm:t>
    </dgm:pt>
    <dgm:pt modelId="{8C73DD78-0A22-4BD0-979A-9A18EFA1778B}" type="pres">
      <dgm:prSet presAssocID="{BE94899D-82B0-4AFF-A23D-01BF6881D9C5}" presName="linearFlow" presStyleCnt="0">
        <dgm:presLayoutVars>
          <dgm:dir/>
          <dgm:animLvl val="lvl"/>
          <dgm:resizeHandles val="exact"/>
        </dgm:presLayoutVars>
      </dgm:prSet>
      <dgm:spPr/>
    </dgm:pt>
    <dgm:pt modelId="{36DDAD06-ED67-4275-805C-FD797D05D582}" type="pres">
      <dgm:prSet presAssocID="{8F409E53-73BF-4715-B0DA-79D5C4E0C11C}" presName="composite" presStyleCnt="0"/>
      <dgm:spPr/>
    </dgm:pt>
    <dgm:pt modelId="{A54EEA83-C059-4E5B-8220-EC5D35C6CBF3}" type="pres">
      <dgm:prSet presAssocID="{8F409E53-73BF-4715-B0DA-79D5C4E0C11C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42E59A-22D1-4F2C-9B7B-EB482F663A70}" type="pres">
      <dgm:prSet presAssocID="{8F409E53-73BF-4715-B0DA-79D5C4E0C11C}" presName="parSh" presStyleLbl="node1" presStyleIdx="0" presStyleCnt="4"/>
      <dgm:spPr/>
    </dgm:pt>
    <dgm:pt modelId="{7C593703-11DD-43F0-820B-D2E2BD3A53EE}" type="pres">
      <dgm:prSet presAssocID="{8F409E53-73BF-4715-B0DA-79D5C4E0C11C}" presName="desTx" presStyleLbl="fgAcc1" presStyleIdx="0" presStyleCnt="4">
        <dgm:presLayoutVars>
          <dgm:bulletEnabled val="1"/>
        </dgm:presLayoutVars>
      </dgm:prSet>
      <dgm:spPr/>
    </dgm:pt>
    <dgm:pt modelId="{59809D3B-C5F5-4BC8-8986-2C69E9A97DC8}" type="pres">
      <dgm:prSet presAssocID="{05D8CAC2-D6A0-48FB-9553-573A90D7DB3B}" presName="sibTrans" presStyleLbl="sibTrans2D1" presStyleIdx="0" presStyleCnt="3"/>
      <dgm:spPr/>
    </dgm:pt>
    <dgm:pt modelId="{8E7716E9-1B74-437B-9971-6698C9572B77}" type="pres">
      <dgm:prSet presAssocID="{05D8CAC2-D6A0-48FB-9553-573A90D7DB3B}" presName="connTx" presStyleLbl="sibTrans2D1" presStyleIdx="0" presStyleCnt="3"/>
      <dgm:spPr/>
    </dgm:pt>
    <dgm:pt modelId="{F185792A-1BBD-4429-B79E-97EAFF101982}" type="pres">
      <dgm:prSet presAssocID="{CFC9004E-9943-4806-8522-B85BECFAAFBA}" presName="composite" presStyleCnt="0"/>
      <dgm:spPr/>
    </dgm:pt>
    <dgm:pt modelId="{CB37DE8D-CF84-4324-8288-16DC3B4CEB44}" type="pres">
      <dgm:prSet presAssocID="{CFC9004E-9943-4806-8522-B85BECFAAFBA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4425EEF-D49B-41ED-9556-17B6BE3BCFCE}" type="pres">
      <dgm:prSet presAssocID="{CFC9004E-9943-4806-8522-B85BECFAAFBA}" presName="parSh" presStyleLbl="node1" presStyleIdx="1" presStyleCnt="4"/>
      <dgm:spPr/>
    </dgm:pt>
    <dgm:pt modelId="{6B786F99-59CB-4DD7-9D93-AAE44D98C64C}" type="pres">
      <dgm:prSet presAssocID="{CFC9004E-9943-4806-8522-B85BECFAAFBA}" presName="desTx" presStyleLbl="fgAcc1" presStyleIdx="1" presStyleCnt="4">
        <dgm:presLayoutVars>
          <dgm:bulletEnabled val="1"/>
        </dgm:presLayoutVars>
      </dgm:prSet>
      <dgm:spPr/>
    </dgm:pt>
    <dgm:pt modelId="{A40569C7-045E-4755-9613-7B77D40FC3F7}" type="pres">
      <dgm:prSet presAssocID="{DA1C3033-130E-4B73-AD11-4ADE8CD31F97}" presName="sibTrans" presStyleLbl="sibTrans2D1" presStyleIdx="1" presStyleCnt="3"/>
      <dgm:spPr/>
    </dgm:pt>
    <dgm:pt modelId="{ED9B6D8A-2981-434C-A53B-E7AEFDE57FE8}" type="pres">
      <dgm:prSet presAssocID="{DA1C3033-130E-4B73-AD11-4ADE8CD31F97}" presName="connTx" presStyleLbl="sibTrans2D1" presStyleIdx="1" presStyleCnt="3"/>
      <dgm:spPr/>
    </dgm:pt>
    <dgm:pt modelId="{F7E6F103-34D6-4D14-9201-B521D562B1A9}" type="pres">
      <dgm:prSet presAssocID="{5770C853-4B1F-4A8E-A7AD-D9A3C625FC6E}" presName="composite" presStyleCnt="0"/>
      <dgm:spPr/>
    </dgm:pt>
    <dgm:pt modelId="{012FEF45-3C26-4DCD-B8A8-1B062732E390}" type="pres">
      <dgm:prSet presAssocID="{5770C853-4B1F-4A8E-A7AD-D9A3C625FC6E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26CD6DE-F33E-422D-9A3F-CF4C66DDEEA1}" type="pres">
      <dgm:prSet presAssocID="{5770C853-4B1F-4A8E-A7AD-D9A3C625FC6E}" presName="parSh" presStyleLbl="node1" presStyleIdx="2" presStyleCnt="4"/>
      <dgm:spPr/>
    </dgm:pt>
    <dgm:pt modelId="{4F5E2535-FF74-4632-97D4-683329C69832}" type="pres">
      <dgm:prSet presAssocID="{5770C853-4B1F-4A8E-A7AD-D9A3C625FC6E}" presName="desTx" presStyleLbl="fgAcc1" presStyleIdx="2" presStyleCnt="4">
        <dgm:presLayoutVars>
          <dgm:bulletEnabled val="1"/>
        </dgm:presLayoutVars>
      </dgm:prSet>
      <dgm:spPr/>
    </dgm:pt>
    <dgm:pt modelId="{A51F9F6B-03AA-48BF-9E63-34F4DFD903AC}" type="pres">
      <dgm:prSet presAssocID="{9E501321-77DC-404F-B82F-E9AC05DC6668}" presName="sibTrans" presStyleLbl="sibTrans2D1" presStyleIdx="2" presStyleCnt="3"/>
      <dgm:spPr/>
    </dgm:pt>
    <dgm:pt modelId="{48FDA0C5-6571-47EE-9242-15F58243AA43}" type="pres">
      <dgm:prSet presAssocID="{9E501321-77DC-404F-B82F-E9AC05DC6668}" presName="connTx" presStyleLbl="sibTrans2D1" presStyleIdx="2" presStyleCnt="3"/>
      <dgm:spPr/>
    </dgm:pt>
    <dgm:pt modelId="{3397E705-ADE7-4338-A271-A5AD82885CE1}" type="pres">
      <dgm:prSet presAssocID="{741BCF01-67FE-4745-8854-E96CB6BB46CA}" presName="composite" presStyleCnt="0"/>
      <dgm:spPr/>
    </dgm:pt>
    <dgm:pt modelId="{51564766-15F1-4B90-8312-5128F9CAAB35}" type="pres">
      <dgm:prSet presAssocID="{741BCF01-67FE-4745-8854-E96CB6BB46CA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926556E-4F72-440A-B615-160ECDD867D2}" type="pres">
      <dgm:prSet presAssocID="{741BCF01-67FE-4745-8854-E96CB6BB46CA}" presName="parSh" presStyleLbl="node1" presStyleIdx="3" presStyleCnt="4"/>
      <dgm:spPr/>
    </dgm:pt>
    <dgm:pt modelId="{34A654B6-C0C1-43A8-82ED-F31BB95BC637}" type="pres">
      <dgm:prSet presAssocID="{741BCF01-67FE-4745-8854-E96CB6BB46CA}" presName="desTx" presStyleLbl="fgAcc1" presStyleIdx="3" presStyleCnt="4">
        <dgm:presLayoutVars>
          <dgm:bulletEnabled val="1"/>
        </dgm:presLayoutVars>
      </dgm:prSet>
      <dgm:spPr/>
    </dgm:pt>
  </dgm:ptLst>
  <dgm:cxnLst>
    <dgm:cxn modelId="{2A45A71F-7DD9-4F6D-A9C9-4C2CC13B0F3D}" type="presOf" srcId="{5770C853-4B1F-4A8E-A7AD-D9A3C625FC6E}" destId="{012FEF45-3C26-4DCD-B8A8-1B062732E390}" srcOrd="0" destOrd="0" presId="urn:microsoft.com/office/officeart/2005/8/layout/process3"/>
    <dgm:cxn modelId="{50DE2424-A1A3-4F41-85AF-8492AA31ED3F}" srcId="{8F409E53-73BF-4715-B0DA-79D5C4E0C11C}" destId="{D5FD98C1-64A0-473A-9E14-169589926DD3}" srcOrd="0" destOrd="0" parTransId="{8E836446-2C8D-4B08-A3F8-EBC8777EC360}" sibTransId="{3B1B4960-E86A-4D21-A641-4AF858CCFE3E}"/>
    <dgm:cxn modelId="{D218F22A-3EFB-43D1-BC02-C5DF46740413}" srcId="{8F409E53-73BF-4715-B0DA-79D5C4E0C11C}" destId="{17E28B2A-9480-48F5-B5FB-A89692B1BB88}" srcOrd="2" destOrd="0" parTransId="{93396A98-36C0-40E0-8B9A-5FB66A71477B}" sibTransId="{284ABCEC-D7EB-4B5F-8C56-CEA6948D58F1}"/>
    <dgm:cxn modelId="{E69A422C-F1C5-49F2-A743-D0996EBD96C5}" type="presOf" srcId="{05D8CAC2-D6A0-48FB-9553-573A90D7DB3B}" destId="{8E7716E9-1B74-437B-9971-6698C9572B77}" srcOrd="1" destOrd="0" presId="urn:microsoft.com/office/officeart/2005/8/layout/process3"/>
    <dgm:cxn modelId="{5E49EA2C-D374-4BBF-A14A-AFE44AAB3360}" srcId="{CFC9004E-9943-4806-8522-B85BECFAAFBA}" destId="{2BCFB469-366B-4C68-BA5D-913294BCC5F9}" srcOrd="0" destOrd="0" parTransId="{7655ED15-C461-494F-A3A8-7945EB426B6F}" sibTransId="{98B9CE85-B5CC-43C2-8FD7-BD4D9E3FD362}"/>
    <dgm:cxn modelId="{5B6DBA2D-E288-4390-9161-42F2272C5BE3}" srcId="{BE94899D-82B0-4AFF-A23D-01BF6881D9C5}" destId="{CFC9004E-9943-4806-8522-B85BECFAAFBA}" srcOrd="1" destOrd="0" parTransId="{331F03DB-F923-40BB-8383-5E5E3032FA7A}" sibTransId="{DA1C3033-130E-4B73-AD11-4ADE8CD31F97}"/>
    <dgm:cxn modelId="{10960735-BCC3-4D8E-81FD-B46453993DA8}" srcId="{BE94899D-82B0-4AFF-A23D-01BF6881D9C5}" destId="{5770C853-4B1F-4A8E-A7AD-D9A3C625FC6E}" srcOrd="2" destOrd="0" parTransId="{18B6415C-8BB0-429C-B2E1-530B46978CF1}" sibTransId="{9E501321-77DC-404F-B82F-E9AC05DC6668}"/>
    <dgm:cxn modelId="{F6EAE93E-16E9-489B-9CE8-8A7E0ECC2662}" type="presOf" srcId="{5770C853-4B1F-4A8E-A7AD-D9A3C625FC6E}" destId="{C26CD6DE-F33E-422D-9A3F-CF4C66DDEEA1}" srcOrd="1" destOrd="0" presId="urn:microsoft.com/office/officeart/2005/8/layout/process3"/>
    <dgm:cxn modelId="{45A8E25F-3139-4A81-8CC2-8356FD4B77B9}" srcId="{BE94899D-82B0-4AFF-A23D-01BF6881D9C5}" destId="{8F409E53-73BF-4715-B0DA-79D5C4E0C11C}" srcOrd="0" destOrd="0" parTransId="{A15A5BB3-B7C5-49E5-93EE-CD8E3D10E098}" sibTransId="{05D8CAC2-D6A0-48FB-9553-573A90D7DB3B}"/>
    <dgm:cxn modelId="{51088B70-2B33-4AA2-8259-352788F59057}" srcId="{741BCF01-67FE-4745-8854-E96CB6BB46CA}" destId="{886A54CB-8035-4F2A-BDBB-4C7F07FE3CFB}" srcOrd="0" destOrd="0" parTransId="{A93F5B25-3EDA-4845-9A25-1F41B8C03265}" sibTransId="{26003144-C1A0-414C-A9C0-B53DD4099241}"/>
    <dgm:cxn modelId="{3012EA50-B461-4F5A-BC71-9DD5254CA229}" type="presOf" srcId="{8F409E53-73BF-4715-B0DA-79D5C4E0C11C}" destId="{4842E59A-22D1-4F2C-9B7B-EB482F663A70}" srcOrd="1" destOrd="0" presId="urn:microsoft.com/office/officeart/2005/8/layout/process3"/>
    <dgm:cxn modelId="{23BFDC72-AD62-4D20-9DDB-69AC1E7EDB72}" type="presOf" srcId="{3B3A991D-6DFE-44B3-AE28-89E6A26A97AD}" destId="{4F5E2535-FF74-4632-97D4-683329C69832}" srcOrd="0" destOrd="1" presId="urn:microsoft.com/office/officeart/2005/8/layout/process3"/>
    <dgm:cxn modelId="{66062253-26C1-49A1-8E40-68507E0BFBF5}" type="presOf" srcId="{BE94899D-82B0-4AFF-A23D-01BF6881D9C5}" destId="{8C73DD78-0A22-4BD0-979A-9A18EFA1778B}" srcOrd="0" destOrd="0" presId="urn:microsoft.com/office/officeart/2005/8/layout/process3"/>
    <dgm:cxn modelId="{D86D2753-CA34-4343-B919-0F46D3D1FC73}" type="presOf" srcId="{CFC9004E-9943-4806-8522-B85BECFAAFBA}" destId="{24425EEF-D49B-41ED-9556-17B6BE3BCFCE}" srcOrd="1" destOrd="0" presId="urn:microsoft.com/office/officeart/2005/8/layout/process3"/>
    <dgm:cxn modelId="{6FD29554-DCE8-4509-A766-C1A771FB195D}" type="presOf" srcId="{05D8CAC2-D6A0-48FB-9553-573A90D7DB3B}" destId="{59809D3B-C5F5-4BC8-8986-2C69E9A97DC8}" srcOrd="0" destOrd="0" presId="urn:microsoft.com/office/officeart/2005/8/layout/process3"/>
    <dgm:cxn modelId="{22FEAF55-69C7-4441-BC27-FFB51725E7A6}" type="presOf" srcId="{0591728A-C9B9-4456-A825-78B9048EA019}" destId="{4F5E2535-FF74-4632-97D4-683329C69832}" srcOrd="0" destOrd="2" presId="urn:microsoft.com/office/officeart/2005/8/layout/process3"/>
    <dgm:cxn modelId="{05EF1F76-7E7C-4D95-AC1A-68375A523380}" type="presOf" srcId="{9E501321-77DC-404F-B82F-E9AC05DC6668}" destId="{A51F9F6B-03AA-48BF-9E63-34F4DFD903AC}" srcOrd="0" destOrd="0" presId="urn:microsoft.com/office/officeart/2005/8/layout/process3"/>
    <dgm:cxn modelId="{6176215A-E8EC-4375-BDD0-5A9E2D14099C}" type="presOf" srcId="{FF7EF4D1-A228-49B9-AABD-5B8021239BC2}" destId="{6B786F99-59CB-4DD7-9D93-AAE44D98C64C}" srcOrd="0" destOrd="1" presId="urn:microsoft.com/office/officeart/2005/8/layout/process3"/>
    <dgm:cxn modelId="{756FFB7A-C47F-494B-B136-EF83D18D17AA}" type="presOf" srcId="{DA1C3033-130E-4B73-AD11-4ADE8CD31F97}" destId="{ED9B6D8A-2981-434C-A53B-E7AEFDE57FE8}" srcOrd="1" destOrd="0" presId="urn:microsoft.com/office/officeart/2005/8/layout/process3"/>
    <dgm:cxn modelId="{006D2E7C-277D-45C1-BE80-FD8EDD47237F}" type="presOf" srcId="{CFC9004E-9943-4806-8522-B85BECFAAFBA}" destId="{CB37DE8D-CF84-4324-8288-16DC3B4CEB44}" srcOrd="0" destOrd="0" presId="urn:microsoft.com/office/officeart/2005/8/layout/process3"/>
    <dgm:cxn modelId="{56FD347D-C42F-4D21-8958-8227FEAAD5B5}" srcId="{CFC9004E-9943-4806-8522-B85BECFAAFBA}" destId="{0C182920-FB11-4069-93F2-E4BF09C00F6A}" srcOrd="2" destOrd="0" parTransId="{F348ACB1-3BB3-465D-8755-0C063349894C}" sibTransId="{57995BB5-02C0-4896-971D-86D5225DBE8B}"/>
    <dgm:cxn modelId="{BA084B83-426A-44AC-B24B-08C6F64418C6}" srcId="{5770C853-4B1F-4A8E-A7AD-D9A3C625FC6E}" destId="{3B3A991D-6DFE-44B3-AE28-89E6A26A97AD}" srcOrd="1" destOrd="0" parTransId="{EBB2A3C8-16D0-47FE-AC21-450BC900C48D}" sibTransId="{E2D3E8FC-DDD0-44BF-BF66-ADFF3793874C}"/>
    <dgm:cxn modelId="{00E90A8F-B6A6-43A9-A5D6-5687610D84F0}" type="presOf" srcId="{741BCF01-67FE-4745-8854-E96CB6BB46CA}" destId="{51564766-15F1-4B90-8312-5128F9CAAB35}" srcOrd="0" destOrd="0" presId="urn:microsoft.com/office/officeart/2005/8/layout/process3"/>
    <dgm:cxn modelId="{460BAF8F-6821-42D3-943F-80AAE7C590CE}" srcId="{8F409E53-73BF-4715-B0DA-79D5C4E0C11C}" destId="{B129E68C-A588-4806-A44F-51EFC3650847}" srcOrd="1" destOrd="0" parTransId="{7D101F58-79E6-4D3D-AE3B-5F1624FFCC7F}" sibTransId="{9DC1996C-D51C-4B6B-9156-739B56457217}"/>
    <dgm:cxn modelId="{227EB79B-5A45-4A14-AD6A-421F4480D0CA}" srcId="{CFC9004E-9943-4806-8522-B85BECFAAFBA}" destId="{FF7EF4D1-A228-49B9-AABD-5B8021239BC2}" srcOrd="1" destOrd="0" parTransId="{B4B8DBDE-3262-498C-8529-F6224F118EFA}" sibTransId="{D1D87424-DF98-445A-A8DB-8B3295382304}"/>
    <dgm:cxn modelId="{0A39249F-D8C3-4966-B843-61B20DDB7726}" type="presOf" srcId="{2BCFB469-366B-4C68-BA5D-913294BCC5F9}" destId="{6B786F99-59CB-4DD7-9D93-AAE44D98C64C}" srcOrd="0" destOrd="0" presId="urn:microsoft.com/office/officeart/2005/8/layout/process3"/>
    <dgm:cxn modelId="{EE1226A4-30F1-48E3-BD9A-5CDEA98E9DCA}" type="presOf" srcId="{0C182920-FB11-4069-93F2-E4BF09C00F6A}" destId="{6B786F99-59CB-4DD7-9D93-AAE44D98C64C}" srcOrd="0" destOrd="2" presId="urn:microsoft.com/office/officeart/2005/8/layout/process3"/>
    <dgm:cxn modelId="{9F0181AC-2221-4F6C-9130-FC9B15A592F0}" type="presOf" srcId="{DA1C3033-130E-4B73-AD11-4ADE8CD31F97}" destId="{A40569C7-045E-4755-9613-7B77D40FC3F7}" srcOrd="0" destOrd="0" presId="urn:microsoft.com/office/officeart/2005/8/layout/process3"/>
    <dgm:cxn modelId="{3D0B3AB3-AD49-4B88-8C15-93103CE712DB}" type="presOf" srcId="{741BCF01-67FE-4745-8854-E96CB6BB46CA}" destId="{F926556E-4F72-440A-B615-160ECDD867D2}" srcOrd="1" destOrd="0" presId="urn:microsoft.com/office/officeart/2005/8/layout/process3"/>
    <dgm:cxn modelId="{BC6E17C2-0C78-44A2-A5BF-C7C9DB386506}" type="presOf" srcId="{FC7D1C48-DE3F-452C-919D-75AC0C37086B}" destId="{4F5E2535-FF74-4632-97D4-683329C69832}" srcOrd="0" destOrd="0" presId="urn:microsoft.com/office/officeart/2005/8/layout/process3"/>
    <dgm:cxn modelId="{E6A90EC7-0505-472A-9394-7602CD811C7F}" type="presOf" srcId="{B129E68C-A588-4806-A44F-51EFC3650847}" destId="{7C593703-11DD-43F0-820B-D2E2BD3A53EE}" srcOrd="0" destOrd="1" presId="urn:microsoft.com/office/officeart/2005/8/layout/process3"/>
    <dgm:cxn modelId="{82045CCD-3BBB-48F7-BC4E-B062E49574B0}" type="presOf" srcId="{886A54CB-8035-4F2A-BDBB-4C7F07FE3CFB}" destId="{34A654B6-C0C1-43A8-82ED-F31BB95BC637}" srcOrd="0" destOrd="0" presId="urn:microsoft.com/office/officeart/2005/8/layout/process3"/>
    <dgm:cxn modelId="{793877CF-68C9-4327-AF68-657EC59FBF27}" srcId="{5770C853-4B1F-4A8E-A7AD-D9A3C625FC6E}" destId="{FC7D1C48-DE3F-452C-919D-75AC0C37086B}" srcOrd="0" destOrd="0" parTransId="{1C3429C2-C843-46EB-86F0-A5BE38CBE514}" sibTransId="{30D443F3-929B-4720-842F-46842B134B41}"/>
    <dgm:cxn modelId="{B06895D6-765B-4693-A13A-62F3CDDFA207}" type="presOf" srcId="{9E501321-77DC-404F-B82F-E9AC05DC6668}" destId="{48FDA0C5-6571-47EE-9242-15F58243AA43}" srcOrd="1" destOrd="0" presId="urn:microsoft.com/office/officeart/2005/8/layout/process3"/>
    <dgm:cxn modelId="{96967DD8-ED77-4107-84AD-05B85B116D6C}" srcId="{BE94899D-82B0-4AFF-A23D-01BF6881D9C5}" destId="{741BCF01-67FE-4745-8854-E96CB6BB46CA}" srcOrd="3" destOrd="0" parTransId="{46F9BB4E-86FE-4FD3-AB8C-F4CE07AF4C4E}" sibTransId="{80A3907C-E050-4EFD-A8DD-4F2583822A34}"/>
    <dgm:cxn modelId="{C00128E0-C38F-41C9-A7A1-5639A3317FBD}" srcId="{5770C853-4B1F-4A8E-A7AD-D9A3C625FC6E}" destId="{0591728A-C9B9-4456-A825-78B9048EA019}" srcOrd="2" destOrd="0" parTransId="{EBDCF974-1BFB-426E-B32C-2B3BEAF2831F}" sibTransId="{6CA4193D-E615-43F2-B7F1-4E6B02EE5D90}"/>
    <dgm:cxn modelId="{3AD37DE4-5C26-4188-A3B8-1BE35251090C}" type="presOf" srcId="{D5FD98C1-64A0-473A-9E14-169589926DD3}" destId="{7C593703-11DD-43F0-820B-D2E2BD3A53EE}" srcOrd="0" destOrd="0" presId="urn:microsoft.com/office/officeart/2005/8/layout/process3"/>
    <dgm:cxn modelId="{40AF42FA-96A3-4184-B54E-55C328B188E5}" type="presOf" srcId="{17E28B2A-9480-48F5-B5FB-A89692B1BB88}" destId="{7C593703-11DD-43F0-820B-D2E2BD3A53EE}" srcOrd="0" destOrd="2" presId="urn:microsoft.com/office/officeart/2005/8/layout/process3"/>
    <dgm:cxn modelId="{B3A83FFF-D38A-440F-ABA3-741890CAFCAF}" type="presOf" srcId="{8F409E53-73BF-4715-B0DA-79D5C4E0C11C}" destId="{A54EEA83-C059-4E5B-8220-EC5D35C6CBF3}" srcOrd="0" destOrd="0" presId="urn:microsoft.com/office/officeart/2005/8/layout/process3"/>
    <dgm:cxn modelId="{73E4E45A-28F1-4DE2-B677-EB8CD70BC8DB}" type="presParOf" srcId="{8C73DD78-0A22-4BD0-979A-9A18EFA1778B}" destId="{36DDAD06-ED67-4275-805C-FD797D05D582}" srcOrd="0" destOrd="0" presId="urn:microsoft.com/office/officeart/2005/8/layout/process3"/>
    <dgm:cxn modelId="{401EC2EB-FCAE-4A0B-B957-4FD7C583CA9D}" type="presParOf" srcId="{36DDAD06-ED67-4275-805C-FD797D05D582}" destId="{A54EEA83-C059-4E5B-8220-EC5D35C6CBF3}" srcOrd="0" destOrd="0" presId="urn:microsoft.com/office/officeart/2005/8/layout/process3"/>
    <dgm:cxn modelId="{B3CB78B8-6B60-4C4B-ABB7-818C867E53BF}" type="presParOf" srcId="{36DDAD06-ED67-4275-805C-FD797D05D582}" destId="{4842E59A-22D1-4F2C-9B7B-EB482F663A70}" srcOrd="1" destOrd="0" presId="urn:microsoft.com/office/officeart/2005/8/layout/process3"/>
    <dgm:cxn modelId="{8AD918C4-3E6D-4F6E-9F39-B83AC5FE3DE0}" type="presParOf" srcId="{36DDAD06-ED67-4275-805C-FD797D05D582}" destId="{7C593703-11DD-43F0-820B-D2E2BD3A53EE}" srcOrd="2" destOrd="0" presId="urn:microsoft.com/office/officeart/2005/8/layout/process3"/>
    <dgm:cxn modelId="{F3F7F7AC-7B05-4860-8687-3EECAEFC537B}" type="presParOf" srcId="{8C73DD78-0A22-4BD0-979A-9A18EFA1778B}" destId="{59809D3B-C5F5-4BC8-8986-2C69E9A97DC8}" srcOrd="1" destOrd="0" presId="urn:microsoft.com/office/officeart/2005/8/layout/process3"/>
    <dgm:cxn modelId="{34915EB3-DDBF-4504-B913-8AB65EF8C2A1}" type="presParOf" srcId="{59809D3B-C5F5-4BC8-8986-2C69E9A97DC8}" destId="{8E7716E9-1B74-437B-9971-6698C9572B77}" srcOrd="0" destOrd="0" presId="urn:microsoft.com/office/officeart/2005/8/layout/process3"/>
    <dgm:cxn modelId="{E2CB0365-7F6D-4743-B860-A4B7FF3F250A}" type="presParOf" srcId="{8C73DD78-0A22-4BD0-979A-9A18EFA1778B}" destId="{F185792A-1BBD-4429-B79E-97EAFF101982}" srcOrd="2" destOrd="0" presId="urn:microsoft.com/office/officeart/2005/8/layout/process3"/>
    <dgm:cxn modelId="{967CC447-4590-4216-9C6A-6F18BE07D8F8}" type="presParOf" srcId="{F185792A-1BBD-4429-B79E-97EAFF101982}" destId="{CB37DE8D-CF84-4324-8288-16DC3B4CEB44}" srcOrd="0" destOrd="0" presId="urn:microsoft.com/office/officeart/2005/8/layout/process3"/>
    <dgm:cxn modelId="{975556C4-3780-4200-B02D-327C6331E3DF}" type="presParOf" srcId="{F185792A-1BBD-4429-B79E-97EAFF101982}" destId="{24425EEF-D49B-41ED-9556-17B6BE3BCFCE}" srcOrd="1" destOrd="0" presId="urn:microsoft.com/office/officeart/2005/8/layout/process3"/>
    <dgm:cxn modelId="{B4DF75D5-5B73-41BE-ABE7-2CACC6482CA9}" type="presParOf" srcId="{F185792A-1BBD-4429-B79E-97EAFF101982}" destId="{6B786F99-59CB-4DD7-9D93-AAE44D98C64C}" srcOrd="2" destOrd="0" presId="urn:microsoft.com/office/officeart/2005/8/layout/process3"/>
    <dgm:cxn modelId="{933A12E4-089B-4E6C-9026-86D67CC3C77F}" type="presParOf" srcId="{8C73DD78-0A22-4BD0-979A-9A18EFA1778B}" destId="{A40569C7-045E-4755-9613-7B77D40FC3F7}" srcOrd="3" destOrd="0" presId="urn:microsoft.com/office/officeart/2005/8/layout/process3"/>
    <dgm:cxn modelId="{5DEAA1C5-F6CD-44B0-B19C-0276A863FFFE}" type="presParOf" srcId="{A40569C7-045E-4755-9613-7B77D40FC3F7}" destId="{ED9B6D8A-2981-434C-A53B-E7AEFDE57FE8}" srcOrd="0" destOrd="0" presId="urn:microsoft.com/office/officeart/2005/8/layout/process3"/>
    <dgm:cxn modelId="{B3D818CC-9D2A-41AA-A157-DCC4E41A8D2D}" type="presParOf" srcId="{8C73DD78-0A22-4BD0-979A-9A18EFA1778B}" destId="{F7E6F103-34D6-4D14-9201-B521D562B1A9}" srcOrd="4" destOrd="0" presId="urn:microsoft.com/office/officeart/2005/8/layout/process3"/>
    <dgm:cxn modelId="{D4BC3583-07A8-4213-B16C-B7206237237E}" type="presParOf" srcId="{F7E6F103-34D6-4D14-9201-B521D562B1A9}" destId="{012FEF45-3C26-4DCD-B8A8-1B062732E390}" srcOrd="0" destOrd="0" presId="urn:microsoft.com/office/officeart/2005/8/layout/process3"/>
    <dgm:cxn modelId="{4A5AEAB2-6A89-492D-B253-EAB35E356DB4}" type="presParOf" srcId="{F7E6F103-34D6-4D14-9201-B521D562B1A9}" destId="{C26CD6DE-F33E-422D-9A3F-CF4C66DDEEA1}" srcOrd="1" destOrd="0" presId="urn:microsoft.com/office/officeart/2005/8/layout/process3"/>
    <dgm:cxn modelId="{DC6F3829-0165-49AC-AA2A-3818F543B38A}" type="presParOf" srcId="{F7E6F103-34D6-4D14-9201-B521D562B1A9}" destId="{4F5E2535-FF74-4632-97D4-683329C69832}" srcOrd="2" destOrd="0" presId="urn:microsoft.com/office/officeart/2005/8/layout/process3"/>
    <dgm:cxn modelId="{0F212C08-E08A-4568-A543-3BFAF860F5E7}" type="presParOf" srcId="{8C73DD78-0A22-4BD0-979A-9A18EFA1778B}" destId="{A51F9F6B-03AA-48BF-9E63-34F4DFD903AC}" srcOrd="5" destOrd="0" presId="urn:microsoft.com/office/officeart/2005/8/layout/process3"/>
    <dgm:cxn modelId="{10FF50A3-78C3-4C5D-BD48-60AC4D8D16D9}" type="presParOf" srcId="{A51F9F6B-03AA-48BF-9E63-34F4DFD903AC}" destId="{48FDA0C5-6571-47EE-9242-15F58243AA43}" srcOrd="0" destOrd="0" presId="urn:microsoft.com/office/officeart/2005/8/layout/process3"/>
    <dgm:cxn modelId="{5D572AD5-3254-413C-B661-E84F0B57CE72}" type="presParOf" srcId="{8C73DD78-0A22-4BD0-979A-9A18EFA1778B}" destId="{3397E705-ADE7-4338-A271-A5AD82885CE1}" srcOrd="6" destOrd="0" presId="urn:microsoft.com/office/officeart/2005/8/layout/process3"/>
    <dgm:cxn modelId="{19D636A7-0D7B-4CD7-B55B-D7AD4D0ED502}" type="presParOf" srcId="{3397E705-ADE7-4338-A271-A5AD82885CE1}" destId="{51564766-15F1-4B90-8312-5128F9CAAB35}" srcOrd="0" destOrd="0" presId="urn:microsoft.com/office/officeart/2005/8/layout/process3"/>
    <dgm:cxn modelId="{9C6B7739-4C80-4A43-9CF0-CE4D069039BD}" type="presParOf" srcId="{3397E705-ADE7-4338-A271-A5AD82885CE1}" destId="{F926556E-4F72-440A-B615-160ECDD867D2}" srcOrd="1" destOrd="0" presId="urn:microsoft.com/office/officeart/2005/8/layout/process3"/>
    <dgm:cxn modelId="{4F3679B5-1C24-48B5-A869-C8557CB546FF}" type="presParOf" srcId="{3397E705-ADE7-4338-A271-A5AD82885CE1}" destId="{34A654B6-C0C1-43A8-82ED-F31BB95BC63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B7C9C-AA77-465D-A63E-73B022969858}">
      <dsp:nvSpPr>
        <dsp:cNvPr id="0" name=""/>
        <dsp:cNvSpPr/>
      </dsp:nvSpPr>
      <dsp:spPr>
        <a:xfrm>
          <a:off x="4380" y="150866"/>
          <a:ext cx="1915038" cy="11490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/>
            <a:t>Adaptivity</a:t>
          </a:r>
        </a:p>
      </dsp:txBody>
      <dsp:txXfrm>
        <a:off x="38034" y="184520"/>
        <a:ext cx="1847730" cy="1081715"/>
      </dsp:txXfrm>
    </dsp:sp>
    <dsp:sp modelId="{83151ED1-11B1-437A-A332-07D7E5EEBDF2}">
      <dsp:nvSpPr>
        <dsp:cNvPr id="0" name=""/>
        <dsp:cNvSpPr/>
      </dsp:nvSpPr>
      <dsp:spPr>
        <a:xfrm>
          <a:off x="2110922" y="487913"/>
          <a:ext cx="405988" cy="474929"/>
        </a:xfrm>
        <a:prstGeom prst="rightArrow">
          <a:avLst>
            <a:gd name="adj1" fmla="val 60000"/>
            <a:gd name="adj2" fmla="val 50000"/>
          </a:avLst>
        </a:prstGeom>
        <a:noFill/>
        <a:ln w="3810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/>
        </a:p>
      </dsp:txBody>
      <dsp:txXfrm>
        <a:off x="2110922" y="582899"/>
        <a:ext cx="284192" cy="284957"/>
      </dsp:txXfrm>
    </dsp:sp>
    <dsp:sp modelId="{E1456232-FD07-4857-8921-D03902B915A1}">
      <dsp:nvSpPr>
        <dsp:cNvPr id="0" name=""/>
        <dsp:cNvSpPr/>
      </dsp:nvSpPr>
      <dsp:spPr>
        <a:xfrm>
          <a:off x="2685433" y="150866"/>
          <a:ext cx="1915038" cy="11490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/>
            <a:t>Adaptability</a:t>
          </a:r>
        </a:p>
      </dsp:txBody>
      <dsp:txXfrm>
        <a:off x="2719087" y="184520"/>
        <a:ext cx="1847730" cy="1081715"/>
      </dsp:txXfrm>
    </dsp:sp>
    <dsp:sp modelId="{AE901284-0F1C-45C8-B418-469C5E927D09}">
      <dsp:nvSpPr>
        <dsp:cNvPr id="0" name=""/>
        <dsp:cNvSpPr/>
      </dsp:nvSpPr>
      <dsp:spPr>
        <a:xfrm>
          <a:off x="4791976" y="487913"/>
          <a:ext cx="405988" cy="474929"/>
        </a:xfrm>
        <a:prstGeom prst="rightArrow">
          <a:avLst>
            <a:gd name="adj1" fmla="val 60000"/>
            <a:gd name="adj2" fmla="val 50000"/>
          </a:avLst>
        </a:prstGeom>
        <a:noFill/>
        <a:ln w="3810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/>
        </a:p>
      </dsp:txBody>
      <dsp:txXfrm>
        <a:off x="4791976" y="582899"/>
        <a:ext cx="284192" cy="284957"/>
      </dsp:txXfrm>
    </dsp:sp>
    <dsp:sp modelId="{D10CABAE-FD3C-4451-A7B9-A59F5F7F16D1}">
      <dsp:nvSpPr>
        <dsp:cNvPr id="0" name=""/>
        <dsp:cNvSpPr/>
      </dsp:nvSpPr>
      <dsp:spPr>
        <a:xfrm>
          <a:off x="5366487" y="150866"/>
          <a:ext cx="1915038" cy="11490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/>
            <a:t>Adapting</a:t>
          </a:r>
        </a:p>
      </dsp:txBody>
      <dsp:txXfrm>
        <a:off x="5400141" y="184520"/>
        <a:ext cx="1847730" cy="1081715"/>
      </dsp:txXfrm>
    </dsp:sp>
    <dsp:sp modelId="{8FAB2A0A-EDBC-4B32-A13E-B5F42235B40B}">
      <dsp:nvSpPr>
        <dsp:cNvPr id="0" name=""/>
        <dsp:cNvSpPr/>
      </dsp:nvSpPr>
      <dsp:spPr>
        <a:xfrm>
          <a:off x="7473029" y="487913"/>
          <a:ext cx="405988" cy="474929"/>
        </a:xfrm>
        <a:prstGeom prst="rightArrow">
          <a:avLst>
            <a:gd name="adj1" fmla="val 60000"/>
            <a:gd name="adj2" fmla="val 50000"/>
          </a:avLst>
        </a:prstGeom>
        <a:noFill/>
        <a:ln w="3810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/>
        </a:p>
      </dsp:txBody>
      <dsp:txXfrm>
        <a:off x="7473029" y="582899"/>
        <a:ext cx="284192" cy="284957"/>
      </dsp:txXfrm>
    </dsp:sp>
    <dsp:sp modelId="{3C052897-1056-479A-8525-C8AAA6E77DCD}">
      <dsp:nvSpPr>
        <dsp:cNvPr id="0" name=""/>
        <dsp:cNvSpPr/>
      </dsp:nvSpPr>
      <dsp:spPr>
        <a:xfrm>
          <a:off x="8047541" y="150866"/>
          <a:ext cx="1915038" cy="11490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/>
            <a:t>Adaptation</a:t>
          </a:r>
        </a:p>
      </dsp:txBody>
      <dsp:txXfrm>
        <a:off x="8081195" y="184520"/>
        <a:ext cx="1847730" cy="1081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2E59A-22D1-4F2C-9B7B-EB482F663A70}">
      <dsp:nvSpPr>
        <dsp:cNvPr id="0" name=""/>
        <dsp:cNvSpPr/>
      </dsp:nvSpPr>
      <dsp:spPr>
        <a:xfrm>
          <a:off x="1314" y="152647"/>
          <a:ext cx="1651639" cy="691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ADAPTIVITY</a:t>
          </a:r>
        </a:p>
      </dsp:txBody>
      <dsp:txXfrm>
        <a:off x="1314" y="152647"/>
        <a:ext cx="1651639" cy="460800"/>
      </dsp:txXfrm>
    </dsp:sp>
    <dsp:sp modelId="{7C593703-11DD-43F0-820B-D2E2BD3A53EE}">
      <dsp:nvSpPr>
        <dsp:cNvPr id="0" name=""/>
        <dsp:cNvSpPr/>
      </dsp:nvSpPr>
      <dsp:spPr>
        <a:xfrm>
          <a:off x="339601" y="613447"/>
          <a:ext cx="1651639" cy="309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600" b="0" i="0" kern="1200" dirty="0"/>
            <a:t>Study 1: Graduate skills and qualities</a:t>
          </a:r>
          <a:endParaRPr lang="en-A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AU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600" b="0" i="0" kern="1200" dirty="0"/>
            <a:t>Study 2: Dispositional Measure of Employability</a:t>
          </a:r>
          <a:endParaRPr lang="en-AU" sz="1600" b="0" kern="1200" dirty="0"/>
        </a:p>
      </dsp:txBody>
      <dsp:txXfrm>
        <a:off x="387976" y="661822"/>
        <a:ext cx="1554889" cy="3002850"/>
      </dsp:txXfrm>
    </dsp:sp>
    <dsp:sp modelId="{59809D3B-C5F5-4BC8-8986-2C69E9A97DC8}">
      <dsp:nvSpPr>
        <dsp:cNvPr id="0" name=""/>
        <dsp:cNvSpPr/>
      </dsp:nvSpPr>
      <dsp:spPr>
        <a:xfrm>
          <a:off x="1903336" y="177442"/>
          <a:ext cx="530811" cy="411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300" kern="1200"/>
        </a:p>
      </dsp:txBody>
      <dsp:txXfrm>
        <a:off x="1903336" y="259684"/>
        <a:ext cx="407448" cy="246726"/>
      </dsp:txXfrm>
    </dsp:sp>
    <dsp:sp modelId="{24425EEF-D49B-41ED-9556-17B6BE3BCFCE}">
      <dsp:nvSpPr>
        <dsp:cNvPr id="0" name=""/>
        <dsp:cNvSpPr/>
      </dsp:nvSpPr>
      <dsp:spPr>
        <a:xfrm>
          <a:off x="2654484" y="152647"/>
          <a:ext cx="1651639" cy="691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ADAPTABILITY</a:t>
          </a:r>
        </a:p>
      </dsp:txBody>
      <dsp:txXfrm>
        <a:off x="2654484" y="152647"/>
        <a:ext cx="1651639" cy="460800"/>
      </dsp:txXfrm>
    </dsp:sp>
    <dsp:sp modelId="{6B786F99-59CB-4DD7-9D93-AAE44D98C64C}">
      <dsp:nvSpPr>
        <dsp:cNvPr id="0" name=""/>
        <dsp:cNvSpPr/>
      </dsp:nvSpPr>
      <dsp:spPr>
        <a:xfrm>
          <a:off x="2992771" y="613447"/>
          <a:ext cx="1651639" cy="309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600" b="0" kern="1200" dirty="0"/>
            <a:t>Study 2: Career adaptability, career optimism, perceived knowledge</a:t>
          </a:r>
          <a:endParaRPr lang="en-A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A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600" b="0" kern="1200" dirty="0"/>
            <a:t>Study 3: Concern, Control, Curiosity, Confidence</a:t>
          </a:r>
          <a:endParaRPr lang="en-AU" sz="1600" b="0" i="0" kern="1200" dirty="0"/>
        </a:p>
      </dsp:txBody>
      <dsp:txXfrm>
        <a:off x="3041146" y="661822"/>
        <a:ext cx="1554889" cy="3002850"/>
      </dsp:txXfrm>
    </dsp:sp>
    <dsp:sp modelId="{A40569C7-045E-4755-9613-7B77D40FC3F7}">
      <dsp:nvSpPr>
        <dsp:cNvPr id="0" name=""/>
        <dsp:cNvSpPr/>
      </dsp:nvSpPr>
      <dsp:spPr>
        <a:xfrm>
          <a:off x="4556506" y="177442"/>
          <a:ext cx="530811" cy="411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300" kern="1200"/>
        </a:p>
      </dsp:txBody>
      <dsp:txXfrm>
        <a:off x="4556506" y="259684"/>
        <a:ext cx="407448" cy="246726"/>
      </dsp:txXfrm>
    </dsp:sp>
    <dsp:sp modelId="{C26CD6DE-F33E-422D-9A3F-CF4C66DDEEA1}">
      <dsp:nvSpPr>
        <dsp:cNvPr id="0" name=""/>
        <dsp:cNvSpPr/>
      </dsp:nvSpPr>
      <dsp:spPr>
        <a:xfrm>
          <a:off x="5307654" y="152647"/>
          <a:ext cx="1651639" cy="691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ADAPTING</a:t>
          </a:r>
        </a:p>
      </dsp:txBody>
      <dsp:txXfrm>
        <a:off x="5307654" y="152647"/>
        <a:ext cx="1651639" cy="460800"/>
      </dsp:txXfrm>
    </dsp:sp>
    <dsp:sp modelId="{4F5E2535-FF74-4632-97D4-683329C69832}">
      <dsp:nvSpPr>
        <dsp:cNvPr id="0" name=""/>
        <dsp:cNvSpPr/>
      </dsp:nvSpPr>
      <dsp:spPr>
        <a:xfrm>
          <a:off x="5645942" y="613447"/>
          <a:ext cx="1651639" cy="309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600" b="0" kern="1200" dirty="0"/>
            <a:t>Study 2: Job search self-efficacy </a:t>
          </a:r>
          <a:endParaRPr lang="en-A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AU" sz="1600" b="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600" b="0" kern="1200" dirty="0"/>
            <a:t>Study 3: Career adaptive behaviours</a:t>
          </a:r>
          <a:endParaRPr lang="en-AU" sz="1600" b="0" i="0" kern="1200" dirty="0"/>
        </a:p>
      </dsp:txBody>
      <dsp:txXfrm>
        <a:off x="5694317" y="661822"/>
        <a:ext cx="1554889" cy="3002850"/>
      </dsp:txXfrm>
    </dsp:sp>
    <dsp:sp modelId="{A51F9F6B-03AA-48BF-9E63-34F4DFD903AC}">
      <dsp:nvSpPr>
        <dsp:cNvPr id="0" name=""/>
        <dsp:cNvSpPr/>
      </dsp:nvSpPr>
      <dsp:spPr>
        <a:xfrm>
          <a:off x="7209676" y="177442"/>
          <a:ext cx="530811" cy="411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300" kern="1200"/>
        </a:p>
      </dsp:txBody>
      <dsp:txXfrm>
        <a:off x="7209676" y="259684"/>
        <a:ext cx="407448" cy="246726"/>
      </dsp:txXfrm>
    </dsp:sp>
    <dsp:sp modelId="{F926556E-4F72-440A-B615-160ECDD867D2}">
      <dsp:nvSpPr>
        <dsp:cNvPr id="0" name=""/>
        <dsp:cNvSpPr/>
      </dsp:nvSpPr>
      <dsp:spPr>
        <a:xfrm>
          <a:off x="7960824" y="152647"/>
          <a:ext cx="1651639" cy="691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ADAPTATION</a:t>
          </a:r>
        </a:p>
      </dsp:txBody>
      <dsp:txXfrm>
        <a:off x="7960824" y="152647"/>
        <a:ext cx="1651639" cy="460800"/>
      </dsp:txXfrm>
    </dsp:sp>
    <dsp:sp modelId="{34A654B6-C0C1-43A8-82ED-F31BB95BC637}">
      <dsp:nvSpPr>
        <dsp:cNvPr id="0" name=""/>
        <dsp:cNvSpPr/>
      </dsp:nvSpPr>
      <dsp:spPr>
        <a:xfrm>
          <a:off x="8299112" y="613447"/>
          <a:ext cx="1651639" cy="309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AU" sz="1600" b="0" kern="1200" dirty="0"/>
            <a:t>Study 1: Employment</a:t>
          </a:r>
          <a:endParaRPr lang="en-AU" sz="1600" b="0" i="0" kern="1200" dirty="0"/>
        </a:p>
      </dsp:txBody>
      <dsp:txXfrm>
        <a:off x="8347487" y="661822"/>
        <a:ext cx="1554889" cy="300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25T04:51:2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8751 0 0,'0'0'384'0'0,"-11"-3"184"0"0,-1 0-568 0 0,7-5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2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6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7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7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4008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DR JASON L BROWN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18981"/>
            <a:ext cx="7537703" cy="2462667"/>
          </a:xfrm>
          <a:solidFill>
            <a:schemeClr val="bg1">
              <a:alpha val="93000"/>
            </a:schemeClr>
          </a:solidFill>
        </p:spPr>
        <p:txBody>
          <a:bodyPr lIns="822960" tIns="731520" anchor="t" anchorCtr="0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Click to edit Master title style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841" y="4735799"/>
            <a:ext cx="6470693" cy="605256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Click to edit Master subtitle style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7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057400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2958274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051331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952204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1C62B-6826-4C4A-B41E-814C63BA5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5280" y="2057400"/>
            <a:ext cx="320040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F5CD2DF-69E0-48BA-AFAC-83EFCE2ACC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280" y="2958273"/>
            <a:ext cx="3200400" cy="2910821"/>
          </a:xfrm>
        </p:spPr>
        <p:txBody>
          <a:bodyPr/>
          <a:lstStyle>
            <a:lvl1pPr marL="227013" indent="-2270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1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E592754-9FDD-4637-8931-8898DCEA2DAF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E7C46-EBCB-4558-B868-C6E743BAE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D7626-E6F6-463F-8041-E2EC3283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z="3600">
                <a:solidFill>
                  <a:schemeClr val="tx1"/>
                </a:solidFill>
              </a:rPr>
              <a:t>Click to edit Master title style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4A9276-3942-47EA-B16C-FEF66FB6F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2128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1DABEC-17D7-4DA3-9DEA-F5D74509D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 lIns="9144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5B6691-D26A-472B-BB73-55A4E0649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2584" y="1234440"/>
            <a:ext cx="3264408" cy="43525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F1FB629-3697-40BE-A9E2-962CC86418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5320" y="1234440"/>
            <a:ext cx="3264408" cy="43525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6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21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810136-7130-4D10-A77D-0A7BA878209B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1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72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55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D637E5-EBAC-4C88-BDAB-D589FAE7B950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6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28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6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2880001"/>
            <a:ext cx="11486267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1" y="4222657"/>
            <a:ext cx="1148626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59" y="6321578"/>
            <a:ext cx="2743200" cy="1846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333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C34A642-8E00-4F15-9BE5-FED7F68AA98B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18FF3-9740-4BA5-8515-EBFCC6232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48600" y="643467"/>
            <a:ext cx="3635926" cy="51138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BEFBB5-382E-4634-9782-68859DEE1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173792" y="2660530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CE069499-3ED9-4F5B-ADC9-5EBFC522E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1400" y="1118014"/>
            <a:ext cx="337908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4052F90-8192-445D-854C-F144C7CFAC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" y="640080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51433AC9-3FFE-4C0D-A905-A0CB48FB81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1960" y="640080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054A368-7C94-4623-8670-651AAB51F2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" y="3364992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04D3A3D1-400C-4822-B959-96FF1469FD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1960" y="3364992"/>
            <a:ext cx="3273552" cy="239572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B04F02-660E-4770-B563-1D977AFF4C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6408" y="2789067"/>
            <a:ext cx="3176587" cy="2706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7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3557016" cy="37608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40EF35-BB21-4D3F-A9D6-2A92BFD0DD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4336" y="2112264"/>
            <a:ext cx="3035808" cy="18379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7CE5DD4-B27E-482B-8208-FA5A7BBC9A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4336" y="4032504"/>
            <a:ext cx="3035808" cy="18379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F796570-D07C-4638-8B80-227A6EF1A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0728" y="2112264"/>
            <a:ext cx="3035808" cy="375818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2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Tag=AccentColor&#10;Flavor=Dark&#10;Target=Fill">
            <a:extLst>
              <a:ext uri="{FF2B5EF4-FFF2-40B4-BE49-F238E27FC236}">
                <a16:creationId xmlns:a16="http://schemas.microsoft.com/office/drawing/2014/main" id="{17DBCCDB-B58C-45B3-9E63-49F7B0819260}"/>
              </a:ext>
            </a:extLst>
          </p:cNvPr>
          <p:cNvSpPr/>
          <p:nvPr userDrawn="1"/>
        </p:nvSpPr>
        <p:spPr bwMode="white">
          <a:xfrm>
            <a:off x="0" y="4953000"/>
            <a:ext cx="12192000" cy="190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B1649E-A273-4C2E-A9F2-D29871865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Click to edit Master title style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500">
                <a:solidFill>
                  <a:schemeClr val="bg1"/>
                </a:solidFill>
              </a:rPr>
              <a:t>Click to edit Master subtitle style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" y="640080"/>
            <a:ext cx="3544888" cy="393192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B45578D-1855-4EC0-9E45-E1630D11AC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0" y="640080"/>
            <a:ext cx="3544888" cy="393192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93482C2-6151-4050-9F16-9952B0A017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8432" y="640080"/>
            <a:ext cx="3544888" cy="393192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9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313432"/>
            <a:ext cx="9966960" cy="3670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8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02F1891-1ACC-4692-80A2-4F69EAAAE404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9B458E-5354-42D4-AE10-8B2F796C3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B121E21-6D9B-46D0-957E-760B095BA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/>
          <a:lstStyle/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51B24F-7663-45C0-BE23-CD0AEFF51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ABBAD1-553F-4CC1-AB36-7C1BE5089D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2938" y="640080"/>
            <a:ext cx="5449824" cy="27432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06EA1F-5BD5-4FE5-A059-6787DADCB5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" y="3474720"/>
            <a:ext cx="5449824" cy="27432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8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463495"/>
            <a:ext cx="9966960" cy="3368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9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1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0" y="2958274"/>
            <a:ext cx="4639736" cy="2910821"/>
          </a:xfrm>
        </p:spPr>
        <p:txBody>
          <a:bodyPr/>
          <a:lstStyle>
            <a:lvl1pPr marL="34290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>
            <a:lvl1pPr marL="34290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8691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6979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5267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35558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2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108201"/>
            <a:ext cx="996696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©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 JASON L BROWN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57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6" r:id="rId3"/>
    <p:sldLayoutId id="2147483735" r:id="rId4"/>
    <p:sldLayoutId id="2147483722" r:id="rId5"/>
    <p:sldLayoutId id="2147483734" r:id="rId6"/>
    <p:sldLayoutId id="2147483745" r:id="rId7"/>
    <p:sldLayoutId id="2147483726" r:id="rId8"/>
    <p:sldLayoutId id="2147483725" r:id="rId9"/>
    <p:sldLayoutId id="2147483743" r:id="rId10"/>
    <p:sldLayoutId id="2147483737" r:id="rId11"/>
    <p:sldLayoutId id="2147483738" r:id="rId12"/>
    <p:sldLayoutId id="2147483723" r:id="rId13"/>
    <p:sldLayoutId id="2147483724" r:id="rId14"/>
    <p:sldLayoutId id="2147483727" r:id="rId15"/>
    <p:sldLayoutId id="2147483728" r:id="rId16"/>
    <p:sldLayoutId id="214748372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3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9141" y="157694"/>
            <a:ext cx="11246464" cy="609398"/>
          </a:xfrm>
        </p:spPr>
        <p:txBody>
          <a:bodyPr/>
          <a:lstStyle/>
          <a:p>
            <a:r>
              <a:rPr lang="en-US" sz="4400" dirty="0"/>
              <a:t>EMPLOYABILITY CONFERENCE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9140" y="767092"/>
            <a:ext cx="11246465" cy="664797"/>
          </a:xfrm>
        </p:spPr>
        <p:txBody>
          <a:bodyPr/>
          <a:lstStyle/>
          <a:p>
            <a:r>
              <a:rPr lang="en-US" dirty="0"/>
              <a:t>Employability: expanding the narrative for a rapidly changing world – continuing the conversation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2831A-6611-46D6-BF7E-B5564D8EF23C}"/>
              </a:ext>
            </a:extLst>
          </p:cNvPr>
          <p:cNvSpPr txBox="1"/>
          <p:nvPr/>
        </p:nvSpPr>
        <p:spPr>
          <a:xfrm>
            <a:off x="2595156" y="853441"/>
            <a:ext cx="2969621" cy="166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193D994-E2FC-46EA-98C1-5039ED753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9721923" y="4480472"/>
            <a:ext cx="2409117" cy="221983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5D31BD8-09A3-43EE-A06D-F7CCB3B662E0}"/>
              </a:ext>
            </a:extLst>
          </p:cNvPr>
          <p:cNvSpPr txBox="1">
            <a:spLocks/>
          </p:cNvSpPr>
          <p:nvPr/>
        </p:nvSpPr>
        <p:spPr>
          <a:xfrm>
            <a:off x="379140" y="2819602"/>
            <a:ext cx="11486269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Rethinking the Relations Between Graduate Employability and Employment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C387A22A-54E4-4FCD-A0D4-688FDFB7A4D4}"/>
              </a:ext>
            </a:extLst>
          </p:cNvPr>
          <p:cNvSpPr txBox="1">
            <a:spLocks/>
          </p:cNvSpPr>
          <p:nvPr/>
        </p:nvSpPr>
        <p:spPr>
          <a:xfrm>
            <a:off x="379140" y="4048849"/>
            <a:ext cx="1124646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17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Dr Jason Brown, Career Ahead, University of Southern Queensland</a:t>
            </a:r>
          </a:p>
        </p:txBody>
      </p:sp>
    </p:spTree>
    <p:extLst>
      <p:ext uri="{BB962C8B-B14F-4D97-AF65-F5344CB8AC3E}">
        <p14:creationId xmlns:p14="http://schemas.microsoft.com/office/powerpoint/2010/main" val="373498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685AE4-60CC-4CF6-A355-C3B33DCF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©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1255F-E740-4333-9B30-6797D124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 JASON BROWN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B9B24-F4D8-4611-A28D-F1102FF6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C47933-AF7C-4154-B3E1-87B82129A43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79" y="46037"/>
            <a:ext cx="9145435" cy="6410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63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F3E1-E196-4FC1-BAC4-03935440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AU" dirty="0"/>
              <a:t>Study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3CC36C-D98D-40F9-9723-A543AC732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7"/>
          <a:stretch/>
        </p:blipFill>
        <p:spPr>
          <a:xfrm>
            <a:off x="4838140" y="2068766"/>
            <a:ext cx="7204970" cy="403878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80435-9351-4BCA-9C7E-5129A31F7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n-AU" dirty="0"/>
              <a:t>This quantitative study aimed to test the relations between dispositional employability (adaptivity) and career adaptability and job search self-efficacy (adapting).</a:t>
            </a:r>
          </a:p>
          <a:p>
            <a:endParaRPr lang="en-AU" dirty="0"/>
          </a:p>
          <a:p>
            <a:r>
              <a:rPr lang="en-AU" dirty="0"/>
              <a:t>Note: Manuscript under review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97778F-44D1-4CA5-9CC0-296183DE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E1A1B-64E0-43F0-90E5-5269BDC1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DR JASON BROWN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2E6A4-8D67-47A1-B9D6-F1971648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92138A-D66D-475F-83D1-07FD41731C71}"/>
              </a:ext>
            </a:extLst>
          </p:cNvPr>
          <p:cNvCxnSpPr/>
          <p:nvPr/>
        </p:nvCxnSpPr>
        <p:spPr>
          <a:xfrm>
            <a:off x="740535" y="2912553"/>
            <a:ext cx="28591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4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8236D53-FF19-4B74-B019-C0CA4792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Dispositional Employability, Career Adaptability and Job Search Self-Efficacy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1923C1-E369-43F1-9B70-338B9E6DB4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1900" b="1" dirty="0"/>
              <a:t>Participants</a:t>
            </a:r>
            <a:br>
              <a:rPr lang="en-AU" sz="1900" b="1" dirty="0"/>
            </a:br>
            <a:r>
              <a:rPr lang="en-AU" sz="1900" i="1" dirty="0"/>
              <a:t>N</a:t>
            </a:r>
            <a:r>
              <a:rPr lang="en-AU" sz="1900" dirty="0"/>
              <a:t>=719 students from a multi-campus university in Australia. </a:t>
            </a:r>
            <a:r>
              <a:rPr lang="en-AU" sz="1900" i="1" dirty="0"/>
              <a:t>M</a:t>
            </a:r>
            <a:r>
              <a:rPr lang="en-AU" sz="1900" baseline="-25000" dirty="0"/>
              <a:t>age</a:t>
            </a:r>
            <a:r>
              <a:rPr lang="en-AU" sz="1900" dirty="0"/>
              <a:t> = 21.6; 78% female; 95% undergraduate; 79% employed</a:t>
            </a:r>
          </a:p>
          <a:p>
            <a:r>
              <a:rPr lang="en-AU" sz="1900" b="1" dirty="0"/>
              <a:t>Measures</a:t>
            </a:r>
            <a:br>
              <a:rPr lang="en-AU" sz="1900" b="1" dirty="0"/>
            </a:br>
            <a:r>
              <a:rPr lang="en-AU" sz="1900" dirty="0"/>
              <a:t>DME (Fugate &amp; Kinicki, 2008); CFI-9 (McIlveen et al., 2012); JSSE (Saks et al., 2015)</a:t>
            </a:r>
          </a:p>
          <a:p>
            <a:r>
              <a:rPr lang="en-AU" sz="1900" b="1" dirty="0"/>
              <a:t>Data Analysis</a:t>
            </a:r>
            <a:br>
              <a:rPr lang="en-AU" sz="1900" dirty="0"/>
            </a:br>
            <a:r>
              <a:rPr lang="en-AU" sz="1900" dirty="0"/>
              <a:t>Confirmatory factor analysis (CFA) to test measurement models</a:t>
            </a:r>
          </a:p>
          <a:p>
            <a:r>
              <a:rPr lang="en-AU" sz="1900" dirty="0"/>
              <a:t>Hierarchical regressions to test relations between DME and career adaptability, and between DME and job search self-efficacy</a:t>
            </a:r>
          </a:p>
          <a:p>
            <a:endParaRPr lang="en-A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23CC118-2031-4FD7-85E0-ACD7ECF702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1800" b="1" dirty="0"/>
              <a:t>CFA</a:t>
            </a:r>
            <a:br>
              <a:rPr lang="en-AU" sz="1800" b="1" dirty="0"/>
            </a:br>
            <a:r>
              <a:rPr lang="en-AU" sz="1900" dirty="0"/>
              <a:t>A correlated factor model containing all latent factors:</a:t>
            </a:r>
          </a:p>
          <a:p>
            <a:r>
              <a:rPr lang="en-GB" sz="1900" dirty="0">
                <a:effectLst/>
                <a:ea typeface="Times New Roman" panose="02020603050405020304" pitchFamily="18" charset="0"/>
              </a:rPr>
              <a:t>χ</a:t>
            </a:r>
            <a:r>
              <a:rPr lang="en-GB" sz="19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GB" sz="1900" dirty="0">
                <a:effectLst/>
                <a:ea typeface="Times New Roman" panose="02020603050405020304" pitchFamily="18" charset="0"/>
              </a:rPr>
              <a:t> (887) = 2029.34,</a:t>
            </a:r>
            <a:r>
              <a:rPr lang="en-GB" sz="1900" i="1" dirty="0">
                <a:effectLst/>
                <a:ea typeface="Times New Roman" panose="02020603050405020304" pitchFamily="18" charset="0"/>
              </a:rPr>
              <a:t> p</a:t>
            </a:r>
            <a:r>
              <a:rPr lang="en-GB" sz="1900" dirty="0">
                <a:effectLst/>
                <a:ea typeface="Times New Roman" panose="02020603050405020304" pitchFamily="18" charset="0"/>
              </a:rPr>
              <a:t> &lt; .001, CFI = .943, TLI = .936, RMSEA = .042, 95% CI [.040, .045], SRMR = .052</a:t>
            </a:r>
          </a:p>
          <a:p>
            <a:endParaRPr lang="en-AU" sz="1800" dirty="0"/>
          </a:p>
          <a:p>
            <a:endParaRPr lang="en-AU" sz="1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2B6C5-AB38-47B1-8FF9-88D6AA00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 JASON L BROWN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6E02B-E619-4853-92A4-D3D5DCEF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67E4B25-1127-4446-800C-CEDE6DD6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r>
              <a:rPr lang="en-US" dirty="0"/>
              <a:t> © 2022</a:t>
            </a:r>
          </a:p>
        </p:txBody>
      </p:sp>
    </p:spTree>
    <p:extLst>
      <p:ext uri="{BB962C8B-B14F-4D97-AF65-F5344CB8AC3E}">
        <p14:creationId xmlns:p14="http://schemas.microsoft.com/office/powerpoint/2010/main" val="265480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99D0-DDAF-479E-B077-78B5DED8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Dispositional Employability, Adaptability and Adapting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AF03-5C82-46C5-B4DE-3FB7F1CB44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ea typeface="Times New Roman" panose="02020603050405020304" pitchFamily="18" charset="0"/>
              </a:rPr>
              <a:t>Adaptability</a:t>
            </a:r>
            <a:br>
              <a:rPr lang="en-GB" b="1" dirty="0">
                <a:ea typeface="Times New Roman" panose="02020603050405020304" pitchFamily="18" charset="0"/>
              </a:rPr>
            </a:br>
            <a:r>
              <a:rPr lang="en-GB" dirty="0">
                <a:effectLst/>
                <a:ea typeface="Times New Roman" panose="02020603050405020304" pitchFamily="18" charset="0"/>
              </a:rPr>
              <a:t>DME positively related to all three subscales of CFI-9</a:t>
            </a:r>
          </a:p>
          <a:p>
            <a:r>
              <a:rPr lang="en-GB" b="1" dirty="0">
                <a:ea typeface="Times New Roman" panose="02020603050405020304" pitchFamily="18" charset="0"/>
              </a:rPr>
              <a:t>C</a:t>
            </a:r>
            <a:r>
              <a:rPr lang="en-GB" b="1" dirty="0">
                <a:effectLst/>
                <a:ea typeface="Times New Roman" panose="02020603050405020304" pitchFamily="18" charset="0"/>
              </a:rPr>
              <a:t>areer adaptability </a:t>
            </a:r>
            <a:br>
              <a:rPr lang="en-GB" b="1" dirty="0">
                <a:effectLst/>
                <a:ea typeface="Times New Roman" panose="02020603050405020304" pitchFamily="18" charset="0"/>
              </a:rPr>
            </a:br>
            <a:r>
              <a:rPr lang="en-GB" sz="1600" i="1" dirty="0">
                <a:effectLst/>
                <a:ea typeface="Times New Roman" panose="02020603050405020304" pitchFamily="18" charset="0"/>
              </a:rPr>
              <a:t>F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(7, 706) = 74.20, </a:t>
            </a:r>
            <a:r>
              <a:rPr lang="en-GB" sz="1600" i="1" dirty="0">
                <a:effectLst/>
                <a:ea typeface="Times New Roman" panose="02020603050405020304" pitchFamily="18" charset="0"/>
              </a:rPr>
              <a:t>p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 &lt; .001; R</a:t>
            </a:r>
            <a:r>
              <a:rPr lang="en-GB" sz="16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 = .42</a:t>
            </a:r>
          </a:p>
          <a:p>
            <a:r>
              <a:rPr lang="en-GB" b="1" dirty="0">
                <a:ea typeface="Times New Roman" panose="02020603050405020304" pitchFamily="18" charset="0"/>
              </a:rPr>
              <a:t>P</a:t>
            </a:r>
            <a:r>
              <a:rPr lang="en-GB" b="1" dirty="0">
                <a:effectLst/>
                <a:ea typeface="Times New Roman" panose="02020603050405020304" pitchFamily="18" charset="0"/>
              </a:rPr>
              <a:t>erceived knowledge </a:t>
            </a:r>
            <a:br>
              <a:rPr lang="en-GB" b="1" dirty="0">
                <a:effectLst/>
                <a:ea typeface="Times New Roman" panose="02020603050405020304" pitchFamily="18" charset="0"/>
              </a:rPr>
            </a:br>
            <a:r>
              <a:rPr lang="en-GB" sz="1600" i="1" dirty="0">
                <a:effectLst/>
                <a:ea typeface="Times New Roman" panose="02020603050405020304" pitchFamily="18" charset="0"/>
              </a:rPr>
              <a:t>F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(7, 706) = 21.71, </a:t>
            </a:r>
            <a:r>
              <a:rPr lang="en-GB" sz="1600" i="1" dirty="0">
                <a:effectLst/>
                <a:ea typeface="Times New Roman" panose="02020603050405020304" pitchFamily="18" charset="0"/>
              </a:rPr>
              <a:t>p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 &lt; .001; R</a:t>
            </a:r>
            <a:r>
              <a:rPr lang="en-GB" sz="16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 = .18</a:t>
            </a:r>
          </a:p>
          <a:p>
            <a:r>
              <a:rPr lang="en-GB" b="1" dirty="0">
                <a:ea typeface="Times New Roman" panose="02020603050405020304" pitchFamily="18" charset="0"/>
              </a:rPr>
              <a:t>C</a:t>
            </a:r>
            <a:r>
              <a:rPr lang="en-GB" b="1" dirty="0">
                <a:effectLst/>
                <a:ea typeface="Times New Roman" panose="02020603050405020304" pitchFamily="18" charset="0"/>
              </a:rPr>
              <a:t>areer optimism </a:t>
            </a:r>
            <a:br>
              <a:rPr lang="en-GB" b="1" dirty="0">
                <a:effectLst/>
                <a:ea typeface="Times New Roman" panose="02020603050405020304" pitchFamily="18" charset="0"/>
              </a:rPr>
            </a:br>
            <a:r>
              <a:rPr lang="en-GB" sz="1600" i="1" dirty="0">
                <a:effectLst/>
                <a:ea typeface="Times New Roman" panose="02020603050405020304" pitchFamily="18" charset="0"/>
              </a:rPr>
              <a:t>F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(7, 706) = 67.81, </a:t>
            </a:r>
            <a:r>
              <a:rPr lang="en-GB" sz="1600" i="1" dirty="0">
                <a:effectLst/>
                <a:ea typeface="Times New Roman" panose="02020603050405020304" pitchFamily="18" charset="0"/>
              </a:rPr>
              <a:t>p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 &lt; .001; R</a:t>
            </a:r>
            <a:r>
              <a:rPr lang="en-GB" sz="16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 = .40</a:t>
            </a:r>
            <a:endParaRPr lang="en-GB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F6CFF-EF50-41D0-BC84-0B7FCE5948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Adapting</a:t>
            </a:r>
            <a:br>
              <a:rPr lang="en-AU" b="1" dirty="0"/>
            </a:br>
            <a:r>
              <a:rPr lang="en-GB" dirty="0">
                <a:effectLst/>
                <a:ea typeface="Times New Roman" panose="02020603050405020304" pitchFamily="18" charset="0"/>
              </a:rPr>
              <a:t>DME positively related to all three subscales of JSSE</a:t>
            </a:r>
          </a:p>
          <a:p>
            <a:r>
              <a:rPr lang="en-GB" b="1" dirty="0">
                <a:effectLst/>
                <a:ea typeface="Times New Roman" panose="02020603050405020304" pitchFamily="18" charset="0"/>
              </a:rPr>
              <a:t>JSSE Outcomes </a:t>
            </a:r>
            <a:br>
              <a:rPr lang="en-GB" b="1" dirty="0">
                <a:effectLst/>
                <a:ea typeface="Times New Roman" panose="02020603050405020304" pitchFamily="18" charset="0"/>
              </a:rPr>
            </a:br>
            <a:r>
              <a:rPr lang="en-GB" sz="1600" i="1" dirty="0">
                <a:effectLst/>
                <a:ea typeface="Times New Roman" panose="02020603050405020304" pitchFamily="18" charset="0"/>
              </a:rPr>
              <a:t>F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(7, 706) = 72.56, </a:t>
            </a:r>
            <a:r>
              <a:rPr lang="en-GB" sz="1600" i="1" dirty="0">
                <a:effectLst/>
                <a:ea typeface="Times New Roman" panose="02020603050405020304" pitchFamily="18" charset="0"/>
              </a:rPr>
              <a:t>p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 &lt; .001; R</a:t>
            </a:r>
            <a:r>
              <a:rPr lang="en-GB" sz="16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 = .42 </a:t>
            </a:r>
          </a:p>
          <a:p>
            <a:r>
              <a:rPr lang="en-GB" b="1" dirty="0">
                <a:effectLst/>
                <a:ea typeface="Times New Roman" panose="02020603050405020304" pitchFamily="18" charset="0"/>
              </a:rPr>
              <a:t>JSSE Active Behaviour </a:t>
            </a:r>
            <a:br>
              <a:rPr lang="en-GB" b="1" dirty="0">
                <a:effectLst/>
                <a:ea typeface="Times New Roman" panose="02020603050405020304" pitchFamily="18" charset="0"/>
              </a:rPr>
            </a:br>
            <a:r>
              <a:rPr lang="en-GB" sz="1600" i="1" dirty="0">
                <a:effectLst/>
                <a:ea typeface="Times New Roman" panose="02020603050405020304" pitchFamily="18" charset="0"/>
              </a:rPr>
              <a:t>F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(7, 706) = 53.76, </a:t>
            </a:r>
            <a:r>
              <a:rPr lang="en-GB" sz="1600" i="1" dirty="0">
                <a:effectLst/>
                <a:ea typeface="Times New Roman" panose="02020603050405020304" pitchFamily="18" charset="0"/>
              </a:rPr>
              <a:t>p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 &lt; .001; R</a:t>
            </a:r>
            <a:r>
              <a:rPr lang="en-GB" sz="16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 = .35 </a:t>
            </a:r>
          </a:p>
          <a:p>
            <a:r>
              <a:rPr lang="en-GB" b="1" dirty="0">
                <a:effectLst/>
                <a:ea typeface="Times New Roman" panose="02020603050405020304" pitchFamily="18" charset="0"/>
              </a:rPr>
              <a:t>JSSE Passive Behaviour </a:t>
            </a:r>
            <a:br>
              <a:rPr lang="en-GB" b="1" dirty="0">
                <a:effectLst/>
                <a:ea typeface="Times New Roman" panose="02020603050405020304" pitchFamily="18" charset="0"/>
              </a:rPr>
            </a:br>
            <a:r>
              <a:rPr lang="en-GB" sz="1600" i="1" dirty="0">
                <a:effectLst/>
                <a:ea typeface="Times New Roman" panose="02020603050405020304" pitchFamily="18" charset="0"/>
              </a:rPr>
              <a:t>F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(7, 706) = 67.95, </a:t>
            </a:r>
            <a:r>
              <a:rPr lang="en-GB" sz="1600" i="1" dirty="0">
                <a:effectLst/>
                <a:ea typeface="Times New Roman" panose="02020603050405020304" pitchFamily="18" charset="0"/>
              </a:rPr>
              <a:t>p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 &lt; .001; R</a:t>
            </a:r>
            <a:r>
              <a:rPr lang="en-GB" sz="16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 = .40 </a:t>
            </a:r>
            <a:endParaRPr lang="en-GB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DDF1A-D43C-4AE8-8215-6A895D1B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FC701-BC8D-4C5E-9486-020BB11A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 JASON L BROWN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E2E7A-34B6-4E6D-B21A-E49E2C3B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4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F3E1-E196-4FC1-BAC4-03935440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AU" dirty="0"/>
              <a:t>Study 3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E5F085B-5B4B-4BA3-982F-47267BACA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80435-9351-4BCA-9C7E-5129A31F7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dirty="0"/>
              <a:t>This qualitative study aimed to better understand university students’ decisions to engage in extra-curricular activities as a strategy to develop their employability</a:t>
            </a:r>
          </a:p>
          <a:p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97778F-44D1-4CA5-9CC0-296183DE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E1A1B-64E0-43F0-90E5-5269BDC1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DR JASON BROWN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2E6A4-8D67-47A1-B9D6-F1971648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9AF14A-6281-473E-AF0E-C157F87DC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984" y="822065"/>
            <a:ext cx="5928344" cy="5276225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2107CD-A34A-4DE2-882C-7304F2F65BAE}"/>
              </a:ext>
            </a:extLst>
          </p:cNvPr>
          <p:cNvCxnSpPr/>
          <p:nvPr/>
        </p:nvCxnSpPr>
        <p:spPr>
          <a:xfrm>
            <a:off x="740535" y="2912553"/>
            <a:ext cx="28591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37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8236D53-FF19-4B74-B019-C0CA4792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Adaptability Dimensions and Influence on Career Adaptive </a:t>
            </a:r>
            <a:r>
              <a:rPr lang="en-US" dirty="0" err="1"/>
              <a:t>Behaviour</a:t>
            </a:r>
            <a:endParaRPr lang="en-A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1923C1-E369-43F1-9B70-338B9E6DB4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sz="1900" b="1" dirty="0"/>
              <a:t>Participants</a:t>
            </a:r>
            <a:br>
              <a:rPr lang="en-AU" sz="1900" b="1" dirty="0"/>
            </a:br>
            <a:r>
              <a:rPr lang="en-GB" sz="1900" dirty="0"/>
              <a:t>Students engaged in the University’s Employability Award (N = 25)</a:t>
            </a:r>
          </a:p>
          <a:p>
            <a:r>
              <a:rPr lang="en-GB" sz="1900" dirty="0"/>
              <a:t>Aged 21 to 44 years (M=26, SD=6.6)</a:t>
            </a:r>
          </a:p>
          <a:p>
            <a:r>
              <a:rPr lang="en-GB" sz="1900" dirty="0"/>
              <a:t>52% female; 48% undergraduate students; 56% were international students, and 64% first generation students</a:t>
            </a:r>
          </a:p>
          <a:p>
            <a:r>
              <a:rPr lang="en-GB" sz="1900" b="1" dirty="0"/>
              <a:t>Method</a:t>
            </a:r>
            <a:br>
              <a:rPr lang="en-GB" sz="1900" dirty="0"/>
            </a:br>
            <a:r>
              <a:rPr lang="en-GB" sz="1900" dirty="0"/>
              <a:t>Students participated in one of 7 focus group discussions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23CC118-2031-4FD7-85E0-ACD7ECF702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AU" sz="1800" b="1" dirty="0"/>
              <a:t>Data Analysis</a:t>
            </a:r>
            <a:br>
              <a:rPr lang="en-AU" sz="1800" dirty="0"/>
            </a:br>
            <a:r>
              <a:rPr lang="en-AU" sz="1800" dirty="0"/>
              <a:t>Qualitative content analysis</a:t>
            </a:r>
          </a:p>
          <a:p>
            <a:r>
              <a:rPr lang="en-AU" sz="1800" b="1" dirty="0"/>
              <a:t>Research questions</a:t>
            </a:r>
          </a:p>
          <a:p>
            <a:r>
              <a:rPr lang="en-GB" sz="1900" dirty="0"/>
              <a:t>RQ1: Which career adaptive behaviours do students identify as supporting their development of employability?</a:t>
            </a:r>
          </a:p>
          <a:p>
            <a:r>
              <a:rPr lang="en-GB" sz="1900" dirty="0"/>
              <a:t>RQ2: What are the qualitative differences between each dimension of career adaptability on engagement in career adaptive behaviours?</a:t>
            </a:r>
            <a:endParaRPr lang="en-AU" sz="1800" dirty="0"/>
          </a:p>
          <a:p>
            <a:endParaRPr lang="en-AU" sz="1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2B6C5-AB38-47B1-8FF9-88D6AA00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 JASON L BROWN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6E02B-E619-4853-92A4-D3D5DCEF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5BA5508-DCB4-40FC-A8D4-C1F02CEA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r>
              <a:rPr lang="en-US" dirty="0"/>
              <a:t> © 2022</a:t>
            </a:r>
          </a:p>
        </p:txBody>
      </p:sp>
    </p:spTree>
    <p:extLst>
      <p:ext uri="{BB962C8B-B14F-4D97-AF65-F5344CB8AC3E}">
        <p14:creationId xmlns:p14="http://schemas.microsoft.com/office/powerpoint/2010/main" val="2035490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32F0-1738-4EDC-912D-4960AC57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Career Adaptability Dimensions and Influence on Career Adaptive </a:t>
            </a:r>
            <a:r>
              <a:rPr lang="en-US" dirty="0" err="1"/>
              <a:t>Behaviour</a:t>
            </a:r>
            <a:endParaRPr lang="en-US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B7394432-BA72-4559-82ED-85E55064B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513834"/>
              </p:ext>
            </p:extLst>
          </p:nvPr>
        </p:nvGraphicFramePr>
        <p:xfrm>
          <a:off x="1189355" y="2095659"/>
          <a:ext cx="9966325" cy="3444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93265">
                  <a:extLst>
                    <a:ext uri="{9D8B030D-6E8A-4147-A177-3AD203B41FA5}">
                      <a16:colId xmlns:a16="http://schemas.microsoft.com/office/drawing/2014/main" val="83432124"/>
                    </a:ext>
                  </a:extLst>
                </a:gridCol>
                <a:gridCol w="1993265">
                  <a:extLst>
                    <a:ext uri="{9D8B030D-6E8A-4147-A177-3AD203B41FA5}">
                      <a16:colId xmlns:a16="http://schemas.microsoft.com/office/drawing/2014/main" val="2655557510"/>
                    </a:ext>
                  </a:extLst>
                </a:gridCol>
                <a:gridCol w="1993265">
                  <a:extLst>
                    <a:ext uri="{9D8B030D-6E8A-4147-A177-3AD203B41FA5}">
                      <a16:colId xmlns:a16="http://schemas.microsoft.com/office/drawing/2014/main" val="1298785395"/>
                    </a:ext>
                  </a:extLst>
                </a:gridCol>
                <a:gridCol w="1993265">
                  <a:extLst>
                    <a:ext uri="{9D8B030D-6E8A-4147-A177-3AD203B41FA5}">
                      <a16:colId xmlns:a16="http://schemas.microsoft.com/office/drawing/2014/main" val="3991434786"/>
                    </a:ext>
                  </a:extLst>
                </a:gridCol>
                <a:gridCol w="1993265">
                  <a:extLst>
                    <a:ext uri="{9D8B030D-6E8A-4147-A177-3AD203B41FA5}">
                      <a16:colId xmlns:a16="http://schemas.microsoft.com/office/drawing/2014/main" val="13321996"/>
                    </a:ext>
                  </a:extLst>
                </a:gridCol>
              </a:tblGrid>
              <a:tr h="50325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Career Adaptive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Behaviours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Concern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Curiosity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Confidence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163857"/>
                  </a:ext>
                </a:extLst>
              </a:tr>
              <a:tr h="50325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Human Capital</a:t>
                      </a:r>
                    </a:p>
                    <a:p>
                      <a:pPr algn="l"/>
                      <a:r>
                        <a:rPr lang="en-US" sz="1600" dirty="0"/>
                        <a:t>(e.g., employment, volunteering, work experience, skill development)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600" b="1" u="none" strike="noStrike" kern="1200" baseline="0" dirty="0">
                          <a:solidFill>
                            <a:schemeClr val="dk1"/>
                          </a:solidFill>
                        </a:rPr>
                        <a:t>Concerned</a:t>
                      </a:r>
                      <a: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  <a:t> about labour market competitiveness; </a:t>
                      </a:r>
                      <a:b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</a:br>
                      <a: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  <a:t>able to </a:t>
                      </a:r>
                      <a:r>
                        <a:rPr lang="en-AU" sz="1600" b="1" u="none" strike="noStrike" kern="1200" baseline="0" dirty="0">
                          <a:solidFill>
                            <a:schemeClr val="dk1"/>
                          </a:solidFill>
                        </a:rPr>
                        <a:t>identify</a:t>
                      </a:r>
                      <a: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  <a:t> activities to support employability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  <a:t>Purposeful </a:t>
                      </a:r>
                      <a:r>
                        <a:rPr lang="en-AU" sz="1600" b="1" u="none" strike="noStrike" kern="1200" baseline="0" dirty="0">
                          <a:solidFill>
                            <a:schemeClr val="dk1"/>
                          </a:solidFill>
                        </a:rPr>
                        <a:t>engagement</a:t>
                      </a:r>
                    </a:p>
                    <a:p>
                      <a: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  <a:t>in activities connected to a career goal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  <a:t>Engagement in </a:t>
                      </a:r>
                      <a:r>
                        <a:rPr lang="en-AU" sz="1600" b="1" u="none" strike="noStrike" kern="1200" baseline="0" dirty="0">
                          <a:solidFill>
                            <a:schemeClr val="dk1"/>
                          </a:solidFill>
                        </a:rPr>
                        <a:t>exploratory</a:t>
                      </a:r>
                      <a: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  <a:t> activities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  <a:t>Engagement in activities that </a:t>
                      </a:r>
                      <a:r>
                        <a:rPr lang="en-AU" sz="1600" b="1" u="none" strike="noStrike" kern="1200" baseline="0" dirty="0">
                          <a:solidFill>
                            <a:schemeClr val="dk1"/>
                          </a:solidFill>
                        </a:rPr>
                        <a:t>signal</a:t>
                      </a:r>
                      <a: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  <a:t> developing professional capabilities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581081"/>
                  </a:ext>
                </a:extLst>
              </a:tr>
              <a:tr h="50325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Social Capital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(e.g., networking, mentoring, student clubs and societies)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600" b="1" u="none" strike="noStrike" kern="1200" baseline="0" dirty="0">
                          <a:solidFill>
                            <a:schemeClr val="dk1"/>
                          </a:solidFill>
                        </a:rPr>
                        <a:t>Planning</a:t>
                      </a:r>
                      <a: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  <a:t> on engaging in activities to build social network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u="none" strike="noStrike" kern="1200" baseline="0" dirty="0">
                          <a:solidFill>
                            <a:schemeClr val="dk1"/>
                          </a:solidFill>
                        </a:rPr>
                        <a:t>Engagement</a:t>
                      </a:r>
                      <a: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  <a:t> in transactional activities to build social network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  <a:t>Engagement in </a:t>
                      </a:r>
                      <a:r>
                        <a:rPr lang="en-AU" sz="1600" b="1" u="none" strike="noStrike" kern="1200" baseline="0" dirty="0">
                          <a:solidFill>
                            <a:schemeClr val="dk1"/>
                          </a:solidFill>
                        </a:rPr>
                        <a:t>exploratory</a:t>
                      </a:r>
                      <a: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  <a:t> activities to build social network and gather career information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  <a:t>Engagement in </a:t>
                      </a:r>
                      <a:r>
                        <a:rPr lang="en-AU" sz="1600" b="1" u="none" strike="noStrike" kern="1200" baseline="0" dirty="0">
                          <a:solidFill>
                            <a:schemeClr val="dk1"/>
                          </a:solidFill>
                        </a:rPr>
                        <a:t>relationship building </a:t>
                      </a:r>
                      <a:r>
                        <a:rPr lang="en-AU" sz="1600" b="0" u="none" strike="noStrike" kern="1200" baseline="0" dirty="0">
                          <a:solidFill>
                            <a:schemeClr val="dk1"/>
                          </a:solidFill>
                        </a:rPr>
                        <a:t>networking behaviours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40110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E079E-4276-4B57-A7D9-BB273933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 dirty="0"/>
              <a:t>DR JASON L BROWN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A7D0C-4965-4C81-9F41-C8790BCC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3D94B-24FE-4F7E-ACD7-6F031A05486C}"/>
              </a:ext>
            </a:extLst>
          </p:cNvPr>
          <p:cNvSpPr txBox="1"/>
          <p:nvPr/>
        </p:nvSpPr>
        <p:spPr>
          <a:xfrm>
            <a:off x="1189355" y="5624036"/>
            <a:ext cx="103889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Brown, J. L., Dollinger, M., Hammer, S., &amp; McIlveen, P. (2021). Career adaptability and career adaptive </a:t>
            </a:r>
            <a:r>
              <a:rPr lang="en-GB" sz="1400" dirty="0" err="1"/>
              <a:t>behaviors</a:t>
            </a:r>
            <a:r>
              <a:rPr lang="en-GB" sz="1400" dirty="0"/>
              <a:t>: A qualitative analysis of university students’ participation in extracurricular activities. </a:t>
            </a:r>
            <a:r>
              <a:rPr lang="en-GB" sz="1400" i="1" dirty="0"/>
              <a:t>Australian Journal of Career Development, 30</a:t>
            </a:r>
            <a:r>
              <a:rPr lang="en-GB" sz="1400" dirty="0"/>
              <a:t>(3), 189–198. https://doi.org/10.1177/10384162211067014</a:t>
            </a:r>
            <a:endParaRPr lang="en-AU" sz="1400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CB46FDFD-ADCD-4E92-8B12-E947C72F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r>
              <a:rPr lang="en-US" dirty="0"/>
              <a:t> © 2022</a:t>
            </a:r>
          </a:p>
        </p:txBody>
      </p:sp>
    </p:spTree>
    <p:extLst>
      <p:ext uri="{BB962C8B-B14F-4D97-AF65-F5344CB8AC3E}">
        <p14:creationId xmlns:p14="http://schemas.microsoft.com/office/powerpoint/2010/main" val="207277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F798-8948-401D-89CE-1ED6136E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Rethinking Employability</a:t>
            </a:r>
          </a:p>
        </p:txBody>
      </p:sp>
      <p:pic>
        <p:nvPicPr>
          <p:cNvPr id="8" name="Picture Placeholder 7" descr="Lady smiling in front of her computer">
            <a:extLst>
              <a:ext uri="{FF2B5EF4-FFF2-40B4-BE49-F238E27FC236}">
                <a16:creationId xmlns:a16="http://schemas.microsoft.com/office/drawing/2014/main" id="{F9CB6B5C-CC4C-49BD-96A3-CBE188D3D1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5898" y="2112264"/>
            <a:ext cx="3035808" cy="1837944"/>
          </a:xfrm>
        </p:spPr>
      </p:pic>
      <p:pic>
        <p:nvPicPr>
          <p:cNvPr id="12" name="Picture Placeholder 11" descr="Business men sitting at a table">
            <a:extLst>
              <a:ext uri="{FF2B5EF4-FFF2-40B4-BE49-F238E27FC236}">
                <a16:creationId xmlns:a16="http://schemas.microsoft.com/office/drawing/2014/main" id="{B466B10D-3068-493B-874B-7199B529DF7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5898" y="4032504"/>
            <a:ext cx="3035808" cy="1837944"/>
          </a:xfrm>
        </p:spPr>
      </p:pic>
      <p:pic>
        <p:nvPicPr>
          <p:cNvPr id="10" name="Picture Placeholder 9" descr="A group of people sitting at a table">
            <a:extLst>
              <a:ext uri="{FF2B5EF4-FFF2-40B4-BE49-F238E27FC236}">
                <a16:creationId xmlns:a16="http://schemas.microsoft.com/office/drawing/2014/main" id="{517F2C9B-7C2D-45DA-928A-D0AC3E7694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2290" y="2112264"/>
            <a:ext cx="3035808" cy="3758184"/>
          </a:xfr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0BD52C4-306B-4FA3-8235-FAE3F72C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 dirty="0"/>
              <a:t>DR JASON L BROWN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AC43D02-FCA1-4880-8376-FFDCFB5A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F5D7E868-D1AD-443E-A7D3-66E1AD12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r>
              <a:rPr lang="en-US" dirty="0"/>
              <a:t> © 2022</a:t>
            </a:r>
          </a:p>
        </p:txBody>
      </p:sp>
    </p:spTree>
    <p:extLst>
      <p:ext uri="{BB962C8B-B14F-4D97-AF65-F5344CB8AC3E}">
        <p14:creationId xmlns:p14="http://schemas.microsoft.com/office/powerpoint/2010/main" val="2425875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E194-EEAC-46C8-A25F-B53BE24B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Rethinking Employability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ABE55E-25F7-4873-A97E-E7EDF4513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Employability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8D1CAE-6676-41AC-9312-EDDA19060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AU" dirty="0"/>
              <a:t>Every graduate is employable, so what do we mean by employability?</a:t>
            </a:r>
          </a:p>
          <a:p>
            <a:r>
              <a:rPr lang="en-AU" dirty="0"/>
              <a:t>More to employability than generic skills / attributes</a:t>
            </a:r>
          </a:p>
          <a:p>
            <a:r>
              <a:rPr lang="en-AU" dirty="0"/>
              <a:t>We must use theory to inform research and design employability programs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F1CB9EA-471C-4038-B932-B02D6666B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AU" dirty="0"/>
              <a:t>development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8581C4-FEFB-4736-9A69-5BABCF3C6B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dirty="0"/>
              <a:t>Employability awards develop employability (esp. career adaptability), they do not cause employment</a:t>
            </a:r>
          </a:p>
          <a:p>
            <a:r>
              <a:rPr lang="en-AU" dirty="0"/>
              <a:t>Employment can only be achieved through job search behaviour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21E853-F0D2-4C08-B925-BEF0EBB35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Outcomes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BF7AC0A-01DC-43D7-90FB-8CF0834221F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AU" dirty="0"/>
              <a:t>Employment is not the only outcome of employability</a:t>
            </a:r>
          </a:p>
          <a:p>
            <a:r>
              <a:rPr lang="en-AU" dirty="0"/>
              <a:t>What else is important?</a:t>
            </a:r>
          </a:p>
          <a:p>
            <a:pPr lvl="1"/>
            <a:r>
              <a:rPr lang="en-AU" dirty="0"/>
              <a:t>Career identity</a:t>
            </a:r>
          </a:p>
          <a:p>
            <a:pPr lvl="1"/>
            <a:r>
              <a:rPr lang="en-AU" dirty="0"/>
              <a:t>Career satisfaction</a:t>
            </a:r>
          </a:p>
          <a:p>
            <a:pPr lvl="1"/>
            <a:r>
              <a:rPr lang="en-AU" dirty="0"/>
              <a:t>Job quality</a:t>
            </a:r>
          </a:p>
          <a:p>
            <a:pPr lvl="1"/>
            <a:r>
              <a:rPr lang="en-AU" dirty="0"/>
              <a:t>and more…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77A0C-C4D2-4FA0-ADAF-0F0000E00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 JASON L BROWN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796B7-3963-4514-A285-7A2A977D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©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FA634-283C-4541-B79B-2773FFC3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24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C2A-D6A8-4036-9B23-884C3448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5294-59B0-43EB-94D1-0BF9E175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4027715" cy="3461658"/>
          </a:xfrm>
        </p:spPr>
        <p:txBody>
          <a:bodyPr/>
          <a:lstStyle/>
          <a:p>
            <a:r>
              <a:rPr lang="en-US" dirty="0"/>
              <a:t>Dr Jason Brown</a:t>
            </a:r>
          </a:p>
          <a:p>
            <a:r>
              <a:rPr lang="en-US" dirty="0"/>
              <a:t>Jason.Brown@careerahead.com.au</a:t>
            </a:r>
          </a:p>
          <a:p>
            <a:r>
              <a:rPr lang="en-US" dirty="0"/>
              <a:t>linkedin.com/in/</a:t>
            </a:r>
            <a:r>
              <a:rPr lang="en-US" dirty="0" err="1"/>
              <a:t>DrJasonLBrown</a:t>
            </a:r>
            <a:endParaRPr lang="en-US" dirty="0"/>
          </a:p>
          <a:p>
            <a:r>
              <a:rPr lang="en-US" dirty="0"/>
              <a:t>twitter.com/</a:t>
            </a:r>
            <a:r>
              <a:rPr lang="en-US" dirty="0" err="1"/>
              <a:t>DrJasonBrown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5DF86-2313-401C-B445-F7FC4899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 dirty="0"/>
              <a:t>DR JASON L BROWN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FE555-2533-4F0C-BB39-9B41C674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r>
              <a:rPr lang="en-US" dirty="0"/>
              <a:t> ©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62DDF6-E1BF-42A8-8AE8-2E826C47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5" name="Picture 14" descr="A picture containing person, person, suit, posing&#10;&#10;Description automatically generated">
            <a:extLst>
              <a:ext uri="{FF2B5EF4-FFF2-40B4-BE49-F238E27FC236}">
                <a16:creationId xmlns:a16="http://schemas.microsoft.com/office/drawing/2014/main" id="{55AEC9C3-CBD1-472C-AEEB-571771CAC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55"/>
          <a:stretch/>
        </p:blipFill>
        <p:spPr>
          <a:xfrm>
            <a:off x="1575816" y="0"/>
            <a:ext cx="3858768" cy="63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4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sitting at a table">
            <a:extLst>
              <a:ext uri="{FF2B5EF4-FFF2-40B4-BE49-F238E27FC236}">
                <a16:creationId xmlns:a16="http://schemas.microsoft.com/office/drawing/2014/main" id="{15FF348E-C446-4450-8262-D18488C886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559F58-E7E3-4312-BFB5-D3B5719E8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19796"/>
            <a:ext cx="11438313" cy="2769866"/>
          </a:xfrm>
        </p:spPr>
        <p:txBody>
          <a:bodyPr>
            <a:normAutofit/>
          </a:bodyPr>
          <a:lstStyle/>
          <a:p>
            <a:r>
              <a:rPr lang="en-GB" dirty="0"/>
              <a:t>Rethinking the Relations Between Graduate Employability and Employment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502785-6557-4038-9743-2ABFF39CB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634" y="5373424"/>
            <a:ext cx="7875057" cy="616238"/>
          </a:xfrm>
        </p:spPr>
        <p:txBody>
          <a:bodyPr>
            <a:normAutofit/>
          </a:bodyPr>
          <a:lstStyle/>
          <a:p>
            <a:r>
              <a:rPr lang="en-US" dirty="0"/>
              <a:t>Dr Jason Brown  | Career Ahead  |  University of Southern Queensland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7A31A0-827A-49E7-9D62-D1B4799CF7C2}"/>
                  </a:ext>
                </a:extLst>
              </p14:cNvPr>
              <p14:cNvContentPartPr/>
              <p14:nvPr/>
            </p14:nvContentPartPr>
            <p14:xfrm>
              <a:off x="4382891" y="4249909"/>
              <a:ext cx="10440" cy="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7A31A0-827A-49E7-9D62-D1B4799CF7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3891" y="4241269"/>
                <a:ext cx="28080" cy="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669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5761" y="2880001"/>
            <a:ext cx="11486267" cy="664799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1167D23-4D7C-4CFF-839A-153659C1C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9721923" y="4480472"/>
            <a:ext cx="2409117" cy="22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8875-6A14-4A26-AD58-4281AB83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Dispositional Employability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94C4D-9B13-47CA-A2B2-CC013B1ACF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Dispositional employability is a psychosocial resource that facilitates the enactment of proactive behaviours directed toward obtaining employment.</a:t>
            </a:r>
          </a:p>
          <a:p>
            <a:r>
              <a:rPr lang="en-AU" dirty="0"/>
              <a:t>Dispositional employability is proposed to be an antecedent of career adaptability.</a:t>
            </a:r>
          </a:p>
          <a:p>
            <a:r>
              <a:rPr lang="en-AU" sz="1600" dirty="0"/>
              <a:t>Fugate &amp; Kinicki (2008)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1A80E9-A192-4B58-ACD2-B63B58D35D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Fugate &amp; Kinicki (2008) propose that individuals who have high levels of dispositional employability exhibit: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800" dirty="0"/>
              <a:t>Openness to change at work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800" dirty="0"/>
              <a:t>Resilient through sense of control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800" dirty="0"/>
              <a:t>Optimistic about future career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800" dirty="0"/>
              <a:t>Proactive in seeking out information and opportunities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sz="1800" dirty="0"/>
              <a:t>Motivated toward career planning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487EF-11CB-4F4C-AD72-803D6101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 JASON L BROWN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F9370-6841-4A4B-9F0D-EBDCD243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3AE3B9D9-92C8-42EC-ADC1-4B1F0D15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r>
              <a:rPr lang="en-US" dirty="0"/>
              <a:t> ©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60EEC2-EECC-4415-99BE-9848F13FC8E8}"/>
              </a:ext>
            </a:extLst>
          </p:cNvPr>
          <p:cNvSpPr txBox="1"/>
          <p:nvPr/>
        </p:nvSpPr>
        <p:spPr>
          <a:xfrm>
            <a:off x="1188720" y="5660560"/>
            <a:ext cx="105848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Fugate, M., &amp; Kinicki, A. J. (2008). A dispositional approach to employability: Development of a measure and test of implications for employee reactions to organizational change. </a:t>
            </a:r>
            <a:r>
              <a:rPr lang="en-GB" sz="1400" i="1" dirty="0"/>
              <a:t>Journal of Occupational and Organizational Psychology, 81</a:t>
            </a:r>
            <a:r>
              <a:rPr lang="en-GB" sz="1400" dirty="0"/>
              <a:t>(3), 503–527. https://doi.org/10.1348/096317907x241579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04074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B7A6-AB46-473F-B671-1FB11E85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CCT Career Adaptation Model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EE38776-31BE-4493-A92D-699EFA210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818553"/>
              </p:ext>
            </p:extLst>
          </p:nvPr>
        </p:nvGraphicFramePr>
        <p:xfrm>
          <a:off x="1201598" y="2958537"/>
          <a:ext cx="9966960" cy="14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85320-91F8-44B0-AC19-63A52878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 JASON L BROWN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AE0C5-9764-4AA5-B295-E773B7A8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B7814-F9E9-437A-82F2-B5A95FCA5737}"/>
              </a:ext>
            </a:extLst>
          </p:cNvPr>
          <p:cNvSpPr txBox="1"/>
          <p:nvPr/>
        </p:nvSpPr>
        <p:spPr>
          <a:xfrm>
            <a:off x="1201598" y="5630472"/>
            <a:ext cx="10058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</a:rPr>
              <a:t>Savickas, M. L. (2005). The theory and practice of career construction. In S. D. Brown &amp; R. W. Lent (Eds.), </a:t>
            </a:r>
            <a:r>
              <a:rPr lang="en-GB" sz="1400" i="1" dirty="0">
                <a:latin typeface="Segoe UI" panose="020B0502040204020203" pitchFamily="34" charset="0"/>
              </a:rPr>
              <a:t>Career development and </a:t>
            </a:r>
            <a:r>
              <a:rPr lang="en-GB" sz="1400" i="1" dirty="0" err="1">
                <a:latin typeface="Segoe UI" panose="020B0502040204020203" pitchFamily="34" charset="0"/>
              </a:rPr>
              <a:t>counseling</a:t>
            </a:r>
            <a:r>
              <a:rPr lang="en-GB" sz="1400" i="1" dirty="0">
                <a:latin typeface="Segoe UI" panose="020B0502040204020203" pitchFamily="34" charset="0"/>
              </a:rPr>
              <a:t>: Putting theory and research to work</a:t>
            </a:r>
            <a:r>
              <a:rPr lang="en-GB" sz="1400" dirty="0">
                <a:latin typeface="Segoe UI" panose="020B0502040204020203" pitchFamily="34" charset="0"/>
              </a:rPr>
              <a:t>.</a:t>
            </a:r>
            <a:r>
              <a:rPr lang="en-GB" sz="1400" i="0" dirty="0">
                <a:latin typeface="Segoe UI" panose="020B0502040204020203" pitchFamily="34" charset="0"/>
              </a:rPr>
              <a:t> John Wiley &amp; Sons. 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8083559A-9E6F-4164-8B32-1B09E979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r>
              <a:rPr lang="en-US" dirty="0"/>
              <a:t> © 2022</a:t>
            </a:r>
          </a:p>
        </p:txBody>
      </p:sp>
    </p:spTree>
    <p:extLst>
      <p:ext uri="{BB962C8B-B14F-4D97-AF65-F5344CB8AC3E}">
        <p14:creationId xmlns:p14="http://schemas.microsoft.com/office/powerpoint/2010/main" val="393767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699D-9FC2-483D-9B52-64E766D1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400" y="1118014"/>
            <a:ext cx="3379080" cy="1450757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pic>
        <p:nvPicPr>
          <p:cNvPr id="9" name="Picture Placeholder 8" descr="Handshake">
            <a:extLst>
              <a:ext uri="{FF2B5EF4-FFF2-40B4-BE49-F238E27FC236}">
                <a16:creationId xmlns:a16="http://schemas.microsoft.com/office/drawing/2014/main" id="{E1E7078F-FB9C-41E6-961A-AA789AD0D6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" y="640080"/>
            <a:ext cx="3273552" cy="2395728"/>
          </a:xfrm>
        </p:spPr>
      </p:pic>
      <p:pic>
        <p:nvPicPr>
          <p:cNvPr id="11" name="Picture Placeholder 10" descr="A close-up of a table &amp; chairs">
            <a:extLst>
              <a:ext uri="{FF2B5EF4-FFF2-40B4-BE49-F238E27FC236}">
                <a16:creationId xmlns:a16="http://schemas.microsoft.com/office/drawing/2014/main" id="{85CCA26B-B0A3-42E8-B737-81A01EB809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1960" y="640080"/>
            <a:ext cx="3273552" cy="2395728"/>
          </a:xfrm>
        </p:spPr>
      </p:pic>
      <p:pic>
        <p:nvPicPr>
          <p:cNvPr id="13" name="Picture Placeholder 12" descr="People sitting at a table with their laptops">
            <a:extLst>
              <a:ext uri="{FF2B5EF4-FFF2-40B4-BE49-F238E27FC236}">
                <a16:creationId xmlns:a16="http://schemas.microsoft.com/office/drawing/2014/main" id="{F8945C07-4A93-4269-9888-725F3819E3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" y="3364992"/>
            <a:ext cx="3273552" cy="2395728"/>
          </a:xfrm>
        </p:spPr>
      </p:pic>
      <p:pic>
        <p:nvPicPr>
          <p:cNvPr id="15" name="Picture Placeholder 14" descr="Close up desk, with glasses, a mug and laptop">
            <a:extLst>
              <a:ext uri="{FF2B5EF4-FFF2-40B4-BE49-F238E27FC236}">
                <a16:creationId xmlns:a16="http://schemas.microsoft.com/office/drawing/2014/main" id="{825DBACB-DCFD-479A-AD19-03C804BC179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1960" y="3364992"/>
            <a:ext cx="3273552" cy="239572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A132-7D5D-4211-B55D-004BEBAF22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6408" y="2789067"/>
            <a:ext cx="3176587" cy="2706687"/>
          </a:xfrm>
        </p:spPr>
        <p:txBody>
          <a:bodyPr/>
          <a:lstStyle/>
          <a:p>
            <a:r>
              <a:rPr lang="en-US" dirty="0"/>
              <a:t>Summary of three studies examining relations between employability and outcomes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011F41C-F343-402F-840A-70C98C30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 dirty="0"/>
              <a:t>DR JASON L BROWN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5DF7CD3-0A75-4DF4-8D0D-D9476E84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r>
              <a:rPr lang="en-US" dirty="0"/>
              <a:t>© 2022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2077A5E-18AF-4957-9966-6DBE3C4A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9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E4BE-5875-4BFC-9DDC-530394C7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Career Adaptation Model Applied to Employability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15F96-93A5-4983-9386-12F4E068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 JASON L BROWN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5EA8A-E6B8-48A0-A425-BE4D1BF9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B69FAEDE-B08A-444C-88D6-B9D344E3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r>
              <a:rPr lang="en-US" dirty="0"/>
              <a:t> © 2022</a:t>
            </a: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77A7F7DD-55F0-40B6-907F-0A7667EEB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633515"/>
              </p:ext>
            </p:extLst>
          </p:nvPr>
        </p:nvGraphicFramePr>
        <p:xfrm>
          <a:off x="1203615" y="2159251"/>
          <a:ext cx="9952066" cy="3865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16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F3E1-E196-4FC1-BAC4-03935440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AU" dirty="0"/>
              <a:t>Study 1</a:t>
            </a:r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D84042-00E2-4481-B15E-1BBCA75BF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7" t="6720" r="9928"/>
          <a:stretch/>
        </p:blipFill>
        <p:spPr>
          <a:xfrm>
            <a:off x="5695710" y="812799"/>
            <a:ext cx="5454891" cy="5294757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80435-9351-4BCA-9C7E-5129A31F7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en-AU" dirty="0"/>
              <a:t>This quantitative study aimed to test the assumption in the employability literature of a conceptual link between generic skills and employment.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97778F-44D1-4CA5-9CC0-296183DE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E1A1B-64E0-43F0-90E5-5269BDC1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DR JASON BROWN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2E6A4-8D67-47A1-B9D6-F1971648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02B30B-2C59-415B-B355-04EBDC973F11}"/>
              </a:ext>
            </a:extLst>
          </p:cNvPr>
          <p:cNvCxnSpPr/>
          <p:nvPr/>
        </p:nvCxnSpPr>
        <p:spPr>
          <a:xfrm>
            <a:off x="740535" y="2912553"/>
            <a:ext cx="28591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4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F3EC-EB54-43E1-BDA0-40869C6A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Relations Between Skills +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6792-86CB-4DEC-B5B3-FBAB2E9117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z="1800" b="1" dirty="0"/>
              <a:t>Participants</a:t>
            </a:r>
            <a:br>
              <a:rPr lang="en-AU" sz="1800" b="1" dirty="0"/>
            </a:br>
            <a:r>
              <a:rPr lang="en-AU" sz="1800" i="1" dirty="0"/>
              <a:t>N</a:t>
            </a:r>
            <a:r>
              <a:rPr lang="en-AU" sz="1800" dirty="0"/>
              <a:t>=110,685 graduates from the Australian Government’s Graduate Outcome Survey 2015-2017</a:t>
            </a:r>
          </a:p>
          <a:p>
            <a:r>
              <a:rPr lang="en-AU" sz="1800" b="1" dirty="0"/>
              <a:t>Measures</a:t>
            </a:r>
            <a:br>
              <a:rPr lang="en-AU" sz="1800" b="1" dirty="0"/>
            </a:br>
            <a:r>
              <a:rPr lang="en-AU" sz="1800" dirty="0"/>
              <a:t>Course Experience Questionnaire (Good teaching, Graduate Skills, Graduate Qualities) and Graduate Outcomes</a:t>
            </a:r>
          </a:p>
          <a:p>
            <a:r>
              <a:rPr lang="en-AU" sz="1800" b="1" dirty="0"/>
              <a:t>Data Analysis</a:t>
            </a:r>
            <a:br>
              <a:rPr lang="en-AU" sz="1800" dirty="0"/>
            </a:br>
            <a:r>
              <a:rPr lang="en-AU" sz="1800" dirty="0"/>
              <a:t>Confirmatory factor analysis (CFA) to test measurement models</a:t>
            </a:r>
          </a:p>
          <a:p>
            <a:r>
              <a:rPr lang="en-AU" sz="1800" dirty="0" err="1"/>
              <a:t>Probit</a:t>
            </a:r>
            <a:r>
              <a:rPr lang="en-AU" sz="1800" dirty="0"/>
              <a:t> regressions to test relations between measures and employment outcome variable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EEF354-133E-43EA-AF8F-E153B7F88C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800" b="1" dirty="0">
                <a:ea typeface="Times New Roman" panose="02020603050405020304" pitchFamily="18" charset="0"/>
              </a:rPr>
              <a:t>CFA</a:t>
            </a:r>
            <a:b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1800" dirty="0">
                <a:ea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three-factor CF-CFA provided an acceptable fit to the data; however, the correlation between the GSS and GQS factors was .989.</a:t>
            </a:r>
          </a:p>
          <a:p>
            <a:r>
              <a:rPr lang="en-GB" sz="1800" dirty="0">
                <a:ea typeface="Times New Roman" panose="02020603050405020304" pitchFamily="18" charset="0"/>
              </a:rPr>
              <a:t>A 2-factor BF-CFA accepted containing the GTS and a combined GSQS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GB" sz="1800" dirty="0">
                <a:effectLst/>
                <a:ea typeface="Times New Roman" panose="02020603050405020304" pitchFamily="18" charset="0"/>
              </a:rPr>
              <a:t>χ</a:t>
            </a:r>
            <a:r>
              <a:rPr lang="en-GB" sz="18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(162) = 10077.496,</a:t>
            </a:r>
            <a:r>
              <a:rPr lang="en-GB" sz="1800" i="1" dirty="0">
                <a:effectLst/>
                <a:ea typeface="Times New Roman" panose="02020603050405020304" pitchFamily="18" charset="0"/>
              </a:rPr>
              <a:t> p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&lt; .001, CFI = .976, TLI = .968, RMSEA = .024, 95% CI [.024, .025]. </a:t>
            </a:r>
          </a:p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B9B24-F4D8-4611-A28D-F1102FF6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1255F-E740-4333-9B30-6797D124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 JASON L BROWN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A863845-9C51-4CFE-A227-06989CE7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r>
              <a:rPr lang="en-US" dirty="0"/>
              <a:t> © 2022</a:t>
            </a:r>
          </a:p>
        </p:txBody>
      </p:sp>
    </p:spTree>
    <p:extLst>
      <p:ext uri="{BB962C8B-B14F-4D97-AF65-F5344CB8AC3E}">
        <p14:creationId xmlns:p14="http://schemas.microsoft.com/office/powerpoint/2010/main" val="105852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F3EC-EB54-43E1-BDA0-40869C6A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Relations Between Skills +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6792-86CB-4DEC-B5B3-FBAB2E911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a typeface="Times New Roman" panose="02020603050405020304" pitchFamily="18" charset="0"/>
              </a:rPr>
              <a:t>R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elations between Good Teaching Scale (GTS) and Graduate Skills &amp; Qualities Scale (GSQS) and Employment </a:t>
            </a:r>
          </a:p>
          <a:p>
            <a:r>
              <a:rPr lang="en-GB" sz="1800" b="1" dirty="0" err="1">
                <a:ea typeface="Times New Roman" panose="02020603050405020304" pitchFamily="18" charset="0"/>
              </a:rPr>
              <a:t>P</a:t>
            </a:r>
            <a:r>
              <a:rPr lang="en-GB" sz="1800" b="1" dirty="0" err="1">
                <a:effectLst/>
                <a:ea typeface="Times New Roman" panose="02020603050405020304" pitchFamily="18" charset="0"/>
              </a:rPr>
              <a:t>robit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 regression coefficients:</a:t>
            </a:r>
          </a:p>
          <a:p>
            <a:r>
              <a:rPr lang="en-GB" sz="1800" dirty="0">
                <a:effectLst/>
                <a:ea typeface="Times New Roman" panose="02020603050405020304" pitchFamily="18" charset="0"/>
              </a:rPr>
              <a:t>γ = 0.086, SE = .006, p &lt; .001</a:t>
            </a:r>
          </a:p>
          <a:p>
            <a:r>
              <a:rPr lang="en-GB" sz="1800" b="1" dirty="0">
                <a:ea typeface="Times New Roman" panose="02020603050405020304" pitchFamily="18" charset="0"/>
              </a:rPr>
              <a:t>P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redicted probability of employment:</a:t>
            </a:r>
            <a:br>
              <a:rPr lang="en-GB" sz="1800" dirty="0">
                <a:effectLst/>
                <a:ea typeface="Times New Roman" panose="02020603050405020304" pitchFamily="18" charset="0"/>
              </a:rPr>
            </a:br>
            <a:r>
              <a:rPr lang="en-GB" sz="1800" dirty="0">
                <a:effectLst/>
                <a:ea typeface="Times New Roman" panose="02020603050405020304" pitchFamily="18" charset="0"/>
              </a:rPr>
              <a:t>A +1 SD increase in GSQS increases probability of employment from 87% to 88%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1255F-E740-4333-9B30-6797D124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 JASON BROWN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685AE4-60CC-4CF6-A355-C3B33DCF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©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B9B24-F4D8-4611-A28D-F1102FF6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829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_Win32_JB_SL_v2.potx" id="{2FF4D238-6E02-4AF5-A7F8-E0CA002E79A6}" vid="{1CA406FA-5E6E-436F-98F0-C190AE288A77}"/>
    </a:ext>
  </a:extLst>
</a:theme>
</file>

<file path=ppt/theme/theme2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 Standard Wide - Montserrat  -  Read-Only" id="{21248BF0-E3B0-4C53-A169-55826A3FFB48}" vid="{B6E6AA51-05D2-406F-A906-CDA204BCD2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8767df0-406d-4df6-8b4c-139bb9fe3a0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1A7AEEA913F43841A4D8BD080A637" ma:contentTypeVersion="9" ma:contentTypeDescription="Create a new document." ma:contentTypeScope="" ma:versionID="95abf10a02f780df8561e7c327134a07">
  <xsd:schema xmlns:xsd="http://www.w3.org/2001/XMLSchema" xmlns:xs="http://www.w3.org/2001/XMLSchema" xmlns:p="http://schemas.microsoft.com/office/2006/metadata/properties" xmlns:ns2="58767df0-406d-4df6-8b4c-139bb9fe3a07" targetNamespace="http://schemas.microsoft.com/office/2006/metadata/properties" ma:root="true" ma:fieldsID="fdc187d24fa9ecd6d04426a15938c3f0" ns2:_="">
    <xsd:import namespace="58767df0-406d-4df6-8b4c-139bb9fe3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67df0-406d-4df6-8b4c-139bb9fe3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6B531D-03AC-47F6-A16F-C6773C191B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4B1648-C213-44D3-9464-4287A4D41EE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767df0-406d-4df6-8b4c-139bb9fe3a0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B22520E-BC93-4950-9479-A1565DF23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67df0-406d-4df6-8b4c-139bb9fe3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dfbfb93-19b6-4985-ac7e-501a37938456}" enabled="0" method="" siteId="{7dfbfb93-19b6-4985-ac7e-501a3793845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1432</Words>
  <Application>Microsoft Office PowerPoint</Application>
  <PresentationFormat>Widescreen</PresentationFormat>
  <Paragraphs>179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Segoe UI</vt:lpstr>
      <vt:lpstr>Times New Roman</vt:lpstr>
      <vt:lpstr>RetrospectVTI</vt:lpstr>
      <vt:lpstr>OU Title</vt:lpstr>
      <vt:lpstr>EMPLOYABILITY CONFERENCE 2022</vt:lpstr>
      <vt:lpstr>Rethinking the Relations Between Graduate Employability and Employment</vt:lpstr>
      <vt:lpstr>Dispositional Employability</vt:lpstr>
      <vt:lpstr>CCT Career Adaptation Model</vt:lpstr>
      <vt:lpstr>Research</vt:lpstr>
      <vt:lpstr>Career Adaptation Model Applied to Employability</vt:lpstr>
      <vt:lpstr>Study 1</vt:lpstr>
      <vt:lpstr>Relations Between Skills + Employment</vt:lpstr>
      <vt:lpstr>Relations Between Skills + Employment</vt:lpstr>
      <vt:lpstr>PowerPoint Presentation</vt:lpstr>
      <vt:lpstr>Study 2</vt:lpstr>
      <vt:lpstr>Dispositional Employability, Career Adaptability and Job Search Self-Efficacy</vt:lpstr>
      <vt:lpstr>Dispositional Employability, Adaptability and Adapting</vt:lpstr>
      <vt:lpstr>Study 3</vt:lpstr>
      <vt:lpstr>Career Adaptability Dimensions and Influence on Career Adaptive Behaviour</vt:lpstr>
      <vt:lpstr>Career Adaptability Dimensions and Influence on Career Adaptive Behaviour</vt:lpstr>
      <vt:lpstr>Rethinking Employability</vt:lpstr>
      <vt:lpstr>Rethinking Employability</vt:lpstr>
      <vt:lpstr>Thank you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the Relations Between Graduate Employability and Employment</dc:title>
  <dc:creator>Jason Brown</dc:creator>
  <cp:lastModifiedBy>Caroline.Fletcher-Moore</cp:lastModifiedBy>
  <cp:revision>3</cp:revision>
  <dcterms:created xsi:type="dcterms:W3CDTF">2022-02-25T04:50:07Z</dcterms:created>
  <dcterms:modified xsi:type="dcterms:W3CDTF">2022-03-17T21:04:52Z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0x0101006D51A7AEEA913F43841A4D8BD080A637</vt:lpwstr>
  </property>
</Properties>
</file>