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 id="2147483662" r:id="rId6"/>
  </p:sldMasterIdLst>
  <p:notesMasterIdLst>
    <p:notesMasterId r:id="rId19"/>
  </p:notesMasterIdLst>
  <p:sldIdLst>
    <p:sldId id="274" r:id="rId7"/>
    <p:sldId id="257" r:id="rId8"/>
    <p:sldId id="258" r:id="rId9"/>
    <p:sldId id="280" r:id="rId10"/>
    <p:sldId id="260" r:id="rId11"/>
    <p:sldId id="281" r:id="rId12"/>
    <p:sldId id="271" r:id="rId13"/>
    <p:sldId id="282" r:id="rId14"/>
    <p:sldId id="259" r:id="rId15"/>
    <p:sldId id="275" r:id="rId16"/>
    <p:sldId id="283" r:id="rId17"/>
    <p:sldId id="27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aramond" panose="02020404030301010803" pitchFamily="18" charset="0"/>
      <p:regular r:id="rId24"/>
      <p:bold r:id="rId25"/>
      <p:italic r:id="rId26"/>
    </p:embeddedFont>
    <p:embeddedFont>
      <p:font typeface="Times" panose="02020603050405020304" pitchFamily="18"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72" userDrawn="1">
          <p15:clr>
            <a:srgbClr val="A4A3A4"/>
          </p15:clr>
        </p15:guide>
        <p15:guide id="2" pos="4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F8B04-3B80-47EE-8F3A-B7AB229B0AA5}" v="7" dt="2022-03-18T15:56:30.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275" autoAdjust="0"/>
  </p:normalViewPr>
  <p:slideViewPr>
    <p:cSldViewPr snapToGrid="0">
      <p:cViewPr varScale="1">
        <p:scale>
          <a:sx n="110" d="100"/>
          <a:sy n="110" d="100"/>
        </p:scale>
        <p:origin x="516" y="138"/>
      </p:cViewPr>
      <p:guideLst>
        <p:guide orient="horz" pos="672"/>
        <p:guide pos="42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dirty="0"/>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dirty="0"/>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dirty="0">
              <a:solidFill>
                <a:schemeClr val="dk1"/>
              </a:solidFill>
              <a:latin typeface="Times"/>
              <a:ea typeface="Times"/>
              <a:cs typeface="Times"/>
              <a:sym typeface="Times"/>
            </a:endParaRPr>
          </a:p>
        </p:txBody>
      </p:sp>
    </p:spTree>
    <p:extLst>
      <p:ext uri="{BB962C8B-B14F-4D97-AF65-F5344CB8AC3E}">
        <p14:creationId xmlns:p14="http://schemas.microsoft.com/office/powerpoint/2010/main" val="1685740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42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extLst>
      <p:ext uri="{BB962C8B-B14F-4D97-AF65-F5344CB8AC3E}">
        <p14:creationId xmlns:p14="http://schemas.microsoft.com/office/powerpoint/2010/main" val="43204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extLst>
      <p:ext uri="{BB962C8B-B14F-4D97-AF65-F5344CB8AC3E}">
        <p14:creationId xmlns:p14="http://schemas.microsoft.com/office/powerpoint/2010/main" val="374328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Hello, and a very warm welcome to this Lightning Talk titled Psychological Wellbeing and Sustainable Careers: Insights from Graduates in India.</a:t>
            </a:r>
          </a:p>
          <a:p>
            <a:pPr marL="0" lvl="0" indent="0" algn="l" rtl="0">
              <a:spcBef>
                <a:spcPts val="360"/>
              </a:spcBef>
              <a:spcAft>
                <a:spcPts val="0"/>
              </a:spcAft>
              <a:buNone/>
            </a:pPr>
            <a:r>
              <a:rPr lang="en-GB" dirty="0"/>
              <a:t>Our research team includes Dr Nimmi Mohandas and Dr Will Donald. </a:t>
            </a:r>
            <a:endParaRPr dirty="0"/>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dirty="0"/>
          </a:p>
        </p:txBody>
      </p:sp>
    </p:spTree>
    <p:extLst>
      <p:ext uri="{BB962C8B-B14F-4D97-AF65-F5344CB8AC3E}">
        <p14:creationId xmlns:p14="http://schemas.microsoft.com/office/powerpoint/2010/main" val="183489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GB" sz="1200" b="1" dirty="0">
                <a:solidFill>
                  <a:schemeClr val="tx1">
                    <a:lumMod val="75000"/>
                    <a:lumOff val="25000"/>
                  </a:schemeClr>
                </a:solidFill>
              </a:rPr>
              <a:t>Purpose of Study</a:t>
            </a:r>
          </a:p>
          <a:p>
            <a:pPr marL="0" lvl="0" indent="0" rtl="0">
              <a:lnSpc>
                <a:spcPct val="115000"/>
              </a:lnSpc>
              <a:spcBef>
                <a:spcPts val="0"/>
              </a:spcBef>
              <a:spcAft>
                <a:spcPts val="0"/>
              </a:spcAft>
              <a:buNone/>
            </a:pPr>
            <a:r>
              <a:rPr lang="en-GB" sz="1200" dirty="0">
                <a:solidFill>
                  <a:schemeClr val="tx1">
                    <a:lumMod val="75000"/>
                    <a:lumOff val="25000"/>
                  </a:schemeClr>
                </a:solidFill>
              </a:rPr>
              <a:t>To understand the roles that Protean Career Attitude and Perceived Employability play in determining Psychological Wellbeing.</a:t>
            </a:r>
          </a:p>
          <a:p>
            <a:pPr marL="0" lvl="0" indent="0" rtl="0">
              <a:lnSpc>
                <a:spcPct val="115000"/>
              </a:lnSpc>
              <a:spcBef>
                <a:spcPts val="0"/>
              </a:spcBef>
              <a:spcAft>
                <a:spcPts val="0"/>
              </a:spcAft>
              <a:buNone/>
            </a:pPr>
            <a:endParaRPr lang="en-GB" sz="1200" b="1" dirty="0">
              <a:solidFill>
                <a:schemeClr val="tx1">
                  <a:lumMod val="75000"/>
                  <a:lumOff val="25000"/>
                </a:schemeClr>
              </a:solidFill>
            </a:endParaRPr>
          </a:p>
          <a:p>
            <a:pPr marL="0" lvl="0" indent="0" rtl="0">
              <a:lnSpc>
                <a:spcPct val="115000"/>
              </a:lnSpc>
              <a:spcBef>
                <a:spcPts val="0"/>
              </a:spcBef>
              <a:spcAft>
                <a:spcPts val="0"/>
              </a:spcAft>
              <a:buNone/>
            </a:pPr>
            <a:r>
              <a:rPr lang="en-GB" sz="1200" b="1" dirty="0">
                <a:solidFill>
                  <a:schemeClr val="tx1">
                    <a:lumMod val="75000"/>
                    <a:lumOff val="25000"/>
                  </a:schemeClr>
                </a:solidFill>
              </a:rPr>
              <a:t>Definitions</a:t>
            </a:r>
          </a:p>
          <a:p>
            <a:pPr marL="0" lvl="0" indent="0">
              <a:lnSpc>
                <a:spcPct val="115000"/>
              </a:lnSpc>
              <a:spcBef>
                <a:spcPts val="0"/>
              </a:spcBef>
              <a:buNone/>
            </a:pPr>
            <a:r>
              <a:rPr lang="en-GB" sz="1800" dirty="0">
                <a:effectLst/>
                <a:latin typeface="Times New Roman" panose="02020603050405020304" pitchFamily="18" charset="0"/>
                <a:ea typeface="Times New Roman" panose="02020603050405020304" pitchFamily="18" charset="0"/>
              </a:rPr>
              <a:t>The Greek God Proteus could adapt and change shape at will; thus, the </a:t>
            </a:r>
            <a:r>
              <a:rPr lang="en-GB" sz="1800" b="1" dirty="0">
                <a:effectLst/>
                <a:latin typeface="Times New Roman" panose="02020603050405020304" pitchFamily="18" charset="0"/>
                <a:ea typeface="Times New Roman" panose="02020603050405020304" pitchFamily="18" charset="0"/>
              </a:rPr>
              <a:t>Protean Careerist </a:t>
            </a:r>
            <a:r>
              <a:rPr lang="en-GB" sz="1800" dirty="0">
                <a:effectLst/>
                <a:latin typeface="Times New Roman" panose="02020603050405020304" pitchFamily="18" charset="0"/>
                <a:ea typeface="Times New Roman" panose="02020603050405020304" pitchFamily="18" charset="0"/>
              </a:rPr>
              <a:t>takes ownership of their career and adapts in a manner that serves their own needs (Hall, 1976).</a:t>
            </a:r>
            <a:endParaRPr lang="en-GB" sz="1200" dirty="0">
              <a:solidFill>
                <a:schemeClr val="tx1">
                  <a:lumMod val="75000"/>
                  <a:lumOff val="25000"/>
                </a:schemeClr>
              </a:solidFill>
            </a:endParaRPr>
          </a:p>
          <a:p>
            <a:pPr marL="0" lvl="0" indent="0">
              <a:lnSpc>
                <a:spcPct val="115000"/>
              </a:lnSpc>
              <a:spcBef>
                <a:spcPts val="0"/>
              </a:spcBef>
              <a:buNone/>
            </a:pPr>
            <a:endParaRPr lang="en-GB" sz="1200" dirty="0">
              <a:solidFill>
                <a:schemeClr val="tx1">
                  <a:lumMod val="75000"/>
                  <a:lumOff val="25000"/>
                </a:schemeClr>
              </a:solidFill>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GB" sz="1200" dirty="0">
                <a:solidFill>
                  <a:schemeClr val="tx1">
                    <a:lumMod val="75000"/>
                    <a:lumOff val="25000"/>
                  </a:schemeClr>
                </a:solidFill>
              </a:rPr>
              <a:t>We adopt Vanhercke and Colleagues definition of </a:t>
            </a:r>
            <a:r>
              <a:rPr lang="en-GB" sz="1200" b="1" dirty="0">
                <a:solidFill>
                  <a:schemeClr val="tx1">
                    <a:lumMod val="75000"/>
                    <a:lumOff val="25000"/>
                  </a:schemeClr>
                </a:solidFill>
              </a:rPr>
              <a:t>Perceived Employability </a:t>
            </a:r>
            <a:r>
              <a:rPr lang="en-GB" sz="1200" dirty="0">
                <a:solidFill>
                  <a:schemeClr val="tx1">
                    <a:lumMod val="75000"/>
                    <a:lumOff val="25000"/>
                  </a:schemeClr>
                </a:solidFill>
              </a:rPr>
              <a:t>as …  </a:t>
            </a:r>
            <a:r>
              <a:rPr lang="en-GB" sz="1800" i="1" dirty="0">
                <a:effectLst/>
                <a:latin typeface="Times New Roman" panose="02020603050405020304" pitchFamily="18" charset="0"/>
                <a:ea typeface="Times New Roman" panose="02020603050405020304" pitchFamily="18" charset="0"/>
              </a:rPr>
              <a:t>the individual’s perception of his or her possibilities of obtaining and maintaining employment (Vanhercke </a:t>
            </a:r>
            <a:r>
              <a:rPr lang="en-GB" sz="1800" i="0" dirty="0">
                <a:effectLst/>
                <a:latin typeface="Times New Roman" panose="02020603050405020304" pitchFamily="18" charset="0"/>
                <a:ea typeface="Times New Roman" panose="02020603050405020304" pitchFamily="18" charset="0"/>
              </a:rPr>
              <a:t>et al., p.25). </a:t>
            </a:r>
            <a:endParaRPr lang="en-GB" sz="1200" dirty="0">
              <a:solidFill>
                <a:schemeClr val="tx1">
                  <a:lumMod val="75000"/>
                  <a:lumOff val="25000"/>
                </a:schemeClr>
              </a:solidFill>
            </a:endParaRPr>
          </a:p>
          <a:p>
            <a:pPr marL="0" lvl="0" indent="0">
              <a:lnSpc>
                <a:spcPct val="115000"/>
              </a:lnSpc>
              <a:spcBef>
                <a:spcPts val="0"/>
              </a:spcBef>
              <a:buNone/>
            </a:pPr>
            <a:endParaRPr lang="en-GB" sz="1200" dirty="0">
              <a:solidFill>
                <a:schemeClr val="tx1">
                  <a:lumMod val="75000"/>
                  <a:lumOff val="25000"/>
                </a:schemeClr>
              </a:solidFill>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GB" sz="1200" dirty="0">
                <a:solidFill>
                  <a:schemeClr val="tx1">
                    <a:lumMod val="75000"/>
                    <a:lumOff val="25000"/>
                  </a:schemeClr>
                </a:solidFill>
              </a:rPr>
              <a:t>We adopt Schmutte and RIFEs Ryff’s definition of </a:t>
            </a:r>
            <a:r>
              <a:rPr lang="en-GB" sz="1200" b="1" dirty="0">
                <a:solidFill>
                  <a:schemeClr val="tx1">
                    <a:lumMod val="75000"/>
                    <a:lumOff val="25000"/>
                  </a:schemeClr>
                </a:solidFill>
              </a:rPr>
              <a:t>Psychological Wellbeing </a:t>
            </a:r>
            <a:r>
              <a:rPr lang="en-GB" sz="1200" b="0" dirty="0">
                <a:solidFill>
                  <a:schemeClr val="tx1">
                    <a:lumMod val="75000"/>
                    <a:lumOff val="25000"/>
                  </a:schemeClr>
                </a:solidFill>
              </a:rPr>
              <a:t>as a generalised feeling of happiness that is </a:t>
            </a:r>
            <a:r>
              <a:rPr lang="en-GB" sz="1800" dirty="0">
                <a:effectLst/>
                <a:latin typeface="Times New Roman" panose="02020603050405020304" pitchFamily="18" charset="0"/>
                <a:ea typeface="Times New Roman" panose="02020603050405020304" pitchFamily="18" charset="0"/>
              </a:rPr>
              <a:t>conceived as ‘</a:t>
            </a:r>
            <a:r>
              <a:rPr lang="en-GB" sz="1800" i="1" dirty="0">
                <a:effectLst/>
                <a:latin typeface="Times New Roman" panose="02020603050405020304" pitchFamily="18" charset="0"/>
                <a:ea typeface="Times New Roman" panose="02020603050405020304" pitchFamily="18" charset="0"/>
              </a:rPr>
              <a:t>progressions of continued growth across the life course</a:t>
            </a:r>
            <a:r>
              <a:rPr lang="en-GB" sz="1800" dirty="0">
                <a:effectLst/>
                <a:latin typeface="Times New Roman" panose="02020603050405020304" pitchFamily="18" charset="0"/>
                <a:ea typeface="Times New Roman" panose="02020603050405020304" pitchFamily="18" charset="0"/>
              </a:rPr>
              <a:t>’ (Ryff, 1995, p.99).</a:t>
            </a:r>
            <a:endParaRPr lang="en-GB" sz="1200" dirty="0">
              <a:solidFill>
                <a:schemeClr val="tx1">
                  <a:lumMod val="75000"/>
                  <a:lumOff val="25000"/>
                </a:schemeClr>
              </a:solidFill>
            </a:endParaRPr>
          </a:p>
          <a:p>
            <a:pPr marL="0" lvl="0" indent="0">
              <a:lnSpc>
                <a:spcPct val="115000"/>
              </a:lnSpc>
              <a:spcBef>
                <a:spcPts val="0"/>
              </a:spcBef>
              <a:buNone/>
            </a:pPr>
            <a:endParaRPr lang="en-GB" sz="1200" dirty="0">
              <a:solidFill>
                <a:schemeClr val="tx1">
                  <a:lumMod val="75000"/>
                  <a:lumOff val="25000"/>
                </a:schemeClr>
              </a:solidFill>
            </a:endParaRPr>
          </a:p>
          <a:p>
            <a:pPr marL="0" lvl="0" indent="0" rtl="0">
              <a:lnSpc>
                <a:spcPct val="115000"/>
              </a:lnSpc>
              <a:spcBef>
                <a:spcPts val="0"/>
              </a:spcBef>
              <a:spcAft>
                <a:spcPts val="0"/>
              </a:spcAft>
              <a:buNone/>
            </a:pPr>
            <a:endParaRPr lang="en-GB" sz="1200" b="1" dirty="0">
              <a:solidFill>
                <a:schemeClr val="tx1">
                  <a:lumMod val="75000"/>
                  <a:lumOff val="25000"/>
                </a:schemeClr>
              </a:solidFill>
            </a:endParaRPr>
          </a:p>
          <a:p>
            <a:pPr marL="0" lvl="0" indent="0" rtl="0">
              <a:lnSpc>
                <a:spcPct val="115000"/>
              </a:lnSpc>
              <a:spcBef>
                <a:spcPts val="0"/>
              </a:spcBef>
              <a:spcAft>
                <a:spcPts val="0"/>
              </a:spcAft>
              <a:buNone/>
            </a:pPr>
            <a:r>
              <a:rPr lang="en-GB" sz="1200" b="1" dirty="0">
                <a:solidFill>
                  <a:schemeClr val="tx1">
                    <a:lumMod val="75000"/>
                    <a:lumOff val="25000"/>
                  </a:schemeClr>
                </a:solidFill>
              </a:rPr>
              <a:t>Theoretical Framework</a:t>
            </a:r>
          </a:p>
          <a:p>
            <a:pPr marL="0" lvl="0" indent="0" rtl="0">
              <a:lnSpc>
                <a:spcPct val="115000"/>
              </a:lnSpc>
              <a:spcBef>
                <a:spcPts val="0"/>
              </a:spcBef>
              <a:spcAft>
                <a:spcPts val="0"/>
              </a:spcAft>
              <a:buNone/>
            </a:pPr>
            <a:r>
              <a:rPr lang="en-GB" sz="1200" dirty="0">
                <a:solidFill>
                  <a:schemeClr val="tx1">
                    <a:lumMod val="75000"/>
                    <a:lumOff val="25000"/>
                  </a:schemeClr>
                </a:solidFill>
              </a:rPr>
              <a:t>The theoretical framework draws on the Conservation of Resources Theory whereby the acquisition of personal resources can enable an individual to manage stressful situations to reduce the risk of burnout and achieve career sustainability.</a:t>
            </a:r>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extLst>
      <p:ext uri="{BB962C8B-B14F-4D97-AF65-F5344CB8AC3E}">
        <p14:creationId xmlns:p14="http://schemas.microsoft.com/office/powerpoint/2010/main" val="272510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GB" sz="1200" b="1" dirty="0">
                <a:solidFill>
                  <a:schemeClr val="tx1">
                    <a:lumMod val="75000"/>
                    <a:lumOff val="25000"/>
                  </a:schemeClr>
                </a:solidFill>
              </a:rPr>
              <a:t>Hypotheses</a:t>
            </a:r>
          </a:p>
          <a:p>
            <a:pPr marL="0" lvl="0" indent="0" rtl="0">
              <a:lnSpc>
                <a:spcPct val="115000"/>
              </a:lnSpc>
              <a:spcBef>
                <a:spcPts val="0"/>
              </a:spcBef>
              <a:spcAft>
                <a:spcPts val="0"/>
              </a:spcAft>
              <a:buNone/>
            </a:pPr>
            <a:r>
              <a:rPr lang="en-GB" sz="1200" dirty="0">
                <a:solidFill>
                  <a:schemeClr val="tx1">
                    <a:lumMod val="75000"/>
                    <a:lumOff val="25000"/>
                  </a:schemeClr>
                </a:solidFill>
              </a:rPr>
              <a:t>The study had two hypotheses.</a:t>
            </a:r>
          </a:p>
          <a:p>
            <a:pPr marL="0" lvl="0" indent="0" rtl="0">
              <a:lnSpc>
                <a:spcPct val="115000"/>
              </a:lnSpc>
              <a:spcBef>
                <a:spcPts val="0"/>
              </a:spcBef>
              <a:spcAft>
                <a:spcPts val="0"/>
              </a:spcAft>
              <a:buNone/>
            </a:pPr>
            <a:r>
              <a:rPr lang="en-GB" sz="1200" dirty="0">
                <a:solidFill>
                  <a:schemeClr val="tx1">
                    <a:lumMod val="75000"/>
                    <a:lumOff val="25000"/>
                  </a:schemeClr>
                </a:solidFill>
              </a:rPr>
              <a:t>Hypothesis 1: PCA positively predicts PW</a:t>
            </a:r>
          </a:p>
          <a:p>
            <a:pPr marL="0" lvl="0" indent="0" rtl="0">
              <a:lnSpc>
                <a:spcPct val="115000"/>
              </a:lnSpc>
              <a:spcBef>
                <a:spcPts val="0"/>
              </a:spcBef>
              <a:spcAft>
                <a:spcPts val="0"/>
              </a:spcAft>
              <a:buNone/>
            </a:pPr>
            <a:r>
              <a:rPr lang="en-GB" sz="1200" dirty="0">
                <a:solidFill>
                  <a:schemeClr val="tx1">
                    <a:lumMod val="75000"/>
                    <a:lumOff val="25000"/>
                  </a:schemeClr>
                </a:solidFill>
              </a:rPr>
              <a:t>Hypothesis 2: PE moderates the relationship between PCA and PW</a:t>
            </a:r>
          </a:p>
          <a:p>
            <a:pPr marL="0" lvl="0" indent="0" rtl="0">
              <a:lnSpc>
                <a:spcPct val="115000"/>
              </a:lnSpc>
              <a:spcBef>
                <a:spcPts val="0"/>
              </a:spcBef>
              <a:spcAft>
                <a:spcPts val="0"/>
              </a:spcAft>
              <a:buNone/>
            </a:pPr>
            <a:endParaRPr lang="en-GB" sz="1200" b="1" dirty="0">
              <a:solidFill>
                <a:schemeClr val="tx1">
                  <a:lumMod val="75000"/>
                  <a:lumOff val="25000"/>
                </a:schemeClr>
              </a:solidFill>
            </a:endParaRPr>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253194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Using a quantitative methodology, self-reporting questionnaires were distributed in-person and online between February and July 2019. </a:t>
            </a:r>
          </a:p>
          <a:p>
            <a:pPr marL="0" lvl="0" indent="0" algn="l" rtl="0">
              <a:spcBef>
                <a:spcPts val="360"/>
              </a:spcBef>
              <a:spcAft>
                <a:spcPts val="0"/>
              </a:spcAft>
              <a:buNone/>
            </a:pPr>
            <a:endParaRPr lang="en-GB" dirty="0"/>
          </a:p>
          <a:p>
            <a:pPr marL="0" lvl="0" indent="0" algn="l" rtl="0">
              <a:spcBef>
                <a:spcPts val="360"/>
              </a:spcBef>
              <a:spcAft>
                <a:spcPts val="0"/>
              </a:spcAft>
              <a:buNone/>
            </a:pPr>
            <a:r>
              <a:rPr lang="en-GB" sz="1800" dirty="0">
                <a:effectLst/>
                <a:latin typeface="Times New Roman" panose="02020603050405020304" pitchFamily="18" charset="0"/>
                <a:ea typeface="Times New Roman" panose="02020603050405020304" pitchFamily="18" charset="0"/>
              </a:rPr>
              <a:t>Participants came from three cities in India with a high concentration of Information Technology organisations. </a:t>
            </a:r>
          </a:p>
          <a:p>
            <a:pPr marL="0" lvl="0" indent="0" algn="l" rtl="0">
              <a:spcBef>
                <a:spcPts val="360"/>
              </a:spcBef>
              <a:spcAft>
                <a:spcPts val="0"/>
              </a:spcAft>
              <a:buNone/>
            </a:pPr>
            <a:endParaRPr lang="en-GB" sz="1800" dirty="0">
              <a:effectLst/>
              <a:latin typeface="Times New Roman" panose="02020603050405020304" pitchFamily="18" charset="0"/>
            </a:endParaRPr>
          </a:p>
          <a:p>
            <a:pPr marL="0" lvl="0" indent="0" algn="l" rtl="0">
              <a:spcBef>
                <a:spcPts val="360"/>
              </a:spcBef>
              <a:spcAft>
                <a:spcPts val="0"/>
              </a:spcAft>
              <a:buNone/>
            </a:pPr>
            <a:r>
              <a:rPr lang="en-GB" sz="1800" dirty="0">
                <a:effectLst/>
                <a:latin typeface="Times New Roman" panose="02020603050405020304" pitchFamily="18" charset="0"/>
              </a:rPr>
              <a:t>421 graduates returned completed surveys. </a:t>
            </a:r>
          </a:p>
          <a:p>
            <a:pPr marL="0" lvl="0" indent="0" algn="l" rtl="0">
              <a:spcBef>
                <a:spcPts val="360"/>
              </a:spcBef>
              <a:spcAft>
                <a:spcPts val="0"/>
              </a:spcAft>
              <a:buNone/>
            </a:pPr>
            <a:endParaRPr lang="en-GB" sz="1800" dirty="0">
              <a:effectLst/>
              <a:latin typeface="Times New Roman" panose="02020603050405020304" pitchFamily="18" charset="0"/>
            </a:endParaRPr>
          </a:p>
          <a:p>
            <a:pPr marL="0" lvl="0" indent="0" algn="l" rtl="0">
              <a:spcBef>
                <a:spcPts val="360"/>
              </a:spcBef>
              <a:spcAft>
                <a:spcPts val="0"/>
              </a:spcAft>
              <a:buNone/>
            </a:pPr>
            <a:r>
              <a:rPr lang="en-GB" sz="1800" dirty="0">
                <a:effectLst/>
                <a:latin typeface="Times New Roman" panose="02020603050405020304" pitchFamily="18" charset="0"/>
              </a:rPr>
              <a:t>The gender split was 39.7% female and 60.3% male. Average age was 29.64 years and average years of work experience was 6.46.</a:t>
            </a:r>
            <a:endParaRPr lang="en-GB" dirty="0"/>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extLst>
      <p:ext uri="{BB962C8B-B14F-4D97-AF65-F5344CB8AC3E}">
        <p14:creationId xmlns:p14="http://schemas.microsoft.com/office/powerpoint/2010/main" val="212795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lgn="just">
              <a:lnSpc>
                <a:spcPct val="150000"/>
              </a:lnSpc>
            </a:pPr>
            <a:r>
              <a:rPr lang="en-GB" sz="1800" dirty="0">
                <a:effectLst/>
                <a:latin typeface="Times New Roman" panose="02020603050405020304" pitchFamily="18" charset="0"/>
                <a:ea typeface="Times New Roman" panose="02020603050405020304" pitchFamily="18" charset="0"/>
              </a:rPr>
              <a:t>The findings show that Protean Career Attitude positively predicts Psychological Wellbeing and that the relationship is moderated by Perceived Employability in such a way that the relationship is stronger when Perceived Employability is low. Thus both hypotheses are supported.</a:t>
            </a:r>
            <a:endParaRPr lang="en-GB" sz="1800" dirty="0">
              <a:effectLst/>
              <a:latin typeface="Calibri" panose="020F0502020204030204" pitchFamily="34" charset="0"/>
              <a:ea typeface="Calibri" panose="020F0502020204030204" pitchFamily="34" charset="0"/>
            </a:endParaRPr>
          </a:p>
          <a:p>
            <a:pPr marL="0" lvl="0" indent="0" algn="l" rtl="0">
              <a:spcBef>
                <a:spcPts val="360"/>
              </a:spcBef>
              <a:spcAft>
                <a:spcPts val="0"/>
              </a:spcAft>
              <a:buNone/>
            </a:pPr>
            <a:endParaRPr lang="en-GB" dirty="0"/>
          </a:p>
          <a:p>
            <a:pPr marL="0" lvl="0" indent="0" algn="l" rtl="0">
              <a:spcBef>
                <a:spcPts val="360"/>
              </a:spcBef>
              <a:spcAft>
                <a:spcPts val="0"/>
              </a:spcAft>
              <a:buNone/>
            </a:pPr>
            <a:endParaRPr dirty="0"/>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extLst>
      <p:ext uri="{BB962C8B-B14F-4D97-AF65-F5344CB8AC3E}">
        <p14:creationId xmlns:p14="http://schemas.microsoft.com/office/powerpoint/2010/main" val="9494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800" dirty="0">
                <a:effectLst/>
                <a:latin typeface="Times New Roman" panose="02020603050405020304" pitchFamily="18" charset="0"/>
                <a:ea typeface="Times New Roman" panose="02020603050405020304" pitchFamily="18" charset="0"/>
              </a:rPr>
              <a:t>Firstly, the findings of hypothesis 1 within the IT sector in India respond to calls to empirically validate the relationship between protean career attitude and psychological wellbeing using a homogeneous sample in a new cultural context; specifically, India.</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800" dirty="0">
                <a:effectLst/>
                <a:latin typeface="Times New Roman" panose="02020603050405020304" pitchFamily="18" charset="0"/>
                <a:ea typeface="Times New Roman" panose="02020603050405020304" pitchFamily="18" charset="0"/>
              </a:rPr>
              <a:t>Secondly, our study responds to calls to address the underrepresentation of non-Western cultures in empirical research addressing protean career attitude.</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800" dirty="0">
                <a:effectLst/>
                <a:latin typeface="Times New Roman" panose="02020603050405020304" pitchFamily="18" charset="0"/>
                <a:ea typeface="Times New Roman" panose="02020603050405020304" pitchFamily="18" charset="0"/>
              </a:rPr>
              <a:t>Thirdly, this study contributes theoretically by empirically evidencing the moderating role of perceived employability on the protean career attitude and psychological wellbeing relationship (via hypothesis 2). This finding is of particular interest because whilst the moderating role of perceived employability has been applied in studies examining job insecurity, emotional exhaustion, and willingness to undertake training, this is the first study to our knowledge to empirically test perceived employability as a moderator of the protean career attitude and psychological wellbeing relationship. The findings support the views of the employability paradox whereby the moderation of perceived employability on the protean career attitude and psychological wellbeing relationship is stronger when PE is low. </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800" dirty="0">
                <a:effectLst/>
                <a:latin typeface="Times New Roman" panose="02020603050405020304" pitchFamily="18" charset="0"/>
                <a:ea typeface="Times New Roman" panose="02020603050405020304" pitchFamily="18" charset="0"/>
              </a:rPr>
              <a:t>Fourthly, we advance Conservation of Resources theory by identifying development opportunities for students to equip themselves with the capability to build, retain, and protect resources to offer career sustainability.</a:t>
            </a:r>
          </a:p>
          <a:p>
            <a:pPr marL="0" lvl="0" indent="0" algn="l" rtl="0">
              <a:spcBef>
                <a:spcPts val="360"/>
              </a:spcBef>
              <a:spcAft>
                <a:spcPts val="0"/>
              </a:spcAft>
              <a:buNone/>
            </a:pPr>
            <a:endParaRPr lang="en-GB" sz="1800" dirty="0">
              <a:effectLst/>
              <a:latin typeface="Times New Roman" panose="02020603050405020304" pitchFamily="18" charset="0"/>
            </a:endParaRPr>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Tree>
    <p:extLst>
      <p:ext uri="{BB962C8B-B14F-4D97-AF65-F5344CB8AC3E}">
        <p14:creationId xmlns:p14="http://schemas.microsoft.com/office/powerpoint/2010/main" val="321198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practical implications apply to career advisors, students, universities, organisations and their employees. Despite our findings coming from India, we believe they can also be of use to other contexts on a global scale – particularly given that the relationship between Protean Career Attitude and Psychological Wellbeing that we found in India has been shown to hold true across countries and cultures.</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findings suggest that university careers advisors should focus their efforts on helping their students to take ownership of their careers as a mechanism for career sustainability across the lifespan. The acquisition of resources can help students to increase their levels of Perceived Employability, offering opportunities to become more resilient to chance events and career shocks when they inevitably occur during their careers. In effect, our study suggests that sustainable development goals at an individual level should focus on enhancing Protean Career Attitude to improve levels of Psychological Wellbeing.  Universities subsequently gain through improved employability outcomes of their graduates, leading to increased league table rankings which can help to attract prospective students and associated revenue. Careers services should therefore highlight the value they can offer to students with lower levels of Perceived Employability to improve the levels of engagement with these students and subsequent outcomes of employability and employment. </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Within organisations, we recommend that careers advice continue to be offered to early careers talent. We believe that Individuals need support from career coaches and organisations via training and development opportunities to equip themselves with the capability to build, retain, and protect resources. We also believe such interventions have the greatest return when implemented early in an individual’s career. Moreover, a state of Psychological Wellbeing at the individual employee level has been shown to have benefits relating to organisational sustainability via staff retention.</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Organisations may opt to target such investment in career guidance to employees with lower levels of PE to maximise their return on investment. For example, employees could be asked to self-report their Perceived Employability as part of their annual performance appraisal. Where appropriate, resources could then be allocated to align with personal development objectives for the next review cycle. The success of the intervention could then be empirically assessed during the next annual performance appraisal. This captures the importance to the organisation of providing the resources and opportunities for self-initiated change processes in the workplace. </a:t>
            </a:r>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extLst>
      <p:ext uri="{BB962C8B-B14F-4D97-AF65-F5344CB8AC3E}">
        <p14:creationId xmlns:p14="http://schemas.microsoft.com/office/powerpoint/2010/main" val="407855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9f2151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9f215115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That concludes the presentation. Thank you.</a:t>
            </a:r>
          </a:p>
        </p:txBody>
      </p:sp>
      <p:sp>
        <p:nvSpPr>
          <p:cNvPr id="89" name="Google Shape;89;g749f21511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extLst>
      <p:ext uri="{BB962C8B-B14F-4D97-AF65-F5344CB8AC3E}">
        <p14:creationId xmlns:p14="http://schemas.microsoft.com/office/powerpoint/2010/main" val="208843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3"/>
        <p:cNvGrpSpPr/>
        <p:nvPr/>
      </p:nvGrpSpPr>
      <p:grpSpPr>
        <a:xfrm>
          <a:off x="0" y="0"/>
          <a:ext cx="0" cy="0"/>
          <a:chOff x="0" y="0"/>
          <a:chExt cx="0" cy="0"/>
        </a:xfrm>
      </p:grpSpPr>
      <p:sp>
        <p:nvSpPr>
          <p:cNvPr id="26" name="Google Shape;26;p3"/>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7" name="Google Shape;27;p3"/>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rot="5400000">
            <a:off x="7124700" y="1485900"/>
            <a:ext cx="5562600" cy="2743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2"/>
          <p:cNvSpPr txBox="1">
            <a:spLocks noGrp="1"/>
          </p:cNvSpPr>
          <p:nvPr>
            <p:ph type="body" idx="1"/>
          </p:nvPr>
        </p:nvSpPr>
        <p:spPr>
          <a:xfrm rot="5400000">
            <a:off x="1536700" y="-1155700"/>
            <a:ext cx="5562600" cy="80264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20039" algn="l" rtl="0">
              <a:spcBef>
                <a:spcPts val="360"/>
              </a:spcBef>
              <a:spcAft>
                <a:spcPts val="0"/>
              </a:spcAft>
              <a:buSzPts val="1440"/>
              <a:buChar char="o"/>
              <a:defRPr/>
            </a:lvl3pPr>
            <a:lvl4pPr marL="1828800" lvl="3" indent="-308610" algn="l" rtl="0">
              <a:spcBef>
                <a:spcPts val="360"/>
              </a:spcBef>
              <a:spcAft>
                <a:spcPts val="0"/>
              </a:spcAft>
              <a:buSzPts val="126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4" name="Google Shape;74;p12"/>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5" name="Google Shape;75;p12"/>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1" y="2880002"/>
            <a:ext cx="11486267" cy="997196"/>
          </a:xfrm>
          <a:prstGeom prst="rect">
            <a:avLst/>
          </a:prstGeom>
        </p:spPr>
        <p:txBody>
          <a:bodyPr wrap="square" lIns="0" tIns="0" rIns="0" bIns="0" anchor="t" anchorCtr="0">
            <a:spAutoFit/>
          </a:bodyPr>
          <a:lstStyle>
            <a:lvl1pPr algn="l">
              <a:defRPr sz="3600" b="1">
                <a:solidFill>
                  <a:schemeClr val="bg1"/>
                </a:solidFill>
                <a:latin typeface="Montserrat" panose="00000500000000000000" pitchFamily="2"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365762" y="4222659"/>
            <a:ext cx="11486268" cy="249299"/>
          </a:xfrm>
          <a:prstGeom prst="rect">
            <a:avLst/>
          </a:prstGeom>
        </p:spPr>
        <p:txBody>
          <a:bodyPr wrap="square" lIns="0" tIns="0" rIns="0" bIns="0">
            <a:spAutoFit/>
          </a:bodyPr>
          <a:lstStyle>
            <a:lvl1pPr marL="0" indent="0" algn="l">
              <a:buNone/>
              <a:defRPr sz="1800">
                <a:solidFill>
                  <a:schemeClr val="bg1"/>
                </a:solidFill>
                <a:latin typeface="Montserrat" panose="00000500000000000000" pitchFamily="2" charset="0"/>
              </a:defRPr>
            </a:lvl1pPr>
            <a:lvl2pPr marL="342883" indent="0" algn="ctr">
              <a:buNone/>
              <a:defRPr sz="1500"/>
            </a:lvl2pPr>
            <a:lvl3pPr marL="685766" indent="0" algn="ctr">
              <a:buNone/>
              <a:defRPr sz="1351"/>
            </a:lvl3pPr>
            <a:lvl4pPr marL="1028648"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dirty="0"/>
              <a:t>SUB TITLE IN HERE</a:t>
            </a:r>
          </a:p>
        </p:txBody>
      </p:sp>
      <p:sp>
        <p:nvSpPr>
          <p:cNvPr id="4" name="Date Placeholder 3"/>
          <p:cNvSpPr>
            <a:spLocks noGrp="1"/>
          </p:cNvSpPr>
          <p:nvPr>
            <p:ph type="dt" sz="half" idx="10"/>
          </p:nvPr>
        </p:nvSpPr>
        <p:spPr>
          <a:xfrm>
            <a:off x="365759" y="6321580"/>
            <a:ext cx="2743200" cy="184665"/>
          </a:xfrm>
          <a:prstGeom prst="rect">
            <a:avLst/>
          </a:prstGeom>
        </p:spPr>
        <p:txBody>
          <a:bodyPr lIns="0" tIns="0" rIns="0" bIns="0" anchor="t" anchorCtr="0">
            <a:noAutofit/>
          </a:bodyPr>
          <a:lstStyle>
            <a:lvl1pPr>
              <a:defRPr sz="1000">
                <a:solidFill>
                  <a:schemeClr val="bg1"/>
                </a:solidFill>
                <a:latin typeface="Montserrat" panose="00000500000000000000" pitchFamily="2" charset="0"/>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1478" y="5507029"/>
            <a:ext cx="1460553" cy="999213"/>
          </a:xfrm>
          <a:prstGeom prst="rect">
            <a:avLst/>
          </a:prstGeom>
        </p:spPr>
      </p:pic>
    </p:spTree>
    <p:extLst>
      <p:ext uri="{BB962C8B-B14F-4D97-AF65-F5344CB8AC3E}">
        <p14:creationId xmlns:p14="http://schemas.microsoft.com/office/powerpoint/2010/main" val="129611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1" y="2880001"/>
            <a:ext cx="11486267" cy="1329595"/>
          </a:xfrm>
          <a:prstGeom prst="rect">
            <a:avLst/>
          </a:prstGeom>
        </p:spPr>
        <p:txBody>
          <a:bodyPr wrap="square" lIns="0" tIns="0" rIns="0" bIns="0" anchor="t" anchorCtr="0">
            <a:spAutoFit/>
          </a:bodyPr>
          <a:lstStyle>
            <a:lvl1pPr algn="l">
              <a:defRPr sz="4800" b="1">
                <a:solidFill>
                  <a:schemeClr val="bg1"/>
                </a:solidFill>
                <a:latin typeface="Montserrat" panose="00000500000000000000" pitchFamily="2"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365761" y="4222657"/>
            <a:ext cx="11486268" cy="332399"/>
          </a:xfrm>
          <a:prstGeom prst="rect">
            <a:avLst/>
          </a:prstGeom>
        </p:spPr>
        <p:txBody>
          <a:bodyPr wrap="square" lIns="0" tIns="0" rIns="0" bIns="0">
            <a:spAutoFit/>
          </a:bodyPr>
          <a:lstStyle>
            <a:lvl1pPr marL="0" indent="0" algn="l">
              <a:buNone/>
              <a:defRPr sz="2400">
                <a:solidFill>
                  <a:schemeClr val="bg1"/>
                </a:solidFill>
                <a:latin typeface="Montserrat" panose="00000500000000000000" pitchFamily="2" charset="0"/>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 TITLE IN HERE</a:t>
            </a:r>
          </a:p>
        </p:txBody>
      </p:sp>
      <p:sp>
        <p:nvSpPr>
          <p:cNvPr id="4" name="Date Placeholder 3"/>
          <p:cNvSpPr>
            <a:spLocks noGrp="1"/>
          </p:cNvSpPr>
          <p:nvPr>
            <p:ph type="dt" sz="half" idx="10"/>
          </p:nvPr>
        </p:nvSpPr>
        <p:spPr>
          <a:xfrm>
            <a:off x="365759" y="6321578"/>
            <a:ext cx="2743200" cy="184665"/>
          </a:xfrm>
          <a:prstGeom prst="rect">
            <a:avLst/>
          </a:prstGeom>
        </p:spPr>
        <p:txBody>
          <a:bodyPr lIns="0" tIns="0" rIns="0" bIns="0" anchor="t" anchorCtr="0">
            <a:noAutofit/>
          </a:bodyPr>
          <a:lstStyle>
            <a:lvl1pPr>
              <a:defRPr sz="1333">
                <a:solidFill>
                  <a:schemeClr val="bg1"/>
                </a:solidFill>
                <a:latin typeface="Montserrat" panose="00000500000000000000" pitchFamily="2" charset="0"/>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1477" y="5507027"/>
            <a:ext cx="1460553" cy="999213"/>
          </a:xfrm>
          <a:prstGeom prst="rect">
            <a:avLst/>
          </a:prstGeom>
        </p:spPr>
      </p:pic>
    </p:spTree>
    <p:extLst>
      <p:ext uri="{BB962C8B-B14F-4D97-AF65-F5344CB8AC3E}">
        <p14:creationId xmlns:p14="http://schemas.microsoft.com/office/powerpoint/2010/main" val="152087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Font typeface="Garamond"/>
              <a:buNone/>
              <a:defRPr sz="2000"/>
            </a:lvl1pPr>
            <a:lvl2pPr marL="914400" lvl="1" indent="-228600" algn="l" rtl="0">
              <a:spcBef>
                <a:spcPts val="360"/>
              </a:spcBef>
              <a:spcAft>
                <a:spcPts val="0"/>
              </a:spcAft>
              <a:buSzPts val="1800"/>
              <a:buNone/>
              <a:defRPr sz="1800"/>
            </a:lvl2pPr>
            <a:lvl3pPr marL="1371600" lvl="2" indent="-228600" algn="l" rtl="0">
              <a:spcBef>
                <a:spcPts val="320"/>
              </a:spcBef>
              <a:spcAft>
                <a:spcPts val="0"/>
              </a:spcAft>
              <a:buSzPts val="1280"/>
              <a:buFont typeface="Garamond"/>
              <a:buNone/>
              <a:defRPr sz="1600"/>
            </a:lvl3pPr>
            <a:lvl4pPr marL="1828800" lvl="3" indent="-228600" algn="l" rtl="0">
              <a:spcBef>
                <a:spcPts val="280"/>
              </a:spcBef>
              <a:spcAft>
                <a:spcPts val="0"/>
              </a:spcAft>
              <a:buSzPts val="980"/>
              <a:buNone/>
              <a:defRPr sz="1400"/>
            </a:lvl4pPr>
            <a:lvl5pPr marL="2286000" lvl="4" indent="-228600" algn="l" rtl="0">
              <a:spcBef>
                <a:spcPts val="280"/>
              </a:spcBef>
              <a:spcAft>
                <a:spcPts val="0"/>
              </a:spcAft>
              <a:buSzPts val="1400"/>
              <a:buFont typeface="Garamond"/>
              <a:buNone/>
              <a:defRPr sz="1400"/>
            </a:lvl5pPr>
            <a:lvl6pPr marL="2743200" lvl="5" indent="-228600" algn="l" rtl="0">
              <a:spcBef>
                <a:spcPts val="280"/>
              </a:spcBef>
              <a:spcAft>
                <a:spcPts val="0"/>
              </a:spcAft>
              <a:buSzPts val="1400"/>
              <a:buFont typeface="Garamond"/>
              <a:buNone/>
              <a:defRPr sz="1400"/>
            </a:lvl6pPr>
            <a:lvl7pPr marL="3200400" lvl="6" indent="-228600" algn="l" rtl="0">
              <a:spcBef>
                <a:spcPts val="280"/>
              </a:spcBef>
              <a:spcAft>
                <a:spcPts val="0"/>
              </a:spcAft>
              <a:buSzPts val="1400"/>
              <a:buFont typeface="Garamond"/>
              <a:buNone/>
              <a:defRPr sz="1400"/>
            </a:lvl7pPr>
            <a:lvl8pPr marL="3657600" lvl="7" indent="-228600" algn="l" rtl="0">
              <a:spcBef>
                <a:spcPts val="280"/>
              </a:spcBef>
              <a:spcAft>
                <a:spcPts val="0"/>
              </a:spcAft>
              <a:buSzPts val="1400"/>
              <a:buFont typeface="Garamond"/>
              <a:buNone/>
              <a:defRPr sz="1400"/>
            </a:lvl8pPr>
            <a:lvl9pPr marL="4114800" lvl="8" indent="-228600" algn="l" rtl="0">
              <a:spcBef>
                <a:spcPts val="280"/>
              </a:spcBef>
              <a:spcAft>
                <a:spcPts val="0"/>
              </a:spcAft>
              <a:buSzPts val="1400"/>
              <a:buFont typeface="Garamond"/>
              <a:buNone/>
              <a:defRPr sz="1400"/>
            </a:lvl9pPr>
          </a:lstStyle>
          <a:p>
            <a:endParaRPr/>
          </a:p>
        </p:txBody>
      </p:sp>
      <p:sp>
        <p:nvSpPr>
          <p:cNvPr id="31" name="Google Shape;31;p4"/>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04800" y="76200"/>
            <a:ext cx="10363200" cy="762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 name="Google Shape;35;p5"/>
          <p:cNvSpPr txBox="1">
            <a:spLocks noGrp="1"/>
          </p:cNvSpPr>
          <p:nvPr>
            <p:ph type="body" idx="1"/>
          </p:nvPr>
        </p:nvSpPr>
        <p:spPr>
          <a:xfrm>
            <a:off x="914400" y="1524000"/>
            <a:ext cx="5080000" cy="41148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Font typeface="Garamond"/>
              <a:buChar char="•"/>
              <a:defRPr sz="2800"/>
            </a:lvl1pPr>
            <a:lvl2pPr marL="914400" lvl="1" indent="-381000" algn="l" rtl="0">
              <a:spcBef>
                <a:spcPts val="480"/>
              </a:spcBef>
              <a:spcAft>
                <a:spcPts val="0"/>
              </a:spcAft>
              <a:buSzPts val="2400"/>
              <a:buChar char="▪"/>
              <a:defRPr sz="2400"/>
            </a:lvl2pPr>
            <a:lvl3pPr marL="1371600" lvl="2" indent="-330200" algn="l" rtl="0">
              <a:spcBef>
                <a:spcPts val="400"/>
              </a:spcBef>
              <a:spcAft>
                <a:spcPts val="0"/>
              </a:spcAft>
              <a:buSzPts val="1600"/>
              <a:buFont typeface="Garamond"/>
              <a:buChar char="o"/>
              <a:defRPr sz="2000"/>
            </a:lvl3pPr>
            <a:lvl4pPr marL="1828800" lvl="3" indent="-308610" algn="l" rtl="0">
              <a:spcBef>
                <a:spcPts val="360"/>
              </a:spcBef>
              <a:spcAft>
                <a:spcPts val="0"/>
              </a:spcAft>
              <a:buSzPts val="1260"/>
              <a:buChar char="❑"/>
              <a:defRPr sz="1800"/>
            </a:lvl4pPr>
            <a:lvl5pPr marL="2286000" lvl="4" indent="-342900" algn="l" rtl="0">
              <a:spcBef>
                <a:spcPts val="360"/>
              </a:spcBef>
              <a:spcAft>
                <a:spcPts val="0"/>
              </a:spcAft>
              <a:buSzPts val="1800"/>
              <a:buFont typeface="Garamond"/>
              <a:buChar char="»"/>
              <a:defRPr sz="1800"/>
            </a:lvl5pPr>
            <a:lvl6pPr marL="2743200" lvl="5" indent="-342900" algn="l" rtl="0">
              <a:spcBef>
                <a:spcPts val="360"/>
              </a:spcBef>
              <a:spcAft>
                <a:spcPts val="0"/>
              </a:spcAft>
              <a:buSzPts val="1800"/>
              <a:buFont typeface="Garamond"/>
              <a:buChar char="»"/>
              <a:defRPr sz="1800"/>
            </a:lvl6pPr>
            <a:lvl7pPr marL="3200400" lvl="6" indent="-342900" algn="l" rtl="0">
              <a:spcBef>
                <a:spcPts val="360"/>
              </a:spcBef>
              <a:spcAft>
                <a:spcPts val="0"/>
              </a:spcAft>
              <a:buSzPts val="1800"/>
              <a:buFont typeface="Garamond"/>
              <a:buChar char="»"/>
              <a:defRPr sz="1800"/>
            </a:lvl7pPr>
            <a:lvl8pPr marL="3657600" lvl="7" indent="-342900" algn="l" rtl="0">
              <a:spcBef>
                <a:spcPts val="360"/>
              </a:spcBef>
              <a:spcAft>
                <a:spcPts val="0"/>
              </a:spcAft>
              <a:buSzPts val="1800"/>
              <a:buFont typeface="Garamond"/>
              <a:buChar char="»"/>
              <a:defRPr sz="1800"/>
            </a:lvl8pPr>
            <a:lvl9pPr marL="4114800" lvl="8" indent="-342900" algn="l" rtl="0">
              <a:spcBef>
                <a:spcPts val="360"/>
              </a:spcBef>
              <a:spcAft>
                <a:spcPts val="0"/>
              </a:spcAft>
              <a:buSzPts val="1800"/>
              <a:buFont typeface="Garamond"/>
              <a:buChar char="»"/>
              <a:defRPr sz="1800"/>
            </a:lvl9pPr>
          </a:lstStyle>
          <a:p>
            <a:endParaRPr/>
          </a:p>
        </p:txBody>
      </p:sp>
      <p:sp>
        <p:nvSpPr>
          <p:cNvPr id="36" name="Google Shape;36;p5"/>
          <p:cNvSpPr txBox="1">
            <a:spLocks noGrp="1"/>
          </p:cNvSpPr>
          <p:nvPr>
            <p:ph type="body" idx="2"/>
          </p:nvPr>
        </p:nvSpPr>
        <p:spPr>
          <a:xfrm>
            <a:off x="6197600" y="1524000"/>
            <a:ext cx="5080000" cy="41148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Font typeface="Garamond"/>
              <a:buChar char="•"/>
              <a:defRPr sz="2800"/>
            </a:lvl1pPr>
            <a:lvl2pPr marL="914400" lvl="1" indent="-381000" algn="l" rtl="0">
              <a:spcBef>
                <a:spcPts val="480"/>
              </a:spcBef>
              <a:spcAft>
                <a:spcPts val="0"/>
              </a:spcAft>
              <a:buSzPts val="2400"/>
              <a:buChar char="▪"/>
              <a:defRPr sz="2400"/>
            </a:lvl2pPr>
            <a:lvl3pPr marL="1371600" lvl="2" indent="-330200" algn="l" rtl="0">
              <a:spcBef>
                <a:spcPts val="400"/>
              </a:spcBef>
              <a:spcAft>
                <a:spcPts val="0"/>
              </a:spcAft>
              <a:buSzPts val="1600"/>
              <a:buFont typeface="Garamond"/>
              <a:buChar char="o"/>
              <a:defRPr sz="2000"/>
            </a:lvl3pPr>
            <a:lvl4pPr marL="1828800" lvl="3" indent="-308610" algn="l" rtl="0">
              <a:spcBef>
                <a:spcPts val="360"/>
              </a:spcBef>
              <a:spcAft>
                <a:spcPts val="0"/>
              </a:spcAft>
              <a:buSzPts val="1260"/>
              <a:buChar char="❑"/>
              <a:defRPr sz="1800"/>
            </a:lvl4pPr>
            <a:lvl5pPr marL="2286000" lvl="4" indent="-342900" algn="l" rtl="0">
              <a:spcBef>
                <a:spcPts val="360"/>
              </a:spcBef>
              <a:spcAft>
                <a:spcPts val="0"/>
              </a:spcAft>
              <a:buSzPts val="1800"/>
              <a:buFont typeface="Garamond"/>
              <a:buChar char="»"/>
              <a:defRPr sz="1800"/>
            </a:lvl5pPr>
            <a:lvl6pPr marL="2743200" lvl="5" indent="-342900" algn="l" rtl="0">
              <a:spcBef>
                <a:spcPts val="360"/>
              </a:spcBef>
              <a:spcAft>
                <a:spcPts val="0"/>
              </a:spcAft>
              <a:buSzPts val="1800"/>
              <a:buFont typeface="Garamond"/>
              <a:buChar char="»"/>
              <a:defRPr sz="1800"/>
            </a:lvl6pPr>
            <a:lvl7pPr marL="3200400" lvl="6" indent="-342900" algn="l" rtl="0">
              <a:spcBef>
                <a:spcPts val="360"/>
              </a:spcBef>
              <a:spcAft>
                <a:spcPts val="0"/>
              </a:spcAft>
              <a:buSzPts val="1800"/>
              <a:buFont typeface="Garamond"/>
              <a:buChar char="»"/>
              <a:defRPr sz="1800"/>
            </a:lvl7pPr>
            <a:lvl8pPr marL="3657600" lvl="7" indent="-342900" algn="l" rtl="0">
              <a:spcBef>
                <a:spcPts val="360"/>
              </a:spcBef>
              <a:spcAft>
                <a:spcPts val="0"/>
              </a:spcAft>
              <a:buSzPts val="1800"/>
              <a:buFont typeface="Garamond"/>
              <a:buChar char="»"/>
              <a:defRPr sz="1800"/>
            </a:lvl8pPr>
            <a:lvl9pPr marL="4114800" lvl="8" indent="-342900" algn="l" rtl="0">
              <a:spcBef>
                <a:spcPts val="360"/>
              </a:spcBef>
              <a:spcAft>
                <a:spcPts val="0"/>
              </a:spcAft>
              <a:buSzPts val="1800"/>
              <a:buFont typeface="Garamond"/>
              <a:buChar char="»"/>
              <a:defRPr sz="1800"/>
            </a:lvl9pPr>
          </a:lstStyle>
          <a:p>
            <a:endParaRPr/>
          </a:p>
        </p:txBody>
      </p:sp>
      <p:sp>
        <p:nvSpPr>
          <p:cNvPr id="37" name="Google Shape;37;p5"/>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8" name="Google Shape;38;p5"/>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1" name="Google Shape;41;p6"/>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Font typeface="Garamond"/>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440"/>
              <a:buFont typeface="Garamond"/>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600"/>
              <a:buFont typeface="Garamond"/>
              <a:buNone/>
              <a:defRPr sz="1600" b="1"/>
            </a:lvl5pPr>
            <a:lvl6pPr marL="2743200" lvl="5" indent="-228600" algn="l" rtl="0">
              <a:spcBef>
                <a:spcPts val="320"/>
              </a:spcBef>
              <a:spcAft>
                <a:spcPts val="0"/>
              </a:spcAft>
              <a:buSzPts val="1600"/>
              <a:buFont typeface="Garamond"/>
              <a:buNone/>
              <a:defRPr sz="1600" b="1"/>
            </a:lvl6pPr>
            <a:lvl7pPr marL="3200400" lvl="6" indent="-228600" algn="l" rtl="0">
              <a:spcBef>
                <a:spcPts val="320"/>
              </a:spcBef>
              <a:spcAft>
                <a:spcPts val="0"/>
              </a:spcAft>
              <a:buSzPts val="1600"/>
              <a:buFont typeface="Garamond"/>
              <a:buNone/>
              <a:defRPr sz="1600" b="1"/>
            </a:lvl7pPr>
            <a:lvl8pPr marL="3657600" lvl="7" indent="-228600" algn="l" rtl="0">
              <a:spcBef>
                <a:spcPts val="320"/>
              </a:spcBef>
              <a:spcAft>
                <a:spcPts val="0"/>
              </a:spcAft>
              <a:buSzPts val="1600"/>
              <a:buFont typeface="Garamond"/>
              <a:buNone/>
              <a:defRPr sz="1600" b="1"/>
            </a:lvl8pPr>
            <a:lvl9pPr marL="4114800" lvl="8" indent="-228600" algn="l" rtl="0">
              <a:spcBef>
                <a:spcPts val="320"/>
              </a:spcBef>
              <a:spcAft>
                <a:spcPts val="0"/>
              </a:spcAft>
              <a:buSzPts val="1600"/>
              <a:buFont typeface="Garamond"/>
              <a:buNone/>
              <a:defRPr sz="1600" b="1"/>
            </a:lvl9pPr>
          </a:lstStyle>
          <a:p>
            <a:endParaRPr/>
          </a:p>
        </p:txBody>
      </p:sp>
      <p:sp>
        <p:nvSpPr>
          <p:cNvPr id="42" name="Google Shape;42;p6"/>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Font typeface="Garamond"/>
              <a:buChar char="•"/>
              <a:defRPr sz="2400"/>
            </a:lvl1pPr>
            <a:lvl2pPr marL="914400" lvl="1" indent="-355600" algn="l" rtl="0">
              <a:spcBef>
                <a:spcPts val="400"/>
              </a:spcBef>
              <a:spcAft>
                <a:spcPts val="0"/>
              </a:spcAft>
              <a:buSzPts val="2000"/>
              <a:buChar char="▪"/>
              <a:defRPr sz="2000"/>
            </a:lvl2pPr>
            <a:lvl3pPr marL="1371600" lvl="2" indent="-320039" algn="l" rtl="0">
              <a:spcBef>
                <a:spcPts val="360"/>
              </a:spcBef>
              <a:spcAft>
                <a:spcPts val="0"/>
              </a:spcAft>
              <a:buSzPts val="1440"/>
              <a:buFont typeface="Garamond"/>
              <a:buChar char="o"/>
              <a:defRPr sz="1800"/>
            </a:lvl3pPr>
            <a:lvl4pPr marL="1828800" lvl="3" indent="-299719" algn="l" rtl="0">
              <a:spcBef>
                <a:spcPts val="320"/>
              </a:spcBef>
              <a:spcAft>
                <a:spcPts val="0"/>
              </a:spcAft>
              <a:buSzPts val="1120"/>
              <a:buChar char="❑"/>
              <a:defRPr sz="1600"/>
            </a:lvl4pPr>
            <a:lvl5pPr marL="2286000" lvl="4" indent="-330200" algn="l" rtl="0">
              <a:spcBef>
                <a:spcPts val="320"/>
              </a:spcBef>
              <a:spcAft>
                <a:spcPts val="0"/>
              </a:spcAft>
              <a:buSzPts val="1600"/>
              <a:buFont typeface="Garamond"/>
              <a:buChar char="»"/>
              <a:defRPr sz="1600"/>
            </a:lvl5pPr>
            <a:lvl6pPr marL="2743200" lvl="5" indent="-330200" algn="l" rtl="0">
              <a:spcBef>
                <a:spcPts val="320"/>
              </a:spcBef>
              <a:spcAft>
                <a:spcPts val="0"/>
              </a:spcAft>
              <a:buSzPts val="1600"/>
              <a:buFont typeface="Garamond"/>
              <a:buChar char="»"/>
              <a:defRPr sz="1600"/>
            </a:lvl6pPr>
            <a:lvl7pPr marL="3200400" lvl="6" indent="-330200" algn="l" rtl="0">
              <a:spcBef>
                <a:spcPts val="320"/>
              </a:spcBef>
              <a:spcAft>
                <a:spcPts val="0"/>
              </a:spcAft>
              <a:buSzPts val="1600"/>
              <a:buFont typeface="Garamond"/>
              <a:buChar char="»"/>
              <a:defRPr sz="1600"/>
            </a:lvl7pPr>
            <a:lvl8pPr marL="3657600" lvl="7" indent="-330200" algn="l" rtl="0">
              <a:spcBef>
                <a:spcPts val="320"/>
              </a:spcBef>
              <a:spcAft>
                <a:spcPts val="0"/>
              </a:spcAft>
              <a:buSzPts val="1600"/>
              <a:buFont typeface="Garamond"/>
              <a:buChar char="»"/>
              <a:defRPr sz="1600"/>
            </a:lvl8pPr>
            <a:lvl9pPr marL="4114800" lvl="8" indent="-330200" algn="l" rtl="0">
              <a:spcBef>
                <a:spcPts val="320"/>
              </a:spcBef>
              <a:spcAft>
                <a:spcPts val="0"/>
              </a:spcAft>
              <a:buSzPts val="1600"/>
              <a:buFont typeface="Garamond"/>
              <a:buChar char="»"/>
              <a:defRPr sz="1600"/>
            </a:lvl9pPr>
          </a:lstStyle>
          <a:p>
            <a:endParaRPr/>
          </a:p>
        </p:txBody>
      </p:sp>
      <p:sp>
        <p:nvSpPr>
          <p:cNvPr id="43" name="Google Shape;43;p6"/>
          <p:cNvSpPr txBox="1">
            <a:spLocks noGrp="1"/>
          </p:cNvSpPr>
          <p:nvPr>
            <p:ph type="body" idx="3"/>
          </p:nvPr>
        </p:nvSpPr>
        <p:spPr>
          <a:xfrm>
            <a:off x="6193367" y="1535113"/>
            <a:ext cx="53892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Font typeface="Garamond"/>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440"/>
              <a:buFont typeface="Garamond"/>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600"/>
              <a:buFont typeface="Garamond"/>
              <a:buNone/>
              <a:defRPr sz="1600" b="1"/>
            </a:lvl5pPr>
            <a:lvl6pPr marL="2743200" lvl="5" indent="-228600" algn="l" rtl="0">
              <a:spcBef>
                <a:spcPts val="320"/>
              </a:spcBef>
              <a:spcAft>
                <a:spcPts val="0"/>
              </a:spcAft>
              <a:buSzPts val="1600"/>
              <a:buFont typeface="Garamond"/>
              <a:buNone/>
              <a:defRPr sz="1600" b="1"/>
            </a:lvl6pPr>
            <a:lvl7pPr marL="3200400" lvl="6" indent="-228600" algn="l" rtl="0">
              <a:spcBef>
                <a:spcPts val="320"/>
              </a:spcBef>
              <a:spcAft>
                <a:spcPts val="0"/>
              </a:spcAft>
              <a:buSzPts val="1600"/>
              <a:buFont typeface="Garamond"/>
              <a:buNone/>
              <a:defRPr sz="1600" b="1"/>
            </a:lvl7pPr>
            <a:lvl8pPr marL="3657600" lvl="7" indent="-228600" algn="l" rtl="0">
              <a:spcBef>
                <a:spcPts val="320"/>
              </a:spcBef>
              <a:spcAft>
                <a:spcPts val="0"/>
              </a:spcAft>
              <a:buSzPts val="1600"/>
              <a:buFont typeface="Garamond"/>
              <a:buNone/>
              <a:defRPr sz="1600" b="1"/>
            </a:lvl8pPr>
            <a:lvl9pPr marL="4114800" lvl="8" indent="-228600" algn="l" rtl="0">
              <a:spcBef>
                <a:spcPts val="320"/>
              </a:spcBef>
              <a:spcAft>
                <a:spcPts val="0"/>
              </a:spcAft>
              <a:buSzPts val="1600"/>
              <a:buFont typeface="Garamond"/>
              <a:buNone/>
              <a:defRPr sz="1600" b="1"/>
            </a:lvl9pPr>
          </a:lstStyle>
          <a:p>
            <a:endParaRPr/>
          </a:p>
        </p:txBody>
      </p:sp>
      <p:sp>
        <p:nvSpPr>
          <p:cNvPr id="44" name="Google Shape;44;p6"/>
          <p:cNvSpPr txBox="1">
            <a:spLocks noGrp="1"/>
          </p:cNvSpPr>
          <p:nvPr>
            <p:ph type="body" idx="4"/>
          </p:nvPr>
        </p:nvSpPr>
        <p:spPr>
          <a:xfrm>
            <a:off x="6193367" y="2174875"/>
            <a:ext cx="53892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Font typeface="Garamond"/>
              <a:buChar char="•"/>
              <a:defRPr sz="2400"/>
            </a:lvl1pPr>
            <a:lvl2pPr marL="914400" lvl="1" indent="-355600" algn="l" rtl="0">
              <a:spcBef>
                <a:spcPts val="400"/>
              </a:spcBef>
              <a:spcAft>
                <a:spcPts val="0"/>
              </a:spcAft>
              <a:buSzPts val="2000"/>
              <a:buChar char="▪"/>
              <a:defRPr sz="2000"/>
            </a:lvl2pPr>
            <a:lvl3pPr marL="1371600" lvl="2" indent="-320039" algn="l" rtl="0">
              <a:spcBef>
                <a:spcPts val="360"/>
              </a:spcBef>
              <a:spcAft>
                <a:spcPts val="0"/>
              </a:spcAft>
              <a:buSzPts val="1440"/>
              <a:buFont typeface="Garamond"/>
              <a:buChar char="o"/>
              <a:defRPr sz="1800"/>
            </a:lvl3pPr>
            <a:lvl4pPr marL="1828800" lvl="3" indent="-299719" algn="l" rtl="0">
              <a:spcBef>
                <a:spcPts val="320"/>
              </a:spcBef>
              <a:spcAft>
                <a:spcPts val="0"/>
              </a:spcAft>
              <a:buSzPts val="1120"/>
              <a:buChar char="❑"/>
              <a:defRPr sz="1600"/>
            </a:lvl4pPr>
            <a:lvl5pPr marL="2286000" lvl="4" indent="-330200" algn="l" rtl="0">
              <a:spcBef>
                <a:spcPts val="320"/>
              </a:spcBef>
              <a:spcAft>
                <a:spcPts val="0"/>
              </a:spcAft>
              <a:buSzPts val="1600"/>
              <a:buFont typeface="Garamond"/>
              <a:buChar char="»"/>
              <a:defRPr sz="1600"/>
            </a:lvl5pPr>
            <a:lvl6pPr marL="2743200" lvl="5" indent="-330200" algn="l" rtl="0">
              <a:spcBef>
                <a:spcPts val="320"/>
              </a:spcBef>
              <a:spcAft>
                <a:spcPts val="0"/>
              </a:spcAft>
              <a:buSzPts val="1600"/>
              <a:buFont typeface="Garamond"/>
              <a:buChar char="»"/>
              <a:defRPr sz="1600"/>
            </a:lvl6pPr>
            <a:lvl7pPr marL="3200400" lvl="6" indent="-330200" algn="l" rtl="0">
              <a:spcBef>
                <a:spcPts val="320"/>
              </a:spcBef>
              <a:spcAft>
                <a:spcPts val="0"/>
              </a:spcAft>
              <a:buSzPts val="1600"/>
              <a:buFont typeface="Garamond"/>
              <a:buChar char="»"/>
              <a:defRPr sz="1600"/>
            </a:lvl7pPr>
            <a:lvl8pPr marL="3657600" lvl="7" indent="-330200" algn="l" rtl="0">
              <a:spcBef>
                <a:spcPts val="320"/>
              </a:spcBef>
              <a:spcAft>
                <a:spcPts val="0"/>
              </a:spcAft>
              <a:buSzPts val="1600"/>
              <a:buFont typeface="Garamond"/>
              <a:buChar char="»"/>
              <a:defRPr sz="1600"/>
            </a:lvl8pPr>
            <a:lvl9pPr marL="4114800" lvl="8" indent="-330200" algn="l" rtl="0">
              <a:spcBef>
                <a:spcPts val="320"/>
              </a:spcBef>
              <a:spcAft>
                <a:spcPts val="0"/>
              </a:spcAft>
              <a:buSzPts val="1600"/>
              <a:buFont typeface="Garamond"/>
              <a:buChar char="»"/>
              <a:defRPr sz="1600"/>
            </a:lvl9pPr>
          </a:lstStyle>
          <a:p>
            <a:endParaRPr/>
          </a:p>
        </p:txBody>
      </p:sp>
      <p:sp>
        <p:nvSpPr>
          <p:cNvPr id="45" name="Google Shape;45;p6"/>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6" name="Google Shape;46;p6"/>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04800" y="76200"/>
            <a:ext cx="10363200" cy="762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0" name="Google Shape;50;p7"/>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0" y="273050"/>
            <a:ext cx="40112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766733" y="273050"/>
            <a:ext cx="68156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SzPts val="3200"/>
              <a:buFont typeface="Garamond"/>
              <a:buChar char="•"/>
              <a:defRPr sz="3200"/>
            </a:lvl1pPr>
            <a:lvl2pPr marL="914400" lvl="1" indent="-406400" algn="l" rtl="0">
              <a:spcBef>
                <a:spcPts val="560"/>
              </a:spcBef>
              <a:spcAft>
                <a:spcPts val="0"/>
              </a:spcAft>
              <a:buSzPts val="2800"/>
              <a:buChar char="▪"/>
              <a:defRPr sz="2800"/>
            </a:lvl2pPr>
            <a:lvl3pPr marL="1371600" lvl="2" indent="-350519" algn="l" rtl="0">
              <a:spcBef>
                <a:spcPts val="480"/>
              </a:spcBef>
              <a:spcAft>
                <a:spcPts val="0"/>
              </a:spcAft>
              <a:buSzPts val="1920"/>
              <a:buFont typeface="Garamond"/>
              <a:buChar char="o"/>
              <a:defRPr sz="2400"/>
            </a:lvl3pPr>
            <a:lvl4pPr marL="1828800" lvl="3" indent="-317500" algn="l" rtl="0">
              <a:spcBef>
                <a:spcPts val="400"/>
              </a:spcBef>
              <a:spcAft>
                <a:spcPts val="0"/>
              </a:spcAft>
              <a:buSzPts val="1400"/>
              <a:buChar char="❑"/>
              <a:defRPr sz="2000"/>
            </a:lvl4pPr>
            <a:lvl5pPr marL="2286000" lvl="4" indent="-355600" algn="l" rtl="0">
              <a:spcBef>
                <a:spcPts val="400"/>
              </a:spcBef>
              <a:spcAft>
                <a:spcPts val="0"/>
              </a:spcAft>
              <a:buSzPts val="2000"/>
              <a:buFont typeface="Garamond"/>
              <a:buChar char="»"/>
              <a:defRPr sz="2000"/>
            </a:lvl5pPr>
            <a:lvl6pPr marL="2743200" lvl="5" indent="-355600" algn="l" rtl="0">
              <a:spcBef>
                <a:spcPts val="400"/>
              </a:spcBef>
              <a:spcAft>
                <a:spcPts val="0"/>
              </a:spcAft>
              <a:buSzPts val="2000"/>
              <a:buFont typeface="Garamond"/>
              <a:buChar char="»"/>
              <a:defRPr sz="2000"/>
            </a:lvl6pPr>
            <a:lvl7pPr marL="3200400" lvl="6" indent="-355600" algn="l" rtl="0">
              <a:spcBef>
                <a:spcPts val="400"/>
              </a:spcBef>
              <a:spcAft>
                <a:spcPts val="0"/>
              </a:spcAft>
              <a:buSzPts val="2000"/>
              <a:buFont typeface="Garamond"/>
              <a:buChar char="»"/>
              <a:defRPr sz="2000"/>
            </a:lvl7pPr>
            <a:lvl8pPr marL="3657600" lvl="7" indent="-355600" algn="l" rtl="0">
              <a:spcBef>
                <a:spcPts val="400"/>
              </a:spcBef>
              <a:spcAft>
                <a:spcPts val="0"/>
              </a:spcAft>
              <a:buSzPts val="2000"/>
              <a:buFont typeface="Garamond"/>
              <a:buChar char="»"/>
              <a:defRPr sz="2000"/>
            </a:lvl8pPr>
            <a:lvl9pPr marL="4114800" lvl="8" indent="-355600" algn="l" rtl="0">
              <a:spcBef>
                <a:spcPts val="400"/>
              </a:spcBef>
              <a:spcAft>
                <a:spcPts val="0"/>
              </a:spcAft>
              <a:buSzPts val="2000"/>
              <a:buFont typeface="Garamond"/>
              <a:buChar char="»"/>
              <a:defRPr sz="2000"/>
            </a:lvl9pPr>
          </a:lstStyle>
          <a:p>
            <a:endParaRPr/>
          </a:p>
        </p:txBody>
      </p:sp>
      <p:sp>
        <p:nvSpPr>
          <p:cNvPr id="57" name="Google Shape;57;p9"/>
          <p:cNvSpPr txBox="1">
            <a:spLocks noGrp="1"/>
          </p:cNvSpPr>
          <p:nvPr>
            <p:ph type="body" idx="2"/>
          </p:nvPr>
        </p:nvSpPr>
        <p:spPr>
          <a:xfrm>
            <a:off x="609600" y="1435100"/>
            <a:ext cx="40112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1400"/>
              <a:buFont typeface="Garamond"/>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800"/>
              <a:buFont typeface="Garamond"/>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900"/>
              <a:buFont typeface="Garamond"/>
              <a:buNone/>
              <a:defRPr sz="900"/>
            </a:lvl5pPr>
            <a:lvl6pPr marL="2743200" lvl="5" indent="-228600" algn="l" rtl="0">
              <a:spcBef>
                <a:spcPts val="180"/>
              </a:spcBef>
              <a:spcAft>
                <a:spcPts val="0"/>
              </a:spcAft>
              <a:buSzPts val="900"/>
              <a:buFont typeface="Garamond"/>
              <a:buNone/>
              <a:defRPr sz="900"/>
            </a:lvl6pPr>
            <a:lvl7pPr marL="3200400" lvl="6" indent="-228600" algn="l" rtl="0">
              <a:spcBef>
                <a:spcPts val="180"/>
              </a:spcBef>
              <a:spcAft>
                <a:spcPts val="0"/>
              </a:spcAft>
              <a:buSzPts val="900"/>
              <a:buFont typeface="Garamond"/>
              <a:buNone/>
              <a:defRPr sz="900"/>
            </a:lvl7pPr>
            <a:lvl8pPr marL="3657600" lvl="7" indent="-228600" algn="l" rtl="0">
              <a:spcBef>
                <a:spcPts val="180"/>
              </a:spcBef>
              <a:spcAft>
                <a:spcPts val="0"/>
              </a:spcAft>
              <a:buSzPts val="900"/>
              <a:buFont typeface="Garamond"/>
              <a:buNone/>
              <a:defRPr sz="900"/>
            </a:lvl8pPr>
            <a:lvl9pPr marL="4114800" lvl="8" indent="-228600" algn="l" rtl="0">
              <a:spcBef>
                <a:spcPts val="180"/>
              </a:spcBef>
              <a:spcAft>
                <a:spcPts val="0"/>
              </a:spcAft>
              <a:buSzPts val="900"/>
              <a:buFont typeface="Garamond"/>
              <a:buNone/>
              <a:defRPr sz="900"/>
            </a:lvl9pPr>
          </a:lstStyle>
          <a:p>
            <a:endParaRPr/>
          </a:p>
        </p:txBody>
      </p:sp>
      <p:sp>
        <p:nvSpPr>
          <p:cNvPr id="58" name="Google Shape;58;p9"/>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9" name="Google Shape;59;p9"/>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folHlink"/>
              </a:buClr>
              <a:buSzPts val="3200"/>
              <a:buFont typeface="Garamond"/>
              <a:buNone/>
              <a:defRPr sz="3200" b="0" i="0" u="none" strike="noStrike" cap="none">
                <a:solidFill>
                  <a:schemeClr val="dk1"/>
                </a:solidFill>
                <a:latin typeface="Garamond"/>
                <a:ea typeface="Garamond"/>
                <a:cs typeface="Garamond"/>
                <a:sym typeface="Garamond"/>
              </a:defRPr>
            </a:lvl1pPr>
            <a:lvl2pPr marR="0" lvl="1" algn="l" rtl="0">
              <a:spcBef>
                <a:spcPts val="560"/>
              </a:spcBef>
              <a:spcAft>
                <a:spcPts val="0"/>
              </a:spcAft>
              <a:buClr>
                <a:schemeClr val="folHlink"/>
              </a:buClr>
              <a:buSzPts val="2800"/>
              <a:buFont typeface="Noto Sans Symbols"/>
              <a:buNone/>
              <a:defRPr sz="2800" b="0" i="0" u="none" strike="noStrike" cap="none">
                <a:solidFill>
                  <a:schemeClr val="dk1"/>
                </a:solidFill>
                <a:latin typeface="Garamond"/>
                <a:ea typeface="Garamond"/>
                <a:cs typeface="Garamond"/>
                <a:sym typeface="Garamond"/>
              </a:defRPr>
            </a:lvl2pPr>
            <a:lvl3pPr marR="0" lvl="2" algn="l" rtl="0">
              <a:spcBef>
                <a:spcPts val="480"/>
              </a:spcBef>
              <a:spcAft>
                <a:spcPts val="0"/>
              </a:spcAft>
              <a:buClr>
                <a:schemeClr val="folHlink"/>
              </a:buClr>
              <a:buSzPts val="1920"/>
              <a:buFont typeface="Garamond"/>
              <a:buNone/>
              <a:defRPr sz="2400" b="0" i="0" u="none" strike="noStrike" cap="none">
                <a:solidFill>
                  <a:schemeClr val="dk1"/>
                </a:solidFill>
                <a:latin typeface="Garamond"/>
                <a:ea typeface="Garamond"/>
                <a:cs typeface="Garamond"/>
                <a:sym typeface="Garamond"/>
              </a:defRPr>
            </a:lvl3pPr>
            <a:lvl4pPr marR="0" lvl="3" algn="l" rtl="0">
              <a:spcBef>
                <a:spcPts val="400"/>
              </a:spcBef>
              <a:spcAft>
                <a:spcPts val="0"/>
              </a:spcAft>
              <a:buClr>
                <a:schemeClr val="folHlink"/>
              </a:buClr>
              <a:buSzPts val="1400"/>
              <a:buFont typeface="Noto Sans Symbols"/>
              <a:buNone/>
              <a:defRPr sz="2000" b="0" i="0" u="none" strike="noStrike" cap="none">
                <a:solidFill>
                  <a:schemeClr val="dk1"/>
                </a:solidFill>
                <a:latin typeface="Garamond"/>
                <a:ea typeface="Garamond"/>
                <a:cs typeface="Garamond"/>
                <a:sym typeface="Garamond"/>
              </a:defRPr>
            </a:lvl4pPr>
            <a:lvl5pPr marR="0" lvl="4" algn="l" rtl="0">
              <a:spcBef>
                <a:spcPts val="400"/>
              </a:spcBef>
              <a:spcAft>
                <a:spcPts val="0"/>
              </a:spcAft>
              <a:buClr>
                <a:schemeClr val="folHlink"/>
              </a:buClr>
              <a:buSzPts val="2000"/>
              <a:buFont typeface="Garamond"/>
              <a:buNone/>
              <a:defRPr sz="2000" b="0" i="0" u="none" strike="noStrike" cap="none">
                <a:solidFill>
                  <a:schemeClr val="dk1"/>
                </a:solidFill>
                <a:latin typeface="Garamond"/>
                <a:ea typeface="Garamond"/>
                <a:cs typeface="Garamond"/>
                <a:sym typeface="Garamond"/>
              </a:defRPr>
            </a:lvl5pPr>
            <a:lvl6pPr marR="0" lvl="5" algn="l" rtl="0">
              <a:spcBef>
                <a:spcPts val="400"/>
              </a:spcBef>
              <a:spcAft>
                <a:spcPts val="0"/>
              </a:spcAft>
              <a:buClr>
                <a:schemeClr val="folHlink"/>
              </a:buClr>
              <a:buSzPts val="2000"/>
              <a:buFont typeface="Garamond"/>
              <a:buNone/>
              <a:defRPr sz="2000" b="0" i="0" u="none" strike="noStrike" cap="none">
                <a:solidFill>
                  <a:schemeClr val="dk1"/>
                </a:solidFill>
                <a:latin typeface="Garamond"/>
                <a:ea typeface="Garamond"/>
                <a:cs typeface="Garamond"/>
                <a:sym typeface="Garamond"/>
              </a:defRPr>
            </a:lvl6pPr>
            <a:lvl7pPr marR="0" lvl="6" algn="l" rtl="0">
              <a:spcBef>
                <a:spcPts val="400"/>
              </a:spcBef>
              <a:spcAft>
                <a:spcPts val="0"/>
              </a:spcAft>
              <a:buClr>
                <a:schemeClr val="folHlink"/>
              </a:buClr>
              <a:buSzPts val="2000"/>
              <a:buFont typeface="Garamond"/>
              <a:buNone/>
              <a:defRPr sz="2000" b="0" i="0" u="none" strike="noStrike" cap="none">
                <a:solidFill>
                  <a:schemeClr val="dk1"/>
                </a:solidFill>
                <a:latin typeface="Garamond"/>
                <a:ea typeface="Garamond"/>
                <a:cs typeface="Garamond"/>
                <a:sym typeface="Garamond"/>
              </a:defRPr>
            </a:lvl7pPr>
            <a:lvl8pPr marR="0" lvl="7" algn="l" rtl="0">
              <a:spcBef>
                <a:spcPts val="400"/>
              </a:spcBef>
              <a:spcAft>
                <a:spcPts val="0"/>
              </a:spcAft>
              <a:buClr>
                <a:schemeClr val="folHlink"/>
              </a:buClr>
              <a:buSzPts val="2000"/>
              <a:buFont typeface="Garamond"/>
              <a:buNone/>
              <a:defRPr sz="2000" b="0" i="0" u="none" strike="noStrike" cap="none">
                <a:solidFill>
                  <a:schemeClr val="dk1"/>
                </a:solidFill>
                <a:latin typeface="Garamond"/>
                <a:ea typeface="Garamond"/>
                <a:cs typeface="Garamond"/>
                <a:sym typeface="Garamond"/>
              </a:defRPr>
            </a:lvl8pPr>
            <a:lvl9pPr marR="0" lvl="8" algn="l" rtl="0">
              <a:spcBef>
                <a:spcPts val="400"/>
              </a:spcBef>
              <a:spcAft>
                <a:spcPts val="0"/>
              </a:spcAft>
              <a:buClr>
                <a:schemeClr val="folHlink"/>
              </a:buClr>
              <a:buSzPts val="2000"/>
              <a:buFont typeface="Garamond"/>
              <a:buNone/>
              <a:defRPr sz="2000" b="0" i="0" u="none" strike="noStrike" cap="none">
                <a:solidFill>
                  <a:schemeClr val="dk1"/>
                </a:solidFill>
                <a:latin typeface="Garamond"/>
                <a:ea typeface="Garamond"/>
                <a:cs typeface="Garamond"/>
                <a:sym typeface="Garamond"/>
              </a:defRPr>
            </a:lvl9pPr>
          </a:lstStyle>
          <a:p>
            <a:endParaRPr dirty="0"/>
          </a:p>
        </p:txBody>
      </p:sp>
      <p:sp>
        <p:nvSpPr>
          <p:cNvPr id="63" name="Google Shape;63;p10"/>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1400"/>
              <a:buFont typeface="Garamond"/>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800"/>
              <a:buFont typeface="Garamond"/>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900"/>
              <a:buFont typeface="Garamond"/>
              <a:buNone/>
              <a:defRPr sz="900"/>
            </a:lvl5pPr>
            <a:lvl6pPr marL="2743200" lvl="5" indent="-228600" algn="l" rtl="0">
              <a:spcBef>
                <a:spcPts val="180"/>
              </a:spcBef>
              <a:spcAft>
                <a:spcPts val="0"/>
              </a:spcAft>
              <a:buSzPts val="900"/>
              <a:buFont typeface="Garamond"/>
              <a:buNone/>
              <a:defRPr sz="900"/>
            </a:lvl6pPr>
            <a:lvl7pPr marL="3200400" lvl="6" indent="-228600" algn="l" rtl="0">
              <a:spcBef>
                <a:spcPts val="180"/>
              </a:spcBef>
              <a:spcAft>
                <a:spcPts val="0"/>
              </a:spcAft>
              <a:buSzPts val="900"/>
              <a:buFont typeface="Garamond"/>
              <a:buNone/>
              <a:defRPr sz="900"/>
            </a:lvl7pPr>
            <a:lvl8pPr marL="3657600" lvl="7" indent="-228600" algn="l" rtl="0">
              <a:spcBef>
                <a:spcPts val="180"/>
              </a:spcBef>
              <a:spcAft>
                <a:spcPts val="0"/>
              </a:spcAft>
              <a:buSzPts val="900"/>
              <a:buFont typeface="Garamond"/>
              <a:buNone/>
              <a:defRPr sz="900"/>
            </a:lvl8pPr>
            <a:lvl9pPr marL="4114800" lvl="8" indent="-228600" algn="l" rtl="0">
              <a:spcBef>
                <a:spcPts val="180"/>
              </a:spcBef>
              <a:spcAft>
                <a:spcPts val="0"/>
              </a:spcAft>
              <a:buSzPts val="900"/>
              <a:buFont typeface="Garamond"/>
              <a:buNone/>
              <a:defRPr sz="900"/>
            </a:lvl9pPr>
          </a:lstStyle>
          <a:p>
            <a:endParaRPr/>
          </a:p>
        </p:txBody>
      </p:sp>
      <p:sp>
        <p:nvSpPr>
          <p:cNvPr id="64" name="Google Shape;64;p10"/>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0"/>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304800" y="76200"/>
            <a:ext cx="10363200" cy="762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1"/>
          <p:cNvSpPr txBox="1">
            <a:spLocks noGrp="1"/>
          </p:cNvSpPr>
          <p:nvPr>
            <p:ph type="body" idx="1"/>
          </p:nvPr>
        </p:nvSpPr>
        <p:spPr>
          <a:xfrm rot="5400000">
            <a:off x="4038600" y="-1600200"/>
            <a:ext cx="4114800" cy="103632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20039" algn="l" rtl="0">
              <a:spcBef>
                <a:spcPts val="360"/>
              </a:spcBef>
              <a:spcAft>
                <a:spcPts val="0"/>
              </a:spcAft>
              <a:buSzPts val="1440"/>
              <a:buChar char="o"/>
              <a:defRPr/>
            </a:lvl3pPr>
            <a:lvl4pPr marL="1828800" lvl="3" indent="-308610" algn="l" rtl="0">
              <a:spcBef>
                <a:spcPts val="360"/>
              </a:spcBef>
              <a:spcAft>
                <a:spcPts val="0"/>
              </a:spcAft>
              <a:buSzPts val="126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9" name="Google Shape;69;p11"/>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1"/>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a:solidFill>
                  <a:srgbClr val="FFFFFF"/>
                </a:solidFill>
                <a:latin typeface="Garamond"/>
                <a:ea typeface="Garamond"/>
                <a:cs typeface="Garamond"/>
                <a:sym typeface="Garamond"/>
              </a:defRPr>
            </a:lvl1pPr>
            <a:lvl2pPr marL="0" marR="0" lvl="1" indent="0" algn="l" rtl="0">
              <a:spcBef>
                <a:spcPts val="0"/>
              </a:spcBef>
              <a:spcAft>
                <a:spcPts val="0"/>
              </a:spcAft>
              <a:buNone/>
              <a:defRPr sz="1000">
                <a:solidFill>
                  <a:srgbClr val="FFFFFF"/>
                </a:solidFill>
                <a:latin typeface="Garamond"/>
                <a:ea typeface="Garamond"/>
                <a:cs typeface="Garamond"/>
                <a:sym typeface="Garamond"/>
              </a:defRPr>
            </a:lvl2pPr>
            <a:lvl3pPr marL="0" marR="0" lvl="2" indent="0" algn="l" rtl="0">
              <a:spcBef>
                <a:spcPts val="0"/>
              </a:spcBef>
              <a:spcAft>
                <a:spcPts val="0"/>
              </a:spcAft>
              <a:buNone/>
              <a:defRPr sz="1000">
                <a:solidFill>
                  <a:srgbClr val="FFFFFF"/>
                </a:solidFill>
                <a:latin typeface="Garamond"/>
                <a:ea typeface="Garamond"/>
                <a:cs typeface="Garamond"/>
                <a:sym typeface="Garamond"/>
              </a:defRPr>
            </a:lvl3pPr>
            <a:lvl4pPr marL="0" marR="0" lvl="3" indent="0" algn="l" rtl="0">
              <a:spcBef>
                <a:spcPts val="0"/>
              </a:spcBef>
              <a:spcAft>
                <a:spcPts val="0"/>
              </a:spcAft>
              <a:buNone/>
              <a:defRPr sz="1000">
                <a:solidFill>
                  <a:srgbClr val="FFFFFF"/>
                </a:solidFill>
                <a:latin typeface="Garamond"/>
                <a:ea typeface="Garamond"/>
                <a:cs typeface="Garamond"/>
                <a:sym typeface="Garamond"/>
              </a:defRPr>
            </a:lvl4pPr>
            <a:lvl5pPr marL="0" marR="0" lvl="4" indent="0" algn="l" rtl="0">
              <a:spcBef>
                <a:spcPts val="0"/>
              </a:spcBef>
              <a:spcAft>
                <a:spcPts val="0"/>
              </a:spcAft>
              <a:buNone/>
              <a:defRPr sz="1000">
                <a:solidFill>
                  <a:srgbClr val="FFFFFF"/>
                </a:solidFill>
                <a:latin typeface="Garamond"/>
                <a:ea typeface="Garamond"/>
                <a:cs typeface="Garamond"/>
                <a:sym typeface="Garamond"/>
              </a:defRPr>
            </a:lvl5pPr>
            <a:lvl6pPr marL="0" marR="0" lvl="5" indent="0" algn="l" rtl="0">
              <a:spcBef>
                <a:spcPts val="0"/>
              </a:spcBef>
              <a:spcAft>
                <a:spcPts val="0"/>
              </a:spcAft>
              <a:buNone/>
              <a:defRPr sz="1000">
                <a:solidFill>
                  <a:srgbClr val="FFFFFF"/>
                </a:solidFill>
                <a:latin typeface="Garamond"/>
                <a:ea typeface="Garamond"/>
                <a:cs typeface="Garamond"/>
                <a:sym typeface="Garamond"/>
              </a:defRPr>
            </a:lvl6pPr>
            <a:lvl7pPr marL="0" marR="0" lvl="6" indent="0" algn="l" rtl="0">
              <a:spcBef>
                <a:spcPts val="0"/>
              </a:spcBef>
              <a:spcAft>
                <a:spcPts val="0"/>
              </a:spcAft>
              <a:buNone/>
              <a:defRPr sz="1000">
                <a:solidFill>
                  <a:srgbClr val="FFFFFF"/>
                </a:solidFill>
                <a:latin typeface="Garamond"/>
                <a:ea typeface="Garamond"/>
                <a:cs typeface="Garamond"/>
                <a:sym typeface="Garamond"/>
              </a:defRPr>
            </a:lvl7pPr>
            <a:lvl8pPr marL="0" marR="0" lvl="7" indent="0" algn="l" rtl="0">
              <a:spcBef>
                <a:spcPts val="0"/>
              </a:spcBef>
              <a:spcAft>
                <a:spcPts val="0"/>
              </a:spcAft>
              <a:buNone/>
              <a:defRPr sz="1000">
                <a:solidFill>
                  <a:srgbClr val="FFFFFF"/>
                </a:solidFill>
                <a:latin typeface="Garamond"/>
                <a:ea typeface="Garamond"/>
                <a:cs typeface="Garamond"/>
                <a:sym typeface="Garamond"/>
              </a:defRPr>
            </a:lvl8pPr>
            <a:lvl9pPr marL="0" marR="0" lvl="8" indent="0" algn="l" rtl="0">
              <a:spcBef>
                <a:spcPts val="0"/>
              </a:spcBef>
              <a:spcAft>
                <a:spcPts val="0"/>
              </a:spcAft>
              <a:buNone/>
              <a:defRPr sz="1000">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248400"/>
            <a:ext cx="12192000" cy="609600"/>
          </a:xfrm>
          <a:prstGeom prst="rect">
            <a:avLst/>
          </a:prstGeom>
          <a:solidFill>
            <a:srgbClr val="136DAE"/>
          </a:solidFill>
          <a:ln w="9525" cap="flat" cmpd="sng">
            <a:solidFill>
              <a:srgbClr val="136DA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chemeClr val="accent6"/>
              </a:solidFill>
              <a:latin typeface="Times"/>
              <a:ea typeface="Times"/>
              <a:cs typeface="Times"/>
              <a:sym typeface="Times"/>
            </a:endParaRPr>
          </a:p>
        </p:txBody>
      </p:sp>
      <p:sp>
        <p:nvSpPr>
          <p:cNvPr id="11" name="Google Shape;11;p1"/>
          <p:cNvSpPr txBox="1">
            <a:spLocks noGrp="1"/>
          </p:cNvSpPr>
          <p:nvPr>
            <p:ph type="title"/>
          </p:nvPr>
        </p:nvSpPr>
        <p:spPr>
          <a:xfrm>
            <a:off x="304800" y="1295401"/>
            <a:ext cx="10363200" cy="762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1" i="1" u="none" strike="noStrike" cap="none">
                <a:solidFill>
                  <a:srgbClr val="000A68"/>
                </a:solidFill>
                <a:latin typeface="Garamond"/>
                <a:ea typeface="Garamond"/>
                <a:cs typeface="Garamond"/>
                <a:sym typeface="Garamond"/>
              </a:defRPr>
            </a:lvl1pPr>
            <a:lvl2pPr marR="0" lvl="1" algn="l" rtl="0">
              <a:spcBef>
                <a:spcPts val="0"/>
              </a:spcBef>
              <a:spcAft>
                <a:spcPts val="0"/>
              </a:spcAft>
              <a:buSzPts val="1400"/>
              <a:buNone/>
              <a:defRPr sz="3200" b="1" i="1" u="none" strike="noStrike" cap="none">
                <a:solidFill>
                  <a:srgbClr val="000A68"/>
                </a:solidFill>
                <a:latin typeface="Garamond"/>
                <a:ea typeface="Garamond"/>
                <a:cs typeface="Garamond"/>
                <a:sym typeface="Garamond"/>
              </a:defRPr>
            </a:lvl2pPr>
            <a:lvl3pPr marR="0" lvl="2" algn="l" rtl="0">
              <a:spcBef>
                <a:spcPts val="0"/>
              </a:spcBef>
              <a:spcAft>
                <a:spcPts val="0"/>
              </a:spcAft>
              <a:buSzPts val="1400"/>
              <a:buNone/>
              <a:defRPr sz="3200" b="1" i="1" u="none" strike="noStrike" cap="none">
                <a:solidFill>
                  <a:srgbClr val="000A68"/>
                </a:solidFill>
                <a:latin typeface="Garamond"/>
                <a:ea typeface="Garamond"/>
                <a:cs typeface="Garamond"/>
                <a:sym typeface="Garamond"/>
              </a:defRPr>
            </a:lvl3pPr>
            <a:lvl4pPr marR="0" lvl="3" algn="l" rtl="0">
              <a:spcBef>
                <a:spcPts val="0"/>
              </a:spcBef>
              <a:spcAft>
                <a:spcPts val="0"/>
              </a:spcAft>
              <a:buSzPts val="1400"/>
              <a:buNone/>
              <a:defRPr sz="3200" b="1" i="1" u="none" strike="noStrike" cap="none">
                <a:solidFill>
                  <a:srgbClr val="000A68"/>
                </a:solidFill>
                <a:latin typeface="Garamond"/>
                <a:ea typeface="Garamond"/>
                <a:cs typeface="Garamond"/>
                <a:sym typeface="Garamond"/>
              </a:defRPr>
            </a:lvl4pPr>
            <a:lvl5pPr marR="0" lvl="4" algn="l" rtl="0">
              <a:spcBef>
                <a:spcPts val="0"/>
              </a:spcBef>
              <a:spcAft>
                <a:spcPts val="0"/>
              </a:spcAft>
              <a:buSzPts val="1400"/>
              <a:buNone/>
              <a:defRPr sz="3200" b="1" i="1" u="none" strike="noStrike" cap="none">
                <a:solidFill>
                  <a:srgbClr val="000A68"/>
                </a:solidFill>
                <a:latin typeface="Garamond"/>
                <a:ea typeface="Garamond"/>
                <a:cs typeface="Garamond"/>
                <a:sym typeface="Garamond"/>
              </a:defRPr>
            </a:lvl5pPr>
            <a:lvl6pPr marR="0" lvl="5" algn="l" rtl="0">
              <a:spcBef>
                <a:spcPts val="0"/>
              </a:spcBef>
              <a:spcAft>
                <a:spcPts val="0"/>
              </a:spcAft>
              <a:buSzPts val="1400"/>
              <a:buNone/>
              <a:defRPr sz="3200" b="1" i="1" u="none" strike="noStrike" cap="none">
                <a:solidFill>
                  <a:srgbClr val="000A68"/>
                </a:solidFill>
                <a:latin typeface="Garamond"/>
                <a:ea typeface="Garamond"/>
                <a:cs typeface="Garamond"/>
                <a:sym typeface="Garamond"/>
              </a:defRPr>
            </a:lvl6pPr>
            <a:lvl7pPr marR="0" lvl="6" algn="l" rtl="0">
              <a:spcBef>
                <a:spcPts val="0"/>
              </a:spcBef>
              <a:spcAft>
                <a:spcPts val="0"/>
              </a:spcAft>
              <a:buSzPts val="1400"/>
              <a:buNone/>
              <a:defRPr sz="3200" b="1" i="1" u="none" strike="noStrike" cap="none">
                <a:solidFill>
                  <a:srgbClr val="000A68"/>
                </a:solidFill>
                <a:latin typeface="Garamond"/>
                <a:ea typeface="Garamond"/>
                <a:cs typeface="Garamond"/>
                <a:sym typeface="Garamond"/>
              </a:defRPr>
            </a:lvl7pPr>
            <a:lvl8pPr marR="0" lvl="7" algn="l" rtl="0">
              <a:spcBef>
                <a:spcPts val="0"/>
              </a:spcBef>
              <a:spcAft>
                <a:spcPts val="0"/>
              </a:spcAft>
              <a:buSzPts val="1400"/>
              <a:buNone/>
              <a:defRPr sz="3200" b="1" i="1" u="none" strike="noStrike" cap="none">
                <a:solidFill>
                  <a:srgbClr val="000A68"/>
                </a:solidFill>
                <a:latin typeface="Garamond"/>
                <a:ea typeface="Garamond"/>
                <a:cs typeface="Garamond"/>
                <a:sym typeface="Garamond"/>
              </a:defRPr>
            </a:lvl8pPr>
            <a:lvl9pPr marR="0" lvl="8" algn="l" rtl="0">
              <a:spcBef>
                <a:spcPts val="0"/>
              </a:spcBef>
              <a:spcAft>
                <a:spcPts val="0"/>
              </a:spcAft>
              <a:buSzPts val="1400"/>
              <a:buNone/>
              <a:defRPr sz="3200" b="1" i="1" u="none" strike="noStrike" cap="none">
                <a:solidFill>
                  <a:srgbClr val="000A68"/>
                </a:solidFill>
                <a:latin typeface="Garamond"/>
                <a:ea typeface="Garamond"/>
                <a:cs typeface="Garamond"/>
                <a:sym typeface="Garamond"/>
              </a:defRPr>
            </a:lvl9pPr>
          </a:lstStyle>
          <a:p>
            <a:endParaRPr dirty="0"/>
          </a:p>
        </p:txBody>
      </p:sp>
      <p:sp>
        <p:nvSpPr>
          <p:cNvPr id="12" name="Google Shape;12;p1"/>
          <p:cNvSpPr txBox="1">
            <a:spLocks noGrp="1"/>
          </p:cNvSpPr>
          <p:nvPr>
            <p:ph type="body" idx="1"/>
          </p:nvPr>
        </p:nvSpPr>
        <p:spPr>
          <a:xfrm>
            <a:off x="914400" y="1524000"/>
            <a:ext cx="10363200" cy="41148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folHlink"/>
              </a:buClr>
              <a:buSzPts val="2800"/>
              <a:buFont typeface="Garamond"/>
              <a:buChar char="•"/>
              <a:defRPr sz="2800" b="0" i="0" u="none" strike="noStrike" cap="none">
                <a:solidFill>
                  <a:schemeClr val="dk1"/>
                </a:solidFill>
                <a:latin typeface="Garamond"/>
                <a:ea typeface="Garamond"/>
                <a:cs typeface="Garamond"/>
                <a:sym typeface="Garamond"/>
              </a:defRPr>
            </a:lvl1pPr>
            <a:lvl2pPr marL="914400" marR="0" lvl="1" indent="-393700" algn="l" rtl="0">
              <a:spcBef>
                <a:spcPts val="520"/>
              </a:spcBef>
              <a:spcAft>
                <a:spcPts val="0"/>
              </a:spcAft>
              <a:buClr>
                <a:schemeClr val="folHlink"/>
              </a:buClr>
              <a:buSzPts val="26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50519" algn="l" rtl="0">
              <a:spcBef>
                <a:spcPts val="480"/>
              </a:spcBef>
              <a:spcAft>
                <a:spcPts val="0"/>
              </a:spcAft>
              <a:buClr>
                <a:schemeClr val="folHlink"/>
              </a:buClr>
              <a:buSzPts val="1920"/>
              <a:buFont typeface="Garamond"/>
              <a:buChar char="o"/>
              <a:defRPr sz="2400" b="0" i="0" u="none" strike="noStrike" cap="none">
                <a:solidFill>
                  <a:schemeClr val="dk1"/>
                </a:solidFill>
                <a:latin typeface="Garamond"/>
                <a:ea typeface="Garamond"/>
                <a:cs typeface="Garamond"/>
                <a:sym typeface="Garamond"/>
              </a:defRPr>
            </a:lvl3pPr>
            <a:lvl4pPr marL="1828800" marR="0" lvl="3" indent="-317500" algn="l" rtl="0">
              <a:spcBef>
                <a:spcPts val="400"/>
              </a:spcBef>
              <a:spcAft>
                <a:spcPts val="0"/>
              </a:spcAft>
              <a:buClr>
                <a:schemeClr val="folHlink"/>
              </a:buClr>
              <a:buSzPts val="140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55600" algn="l" rtl="0">
              <a:spcBef>
                <a:spcPts val="400"/>
              </a:spcBef>
              <a:spcAft>
                <a:spcPts val="0"/>
              </a:spcAft>
              <a:buClr>
                <a:schemeClr val="folHlink"/>
              </a:buClr>
              <a:buSzPts val="2000"/>
              <a:buFont typeface="Garamond"/>
              <a:buChar char="»"/>
              <a:defRPr sz="2000" b="0" i="0" u="none" strike="noStrike" cap="none">
                <a:solidFill>
                  <a:schemeClr val="dk1"/>
                </a:solidFill>
                <a:latin typeface="Garamond"/>
                <a:ea typeface="Garamond"/>
                <a:cs typeface="Garamond"/>
                <a:sym typeface="Garamond"/>
              </a:defRPr>
            </a:lvl5pPr>
            <a:lvl6pPr marL="2743200" marR="0" lvl="5" indent="-355600" algn="l" rtl="0">
              <a:spcBef>
                <a:spcPts val="400"/>
              </a:spcBef>
              <a:spcAft>
                <a:spcPts val="0"/>
              </a:spcAft>
              <a:buClr>
                <a:schemeClr val="folHlink"/>
              </a:buClr>
              <a:buSzPts val="2000"/>
              <a:buFont typeface="Garamond"/>
              <a:buChar char="»"/>
              <a:defRPr sz="2000" b="0" i="0" u="none" strike="noStrike" cap="none">
                <a:solidFill>
                  <a:schemeClr val="dk1"/>
                </a:solidFill>
                <a:latin typeface="Garamond"/>
                <a:ea typeface="Garamond"/>
                <a:cs typeface="Garamond"/>
                <a:sym typeface="Garamond"/>
              </a:defRPr>
            </a:lvl6pPr>
            <a:lvl7pPr marL="3200400" marR="0" lvl="6" indent="-355600" algn="l" rtl="0">
              <a:spcBef>
                <a:spcPts val="400"/>
              </a:spcBef>
              <a:spcAft>
                <a:spcPts val="0"/>
              </a:spcAft>
              <a:buClr>
                <a:schemeClr val="folHlink"/>
              </a:buClr>
              <a:buSzPts val="2000"/>
              <a:buFont typeface="Garamond"/>
              <a:buChar char="»"/>
              <a:defRPr sz="2000" b="0" i="0" u="none" strike="noStrike" cap="none">
                <a:solidFill>
                  <a:schemeClr val="dk1"/>
                </a:solidFill>
                <a:latin typeface="Garamond"/>
                <a:ea typeface="Garamond"/>
                <a:cs typeface="Garamond"/>
                <a:sym typeface="Garamond"/>
              </a:defRPr>
            </a:lvl7pPr>
            <a:lvl8pPr marL="3657600" marR="0" lvl="7" indent="-355600" algn="l" rtl="0">
              <a:spcBef>
                <a:spcPts val="400"/>
              </a:spcBef>
              <a:spcAft>
                <a:spcPts val="0"/>
              </a:spcAft>
              <a:buClr>
                <a:schemeClr val="folHlink"/>
              </a:buClr>
              <a:buSzPts val="2000"/>
              <a:buFont typeface="Garamond"/>
              <a:buChar char="»"/>
              <a:defRPr sz="2000" b="0" i="0" u="none" strike="noStrike" cap="none">
                <a:solidFill>
                  <a:schemeClr val="dk1"/>
                </a:solidFill>
                <a:latin typeface="Garamond"/>
                <a:ea typeface="Garamond"/>
                <a:cs typeface="Garamond"/>
                <a:sym typeface="Garamond"/>
              </a:defRPr>
            </a:lvl8pPr>
            <a:lvl9pPr marL="4114800" marR="0" lvl="8" indent="-355600" algn="l" rtl="0">
              <a:spcBef>
                <a:spcPts val="400"/>
              </a:spcBef>
              <a:spcAft>
                <a:spcPts val="0"/>
              </a:spcAft>
              <a:buClr>
                <a:schemeClr val="folHlink"/>
              </a:buClr>
              <a:buSzPts val="2000"/>
              <a:buFont typeface="Garamond"/>
              <a:buChar char="»"/>
              <a:defRPr sz="2000" b="0" i="0" u="none" strike="noStrike" cap="none">
                <a:solidFill>
                  <a:schemeClr val="dk1"/>
                </a:solidFill>
                <a:latin typeface="Garamond"/>
                <a:ea typeface="Garamond"/>
                <a:cs typeface="Garamond"/>
                <a:sym typeface="Garamond"/>
              </a:defRPr>
            </a:lvl9pPr>
          </a:lstStyle>
          <a:p>
            <a:endParaRPr/>
          </a:p>
        </p:txBody>
      </p:sp>
      <p:sp>
        <p:nvSpPr>
          <p:cNvPr id="13" name="Google Shape;13;p1"/>
          <p:cNvSpPr txBox="1">
            <a:spLocks noGrp="1"/>
          </p:cNvSpPr>
          <p:nvPr>
            <p:ph type="ftr" idx="11"/>
          </p:nvPr>
        </p:nvSpPr>
        <p:spPr>
          <a:xfrm>
            <a:off x="1828800" y="6400800"/>
            <a:ext cx="6807200" cy="304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a:solidFill>
                  <a:srgbClr val="FFFFFF"/>
                </a:solidFill>
                <a:latin typeface="Garamond"/>
                <a:ea typeface="Garamond"/>
                <a:cs typeface="Garamond"/>
                <a:sym typeface="Garamond"/>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dirty="0"/>
          </a:p>
        </p:txBody>
      </p:sp>
      <p:sp>
        <p:nvSpPr>
          <p:cNvPr id="14" name="Google Shape;14;p1"/>
          <p:cNvSpPr txBox="1">
            <a:spLocks noGrp="1"/>
          </p:cNvSpPr>
          <p:nvPr>
            <p:ph type="sldNum" idx="12"/>
          </p:nvPr>
        </p:nvSpPr>
        <p:spPr>
          <a:xfrm>
            <a:off x="304800" y="6419850"/>
            <a:ext cx="1320800" cy="266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00" b="0" u="none">
                <a:solidFill>
                  <a:srgbClr val="FFFFFF"/>
                </a:solidFill>
                <a:latin typeface="Garamond"/>
                <a:ea typeface="Garamond"/>
                <a:cs typeface="Garamond"/>
                <a:sym typeface="Garamond"/>
              </a:defRPr>
            </a:lvl1pPr>
            <a:lvl2pPr marL="0" marR="0" lvl="1" indent="0" algn="l" rtl="0">
              <a:spcBef>
                <a:spcPts val="0"/>
              </a:spcBef>
              <a:spcAft>
                <a:spcPts val="0"/>
              </a:spcAft>
              <a:buNone/>
              <a:defRPr sz="1000" b="0" u="none">
                <a:solidFill>
                  <a:srgbClr val="FFFFFF"/>
                </a:solidFill>
                <a:latin typeface="Garamond"/>
                <a:ea typeface="Garamond"/>
                <a:cs typeface="Garamond"/>
                <a:sym typeface="Garamond"/>
              </a:defRPr>
            </a:lvl2pPr>
            <a:lvl3pPr marL="0" marR="0" lvl="2" indent="0" algn="l" rtl="0">
              <a:spcBef>
                <a:spcPts val="0"/>
              </a:spcBef>
              <a:spcAft>
                <a:spcPts val="0"/>
              </a:spcAft>
              <a:buNone/>
              <a:defRPr sz="1000" b="0" u="none">
                <a:solidFill>
                  <a:srgbClr val="FFFFFF"/>
                </a:solidFill>
                <a:latin typeface="Garamond"/>
                <a:ea typeface="Garamond"/>
                <a:cs typeface="Garamond"/>
                <a:sym typeface="Garamond"/>
              </a:defRPr>
            </a:lvl3pPr>
            <a:lvl4pPr marL="0" marR="0" lvl="3" indent="0" algn="l" rtl="0">
              <a:spcBef>
                <a:spcPts val="0"/>
              </a:spcBef>
              <a:spcAft>
                <a:spcPts val="0"/>
              </a:spcAft>
              <a:buNone/>
              <a:defRPr sz="1000" b="0" u="none">
                <a:solidFill>
                  <a:srgbClr val="FFFFFF"/>
                </a:solidFill>
                <a:latin typeface="Garamond"/>
                <a:ea typeface="Garamond"/>
                <a:cs typeface="Garamond"/>
                <a:sym typeface="Garamond"/>
              </a:defRPr>
            </a:lvl4pPr>
            <a:lvl5pPr marL="0" marR="0" lvl="4" indent="0" algn="l" rtl="0">
              <a:spcBef>
                <a:spcPts val="0"/>
              </a:spcBef>
              <a:spcAft>
                <a:spcPts val="0"/>
              </a:spcAft>
              <a:buNone/>
              <a:defRPr sz="1000" b="0" u="none">
                <a:solidFill>
                  <a:srgbClr val="FFFFFF"/>
                </a:solidFill>
                <a:latin typeface="Garamond"/>
                <a:ea typeface="Garamond"/>
                <a:cs typeface="Garamond"/>
                <a:sym typeface="Garamond"/>
              </a:defRPr>
            </a:lvl5pPr>
            <a:lvl6pPr marL="0" marR="0" lvl="5" indent="0" algn="l" rtl="0">
              <a:spcBef>
                <a:spcPts val="0"/>
              </a:spcBef>
              <a:spcAft>
                <a:spcPts val="0"/>
              </a:spcAft>
              <a:buNone/>
              <a:defRPr sz="1000" b="0" u="none">
                <a:solidFill>
                  <a:srgbClr val="FFFFFF"/>
                </a:solidFill>
                <a:latin typeface="Garamond"/>
                <a:ea typeface="Garamond"/>
                <a:cs typeface="Garamond"/>
                <a:sym typeface="Garamond"/>
              </a:defRPr>
            </a:lvl6pPr>
            <a:lvl7pPr marL="0" marR="0" lvl="6" indent="0" algn="l" rtl="0">
              <a:spcBef>
                <a:spcPts val="0"/>
              </a:spcBef>
              <a:spcAft>
                <a:spcPts val="0"/>
              </a:spcAft>
              <a:buNone/>
              <a:defRPr sz="1000" b="0" u="none">
                <a:solidFill>
                  <a:srgbClr val="FFFFFF"/>
                </a:solidFill>
                <a:latin typeface="Garamond"/>
                <a:ea typeface="Garamond"/>
                <a:cs typeface="Garamond"/>
                <a:sym typeface="Garamond"/>
              </a:defRPr>
            </a:lvl7pPr>
            <a:lvl8pPr marL="0" marR="0" lvl="7" indent="0" algn="l" rtl="0">
              <a:spcBef>
                <a:spcPts val="0"/>
              </a:spcBef>
              <a:spcAft>
                <a:spcPts val="0"/>
              </a:spcAft>
              <a:buNone/>
              <a:defRPr sz="1000" b="0" u="none">
                <a:solidFill>
                  <a:srgbClr val="FFFFFF"/>
                </a:solidFill>
                <a:latin typeface="Garamond"/>
                <a:ea typeface="Garamond"/>
                <a:cs typeface="Garamond"/>
                <a:sym typeface="Garamond"/>
              </a:defRPr>
            </a:lvl8pPr>
            <a:lvl9pPr marL="0" marR="0" lvl="8" indent="0" algn="l" rtl="0">
              <a:spcBef>
                <a:spcPts val="0"/>
              </a:spcBef>
              <a:spcAft>
                <a:spcPts val="0"/>
              </a:spcAft>
              <a:buNone/>
              <a:defRPr sz="1000" b="0" u="none">
                <a:solidFill>
                  <a:srgbClr val="FFFFFF"/>
                </a:solidFill>
                <a:latin typeface="Garamond"/>
                <a:ea typeface="Garamond"/>
                <a:cs typeface="Garamond"/>
                <a:sym typeface="Garamond"/>
              </a:defRPr>
            </a:lvl9pPr>
          </a:lstStyle>
          <a:p>
            <a:fld id="{00000000-1234-1234-1234-123412341234}" type="slidenum">
              <a:rPr lang="en-US" smtClean="0"/>
              <a:pPr/>
              <a:t>‹#›</a:t>
            </a:fld>
            <a:endParaRPr lang="en-US" dirty="0"/>
          </a:p>
        </p:txBody>
      </p:sp>
      <p:cxnSp>
        <p:nvCxnSpPr>
          <p:cNvPr id="15" name="Google Shape;15;p1"/>
          <p:cNvCxnSpPr>
            <a:cxnSpLocks/>
          </p:cNvCxnSpPr>
          <p:nvPr userDrawn="1"/>
        </p:nvCxnSpPr>
        <p:spPr>
          <a:xfrm>
            <a:off x="2539068" y="685800"/>
            <a:ext cx="7248088" cy="0"/>
          </a:xfrm>
          <a:prstGeom prst="straightConnector1">
            <a:avLst/>
          </a:prstGeom>
          <a:noFill/>
          <a:ln w="12700" cap="flat" cmpd="sng">
            <a:solidFill>
              <a:schemeClr val="lt2"/>
            </a:solidFill>
            <a:prstDash val="solid"/>
            <a:round/>
            <a:headEnd type="none" w="med" len="med"/>
            <a:tailEnd type="none" w="med" len="med"/>
          </a:ln>
        </p:spPr>
      </p:cxnSp>
      <p:sp>
        <p:nvSpPr>
          <p:cNvPr id="16" name="Google Shape;16;p1"/>
          <p:cNvSpPr txBox="1"/>
          <p:nvPr/>
        </p:nvSpPr>
        <p:spPr>
          <a:xfrm>
            <a:off x="10058400" y="6367046"/>
            <a:ext cx="20320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lt1"/>
                </a:solidFill>
                <a:latin typeface="Times"/>
                <a:ea typeface="Times"/>
                <a:cs typeface="Times"/>
                <a:sym typeface="Times"/>
              </a:rPr>
              <a:t>Ronin Institute</a:t>
            </a:r>
            <a:endParaRPr sz="1400" dirty="0"/>
          </a:p>
        </p:txBody>
      </p:sp>
      <p:pic>
        <p:nvPicPr>
          <p:cNvPr id="17" name="Google Shape;17;p1" descr="Ronin Logo Slide Footer.png"/>
          <p:cNvPicPr preferRelativeResize="0"/>
          <p:nvPr/>
        </p:nvPicPr>
        <p:blipFill rotWithShape="1">
          <a:blip r:embed="rId12">
            <a:alphaModFix/>
          </a:blip>
          <a:srcRect/>
          <a:stretch/>
        </p:blipFill>
        <p:spPr>
          <a:xfrm>
            <a:off x="9196837" y="6269740"/>
            <a:ext cx="759964" cy="5699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126034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766" rtl="0" eaLnBrk="1" latinLnBrk="0" hangingPunct="1">
        <a:lnSpc>
          <a:spcPct val="90000"/>
        </a:lnSpc>
        <a:spcBef>
          <a:spcPct val="0"/>
        </a:spcBef>
        <a:buNone/>
        <a:defRPr sz="3300" kern="1200">
          <a:solidFill>
            <a:schemeClr val="tx1"/>
          </a:solidFill>
          <a:latin typeface="Montserrat" panose="00000500000000000000" pitchFamily="2" charset="0"/>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8"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5"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7726901"/>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doi.org/10.1111/1744-7941.12296" TargetMode="External"/><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psycnet.apa.org/doi/10.1037/0003-066X.44.3.51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oi.org/10.1177/0894845320922608" TargetMode="External"/><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doi.org/10.1108/PR-07-2012-0110" TargetMode="External"/><Relationship Id="rId5" Type="http://schemas.openxmlformats.org/officeDocument/2006/relationships/hyperlink" Target="https://doi.org/10.1037/0022-3514.73.3.549" TargetMode="External"/><Relationship Id="rId10" Type="http://schemas.openxmlformats.org/officeDocument/2006/relationships/image" Target="../media/image7.png"/><Relationship Id="rId4" Type="http://schemas.openxmlformats.org/officeDocument/2006/relationships/hyperlink" Target="https://doi.org/10.1111/1467-8721.ep10772395" TargetMode="Externa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sp>
        <p:nvSpPr>
          <p:cNvPr id="2" name="TextBox 1">
            <a:extLst>
              <a:ext uri="{FF2B5EF4-FFF2-40B4-BE49-F238E27FC236}">
                <a16:creationId xmlns:a16="http://schemas.microsoft.com/office/drawing/2014/main" id="{85A2831A-6611-46D6-BF7E-B5564D8EF23C}"/>
              </a:ext>
            </a:extLst>
          </p:cNvPr>
          <p:cNvSpPr txBox="1"/>
          <p:nvPr/>
        </p:nvSpPr>
        <p:spPr>
          <a:xfrm>
            <a:off x="2595156" y="853441"/>
            <a:ext cx="2969621" cy="1663337"/>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9" name="Title 3">
            <a:extLst>
              <a:ext uri="{FF2B5EF4-FFF2-40B4-BE49-F238E27FC236}">
                <a16:creationId xmlns:a16="http://schemas.microsoft.com/office/drawing/2014/main" id="{75D31BD8-09A3-43EE-A06D-F7CCB3B662E0}"/>
              </a:ext>
            </a:extLst>
          </p:cNvPr>
          <p:cNvSpPr txBox="1">
            <a:spLocks/>
          </p:cNvSpPr>
          <p:nvPr/>
        </p:nvSpPr>
        <p:spPr>
          <a:xfrm>
            <a:off x="379140" y="2819602"/>
            <a:ext cx="11486269" cy="997196"/>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Montserrat" panose="00000500000000000000" pitchFamily="2" charset="0"/>
                <a:ea typeface="+mj-ea"/>
                <a:cs typeface="+mj-cs"/>
              </a:rPr>
              <a:t>Psychological Wellbeing and Sustainable Careers: Insights from Graduates in India</a:t>
            </a:r>
          </a:p>
        </p:txBody>
      </p:sp>
      <p:sp>
        <p:nvSpPr>
          <p:cNvPr id="10" name="Subtitle 4">
            <a:extLst>
              <a:ext uri="{FF2B5EF4-FFF2-40B4-BE49-F238E27FC236}">
                <a16:creationId xmlns:a16="http://schemas.microsoft.com/office/drawing/2014/main" id="{C387A22A-54E4-4FCD-A0D4-688FDFB7A4D4}"/>
              </a:ext>
            </a:extLst>
          </p:cNvPr>
          <p:cNvSpPr txBox="1">
            <a:spLocks/>
          </p:cNvSpPr>
          <p:nvPr/>
        </p:nvSpPr>
        <p:spPr>
          <a:xfrm>
            <a:off x="379139" y="3982435"/>
            <a:ext cx="11246465" cy="997196"/>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srgbClr val="FFFFFF"/>
                </a:solidFill>
                <a:effectLst/>
                <a:uLnTx/>
                <a:uFillTx/>
                <a:latin typeface="Montserrat" panose="00000500000000000000" pitchFamily="2" charset="0"/>
                <a:ea typeface="+mn-ea"/>
                <a:cs typeface="+mn-cs"/>
              </a:rPr>
              <a:t>Nimmi</a:t>
            </a:r>
            <a:r>
              <a:rPr kumimoji="0" lang="en-GB" sz="2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 P. Mohandas, Adi </a:t>
            </a:r>
            <a:r>
              <a:rPr kumimoji="0" lang="en-GB" sz="2400" b="0" i="0" u="none" strike="noStrike" kern="1200" cap="none" spc="0" normalizeH="0" baseline="0" noProof="0" dirty="0" err="1">
                <a:ln>
                  <a:noFill/>
                </a:ln>
                <a:solidFill>
                  <a:srgbClr val="FFFFFF"/>
                </a:solidFill>
                <a:effectLst/>
                <a:uLnTx/>
                <a:uFillTx/>
                <a:latin typeface="Montserrat" panose="00000500000000000000" pitchFamily="2" charset="0"/>
                <a:ea typeface="+mn-ea"/>
                <a:cs typeface="+mn-cs"/>
              </a:rPr>
              <a:t>Shankara</a:t>
            </a:r>
            <a:r>
              <a:rPr kumimoji="0" lang="en-GB" sz="2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 Business School, ASIET, India</a:t>
            </a:r>
            <a:br>
              <a:rPr kumimoji="0" lang="en-GB" sz="2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br>
            <a:r>
              <a:rPr kumimoji="0" lang="en-GB" sz="2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William E. Donald, Southampton Business School, University of Southampton, UK </a:t>
            </a:r>
            <a:r>
              <a:rPr kumimoji="0" lang="en-GB" sz="24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and Ronin </a:t>
            </a:r>
            <a:r>
              <a:rPr kumimoji="0" lang="en-GB" sz="2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Institute, USA</a:t>
            </a:r>
          </a:p>
        </p:txBody>
      </p:sp>
    </p:spTree>
    <p:extLst>
      <p:ext uri="{BB962C8B-B14F-4D97-AF65-F5344CB8AC3E}">
        <p14:creationId xmlns:p14="http://schemas.microsoft.com/office/powerpoint/2010/main" val="373498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idx="4294967295"/>
          </p:nvPr>
        </p:nvSpPr>
        <p:spPr>
          <a:xfrm>
            <a:off x="3421039" y="76200"/>
            <a:ext cx="5472753" cy="762000"/>
          </a:xfrm>
          <a:prstGeom prst="rect">
            <a:avLst/>
          </a:prstGeom>
        </p:spPr>
        <p:txBody>
          <a:bodyPr spcFirstLastPara="1" wrap="square" lIns="91425" tIns="45700" rIns="91425" bIns="45700" anchor="ctr" anchorCtr="0">
            <a:noAutofit/>
          </a:bodyPr>
          <a:lstStyle/>
          <a:p>
            <a:pPr algn="ctr"/>
            <a:r>
              <a:rPr lang="en-US" i="0" dirty="0">
                <a:latin typeface="+mn-lt"/>
              </a:rPr>
              <a:t>References (1)</a:t>
            </a:r>
            <a:endParaRPr i="0" dirty="0">
              <a:latin typeface="+mn-lt"/>
            </a:endParaRPr>
          </a:p>
        </p:txBody>
      </p:sp>
      <p:sp>
        <p:nvSpPr>
          <p:cNvPr id="92" name="Google Shape;92;p14"/>
          <p:cNvSpPr txBox="1">
            <a:spLocks noGrp="1"/>
          </p:cNvSpPr>
          <p:nvPr>
            <p:ph type="body" idx="4294967295"/>
          </p:nvPr>
        </p:nvSpPr>
        <p:spPr>
          <a:xfrm>
            <a:off x="1524001" y="1469765"/>
            <a:ext cx="8851277" cy="5103639"/>
          </a:xfrm>
          <a:prstGeom prst="rect">
            <a:avLst/>
          </a:prstGeom>
        </p:spPr>
        <p:txBody>
          <a:bodyPr spcFirstLastPara="1" wrap="square" lIns="91425" tIns="45700" rIns="91425" bIns="45700" anchor="t" anchorCtr="0">
            <a:noAutofit/>
          </a:bodyPr>
          <a:lstStyle/>
          <a:p>
            <a:pPr marL="342900">
              <a:spcBef>
                <a:spcPts val="0"/>
              </a:spcBef>
            </a:pPr>
            <a:r>
              <a:rPr lang="en-GB" sz="1800" dirty="0">
                <a:solidFill>
                  <a:schemeClr val="tx1"/>
                </a:solidFill>
                <a:latin typeface="Verdana" panose="020B0604030504040204" pitchFamily="34" charset="0"/>
                <a:ea typeface="Verdana" panose="020B0604030504040204" pitchFamily="34" charset="0"/>
              </a:rPr>
              <a:t>Hall, D.T. (1976), Careers in Organizations, Goodyear, Santa Monica, CA.</a:t>
            </a:r>
          </a:p>
          <a:p>
            <a:pPr marL="342900">
              <a:spcBef>
                <a:spcPts val="0"/>
              </a:spcBef>
            </a:pPr>
            <a:endParaRPr lang="en-GB" sz="1800" i="1" dirty="0">
              <a:solidFill>
                <a:schemeClr val="tx1"/>
              </a:solidFill>
              <a:latin typeface="Verdana" panose="020B0604030504040204" pitchFamily="34" charset="0"/>
              <a:ea typeface="Verdana" panose="020B0604030504040204" pitchFamily="34" charset="0"/>
            </a:endParaRPr>
          </a:p>
          <a:p>
            <a:pPr marL="342900">
              <a:spcBef>
                <a:spcPts val="0"/>
              </a:spcBef>
            </a:pPr>
            <a:r>
              <a:rPr lang="en-GB" sz="1800" dirty="0">
                <a:solidFill>
                  <a:schemeClr val="tx1"/>
                </a:solidFill>
                <a:latin typeface="Verdana" panose="020B0604030504040204" pitchFamily="34" charset="0"/>
                <a:ea typeface="Verdana" panose="020B0604030504040204" pitchFamily="34" charset="0"/>
              </a:rPr>
              <a:t>Hennings, M., Zhu, Y. and van der Veen, R. (2021), “Developing the capacity for a proactively self-managed career: an analysis of aspiring new-generation employees in Japan”, Asia Pacific Journal of Human Resources, </a:t>
            </a:r>
            <a:r>
              <a:rPr lang="en-GB" sz="1800" u="sng" dirty="0">
                <a:solidFill>
                  <a:schemeClr val="tx1"/>
                </a:solidFill>
                <a:latin typeface="Verdana" panose="020B0604030504040204" pitchFamily="34" charset="0"/>
                <a:ea typeface="Verdana" panose="020B0604030504040204" pitchFamily="34" charset="0"/>
              </a:rPr>
              <a:t>https://</a:t>
            </a:r>
            <a:r>
              <a:rPr lang="en-GB" sz="1800" dirty="0">
                <a:solidFill>
                  <a:schemeClr val="tx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doi.org/10.1111/1744-7941.12296</a:t>
            </a:r>
            <a:endParaRPr lang="en-GB" sz="1800" dirty="0">
              <a:solidFill>
                <a:schemeClr val="tx1"/>
              </a:solidFill>
              <a:latin typeface="Verdana" panose="020B0604030504040204" pitchFamily="34" charset="0"/>
              <a:ea typeface="Verdana" panose="020B0604030504040204" pitchFamily="34" charset="0"/>
            </a:endParaRPr>
          </a:p>
          <a:p>
            <a:pPr marL="342900">
              <a:spcBef>
                <a:spcPts val="0"/>
              </a:spcBef>
            </a:pPr>
            <a:endParaRPr lang="en-IN" sz="1800" dirty="0">
              <a:solidFill>
                <a:schemeClr val="tx1"/>
              </a:solidFill>
              <a:latin typeface="Verdana" panose="020B0604030504040204" pitchFamily="34" charset="0"/>
              <a:ea typeface="Verdana" panose="020B0604030504040204" pitchFamily="34" charset="0"/>
            </a:endParaRPr>
          </a:p>
          <a:p>
            <a:pPr marL="342900">
              <a:spcBef>
                <a:spcPts val="0"/>
              </a:spcBef>
            </a:pPr>
            <a:r>
              <a:rPr lang="en-IN" sz="1800" dirty="0">
                <a:solidFill>
                  <a:schemeClr val="tx1"/>
                </a:solidFill>
                <a:latin typeface="Verdana" panose="020B0604030504040204" pitchFamily="34" charset="0"/>
                <a:ea typeface="Verdana" panose="020B0604030504040204" pitchFamily="34" charset="0"/>
              </a:rPr>
              <a:t>Hobfoll, S.E. (1989), “Conservation of Resources: A New Attempt at Conceptualizing Stress”, </a:t>
            </a:r>
            <a:r>
              <a:rPr lang="en-IN" sz="1800" i="1" dirty="0">
                <a:solidFill>
                  <a:schemeClr val="tx1"/>
                </a:solidFill>
                <a:latin typeface="Verdana" panose="020B0604030504040204" pitchFamily="34" charset="0"/>
                <a:ea typeface="Verdana" panose="020B0604030504040204" pitchFamily="34" charset="0"/>
              </a:rPr>
              <a:t>American Psychologist</a:t>
            </a:r>
            <a:r>
              <a:rPr lang="en-IN" sz="1800" dirty="0">
                <a:solidFill>
                  <a:schemeClr val="tx1"/>
                </a:solidFill>
                <a:latin typeface="Verdana" panose="020B0604030504040204" pitchFamily="34" charset="0"/>
                <a:ea typeface="Verdana" panose="020B0604030504040204" pitchFamily="34" charset="0"/>
              </a:rPr>
              <a:t>, Vol. 44 No. 3, pp. 513-524. </a:t>
            </a:r>
            <a:br>
              <a:rPr lang="en-IN" sz="1800" dirty="0">
                <a:solidFill>
                  <a:schemeClr val="tx1"/>
                </a:solidFill>
                <a:latin typeface="Verdana" panose="020B0604030504040204" pitchFamily="34" charset="0"/>
                <a:ea typeface="Verdana" panose="020B0604030504040204" pitchFamily="34" charset="0"/>
              </a:rPr>
            </a:br>
            <a:r>
              <a:rPr lang="en-IN" sz="1800" u="sng" dirty="0">
                <a:solidFill>
                  <a:schemeClr val="tx1"/>
                </a:solidFill>
                <a:highlight>
                  <a:srgbClr val="FFFFFF"/>
                </a:highlight>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https://doi.org/10.1037/0003-066X.44.3.513</a:t>
            </a:r>
            <a:endParaRPr lang="en-GB" sz="1800" dirty="0">
              <a:solidFill>
                <a:schemeClr val="tx1"/>
              </a:solidFill>
              <a:latin typeface="Verdana" panose="020B0604030504040204" pitchFamily="34" charset="0"/>
              <a:ea typeface="Verdana" panose="020B0604030504040204" pitchFamily="34" charset="0"/>
            </a:endParaRPr>
          </a:p>
          <a:p>
            <a:pPr marL="342900">
              <a:spcBef>
                <a:spcPts val="0"/>
              </a:spcBef>
            </a:pPr>
            <a:endParaRPr lang="en-GB" sz="1800" dirty="0">
              <a:solidFill>
                <a:schemeClr val="tx1"/>
              </a:solidFill>
              <a:latin typeface="Verdana" panose="020B0604030504040204" pitchFamily="34" charset="0"/>
              <a:ea typeface="Verdana" panose="020B0604030504040204" pitchFamily="34" charset="0"/>
            </a:endParaRPr>
          </a:p>
          <a:p>
            <a:pPr marL="342900">
              <a:spcBef>
                <a:spcPts val="0"/>
              </a:spcBef>
            </a:pPr>
            <a:r>
              <a:rPr lang="en-GB" sz="1800" dirty="0">
                <a:solidFill>
                  <a:schemeClr val="tx1"/>
                </a:solidFill>
                <a:latin typeface="Verdana" panose="020B0604030504040204" pitchFamily="34" charset="0"/>
                <a:ea typeface="Verdana" panose="020B0604030504040204" pitchFamily="34" charset="0"/>
              </a:rPr>
              <a:t>Hobfoll, S.E. (2012), “Resource caravans and resource caravan passageways: A new paradigm for trauma responding”, </a:t>
            </a:r>
            <a:r>
              <a:rPr lang="en-GB" sz="1800" i="1" dirty="0">
                <a:solidFill>
                  <a:schemeClr val="tx1"/>
                </a:solidFill>
                <a:latin typeface="Verdana" panose="020B0604030504040204" pitchFamily="34" charset="0"/>
                <a:ea typeface="Verdana" panose="020B0604030504040204" pitchFamily="34" charset="0"/>
              </a:rPr>
              <a:t>Intervention</a:t>
            </a:r>
            <a:r>
              <a:rPr lang="en-GB" sz="1800" dirty="0">
                <a:solidFill>
                  <a:schemeClr val="tx1"/>
                </a:solidFill>
                <a:latin typeface="Verdana" panose="020B0604030504040204" pitchFamily="34" charset="0"/>
                <a:ea typeface="Verdana" panose="020B0604030504040204" pitchFamily="34" charset="0"/>
              </a:rPr>
              <a:t>, Vol. 12, pp.21-32. </a:t>
            </a:r>
            <a:br>
              <a:rPr lang="en-GB" sz="1800" dirty="0">
                <a:solidFill>
                  <a:schemeClr val="tx1"/>
                </a:solidFill>
                <a:latin typeface="Verdana" panose="020B0604030504040204" pitchFamily="34" charset="0"/>
                <a:ea typeface="Verdana" panose="020B0604030504040204" pitchFamily="34" charset="0"/>
              </a:rPr>
            </a:br>
            <a:r>
              <a:rPr lang="en-GB" sz="1800" u="sng" dirty="0">
                <a:solidFill>
                  <a:schemeClr val="tx1"/>
                </a:solidFill>
                <a:latin typeface="Verdana" panose="020B0604030504040204" pitchFamily="34" charset="0"/>
                <a:ea typeface="Verdana" panose="020B0604030504040204" pitchFamily="34" charset="0"/>
              </a:rPr>
              <a:t>https://doi.org/</a:t>
            </a:r>
            <a:r>
              <a:rPr lang="en-GB" sz="1800" u="sng" dirty="0">
                <a:solidFill>
                  <a:schemeClr val="tx1"/>
                </a:solidFill>
                <a:highlight>
                  <a:srgbClr val="FFFFFF"/>
                </a:highlight>
                <a:latin typeface="Verdana" panose="020B0604030504040204" pitchFamily="34" charset="0"/>
                <a:ea typeface="Verdana" panose="020B0604030504040204" pitchFamily="34" charset="0"/>
              </a:rPr>
              <a:t>10.1097/WTF.0000000000000067</a:t>
            </a:r>
            <a:endParaRPr lang="en-GB" sz="1800" u="sng" dirty="0">
              <a:solidFill>
                <a:schemeClr val="tx1"/>
              </a:solidFill>
              <a:latin typeface="Verdana" panose="020B0604030504040204" pitchFamily="34" charset="0"/>
              <a:ea typeface="Verdana" panose="020B0604030504040204" pitchFamily="34" charset="0"/>
            </a:endParaRPr>
          </a:p>
        </p:txBody>
      </p:sp>
      <p:sp>
        <p:nvSpPr>
          <p:cNvPr id="6" name="Google Shape;92;p14"/>
          <p:cNvSpPr txBox="1">
            <a:spLocks/>
          </p:cNvSpPr>
          <p:nvPr/>
        </p:nvSpPr>
        <p:spPr>
          <a:xfrm>
            <a:off x="1998262" y="6300444"/>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p:txBody>
      </p:sp>
      <p:pic>
        <p:nvPicPr>
          <p:cNvPr id="8" name="Picture 7">
            <a:extLst>
              <a:ext uri="{FF2B5EF4-FFF2-40B4-BE49-F238E27FC236}">
                <a16:creationId xmlns:a16="http://schemas.microsoft.com/office/drawing/2014/main" id="{8614EAAA-D808-4B93-B9E3-8197A2C349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pic>
        <p:nvPicPr>
          <p:cNvPr id="10" name="Picture 9">
            <a:extLst>
              <a:ext uri="{FF2B5EF4-FFF2-40B4-BE49-F238E27FC236}">
                <a16:creationId xmlns:a16="http://schemas.microsoft.com/office/drawing/2014/main" id="{6E8179DF-D5B5-465F-BCFA-45EBDCA0A1BA}"/>
              </a:ext>
            </a:extLst>
          </p:cNvPr>
          <p:cNvPicPr/>
          <p:nvPr/>
        </p:nvPicPr>
        <p:blipFill>
          <a:blip r:embed="rId6"/>
          <a:stretch>
            <a:fillRect/>
          </a:stretch>
        </p:blipFill>
        <p:spPr>
          <a:xfrm>
            <a:off x="1524811" y="-9211"/>
            <a:ext cx="1186544" cy="1068239"/>
          </a:xfrm>
          <a:prstGeom prst="rect">
            <a:avLst/>
          </a:prstGeom>
        </p:spPr>
      </p:pic>
      <p:pic>
        <p:nvPicPr>
          <p:cNvPr id="11" name="Picture 10" descr="Icon&#10;&#10;Description automatically generated">
            <a:extLst>
              <a:ext uri="{FF2B5EF4-FFF2-40B4-BE49-F238E27FC236}">
                <a16:creationId xmlns:a16="http://schemas.microsoft.com/office/drawing/2014/main" id="{68978B6D-46DB-4BFA-87C0-CE65218B9C39}"/>
              </a:ext>
            </a:extLst>
          </p:cNvPr>
          <p:cNvPicPr>
            <a:picLocks noChangeAspect="1"/>
          </p:cNvPicPr>
          <p:nvPr/>
        </p:nvPicPr>
        <p:blipFill>
          <a:blip r:embed="rId7"/>
          <a:stretch>
            <a:fillRect/>
          </a:stretch>
        </p:blipFill>
        <p:spPr>
          <a:xfrm>
            <a:off x="9052768" y="14674"/>
            <a:ext cx="959298" cy="712622"/>
          </a:xfrm>
          <a:prstGeom prst="rect">
            <a:avLst/>
          </a:prstGeom>
        </p:spPr>
      </p:pic>
      <p:pic>
        <p:nvPicPr>
          <p:cNvPr id="12" name="Picture 11" descr="A red sign with white text&#10;&#10;Description automatically generated with medium confidence">
            <a:extLst>
              <a:ext uri="{FF2B5EF4-FFF2-40B4-BE49-F238E27FC236}">
                <a16:creationId xmlns:a16="http://schemas.microsoft.com/office/drawing/2014/main" id="{A53F7716-CDBC-45C9-B2EA-CB2DC658FC9A}"/>
              </a:ext>
            </a:extLst>
          </p:cNvPr>
          <p:cNvPicPr>
            <a:picLocks noChangeAspect="1"/>
          </p:cNvPicPr>
          <p:nvPr/>
        </p:nvPicPr>
        <p:blipFill>
          <a:blip r:embed="rId8"/>
          <a:stretch>
            <a:fillRect/>
          </a:stretch>
        </p:blipFill>
        <p:spPr>
          <a:xfrm>
            <a:off x="10082144" y="71934"/>
            <a:ext cx="558560" cy="652212"/>
          </a:xfrm>
          <a:prstGeom prst="rect">
            <a:avLst/>
          </a:prstGeom>
        </p:spPr>
      </p:pic>
    </p:spTree>
    <p:extLst>
      <p:ext uri="{BB962C8B-B14F-4D97-AF65-F5344CB8AC3E}">
        <p14:creationId xmlns:p14="http://schemas.microsoft.com/office/powerpoint/2010/main" val="226742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idx="4294967295"/>
          </p:nvPr>
        </p:nvSpPr>
        <p:spPr>
          <a:xfrm>
            <a:off x="3421039" y="76200"/>
            <a:ext cx="5472753" cy="762000"/>
          </a:xfrm>
          <a:prstGeom prst="rect">
            <a:avLst/>
          </a:prstGeom>
        </p:spPr>
        <p:txBody>
          <a:bodyPr spcFirstLastPara="1" wrap="square" lIns="91425" tIns="45700" rIns="91425" bIns="45700" anchor="ctr" anchorCtr="0">
            <a:noAutofit/>
          </a:bodyPr>
          <a:lstStyle/>
          <a:p>
            <a:pPr algn="ctr"/>
            <a:r>
              <a:rPr lang="en-US" i="0" dirty="0">
                <a:latin typeface="+mn-lt"/>
              </a:rPr>
              <a:t>References (2)</a:t>
            </a:r>
            <a:endParaRPr i="0" dirty="0">
              <a:latin typeface="+mn-lt"/>
            </a:endParaRPr>
          </a:p>
        </p:txBody>
      </p:sp>
      <p:sp>
        <p:nvSpPr>
          <p:cNvPr id="92" name="Google Shape;92;p14"/>
          <p:cNvSpPr txBox="1">
            <a:spLocks noGrp="1"/>
          </p:cNvSpPr>
          <p:nvPr>
            <p:ph type="body" idx="4294967295"/>
          </p:nvPr>
        </p:nvSpPr>
        <p:spPr>
          <a:xfrm>
            <a:off x="1524001" y="1073973"/>
            <a:ext cx="8851277" cy="5103639"/>
          </a:xfrm>
          <a:prstGeom prst="rect">
            <a:avLst/>
          </a:prstGeom>
        </p:spPr>
        <p:txBody>
          <a:bodyPr spcFirstLastPara="1" wrap="square" lIns="91425" tIns="45700" rIns="91425" bIns="45700" anchor="t" anchorCtr="0">
            <a:noAutofit/>
          </a:bodyPr>
          <a:lstStyle/>
          <a:p>
            <a:pPr marL="285750" indent="-285750">
              <a:lnSpc>
                <a:spcPct val="115000"/>
              </a:lnSpc>
              <a:spcBef>
                <a:spcPts val="0"/>
              </a:spcBef>
            </a:pPr>
            <a:endParaRPr lang="en-GB" sz="1800" dirty="0">
              <a:solidFill>
                <a:schemeClr val="tx1"/>
              </a:solidFill>
              <a:latin typeface="Verdana" panose="020B0604030504040204" pitchFamily="34" charset="0"/>
              <a:ea typeface="Verdana" panose="020B0604030504040204" pitchFamily="34" charset="0"/>
            </a:endParaRPr>
          </a:p>
          <a:p>
            <a:pPr marL="285750" indent="-285750">
              <a:spcBef>
                <a:spcPts val="0"/>
              </a:spcBef>
            </a:pPr>
            <a:r>
              <a:rPr lang="en-GB" sz="1800" dirty="0">
                <a:solidFill>
                  <a:schemeClr val="tx1"/>
                </a:solidFill>
                <a:latin typeface="Verdana" panose="020B0604030504040204" pitchFamily="34" charset="0"/>
                <a:ea typeface="Verdana" panose="020B0604030504040204" pitchFamily="34" charset="0"/>
              </a:rPr>
              <a:t>Hong, R., Romans, J.S.C., Koch, J.M. and Ramakrishnan, N. (2020), “Impact of Cultural Individualism and Collectivism on Protean and Boundaryless Career Attitudes and Job Satisfaction”, </a:t>
            </a:r>
            <a:r>
              <a:rPr lang="en-GB" sz="1800" i="1" dirty="0">
                <a:solidFill>
                  <a:schemeClr val="tx1"/>
                </a:solidFill>
                <a:latin typeface="Verdana" panose="020B0604030504040204" pitchFamily="34" charset="0"/>
                <a:ea typeface="Verdana" panose="020B0604030504040204" pitchFamily="34" charset="0"/>
              </a:rPr>
              <a:t>Journal of Career Development.</a:t>
            </a:r>
            <a:r>
              <a:rPr lang="en-GB" sz="1800" dirty="0">
                <a:solidFill>
                  <a:schemeClr val="tx1"/>
                </a:solidFill>
                <a:latin typeface="Verdana" panose="020B0604030504040204" pitchFamily="34" charset="0"/>
                <a:ea typeface="Verdana" panose="020B0604030504040204" pitchFamily="34" charset="0"/>
              </a:rPr>
              <a:t> </a:t>
            </a:r>
            <a:r>
              <a:rPr lang="en-GB" sz="1800" u="sng" dirty="0">
                <a:solidFill>
                  <a:schemeClr val="tx1"/>
                </a:solidFill>
                <a:latin typeface="Verdana" panose="020B0604030504040204" pitchFamily="34" charset="0"/>
                <a:ea typeface="Verdana" panose="020B0604030504040204" pitchFamily="34" charset="0"/>
              </a:rPr>
              <a:t>https://</a:t>
            </a:r>
            <a:r>
              <a:rPr lang="en-GB" sz="1800" u="sng" dirty="0">
                <a:solidFill>
                  <a:schemeClr val="tx1"/>
                </a:solidFill>
                <a:highlight>
                  <a:srgbClr val="FFFFFF"/>
                </a:highligh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doi</a:t>
            </a:r>
            <a:r>
              <a:rPr lang="en-GB" sz="1800" dirty="0">
                <a:solidFill>
                  <a:schemeClr val="tx1"/>
                </a:solidFill>
                <a:highlight>
                  <a:srgbClr val="FFFFFF"/>
                </a:highligh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.org/10.1177/0894845320922608</a:t>
            </a:r>
            <a:endParaRPr lang="en-GB" sz="2000" dirty="0">
              <a:solidFill>
                <a:schemeClr val="tx1"/>
              </a:solidFill>
              <a:latin typeface="Verdana" panose="020B0604030504040204" pitchFamily="34" charset="0"/>
              <a:ea typeface="Verdana" panose="020B0604030504040204" pitchFamily="34" charset="0"/>
            </a:endParaRPr>
          </a:p>
          <a:p>
            <a:pPr marL="285750" indent="-285750">
              <a:spcBef>
                <a:spcPts val="0"/>
              </a:spcBef>
            </a:pPr>
            <a:endParaRPr lang="en-GB" sz="1800" dirty="0">
              <a:solidFill>
                <a:schemeClr val="tx1"/>
              </a:solidFill>
              <a:latin typeface="Verdana" panose="020B0604030504040204" pitchFamily="34" charset="0"/>
              <a:ea typeface="Verdana" panose="020B0604030504040204" pitchFamily="34" charset="0"/>
            </a:endParaRPr>
          </a:p>
          <a:p>
            <a:pPr marL="285750" indent="-285750">
              <a:spcBef>
                <a:spcPts val="0"/>
              </a:spcBef>
            </a:pPr>
            <a:r>
              <a:rPr lang="en-GB" sz="1800" dirty="0">
                <a:solidFill>
                  <a:schemeClr val="tx1"/>
                </a:solidFill>
                <a:latin typeface="Verdana" panose="020B0604030504040204" pitchFamily="34" charset="0"/>
                <a:ea typeface="Verdana" panose="020B0604030504040204" pitchFamily="34" charset="0"/>
              </a:rPr>
              <a:t>Ryff, C.D. (1995), “Psychological Well-Being in Adult Life”, </a:t>
            </a:r>
            <a:r>
              <a:rPr lang="en-GB" sz="1800" i="1" dirty="0">
                <a:solidFill>
                  <a:schemeClr val="tx1"/>
                </a:solidFill>
                <a:latin typeface="Verdana" panose="020B0604030504040204" pitchFamily="34" charset="0"/>
                <a:ea typeface="Verdana" panose="020B0604030504040204" pitchFamily="34" charset="0"/>
              </a:rPr>
              <a:t>Current Directions in Psychological Science</a:t>
            </a:r>
            <a:r>
              <a:rPr lang="en-GB" sz="1800" dirty="0">
                <a:solidFill>
                  <a:schemeClr val="tx1"/>
                </a:solidFill>
                <a:latin typeface="Verdana" panose="020B0604030504040204" pitchFamily="34" charset="0"/>
                <a:ea typeface="Verdana" panose="020B0604030504040204" pitchFamily="34" charset="0"/>
              </a:rPr>
              <a:t>, Vol. 4 No. 4, pp.99-104. </a:t>
            </a:r>
            <a:r>
              <a:rPr lang="en-GB" sz="1800" dirty="0">
                <a:solidFill>
                  <a:schemeClr val="tx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a:t>
            </a:r>
            <a:r>
              <a:rPr lang="en-GB" sz="1800" dirty="0">
                <a:solidFill>
                  <a:schemeClr val="tx1"/>
                </a:solidFill>
                <a:highlight>
                  <a:srgbClr val="FFFFFF"/>
                </a:highlight>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doi.org/10.1111/1467-8721.ep10772395</a:t>
            </a:r>
            <a:endParaRPr lang="en-GB" sz="1800" dirty="0">
              <a:solidFill>
                <a:schemeClr val="tx1"/>
              </a:solidFill>
              <a:highlight>
                <a:srgbClr val="FFFFFF"/>
              </a:highlight>
              <a:latin typeface="Verdana" panose="020B0604030504040204" pitchFamily="34" charset="0"/>
              <a:ea typeface="Verdana" panose="020B0604030504040204" pitchFamily="34" charset="0"/>
            </a:endParaRPr>
          </a:p>
          <a:p>
            <a:pPr marL="285750" indent="-285750">
              <a:spcBef>
                <a:spcPts val="0"/>
              </a:spcBef>
            </a:pPr>
            <a:endParaRPr lang="en-GB" sz="1800" dirty="0">
              <a:solidFill>
                <a:schemeClr val="tx1"/>
              </a:solidFill>
              <a:highlight>
                <a:srgbClr val="FFFFFF"/>
              </a:highlight>
              <a:latin typeface="Verdana" panose="020B0604030504040204" pitchFamily="34" charset="0"/>
              <a:ea typeface="Verdana" panose="020B0604030504040204" pitchFamily="34" charset="0"/>
            </a:endParaRPr>
          </a:p>
          <a:p>
            <a:pPr marL="285750" indent="-285750">
              <a:spcBef>
                <a:spcPts val="0"/>
              </a:spcBef>
            </a:pPr>
            <a:r>
              <a:rPr lang="en-GB" sz="1800" dirty="0">
                <a:solidFill>
                  <a:schemeClr val="tx1"/>
                </a:solidFill>
                <a:latin typeface="Verdana" panose="020B0604030504040204" pitchFamily="34" charset="0"/>
                <a:ea typeface="Verdana" panose="020B0604030504040204" pitchFamily="34" charset="0"/>
              </a:rPr>
              <a:t>Schmutte, P.S. and Ryff, C.D. (1997), “Personality and well-being: Reexamining methods and meanings”, </a:t>
            </a:r>
            <a:r>
              <a:rPr lang="en-GB" sz="1800" i="1" dirty="0">
                <a:solidFill>
                  <a:schemeClr val="tx1"/>
                </a:solidFill>
                <a:latin typeface="Verdana" panose="020B0604030504040204" pitchFamily="34" charset="0"/>
                <a:ea typeface="Verdana" panose="020B0604030504040204" pitchFamily="34" charset="0"/>
              </a:rPr>
              <a:t>Journal of Personality and Social Psychology</a:t>
            </a:r>
            <a:r>
              <a:rPr lang="en-GB" sz="1800" dirty="0">
                <a:solidFill>
                  <a:schemeClr val="tx1"/>
                </a:solidFill>
                <a:latin typeface="Verdana" panose="020B0604030504040204" pitchFamily="34" charset="0"/>
                <a:ea typeface="Verdana" panose="020B0604030504040204" pitchFamily="34" charset="0"/>
              </a:rPr>
              <a:t>, Vol. 73 No. 3, pp.549-559. </a:t>
            </a:r>
            <a:r>
              <a:rPr lang="en-GB" sz="1800" dirty="0">
                <a:solidFill>
                  <a:schemeClr val="tx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https://</a:t>
            </a:r>
            <a:r>
              <a:rPr lang="en-GB" sz="1800" dirty="0">
                <a:solidFill>
                  <a:schemeClr val="tx1"/>
                </a:solidFill>
                <a:highlight>
                  <a:srgbClr val="FFFFFF"/>
                </a:highlight>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doi.org/10.1037/0022-3514.73.3.549</a:t>
            </a:r>
            <a:endParaRPr lang="en-GB" sz="1800" dirty="0">
              <a:solidFill>
                <a:schemeClr val="tx1"/>
              </a:solidFill>
              <a:highlight>
                <a:srgbClr val="FFFFFF"/>
              </a:highlight>
              <a:latin typeface="Verdana" panose="020B0604030504040204" pitchFamily="34" charset="0"/>
              <a:ea typeface="Verdana" panose="020B0604030504040204" pitchFamily="34" charset="0"/>
            </a:endParaRPr>
          </a:p>
          <a:p>
            <a:pPr marL="0" indent="0">
              <a:spcBef>
                <a:spcPts val="0"/>
              </a:spcBef>
              <a:buNone/>
            </a:pPr>
            <a:endParaRPr lang="en-GB" sz="1800" dirty="0">
              <a:solidFill>
                <a:schemeClr val="tx1"/>
              </a:solidFill>
              <a:highlight>
                <a:srgbClr val="FFFFFF"/>
              </a:highlight>
              <a:latin typeface="Verdana" panose="020B0604030504040204" pitchFamily="34" charset="0"/>
              <a:ea typeface="Verdana" panose="020B0604030504040204" pitchFamily="34" charset="0"/>
            </a:endParaRPr>
          </a:p>
          <a:p>
            <a:pPr marL="285750" indent="-285750">
              <a:spcBef>
                <a:spcPts val="0"/>
              </a:spcBef>
            </a:pPr>
            <a:r>
              <a:rPr lang="en-GB" sz="1800" dirty="0">
                <a:solidFill>
                  <a:schemeClr val="tx1"/>
                </a:solidFill>
                <a:latin typeface="Verdana" panose="020B0604030504040204" pitchFamily="34" charset="0"/>
                <a:ea typeface="Verdana" panose="020B0604030504040204" pitchFamily="34" charset="0"/>
              </a:rPr>
              <a:t>Vanhercke, D., Cuyper, N., Peeters, E. and De Witte, H. (2014), “Defining Perceived Employability: A Psychological Approach”, </a:t>
            </a:r>
            <a:r>
              <a:rPr lang="en-GB" sz="1800" i="1" dirty="0">
                <a:solidFill>
                  <a:schemeClr val="tx1"/>
                </a:solidFill>
                <a:latin typeface="Verdana" panose="020B0604030504040204" pitchFamily="34" charset="0"/>
                <a:ea typeface="Verdana" panose="020B0604030504040204" pitchFamily="34" charset="0"/>
              </a:rPr>
              <a:t>Personnel Review</a:t>
            </a:r>
            <a:r>
              <a:rPr lang="en-GB" sz="1800" dirty="0">
                <a:solidFill>
                  <a:schemeClr val="tx1"/>
                </a:solidFill>
                <a:latin typeface="Verdana" panose="020B0604030504040204" pitchFamily="34" charset="0"/>
                <a:ea typeface="Verdana" panose="020B0604030504040204" pitchFamily="34" charset="0"/>
              </a:rPr>
              <a:t>, Vol. 43 No. 4, pp.592-605. </a:t>
            </a:r>
            <a:r>
              <a:rPr lang="en-GB" sz="1800" u="sng" dirty="0">
                <a:solidFill>
                  <a:schemeClr val="tx1"/>
                </a:solidFill>
                <a:latin typeface="Verdana" panose="020B0604030504040204" pitchFamily="34" charset="0"/>
                <a:ea typeface="Verdana" panose="020B0604030504040204" pitchFamily="34" charset="0"/>
              </a:rPr>
              <a:t>https://</a:t>
            </a:r>
            <a:r>
              <a:rPr lang="en-GB" sz="1800" u="sng" dirty="0">
                <a:solidFill>
                  <a:schemeClr val="tx1"/>
                </a:solidFill>
                <a:highlight>
                  <a:srgbClr val="FFFFFF"/>
                </a:highlight>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doi.org/10.1108/PR-07-2012-0110</a:t>
            </a:r>
            <a:endParaRPr lang="en-GB" sz="1800" u="sng" dirty="0">
              <a:solidFill>
                <a:schemeClr val="tx1"/>
              </a:solidFill>
              <a:latin typeface="Verdana" panose="020B0604030504040204" pitchFamily="34" charset="0"/>
              <a:ea typeface="Verdana" panose="020B0604030504040204" pitchFamily="34" charset="0"/>
            </a:endParaRPr>
          </a:p>
        </p:txBody>
      </p:sp>
      <p:sp>
        <p:nvSpPr>
          <p:cNvPr id="6" name="Google Shape;92;p14"/>
          <p:cNvSpPr txBox="1">
            <a:spLocks/>
          </p:cNvSpPr>
          <p:nvPr/>
        </p:nvSpPr>
        <p:spPr>
          <a:xfrm>
            <a:off x="1998262" y="6300444"/>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p:txBody>
      </p:sp>
      <p:pic>
        <p:nvPicPr>
          <p:cNvPr id="8" name="Picture 7">
            <a:extLst>
              <a:ext uri="{FF2B5EF4-FFF2-40B4-BE49-F238E27FC236}">
                <a16:creationId xmlns:a16="http://schemas.microsoft.com/office/drawing/2014/main" id="{8614EAAA-D808-4B93-B9E3-8197A2C349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pic>
        <p:nvPicPr>
          <p:cNvPr id="10" name="Picture 9">
            <a:extLst>
              <a:ext uri="{FF2B5EF4-FFF2-40B4-BE49-F238E27FC236}">
                <a16:creationId xmlns:a16="http://schemas.microsoft.com/office/drawing/2014/main" id="{FDAFBEFC-2FB3-4C98-B109-2393C09C8D47}"/>
              </a:ext>
            </a:extLst>
          </p:cNvPr>
          <p:cNvPicPr/>
          <p:nvPr/>
        </p:nvPicPr>
        <p:blipFill>
          <a:blip r:embed="rId8"/>
          <a:stretch>
            <a:fillRect/>
          </a:stretch>
        </p:blipFill>
        <p:spPr>
          <a:xfrm>
            <a:off x="1524811" y="-9211"/>
            <a:ext cx="1186544" cy="1068239"/>
          </a:xfrm>
          <a:prstGeom prst="rect">
            <a:avLst/>
          </a:prstGeom>
        </p:spPr>
      </p:pic>
      <p:pic>
        <p:nvPicPr>
          <p:cNvPr id="11" name="Picture 10" descr="Icon&#10;&#10;Description automatically generated">
            <a:extLst>
              <a:ext uri="{FF2B5EF4-FFF2-40B4-BE49-F238E27FC236}">
                <a16:creationId xmlns:a16="http://schemas.microsoft.com/office/drawing/2014/main" id="{8658380C-AB1E-4F06-B3C4-1C2DF4343A4D}"/>
              </a:ext>
            </a:extLst>
          </p:cNvPr>
          <p:cNvPicPr>
            <a:picLocks noChangeAspect="1"/>
          </p:cNvPicPr>
          <p:nvPr/>
        </p:nvPicPr>
        <p:blipFill>
          <a:blip r:embed="rId9"/>
          <a:stretch>
            <a:fillRect/>
          </a:stretch>
        </p:blipFill>
        <p:spPr>
          <a:xfrm>
            <a:off x="9052768" y="14674"/>
            <a:ext cx="959298" cy="712622"/>
          </a:xfrm>
          <a:prstGeom prst="rect">
            <a:avLst/>
          </a:prstGeom>
        </p:spPr>
      </p:pic>
      <p:pic>
        <p:nvPicPr>
          <p:cNvPr id="12" name="Picture 11" descr="A red sign with white text&#10;&#10;Description automatically generated with medium confidence">
            <a:extLst>
              <a:ext uri="{FF2B5EF4-FFF2-40B4-BE49-F238E27FC236}">
                <a16:creationId xmlns:a16="http://schemas.microsoft.com/office/drawing/2014/main" id="{C837FBA1-EC5D-4FF0-BDF8-3C6051C30F02}"/>
              </a:ext>
            </a:extLst>
          </p:cNvPr>
          <p:cNvPicPr>
            <a:picLocks noChangeAspect="1"/>
          </p:cNvPicPr>
          <p:nvPr/>
        </p:nvPicPr>
        <p:blipFill>
          <a:blip r:embed="rId10"/>
          <a:stretch>
            <a:fillRect/>
          </a:stretch>
        </p:blipFill>
        <p:spPr>
          <a:xfrm>
            <a:off x="10082144" y="71934"/>
            <a:ext cx="558560" cy="652212"/>
          </a:xfrm>
          <a:prstGeom prst="rect">
            <a:avLst/>
          </a:prstGeom>
        </p:spPr>
      </p:pic>
    </p:spTree>
    <p:extLst>
      <p:ext uri="{BB962C8B-B14F-4D97-AF65-F5344CB8AC3E}">
        <p14:creationId xmlns:p14="http://schemas.microsoft.com/office/powerpoint/2010/main" val="232320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5761" y="2880001"/>
            <a:ext cx="11486267" cy="664799"/>
          </a:xfrm>
        </p:spPr>
        <p:txBody>
          <a:bodyPr/>
          <a:lstStyle/>
          <a:p>
            <a:pPr algn="ctr"/>
            <a:r>
              <a:rPr lang="en-US" dirty="0"/>
              <a:t>THANK YOU</a:t>
            </a:r>
          </a:p>
        </p:txBody>
      </p:sp>
      <p:pic>
        <p:nvPicPr>
          <p:cNvPr id="4" name="Picture 3" descr="Graphical user interface&#10;&#10;Description automatically generated">
            <a:extLst>
              <a:ext uri="{FF2B5EF4-FFF2-40B4-BE49-F238E27FC236}">
                <a16:creationId xmlns:a16="http://schemas.microsoft.com/office/drawing/2014/main" id="{91167D23-4D7C-4CFF-839A-153659C1C063}"/>
              </a:ext>
            </a:extLst>
          </p:cNvPr>
          <p:cNvPicPr>
            <a:picLocks noChangeAspect="1"/>
          </p:cNvPicPr>
          <p:nvPr/>
        </p:nvPicPr>
        <p:blipFill rotWithShape="1">
          <a:blip r:embed="rId2">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Tree>
    <p:extLst>
      <p:ext uri="{BB962C8B-B14F-4D97-AF65-F5344CB8AC3E}">
        <p14:creationId xmlns:p14="http://schemas.microsoft.com/office/powerpoint/2010/main" val="178026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sp>
        <p:nvSpPr>
          <p:cNvPr id="6" name="Google Shape;92;p14"/>
          <p:cNvSpPr txBox="1">
            <a:spLocks/>
          </p:cNvSpPr>
          <p:nvPr/>
        </p:nvSpPr>
        <p:spPr>
          <a:xfrm>
            <a:off x="1985309" y="6303795"/>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a:p>
            <a:pPr marL="0" indent="0">
              <a:buNone/>
            </a:pPr>
            <a:endParaRPr lang="en-US" sz="2400" u="sng" dirty="0"/>
          </a:p>
        </p:txBody>
      </p:sp>
      <p:sp>
        <p:nvSpPr>
          <p:cNvPr id="8" name="Text Placeholder 7">
            <a:extLst>
              <a:ext uri="{FF2B5EF4-FFF2-40B4-BE49-F238E27FC236}">
                <a16:creationId xmlns:a16="http://schemas.microsoft.com/office/drawing/2014/main" id="{6CC4CF99-AC54-4D3F-8BA4-5454EC2CB74F}"/>
              </a:ext>
            </a:extLst>
          </p:cNvPr>
          <p:cNvSpPr>
            <a:spLocks noGrp="1"/>
          </p:cNvSpPr>
          <p:nvPr>
            <p:ph type="body" idx="4294967295"/>
          </p:nvPr>
        </p:nvSpPr>
        <p:spPr>
          <a:xfrm>
            <a:off x="1524000" y="642258"/>
            <a:ext cx="9144000" cy="4615056"/>
          </a:xfrm>
        </p:spPr>
        <p:txBody>
          <a:bodyPr/>
          <a:lstStyle/>
          <a:p>
            <a:pPr marL="114300" indent="0" algn="ctr">
              <a:buNone/>
            </a:pPr>
            <a:endParaRPr lang="en-GB" sz="4800" b="1" dirty="0"/>
          </a:p>
          <a:p>
            <a:pPr marL="114300" indent="0" algn="ctr">
              <a:buNone/>
            </a:pPr>
            <a:r>
              <a:rPr lang="en-GB" sz="3200" b="1" dirty="0">
                <a:latin typeface="Verdana" panose="020B0604030504040204" pitchFamily="34" charset="0"/>
                <a:ea typeface="Verdana" panose="020B0604030504040204" pitchFamily="34" charset="0"/>
              </a:rPr>
              <a:t>Psychological Wellbeing and Sustainable Careers: Insights from Graduates in India</a:t>
            </a:r>
          </a:p>
          <a:p>
            <a:pPr marL="114300" indent="0">
              <a:buNone/>
            </a:pPr>
            <a:endParaRPr lang="en-GB" sz="4800" baseline="30000" dirty="0">
              <a:latin typeface="Verdana" panose="020B0604030504040204" pitchFamily="34" charset="0"/>
              <a:ea typeface="Verdana" panose="020B0604030504040204" pitchFamily="34" charset="0"/>
            </a:endParaRPr>
          </a:p>
          <a:p>
            <a:pPr marL="114300" indent="0" algn="ctr">
              <a:buNone/>
            </a:pPr>
            <a:r>
              <a:rPr lang="en-GB" sz="2400" dirty="0">
                <a:latin typeface="Verdana" panose="020B0604030504040204" pitchFamily="34" charset="0"/>
                <a:ea typeface="Verdana" panose="020B0604030504040204" pitchFamily="34" charset="0"/>
              </a:rPr>
              <a:t>1. Nimmi P. Mohandas</a:t>
            </a:r>
          </a:p>
          <a:p>
            <a:pPr marL="114300" indent="0" algn="ctr">
              <a:buNone/>
            </a:pPr>
            <a:r>
              <a:rPr lang="en-GB" sz="2400" i="1" dirty="0">
                <a:latin typeface="Verdana" panose="020B0604030504040204" pitchFamily="34" charset="0"/>
                <a:ea typeface="Verdana" panose="020B0604030504040204" pitchFamily="34" charset="0"/>
              </a:rPr>
              <a:t>Adi Shankara Business School, ASIET, India</a:t>
            </a:r>
            <a:br>
              <a:rPr lang="en-GB" sz="2400" dirty="0">
                <a:latin typeface="Verdana" panose="020B0604030504040204" pitchFamily="34" charset="0"/>
                <a:ea typeface="Verdana" panose="020B0604030504040204" pitchFamily="34" charset="0"/>
              </a:rPr>
            </a:br>
            <a:r>
              <a:rPr lang="en-GB" sz="2400" dirty="0">
                <a:latin typeface="Verdana" panose="020B0604030504040204" pitchFamily="34" charset="0"/>
                <a:ea typeface="Verdana" panose="020B0604030504040204" pitchFamily="34" charset="0"/>
              </a:rPr>
              <a:t>2. William E. Donald</a:t>
            </a:r>
          </a:p>
          <a:p>
            <a:pPr marL="114300" indent="0" algn="ctr">
              <a:buNone/>
            </a:pPr>
            <a:r>
              <a:rPr lang="en-GB" sz="2400" i="1" dirty="0">
                <a:latin typeface="Verdana" panose="020B0604030504040204" pitchFamily="34" charset="0"/>
                <a:ea typeface="Verdana" panose="020B0604030504040204" pitchFamily="34" charset="0"/>
              </a:rPr>
              <a:t>Southampton Business School, University of Southampton, UK</a:t>
            </a:r>
          </a:p>
          <a:p>
            <a:pPr marL="114300" indent="0" algn="ctr">
              <a:buNone/>
            </a:pPr>
            <a:r>
              <a:rPr lang="en-GB" sz="2400" i="1" dirty="0">
                <a:latin typeface="Verdana" panose="020B0604030504040204" pitchFamily="34" charset="0"/>
                <a:ea typeface="Verdana" panose="020B0604030504040204" pitchFamily="34" charset="0"/>
              </a:rPr>
              <a:t>Ronin Institute, USA</a:t>
            </a:r>
            <a:endParaRPr lang="en-GB" i="1"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12F22D40-EECE-4D5C-B577-F35BEBE0DC21}"/>
              </a:ext>
            </a:extLst>
          </p:cNvPr>
          <p:cNvPicPr/>
          <p:nvPr/>
        </p:nvPicPr>
        <p:blipFill>
          <a:blip r:embed="rId4"/>
          <a:stretch>
            <a:fillRect/>
          </a:stretch>
        </p:blipFill>
        <p:spPr>
          <a:xfrm>
            <a:off x="1524811" y="-9211"/>
            <a:ext cx="1186544" cy="1068239"/>
          </a:xfrm>
          <a:prstGeom prst="rect">
            <a:avLst/>
          </a:prstGeom>
        </p:spPr>
      </p:pic>
      <p:sp>
        <p:nvSpPr>
          <p:cNvPr id="19" name="Google Shape;91;p14">
            <a:extLst>
              <a:ext uri="{FF2B5EF4-FFF2-40B4-BE49-F238E27FC236}">
                <a16:creationId xmlns:a16="http://schemas.microsoft.com/office/drawing/2014/main" id="{2B410A0B-64BC-466A-8B60-4894ED30D52B}"/>
              </a:ext>
            </a:extLst>
          </p:cNvPr>
          <p:cNvSpPr txBox="1">
            <a:spLocks noGrp="1"/>
          </p:cNvSpPr>
          <p:nvPr>
            <p:ph type="title" idx="4294967295"/>
          </p:nvPr>
        </p:nvSpPr>
        <p:spPr>
          <a:xfrm>
            <a:off x="2589024" y="17040"/>
            <a:ext cx="7772400" cy="762000"/>
          </a:xfrm>
          <a:prstGeom prst="rect">
            <a:avLst/>
          </a:prstGeom>
        </p:spPr>
        <p:txBody>
          <a:bodyPr spcFirstLastPara="1" wrap="square" lIns="91425" tIns="45700" rIns="91425" bIns="45700" anchor="ctr" anchorCtr="0">
            <a:noAutofit/>
          </a:bodyPr>
          <a:lstStyle/>
          <a:p>
            <a:r>
              <a:rPr lang="en-US" i="0" dirty="0"/>
              <a:t>  </a:t>
            </a:r>
            <a:r>
              <a:rPr lang="en-US" i="0" dirty="0">
                <a:latin typeface="+mn-lt"/>
              </a:rPr>
              <a:t>Employability Conference 2022</a:t>
            </a:r>
            <a:endParaRPr i="0" dirty="0">
              <a:latin typeface="+mn-lt"/>
            </a:endParaRPr>
          </a:p>
        </p:txBody>
      </p:sp>
      <p:pic>
        <p:nvPicPr>
          <p:cNvPr id="24" name="Picture 23" descr="Icon&#10;&#10;Description automatically generated">
            <a:extLst>
              <a:ext uri="{FF2B5EF4-FFF2-40B4-BE49-F238E27FC236}">
                <a16:creationId xmlns:a16="http://schemas.microsoft.com/office/drawing/2014/main" id="{163BBF00-0C51-446D-8C81-8A39781D3E8E}"/>
              </a:ext>
            </a:extLst>
          </p:cNvPr>
          <p:cNvPicPr>
            <a:picLocks noChangeAspect="1"/>
          </p:cNvPicPr>
          <p:nvPr/>
        </p:nvPicPr>
        <p:blipFill>
          <a:blip r:embed="rId5"/>
          <a:stretch>
            <a:fillRect/>
          </a:stretch>
        </p:blipFill>
        <p:spPr>
          <a:xfrm>
            <a:off x="9052768" y="14674"/>
            <a:ext cx="959298" cy="712622"/>
          </a:xfrm>
          <a:prstGeom prst="rect">
            <a:avLst/>
          </a:prstGeom>
        </p:spPr>
      </p:pic>
      <p:pic>
        <p:nvPicPr>
          <p:cNvPr id="4" name="Picture 3" descr="A red sign with white text&#10;&#10;Description automatically generated with medium confidence">
            <a:extLst>
              <a:ext uri="{FF2B5EF4-FFF2-40B4-BE49-F238E27FC236}">
                <a16:creationId xmlns:a16="http://schemas.microsoft.com/office/drawing/2014/main" id="{5D26F3E5-5F84-4F7F-9198-7644ECE2CAB0}"/>
              </a:ext>
            </a:extLst>
          </p:cNvPr>
          <p:cNvPicPr>
            <a:picLocks noChangeAspect="1"/>
          </p:cNvPicPr>
          <p:nvPr/>
        </p:nvPicPr>
        <p:blipFill>
          <a:blip r:embed="rId6"/>
          <a:stretch>
            <a:fillRect/>
          </a:stretch>
        </p:blipFill>
        <p:spPr>
          <a:xfrm>
            <a:off x="10082144" y="71934"/>
            <a:ext cx="558560" cy="6522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idx="4294967295"/>
          </p:nvPr>
        </p:nvSpPr>
        <p:spPr>
          <a:xfrm>
            <a:off x="3211204" y="159974"/>
            <a:ext cx="7772400" cy="422023"/>
          </a:xfrm>
          <a:prstGeom prst="rect">
            <a:avLst/>
          </a:prstGeom>
        </p:spPr>
        <p:txBody>
          <a:bodyPr spcFirstLastPara="1" wrap="square" lIns="91425" tIns="45700" rIns="91425" bIns="45700" anchor="ctr" anchorCtr="0">
            <a:noAutofit/>
          </a:bodyPr>
          <a:lstStyle/>
          <a:p>
            <a:r>
              <a:rPr lang="en-US" i="0" dirty="0">
                <a:latin typeface="+mn-lt"/>
              </a:rPr>
              <a:t>Study Purpose &amp; Framework</a:t>
            </a:r>
            <a:endParaRPr i="0" dirty="0">
              <a:latin typeface="+mn-lt"/>
            </a:endParaRPr>
          </a:p>
        </p:txBody>
      </p:sp>
      <p:sp>
        <p:nvSpPr>
          <p:cNvPr id="92" name="Google Shape;92;p14"/>
          <p:cNvSpPr txBox="1">
            <a:spLocks noGrp="1"/>
          </p:cNvSpPr>
          <p:nvPr>
            <p:ph type="body" idx="4294967295"/>
          </p:nvPr>
        </p:nvSpPr>
        <p:spPr>
          <a:xfrm>
            <a:off x="1809975" y="1256540"/>
            <a:ext cx="8717348" cy="5284491"/>
          </a:xfrm>
          <a:prstGeom prst="rect">
            <a:avLst/>
          </a:prstGeom>
        </p:spPr>
        <p:txBody>
          <a:bodyPr spcFirstLastPara="1" wrap="square" lIns="91425" tIns="45700" rIns="91425" bIns="45700" anchor="t" anchorCtr="0">
            <a:noAutofit/>
          </a:bodyPr>
          <a:lstStyle/>
          <a:p>
            <a:pPr marL="0" indent="0">
              <a:lnSpc>
                <a:spcPct val="115000"/>
              </a:lnSpc>
              <a:spcBef>
                <a:spcPts val="0"/>
              </a:spcBef>
              <a:buNone/>
            </a:pPr>
            <a:r>
              <a:rPr lang="en-GB" sz="2000" b="1" dirty="0">
                <a:solidFill>
                  <a:schemeClr val="tx1">
                    <a:lumMod val="75000"/>
                    <a:lumOff val="25000"/>
                  </a:schemeClr>
                </a:solidFill>
                <a:latin typeface="Verdana" panose="020B0604030504040204" pitchFamily="34" charset="0"/>
                <a:ea typeface="Verdana" panose="020B0604030504040204" pitchFamily="34" charset="0"/>
              </a:rPr>
              <a:t>Purpose of Study</a:t>
            </a:r>
          </a:p>
          <a:p>
            <a:pPr marL="0" indent="0">
              <a:lnSpc>
                <a:spcPct val="115000"/>
              </a:lnSpc>
              <a:spcBef>
                <a:spcPts val="0"/>
              </a:spcBef>
              <a:buNone/>
            </a:pPr>
            <a:r>
              <a:rPr lang="en-GB" sz="2000" dirty="0">
                <a:solidFill>
                  <a:schemeClr val="tx1">
                    <a:lumMod val="75000"/>
                    <a:lumOff val="25000"/>
                  </a:schemeClr>
                </a:solidFill>
                <a:latin typeface="Verdana" panose="020B0604030504040204" pitchFamily="34" charset="0"/>
                <a:ea typeface="Verdana" panose="020B0604030504040204" pitchFamily="34" charset="0"/>
              </a:rPr>
              <a:t>To understand the roles that Protean Career Attitude and Perceived Employability play in determining Psychological Wellbeing.</a:t>
            </a:r>
          </a:p>
          <a:p>
            <a:pPr marL="0" indent="0">
              <a:lnSpc>
                <a:spcPct val="115000"/>
              </a:lnSpc>
              <a:spcBef>
                <a:spcPts val="0"/>
              </a:spcBef>
              <a:buNone/>
            </a:pPr>
            <a:endParaRPr lang="en-GB" sz="2000" b="1" dirty="0">
              <a:solidFill>
                <a:schemeClr val="tx1">
                  <a:lumMod val="75000"/>
                  <a:lumOff val="25000"/>
                </a:schemeClr>
              </a:solidFill>
              <a:latin typeface="Verdana" panose="020B0604030504040204" pitchFamily="34" charset="0"/>
              <a:ea typeface="Verdana" panose="020B0604030504040204" pitchFamily="34" charset="0"/>
            </a:endParaRPr>
          </a:p>
          <a:p>
            <a:pPr marL="0" indent="0">
              <a:lnSpc>
                <a:spcPct val="115000"/>
              </a:lnSpc>
              <a:spcBef>
                <a:spcPts val="0"/>
              </a:spcBef>
              <a:buNone/>
            </a:pPr>
            <a:r>
              <a:rPr lang="en-GB" sz="2000" b="1" dirty="0">
                <a:solidFill>
                  <a:schemeClr val="tx1">
                    <a:lumMod val="75000"/>
                    <a:lumOff val="25000"/>
                  </a:schemeClr>
                </a:solidFill>
                <a:latin typeface="Verdana" panose="020B0604030504040204" pitchFamily="34" charset="0"/>
                <a:ea typeface="Verdana" panose="020B0604030504040204" pitchFamily="34" charset="0"/>
              </a:rPr>
              <a:t>Definitions</a:t>
            </a: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Protean Career Attitude (PCA) (Hall, 1976)</a:t>
            </a: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Perceived Employability (PE) (Vanhercke </a:t>
            </a:r>
            <a:r>
              <a:rPr lang="en-GB" sz="2000" i="1" dirty="0">
                <a:solidFill>
                  <a:schemeClr val="tx1">
                    <a:lumMod val="75000"/>
                    <a:lumOff val="25000"/>
                  </a:schemeClr>
                </a:solidFill>
                <a:latin typeface="Verdana" panose="020B0604030504040204" pitchFamily="34" charset="0"/>
                <a:ea typeface="Verdana" panose="020B0604030504040204" pitchFamily="34" charset="0"/>
              </a:rPr>
              <a:t>et al.</a:t>
            </a:r>
            <a:r>
              <a:rPr lang="en-GB" sz="2000" dirty="0">
                <a:solidFill>
                  <a:schemeClr val="tx1">
                    <a:lumMod val="75000"/>
                    <a:lumOff val="25000"/>
                  </a:schemeClr>
                </a:solidFill>
                <a:latin typeface="Verdana" panose="020B0604030504040204" pitchFamily="34" charset="0"/>
                <a:ea typeface="Verdana" panose="020B0604030504040204" pitchFamily="34" charset="0"/>
              </a:rPr>
              <a:t>, 2014)</a:t>
            </a: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Psychological Wellbeing (PW) (Ryff, 1995; Schmutte &amp; Ryff, 1997)</a:t>
            </a:r>
            <a:endParaRPr lang="en-GB" sz="2000" b="1" dirty="0">
              <a:solidFill>
                <a:schemeClr val="tx1">
                  <a:lumMod val="75000"/>
                  <a:lumOff val="25000"/>
                </a:schemeClr>
              </a:solidFill>
              <a:latin typeface="Verdana" panose="020B0604030504040204" pitchFamily="34" charset="0"/>
              <a:ea typeface="Verdana" panose="020B0604030504040204" pitchFamily="34" charset="0"/>
            </a:endParaRPr>
          </a:p>
          <a:p>
            <a:pPr marL="0" indent="0">
              <a:lnSpc>
                <a:spcPct val="115000"/>
              </a:lnSpc>
              <a:spcBef>
                <a:spcPts val="0"/>
              </a:spcBef>
              <a:buNone/>
            </a:pPr>
            <a:endParaRPr lang="en-GB" sz="2000" b="1" dirty="0">
              <a:solidFill>
                <a:schemeClr val="tx1">
                  <a:lumMod val="75000"/>
                  <a:lumOff val="25000"/>
                </a:schemeClr>
              </a:solidFill>
              <a:latin typeface="Verdana" panose="020B0604030504040204" pitchFamily="34" charset="0"/>
              <a:ea typeface="Verdana" panose="020B0604030504040204" pitchFamily="34" charset="0"/>
            </a:endParaRPr>
          </a:p>
          <a:p>
            <a:pPr marL="0" indent="0">
              <a:lnSpc>
                <a:spcPct val="115000"/>
              </a:lnSpc>
              <a:spcBef>
                <a:spcPts val="0"/>
              </a:spcBef>
              <a:buNone/>
            </a:pPr>
            <a:r>
              <a:rPr lang="en-GB" sz="2000" b="1" dirty="0">
                <a:solidFill>
                  <a:schemeClr val="tx1">
                    <a:lumMod val="75000"/>
                    <a:lumOff val="25000"/>
                  </a:schemeClr>
                </a:solidFill>
                <a:latin typeface="Verdana" panose="020B0604030504040204" pitchFamily="34" charset="0"/>
                <a:ea typeface="Verdana" panose="020B0604030504040204" pitchFamily="34" charset="0"/>
              </a:rPr>
              <a:t>Theoretical Framework</a:t>
            </a: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Conservation of Resources Theory (Hobfoll, 1989)</a:t>
            </a:r>
          </a:p>
          <a:p>
            <a:pPr marL="0" indent="0">
              <a:lnSpc>
                <a:spcPct val="115000"/>
              </a:lnSpc>
              <a:spcBef>
                <a:spcPts val="0"/>
              </a:spcBef>
              <a:buNone/>
            </a:pPr>
            <a:endParaRPr lang="en-GB" sz="2400" b="1" dirty="0">
              <a:solidFill>
                <a:schemeClr val="tx1">
                  <a:lumMod val="75000"/>
                  <a:lumOff val="25000"/>
                </a:schemeClr>
              </a:solidFill>
            </a:endParaRPr>
          </a:p>
          <a:p>
            <a:pPr marL="0" indent="0">
              <a:lnSpc>
                <a:spcPct val="115000"/>
              </a:lnSpc>
              <a:spcBef>
                <a:spcPts val="0"/>
              </a:spcBef>
              <a:buNone/>
            </a:pPr>
            <a:endParaRPr lang="en-GB" sz="2000" b="1" dirty="0">
              <a:solidFill>
                <a:schemeClr val="tx1">
                  <a:lumMod val="75000"/>
                  <a:lumOff val="25000"/>
                </a:schemeClr>
              </a:solidFill>
            </a:endParaRPr>
          </a:p>
          <a:p>
            <a:pPr marL="0" indent="0">
              <a:lnSpc>
                <a:spcPct val="115000"/>
              </a:lnSpc>
              <a:spcBef>
                <a:spcPts val="0"/>
              </a:spcBef>
              <a:buNone/>
            </a:pPr>
            <a:endParaRPr lang="en-GB" sz="2000" b="1" dirty="0">
              <a:solidFill>
                <a:schemeClr val="tx1">
                  <a:lumMod val="75000"/>
                  <a:lumOff val="25000"/>
                </a:schemeClr>
              </a:solidFill>
            </a:endParaRPr>
          </a:p>
        </p:txBody>
      </p:sp>
      <p:sp>
        <p:nvSpPr>
          <p:cNvPr id="6" name="Google Shape;92;p14"/>
          <p:cNvSpPr txBox="1">
            <a:spLocks/>
          </p:cNvSpPr>
          <p:nvPr/>
        </p:nvSpPr>
        <p:spPr>
          <a:xfrm>
            <a:off x="1998262" y="6300444"/>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a:p>
            <a:pPr marL="0" indent="0">
              <a:buNone/>
            </a:pPr>
            <a:endParaRPr lang="en-US" sz="2400" u="sng" dirty="0"/>
          </a:p>
        </p:txBody>
      </p:sp>
      <p:pic>
        <p:nvPicPr>
          <p:cNvPr id="9" name="Picture 8">
            <a:extLst>
              <a:ext uri="{FF2B5EF4-FFF2-40B4-BE49-F238E27FC236}">
                <a16:creationId xmlns:a16="http://schemas.microsoft.com/office/drawing/2014/main" id="{154D69D1-409C-473B-9F29-8B19F0F70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pic>
        <p:nvPicPr>
          <p:cNvPr id="11" name="Picture 10">
            <a:extLst>
              <a:ext uri="{FF2B5EF4-FFF2-40B4-BE49-F238E27FC236}">
                <a16:creationId xmlns:a16="http://schemas.microsoft.com/office/drawing/2014/main" id="{91494B8D-6B4E-4086-8D65-2EA4D2B36B83}"/>
              </a:ext>
            </a:extLst>
          </p:cNvPr>
          <p:cNvPicPr/>
          <p:nvPr/>
        </p:nvPicPr>
        <p:blipFill>
          <a:blip r:embed="rId4"/>
          <a:stretch>
            <a:fillRect/>
          </a:stretch>
        </p:blipFill>
        <p:spPr>
          <a:xfrm>
            <a:off x="1524811" y="-9211"/>
            <a:ext cx="1186544" cy="1068239"/>
          </a:xfrm>
          <a:prstGeom prst="rect">
            <a:avLst/>
          </a:prstGeom>
        </p:spPr>
      </p:pic>
      <p:pic>
        <p:nvPicPr>
          <p:cNvPr id="12" name="Picture 11" descr="Icon&#10;&#10;Description automatically generated">
            <a:extLst>
              <a:ext uri="{FF2B5EF4-FFF2-40B4-BE49-F238E27FC236}">
                <a16:creationId xmlns:a16="http://schemas.microsoft.com/office/drawing/2014/main" id="{6B21A62C-F01A-422B-9058-68F130057F18}"/>
              </a:ext>
            </a:extLst>
          </p:cNvPr>
          <p:cNvPicPr>
            <a:picLocks noChangeAspect="1"/>
          </p:cNvPicPr>
          <p:nvPr/>
        </p:nvPicPr>
        <p:blipFill>
          <a:blip r:embed="rId5"/>
          <a:stretch>
            <a:fillRect/>
          </a:stretch>
        </p:blipFill>
        <p:spPr>
          <a:xfrm>
            <a:off x="9052768" y="14674"/>
            <a:ext cx="959298" cy="712622"/>
          </a:xfrm>
          <a:prstGeom prst="rect">
            <a:avLst/>
          </a:prstGeom>
        </p:spPr>
      </p:pic>
      <p:pic>
        <p:nvPicPr>
          <p:cNvPr id="13" name="Picture 12" descr="A red sign with white text&#10;&#10;Description automatically generated with medium confidence">
            <a:extLst>
              <a:ext uri="{FF2B5EF4-FFF2-40B4-BE49-F238E27FC236}">
                <a16:creationId xmlns:a16="http://schemas.microsoft.com/office/drawing/2014/main" id="{6BAE03EF-E30A-4D55-9C47-E0B3B83D5634}"/>
              </a:ext>
            </a:extLst>
          </p:cNvPr>
          <p:cNvPicPr>
            <a:picLocks noChangeAspect="1"/>
          </p:cNvPicPr>
          <p:nvPr/>
        </p:nvPicPr>
        <p:blipFill>
          <a:blip r:embed="rId6"/>
          <a:stretch>
            <a:fillRect/>
          </a:stretch>
        </p:blipFill>
        <p:spPr>
          <a:xfrm>
            <a:off x="10082144" y="71934"/>
            <a:ext cx="558560" cy="652212"/>
          </a:xfrm>
          <a:prstGeom prst="rect">
            <a:avLst/>
          </a:prstGeom>
        </p:spPr>
      </p:pic>
    </p:spTree>
    <p:extLst>
      <p:ext uri="{BB962C8B-B14F-4D97-AF65-F5344CB8AC3E}">
        <p14:creationId xmlns:p14="http://schemas.microsoft.com/office/powerpoint/2010/main" val="246836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idx="4294967295"/>
          </p:nvPr>
        </p:nvSpPr>
        <p:spPr>
          <a:xfrm>
            <a:off x="3393743" y="33615"/>
            <a:ext cx="5486400" cy="762000"/>
          </a:xfrm>
          <a:prstGeom prst="rect">
            <a:avLst/>
          </a:prstGeom>
        </p:spPr>
        <p:txBody>
          <a:bodyPr spcFirstLastPara="1" wrap="square" lIns="91425" tIns="45700" rIns="91425" bIns="45700" anchor="ctr" anchorCtr="0">
            <a:noAutofit/>
          </a:bodyPr>
          <a:lstStyle/>
          <a:p>
            <a:pPr algn="ctr"/>
            <a:r>
              <a:rPr lang="en-US" i="0" dirty="0">
                <a:latin typeface="+mn-lt"/>
              </a:rPr>
              <a:t>Conceptual Model</a:t>
            </a:r>
            <a:endParaRPr i="0" dirty="0">
              <a:latin typeface="+mn-lt"/>
            </a:endParaRPr>
          </a:p>
        </p:txBody>
      </p:sp>
      <p:sp>
        <p:nvSpPr>
          <p:cNvPr id="6" name="Google Shape;92;p14"/>
          <p:cNvSpPr txBox="1">
            <a:spLocks/>
          </p:cNvSpPr>
          <p:nvPr/>
        </p:nvSpPr>
        <p:spPr>
          <a:xfrm>
            <a:off x="1998262" y="6300444"/>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a:p>
            <a:pPr marL="0" indent="0">
              <a:buNone/>
            </a:pPr>
            <a:endParaRPr lang="en-US" sz="2400" u="sng" dirty="0"/>
          </a:p>
        </p:txBody>
      </p:sp>
      <p:pic>
        <p:nvPicPr>
          <p:cNvPr id="9" name="Picture 8">
            <a:extLst>
              <a:ext uri="{FF2B5EF4-FFF2-40B4-BE49-F238E27FC236}">
                <a16:creationId xmlns:a16="http://schemas.microsoft.com/office/drawing/2014/main" id="{154D69D1-409C-473B-9F29-8B19F0F70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pic>
        <p:nvPicPr>
          <p:cNvPr id="7" name="image2.png">
            <a:extLst>
              <a:ext uri="{FF2B5EF4-FFF2-40B4-BE49-F238E27FC236}">
                <a16:creationId xmlns:a16="http://schemas.microsoft.com/office/drawing/2014/main" id="{C21B76AF-29E5-4019-ADE0-AC6D3D949755}"/>
              </a:ext>
            </a:extLst>
          </p:cNvPr>
          <p:cNvPicPr/>
          <p:nvPr/>
        </p:nvPicPr>
        <p:blipFill>
          <a:blip r:embed="rId4"/>
          <a:srcRect/>
          <a:stretch>
            <a:fillRect/>
          </a:stretch>
        </p:blipFill>
        <p:spPr>
          <a:xfrm>
            <a:off x="1524000" y="727297"/>
            <a:ext cx="9435166" cy="5523623"/>
          </a:xfrm>
          <a:prstGeom prst="rect">
            <a:avLst/>
          </a:prstGeom>
          <a:ln/>
        </p:spPr>
      </p:pic>
      <p:pic>
        <p:nvPicPr>
          <p:cNvPr id="11" name="Picture 10">
            <a:extLst>
              <a:ext uri="{FF2B5EF4-FFF2-40B4-BE49-F238E27FC236}">
                <a16:creationId xmlns:a16="http://schemas.microsoft.com/office/drawing/2014/main" id="{A8F4C937-22A0-4518-9C6E-131559BC6554}"/>
              </a:ext>
            </a:extLst>
          </p:cNvPr>
          <p:cNvPicPr/>
          <p:nvPr/>
        </p:nvPicPr>
        <p:blipFill>
          <a:blip r:embed="rId5"/>
          <a:stretch>
            <a:fillRect/>
          </a:stretch>
        </p:blipFill>
        <p:spPr>
          <a:xfrm>
            <a:off x="1524811" y="-9211"/>
            <a:ext cx="1186544" cy="1068239"/>
          </a:xfrm>
          <a:prstGeom prst="rect">
            <a:avLst/>
          </a:prstGeom>
        </p:spPr>
      </p:pic>
      <p:pic>
        <p:nvPicPr>
          <p:cNvPr id="12" name="Picture 11" descr="Icon&#10;&#10;Description automatically generated">
            <a:extLst>
              <a:ext uri="{FF2B5EF4-FFF2-40B4-BE49-F238E27FC236}">
                <a16:creationId xmlns:a16="http://schemas.microsoft.com/office/drawing/2014/main" id="{DD7A4E06-5E4C-4C8A-8796-F6E7B5F87A04}"/>
              </a:ext>
            </a:extLst>
          </p:cNvPr>
          <p:cNvPicPr>
            <a:picLocks noChangeAspect="1"/>
          </p:cNvPicPr>
          <p:nvPr/>
        </p:nvPicPr>
        <p:blipFill>
          <a:blip r:embed="rId6"/>
          <a:stretch>
            <a:fillRect/>
          </a:stretch>
        </p:blipFill>
        <p:spPr>
          <a:xfrm>
            <a:off x="9052768" y="14674"/>
            <a:ext cx="959298" cy="712622"/>
          </a:xfrm>
          <a:prstGeom prst="rect">
            <a:avLst/>
          </a:prstGeom>
        </p:spPr>
      </p:pic>
      <p:pic>
        <p:nvPicPr>
          <p:cNvPr id="13" name="Picture 12" descr="A red sign with white text&#10;&#10;Description automatically generated with medium confidence">
            <a:extLst>
              <a:ext uri="{FF2B5EF4-FFF2-40B4-BE49-F238E27FC236}">
                <a16:creationId xmlns:a16="http://schemas.microsoft.com/office/drawing/2014/main" id="{E33F74B3-06B4-42A5-AABE-3E37851056A6}"/>
              </a:ext>
            </a:extLst>
          </p:cNvPr>
          <p:cNvPicPr>
            <a:picLocks noChangeAspect="1"/>
          </p:cNvPicPr>
          <p:nvPr/>
        </p:nvPicPr>
        <p:blipFill>
          <a:blip r:embed="rId7"/>
          <a:stretch>
            <a:fillRect/>
          </a:stretch>
        </p:blipFill>
        <p:spPr>
          <a:xfrm>
            <a:off x="10082144" y="71934"/>
            <a:ext cx="558560" cy="652212"/>
          </a:xfrm>
          <a:prstGeom prst="rect">
            <a:avLst/>
          </a:prstGeom>
        </p:spPr>
      </p:pic>
    </p:spTree>
    <p:extLst>
      <p:ext uri="{BB962C8B-B14F-4D97-AF65-F5344CB8AC3E}">
        <p14:creationId xmlns:p14="http://schemas.microsoft.com/office/powerpoint/2010/main" val="165490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idx="4294967295"/>
          </p:nvPr>
        </p:nvSpPr>
        <p:spPr>
          <a:xfrm>
            <a:off x="3434688" y="47575"/>
            <a:ext cx="5445456" cy="762000"/>
          </a:xfrm>
          <a:prstGeom prst="rect">
            <a:avLst/>
          </a:prstGeom>
        </p:spPr>
        <p:txBody>
          <a:bodyPr spcFirstLastPara="1" wrap="square" lIns="91425" tIns="45700" rIns="91425" bIns="45700" anchor="ctr" anchorCtr="0">
            <a:noAutofit/>
          </a:bodyPr>
          <a:lstStyle/>
          <a:p>
            <a:pPr algn="ctr"/>
            <a:r>
              <a:rPr lang="en-US" i="0" dirty="0">
                <a:latin typeface="+mn-lt"/>
              </a:rPr>
              <a:t>Methodology</a:t>
            </a:r>
            <a:endParaRPr i="0" dirty="0">
              <a:latin typeface="+mn-lt"/>
            </a:endParaRPr>
          </a:p>
        </p:txBody>
      </p:sp>
      <p:sp>
        <p:nvSpPr>
          <p:cNvPr id="92" name="Google Shape;92;p14"/>
          <p:cNvSpPr txBox="1">
            <a:spLocks noGrp="1"/>
          </p:cNvSpPr>
          <p:nvPr>
            <p:ph type="body" idx="4294967295"/>
          </p:nvPr>
        </p:nvSpPr>
        <p:spPr>
          <a:xfrm>
            <a:off x="1809975" y="1256542"/>
            <a:ext cx="8565302" cy="4861080"/>
          </a:xfrm>
          <a:prstGeom prst="rect">
            <a:avLst/>
          </a:prstGeom>
        </p:spPr>
        <p:txBody>
          <a:bodyPr spcFirstLastPara="1" wrap="square" lIns="91425" tIns="45700" rIns="91425" bIns="45700" anchor="t" anchorCtr="0">
            <a:noAutofit/>
          </a:bodyPr>
          <a:lstStyle/>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Quantitative Methodology</a:t>
            </a:r>
          </a:p>
          <a:p>
            <a:pPr marL="342900">
              <a:lnSpc>
                <a:spcPct val="115000"/>
              </a:lnSpc>
              <a:spcBef>
                <a:spcPts val="0"/>
              </a:spcBef>
            </a:pP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Self-reporting questionnaires (February 2019 to July 2019)</a:t>
            </a:r>
          </a:p>
          <a:p>
            <a:pPr marL="342900">
              <a:lnSpc>
                <a:spcPct val="115000"/>
              </a:lnSpc>
              <a:spcBef>
                <a:spcPts val="0"/>
              </a:spcBef>
            </a:pP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421 graduates in IT sector in India</a:t>
            </a:r>
          </a:p>
          <a:p>
            <a:pPr marL="342900">
              <a:lnSpc>
                <a:spcPct val="115000"/>
              </a:lnSpc>
              <a:spcBef>
                <a:spcPts val="0"/>
              </a:spcBef>
            </a:pP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167 Female (39.7%) and 254 Male (60.3%)</a:t>
            </a:r>
          </a:p>
          <a:p>
            <a:pPr marL="342900">
              <a:lnSpc>
                <a:spcPct val="115000"/>
              </a:lnSpc>
              <a:spcBef>
                <a:spcPts val="0"/>
              </a:spcBef>
            </a:pP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Average age of 29.64</a:t>
            </a:r>
          </a:p>
          <a:p>
            <a:pPr marL="342900">
              <a:lnSpc>
                <a:spcPct val="115000"/>
              </a:lnSpc>
              <a:spcBef>
                <a:spcPts val="0"/>
              </a:spcBef>
            </a:pP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Average of 6.46 years of work experience </a:t>
            </a:r>
          </a:p>
          <a:p>
            <a:pPr marL="342900">
              <a:lnSpc>
                <a:spcPct val="115000"/>
              </a:lnSpc>
              <a:spcBef>
                <a:spcPts val="0"/>
              </a:spcBef>
            </a:pPr>
            <a:endParaRPr lang="en-GB" sz="2000" dirty="0">
              <a:solidFill>
                <a:schemeClr val="tx1">
                  <a:lumMod val="75000"/>
                  <a:lumOff val="25000"/>
                </a:schemeClr>
              </a:solidFill>
            </a:endParaRPr>
          </a:p>
          <a:p>
            <a:pPr marL="0" indent="0">
              <a:lnSpc>
                <a:spcPct val="115000"/>
              </a:lnSpc>
              <a:spcBef>
                <a:spcPts val="0"/>
              </a:spcBef>
              <a:buClr>
                <a:schemeClr val="dk1"/>
              </a:buClr>
              <a:buSzPts val="1100"/>
              <a:buNone/>
            </a:pPr>
            <a:endParaRPr sz="2400" dirty="0">
              <a:solidFill>
                <a:srgbClr val="454545"/>
              </a:solidFill>
            </a:endParaRPr>
          </a:p>
          <a:p>
            <a:pPr marL="0" indent="0">
              <a:spcBef>
                <a:spcPts val="360"/>
              </a:spcBef>
              <a:buNone/>
            </a:pPr>
            <a:endParaRPr sz="2400" dirty="0"/>
          </a:p>
        </p:txBody>
      </p:sp>
      <p:sp>
        <p:nvSpPr>
          <p:cNvPr id="6" name="Google Shape;92;p14"/>
          <p:cNvSpPr txBox="1">
            <a:spLocks/>
          </p:cNvSpPr>
          <p:nvPr/>
        </p:nvSpPr>
        <p:spPr>
          <a:xfrm>
            <a:off x="1998262" y="6300444"/>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a:p>
            <a:pPr marL="0" indent="0">
              <a:buNone/>
            </a:pPr>
            <a:endParaRPr lang="en-US" sz="2400" u="sng" dirty="0"/>
          </a:p>
        </p:txBody>
      </p:sp>
      <p:pic>
        <p:nvPicPr>
          <p:cNvPr id="10" name="Picture 9">
            <a:extLst>
              <a:ext uri="{FF2B5EF4-FFF2-40B4-BE49-F238E27FC236}">
                <a16:creationId xmlns:a16="http://schemas.microsoft.com/office/drawing/2014/main" id="{B12A5A93-59DD-4BD3-A1BE-5B56C3EC6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pic>
        <p:nvPicPr>
          <p:cNvPr id="9" name="Picture 8">
            <a:extLst>
              <a:ext uri="{FF2B5EF4-FFF2-40B4-BE49-F238E27FC236}">
                <a16:creationId xmlns:a16="http://schemas.microsoft.com/office/drawing/2014/main" id="{10AAD472-613D-4150-AF67-5F8D9F7AA9E3}"/>
              </a:ext>
            </a:extLst>
          </p:cNvPr>
          <p:cNvPicPr/>
          <p:nvPr/>
        </p:nvPicPr>
        <p:blipFill>
          <a:blip r:embed="rId4"/>
          <a:stretch>
            <a:fillRect/>
          </a:stretch>
        </p:blipFill>
        <p:spPr>
          <a:xfrm>
            <a:off x="1524811" y="-9211"/>
            <a:ext cx="1186544" cy="1068239"/>
          </a:xfrm>
          <a:prstGeom prst="rect">
            <a:avLst/>
          </a:prstGeom>
        </p:spPr>
      </p:pic>
      <p:pic>
        <p:nvPicPr>
          <p:cNvPr id="11" name="Picture 10" descr="Icon&#10;&#10;Description automatically generated">
            <a:extLst>
              <a:ext uri="{FF2B5EF4-FFF2-40B4-BE49-F238E27FC236}">
                <a16:creationId xmlns:a16="http://schemas.microsoft.com/office/drawing/2014/main" id="{2A6B5973-75C2-46F7-99CC-948CB26E9698}"/>
              </a:ext>
            </a:extLst>
          </p:cNvPr>
          <p:cNvPicPr>
            <a:picLocks noChangeAspect="1"/>
          </p:cNvPicPr>
          <p:nvPr/>
        </p:nvPicPr>
        <p:blipFill>
          <a:blip r:embed="rId5"/>
          <a:stretch>
            <a:fillRect/>
          </a:stretch>
        </p:blipFill>
        <p:spPr>
          <a:xfrm>
            <a:off x="9052768" y="14674"/>
            <a:ext cx="959298" cy="712622"/>
          </a:xfrm>
          <a:prstGeom prst="rect">
            <a:avLst/>
          </a:prstGeom>
        </p:spPr>
      </p:pic>
      <p:pic>
        <p:nvPicPr>
          <p:cNvPr id="12" name="Picture 11" descr="A red sign with white text&#10;&#10;Description automatically generated with medium confidence">
            <a:extLst>
              <a:ext uri="{FF2B5EF4-FFF2-40B4-BE49-F238E27FC236}">
                <a16:creationId xmlns:a16="http://schemas.microsoft.com/office/drawing/2014/main" id="{6AFB2F63-06FD-4FD8-9BC8-C27B97A5451B}"/>
              </a:ext>
            </a:extLst>
          </p:cNvPr>
          <p:cNvPicPr>
            <a:picLocks noChangeAspect="1"/>
          </p:cNvPicPr>
          <p:nvPr/>
        </p:nvPicPr>
        <p:blipFill>
          <a:blip r:embed="rId6"/>
          <a:stretch>
            <a:fillRect/>
          </a:stretch>
        </p:blipFill>
        <p:spPr>
          <a:xfrm>
            <a:off x="10082144" y="71934"/>
            <a:ext cx="558560" cy="652212"/>
          </a:xfrm>
          <a:prstGeom prst="rect">
            <a:avLst/>
          </a:prstGeom>
        </p:spPr>
      </p:pic>
    </p:spTree>
    <p:extLst>
      <p:ext uri="{BB962C8B-B14F-4D97-AF65-F5344CB8AC3E}">
        <p14:creationId xmlns:p14="http://schemas.microsoft.com/office/powerpoint/2010/main" val="319629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idx="4294967295"/>
          </p:nvPr>
        </p:nvSpPr>
        <p:spPr>
          <a:xfrm>
            <a:off x="3421039" y="76200"/>
            <a:ext cx="5472753" cy="762000"/>
          </a:xfrm>
          <a:prstGeom prst="rect">
            <a:avLst/>
          </a:prstGeom>
        </p:spPr>
        <p:txBody>
          <a:bodyPr spcFirstLastPara="1" wrap="square" lIns="91425" tIns="45700" rIns="91425" bIns="45700" anchor="ctr" anchorCtr="0">
            <a:noAutofit/>
          </a:bodyPr>
          <a:lstStyle/>
          <a:p>
            <a:pPr algn="ctr"/>
            <a:r>
              <a:rPr lang="en-US" i="0" dirty="0">
                <a:latin typeface="+mn-lt"/>
              </a:rPr>
              <a:t>Findings</a:t>
            </a:r>
            <a:endParaRPr i="0" dirty="0">
              <a:latin typeface="+mn-lt"/>
            </a:endParaRPr>
          </a:p>
        </p:txBody>
      </p:sp>
      <p:sp>
        <p:nvSpPr>
          <p:cNvPr id="6" name="Google Shape;92;p14"/>
          <p:cNvSpPr txBox="1">
            <a:spLocks/>
          </p:cNvSpPr>
          <p:nvPr/>
        </p:nvSpPr>
        <p:spPr>
          <a:xfrm>
            <a:off x="1998262" y="6300444"/>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a:p>
            <a:pPr marL="0" indent="0">
              <a:buNone/>
            </a:pPr>
            <a:endParaRPr lang="en-US" sz="2400" u="sng" dirty="0"/>
          </a:p>
        </p:txBody>
      </p:sp>
      <p:pic>
        <p:nvPicPr>
          <p:cNvPr id="9" name="Picture 8">
            <a:extLst>
              <a:ext uri="{FF2B5EF4-FFF2-40B4-BE49-F238E27FC236}">
                <a16:creationId xmlns:a16="http://schemas.microsoft.com/office/drawing/2014/main" id="{81C19B3B-27F5-4EAE-B1B1-ACEFE30A8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pic>
        <p:nvPicPr>
          <p:cNvPr id="10" name="Picture 9">
            <a:extLst>
              <a:ext uri="{FF2B5EF4-FFF2-40B4-BE49-F238E27FC236}">
                <a16:creationId xmlns:a16="http://schemas.microsoft.com/office/drawing/2014/main" id="{582B6BB6-8D42-4ABA-A18E-E14FA692A0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80635" y="757832"/>
            <a:ext cx="8830730" cy="5428559"/>
          </a:xfrm>
          <a:prstGeom prst="rect">
            <a:avLst/>
          </a:prstGeom>
          <a:noFill/>
        </p:spPr>
      </p:pic>
      <p:pic>
        <p:nvPicPr>
          <p:cNvPr id="11" name="Picture 10">
            <a:extLst>
              <a:ext uri="{FF2B5EF4-FFF2-40B4-BE49-F238E27FC236}">
                <a16:creationId xmlns:a16="http://schemas.microsoft.com/office/drawing/2014/main" id="{BA432A03-19A3-4601-8475-87E57DE5A50B}"/>
              </a:ext>
            </a:extLst>
          </p:cNvPr>
          <p:cNvPicPr/>
          <p:nvPr/>
        </p:nvPicPr>
        <p:blipFill>
          <a:blip r:embed="rId5"/>
          <a:stretch>
            <a:fillRect/>
          </a:stretch>
        </p:blipFill>
        <p:spPr>
          <a:xfrm>
            <a:off x="1524811" y="-9211"/>
            <a:ext cx="1186544" cy="1068239"/>
          </a:xfrm>
          <a:prstGeom prst="rect">
            <a:avLst/>
          </a:prstGeom>
        </p:spPr>
      </p:pic>
      <p:pic>
        <p:nvPicPr>
          <p:cNvPr id="12" name="Picture 11" descr="Icon&#10;&#10;Description automatically generated">
            <a:extLst>
              <a:ext uri="{FF2B5EF4-FFF2-40B4-BE49-F238E27FC236}">
                <a16:creationId xmlns:a16="http://schemas.microsoft.com/office/drawing/2014/main" id="{A946DC13-2325-4056-939B-4EA3F1BC61E1}"/>
              </a:ext>
            </a:extLst>
          </p:cNvPr>
          <p:cNvPicPr>
            <a:picLocks noChangeAspect="1"/>
          </p:cNvPicPr>
          <p:nvPr/>
        </p:nvPicPr>
        <p:blipFill>
          <a:blip r:embed="rId6"/>
          <a:stretch>
            <a:fillRect/>
          </a:stretch>
        </p:blipFill>
        <p:spPr>
          <a:xfrm>
            <a:off x="9052768" y="14674"/>
            <a:ext cx="959298" cy="712622"/>
          </a:xfrm>
          <a:prstGeom prst="rect">
            <a:avLst/>
          </a:prstGeom>
        </p:spPr>
      </p:pic>
      <p:pic>
        <p:nvPicPr>
          <p:cNvPr id="13" name="Picture 12" descr="A red sign with white text&#10;&#10;Description automatically generated with medium confidence">
            <a:extLst>
              <a:ext uri="{FF2B5EF4-FFF2-40B4-BE49-F238E27FC236}">
                <a16:creationId xmlns:a16="http://schemas.microsoft.com/office/drawing/2014/main" id="{BF873F6C-99FC-4185-B584-43CEB9154DFA}"/>
              </a:ext>
            </a:extLst>
          </p:cNvPr>
          <p:cNvPicPr>
            <a:picLocks noChangeAspect="1"/>
          </p:cNvPicPr>
          <p:nvPr/>
        </p:nvPicPr>
        <p:blipFill>
          <a:blip r:embed="rId7"/>
          <a:stretch>
            <a:fillRect/>
          </a:stretch>
        </p:blipFill>
        <p:spPr>
          <a:xfrm>
            <a:off x="10082144" y="71934"/>
            <a:ext cx="558560" cy="652212"/>
          </a:xfrm>
          <a:prstGeom prst="rect">
            <a:avLst/>
          </a:prstGeom>
        </p:spPr>
      </p:pic>
    </p:spTree>
    <p:extLst>
      <p:ext uri="{BB962C8B-B14F-4D97-AF65-F5344CB8AC3E}">
        <p14:creationId xmlns:p14="http://schemas.microsoft.com/office/powerpoint/2010/main" val="2449773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idx="4294967295"/>
          </p:nvPr>
        </p:nvSpPr>
        <p:spPr>
          <a:xfrm>
            <a:off x="3421039" y="76200"/>
            <a:ext cx="5459105" cy="762000"/>
          </a:xfrm>
          <a:prstGeom prst="rect">
            <a:avLst/>
          </a:prstGeom>
        </p:spPr>
        <p:txBody>
          <a:bodyPr spcFirstLastPara="1" wrap="square" lIns="91425" tIns="45700" rIns="91425" bIns="45700" anchor="ctr" anchorCtr="0">
            <a:noAutofit/>
          </a:bodyPr>
          <a:lstStyle/>
          <a:p>
            <a:pPr algn="ctr"/>
            <a:r>
              <a:rPr lang="en-US" i="0" dirty="0">
                <a:latin typeface="+mn-lt"/>
              </a:rPr>
              <a:t>Theoretical Contribution</a:t>
            </a:r>
            <a:endParaRPr i="0" dirty="0">
              <a:latin typeface="+mn-lt"/>
            </a:endParaRPr>
          </a:p>
        </p:txBody>
      </p:sp>
      <p:sp>
        <p:nvSpPr>
          <p:cNvPr id="92" name="Google Shape;92;p14"/>
          <p:cNvSpPr txBox="1">
            <a:spLocks noGrp="1"/>
          </p:cNvSpPr>
          <p:nvPr>
            <p:ph type="body" idx="4294967295"/>
          </p:nvPr>
        </p:nvSpPr>
        <p:spPr>
          <a:xfrm>
            <a:off x="1524000" y="1349180"/>
            <a:ext cx="9144000" cy="4805962"/>
          </a:xfrm>
          <a:prstGeom prst="rect">
            <a:avLst/>
          </a:prstGeom>
        </p:spPr>
        <p:txBody>
          <a:bodyPr spcFirstLastPara="1" wrap="square" lIns="91425" tIns="45700" rIns="91425" bIns="45700" anchor="t" anchorCtr="0">
            <a:noAutofit/>
          </a:bodyPr>
          <a:lstStyle/>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Empirical validation of the Protean Career Attitude and Psychological Wellbeing relationship in a new cultural context (Hong </a:t>
            </a:r>
            <a:r>
              <a:rPr lang="en-GB" sz="2000" i="1" dirty="0">
                <a:solidFill>
                  <a:schemeClr val="tx1">
                    <a:lumMod val="75000"/>
                    <a:lumOff val="25000"/>
                  </a:schemeClr>
                </a:solidFill>
                <a:latin typeface="Verdana" panose="020B0604030504040204" pitchFamily="34" charset="0"/>
                <a:ea typeface="Verdana" panose="020B0604030504040204" pitchFamily="34" charset="0"/>
              </a:rPr>
              <a:t>et al.</a:t>
            </a:r>
            <a:r>
              <a:rPr lang="en-GB" sz="2000" dirty="0">
                <a:solidFill>
                  <a:schemeClr val="tx1">
                    <a:lumMod val="75000"/>
                    <a:lumOff val="25000"/>
                  </a:schemeClr>
                </a:solidFill>
                <a:latin typeface="Verdana" panose="020B0604030504040204" pitchFamily="34" charset="0"/>
                <a:ea typeface="Verdana" panose="020B0604030504040204" pitchFamily="34" charset="0"/>
              </a:rPr>
              <a:t>, 2020).</a:t>
            </a:r>
          </a:p>
          <a:p>
            <a:pPr marL="0" indent="0">
              <a:lnSpc>
                <a:spcPct val="115000"/>
              </a:lnSpc>
              <a:spcBef>
                <a:spcPts val="0"/>
              </a:spcBef>
              <a:buNone/>
            </a:pP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Addresses the underrepresentation of non-Western cultures in empirical research exploring Protean Career Attitude (Hennings </a:t>
            </a:r>
            <a:r>
              <a:rPr lang="en-GB" sz="2000" i="1" dirty="0">
                <a:solidFill>
                  <a:schemeClr val="tx1">
                    <a:lumMod val="75000"/>
                    <a:lumOff val="25000"/>
                  </a:schemeClr>
                </a:solidFill>
                <a:latin typeface="Verdana" panose="020B0604030504040204" pitchFamily="34" charset="0"/>
                <a:ea typeface="Verdana" panose="020B0604030504040204" pitchFamily="34" charset="0"/>
              </a:rPr>
              <a:t>et al</a:t>
            </a:r>
            <a:r>
              <a:rPr lang="en-GB" sz="2000" dirty="0">
                <a:solidFill>
                  <a:schemeClr val="tx1">
                    <a:lumMod val="75000"/>
                    <a:lumOff val="25000"/>
                  </a:schemeClr>
                </a:solidFill>
                <a:latin typeface="Verdana" panose="020B0604030504040204" pitchFamily="34" charset="0"/>
                <a:ea typeface="Verdana" panose="020B0604030504040204" pitchFamily="34" charset="0"/>
              </a:rPr>
              <a:t>., 2021).</a:t>
            </a:r>
          </a:p>
          <a:p>
            <a:pPr marL="342900">
              <a:lnSpc>
                <a:spcPct val="115000"/>
              </a:lnSpc>
              <a:spcBef>
                <a:spcPts val="0"/>
              </a:spcBef>
            </a:pP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Evidences the moderating role of Perceived Employability on the  Protean Career Attitude and Psychological Wellbeing relationship.</a:t>
            </a:r>
          </a:p>
          <a:p>
            <a:pPr marL="342900">
              <a:lnSpc>
                <a:spcPct val="115000"/>
              </a:lnSpc>
              <a:spcBef>
                <a:spcPts val="0"/>
              </a:spcBef>
            </a:pP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000" dirty="0">
                <a:solidFill>
                  <a:schemeClr val="tx1">
                    <a:lumMod val="75000"/>
                    <a:lumOff val="25000"/>
                  </a:schemeClr>
                </a:solidFill>
                <a:latin typeface="Verdana" panose="020B0604030504040204" pitchFamily="34" charset="0"/>
                <a:ea typeface="Verdana" panose="020B0604030504040204" pitchFamily="34" charset="0"/>
              </a:rPr>
              <a:t>Conservation of Resources: Build, retain, and protect </a:t>
            </a:r>
            <a:br>
              <a:rPr lang="en-GB" sz="2000" dirty="0">
                <a:solidFill>
                  <a:schemeClr val="tx1">
                    <a:lumMod val="75000"/>
                    <a:lumOff val="25000"/>
                  </a:schemeClr>
                </a:solidFill>
                <a:latin typeface="Verdana" panose="020B0604030504040204" pitchFamily="34" charset="0"/>
                <a:ea typeface="Verdana" panose="020B0604030504040204" pitchFamily="34" charset="0"/>
              </a:rPr>
            </a:br>
            <a:r>
              <a:rPr lang="en-GB" sz="2000" dirty="0">
                <a:solidFill>
                  <a:schemeClr val="tx1">
                    <a:lumMod val="75000"/>
                    <a:lumOff val="25000"/>
                  </a:schemeClr>
                </a:solidFill>
                <a:latin typeface="Verdana" panose="020B0604030504040204" pitchFamily="34" charset="0"/>
                <a:ea typeface="Verdana" panose="020B0604030504040204" pitchFamily="34" charset="0"/>
              </a:rPr>
              <a:t>(Hobfoll </a:t>
            </a:r>
            <a:r>
              <a:rPr lang="en-GB" sz="2000" i="1" dirty="0">
                <a:solidFill>
                  <a:schemeClr val="tx1">
                    <a:lumMod val="75000"/>
                    <a:lumOff val="25000"/>
                  </a:schemeClr>
                </a:solidFill>
                <a:latin typeface="Verdana" panose="020B0604030504040204" pitchFamily="34" charset="0"/>
                <a:ea typeface="Verdana" panose="020B0604030504040204" pitchFamily="34" charset="0"/>
              </a:rPr>
              <a:t>et al.</a:t>
            </a:r>
            <a:r>
              <a:rPr lang="en-GB" sz="2000" dirty="0">
                <a:solidFill>
                  <a:schemeClr val="tx1">
                    <a:lumMod val="75000"/>
                    <a:lumOff val="25000"/>
                  </a:schemeClr>
                </a:solidFill>
                <a:latin typeface="Verdana" panose="020B0604030504040204" pitchFamily="34" charset="0"/>
                <a:ea typeface="Verdana" panose="020B0604030504040204" pitchFamily="34" charset="0"/>
              </a:rPr>
              <a:t>, 2012).</a:t>
            </a:r>
          </a:p>
          <a:p>
            <a:pPr marL="0" indent="0">
              <a:lnSpc>
                <a:spcPct val="115000"/>
              </a:lnSpc>
              <a:spcBef>
                <a:spcPts val="0"/>
              </a:spcBef>
              <a:buClr>
                <a:schemeClr val="dk1"/>
              </a:buClr>
              <a:buSzPts val="1100"/>
              <a:buNone/>
            </a:pPr>
            <a:endParaRPr sz="2400" dirty="0">
              <a:solidFill>
                <a:srgbClr val="454545"/>
              </a:solidFill>
            </a:endParaRPr>
          </a:p>
          <a:p>
            <a:pPr marL="0" indent="0">
              <a:spcBef>
                <a:spcPts val="360"/>
              </a:spcBef>
              <a:buNone/>
            </a:pPr>
            <a:endParaRPr sz="2400" dirty="0"/>
          </a:p>
        </p:txBody>
      </p:sp>
      <p:sp>
        <p:nvSpPr>
          <p:cNvPr id="6" name="Google Shape;92;p14"/>
          <p:cNvSpPr txBox="1">
            <a:spLocks/>
          </p:cNvSpPr>
          <p:nvPr/>
        </p:nvSpPr>
        <p:spPr>
          <a:xfrm>
            <a:off x="1998262" y="6300444"/>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a:p>
            <a:pPr marL="0" indent="0">
              <a:buNone/>
            </a:pPr>
            <a:endParaRPr lang="en-US" sz="2400" u="sng" dirty="0"/>
          </a:p>
        </p:txBody>
      </p:sp>
      <p:pic>
        <p:nvPicPr>
          <p:cNvPr id="9" name="Picture 8">
            <a:extLst>
              <a:ext uri="{FF2B5EF4-FFF2-40B4-BE49-F238E27FC236}">
                <a16:creationId xmlns:a16="http://schemas.microsoft.com/office/drawing/2014/main" id="{0167DB66-36B7-45BC-B52B-DFFF31E51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pic>
        <p:nvPicPr>
          <p:cNvPr id="10" name="Picture 9">
            <a:extLst>
              <a:ext uri="{FF2B5EF4-FFF2-40B4-BE49-F238E27FC236}">
                <a16:creationId xmlns:a16="http://schemas.microsoft.com/office/drawing/2014/main" id="{6088ED0C-6B5C-40F4-86BE-F65A81629742}"/>
              </a:ext>
            </a:extLst>
          </p:cNvPr>
          <p:cNvPicPr/>
          <p:nvPr/>
        </p:nvPicPr>
        <p:blipFill>
          <a:blip r:embed="rId4"/>
          <a:stretch>
            <a:fillRect/>
          </a:stretch>
        </p:blipFill>
        <p:spPr>
          <a:xfrm>
            <a:off x="1524811" y="-9211"/>
            <a:ext cx="1186544" cy="1068239"/>
          </a:xfrm>
          <a:prstGeom prst="rect">
            <a:avLst/>
          </a:prstGeom>
        </p:spPr>
      </p:pic>
      <p:pic>
        <p:nvPicPr>
          <p:cNvPr id="11" name="Picture 10" descr="Icon&#10;&#10;Description automatically generated">
            <a:extLst>
              <a:ext uri="{FF2B5EF4-FFF2-40B4-BE49-F238E27FC236}">
                <a16:creationId xmlns:a16="http://schemas.microsoft.com/office/drawing/2014/main" id="{4391A90B-8084-4AC4-9604-A550F10799EB}"/>
              </a:ext>
            </a:extLst>
          </p:cNvPr>
          <p:cNvPicPr>
            <a:picLocks noChangeAspect="1"/>
          </p:cNvPicPr>
          <p:nvPr/>
        </p:nvPicPr>
        <p:blipFill>
          <a:blip r:embed="rId5"/>
          <a:stretch>
            <a:fillRect/>
          </a:stretch>
        </p:blipFill>
        <p:spPr>
          <a:xfrm>
            <a:off x="9052768" y="14674"/>
            <a:ext cx="959298" cy="712622"/>
          </a:xfrm>
          <a:prstGeom prst="rect">
            <a:avLst/>
          </a:prstGeom>
        </p:spPr>
      </p:pic>
      <p:pic>
        <p:nvPicPr>
          <p:cNvPr id="12" name="Picture 11" descr="A red sign with white text&#10;&#10;Description automatically generated with medium confidence">
            <a:extLst>
              <a:ext uri="{FF2B5EF4-FFF2-40B4-BE49-F238E27FC236}">
                <a16:creationId xmlns:a16="http://schemas.microsoft.com/office/drawing/2014/main" id="{F7B38458-A2CA-4BDF-A47C-7113A754FBE7}"/>
              </a:ext>
            </a:extLst>
          </p:cNvPr>
          <p:cNvPicPr>
            <a:picLocks noChangeAspect="1"/>
          </p:cNvPicPr>
          <p:nvPr/>
        </p:nvPicPr>
        <p:blipFill>
          <a:blip r:embed="rId6"/>
          <a:stretch>
            <a:fillRect/>
          </a:stretch>
        </p:blipFill>
        <p:spPr>
          <a:xfrm>
            <a:off x="10082144" y="71934"/>
            <a:ext cx="558560" cy="652212"/>
          </a:xfrm>
          <a:prstGeom prst="rect">
            <a:avLst/>
          </a:prstGeom>
        </p:spPr>
      </p:pic>
    </p:spTree>
    <p:extLst>
      <p:ext uri="{BB962C8B-B14F-4D97-AF65-F5344CB8AC3E}">
        <p14:creationId xmlns:p14="http://schemas.microsoft.com/office/powerpoint/2010/main" val="303619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idx="4294967295"/>
          </p:nvPr>
        </p:nvSpPr>
        <p:spPr>
          <a:xfrm>
            <a:off x="3421039" y="76200"/>
            <a:ext cx="5459105" cy="762000"/>
          </a:xfrm>
          <a:prstGeom prst="rect">
            <a:avLst/>
          </a:prstGeom>
        </p:spPr>
        <p:txBody>
          <a:bodyPr spcFirstLastPara="1" wrap="square" lIns="91425" tIns="45700" rIns="91425" bIns="45700" anchor="ctr" anchorCtr="0">
            <a:noAutofit/>
          </a:bodyPr>
          <a:lstStyle/>
          <a:p>
            <a:pPr algn="ctr"/>
            <a:r>
              <a:rPr lang="en-US" i="0" dirty="0">
                <a:latin typeface="+mn-lt"/>
              </a:rPr>
              <a:t>Practical Contribution</a:t>
            </a:r>
            <a:endParaRPr i="0" dirty="0">
              <a:latin typeface="+mn-lt"/>
            </a:endParaRPr>
          </a:p>
        </p:txBody>
      </p:sp>
      <p:sp>
        <p:nvSpPr>
          <p:cNvPr id="92" name="Google Shape;92;p14"/>
          <p:cNvSpPr txBox="1">
            <a:spLocks noGrp="1"/>
          </p:cNvSpPr>
          <p:nvPr>
            <p:ph type="body" idx="4294967295"/>
          </p:nvPr>
        </p:nvSpPr>
        <p:spPr>
          <a:xfrm>
            <a:off x="1524000" y="1349180"/>
            <a:ext cx="9144000" cy="4805962"/>
          </a:xfrm>
          <a:prstGeom prst="rect">
            <a:avLst/>
          </a:prstGeom>
        </p:spPr>
        <p:txBody>
          <a:bodyPr spcFirstLastPara="1" wrap="square" lIns="91425" tIns="45700" rIns="91425" bIns="45700" anchor="t" anchorCtr="0">
            <a:noAutofit/>
          </a:bodyPr>
          <a:lstStyle/>
          <a:p>
            <a:pPr marL="342900">
              <a:lnSpc>
                <a:spcPct val="115000"/>
              </a:lnSpc>
              <a:spcBef>
                <a:spcPts val="0"/>
              </a:spcBef>
            </a:pPr>
            <a:r>
              <a:rPr lang="en-GB" sz="2400" dirty="0">
                <a:solidFill>
                  <a:schemeClr val="tx1">
                    <a:lumMod val="75000"/>
                    <a:lumOff val="25000"/>
                  </a:schemeClr>
                </a:solidFill>
                <a:latin typeface="Verdana" panose="020B0604030504040204" pitchFamily="34" charset="0"/>
                <a:ea typeface="Verdana" panose="020B0604030504040204" pitchFamily="34" charset="0"/>
              </a:rPr>
              <a:t>University careers advisors</a:t>
            </a:r>
          </a:p>
          <a:p>
            <a:pPr marL="0" indent="0">
              <a:lnSpc>
                <a:spcPct val="115000"/>
              </a:lnSpc>
              <a:spcBef>
                <a:spcPts val="0"/>
              </a:spcBef>
              <a:buNone/>
            </a:pPr>
            <a:endParaRPr lang="en-GB" sz="24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400" dirty="0">
                <a:solidFill>
                  <a:schemeClr val="tx1">
                    <a:lumMod val="75000"/>
                    <a:lumOff val="25000"/>
                  </a:schemeClr>
                </a:solidFill>
                <a:latin typeface="Verdana" panose="020B0604030504040204" pitchFamily="34" charset="0"/>
                <a:ea typeface="Verdana" panose="020B0604030504040204" pitchFamily="34" charset="0"/>
              </a:rPr>
              <a:t>University students</a:t>
            </a:r>
          </a:p>
          <a:p>
            <a:pPr marL="342900">
              <a:lnSpc>
                <a:spcPct val="115000"/>
              </a:lnSpc>
              <a:spcBef>
                <a:spcPts val="0"/>
              </a:spcBef>
            </a:pPr>
            <a:endParaRPr lang="en-GB" sz="24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400" dirty="0">
                <a:solidFill>
                  <a:schemeClr val="tx1">
                    <a:lumMod val="75000"/>
                    <a:lumOff val="25000"/>
                  </a:schemeClr>
                </a:solidFill>
                <a:latin typeface="Verdana" panose="020B0604030504040204" pitchFamily="34" charset="0"/>
                <a:ea typeface="Verdana" panose="020B0604030504040204" pitchFamily="34" charset="0"/>
              </a:rPr>
              <a:t>Universities</a:t>
            </a:r>
          </a:p>
          <a:p>
            <a:pPr marL="342900">
              <a:lnSpc>
                <a:spcPct val="115000"/>
              </a:lnSpc>
              <a:spcBef>
                <a:spcPts val="0"/>
              </a:spcBef>
            </a:pPr>
            <a:endParaRPr lang="en-GB" sz="24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400" dirty="0">
                <a:solidFill>
                  <a:schemeClr val="tx1">
                    <a:lumMod val="75000"/>
                    <a:lumOff val="25000"/>
                  </a:schemeClr>
                </a:solidFill>
                <a:latin typeface="Verdana" panose="020B0604030504040204" pitchFamily="34" charset="0"/>
                <a:ea typeface="Verdana" panose="020B0604030504040204" pitchFamily="34" charset="0"/>
              </a:rPr>
              <a:t>Organisations</a:t>
            </a:r>
          </a:p>
          <a:p>
            <a:pPr marL="342900">
              <a:lnSpc>
                <a:spcPct val="115000"/>
              </a:lnSpc>
              <a:spcBef>
                <a:spcPts val="0"/>
              </a:spcBef>
            </a:pPr>
            <a:endParaRPr lang="en-GB" sz="2400" dirty="0">
              <a:solidFill>
                <a:schemeClr val="tx1">
                  <a:lumMod val="75000"/>
                  <a:lumOff val="25000"/>
                </a:schemeClr>
              </a:solidFill>
              <a:latin typeface="Verdana" panose="020B0604030504040204" pitchFamily="34" charset="0"/>
              <a:ea typeface="Verdana" panose="020B0604030504040204" pitchFamily="34" charset="0"/>
            </a:endParaRPr>
          </a:p>
          <a:p>
            <a:pPr marL="342900">
              <a:lnSpc>
                <a:spcPct val="115000"/>
              </a:lnSpc>
              <a:spcBef>
                <a:spcPts val="0"/>
              </a:spcBef>
            </a:pPr>
            <a:r>
              <a:rPr lang="en-GB" sz="2400" dirty="0">
                <a:solidFill>
                  <a:schemeClr val="tx1">
                    <a:lumMod val="75000"/>
                    <a:lumOff val="25000"/>
                  </a:schemeClr>
                </a:solidFill>
                <a:latin typeface="Verdana" panose="020B0604030504040204" pitchFamily="34" charset="0"/>
                <a:ea typeface="Verdana" panose="020B0604030504040204" pitchFamily="34" charset="0"/>
              </a:rPr>
              <a:t>Early career talent</a:t>
            </a:r>
            <a:endParaRPr lang="en-GB" sz="2000" dirty="0">
              <a:solidFill>
                <a:schemeClr val="tx1">
                  <a:lumMod val="75000"/>
                  <a:lumOff val="25000"/>
                </a:schemeClr>
              </a:solidFill>
              <a:latin typeface="Verdana" panose="020B0604030504040204" pitchFamily="34" charset="0"/>
              <a:ea typeface="Verdana" panose="020B0604030504040204" pitchFamily="34" charset="0"/>
            </a:endParaRPr>
          </a:p>
          <a:p>
            <a:pPr marL="0" indent="0">
              <a:lnSpc>
                <a:spcPct val="115000"/>
              </a:lnSpc>
              <a:spcBef>
                <a:spcPts val="0"/>
              </a:spcBef>
              <a:buClr>
                <a:schemeClr val="dk1"/>
              </a:buClr>
              <a:buSzPts val="1100"/>
              <a:buNone/>
            </a:pPr>
            <a:endParaRPr sz="2400" dirty="0">
              <a:solidFill>
                <a:srgbClr val="454545"/>
              </a:solidFill>
            </a:endParaRPr>
          </a:p>
          <a:p>
            <a:pPr marL="0" indent="0">
              <a:spcBef>
                <a:spcPts val="360"/>
              </a:spcBef>
              <a:buNone/>
            </a:pPr>
            <a:endParaRPr sz="2400" dirty="0"/>
          </a:p>
        </p:txBody>
      </p:sp>
      <p:sp>
        <p:nvSpPr>
          <p:cNvPr id="6" name="Google Shape;92;p14"/>
          <p:cNvSpPr txBox="1">
            <a:spLocks/>
          </p:cNvSpPr>
          <p:nvPr/>
        </p:nvSpPr>
        <p:spPr>
          <a:xfrm>
            <a:off x="1998262" y="6300444"/>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a:p>
            <a:pPr marL="0" indent="0">
              <a:buNone/>
            </a:pPr>
            <a:endParaRPr lang="en-US" sz="2400" u="sng" dirty="0"/>
          </a:p>
        </p:txBody>
      </p:sp>
      <p:pic>
        <p:nvPicPr>
          <p:cNvPr id="9" name="Picture 8">
            <a:extLst>
              <a:ext uri="{FF2B5EF4-FFF2-40B4-BE49-F238E27FC236}">
                <a16:creationId xmlns:a16="http://schemas.microsoft.com/office/drawing/2014/main" id="{0167DB66-36B7-45BC-B52B-DFFF31E51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pic>
        <p:nvPicPr>
          <p:cNvPr id="10" name="Picture 9">
            <a:extLst>
              <a:ext uri="{FF2B5EF4-FFF2-40B4-BE49-F238E27FC236}">
                <a16:creationId xmlns:a16="http://schemas.microsoft.com/office/drawing/2014/main" id="{690B4C64-6184-4035-A0C5-8690607B4988}"/>
              </a:ext>
            </a:extLst>
          </p:cNvPr>
          <p:cNvPicPr/>
          <p:nvPr/>
        </p:nvPicPr>
        <p:blipFill>
          <a:blip r:embed="rId4"/>
          <a:stretch>
            <a:fillRect/>
          </a:stretch>
        </p:blipFill>
        <p:spPr>
          <a:xfrm>
            <a:off x="1524811" y="-9211"/>
            <a:ext cx="1186544" cy="1068239"/>
          </a:xfrm>
          <a:prstGeom prst="rect">
            <a:avLst/>
          </a:prstGeom>
        </p:spPr>
      </p:pic>
      <p:pic>
        <p:nvPicPr>
          <p:cNvPr id="11" name="Picture 10" descr="Icon&#10;&#10;Description automatically generated">
            <a:extLst>
              <a:ext uri="{FF2B5EF4-FFF2-40B4-BE49-F238E27FC236}">
                <a16:creationId xmlns:a16="http://schemas.microsoft.com/office/drawing/2014/main" id="{25DBD756-936F-4D2A-B5E9-BD3DA258876A}"/>
              </a:ext>
            </a:extLst>
          </p:cNvPr>
          <p:cNvPicPr>
            <a:picLocks noChangeAspect="1"/>
          </p:cNvPicPr>
          <p:nvPr/>
        </p:nvPicPr>
        <p:blipFill>
          <a:blip r:embed="rId5"/>
          <a:stretch>
            <a:fillRect/>
          </a:stretch>
        </p:blipFill>
        <p:spPr>
          <a:xfrm>
            <a:off x="9052768" y="14674"/>
            <a:ext cx="959298" cy="712622"/>
          </a:xfrm>
          <a:prstGeom prst="rect">
            <a:avLst/>
          </a:prstGeom>
        </p:spPr>
      </p:pic>
      <p:pic>
        <p:nvPicPr>
          <p:cNvPr id="12" name="Picture 11" descr="A red sign with white text&#10;&#10;Description automatically generated with medium confidence">
            <a:extLst>
              <a:ext uri="{FF2B5EF4-FFF2-40B4-BE49-F238E27FC236}">
                <a16:creationId xmlns:a16="http://schemas.microsoft.com/office/drawing/2014/main" id="{CD0CDDA6-AE66-457A-A3E0-25702D29B377}"/>
              </a:ext>
            </a:extLst>
          </p:cNvPr>
          <p:cNvPicPr>
            <a:picLocks noChangeAspect="1"/>
          </p:cNvPicPr>
          <p:nvPr/>
        </p:nvPicPr>
        <p:blipFill>
          <a:blip r:embed="rId6"/>
          <a:stretch>
            <a:fillRect/>
          </a:stretch>
        </p:blipFill>
        <p:spPr>
          <a:xfrm>
            <a:off x="10082144" y="71934"/>
            <a:ext cx="558560" cy="652212"/>
          </a:xfrm>
          <a:prstGeom prst="rect">
            <a:avLst/>
          </a:prstGeom>
        </p:spPr>
      </p:pic>
    </p:spTree>
    <p:extLst>
      <p:ext uri="{BB962C8B-B14F-4D97-AF65-F5344CB8AC3E}">
        <p14:creationId xmlns:p14="http://schemas.microsoft.com/office/powerpoint/2010/main" val="342024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76" y="6377587"/>
            <a:ext cx="1911315" cy="430525"/>
          </a:xfrm>
          <a:prstGeom prst="rect">
            <a:avLst/>
          </a:prstGeom>
        </p:spPr>
      </p:pic>
      <p:sp>
        <p:nvSpPr>
          <p:cNvPr id="6" name="Google Shape;92;p14"/>
          <p:cNvSpPr txBox="1">
            <a:spLocks/>
          </p:cNvSpPr>
          <p:nvPr/>
        </p:nvSpPr>
        <p:spPr>
          <a:xfrm>
            <a:off x="1998262" y="6300444"/>
            <a:ext cx="8172300" cy="2651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folHlink"/>
              </a:buClr>
              <a:buSzPts val="1800"/>
              <a:buFont typeface="Garamond"/>
              <a:buChar char="•"/>
              <a:defRPr sz="2800" b="0" i="0" u="none" strike="noStrike" cap="none">
                <a:solidFill>
                  <a:schemeClr val="dk1"/>
                </a:solidFill>
                <a:latin typeface="Garamond"/>
                <a:ea typeface="Garamond"/>
                <a:cs typeface="Garamond"/>
                <a:sym typeface="Garamond"/>
              </a:defRPr>
            </a:lvl1pPr>
            <a:lvl2pPr marL="914400" marR="0" lvl="1" indent="-342900" algn="l" rtl="0">
              <a:lnSpc>
                <a:spcPct val="100000"/>
              </a:lnSpc>
              <a:spcBef>
                <a:spcPts val="360"/>
              </a:spcBef>
              <a:spcAft>
                <a:spcPts val="0"/>
              </a:spcAft>
              <a:buClr>
                <a:schemeClr val="folHlink"/>
              </a:buClr>
              <a:buSzPts val="180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20039" algn="l" rtl="0">
              <a:lnSpc>
                <a:spcPct val="100000"/>
              </a:lnSpc>
              <a:spcBef>
                <a:spcPts val="360"/>
              </a:spcBef>
              <a:spcAft>
                <a:spcPts val="0"/>
              </a:spcAft>
              <a:buClr>
                <a:schemeClr val="folHlink"/>
              </a:buClr>
              <a:buSzPts val="1440"/>
              <a:buFont typeface="Garamond"/>
              <a:buChar char="o"/>
              <a:defRPr sz="2400" b="0" i="0" u="none" strike="noStrike" cap="none">
                <a:solidFill>
                  <a:schemeClr val="dk1"/>
                </a:solidFill>
                <a:latin typeface="Garamond"/>
                <a:ea typeface="Garamond"/>
                <a:cs typeface="Garamond"/>
                <a:sym typeface="Garamond"/>
              </a:defRPr>
            </a:lvl3pPr>
            <a:lvl4pPr marL="1828800" marR="0" lvl="3" indent="-308610" algn="l" rtl="0">
              <a:lnSpc>
                <a:spcPct val="100000"/>
              </a:lnSpc>
              <a:spcBef>
                <a:spcPts val="360"/>
              </a:spcBef>
              <a:spcAft>
                <a:spcPts val="0"/>
              </a:spcAft>
              <a:buClr>
                <a:schemeClr val="folHlink"/>
              </a:buClr>
              <a:buSzPts val="126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5pPr>
            <a:lvl6pPr marL="2743200" marR="0" lvl="5"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6pPr>
            <a:lvl7pPr marL="3200400" marR="0" lvl="6"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7pPr>
            <a:lvl8pPr marL="3657600" marR="0" lvl="7"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8pPr>
            <a:lvl9pPr marL="4114800" marR="0" lvl="8" indent="-342900" algn="l" rtl="0">
              <a:lnSpc>
                <a:spcPct val="100000"/>
              </a:lnSpc>
              <a:spcBef>
                <a:spcPts val="360"/>
              </a:spcBef>
              <a:spcAft>
                <a:spcPts val="0"/>
              </a:spcAft>
              <a:buClr>
                <a:schemeClr val="folHlink"/>
              </a:buClr>
              <a:buSzPts val="1800"/>
              <a:buFont typeface="Garamond"/>
              <a:buChar char="»"/>
              <a:defRPr sz="2000" b="0" i="0" u="none" strike="noStrike" cap="none">
                <a:solidFill>
                  <a:schemeClr val="dk1"/>
                </a:solidFill>
                <a:latin typeface="Garamond"/>
                <a:ea typeface="Garamond"/>
                <a:cs typeface="Garamond"/>
                <a:sym typeface="Garamond"/>
              </a:defRPr>
            </a:lvl9pPr>
          </a:lstStyle>
          <a:p>
            <a:pPr marL="0" indent="0" algn="ctr">
              <a:lnSpc>
                <a:spcPct val="115000"/>
              </a:lnSpc>
              <a:spcBef>
                <a:spcPts val="0"/>
              </a:spcBef>
              <a:buNone/>
            </a:pPr>
            <a:r>
              <a:rPr lang="en-US" sz="1400" b="1" dirty="0">
                <a:solidFill>
                  <a:schemeClr val="bg1"/>
                </a:solidFill>
              </a:rPr>
              <a:t>Future-Focused Employability</a:t>
            </a:r>
            <a:br>
              <a:rPr lang="en-US" sz="1400" b="1" dirty="0">
                <a:solidFill>
                  <a:schemeClr val="bg1"/>
                </a:solidFill>
              </a:rPr>
            </a:br>
            <a:r>
              <a:rPr lang="en-US" sz="1400" b="1" dirty="0">
                <a:solidFill>
                  <a:schemeClr val="bg1"/>
                </a:solidFill>
              </a:rPr>
              <a:t>Employability Conference 2022</a:t>
            </a:r>
            <a:endParaRPr lang="en-US" sz="2400" u="sng" dirty="0">
              <a:solidFill>
                <a:srgbClr val="454545"/>
              </a:solidFill>
            </a:endParaRPr>
          </a:p>
        </p:txBody>
      </p:sp>
      <p:pic>
        <p:nvPicPr>
          <p:cNvPr id="2050" name="Picture 2" descr="Iconic Labs PLC Q&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747" y="4247233"/>
            <a:ext cx="3410507" cy="1581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le:Thank-you-word-cloud.jp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355" y="1219981"/>
            <a:ext cx="4842115" cy="261384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F995CC3F-310D-44A1-A4FE-3E95F1835FA6}"/>
              </a:ext>
            </a:extLst>
          </p:cNvPr>
          <p:cNvSpPr>
            <a:spLocks noGrp="1"/>
          </p:cNvSpPr>
          <p:nvPr>
            <p:ph type="title" idx="4294967295"/>
          </p:nvPr>
        </p:nvSpPr>
        <p:spPr>
          <a:xfrm>
            <a:off x="3238501" y="-128195"/>
            <a:ext cx="5627995" cy="762000"/>
          </a:xfrm>
          <a:prstGeom prst="rect">
            <a:avLst/>
          </a:prstGeom>
        </p:spPr>
        <p:txBody>
          <a:bodyPr/>
          <a:lstStyle/>
          <a:p>
            <a:pPr algn="ctr"/>
            <a:br>
              <a:rPr lang="en-GB" dirty="0">
                <a:latin typeface="+mn-lt"/>
              </a:rPr>
            </a:br>
            <a:br>
              <a:rPr lang="en-GB" dirty="0">
                <a:latin typeface="+mn-lt"/>
              </a:rPr>
            </a:br>
            <a:r>
              <a:rPr lang="en-GB" sz="2800" i="0" dirty="0">
                <a:latin typeface="+mn-lt"/>
              </a:rPr>
              <a:t>Employability Conference 2022</a:t>
            </a:r>
            <a:br>
              <a:rPr lang="en-GB" i="0" dirty="0">
                <a:latin typeface="+mn-lt"/>
              </a:rPr>
            </a:br>
            <a:endParaRPr lang="en-GB" i="0" dirty="0">
              <a:latin typeface="+mn-lt"/>
            </a:endParaRPr>
          </a:p>
        </p:txBody>
      </p:sp>
      <p:pic>
        <p:nvPicPr>
          <p:cNvPr id="12" name="Picture 11">
            <a:extLst>
              <a:ext uri="{FF2B5EF4-FFF2-40B4-BE49-F238E27FC236}">
                <a16:creationId xmlns:a16="http://schemas.microsoft.com/office/drawing/2014/main" id="{786F9D82-DFA5-49F1-BAE6-A6C5ECB19277}"/>
              </a:ext>
            </a:extLst>
          </p:cNvPr>
          <p:cNvPicPr/>
          <p:nvPr/>
        </p:nvPicPr>
        <p:blipFill>
          <a:blip r:embed="rId6"/>
          <a:stretch>
            <a:fillRect/>
          </a:stretch>
        </p:blipFill>
        <p:spPr>
          <a:xfrm>
            <a:off x="1524811" y="-9211"/>
            <a:ext cx="1186544" cy="1068239"/>
          </a:xfrm>
          <a:prstGeom prst="rect">
            <a:avLst/>
          </a:prstGeom>
        </p:spPr>
      </p:pic>
      <p:pic>
        <p:nvPicPr>
          <p:cNvPr id="13" name="Picture 12" descr="Icon&#10;&#10;Description automatically generated">
            <a:extLst>
              <a:ext uri="{FF2B5EF4-FFF2-40B4-BE49-F238E27FC236}">
                <a16:creationId xmlns:a16="http://schemas.microsoft.com/office/drawing/2014/main" id="{658765A3-7EB6-479B-9595-C30EFC615A9A}"/>
              </a:ext>
            </a:extLst>
          </p:cNvPr>
          <p:cNvPicPr>
            <a:picLocks noChangeAspect="1"/>
          </p:cNvPicPr>
          <p:nvPr/>
        </p:nvPicPr>
        <p:blipFill>
          <a:blip r:embed="rId7"/>
          <a:stretch>
            <a:fillRect/>
          </a:stretch>
        </p:blipFill>
        <p:spPr>
          <a:xfrm>
            <a:off x="9052768" y="14674"/>
            <a:ext cx="959298" cy="712622"/>
          </a:xfrm>
          <a:prstGeom prst="rect">
            <a:avLst/>
          </a:prstGeom>
        </p:spPr>
      </p:pic>
      <p:pic>
        <p:nvPicPr>
          <p:cNvPr id="14" name="Picture 13" descr="A red sign with white text&#10;&#10;Description automatically generated with medium confidence">
            <a:extLst>
              <a:ext uri="{FF2B5EF4-FFF2-40B4-BE49-F238E27FC236}">
                <a16:creationId xmlns:a16="http://schemas.microsoft.com/office/drawing/2014/main" id="{4BED7222-B017-4154-93D3-A7B1065D1210}"/>
              </a:ext>
            </a:extLst>
          </p:cNvPr>
          <p:cNvPicPr>
            <a:picLocks noChangeAspect="1"/>
          </p:cNvPicPr>
          <p:nvPr/>
        </p:nvPicPr>
        <p:blipFill>
          <a:blip r:embed="rId8"/>
          <a:stretch>
            <a:fillRect/>
          </a:stretch>
        </p:blipFill>
        <p:spPr>
          <a:xfrm>
            <a:off x="10082144" y="71934"/>
            <a:ext cx="558560" cy="652212"/>
          </a:xfrm>
          <a:prstGeom prst="rect">
            <a:avLst/>
          </a:prstGeom>
        </p:spPr>
      </p:pic>
    </p:spTree>
    <p:extLst>
      <p:ext uri="{BB962C8B-B14F-4D97-AF65-F5344CB8AC3E}">
        <p14:creationId xmlns:p14="http://schemas.microsoft.com/office/powerpoint/2010/main" val="2120392039"/>
      </p:ext>
    </p:extLst>
  </p:cSld>
  <p:clrMapOvr>
    <a:masterClrMapping/>
  </p:clrMapOvr>
</p:sld>
</file>

<file path=ppt/theme/theme1.xml><?xml version="1.0" encoding="utf-8"?>
<a:theme xmlns:a="http://schemas.openxmlformats.org/drawingml/2006/main" name="nsidcPPT_whiteBckgrd_09272011">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OU Standard Wide - Montserrat  -  Read-Only" id="{21248BF0-E3B0-4C53-A169-55826A3FFB48}" vid="{B6E6AA51-05D2-406F-A906-CDA204BCD29C}"/>
    </a:ext>
  </a:extLst>
</a:theme>
</file>

<file path=ppt/theme/theme3.xml><?xml version="1.0" encoding="utf-8"?>
<a:theme xmlns:a="http://schemas.openxmlformats.org/drawingml/2006/main" name="1_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OU Standard Wide - Montserrat  -  Read-Only" id="{21248BF0-E3B0-4C53-A169-55826A3FFB48}" vid="{B6E6AA51-05D2-406F-A906-CDA204BCD29C}"/>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1A7AEEA913F43841A4D8BD080A637" ma:contentTypeVersion="9" ma:contentTypeDescription="Create a new document." ma:contentTypeScope="" ma:versionID="95abf10a02f780df8561e7c327134a07">
  <xsd:schema xmlns:xsd="http://www.w3.org/2001/XMLSchema" xmlns:xs="http://www.w3.org/2001/XMLSchema" xmlns:p="http://schemas.microsoft.com/office/2006/metadata/properties" xmlns:ns2="58767df0-406d-4df6-8b4c-139bb9fe3a07" targetNamespace="http://schemas.microsoft.com/office/2006/metadata/properties" ma:root="true" ma:fieldsID="fdc187d24fa9ecd6d04426a15938c3f0" ns2:_="">
    <xsd:import namespace="58767df0-406d-4df6-8b4c-139bb9fe3a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67df0-406d-4df6-8b4c-139bb9fe3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3342C8-C36D-4B02-B821-FF1914E03A3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767df0-406d-4df6-8b4c-139bb9fe3a07"/>
    <ds:schemaRef ds:uri="http://www.w3.org/XML/1998/namespace"/>
    <ds:schemaRef ds:uri="http://purl.org/dc/dcmitype/"/>
  </ds:schemaRefs>
</ds:datastoreItem>
</file>

<file path=customXml/itemProps2.xml><?xml version="1.0" encoding="utf-8"?>
<ds:datastoreItem xmlns:ds="http://schemas.openxmlformats.org/officeDocument/2006/customXml" ds:itemID="{ECC00078-367E-4411-9B7E-42E2F7EBC5E1}">
  <ds:schemaRefs>
    <ds:schemaRef ds:uri="http://schemas.microsoft.com/sharepoint/v3/contenttype/forms"/>
  </ds:schemaRefs>
</ds:datastoreItem>
</file>

<file path=customXml/itemProps3.xml><?xml version="1.0" encoding="utf-8"?>
<ds:datastoreItem xmlns:ds="http://schemas.openxmlformats.org/officeDocument/2006/customXml" ds:itemID="{9F9B0236-2634-4D4B-B071-9EB632E20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67df0-406d-4df6-8b4c-139bb9fe3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1592</TotalTime>
  <Words>1748</Words>
  <Application>Microsoft Office PowerPoint</Application>
  <PresentationFormat>Widescreen</PresentationFormat>
  <Paragraphs>139</Paragraphs>
  <Slides>12</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Times</vt:lpstr>
      <vt:lpstr>Times New Roman</vt:lpstr>
      <vt:lpstr>Arial</vt:lpstr>
      <vt:lpstr>Calibri</vt:lpstr>
      <vt:lpstr>Montserrat</vt:lpstr>
      <vt:lpstr>Noto Sans Symbols</vt:lpstr>
      <vt:lpstr>Garamond</vt:lpstr>
      <vt:lpstr>Verdana</vt:lpstr>
      <vt:lpstr>nsidcPPT_whiteBckgrd_09272011</vt:lpstr>
      <vt:lpstr>OU Title</vt:lpstr>
      <vt:lpstr>1_OU Title</vt:lpstr>
      <vt:lpstr>EMPLOYABILITY CONFERENCE 2022</vt:lpstr>
      <vt:lpstr>  Employability Conference 2022</vt:lpstr>
      <vt:lpstr>Study Purpose &amp; Framework</vt:lpstr>
      <vt:lpstr>Conceptual Model</vt:lpstr>
      <vt:lpstr>Methodology</vt:lpstr>
      <vt:lpstr>Findings</vt:lpstr>
      <vt:lpstr>Theoretical Contribution</vt:lpstr>
      <vt:lpstr>Practical Contribution</vt:lpstr>
      <vt:lpstr>  Employability Conference 2022 </vt:lpstr>
      <vt:lpstr>References (1)</vt:lpstr>
      <vt:lpstr>References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Donald</dc:creator>
  <cp:lastModifiedBy>Caroline.Fletcher-Moore</cp:lastModifiedBy>
  <cp:revision>131</cp:revision>
  <dcterms:modified xsi:type="dcterms:W3CDTF">2022-03-18T15:58:25Z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0x0101006D51A7AEEA913F43841A4D8BD080A637</vt:lpwstr>
  </property>
</Properties>
</file>