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74" r:id="rId6"/>
    <p:sldId id="256" r:id="rId7"/>
    <p:sldId id="257" r:id="rId8"/>
    <p:sldId id="258" r:id="rId9"/>
    <p:sldId id="260" r:id="rId10"/>
    <p:sldId id="264" r:id="rId11"/>
    <p:sldId id="26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0D6DA-DAE7-4D4D-8119-50CB018504C8}" v="3" dt="2022-03-17T21:05:3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428" autoAdjust="0"/>
  </p:normalViewPr>
  <p:slideViewPr>
    <p:cSldViewPr snapToGrid="0" showGuides="1">
      <p:cViewPr varScale="1">
        <p:scale>
          <a:sx n="110" d="100"/>
          <a:sy n="110" d="100"/>
        </p:scale>
        <p:origin x="32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9BE2F-AF6A-4133-AE2E-73D5EB70392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EBE433-E3BF-45C5-8207-EB0724ECE212}">
      <dgm:prSet phldrT="[Text]" custT="1"/>
      <dgm:spPr/>
      <dgm:t>
        <a:bodyPr/>
        <a:lstStyle/>
        <a:p>
          <a:r>
            <a:rPr lang="en-GB" sz="1400" dirty="0"/>
            <a:t>designed vs emergent structure</a:t>
          </a:r>
        </a:p>
      </dgm:t>
    </dgm:pt>
    <dgm:pt modelId="{5A844A81-B7C4-42B9-979D-1E9C7C4E641C}" type="parTrans" cxnId="{61BFBEA4-E025-4CA7-B44C-ADA11F80790B}">
      <dgm:prSet/>
      <dgm:spPr/>
      <dgm:t>
        <a:bodyPr/>
        <a:lstStyle/>
        <a:p>
          <a:endParaRPr lang="en-GB"/>
        </a:p>
      </dgm:t>
    </dgm:pt>
    <dgm:pt modelId="{187D7117-24BC-4608-B15F-1A29741AEEAA}" type="sibTrans" cxnId="{61BFBEA4-E025-4CA7-B44C-ADA11F80790B}">
      <dgm:prSet custT="1"/>
      <dgm:spPr/>
      <dgm:t>
        <a:bodyPr/>
        <a:lstStyle/>
        <a:p>
          <a:r>
            <a:rPr lang="en-GB" sz="1400" dirty="0"/>
            <a:t>Imposed vs adaptive collaboration</a:t>
          </a:r>
        </a:p>
      </dgm:t>
    </dgm:pt>
    <dgm:pt modelId="{ADA1DFF8-6A78-4E29-ACF2-B91041CC8A10}">
      <dgm:prSet phldrT="[Text]" custT="1"/>
      <dgm:spPr/>
      <dgm:t>
        <a:bodyPr/>
        <a:lstStyle/>
        <a:p>
          <a:r>
            <a:rPr lang="en-GB" sz="1400" dirty="0"/>
            <a:t>Teacher-learner vs co-learner relationships</a:t>
          </a:r>
        </a:p>
      </dgm:t>
    </dgm:pt>
    <dgm:pt modelId="{FA7C2427-494E-4BA0-BC15-068F9A03FDEE}" type="parTrans" cxnId="{199229E1-F5B7-4EF6-993B-4DF25086B650}">
      <dgm:prSet/>
      <dgm:spPr/>
      <dgm:t>
        <a:bodyPr/>
        <a:lstStyle/>
        <a:p>
          <a:endParaRPr lang="en-GB"/>
        </a:p>
      </dgm:t>
    </dgm:pt>
    <dgm:pt modelId="{B66998D2-B78A-4C69-9579-0D5CE2483C51}" type="sibTrans" cxnId="{199229E1-F5B7-4EF6-993B-4DF25086B650}">
      <dgm:prSet custT="1"/>
      <dgm:spPr/>
      <dgm:t>
        <a:bodyPr/>
        <a:lstStyle/>
        <a:p>
          <a:r>
            <a:rPr lang="en-GB" sz="1400" dirty="0"/>
            <a:t>Single cohort vs multiple cohort cross-learning</a:t>
          </a:r>
        </a:p>
      </dgm:t>
    </dgm:pt>
    <dgm:pt modelId="{2408299A-E7D8-4810-A2C1-BE1DCB74AA95}">
      <dgm:prSet phldrT="[Text]" custT="1"/>
      <dgm:spPr/>
      <dgm:t>
        <a:bodyPr/>
        <a:lstStyle/>
        <a:p>
          <a:r>
            <a:rPr lang="en-GB" sz="1400" dirty="0"/>
            <a:t>???</a:t>
          </a:r>
        </a:p>
      </dgm:t>
    </dgm:pt>
    <dgm:pt modelId="{D999CD1A-8179-41B9-ABF4-4A0B8C7EF958}" type="parTrans" cxnId="{3FA72833-2187-4C36-8200-615440391D00}">
      <dgm:prSet/>
      <dgm:spPr/>
      <dgm:t>
        <a:bodyPr/>
        <a:lstStyle/>
        <a:p>
          <a:endParaRPr lang="en-GB"/>
        </a:p>
      </dgm:t>
    </dgm:pt>
    <dgm:pt modelId="{D3383C8D-C079-4ED5-BBD7-EAFF94E017D9}" type="sibTrans" cxnId="{3FA72833-2187-4C36-8200-615440391D00}">
      <dgm:prSet/>
      <dgm:spPr/>
      <dgm:t>
        <a:bodyPr/>
        <a:lstStyle/>
        <a:p>
          <a:r>
            <a:rPr lang="en-GB" dirty="0"/>
            <a:t>Shared versus individual learning paths</a:t>
          </a:r>
        </a:p>
      </dgm:t>
    </dgm:pt>
    <dgm:pt modelId="{A1E393C2-C0B8-4173-8DC6-31C3329AF66A}" type="pres">
      <dgm:prSet presAssocID="{7E19BE2F-AF6A-4133-AE2E-73D5EB703927}" presName="Name0" presStyleCnt="0">
        <dgm:presLayoutVars>
          <dgm:chMax/>
          <dgm:chPref/>
          <dgm:dir/>
          <dgm:animLvl val="lvl"/>
        </dgm:presLayoutVars>
      </dgm:prSet>
      <dgm:spPr/>
    </dgm:pt>
    <dgm:pt modelId="{638D266D-7F94-4B7A-86E6-DF94A336F740}" type="pres">
      <dgm:prSet presAssocID="{DEEBE433-E3BF-45C5-8207-EB0724ECE212}" presName="composite" presStyleCnt="0"/>
      <dgm:spPr/>
    </dgm:pt>
    <dgm:pt modelId="{FFAE0D62-9BEA-4DE7-8656-9AD9DC832D2D}" type="pres">
      <dgm:prSet presAssocID="{DEEBE433-E3BF-45C5-8207-EB0724ECE212}" presName="Parent1" presStyleLbl="node1" presStyleIdx="0" presStyleCnt="6" custScaleX="119340" custLinFactNeighborX="49050" custLinFactNeighborY="-2775">
        <dgm:presLayoutVars>
          <dgm:chMax val="1"/>
          <dgm:chPref val="1"/>
          <dgm:bulletEnabled val="1"/>
        </dgm:presLayoutVars>
      </dgm:prSet>
      <dgm:spPr/>
    </dgm:pt>
    <dgm:pt modelId="{341153C0-A310-41B8-BE74-D0D6B50377EC}" type="pres">
      <dgm:prSet presAssocID="{DEEBE433-E3BF-45C5-8207-EB0724ECE212}" presName="Childtext1" presStyleLbl="revTx" presStyleIdx="0" presStyleCnt="3" custLinFactY="-46263" custLinFactNeighborX="-38580" custLinFactNeighborY="-100000">
        <dgm:presLayoutVars>
          <dgm:chMax val="0"/>
          <dgm:chPref val="0"/>
          <dgm:bulletEnabled val="1"/>
        </dgm:presLayoutVars>
      </dgm:prSet>
      <dgm:spPr/>
    </dgm:pt>
    <dgm:pt modelId="{F43AAAD0-C0FB-4006-AE94-4C6CBAF22350}" type="pres">
      <dgm:prSet presAssocID="{DEEBE433-E3BF-45C5-8207-EB0724ECE212}" presName="BalanceSpacing" presStyleCnt="0"/>
      <dgm:spPr/>
    </dgm:pt>
    <dgm:pt modelId="{98087BCE-8C7F-401D-ACCD-C98D9CD2A155}" type="pres">
      <dgm:prSet presAssocID="{DEEBE433-E3BF-45C5-8207-EB0724ECE212}" presName="BalanceSpacing1" presStyleCnt="0"/>
      <dgm:spPr/>
    </dgm:pt>
    <dgm:pt modelId="{44D8FACB-3D01-42C8-A22D-940D23C0DF15}" type="pres">
      <dgm:prSet presAssocID="{187D7117-24BC-4608-B15F-1A29741AEEAA}" presName="Accent1Text" presStyleLbl="node1" presStyleIdx="1" presStyleCnt="6" custScaleX="116387" custLinFactNeighborX="6296" custLinFactNeighborY="-2775"/>
      <dgm:spPr/>
    </dgm:pt>
    <dgm:pt modelId="{C99363D4-93E8-4454-97E3-2D8E49248123}" type="pres">
      <dgm:prSet presAssocID="{187D7117-24BC-4608-B15F-1A29741AEEAA}" presName="spaceBetweenRectangles" presStyleCnt="0"/>
      <dgm:spPr/>
    </dgm:pt>
    <dgm:pt modelId="{CDE985C1-D626-4D5F-B697-39049BE4E924}" type="pres">
      <dgm:prSet presAssocID="{ADA1DFF8-6A78-4E29-ACF2-B91041CC8A10}" presName="composite" presStyleCnt="0"/>
      <dgm:spPr/>
    </dgm:pt>
    <dgm:pt modelId="{BDFB0B11-A549-4D1D-A6E9-1052E5271C14}" type="pres">
      <dgm:prSet presAssocID="{ADA1DFF8-6A78-4E29-ACF2-B91041CC8A10}" presName="Parent1" presStyleLbl="node1" presStyleIdx="2" presStyleCnt="6" custScaleX="123239" custLinFactNeighborX="28621" custLinFactNeighborY="-1995">
        <dgm:presLayoutVars>
          <dgm:chMax val="1"/>
          <dgm:chPref val="1"/>
          <dgm:bulletEnabled val="1"/>
        </dgm:presLayoutVars>
      </dgm:prSet>
      <dgm:spPr/>
    </dgm:pt>
    <dgm:pt modelId="{821CCEDD-7E74-4E23-8D4A-01092848651E}" type="pres">
      <dgm:prSet presAssocID="{ADA1DFF8-6A78-4E29-ACF2-B91041CC8A1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2B4D9E2-6438-44AE-930D-A87419534DA8}" type="pres">
      <dgm:prSet presAssocID="{ADA1DFF8-6A78-4E29-ACF2-B91041CC8A10}" presName="BalanceSpacing" presStyleCnt="0"/>
      <dgm:spPr/>
    </dgm:pt>
    <dgm:pt modelId="{77748238-3B31-4CC4-8761-3DBEB227EDCC}" type="pres">
      <dgm:prSet presAssocID="{ADA1DFF8-6A78-4E29-ACF2-B91041CC8A10}" presName="BalanceSpacing1" presStyleCnt="0"/>
      <dgm:spPr/>
    </dgm:pt>
    <dgm:pt modelId="{A8091B6F-D70F-4B39-BEE3-D972CB3D06F0}" type="pres">
      <dgm:prSet presAssocID="{B66998D2-B78A-4C69-9579-0D5CE2483C51}" presName="Accent1Text" presStyleLbl="node1" presStyleIdx="3" presStyleCnt="6" custScaleX="123527" custLinFactNeighborX="65309" custLinFactNeighborY="-1995"/>
      <dgm:spPr/>
    </dgm:pt>
    <dgm:pt modelId="{9B6A993B-D75B-4300-B428-BB89597AB45E}" type="pres">
      <dgm:prSet presAssocID="{B66998D2-B78A-4C69-9579-0D5CE2483C51}" presName="spaceBetweenRectangles" presStyleCnt="0"/>
      <dgm:spPr/>
    </dgm:pt>
    <dgm:pt modelId="{CCF7E722-0F9B-4EC3-9E93-36D776155033}" type="pres">
      <dgm:prSet presAssocID="{2408299A-E7D8-4810-A2C1-BE1DCB74AA95}" presName="composite" presStyleCnt="0"/>
      <dgm:spPr/>
    </dgm:pt>
    <dgm:pt modelId="{C4DFC860-555C-469B-ABDD-2FC8D0E1906E}" type="pres">
      <dgm:prSet presAssocID="{2408299A-E7D8-4810-A2C1-BE1DCB74AA95}" presName="Parent1" presStyleLbl="node1" presStyleIdx="4" presStyleCnt="6" custScaleX="122488" custLinFactNeighborX="50624" custLinFactNeighborY="41">
        <dgm:presLayoutVars>
          <dgm:chMax val="1"/>
          <dgm:chPref val="1"/>
          <dgm:bulletEnabled val="1"/>
        </dgm:presLayoutVars>
      </dgm:prSet>
      <dgm:spPr/>
    </dgm:pt>
    <dgm:pt modelId="{5BE3188E-6794-47A2-89A5-1E4776BCD9DF}" type="pres">
      <dgm:prSet presAssocID="{2408299A-E7D8-4810-A2C1-BE1DCB74AA9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CB161A6-B42C-450D-8A36-AADC49822667}" type="pres">
      <dgm:prSet presAssocID="{2408299A-E7D8-4810-A2C1-BE1DCB74AA95}" presName="BalanceSpacing" presStyleCnt="0"/>
      <dgm:spPr/>
    </dgm:pt>
    <dgm:pt modelId="{5BFA4488-0FB6-4EA5-B6E4-A5CAE65EFDAB}" type="pres">
      <dgm:prSet presAssocID="{2408299A-E7D8-4810-A2C1-BE1DCB74AA95}" presName="BalanceSpacing1" presStyleCnt="0"/>
      <dgm:spPr/>
    </dgm:pt>
    <dgm:pt modelId="{38870AFB-4FB0-4DD4-B641-4E789CC47941}" type="pres">
      <dgm:prSet presAssocID="{D3383C8D-C079-4ED5-BBD7-EAFF94E017D9}" presName="Accent1Text" presStyleLbl="node1" presStyleIdx="5" presStyleCnt="6" custScaleX="121282" custLinFactNeighborX="7082" custLinFactNeighborY="41"/>
      <dgm:spPr/>
    </dgm:pt>
  </dgm:ptLst>
  <dgm:cxnLst>
    <dgm:cxn modelId="{3FA72833-2187-4C36-8200-615440391D00}" srcId="{7E19BE2F-AF6A-4133-AE2E-73D5EB703927}" destId="{2408299A-E7D8-4810-A2C1-BE1DCB74AA95}" srcOrd="2" destOrd="0" parTransId="{D999CD1A-8179-41B9-ABF4-4A0B8C7EF958}" sibTransId="{D3383C8D-C079-4ED5-BBD7-EAFF94E017D9}"/>
    <dgm:cxn modelId="{9D0D623E-5FE0-48D8-894B-F25720C545FA}" type="presOf" srcId="{2408299A-E7D8-4810-A2C1-BE1DCB74AA95}" destId="{C4DFC860-555C-469B-ABDD-2FC8D0E1906E}" srcOrd="0" destOrd="0" presId="urn:microsoft.com/office/officeart/2008/layout/AlternatingHexagons"/>
    <dgm:cxn modelId="{8151A24D-D7CA-41E1-AFE5-2E7A8EC06210}" type="presOf" srcId="{7E19BE2F-AF6A-4133-AE2E-73D5EB703927}" destId="{A1E393C2-C0B8-4173-8DC6-31C3329AF66A}" srcOrd="0" destOrd="0" presId="urn:microsoft.com/office/officeart/2008/layout/AlternatingHexagons"/>
    <dgm:cxn modelId="{CD43D189-F7AC-4C84-9D8F-C715D3CD2EF6}" type="presOf" srcId="{D3383C8D-C079-4ED5-BBD7-EAFF94E017D9}" destId="{38870AFB-4FB0-4DD4-B641-4E789CC47941}" srcOrd="0" destOrd="0" presId="urn:microsoft.com/office/officeart/2008/layout/AlternatingHexagons"/>
    <dgm:cxn modelId="{61BFBEA4-E025-4CA7-B44C-ADA11F80790B}" srcId="{7E19BE2F-AF6A-4133-AE2E-73D5EB703927}" destId="{DEEBE433-E3BF-45C5-8207-EB0724ECE212}" srcOrd="0" destOrd="0" parTransId="{5A844A81-B7C4-42B9-979D-1E9C7C4E641C}" sibTransId="{187D7117-24BC-4608-B15F-1A29741AEEAA}"/>
    <dgm:cxn modelId="{02920FBE-2531-4AF7-B7AD-4E79F8218690}" type="presOf" srcId="{B66998D2-B78A-4C69-9579-0D5CE2483C51}" destId="{A8091B6F-D70F-4B39-BEE3-D972CB3D06F0}" srcOrd="0" destOrd="0" presId="urn:microsoft.com/office/officeart/2008/layout/AlternatingHexagons"/>
    <dgm:cxn modelId="{BE31AAC3-E575-448F-BC4E-ABDAE71E79DF}" type="presOf" srcId="{187D7117-24BC-4608-B15F-1A29741AEEAA}" destId="{44D8FACB-3D01-42C8-A22D-940D23C0DF15}" srcOrd="0" destOrd="0" presId="urn:microsoft.com/office/officeart/2008/layout/AlternatingHexagons"/>
    <dgm:cxn modelId="{199229E1-F5B7-4EF6-993B-4DF25086B650}" srcId="{7E19BE2F-AF6A-4133-AE2E-73D5EB703927}" destId="{ADA1DFF8-6A78-4E29-ACF2-B91041CC8A10}" srcOrd="1" destOrd="0" parTransId="{FA7C2427-494E-4BA0-BC15-068F9A03FDEE}" sibTransId="{B66998D2-B78A-4C69-9579-0D5CE2483C51}"/>
    <dgm:cxn modelId="{811740E1-72C1-4C5A-94CA-B67D3E646C22}" type="presOf" srcId="{ADA1DFF8-6A78-4E29-ACF2-B91041CC8A10}" destId="{BDFB0B11-A549-4D1D-A6E9-1052E5271C14}" srcOrd="0" destOrd="0" presId="urn:microsoft.com/office/officeart/2008/layout/AlternatingHexagons"/>
    <dgm:cxn modelId="{8D74BDE2-3D6C-4F5A-A091-65DE5D8A05A7}" type="presOf" srcId="{DEEBE433-E3BF-45C5-8207-EB0724ECE212}" destId="{FFAE0D62-9BEA-4DE7-8656-9AD9DC832D2D}" srcOrd="0" destOrd="0" presId="urn:microsoft.com/office/officeart/2008/layout/AlternatingHexagons"/>
    <dgm:cxn modelId="{94987498-CB99-47BF-94BD-87608262F545}" type="presParOf" srcId="{A1E393C2-C0B8-4173-8DC6-31C3329AF66A}" destId="{638D266D-7F94-4B7A-86E6-DF94A336F740}" srcOrd="0" destOrd="0" presId="urn:microsoft.com/office/officeart/2008/layout/AlternatingHexagons"/>
    <dgm:cxn modelId="{351A28A4-4A5E-469E-BE9C-4471E9CD6BEB}" type="presParOf" srcId="{638D266D-7F94-4B7A-86E6-DF94A336F740}" destId="{FFAE0D62-9BEA-4DE7-8656-9AD9DC832D2D}" srcOrd="0" destOrd="0" presId="urn:microsoft.com/office/officeart/2008/layout/AlternatingHexagons"/>
    <dgm:cxn modelId="{27200030-EF00-474D-A8C9-9C4989BB80D6}" type="presParOf" srcId="{638D266D-7F94-4B7A-86E6-DF94A336F740}" destId="{341153C0-A310-41B8-BE74-D0D6B50377EC}" srcOrd="1" destOrd="0" presId="urn:microsoft.com/office/officeart/2008/layout/AlternatingHexagons"/>
    <dgm:cxn modelId="{83BCB094-8258-4F08-9ECB-58BB0BBE50CC}" type="presParOf" srcId="{638D266D-7F94-4B7A-86E6-DF94A336F740}" destId="{F43AAAD0-C0FB-4006-AE94-4C6CBAF22350}" srcOrd="2" destOrd="0" presId="urn:microsoft.com/office/officeart/2008/layout/AlternatingHexagons"/>
    <dgm:cxn modelId="{FCCF979A-F4E5-4EF9-83A3-0BDD6341B428}" type="presParOf" srcId="{638D266D-7F94-4B7A-86E6-DF94A336F740}" destId="{98087BCE-8C7F-401D-ACCD-C98D9CD2A155}" srcOrd="3" destOrd="0" presId="urn:microsoft.com/office/officeart/2008/layout/AlternatingHexagons"/>
    <dgm:cxn modelId="{5552A882-9B68-406A-9DEC-CE8D8D75662A}" type="presParOf" srcId="{638D266D-7F94-4B7A-86E6-DF94A336F740}" destId="{44D8FACB-3D01-42C8-A22D-940D23C0DF15}" srcOrd="4" destOrd="0" presId="urn:microsoft.com/office/officeart/2008/layout/AlternatingHexagons"/>
    <dgm:cxn modelId="{9DD900D0-6C39-4348-9399-CC37CD9052C2}" type="presParOf" srcId="{A1E393C2-C0B8-4173-8DC6-31C3329AF66A}" destId="{C99363D4-93E8-4454-97E3-2D8E49248123}" srcOrd="1" destOrd="0" presId="urn:microsoft.com/office/officeart/2008/layout/AlternatingHexagons"/>
    <dgm:cxn modelId="{6144EB9F-C7EA-404F-9D47-12C49E047E03}" type="presParOf" srcId="{A1E393C2-C0B8-4173-8DC6-31C3329AF66A}" destId="{CDE985C1-D626-4D5F-B697-39049BE4E924}" srcOrd="2" destOrd="0" presId="urn:microsoft.com/office/officeart/2008/layout/AlternatingHexagons"/>
    <dgm:cxn modelId="{325FFC14-44EC-4B76-82EA-FB890818A4AE}" type="presParOf" srcId="{CDE985C1-D626-4D5F-B697-39049BE4E924}" destId="{BDFB0B11-A549-4D1D-A6E9-1052E5271C14}" srcOrd="0" destOrd="0" presId="urn:microsoft.com/office/officeart/2008/layout/AlternatingHexagons"/>
    <dgm:cxn modelId="{167AE9FE-AB12-40BE-88D2-573751DC1A09}" type="presParOf" srcId="{CDE985C1-D626-4D5F-B697-39049BE4E924}" destId="{821CCEDD-7E74-4E23-8D4A-01092848651E}" srcOrd="1" destOrd="0" presId="urn:microsoft.com/office/officeart/2008/layout/AlternatingHexagons"/>
    <dgm:cxn modelId="{8555A3CB-A6AE-4096-8CD6-217217CAEA70}" type="presParOf" srcId="{CDE985C1-D626-4D5F-B697-39049BE4E924}" destId="{E2B4D9E2-6438-44AE-930D-A87419534DA8}" srcOrd="2" destOrd="0" presId="urn:microsoft.com/office/officeart/2008/layout/AlternatingHexagons"/>
    <dgm:cxn modelId="{314C0CE8-DBE9-4E73-AAD4-9B95E9D9F384}" type="presParOf" srcId="{CDE985C1-D626-4D5F-B697-39049BE4E924}" destId="{77748238-3B31-4CC4-8761-3DBEB227EDCC}" srcOrd="3" destOrd="0" presId="urn:microsoft.com/office/officeart/2008/layout/AlternatingHexagons"/>
    <dgm:cxn modelId="{4876FBC2-42C1-4460-B740-044CFA1CD8E0}" type="presParOf" srcId="{CDE985C1-D626-4D5F-B697-39049BE4E924}" destId="{A8091B6F-D70F-4B39-BEE3-D972CB3D06F0}" srcOrd="4" destOrd="0" presId="urn:microsoft.com/office/officeart/2008/layout/AlternatingHexagons"/>
    <dgm:cxn modelId="{8B9110F1-8E01-449D-8EB9-0E5700CA9657}" type="presParOf" srcId="{A1E393C2-C0B8-4173-8DC6-31C3329AF66A}" destId="{9B6A993B-D75B-4300-B428-BB89597AB45E}" srcOrd="3" destOrd="0" presId="urn:microsoft.com/office/officeart/2008/layout/AlternatingHexagons"/>
    <dgm:cxn modelId="{78DBF296-FEC6-4EF5-9F8F-FA73D29459A8}" type="presParOf" srcId="{A1E393C2-C0B8-4173-8DC6-31C3329AF66A}" destId="{CCF7E722-0F9B-4EC3-9E93-36D776155033}" srcOrd="4" destOrd="0" presId="urn:microsoft.com/office/officeart/2008/layout/AlternatingHexagons"/>
    <dgm:cxn modelId="{D10DBDBA-D73B-4788-BF79-4D4855C2B237}" type="presParOf" srcId="{CCF7E722-0F9B-4EC3-9E93-36D776155033}" destId="{C4DFC860-555C-469B-ABDD-2FC8D0E1906E}" srcOrd="0" destOrd="0" presId="urn:microsoft.com/office/officeart/2008/layout/AlternatingHexagons"/>
    <dgm:cxn modelId="{05F4F4F6-012F-43C4-82C0-A3E40276B29B}" type="presParOf" srcId="{CCF7E722-0F9B-4EC3-9E93-36D776155033}" destId="{5BE3188E-6794-47A2-89A5-1E4776BCD9DF}" srcOrd="1" destOrd="0" presId="urn:microsoft.com/office/officeart/2008/layout/AlternatingHexagons"/>
    <dgm:cxn modelId="{5F5FC6B7-2F3C-4B0C-A963-43D3D76C2F45}" type="presParOf" srcId="{CCF7E722-0F9B-4EC3-9E93-36D776155033}" destId="{2CB161A6-B42C-450D-8A36-AADC49822667}" srcOrd="2" destOrd="0" presId="urn:microsoft.com/office/officeart/2008/layout/AlternatingHexagons"/>
    <dgm:cxn modelId="{97A828F4-0A1B-4698-99E3-8CAFAB96864D}" type="presParOf" srcId="{CCF7E722-0F9B-4EC3-9E93-36D776155033}" destId="{5BFA4488-0FB6-4EA5-B6E4-A5CAE65EFDAB}" srcOrd="3" destOrd="0" presId="urn:microsoft.com/office/officeart/2008/layout/AlternatingHexagons"/>
    <dgm:cxn modelId="{9B8F0243-9343-4830-B2E5-BD4B3431A4F9}" type="presParOf" srcId="{CCF7E722-0F9B-4EC3-9E93-36D776155033}" destId="{38870AFB-4FB0-4DD4-B641-4E789CC4794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E0D62-9BEA-4DE7-8656-9AD9DC832D2D}">
      <dsp:nvSpPr>
        <dsp:cNvPr id="0" name=""/>
        <dsp:cNvSpPr/>
      </dsp:nvSpPr>
      <dsp:spPr>
        <a:xfrm rot="5400000">
          <a:off x="5662023" y="-28073"/>
          <a:ext cx="1467610" cy="15237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designed vs emergent structure</a:t>
          </a:r>
        </a:p>
      </dsp:txBody>
      <dsp:txXfrm rot="-5400000">
        <a:off x="5887909" y="244603"/>
        <a:ext cx="1015838" cy="978406"/>
      </dsp:txXfrm>
    </dsp:sp>
    <dsp:sp modelId="{341153C0-A310-41B8-BE74-D0D6B50377EC}">
      <dsp:nvSpPr>
        <dsp:cNvPr id="0" name=""/>
        <dsp:cNvSpPr/>
      </dsp:nvSpPr>
      <dsp:spPr>
        <a:xfrm>
          <a:off x="5814819" y="0"/>
          <a:ext cx="1637853" cy="880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8FACB-3D01-42C8-A22D-940D23C0DF15}">
      <dsp:nvSpPr>
        <dsp:cNvPr id="0" name=""/>
        <dsp:cNvSpPr/>
      </dsp:nvSpPr>
      <dsp:spPr>
        <a:xfrm rot="5400000">
          <a:off x="3737163" y="-9221"/>
          <a:ext cx="1467610" cy="14860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Imposed vs adaptive collaboration</a:t>
          </a:r>
        </a:p>
      </dsp:txBody>
      <dsp:txXfrm rot="-5400000">
        <a:off x="3975617" y="244603"/>
        <a:ext cx="990702" cy="978406"/>
      </dsp:txXfrm>
    </dsp:sp>
    <dsp:sp modelId="{BDFB0B11-A549-4D1D-A6E9-1052E5271C14}">
      <dsp:nvSpPr>
        <dsp:cNvPr id="0" name=""/>
        <dsp:cNvSpPr/>
      </dsp:nvSpPr>
      <dsp:spPr>
        <a:xfrm rot="5400000">
          <a:off x="4709056" y="1164061"/>
          <a:ext cx="1467610" cy="15735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Teacher-learner vs co-learner relationships</a:t>
          </a:r>
        </a:p>
      </dsp:txBody>
      <dsp:txXfrm rot="-5400000">
        <a:off x="4918348" y="1461628"/>
        <a:ext cx="1049027" cy="978406"/>
      </dsp:txXfrm>
    </dsp:sp>
    <dsp:sp modelId="{821CCEDD-7E74-4E23-8D4A-01092848651E}">
      <dsp:nvSpPr>
        <dsp:cNvPr id="0" name=""/>
        <dsp:cNvSpPr/>
      </dsp:nvSpPr>
      <dsp:spPr>
        <a:xfrm>
          <a:off x="2801158" y="1539828"/>
          <a:ext cx="1585019" cy="880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91B6F-D70F-4B39-BEE3-D972CB3D06F0}">
      <dsp:nvSpPr>
        <dsp:cNvPr id="0" name=""/>
        <dsp:cNvSpPr/>
      </dsp:nvSpPr>
      <dsp:spPr>
        <a:xfrm rot="5400000">
          <a:off x="6556463" y="1162223"/>
          <a:ext cx="1467610" cy="1577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Single cohort vs multiple cohort cross-learning</a:t>
          </a:r>
        </a:p>
      </dsp:txBody>
      <dsp:txXfrm rot="-5400000">
        <a:off x="6764529" y="1461629"/>
        <a:ext cx="1051479" cy="978406"/>
      </dsp:txXfrm>
    </dsp:sp>
    <dsp:sp modelId="{C4DFC860-555C-469B-ABDD-2FC8D0E1906E}">
      <dsp:nvSpPr>
        <dsp:cNvPr id="0" name=""/>
        <dsp:cNvSpPr/>
      </dsp:nvSpPr>
      <dsp:spPr>
        <a:xfrm rot="5400000">
          <a:off x="5682120" y="2444441"/>
          <a:ext cx="1467610" cy="1563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???</a:t>
          </a:r>
        </a:p>
      </dsp:txBody>
      <dsp:txXfrm rot="-5400000">
        <a:off x="5894608" y="2737214"/>
        <a:ext cx="1042634" cy="978406"/>
      </dsp:txXfrm>
    </dsp:sp>
    <dsp:sp modelId="{5BE3188E-6794-47A2-89A5-1E4776BCD9DF}">
      <dsp:nvSpPr>
        <dsp:cNvPr id="0" name=""/>
        <dsp:cNvSpPr/>
      </dsp:nvSpPr>
      <dsp:spPr>
        <a:xfrm>
          <a:off x="6446703" y="2785536"/>
          <a:ext cx="1637853" cy="880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70AFB-4FB0-4DD4-B641-4E789CC47941}">
      <dsp:nvSpPr>
        <dsp:cNvPr id="0" name=""/>
        <dsp:cNvSpPr/>
      </dsp:nvSpPr>
      <dsp:spPr>
        <a:xfrm rot="5400000">
          <a:off x="3747199" y="2452140"/>
          <a:ext cx="1467610" cy="15485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Shared versus individual learning paths</a:t>
          </a:r>
        </a:p>
      </dsp:txBody>
      <dsp:txXfrm rot="-5400000">
        <a:off x="3964819" y="2737214"/>
        <a:ext cx="1032370" cy="978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C7757-2AE3-4DFE-834F-1019EF46082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1875-D5F3-4148-9D49-152636A17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61F-D291-4233-A352-995061FD1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A1891-AD44-4B3B-BA06-55AFDC5F7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92B5B-D657-4A20-91C3-A6B8B2D7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9308-D199-41AD-973A-B830620A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464E9-D4AD-40E5-90C7-19D951C5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3760-33F1-4512-ACA5-7AF53BB8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C6FF2-4AEE-4CD3-870D-85985B71E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8223-FD73-4E29-9736-BC6A969E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C6DC-C4D6-4D48-9C49-D56F9F83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7A169-37D7-464E-ACB0-9CE91BB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CC93F-76DD-4F6F-A7E2-513F3802B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DE08C-BD46-4752-AF2A-7556D4079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59D9-BE47-4474-8573-F1D2F10A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F6ACB-E224-49F1-A6C2-1CE5596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D22F-20E1-45AF-9E4E-94C4B371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5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7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E9D3-41C4-47CD-8C7C-43954880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2F1C-6BAF-4BC4-BB5F-905D83B4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73B9-76F8-4E1C-B55E-585AD21D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9B29-99D3-4ED4-90CE-1245DD52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4D26-78FA-4696-88E5-48EF5B06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4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44AD-8980-448C-BBE2-E0A83F78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83FA0-A330-445E-BE03-034D9A18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0EA26-99C2-4E19-951F-A127ACBD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2F81F-CD51-4C73-94D6-521B652B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AB76-9313-480C-B6D0-20BA3533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1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672D-84E1-4941-B5D2-4AA7DDCE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99E9-D9CD-4AC3-9ECE-FB7EF0B0D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2AE2C-9829-401F-8A15-5C1C5FE18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7D44D-F033-48AF-B2DC-7F018A74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CF49E-0EB5-4E6A-8A0C-B126B96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A2847-31A8-4E95-9805-6D4F1ACF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8D73-A817-4DAB-8C65-91F65EF6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F2302-716E-4872-83CC-3CC477C7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EB597-48C2-44E8-9187-D206B878D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ADF87-3127-4A2D-BCA5-7C80110C7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AC971-803C-446F-9B2B-A48625E9D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992DC-4E0C-4ED3-8B2C-B88C7044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A532B-0693-4354-B2B9-78EA5B9B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6CC1D-A73C-4527-ABF5-185A2EE3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0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D6CD-7DC7-43F3-9FAC-302B8F12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9C3BD-B410-4BDC-B09A-7C1604D8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033EB-A78E-4385-8B3B-D06C3C37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5275A-B5BE-4417-9C83-5EDEE78E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5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6F18B-2E50-4C20-B356-48C601AF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084E2-256E-4EE5-8297-AC7D1C98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75C3-650C-4C27-BA3C-33F3B2B0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0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7F67-AE0F-41F4-A78A-A63EA3B7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D4B7-C576-4B62-811B-7734FBD7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41DEC-3D41-48F6-BE21-785132B03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D61D4-D7DD-4FCB-B17E-404CB422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C032E-07BB-4D2D-83F4-F6B10775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CE75F-C7A9-4E53-AA73-4EB41082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E538-A438-41AC-9F2C-DA0BCADC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2CF25-1D16-4052-9E83-9B9D6DBC3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478BA-2054-4AD4-8FA6-CAA851FB2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C50AE-E5E2-4ADB-9453-C8D1DB33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75B8-0235-40F9-A409-B17572B6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92285-8A08-47AD-B514-D81C526A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CD4EB-7242-4903-9F6C-60600D21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2C89A-9C6C-429C-A653-69E89F02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5DDA-D600-466B-80F5-86CE731C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B3F8-9FFD-4F9D-954E-95C904ABEB1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9F4E-1716-4335-B5D7-FBE877FA1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7B30-AF32-42D5-8543-8DF0D5B90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3B81-C8B4-4E8A-BE20-28D7FE394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hyperlink" Target="https://unsplash.com/s/photos/bangladesh?utm_source=unsplash&amp;utm_medium=referral&amp;utm_content=creditCopyTe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@niloybiswas?utm_source=unsplash&amp;utm_medium=referral&amp;utm_content=creditCopyText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1495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To create an affordable, calm, creative and collaborative space for students embarking on their higher education journey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4569288"/>
            <a:ext cx="11246465" cy="1253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Julia De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Meo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Jitse</a:t>
            </a:r>
            <a:r>
              <a:rPr lang="en-GB" dirty="0">
                <a:solidFill>
                  <a:srgbClr val="FFFFFF"/>
                </a:solidFill>
              </a:rPr>
              <a:t> van </a:t>
            </a:r>
            <a:r>
              <a:rPr lang="en-GB" dirty="0" err="1">
                <a:solidFill>
                  <a:srgbClr val="FFFFFF"/>
                </a:solidFill>
              </a:rPr>
              <a:t>Ameijde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Bishankar</a:t>
            </a:r>
            <a:r>
              <a:rPr lang="en-GB" dirty="0">
                <a:solidFill>
                  <a:srgbClr val="FFFFFF"/>
                </a:solidFill>
              </a:rPr>
              <a:t> K Sarkar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The Open University and </a:t>
            </a:r>
            <a:r>
              <a:rPr lang="en-GB" dirty="0" err="1">
                <a:solidFill>
                  <a:srgbClr val="FFFFFF"/>
                </a:solidFill>
              </a:rPr>
              <a:t>Batayon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Pathagar</a:t>
            </a:r>
            <a:r>
              <a:rPr lang="en-GB" dirty="0">
                <a:solidFill>
                  <a:srgbClr val="FFFFFF"/>
                </a:solidFill>
              </a:rPr>
              <a:t>, Bangladesh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6732DB1-CC5D-453F-A368-8D2F8D96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31" y="1336121"/>
            <a:ext cx="1050253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“To create an affordable, calm, creative and collaborative space for students embarking on their higher education journey”</a:t>
            </a: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solidFill>
                <a:srgbClr val="E00025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5800" algn="l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Julia De Meo 	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Batayon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Pathagar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rgbClr val="E00025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5800" algn="l"/>
              </a:tabLst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Jitse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van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Ameijde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E0002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The Open University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225800" algn="l"/>
              </a:tabLst>
            </a:pPr>
            <a:r>
              <a:rPr lang="en-GB" altLang="en-US" sz="2400" dirty="0" err="1">
                <a:solidFill>
                  <a:srgbClr val="E00025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Bishankar</a:t>
            </a:r>
            <a:r>
              <a:rPr lang="en-GB" altLang="en-US" sz="2400" dirty="0">
                <a:solidFill>
                  <a:srgbClr val="E00025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K Sarkar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225800" algn="l"/>
              </a:tabLst>
            </a:pPr>
            <a:r>
              <a:rPr lang="en-GB" altLang="en-US" sz="2400" dirty="0">
                <a:solidFill>
                  <a:srgbClr val="E00025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students of the 	</a:t>
            </a:r>
            <a:r>
              <a:rPr lang="en-GB" altLang="en-US" sz="2400" dirty="0" err="1">
                <a:solidFill>
                  <a:srgbClr val="E00025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Batayon</a:t>
            </a:r>
            <a:r>
              <a:rPr lang="en-GB" altLang="en-US" sz="2400" dirty="0">
                <a:solidFill>
                  <a:srgbClr val="E00025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rgbClr val="E00025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Pathagar</a:t>
            </a:r>
            <a:endParaRPr lang="en-GB" altLang="en-US" sz="2400" dirty="0">
              <a:solidFill>
                <a:srgbClr val="E00025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BATAYON Pathagar logo">
            <a:extLst>
              <a:ext uri="{FF2B5EF4-FFF2-40B4-BE49-F238E27FC236}">
                <a16:creationId xmlns:a16="http://schemas.microsoft.com/office/drawing/2014/main" id="{A7C54492-9F53-4CBC-A9D0-38000A2A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69" y="2307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F9CC645-6D44-4B09-B839-4E6154A1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309" y="423415"/>
            <a:ext cx="296962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03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rgbClr val="E0002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Batayon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E0002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rgbClr val="E0002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Pathagar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1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F021-F87B-4232-8215-DB13FAC1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DBE7-FC09-4C99-A18C-3A97BAFF47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Bangladesh is a country full of vibrancy</a:t>
            </a: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Of generosity</a:t>
            </a: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Of challenges	</a:t>
            </a: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Where good education is hard to come by</a:t>
            </a: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Western charity is unreliable and rarely surfaces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60E42-DE0C-46E9-B374-C02CAE3F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3" y="138157"/>
            <a:ext cx="2649400" cy="1080000"/>
          </a:xfrm>
          <a:prstGeom prst="rect">
            <a:avLst/>
          </a:prstGeom>
        </p:spPr>
      </p:pic>
      <p:pic>
        <p:nvPicPr>
          <p:cNvPr id="10" name="Picture 9" descr="Part of Library University with bookshelves, shared study areas and equipment">
            <a:extLst>
              <a:ext uri="{FF2B5EF4-FFF2-40B4-BE49-F238E27FC236}">
                <a16:creationId xmlns:a16="http://schemas.microsoft.com/office/drawing/2014/main" id="{9825F349-6340-4A50-9D0A-54595EACF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69" y="3866277"/>
            <a:ext cx="5996738" cy="2998369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93E33B-EF29-467A-BA92-DD178C39AA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14" name="Picture 13" descr="Bicycle carts travelling down treelined lane, loaded with produce.">
            <a:extLst>
              <a:ext uri="{FF2B5EF4-FFF2-40B4-BE49-F238E27FC236}">
                <a16:creationId xmlns:a16="http://schemas.microsoft.com/office/drawing/2014/main" id="{F4460FA4-9808-425F-80D2-E281473BD9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21926" r="20312"/>
          <a:stretch/>
        </p:blipFill>
        <p:spPr>
          <a:xfrm>
            <a:off x="6084069" y="1332792"/>
            <a:ext cx="2737194" cy="25358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95BAEF-EDFD-473B-848B-274A744CADEB}"/>
              </a:ext>
            </a:extLst>
          </p:cNvPr>
          <p:cNvSpPr txBox="1"/>
          <p:nvPr/>
        </p:nvSpPr>
        <p:spPr>
          <a:xfrm>
            <a:off x="2487698" y="2992200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9" name="Picture 8" descr="A busy street full of traffic&#10;&#10;Description automatically generated with low confidence">
            <a:extLst>
              <a:ext uri="{FF2B5EF4-FFF2-40B4-BE49-F238E27FC236}">
                <a16:creationId xmlns:a16="http://schemas.microsoft.com/office/drawing/2014/main" id="{B3DF4881-2DD8-4CB1-8A91-31B086EBC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0792"/>
          <a:stretch/>
        </p:blipFill>
        <p:spPr>
          <a:xfrm>
            <a:off x="8821263" y="1332792"/>
            <a:ext cx="3258484" cy="25358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45BA4-CFC3-431B-9097-09DE1E897CAA}"/>
              </a:ext>
            </a:extLst>
          </p:cNvPr>
          <p:cNvSpPr txBox="1"/>
          <p:nvPr/>
        </p:nvSpPr>
        <p:spPr>
          <a:xfrm>
            <a:off x="10406439" y="3538549"/>
            <a:ext cx="19387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Photo by </a:t>
            </a:r>
            <a:r>
              <a:rPr lang="en-GB" sz="8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Niloy</a:t>
            </a:r>
            <a:r>
              <a:rPr lang="en-GB" sz="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Biswas</a:t>
            </a:r>
            <a:r>
              <a:rPr lang="en-GB" sz="800" dirty="0">
                <a:solidFill>
                  <a:schemeClr val="bg1"/>
                </a:solidFill>
              </a:rPr>
              <a:t> on </a:t>
            </a:r>
            <a:r>
              <a:rPr lang="en-GB" sz="8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5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F021-F87B-4232-8215-DB13FAC1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674C"/>
                </a:solidFill>
              </a:rPr>
              <a:t>Batayon</a:t>
            </a:r>
            <a:r>
              <a:rPr lang="en-GB" dirty="0">
                <a:solidFill>
                  <a:srgbClr val="00674C"/>
                </a:solidFill>
              </a:rPr>
              <a:t> </a:t>
            </a:r>
            <a:r>
              <a:rPr lang="en-GB" dirty="0" err="1">
                <a:solidFill>
                  <a:srgbClr val="00674C"/>
                </a:solidFill>
              </a:rPr>
              <a:t>Pathagar</a:t>
            </a:r>
            <a:endParaRPr lang="en-GB" dirty="0">
              <a:solidFill>
                <a:srgbClr val="00674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DBE7-FC09-4C99-A18C-3A97BAFF4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908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err="1">
                <a:solidFill>
                  <a:srgbClr val="00674C"/>
                </a:solidFill>
              </a:rPr>
              <a:t>Batayon</a:t>
            </a:r>
            <a:r>
              <a:rPr lang="en-GB" sz="2600" dirty="0">
                <a:solidFill>
                  <a:srgbClr val="00674C"/>
                </a:solidFill>
              </a:rPr>
              <a:t> </a:t>
            </a:r>
            <a:r>
              <a:rPr lang="en-GB" sz="2600" dirty="0" err="1">
                <a:solidFill>
                  <a:srgbClr val="00674C"/>
                </a:solidFill>
              </a:rPr>
              <a:t>Pathagar</a:t>
            </a:r>
            <a:r>
              <a:rPr lang="en-GB" sz="2600" dirty="0">
                <a:solidFill>
                  <a:srgbClr val="00674C"/>
                </a:solidFill>
              </a:rPr>
              <a:t> provides over 200 students with educational facilities including some accommodation, access to online and offline materials, a variety of working spaces; a bookshop and café facilities.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674C"/>
                </a:solidFill>
              </a:rPr>
              <a:t>Additionally, a rural library school has been opened creating a pathway into study including coding skills.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0674C"/>
                </a:solidFill>
              </a:rPr>
              <a:t>Batayon</a:t>
            </a:r>
            <a:r>
              <a:rPr lang="en-GB" sz="2600" dirty="0">
                <a:solidFill>
                  <a:srgbClr val="00674C"/>
                </a:solidFill>
              </a:rPr>
              <a:t> </a:t>
            </a:r>
            <a:r>
              <a:rPr lang="en-GB" sz="2600" dirty="0" err="1">
                <a:solidFill>
                  <a:srgbClr val="00674C"/>
                </a:solidFill>
              </a:rPr>
              <a:t>Pathagar</a:t>
            </a:r>
            <a:r>
              <a:rPr lang="en-GB" sz="2600" dirty="0">
                <a:solidFill>
                  <a:srgbClr val="00674C"/>
                </a:solidFill>
              </a:rPr>
              <a:t> has been operating in Dogra for over 18 years providing affordability and a unique style of education. </a:t>
            </a: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36211-2FB7-4EA2-B0EB-E371E74B7D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60E42-DE0C-46E9-B374-C02CAE3F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3" y="138157"/>
            <a:ext cx="2649400" cy="1080000"/>
          </a:xfrm>
          <a:prstGeom prst="rect">
            <a:avLst/>
          </a:prstGeom>
        </p:spPr>
      </p:pic>
      <p:pic>
        <p:nvPicPr>
          <p:cNvPr id="7" name="Picture 6" descr="A Bangladeshi student sitting at an individual desk in a library using a smart phone, with empty plate in front of them. ">
            <a:extLst>
              <a:ext uri="{FF2B5EF4-FFF2-40B4-BE49-F238E27FC236}">
                <a16:creationId xmlns:a16="http://schemas.microsoft.com/office/drawing/2014/main" id="{B2703C60-6FE6-4D82-B5AC-4CA9D6574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7271"/>
          <a:stretch/>
        </p:blipFill>
        <p:spPr>
          <a:xfrm>
            <a:off x="6096000" y="1445125"/>
            <a:ext cx="6030868" cy="48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F021-F87B-4232-8215-DB13FAC1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74C"/>
                </a:solidFill>
              </a:rPr>
              <a:t>Employability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DBE7-FC09-4C99-A18C-3A97BAFF47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Students here achieve highly against the OU Employability framework</a:t>
            </a: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Student success is an important factor at </a:t>
            </a:r>
            <a:r>
              <a:rPr lang="en-GB" dirty="0" err="1">
                <a:solidFill>
                  <a:srgbClr val="00674C"/>
                </a:solidFill>
              </a:rPr>
              <a:t>Batayon</a:t>
            </a:r>
            <a:r>
              <a:rPr lang="en-GB" dirty="0">
                <a:solidFill>
                  <a:srgbClr val="00674C"/>
                </a:solidFill>
              </a:rPr>
              <a:t> </a:t>
            </a:r>
            <a:r>
              <a:rPr lang="en-GB" dirty="0" err="1">
                <a:solidFill>
                  <a:srgbClr val="00674C"/>
                </a:solidFill>
              </a:rPr>
              <a:t>Pathagar</a:t>
            </a:r>
            <a:r>
              <a:rPr lang="en-GB" dirty="0">
                <a:solidFill>
                  <a:srgbClr val="00674C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Students are encouraged to achieve their educational goals	</a:t>
            </a: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Students are encouraged to achieve employment</a:t>
            </a:r>
          </a:p>
          <a:p>
            <a:pPr marL="0" indent="0">
              <a:buNone/>
            </a:pPr>
            <a:endParaRPr lang="en-GB" dirty="0">
              <a:solidFill>
                <a:srgbClr val="00674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Students are encouraged to learn a love for reading and learning</a:t>
            </a:r>
          </a:p>
        </p:txBody>
      </p:sp>
      <p:pic>
        <p:nvPicPr>
          <p:cNvPr id="9" name="Content Placeholder 8" descr="Medical Varsity students with tutor in multi-purpose library space">
            <a:extLst>
              <a:ext uri="{FF2B5EF4-FFF2-40B4-BE49-F238E27FC236}">
                <a16:creationId xmlns:a16="http://schemas.microsoft.com/office/drawing/2014/main" id="{64A1A5FD-53A7-4B77-A73D-A8C89B14C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58" y="1272209"/>
            <a:ext cx="6047534" cy="33987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60E42-DE0C-46E9-B374-C02CAE3F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3" y="138157"/>
            <a:ext cx="2649400" cy="1080000"/>
          </a:xfrm>
          <a:prstGeom prst="rect">
            <a:avLst/>
          </a:prstGeom>
        </p:spPr>
      </p:pic>
      <p:pic>
        <p:nvPicPr>
          <p:cNvPr id="11" name="Picture 10" descr="Children from a rural community in Bangladesh gathering around their tutor with great enthusiasm and joy.">
            <a:extLst>
              <a:ext uri="{FF2B5EF4-FFF2-40B4-BE49-F238E27FC236}">
                <a16:creationId xmlns:a16="http://schemas.microsoft.com/office/drawing/2014/main" id="{D5247C3A-9FCF-48A6-AF36-1470D598A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07969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817C-913D-4561-B94A-287ED531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5" y="685800"/>
            <a:ext cx="10431870" cy="175259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674C"/>
                </a:solidFill>
              </a:rPr>
              <a:t>Pedagogy comparison – </a:t>
            </a:r>
            <a:br>
              <a:rPr lang="en-GB" dirty="0">
                <a:solidFill>
                  <a:srgbClr val="00674C"/>
                </a:solidFill>
              </a:rPr>
            </a:br>
            <a:r>
              <a:rPr lang="en-GB" dirty="0">
                <a:solidFill>
                  <a:srgbClr val="00674C"/>
                </a:solidFill>
              </a:rPr>
              <a:t>The OU vs </a:t>
            </a:r>
            <a:r>
              <a:rPr lang="en-GB" dirty="0" err="1">
                <a:solidFill>
                  <a:srgbClr val="00674C"/>
                </a:solidFill>
              </a:rPr>
              <a:t>Batayon</a:t>
            </a:r>
            <a:r>
              <a:rPr lang="en-GB" dirty="0">
                <a:solidFill>
                  <a:srgbClr val="00674C"/>
                </a:solidFill>
              </a:rPr>
              <a:t> </a:t>
            </a:r>
            <a:r>
              <a:rPr lang="en-GB" dirty="0" err="1">
                <a:solidFill>
                  <a:srgbClr val="00674C"/>
                </a:solidFill>
              </a:rPr>
              <a:t>Pathagar</a:t>
            </a:r>
            <a:r>
              <a:rPr lang="en-GB" dirty="0">
                <a:solidFill>
                  <a:srgbClr val="00674C"/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4E4024-7571-411C-96A3-9C33BC279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37409"/>
              </p:ext>
            </p:extLst>
          </p:nvPr>
        </p:nvGraphicFramePr>
        <p:xfrm>
          <a:off x="688975" y="2438399"/>
          <a:ext cx="10885715" cy="396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0247BEA-B614-4C55-9F87-89A12BA42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3" y="138157"/>
            <a:ext cx="26494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F021-F87B-4232-8215-DB13FAC1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74C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DBE7-FC09-4C99-A18C-3A97BAFF47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674C"/>
                </a:solidFill>
              </a:rPr>
              <a:t>The power of community backing the incredible vision of </a:t>
            </a:r>
            <a:r>
              <a:rPr lang="en-GB" sz="2400" dirty="0" err="1">
                <a:solidFill>
                  <a:srgbClr val="00674C"/>
                </a:solidFill>
              </a:rPr>
              <a:t>Bishankar</a:t>
            </a:r>
            <a:r>
              <a:rPr lang="en-GB" sz="2400" dirty="0">
                <a:solidFill>
                  <a:srgbClr val="00674C"/>
                </a:solidFill>
              </a:rPr>
              <a:t> Sarkar enabled the creation of a library school in a rural area making lifelong learning achievable.</a:t>
            </a:r>
          </a:p>
          <a:p>
            <a:pPr marL="0" indent="0">
              <a:buNone/>
            </a:pPr>
            <a:r>
              <a:rPr lang="en-GB" dirty="0">
                <a:solidFill>
                  <a:srgbClr val="00674C"/>
                </a:solidFill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60E42-DE0C-46E9-B374-C02CAE3F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3" y="138157"/>
            <a:ext cx="2649400" cy="1080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7B5492-960C-4C89-B1DF-617553FFA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Large crowd of people gathered to celebrate the opening of community library in rural area enabling a lifelong learning pathway ">
            <a:extLst>
              <a:ext uri="{FF2B5EF4-FFF2-40B4-BE49-F238E27FC236}">
                <a16:creationId xmlns:a16="http://schemas.microsoft.com/office/drawing/2014/main" id="{867E5229-696B-40C0-9DB5-914DCD054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8"/>
          <a:stretch/>
        </p:blipFill>
        <p:spPr>
          <a:xfrm>
            <a:off x="6096000" y="1312418"/>
            <a:ext cx="6003235" cy="49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4AA95-352D-4C07-ABDC-F847251DF5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767df0-406d-4df6-8b4c-139bb9fe3a0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B7C96A-D72B-42CE-993A-6C94874187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60F821-BEA9-4364-A5C3-2E499BED1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16176</TotalTime>
  <Words>324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Times New Roman</vt:lpstr>
      <vt:lpstr>Office Theme</vt:lpstr>
      <vt:lpstr>OU Title</vt:lpstr>
      <vt:lpstr>EMPLOYABILITY CONFERENCE 2022</vt:lpstr>
      <vt:lpstr>PowerPoint Presentation</vt:lpstr>
      <vt:lpstr>Introduction</vt:lpstr>
      <vt:lpstr>Batayon Pathagar</vt:lpstr>
      <vt:lpstr>Employability</vt:lpstr>
      <vt:lpstr>Pedagogy comparison –  The OU vs Batayon Pathagar 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BATAYON Pathagar</dc:subject>
  <dc:creator>Julia.DeMeo</dc:creator>
  <cp:keywords>BATAYON Pathagar;Employability;Employability Conference</cp:keywords>
  <cp:lastModifiedBy>Caroline.Fletcher-Moore</cp:lastModifiedBy>
  <cp:revision>46</cp:revision>
  <dcterms:created xsi:type="dcterms:W3CDTF">2022-01-19T12:52:08Z</dcterms:created>
  <dcterms:modified xsi:type="dcterms:W3CDTF">2022-03-17T21:08:53Z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