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4"/>
    <p:sldMasterId id="2147483672" r:id="rId5"/>
  </p:sldMasterIdLst>
  <p:notesMasterIdLst>
    <p:notesMasterId r:id="rId19"/>
  </p:notesMasterIdLst>
  <p:sldIdLst>
    <p:sldId id="274" r:id="rId6"/>
    <p:sldId id="343" r:id="rId7"/>
    <p:sldId id="502" r:id="rId8"/>
    <p:sldId id="504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499" r:id="rId17"/>
    <p:sldId id="270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orient="horz" pos="1575" userDrawn="1">
          <p15:clr>
            <a:srgbClr val="A4A3A4"/>
          </p15:clr>
        </p15:guide>
        <p15:guide id="5" pos="2154" userDrawn="1">
          <p15:clr>
            <a:srgbClr val="A4A3A4"/>
          </p15:clr>
        </p15:guide>
        <p15:guide id="6" pos="4127" userDrawn="1">
          <p15:clr>
            <a:srgbClr val="A4A3A4"/>
          </p15:clr>
        </p15:guide>
        <p15:guide id="7" pos="4536" userDrawn="1">
          <p15:clr>
            <a:srgbClr val="A4A3A4"/>
          </p15:clr>
        </p15:guide>
        <p15:guide id="8" orient="horz" pos="2119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A1A"/>
    <a:srgbClr val="ECECEC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2F0A1-DF19-4464-8EC9-012CE93A40A7}" v="5" dt="2022-03-17T11:38:20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5170"/>
  </p:normalViewPr>
  <p:slideViewPr>
    <p:cSldViewPr snapToGrid="0" snapToObjects="1" showGuides="1">
      <p:cViewPr varScale="1">
        <p:scale>
          <a:sx n="122" d="100"/>
          <a:sy n="122" d="100"/>
        </p:scale>
        <p:origin x="90" y="498"/>
      </p:cViewPr>
      <p:guideLst>
        <p:guide orient="horz" pos="348"/>
        <p:guide pos="226"/>
        <p:guide pos="589"/>
        <p:guide orient="horz" pos="1575"/>
        <p:guide pos="2154"/>
        <p:guide pos="4127"/>
        <p:guide pos="4536"/>
        <p:guide orient="horz" pos="2119"/>
        <p:guide orient="horz" pos="1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.Fletcher-Moore" userId="6c6092ee-f2b1-46e7-8923-e1addd32087a" providerId="ADAL" clId="{C4C1D944-E6D1-4B38-827D-D11A4717C7D9}"/>
    <pc:docChg chg="custSel modSld">
      <pc:chgData name="Caroline.Fletcher-Moore" userId="6c6092ee-f2b1-46e7-8923-e1addd32087a" providerId="ADAL" clId="{C4C1D944-E6D1-4B38-827D-D11A4717C7D9}" dt="2022-03-17T14:41:51.643" v="18" actId="1076"/>
      <pc:docMkLst>
        <pc:docMk/>
      </pc:docMkLst>
      <pc:sldChg chg="addSp delSp modSp mod">
        <pc:chgData name="Caroline.Fletcher-Moore" userId="6c6092ee-f2b1-46e7-8923-e1addd32087a" providerId="ADAL" clId="{C4C1D944-E6D1-4B38-827D-D11A4717C7D9}" dt="2022-03-17T14:40:10.144" v="2" actId="1076"/>
        <pc:sldMkLst>
          <pc:docMk/>
          <pc:sldMk cId="682584524" sldId="506"/>
        </pc:sldMkLst>
        <pc:picChg chg="add mod">
          <ac:chgData name="Caroline.Fletcher-Moore" userId="6c6092ee-f2b1-46e7-8923-e1addd32087a" providerId="ADAL" clId="{C4C1D944-E6D1-4B38-827D-D11A4717C7D9}" dt="2022-03-17T14:40:10.144" v="2" actId="1076"/>
          <ac:picMkLst>
            <pc:docMk/>
            <pc:sldMk cId="682584524" sldId="506"/>
            <ac:picMk id="3" creationId="{DFE25077-E87F-4A86-9290-53999214BFE4}"/>
          </ac:picMkLst>
        </pc:picChg>
        <pc:picChg chg="del">
          <ac:chgData name="Caroline.Fletcher-Moore" userId="6c6092ee-f2b1-46e7-8923-e1addd32087a" providerId="ADAL" clId="{C4C1D944-E6D1-4B38-827D-D11A4717C7D9}" dt="2022-03-17T14:40:05.067" v="0" actId="478"/>
          <ac:picMkLst>
            <pc:docMk/>
            <pc:sldMk cId="682584524" sldId="506"/>
            <ac:picMk id="5" creationId="{FA22D80B-BD20-5D41-B98E-F50A34FE3EB9}"/>
          </ac:picMkLst>
        </pc:picChg>
      </pc:sldChg>
      <pc:sldChg chg="addSp delSp modSp mod">
        <pc:chgData name="Caroline.Fletcher-Moore" userId="6c6092ee-f2b1-46e7-8923-e1addd32087a" providerId="ADAL" clId="{C4C1D944-E6D1-4B38-827D-D11A4717C7D9}" dt="2022-03-17T14:40:30.424" v="5" actId="1076"/>
        <pc:sldMkLst>
          <pc:docMk/>
          <pc:sldMk cId="192030484" sldId="507"/>
        </pc:sldMkLst>
        <pc:picChg chg="add mod">
          <ac:chgData name="Caroline.Fletcher-Moore" userId="6c6092ee-f2b1-46e7-8923-e1addd32087a" providerId="ADAL" clId="{C4C1D944-E6D1-4B38-827D-D11A4717C7D9}" dt="2022-03-17T14:40:30.424" v="5" actId="1076"/>
          <ac:picMkLst>
            <pc:docMk/>
            <pc:sldMk cId="192030484" sldId="507"/>
            <ac:picMk id="3" creationId="{5789DBD8-F766-462D-BC4B-12DCA793CF6C}"/>
          </ac:picMkLst>
        </pc:picChg>
        <pc:picChg chg="del">
          <ac:chgData name="Caroline.Fletcher-Moore" userId="6c6092ee-f2b1-46e7-8923-e1addd32087a" providerId="ADAL" clId="{C4C1D944-E6D1-4B38-827D-D11A4717C7D9}" dt="2022-03-17T14:40:25.830" v="3" actId="478"/>
          <ac:picMkLst>
            <pc:docMk/>
            <pc:sldMk cId="192030484" sldId="507"/>
            <ac:picMk id="5" creationId="{FA22D80B-BD20-5D41-B98E-F50A34FE3EB9}"/>
          </ac:picMkLst>
        </pc:picChg>
      </pc:sldChg>
      <pc:sldChg chg="addSp delSp modSp mod">
        <pc:chgData name="Caroline.Fletcher-Moore" userId="6c6092ee-f2b1-46e7-8923-e1addd32087a" providerId="ADAL" clId="{C4C1D944-E6D1-4B38-827D-D11A4717C7D9}" dt="2022-03-17T14:40:50.756" v="8" actId="1076"/>
        <pc:sldMkLst>
          <pc:docMk/>
          <pc:sldMk cId="319801104" sldId="508"/>
        </pc:sldMkLst>
        <pc:picChg chg="add mod">
          <ac:chgData name="Caroline.Fletcher-Moore" userId="6c6092ee-f2b1-46e7-8923-e1addd32087a" providerId="ADAL" clId="{C4C1D944-E6D1-4B38-827D-D11A4717C7D9}" dt="2022-03-17T14:40:50.756" v="8" actId="1076"/>
          <ac:picMkLst>
            <pc:docMk/>
            <pc:sldMk cId="319801104" sldId="508"/>
            <ac:picMk id="3" creationId="{6D646DF7-7DEB-4BE4-BAFB-B345A2EDA7C3}"/>
          </ac:picMkLst>
        </pc:picChg>
        <pc:picChg chg="del">
          <ac:chgData name="Caroline.Fletcher-Moore" userId="6c6092ee-f2b1-46e7-8923-e1addd32087a" providerId="ADAL" clId="{C4C1D944-E6D1-4B38-827D-D11A4717C7D9}" dt="2022-03-17T14:40:46.724" v="6" actId="478"/>
          <ac:picMkLst>
            <pc:docMk/>
            <pc:sldMk cId="319801104" sldId="508"/>
            <ac:picMk id="5" creationId="{FA22D80B-BD20-5D41-B98E-F50A34FE3EB9}"/>
          </ac:picMkLst>
        </pc:picChg>
      </pc:sldChg>
      <pc:sldChg chg="addSp delSp modSp mod">
        <pc:chgData name="Caroline.Fletcher-Moore" userId="6c6092ee-f2b1-46e7-8923-e1addd32087a" providerId="ADAL" clId="{C4C1D944-E6D1-4B38-827D-D11A4717C7D9}" dt="2022-03-17T14:41:10.930" v="11" actId="1076"/>
        <pc:sldMkLst>
          <pc:docMk/>
          <pc:sldMk cId="1229046870" sldId="509"/>
        </pc:sldMkLst>
        <pc:picChg chg="add mod">
          <ac:chgData name="Caroline.Fletcher-Moore" userId="6c6092ee-f2b1-46e7-8923-e1addd32087a" providerId="ADAL" clId="{C4C1D944-E6D1-4B38-827D-D11A4717C7D9}" dt="2022-03-17T14:41:10.930" v="11" actId="1076"/>
          <ac:picMkLst>
            <pc:docMk/>
            <pc:sldMk cId="1229046870" sldId="509"/>
            <ac:picMk id="3" creationId="{BFA2C0DB-90B1-4A1E-B284-7A851828BC97}"/>
          </ac:picMkLst>
        </pc:picChg>
        <pc:picChg chg="del">
          <ac:chgData name="Caroline.Fletcher-Moore" userId="6c6092ee-f2b1-46e7-8923-e1addd32087a" providerId="ADAL" clId="{C4C1D944-E6D1-4B38-827D-D11A4717C7D9}" dt="2022-03-17T14:41:06.940" v="9" actId="478"/>
          <ac:picMkLst>
            <pc:docMk/>
            <pc:sldMk cId="1229046870" sldId="509"/>
            <ac:picMk id="5" creationId="{FA22D80B-BD20-5D41-B98E-F50A34FE3EB9}"/>
          </ac:picMkLst>
        </pc:picChg>
      </pc:sldChg>
      <pc:sldChg chg="addSp delSp modSp mod">
        <pc:chgData name="Caroline.Fletcher-Moore" userId="6c6092ee-f2b1-46e7-8923-e1addd32087a" providerId="ADAL" clId="{C4C1D944-E6D1-4B38-827D-D11A4717C7D9}" dt="2022-03-17T14:41:31.109" v="14" actId="1076"/>
        <pc:sldMkLst>
          <pc:docMk/>
          <pc:sldMk cId="2919063751" sldId="510"/>
        </pc:sldMkLst>
        <pc:picChg chg="add mod">
          <ac:chgData name="Caroline.Fletcher-Moore" userId="6c6092ee-f2b1-46e7-8923-e1addd32087a" providerId="ADAL" clId="{C4C1D944-E6D1-4B38-827D-D11A4717C7D9}" dt="2022-03-17T14:41:31.109" v="14" actId="1076"/>
          <ac:picMkLst>
            <pc:docMk/>
            <pc:sldMk cId="2919063751" sldId="510"/>
            <ac:picMk id="3" creationId="{2358495D-AA12-44EE-8831-F50A88FCE82A}"/>
          </ac:picMkLst>
        </pc:picChg>
        <pc:picChg chg="del">
          <ac:chgData name="Caroline.Fletcher-Moore" userId="6c6092ee-f2b1-46e7-8923-e1addd32087a" providerId="ADAL" clId="{C4C1D944-E6D1-4B38-827D-D11A4717C7D9}" dt="2022-03-17T14:41:25.807" v="12" actId="478"/>
          <ac:picMkLst>
            <pc:docMk/>
            <pc:sldMk cId="2919063751" sldId="510"/>
            <ac:picMk id="8" creationId="{AA40E0F1-74C7-654B-86A5-606C100A9511}"/>
          </ac:picMkLst>
        </pc:picChg>
      </pc:sldChg>
      <pc:sldChg chg="addSp delSp modSp mod">
        <pc:chgData name="Caroline.Fletcher-Moore" userId="6c6092ee-f2b1-46e7-8923-e1addd32087a" providerId="ADAL" clId="{C4C1D944-E6D1-4B38-827D-D11A4717C7D9}" dt="2022-03-17T14:41:51.643" v="18" actId="1076"/>
        <pc:sldMkLst>
          <pc:docMk/>
          <pc:sldMk cId="3461459033" sldId="511"/>
        </pc:sldMkLst>
        <pc:picChg chg="add mod">
          <ac:chgData name="Caroline.Fletcher-Moore" userId="6c6092ee-f2b1-46e7-8923-e1addd32087a" providerId="ADAL" clId="{C4C1D944-E6D1-4B38-827D-D11A4717C7D9}" dt="2022-03-17T14:41:51.643" v="18" actId="1076"/>
          <ac:picMkLst>
            <pc:docMk/>
            <pc:sldMk cId="3461459033" sldId="511"/>
            <ac:picMk id="3" creationId="{8A9DB09D-7C18-47B9-ADFE-66282ECB6B8E}"/>
          </ac:picMkLst>
        </pc:picChg>
        <pc:picChg chg="del mod">
          <ac:chgData name="Caroline.Fletcher-Moore" userId="6c6092ee-f2b1-46e7-8923-e1addd32087a" providerId="ADAL" clId="{C4C1D944-E6D1-4B38-827D-D11A4717C7D9}" dt="2022-03-17T14:41:47.523" v="16" actId="478"/>
          <ac:picMkLst>
            <pc:docMk/>
            <pc:sldMk cId="3461459033" sldId="511"/>
            <ac:picMk id="8" creationId="{AA40E0F1-74C7-654B-86A5-606C100A95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5FAAA-B34B-5242-A46E-39E4DE05760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C1D3-0DF5-4F4E-BE5B-F57176179B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6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19EDF-32DA-2B40-A28B-2067B9A173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2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7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18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MAKE SURE YOU DELETE ALL INAPPLICABLE COVER SLIDE VARIATIONS.</a:t>
            </a:r>
          </a:p>
          <a:p>
            <a:endParaRPr lang="en-US" dirty="0"/>
          </a:p>
          <a:p>
            <a:r>
              <a:rPr lang="en-US" dirty="0"/>
              <a:t>When writing a proposal, consider the following: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is the audience?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are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is our proposal compelling/ different/ better than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Is the picture relevant? The image on this slide could be used when pitching to </a:t>
            </a:r>
            <a:r>
              <a:rPr lang="en-US" b="1" u="sng" strike="noStrike" dirty="0"/>
              <a:t>higher education or young adults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1D3-0DF5-4F4E-BE5B-F57176179BF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8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MAKE SURE YOU DELETE ALL INAPPLICABLE COVER SLIDE VARIATIONS.</a:t>
            </a:r>
          </a:p>
          <a:p>
            <a:endParaRPr lang="en-US" dirty="0"/>
          </a:p>
          <a:p>
            <a:r>
              <a:rPr lang="en-US" dirty="0"/>
              <a:t>When writing a proposal, consider the following: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is the audience?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are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is our proposal compelling/ different/ better than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Is the picture relevant? The image on this slide could be used when pitching to </a:t>
            </a:r>
            <a:r>
              <a:rPr lang="en-US" b="1" u="sng" strike="noStrike" dirty="0"/>
              <a:t>higher education or young adults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1D3-0DF5-4F4E-BE5B-F57176179B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1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7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6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1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1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4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5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F2CBD-1435-A347-88C5-1D337585F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39" y="4815055"/>
            <a:ext cx="581827" cy="17825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69B0550-3E24-1040-A723-DA138BEC0EE4}"/>
              </a:ext>
            </a:extLst>
          </p:cNvPr>
          <p:cNvSpPr txBox="1">
            <a:spLocks/>
          </p:cNvSpPr>
          <p:nvPr userDrawn="1"/>
        </p:nvSpPr>
        <p:spPr>
          <a:xfrm>
            <a:off x="783524" y="4831060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370350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6A901-89AE-4B47-8EE8-52029B12A6C6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5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47D4-419C-C643-B6C1-FB06887ECAC9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7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1" y="3166993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8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4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8" y="4130271"/>
            <a:ext cx="1095415" cy="7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6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22BAF-9B97-594C-B06A-2ABFDA499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39" y="4815055"/>
            <a:ext cx="581827" cy="1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7AF-A36E-5344-AEF8-30E83CACF99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5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211A-38D3-F74A-9EE9-BEC81C3F61B6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3B05-0B34-3A4F-8954-3AA89C76DC17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1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6F87-42AA-A645-B3AA-045959EC93BC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E46F-F317-6A47-9F81-FD6A0202D3C1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0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F599-AB71-D142-A25D-C938B7C62E8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5C9A-3F26-3544-BF01-91C97DB550C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8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48F6-349F-2148-B1A3-ECD846B77B54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2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6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kobowens1?utm_source=unsplash&amp;utm_medium=referral&amp;utm_content=creditCopyTex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hyperlink" Target="https://unsplash.com/s/photos/sad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tteopaga?utm_source=unsplash&amp;utm_medium=referral&amp;utm_content=creditCopyTex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s://unsplash.com/s/photos/equality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ederize?utm_source=unsplash&amp;utm_medium=referral&amp;utm_content=creditCopyTex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unsplash.com/s/photos/connections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uromora?utm_source=unsplash&amp;utm_medium=referral&amp;utm_content=creditCopyTe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unsplash.com/s/photos/community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ilis?utm_source=unsplash&amp;utm_medium=referral&amp;utm_content=creditCopyTex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hyperlink" Target="https://unsplash.com/s/photos/contemplate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ilis?utm_source=unsplash&amp;utm_medium=referral&amp;utm_content=creditCopyTex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s://unsplash.com/s/photos/contemplate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4356" y="118271"/>
            <a:ext cx="8434848" cy="457048"/>
          </a:xfrm>
        </p:spPr>
        <p:txBody>
          <a:bodyPr/>
          <a:lstStyle/>
          <a:p>
            <a:r>
              <a:rPr lang="en-US" sz="3300" dirty="0"/>
              <a:t>EMPLOYABILITY CONFERENCE 2022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4355" y="575319"/>
            <a:ext cx="8434849" cy="498598"/>
          </a:xfrm>
        </p:spPr>
        <p:txBody>
          <a:bodyPr/>
          <a:lstStyle/>
          <a:p>
            <a:r>
              <a:rPr lang="en-US" dirty="0"/>
              <a:t>Employability: expanding the narrative for a rapidly changing world – continuing the conversation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1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83"/>
            <a:endParaRPr lang="en-GB" sz="12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193D994-E2FC-46EA-98C1-5039ED753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b="1864"/>
          <a:stretch/>
        </p:blipFill>
        <p:spPr>
          <a:xfrm>
            <a:off x="7291443" y="3360354"/>
            <a:ext cx="1806838" cy="166487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5D31BD8-09A3-43EE-A06D-F7CCB3B662E0}"/>
              </a:ext>
            </a:extLst>
          </p:cNvPr>
          <p:cNvSpPr txBox="1">
            <a:spLocks/>
          </p:cNvSpPr>
          <p:nvPr/>
        </p:nvSpPr>
        <p:spPr>
          <a:xfrm>
            <a:off x="284355" y="2114702"/>
            <a:ext cx="8614702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defTabSz="685766"/>
            <a:r>
              <a:rPr lang="en-GB" sz="2700" dirty="0">
                <a:solidFill>
                  <a:srgbClr val="FFFFFF"/>
                </a:solidFill>
              </a:rPr>
              <a:t>Six Pedagogical Principles for Careers and Employability Learning in Higher Education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C387A22A-54E4-4FCD-A0D4-688FDFB7A4D4}"/>
              </a:ext>
            </a:extLst>
          </p:cNvPr>
          <p:cNvSpPr txBox="1">
            <a:spLocks/>
          </p:cNvSpPr>
          <p:nvPr/>
        </p:nvSpPr>
        <p:spPr>
          <a:xfrm>
            <a:off x="284354" y="2986827"/>
            <a:ext cx="8434849" cy="60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177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1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Bef>
                <a:spcPts val="751"/>
              </a:spcBef>
            </a:pPr>
            <a:r>
              <a:rPr lang="en-GB" sz="1800" dirty="0">
                <a:solidFill>
                  <a:srgbClr val="FFFFFF"/>
                </a:solidFill>
              </a:rPr>
              <a:t>Michael Healy, PhD</a:t>
            </a:r>
          </a:p>
          <a:p>
            <a:pPr defTabSz="685766">
              <a:spcBef>
                <a:spcPts val="751"/>
              </a:spcBef>
            </a:pPr>
            <a:r>
              <a:rPr lang="en-GB" sz="1800" dirty="0">
                <a:solidFill>
                  <a:srgbClr val="FFFFFF"/>
                </a:solidFill>
              </a:rPr>
              <a:t>Head of Career Development and Employability, Career Ahead</a:t>
            </a:r>
          </a:p>
        </p:txBody>
      </p:sp>
    </p:spTree>
    <p:extLst>
      <p:ext uri="{BB962C8B-B14F-4D97-AF65-F5344CB8AC3E}">
        <p14:creationId xmlns:p14="http://schemas.microsoft.com/office/powerpoint/2010/main" val="373498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Five: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2923141" cy="26609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700" dirty="0">
                <a:latin typeface="Avenir Book" panose="02000503020000020003" pitchFamily="2" charset="0"/>
              </a:rPr>
              <a:t>Careers and employability learning can be traumatic.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Jakob Owens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8495D-AA12-44EE-8831-F50A88FCE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890" y="0"/>
            <a:ext cx="51131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Six: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3" y="1995678"/>
            <a:ext cx="2727198" cy="26609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700" dirty="0">
                <a:latin typeface="Avenir Book" panose="02000503020000020003" pitchFamily="2" charset="0"/>
              </a:rPr>
              <a:t>Careers and employability learning can be emancipatory.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Matteo Paganelli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DB09D-7C18-47B9-ADFE-66282ECB6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053" y="0"/>
            <a:ext cx="513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5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7F8B5E-CAF3-124D-98D1-800704ECBF28}"/>
              </a:ext>
            </a:extLst>
          </p:cNvPr>
          <p:cNvSpPr/>
          <p:nvPr/>
        </p:nvSpPr>
        <p:spPr>
          <a:xfrm>
            <a:off x="4328444" y="4767263"/>
            <a:ext cx="231060" cy="5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A3F4-0036-1547-AC5D-444B8CC84959}"/>
              </a:ext>
            </a:extLst>
          </p:cNvPr>
          <p:cNvSpPr txBox="1"/>
          <p:nvPr/>
        </p:nvSpPr>
        <p:spPr>
          <a:xfrm>
            <a:off x="3651027" y="4613374"/>
            <a:ext cx="1585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venir Light" panose="020B0402020203020204" pitchFamily="34" charset="77"/>
              </a:rPr>
              <a:t>March </a:t>
            </a:r>
            <a:r>
              <a:rPr lang="en-AU" sz="1400" b="1" dirty="0">
                <a:latin typeface="Avenir Light" panose="020B0402020203020204" pitchFamily="34" charset="77"/>
              </a:rPr>
              <a:t>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E426D-EC9B-3E4D-BFA4-562B721A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9" t="12731" r="13595" b="16050"/>
          <a:stretch/>
        </p:blipFill>
        <p:spPr>
          <a:xfrm>
            <a:off x="3043555" y="268164"/>
            <a:ext cx="2800839" cy="2129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711ED5-C0F2-4941-87CA-252CFB7957D5}"/>
              </a:ext>
            </a:extLst>
          </p:cNvPr>
          <p:cNvSpPr txBox="1"/>
          <p:nvPr/>
        </p:nvSpPr>
        <p:spPr>
          <a:xfrm>
            <a:off x="2155488" y="2551755"/>
            <a:ext cx="4833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michael.healy@careerahead.com.au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@</a:t>
            </a:r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mojohealy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www.mojohealy.com</a:t>
            </a:r>
          </a:p>
          <a:p>
            <a:pPr algn="ctr"/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linkedin.com</a:t>
            </a:r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/in/</a:t>
            </a:r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mojohealy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9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74321" y="2160001"/>
            <a:ext cx="8614700" cy="498599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1167D23-4D7C-4CFF-839A-153659C1C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b="1864"/>
          <a:stretch/>
        </p:blipFill>
        <p:spPr>
          <a:xfrm>
            <a:off x="7291443" y="3360354"/>
            <a:ext cx="1806838" cy="16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7F8B5E-CAF3-124D-98D1-800704ECBF28}"/>
              </a:ext>
            </a:extLst>
          </p:cNvPr>
          <p:cNvSpPr/>
          <p:nvPr/>
        </p:nvSpPr>
        <p:spPr>
          <a:xfrm>
            <a:off x="4328444" y="4767263"/>
            <a:ext cx="231060" cy="5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A3F4-0036-1547-AC5D-444B8CC84959}"/>
              </a:ext>
            </a:extLst>
          </p:cNvPr>
          <p:cNvSpPr txBox="1"/>
          <p:nvPr/>
        </p:nvSpPr>
        <p:spPr>
          <a:xfrm>
            <a:off x="3651027" y="4613374"/>
            <a:ext cx="1585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latin typeface="Avenir Light" panose="020B0402020203020204" pitchFamily="34" charset="77"/>
              </a:rPr>
              <a:t>March 2022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0CC60-E8DB-7D4D-A769-3A29FAE34188}"/>
              </a:ext>
            </a:extLst>
          </p:cNvPr>
          <p:cNvSpPr txBox="1"/>
          <p:nvPr/>
        </p:nvSpPr>
        <p:spPr>
          <a:xfrm>
            <a:off x="1132203" y="2900559"/>
            <a:ext cx="662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</a:b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Six Pedagogical Principles for Careers and Employability Learning in Higher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E426D-EC9B-3E4D-BFA4-562B721A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9" t="12731" r="13595" b="16050"/>
          <a:stretch/>
        </p:blipFill>
        <p:spPr>
          <a:xfrm>
            <a:off x="3043555" y="268164"/>
            <a:ext cx="2800839" cy="2129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711ED5-C0F2-4941-87CA-252CFB7957D5}"/>
              </a:ext>
            </a:extLst>
          </p:cNvPr>
          <p:cNvSpPr txBox="1"/>
          <p:nvPr/>
        </p:nvSpPr>
        <p:spPr>
          <a:xfrm>
            <a:off x="2142992" y="4105543"/>
            <a:ext cx="483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venir" panose="02000503020000020003" pitchFamily="2" charset="0"/>
              </a:rPr>
              <a:t>Michael Healy, PhD</a:t>
            </a:r>
          </a:p>
          <a:p>
            <a:pPr algn="ctr"/>
            <a:r>
              <a:rPr lang="en-US" sz="1600" dirty="0">
                <a:solidFill>
                  <a:schemeClr val="accent2"/>
                </a:solidFill>
                <a:latin typeface="Avenir" panose="02000503020000020003" pitchFamily="2" charset="0"/>
              </a:rPr>
              <a:t>Head of Career Development and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7627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09B1B0-FD87-8348-8659-9D21DFD0633B}"/>
              </a:ext>
            </a:extLst>
          </p:cNvPr>
          <p:cNvSpPr txBox="1">
            <a:spLocks/>
          </p:cNvSpPr>
          <p:nvPr/>
        </p:nvSpPr>
        <p:spPr>
          <a:xfrm>
            <a:off x="473202" y="682371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Premise #1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8E9504-7E96-E149-A7A0-89D409FD29D9}"/>
              </a:ext>
            </a:extLst>
          </p:cNvPr>
          <p:cNvSpPr txBox="1">
            <a:spLocks/>
          </p:cNvSpPr>
          <p:nvPr/>
        </p:nvSpPr>
        <p:spPr>
          <a:xfrm>
            <a:off x="482458" y="2190820"/>
            <a:ext cx="7450259" cy="1668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200000"/>
              </a:lnSpc>
            </a:pPr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Career development and graduate employability are seldom integrated in higher education research.</a:t>
            </a:r>
          </a:p>
          <a:p>
            <a:pPr algn="r" defTabSz="914400">
              <a:lnSpc>
                <a:spcPct val="200000"/>
              </a:lnSpc>
            </a:pP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Healy, McIlveen &amp; Hammer (2020)</a:t>
            </a:r>
          </a:p>
        </p:txBody>
      </p:sp>
    </p:spTree>
    <p:extLst>
      <p:ext uri="{BB962C8B-B14F-4D97-AF65-F5344CB8AC3E}">
        <p14:creationId xmlns:p14="http://schemas.microsoft.com/office/powerpoint/2010/main" val="96933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09B1B0-FD87-8348-8659-9D21DFD0633B}"/>
              </a:ext>
            </a:extLst>
          </p:cNvPr>
          <p:cNvSpPr txBox="1">
            <a:spLocks/>
          </p:cNvSpPr>
          <p:nvPr/>
        </p:nvSpPr>
        <p:spPr>
          <a:xfrm>
            <a:off x="473202" y="682371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Premise #2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8E9504-7E96-E149-A7A0-89D409FD29D9}"/>
              </a:ext>
            </a:extLst>
          </p:cNvPr>
          <p:cNvSpPr txBox="1">
            <a:spLocks/>
          </p:cNvSpPr>
          <p:nvPr/>
        </p:nvSpPr>
        <p:spPr>
          <a:xfrm>
            <a:off x="482457" y="2016252"/>
            <a:ext cx="7450259" cy="1540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50000"/>
              </a:lnSpc>
            </a:pPr>
            <a:r>
              <a:rPr lang="en-US" sz="2200" dirty="0">
                <a:latin typeface="Avenir Book" panose="02000503020000020003" pitchFamily="2" charset="0"/>
                <a:ea typeface="+mj-ea"/>
                <a:cs typeface="+mj-cs"/>
              </a:rPr>
              <a:t>Graduate employability is more often </a:t>
            </a:r>
            <a:r>
              <a:rPr lang="en-US" sz="2200" dirty="0" err="1">
                <a:latin typeface="Avenir Book" panose="02000503020000020003" pitchFamily="2" charset="0"/>
                <a:ea typeface="+mj-ea"/>
                <a:cs typeface="+mj-cs"/>
              </a:rPr>
              <a:t>conceptualised</a:t>
            </a:r>
            <a:r>
              <a:rPr lang="en-US" sz="2200" dirty="0">
                <a:latin typeface="Avenir Book" panose="02000503020000020003" pitchFamily="2" charset="0"/>
                <a:ea typeface="+mj-ea"/>
                <a:cs typeface="+mj-cs"/>
              </a:rPr>
              <a:t> as a learning outcome than a learning </a:t>
            </a:r>
            <a:r>
              <a:rPr lang="en-US" sz="2200" i="1" dirty="0">
                <a:latin typeface="Avenir Book" panose="02000503020000020003" pitchFamily="2" charset="0"/>
                <a:ea typeface="+mj-ea"/>
                <a:cs typeface="+mj-cs"/>
              </a:rPr>
              <a:t>process</a:t>
            </a:r>
            <a:r>
              <a:rPr lang="en-US" sz="2200" dirty="0">
                <a:latin typeface="Avenir Book" panose="02000503020000020003" pitchFamily="2" charset="0"/>
                <a:ea typeface="+mj-ea"/>
                <a:cs typeface="+mj-cs"/>
              </a:rPr>
              <a:t>.</a:t>
            </a: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801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09B1B0-FD87-8348-8659-9D21DFD0633B}"/>
              </a:ext>
            </a:extLst>
          </p:cNvPr>
          <p:cNvSpPr txBox="1">
            <a:spLocks/>
          </p:cNvSpPr>
          <p:nvPr/>
        </p:nvSpPr>
        <p:spPr>
          <a:xfrm>
            <a:off x="473202" y="682371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Premise #3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8E9504-7E96-E149-A7A0-89D409FD29D9}"/>
              </a:ext>
            </a:extLst>
          </p:cNvPr>
          <p:cNvSpPr txBox="1">
            <a:spLocks/>
          </p:cNvSpPr>
          <p:nvPr/>
        </p:nvSpPr>
        <p:spPr>
          <a:xfrm>
            <a:off x="429018" y="1930317"/>
            <a:ext cx="7450259" cy="203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70000"/>
              </a:lnSpc>
            </a:pPr>
            <a:r>
              <a:rPr lang="en-GB" sz="1800" dirty="0">
                <a:latin typeface="Avenir Book" panose="02000503020000020003" pitchFamily="2" charset="0"/>
              </a:rPr>
              <a:t>Rather than continuing to approach graduate employability and career development learning as different things, the higher education community should recognise their congruence and compatibility and instead adopt a more integrated and critical understanding of </a:t>
            </a:r>
            <a:r>
              <a:rPr lang="en-GB" sz="1800" i="1" dirty="0">
                <a:latin typeface="Avenir Book" panose="02000503020000020003" pitchFamily="2" charset="0"/>
              </a:rPr>
              <a:t>careers and employability learning</a:t>
            </a:r>
            <a:r>
              <a:rPr lang="en-GB" sz="1800" dirty="0">
                <a:latin typeface="Avenir Book" panose="02000503020000020003" pitchFamily="2" charset="0"/>
              </a:rPr>
              <a:t>.</a:t>
            </a:r>
            <a:endParaRPr lang="en-US" sz="800" kern="1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2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One: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3059707" cy="266090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900" dirty="0">
                <a:latin typeface="Avenir Book" panose="02000503020000020003" pitchFamily="2" charset="0"/>
              </a:rPr>
              <a:t>Careers and employability learning is a psycho-social process, not an outcome.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Federico Beccari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25077-E87F-4A86-9290-53999214B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152" y="0"/>
            <a:ext cx="53157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Two: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3059707" cy="26609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700" dirty="0">
                <a:latin typeface="Avenir Book" panose="02000503020000020003" pitchFamily="2" charset="0"/>
              </a:rPr>
              <a:t>Careers and employability learning is contextual.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mauro mora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9DBD8-F766-462D-BC4B-12DCA793C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29" y="0"/>
            <a:ext cx="5329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Three: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3059707" cy="26609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700" dirty="0">
                <a:latin typeface="Avenir Book" panose="02000503020000020003" pitchFamily="2" charset="0"/>
              </a:rPr>
              <a:t>Careers and employability learning is ubiquitous.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Christian Kielberg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46DF7-7DEB-4BE4-BAFB-B345A2EDA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318" y="0"/>
            <a:ext cx="53056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1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/>
              <a:t>Principle Four: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2923141" cy="26609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AU" sz="1700" dirty="0">
                <a:latin typeface="Avenir Book" panose="02000503020000020003" pitchFamily="2" charset="0"/>
              </a:rPr>
              <a:t>Careers and employability learning is relational, dialogical, and narrative.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defTabSz="914400">
              <a:lnSpc>
                <a:spcPct val="150000"/>
              </a:lnSpc>
              <a:buNone/>
            </a:pPr>
            <a:endParaRPr lang="en-AU" sz="1700" dirty="0">
              <a:latin typeface="Avenir Book" panose="02000503020000020003" pitchFamily="2" charset="0"/>
            </a:endParaRPr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endParaRPr lang="en-AU" sz="800" dirty="0"/>
          </a:p>
          <a:p>
            <a:pPr marL="0" indent="0" algn="r" defTabSz="914400">
              <a:lnSpc>
                <a:spcPct val="150000"/>
              </a:lnSpc>
              <a:buNone/>
            </a:pPr>
            <a:r>
              <a:rPr lang="en-AU" sz="800" dirty="0"/>
              <a:t>Photo by </a:t>
            </a:r>
            <a:r>
              <a:rPr lang="en-AU" sz="800" dirty="0">
                <a:hlinkClick r:id="rId3"/>
              </a:rPr>
              <a:t>Christian Kielberg</a:t>
            </a:r>
            <a:r>
              <a:rPr lang="en-AU" sz="800" dirty="0"/>
              <a:t> on </a:t>
            </a:r>
            <a:r>
              <a:rPr lang="en-AU" sz="800" dirty="0">
                <a:hlinkClick r:id="rId4"/>
              </a:rPr>
              <a:t>Unsplash</a:t>
            </a:r>
            <a:r>
              <a:rPr lang="en-AU" sz="800" dirty="0"/>
              <a:t> </a:t>
            </a:r>
            <a:endParaRPr lang="en-US" sz="8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2C0DB-90B1-4A1E-B284-7A851828B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203" y="0"/>
            <a:ext cx="52897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46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*CA_Proposal_OFFICIALTEMPLATE_1118" id="{1873DC49-BD33-5149-A063-53D72D9B2B33}" vid="{A50B14FE-CCB5-F547-B094-DFCB3C825CE5}"/>
    </a:ext>
  </a:extLst>
</a:theme>
</file>

<file path=ppt/theme/theme2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U Standard Wide - Montserrat  -  Read-Only" id="{21248BF0-E3B0-4C53-A169-55826A3FFB48}" vid="{B6E6AA51-05D2-406F-A906-CDA204BCD2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1A7AEEA913F43841A4D8BD080A637" ma:contentTypeVersion="9" ma:contentTypeDescription="Create a new document." ma:contentTypeScope="" ma:versionID="95abf10a02f780df8561e7c327134a07">
  <xsd:schema xmlns:xsd="http://www.w3.org/2001/XMLSchema" xmlns:xs="http://www.w3.org/2001/XMLSchema" xmlns:p="http://schemas.microsoft.com/office/2006/metadata/properties" xmlns:ns2="58767df0-406d-4df6-8b4c-139bb9fe3a07" targetNamespace="http://schemas.microsoft.com/office/2006/metadata/properties" ma:root="true" ma:fieldsID="fdc187d24fa9ecd6d04426a15938c3f0" ns2:_="">
    <xsd:import namespace="58767df0-406d-4df6-8b4c-139bb9fe3a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67df0-406d-4df6-8b4c-139bb9fe3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D3FC35-979A-4429-98FF-B326B98A36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4C40BE-AA67-4A9D-A6AD-47DBD5054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767df0-406d-4df6-8b4c-139bb9fe3a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562B4D-A335-45D9-8F0B-D05FEF95654F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58767df0-406d-4df6-8b4c-139bb9fe3a07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5577</TotalTime>
  <Words>1605</Words>
  <Application>Microsoft Office PowerPoint</Application>
  <PresentationFormat>On-screen Show (16:9)</PresentationFormat>
  <Paragraphs>154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Avenir</vt:lpstr>
      <vt:lpstr>Avenir Book</vt:lpstr>
      <vt:lpstr>Avenir Light</vt:lpstr>
      <vt:lpstr>Calibri</vt:lpstr>
      <vt:lpstr>Calibri Light</vt:lpstr>
      <vt:lpstr>Montserrat</vt:lpstr>
      <vt:lpstr>Office Theme</vt:lpstr>
      <vt:lpstr>OU Title</vt:lpstr>
      <vt:lpstr>EMPLOYABILITY CONFERENCE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Gordon</dc:creator>
  <cp:lastModifiedBy>Caroline.Fletcher-Moore</cp:lastModifiedBy>
  <cp:revision>38</cp:revision>
  <cp:lastPrinted>2018-08-29T11:05:02Z</cp:lastPrinted>
  <dcterms:created xsi:type="dcterms:W3CDTF">2018-12-11T23:39:25Z</dcterms:created>
  <dcterms:modified xsi:type="dcterms:W3CDTF">2022-03-17T14:41:52Z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0x0101006D51A7AEEA913F43841A4D8BD080A637</vt:lpwstr>
  </property>
  <property fmtid="{D5CDD505-2E9C-101B-9397-08002B2CF9AE}" pid="3" name="Order">
    <vt:r8>43400</vt:r8>
  </property>
</Properties>
</file>