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4"/>
    <p:sldMasterId id="2147483672" r:id="rId5"/>
  </p:sldMasterIdLst>
  <p:notesMasterIdLst>
    <p:notesMasterId r:id="rId16"/>
  </p:notesMasterIdLst>
  <p:sldIdLst>
    <p:sldId id="274" r:id="rId6"/>
    <p:sldId id="343" r:id="rId7"/>
    <p:sldId id="369" r:id="rId8"/>
    <p:sldId id="500" r:id="rId9"/>
    <p:sldId id="503" r:id="rId10"/>
    <p:sldId id="505" r:id="rId11"/>
    <p:sldId id="501" r:id="rId12"/>
    <p:sldId id="502" r:id="rId13"/>
    <p:sldId id="499" r:id="rId14"/>
    <p:sldId id="270" r:id="rId1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8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89" userDrawn="1">
          <p15:clr>
            <a:srgbClr val="A4A3A4"/>
          </p15:clr>
        </p15:guide>
        <p15:guide id="4" orient="horz" pos="1575" userDrawn="1">
          <p15:clr>
            <a:srgbClr val="A4A3A4"/>
          </p15:clr>
        </p15:guide>
        <p15:guide id="5" pos="2154" userDrawn="1">
          <p15:clr>
            <a:srgbClr val="A4A3A4"/>
          </p15:clr>
        </p15:guide>
        <p15:guide id="6" pos="4127" userDrawn="1">
          <p15:clr>
            <a:srgbClr val="A4A3A4"/>
          </p15:clr>
        </p15:guide>
        <p15:guide id="7" pos="4536" userDrawn="1">
          <p15:clr>
            <a:srgbClr val="A4A3A4"/>
          </p15:clr>
        </p15:guide>
        <p15:guide id="8" orient="horz" pos="2119" userDrawn="1">
          <p15:clr>
            <a:srgbClr val="A4A3A4"/>
          </p15:clr>
        </p15:guide>
        <p15:guide id="9" orient="horz" pos="11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A1A"/>
    <a:srgbClr val="ECECEC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0CFCAB-4E8F-4625-8E03-435B45585446}" v="4" dt="2022-03-17T11:42:47.0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14"/>
    <p:restoredTop sz="95170"/>
  </p:normalViewPr>
  <p:slideViewPr>
    <p:cSldViewPr snapToGrid="0" snapToObjects="1" showGuides="1">
      <p:cViewPr varScale="1">
        <p:scale>
          <a:sx n="146" d="100"/>
          <a:sy n="146" d="100"/>
        </p:scale>
        <p:origin x="564" y="114"/>
      </p:cViewPr>
      <p:guideLst>
        <p:guide orient="horz" pos="348"/>
        <p:guide pos="226"/>
        <p:guide pos="589"/>
        <p:guide orient="horz" pos="1575"/>
        <p:guide pos="2154"/>
        <p:guide pos="4127"/>
        <p:guide pos="4536"/>
        <p:guide orient="horz" pos="2119"/>
        <p:guide orient="horz" pos="11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5FAAA-B34B-5242-A46E-39E4DE05760A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DC1D3-0DF5-4F4E-BE5B-F57176179B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65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19EDF-32DA-2B40-A28B-2067B9A173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426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MAKE SURE YOU DELETE ALL INAPPLICABLE COVER SLIDE VARIATIONS.</a:t>
            </a:r>
          </a:p>
          <a:p>
            <a:endParaRPr lang="en-US" dirty="0"/>
          </a:p>
          <a:p>
            <a:r>
              <a:rPr lang="en-US" dirty="0"/>
              <a:t>When writing a proposal, consider the following:</a:t>
            </a:r>
          </a:p>
          <a:p>
            <a:pPr marL="171450" indent="-171450">
              <a:buFontTx/>
              <a:buChar char="-"/>
            </a:pPr>
            <a:r>
              <a:rPr lang="en-US" dirty="0"/>
              <a:t>Who is the audience? </a:t>
            </a:r>
          </a:p>
          <a:p>
            <a:pPr marL="171450" indent="-171450">
              <a:buFontTx/>
              <a:buChar char="-"/>
            </a:pPr>
            <a:r>
              <a:rPr lang="en-US" dirty="0"/>
              <a:t>Who are our competitors?</a:t>
            </a:r>
          </a:p>
          <a:p>
            <a:pPr marL="171450" indent="-171450">
              <a:buFontTx/>
              <a:buChar char="-"/>
            </a:pPr>
            <a:r>
              <a:rPr lang="en-US" dirty="0"/>
              <a:t>Why is our proposal compelling/ different/ better than our competitors?</a:t>
            </a:r>
          </a:p>
          <a:p>
            <a:pPr marL="171450" indent="-171450">
              <a:buFontTx/>
              <a:buChar char="-"/>
            </a:pPr>
            <a:r>
              <a:rPr lang="en-US" dirty="0"/>
              <a:t>Is the picture relevant? The image on this slide could be used when pitching to </a:t>
            </a:r>
            <a:r>
              <a:rPr lang="en-US" b="1" u="sng" strike="noStrike" dirty="0"/>
              <a:t>higher education or young adults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1D3-0DF5-4F4E-BE5B-F57176179BF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410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It </a:t>
            </a:r>
            <a:r>
              <a:rPr lang="en-US" baseline="0" dirty="0"/>
              <a:t>is always worth referencing the importance of the 3 C’s in Career Preparation: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Clarity about what a student wants and what value they can create for an employer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Capability aligned to the requirements of their ideal job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Confidence to execute their job search and to convince employers of the value they can generate within employment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Whilst a</a:t>
            </a:r>
            <a:r>
              <a:rPr lang="en-US" baseline="0" dirty="0"/>
              <a:t> great LinkedIn Profile can demonstrate both Clarity (both the candidates intent &amp; potential value add) &amp; Capability (the skills, experience and attributes sought by an employer), it is most valuable to demonstrate confidence </a:t>
            </a:r>
            <a:r>
              <a:rPr lang="mr-IN" baseline="0" dirty="0"/>
              <a:t>–</a:t>
            </a:r>
            <a:r>
              <a:rPr lang="en-US" baseline="0" dirty="0"/>
              <a:t> a digital CV that confidently represents a candidate to the employment market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LinkedIn is a ’job search tool’ and all students need a compelling profile when they enter any recruitment process</a:t>
            </a:r>
            <a:endParaRPr lang="en-US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40628-CD46-8240-9367-3019BA9B438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631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It </a:t>
            </a:r>
            <a:r>
              <a:rPr lang="en-US" baseline="0" dirty="0"/>
              <a:t>is always worth referencing the importance of the 3 C’s in Career Preparation: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Clarity about what a student wants and what value they can create for an employer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Capability aligned to the requirements of their ideal job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Confidence to execute their job search and to convince employers of the value they can generate within employment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Whilst a</a:t>
            </a:r>
            <a:r>
              <a:rPr lang="en-US" baseline="0" dirty="0"/>
              <a:t> great LinkedIn Profile can demonstrate both Clarity (both the candidates intent &amp; potential value add) &amp; Capability (the skills, experience and attributes sought by an employer), it is most valuable to demonstrate confidence </a:t>
            </a:r>
            <a:r>
              <a:rPr lang="mr-IN" baseline="0" dirty="0"/>
              <a:t>–</a:t>
            </a:r>
            <a:r>
              <a:rPr lang="en-US" baseline="0" dirty="0"/>
              <a:t> a digital CV that confidently represents a candidate to the employment market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LinkedIn is a ’job search tool’ and all students need a compelling profile when they enter any recruitment process</a:t>
            </a:r>
            <a:endParaRPr lang="en-US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40628-CD46-8240-9367-3019BA9B438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383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It </a:t>
            </a:r>
            <a:r>
              <a:rPr lang="en-US" baseline="0" dirty="0"/>
              <a:t>is always worth referencing the importance of the 3 C’s in Career Preparation: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Clarity about what a student wants and what value they can create for an employer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Capability aligned to the requirements of their ideal job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Confidence to execute their job search and to convince employers of the value they can generate within employment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Whilst a</a:t>
            </a:r>
            <a:r>
              <a:rPr lang="en-US" baseline="0" dirty="0"/>
              <a:t> great LinkedIn Profile can demonstrate both Clarity (both the candidates intent &amp; potential value add) &amp; Capability (the skills, experience and attributes sought by an employer), it is most valuable to demonstrate confidence </a:t>
            </a:r>
            <a:r>
              <a:rPr lang="mr-IN" baseline="0" dirty="0"/>
              <a:t>–</a:t>
            </a:r>
            <a:r>
              <a:rPr lang="en-US" baseline="0" dirty="0"/>
              <a:t> a digital CV that confidently represents a candidate to the employment market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LinkedIn is a ’job search tool’ and all students need a compelling profile when they enter any recruitment process</a:t>
            </a:r>
            <a:endParaRPr lang="en-US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40628-CD46-8240-9367-3019BA9B438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549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It </a:t>
            </a:r>
            <a:r>
              <a:rPr lang="en-US" baseline="0" dirty="0"/>
              <a:t>is always worth referencing the importance of the 3 C’s in Career Preparation: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Clarity about what a student wants and what value they can create for an employer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Capability aligned to the requirements of their ideal job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Confidence to execute their job search and to convince employers of the value they can generate within employment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Whilst a</a:t>
            </a:r>
            <a:r>
              <a:rPr lang="en-US" baseline="0" dirty="0"/>
              <a:t> great LinkedIn Profile can demonstrate both Clarity (both the candidates intent &amp; potential value add) &amp; Capability (the skills, experience and attributes sought by an employer), it is most valuable to demonstrate confidence </a:t>
            </a:r>
            <a:r>
              <a:rPr lang="mr-IN" baseline="0" dirty="0"/>
              <a:t>–</a:t>
            </a:r>
            <a:r>
              <a:rPr lang="en-US" baseline="0" dirty="0"/>
              <a:t> a digital CV that confidently represents a candidate to the employment market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LinkedIn is a ’job search tool’ and all students need a compelling profile when they enter any recruitment process</a:t>
            </a:r>
            <a:endParaRPr lang="en-US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40628-CD46-8240-9367-3019BA9B438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605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It </a:t>
            </a:r>
            <a:r>
              <a:rPr lang="en-US" baseline="0" dirty="0"/>
              <a:t>is always worth referencing the importance of the 3 C’s in Career Preparation: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Clarity about what a student wants and what value they can create for an employer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Capability aligned to the requirements of their ideal job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Confidence to execute their job search and to convince employers of the value they can generate within employment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Whilst a</a:t>
            </a:r>
            <a:r>
              <a:rPr lang="en-US" baseline="0" dirty="0"/>
              <a:t> great LinkedIn Profile can demonstrate both Clarity (both the candidates intent &amp; potential value add) &amp; Capability (the skills, experience and attributes sought by an employer), it is most valuable to demonstrate confidence </a:t>
            </a:r>
            <a:r>
              <a:rPr lang="mr-IN" baseline="0" dirty="0"/>
              <a:t>–</a:t>
            </a:r>
            <a:r>
              <a:rPr lang="en-US" baseline="0" dirty="0"/>
              <a:t> a digital CV that confidently represents a candidate to the employment market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LinkedIn is a ’job search tool’ and all students need a compelling profile when they enter any recruitment process</a:t>
            </a:r>
            <a:endParaRPr lang="en-US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40628-CD46-8240-9367-3019BA9B438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762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It </a:t>
            </a:r>
            <a:r>
              <a:rPr lang="en-US" baseline="0" dirty="0"/>
              <a:t>is always worth referencing the importance of the 3 C’s in Career Preparation: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Clarity about what a student wants and what value they can create for an employer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Capability aligned to the requirements of their ideal job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/>
              <a:t>Confidence to execute their job search and to convince employers of the value they can generate within employment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Whilst a</a:t>
            </a:r>
            <a:r>
              <a:rPr lang="en-US" baseline="0" dirty="0"/>
              <a:t> great LinkedIn Profile can demonstrate both Clarity (both the candidates intent &amp; potential value add) &amp; Capability (the skills, experience and attributes sought by an employer), it is most valuable to demonstrate confidence </a:t>
            </a:r>
            <a:r>
              <a:rPr lang="mr-IN" baseline="0" dirty="0"/>
              <a:t>–</a:t>
            </a:r>
            <a:r>
              <a:rPr lang="en-US" baseline="0" dirty="0"/>
              <a:t> a digital CV that confidently represents a candidate to the employment market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LinkedIn is a ’job search tool’ and all students need a compelling profile when they enter any recruitment process</a:t>
            </a:r>
            <a:endParaRPr lang="en-US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40628-CD46-8240-9367-3019BA9B438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870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MAKE SURE YOU DELETE ALL INAPPLICABLE COVER SLIDE VARIATIONS.</a:t>
            </a:r>
          </a:p>
          <a:p>
            <a:endParaRPr lang="en-US" dirty="0"/>
          </a:p>
          <a:p>
            <a:r>
              <a:rPr lang="en-US" dirty="0"/>
              <a:t>When writing a proposal, consider the following:</a:t>
            </a:r>
          </a:p>
          <a:p>
            <a:pPr marL="171450" indent="-171450">
              <a:buFontTx/>
              <a:buChar char="-"/>
            </a:pPr>
            <a:r>
              <a:rPr lang="en-US" dirty="0"/>
              <a:t>Who is the audience? </a:t>
            </a:r>
          </a:p>
          <a:p>
            <a:pPr marL="171450" indent="-171450">
              <a:buFontTx/>
              <a:buChar char="-"/>
            </a:pPr>
            <a:r>
              <a:rPr lang="en-US" dirty="0"/>
              <a:t>Who are our competitors?</a:t>
            </a:r>
          </a:p>
          <a:p>
            <a:pPr marL="171450" indent="-171450">
              <a:buFontTx/>
              <a:buChar char="-"/>
            </a:pPr>
            <a:r>
              <a:rPr lang="en-US" dirty="0"/>
              <a:t>Why is our proposal compelling/ different/ better than our competitors?</a:t>
            </a:r>
          </a:p>
          <a:p>
            <a:pPr marL="171450" indent="-171450">
              <a:buFontTx/>
              <a:buChar char="-"/>
            </a:pPr>
            <a:r>
              <a:rPr lang="en-US" dirty="0"/>
              <a:t>Is the picture relevant? The image on this slide could be used when pitching to </a:t>
            </a:r>
            <a:r>
              <a:rPr lang="en-US" b="1" u="sng" strike="noStrike" dirty="0"/>
              <a:t>higher education or young adults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1D3-0DF5-4F4E-BE5B-F57176179BF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285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4F2CBD-1435-A347-88C5-1D337585F8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39" y="4815055"/>
            <a:ext cx="581827" cy="178258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D69B0550-3E24-1040-A723-DA138BEC0EE4}"/>
              </a:ext>
            </a:extLst>
          </p:cNvPr>
          <p:cNvSpPr txBox="1">
            <a:spLocks/>
          </p:cNvSpPr>
          <p:nvPr userDrawn="1"/>
        </p:nvSpPr>
        <p:spPr>
          <a:xfrm>
            <a:off x="783524" y="4831060"/>
            <a:ext cx="30861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 pitchFamily="2" charset="0"/>
              </a:rPr>
              <a:t>Commercial in Confidence</a:t>
            </a:r>
          </a:p>
        </p:txBody>
      </p:sp>
    </p:spTree>
    <p:extLst>
      <p:ext uri="{BB962C8B-B14F-4D97-AF65-F5344CB8AC3E}">
        <p14:creationId xmlns:p14="http://schemas.microsoft.com/office/powerpoint/2010/main" val="3703503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6A901-89AE-4B47-8EE8-52029B12A6C6}" type="datetime1">
              <a:rPr lang="en-AU" smtClean="0"/>
              <a:t>17/03/2022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Commercial in Confidence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232-DEFB-A142-93E5-28D36D133B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25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947D4-419C-C643-B6C1-FB06887ECAC9}" type="datetime1">
              <a:rPr lang="en-AU" smtClean="0"/>
              <a:t>17/03/2022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Commercial in Confidence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232-DEFB-A142-93E5-28D36D133B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474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321" y="2160001"/>
            <a:ext cx="8614700" cy="99719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1" y="3166993"/>
            <a:ext cx="861470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8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 dirty="0"/>
              <a:t>SUB TITLE IN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4319" y="4741184"/>
            <a:ext cx="2057400" cy="1384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10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08" y="4130271"/>
            <a:ext cx="1095415" cy="74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36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232-DEFB-A142-93E5-28D36D133BA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622BAF-9B97-594C-B06A-2ABFDA499F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39" y="4815055"/>
            <a:ext cx="581827" cy="17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47AF-A36E-5344-AEF8-30E83CACF990}" type="datetime1">
              <a:rPr lang="en-AU" smtClean="0"/>
              <a:t>17/03/2022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Commercial in Confidence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232-DEFB-A142-93E5-28D36D133B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053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211A-38D3-F74A-9EE9-BEC81C3F61B6}" type="datetime1">
              <a:rPr lang="en-AU" smtClean="0"/>
              <a:t>17/03/2022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Commercial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232-DEFB-A142-93E5-28D36D133B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94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43B05-0B34-3A4F-8954-3AA89C76DC17}" type="datetime1">
              <a:rPr lang="en-AU" smtClean="0"/>
              <a:t>17/03/2022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Commercial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232-DEFB-A142-93E5-28D36D133B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41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6F87-42AA-A645-B3AA-045959EC93BC}" type="datetime1">
              <a:rPr lang="en-AU" smtClean="0"/>
              <a:t>17/03/2022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Commercial in Confidence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232-DEFB-A142-93E5-28D36D133B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29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E46F-F317-6A47-9F81-FD6A0202D3C1}" type="datetime1">
              <a:rPr lang="en-AU" smtClean="0"/>
              <a:t>17/03/2022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Commercial in Confidence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232-DEFB-A142-93E5-28D36D133B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700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CF599-AB71-D142-A25D-C938B7C62E80}" type="datetime1">
              <a:rPr lang="en-AU" smtClean="0"/>
              <a:t>17/03/2022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Commercial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232-DEFB-A142-93E5-28D36D133B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377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F5C9A-3F26-3544-BF01-91C97DB550C0}" type="datetime1">
              <a:rPr lang="en-AU" smtClean="0"/>
              <a:t>17/03/2022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Commercial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A232-DEFB-A142-93E5-28D36D133B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583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D48F6-349F-2148-B1A3-ECD846B77B54}" type="datetime1">
              <a:rPr lang="en-AU" smtClean="0"/>
              <a:t>17/03/2022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Commercial in Confidence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6A232-DEFB-A142-93E5-28D36D133B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52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87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1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8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0734-021-00733-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4356" y="118271"/>
            <a:ext cx="8434848" cy="457048"/>
          </a:xfrm>
        </p:spPr>
        <p:txBody>
          <a:bodyPr/>
          <a:lstStyle/>
          <a:p>
            <a:r>
              <a:rPr lang="en-US" sz="3300" dirty="0"/>
              <a:t>EMPLOYABILITY CONFERENCE 2022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4355" y="575319"/>
            <a:ext cx="8434849" cy="498598"/>
          </a:xfrm>
        </p:spPr>
        <p:txBody>
          <a:bodyPr/>
          <a:lstStyle/>
          <a:p>
            <a:r>
              <a:rPr lang="en-US" dirty="0"/>
              <a:t>Employability: expanding the narrative for a rapidly changing world – continuing the conversation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A2831A-6611-46D6-BF7E-B5564D8EF23C}"/>
              </a:ext>
            </a:extLst>
          </p:cNvPr>
          <p:cNvSpPr txBox="1"/>
          <p:nvPr/>
        </p:nvSpPr>
        <p:spPr>
          <a:xfrm>
            <a:off x="1946367" y="640081"/>
            <a:ext cx="2227216" cy="12475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783"/>
            <a:endParaRPr lang="en-GB" sz="12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6193D994-E2FC-46EA-98C1-5039ED753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b="1864"/>
          <a:stretch/>
        </p:blipFill>
        <p:spPr>
          <a:xfrm>
            <a:off x="7291443" y="3360354"/>
            <a:ext cx="1806838" cy="1664876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75D31BD8-09A3-43EE-A06D-F7CCB3B662E0}"/>
              </a:ext>
            </a:extLst>
          </p:cNvPr>
          <p:cNvSpPr txBox="1">
            <a:spLocks/>
          </p:cNvSpPr>
          <p:nvPr/>
        </p:nvSpPr>
        <p:spPr>
          <a:xfrm>
            <a:off x="284355" y="2114702"/>
            <a:ext cx="8614702" cy="112184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defTabSz="685766"/>
            <a:r>
              <a:rPr lang="en-GB" sz="2700" dirty="0">
                <a:solidFill>
                  <a:srgbClr val="FFFFFF"/>
                </a:solidFill>
              </a:rPr>
              <a:t>The Professional Ecology of Careers and Employability Support in Higher Education: Lessons from Australia</a:t>
            </a: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id="{AA59DB73-BE10-4ED4-BFCC-16DE012C807F}"/>
              </a:ext>
            </a:extLst>
          </p:cNvPr>
          <p:cNvSpPr txBox="1">
            <a:spLocks/>
          </p:cNvSpPr>
          <p:nvPr/>
        </p:nvSpPr>
        <p:spPr>
          <a:xfrm>
            <a:off x="284354" y="3472460"/>
            <a:ext cx="8434849" cy="601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177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1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66">
              <a:spcBef>
                <a:spcPts val="751"/>
              </a:spcBef>
            </a:pPr>
            <a:r>
              <a:rPr lang="en-GB" sz="1800" dirty="0">
                <a:solidFill>
                  <a:srgbClr val="FFFFFF"/>
                </a:solidFill>
              </a:rPr>
              <a:t>Michael Healy, PhD</a:t>
            </a:r>
          </a:p>
          <a:p>
            <a:pPr defTabSz="685766">
              <a:spcBef>
                <a:spcPts val="751"/>
              </a:spcBef>
            </a:pPr>
            <a:r>
              <a:rPr lang="en-GB" sz="1800" dirty="0">
                <a:solidFill>
                  <a:srgbClr val="FFFFFF"/>
                </a:solidFill>
              </a:rPr>
              <a:t>Head of Career Development and Employability, Career Ahead</a:t>
            </a:r>
          </a:p>
        </p:txBody>
      </p:sp>
    </p:spTree>
    <p:extLst>
      <p:ext uri="{BB962C8B-B14F-4D97-AF65-F5344CB8AC3E}">
        <p14:creationId xmlns:p14="http://schemas.microsoft.com/office/powerpoint/2010/main" val="3734981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74321" y="2160001"/>
            <a:ext cx="8614700" cy="498599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91167D23-4D7C-4CFF-839A-153659C1C0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b="1864"/>
          <a:stretch/>
        </p:blipFill>
        <p:spPr>
          <a:xfrm>
            <a:off x="7291443" y="3360354"/>
            <a:ext cx="1806838" cy="166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65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E7F8B5E-CAF3-124D-98D1-800704ECBF28}"/>
              </a:ext>
            </a:extLst>
          </p:cNvPr>
          <p:cNvSpPr/>
          <p:nvPr/>
        </p:nvSpPr>
        <p:spPr>
          <a:xfrm>
            <a:off x="4328444" y="4767263"/>
            <a:ext cx="231060" cy="53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63A3F4-0036-1547-AC5D-444B8CC84959}"/>
              </a:ext>
            </a:extLst>
          </p:cNvPr>
          <p:cNvSpPr txBox="1"/>
          <p:nvPr/>
        </p:nvSpPr>
        <p:spPr>
          <a:xfrm>
            <a:off x="3651027" y="4613374"/>
            <a:ext cx="1585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latin typeface="Avenir Light" panose="020B0402020203020204" pitchFamily="34" charset="77"/>
              </a:rPr>
              <a:t>March 2022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40CC60-E8DB-7D4D-A769-3A29FAE34188}"/>
              </a:ext>
            </a:extLst>
          </p:cNvPr>
          <p:cNvSpPr txBox="1"/>
          <p:nvPr/>
        </p:nvSpPr>
        <p:spPr>
          <a:xfrm>
            <a:off x="1132203" y="2900559"/>
            <a:ext cx="6623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</a:rPr>
              <a:t>The Professional Ecology of Careers and Employability Support in Higher Education: Lessons from Australia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5E426D-EC9B-3E4D-BFA4-562B721AD2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99" t="12731" r="13595" b="16050"/>
          <a:stretch/>
        </p:blipFill>
        <p:spPr>
          <a:xfrm>
            <a:off x="3043555" y="268164"/>
            <a:ext cx="2800839" cy="21297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711ED5-C0F2-4941-87CA-252CFB7957D5}"/>
              </a:ext>
            </a:extLst>
          </p:cNvPr>
          <p:cNvSpPr txBox="1"/>
          <p:nvPr/>
        </p:nvSpPr>
        <p:spPr>
          <a:xfrm>
            <a:off x="2142992" y="4105543"/>
            <a:ext cx="4833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Avenir" panose="02000503020000020003" pitchFamily="2" charset="0"/>
              </a:rPr>
              <a:t>Michael Healy, PhD</a:t>
            </a:r>
          </a:p>
          <a:p>
            <a:pPr algn="ctr"/>
            <a:r>
              <a:rPr lang="en-US" sz="1600" dirty="0">
                <a:solidFill>
                  <a:schemeClr val="accent2"/>
                </a:solidFill>
                <a:latin typeface="Avenir" panose="02000503020000020003" pitchFamily="2" charset="0"/>
              </a:rPr>
              <a:t>Head of Career Development and Employability</a:t>
            </a:r>
          </a:p>
        </p:txBody>
      </p:sp>
    </p:spTree>
    <p:extLst>
      <p:ext uri="{BB962C8B-B14F-4D97-AF65-F5344CB8AC3E}">
        <p14:creationId xmlns:p14="http://schemas.microsoft.com/office/powerpoint/2010/main" val="176277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EFABDD5-A9F7-9741-B517-7D18425D8F6D}"/>
              </a:ext>
            </a:extLst>
          </p:cNvPr>
          <p:cNvSpPr txBox="1">
            <a:spLocks/>
          </p:cNvSpPr>
          <p:nvPr/>
        </p:nvSpPr>
        <p:spPr>
          <a:xfrm>
            <a:off x="473202" y="480060"/>
            <a:ext cx="3614166" cy="1110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en-US" sz="1300" kern="1200" dirty="0">
                <a:solidFill>
                  <a:schemeClr val="tx1"/>
                </a:solidFill>
                <a:latin typeface="Avenir Book" panose="02000503020000020003" pitchFamily="2" charset="0"/>
              </a:rPr>
              <a:t>Healy, M., Brown, J. L., &amp; Ho, C. (2021). Graduate employability as a professional proto-jurisdiction in higher education. </a:t>
            </a:r>
            <a:r>
              <a:rPr lang="en-US" sz="1300" i="1" kern="1200" dirty="0">
                <a:solidFill>
                  <a:schemeClr val="tx1"/>
                </a:solidFill>
                <a:latin typeface="Avenir Book" panose="02000503020000020003" pitchFamily="2" charset="0"/>
              </a:rPr>
              <a:t>Higher Education</a:t>
            </a:r>
            <a:r>
              <a:rPr lang="en-US" sz="1300" kern="1200" dirty="0">
                <a:solidFill>
                  <a:schemeClr val="tx1"/>
                </a:solidFill>
                <a:latin typeface="Avenir Book" panose="02000503020000020003" pitchFamily="2" charset="0"/>
              </a:rPr>
              <a:t>. </a:t>
            </a:r>
          </a:p>
          <a:p>
            <a:pPr algn="l" defTabSz="914400"/>
            <a:r>
              <a:rPr lang="en-US" sz="1300" kern="1200" dirty="0">
                <a:solidFill>
                  <a:schemeClr val="tx1"/>
                </a:solidFill>
                <a:latin typeface="Avenir Book" panose="02000503020000020003" pitchFamily="2" charset="0"/>
                <a:hlinkClick r:id="rId3"/>
              </a:rPr>
              <a:t>https://doi.org/10.1007/s10734-021-00733-4</a:t>
            </a:r>
            <a:endParaRPr lang="en-US" sz="1300" kern="120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 algn="l" defTabSz="914400">
              <a:spcAft>
                <a:spcPts val="600"/>
              </a:spcAft>
            </a:pPr>
            <a:endParaRPr lang="en-US" sz="1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779651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23008 w 2441321"/>
              <a:gd name="connsiteY2" fmla="*/ 0 h 13716"/>
              <a:gd name="connsiteX3" fmla="*/ 1782164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79817 w 2441321"/>
              <a:gd name="connsiteY6" fmla="*/ 13716 h 13716"/>
              <a:gd name="connsiteX7" fmla="*/ 1318313 w 2441321"/>
              <a:gd name="connsiteY7" fmla="*/ 13716 h 13716"/>
              <a:gd name="connsiteX8" fmla="*/ 659157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0988" y="3698"/>
                  <a:pt x="2440649" y="9400"/>
                  <a:pt x="2441321" y="13716"/>
                </a:cubicBezTo>
                <a:cubicBezTo>
                  <a:pt x="2159375" y="44437"/>
                  <a:pt x="2054495" y="41094"/>
                  <a:pt x="1830991" y="13716"/>
                </a:cubicBezTo>
                <a:cubicBezTo>
                  <a:pt x="1615846" y="2937"/>
                  <a:pt x="1521674" y="-9994"/>
                  <a:pt x="1269487" y="13716"/>
                </a:cubicBezTo>
                <a:cubicBezTo>
                  <a:pt x="1019660" y="49388"/>
                  <a:pt x="886911" y="37779"/>
                  <a:pt x="707983" y="13716"/>
                </a:cubicBezTo>
                <a:cubicBezTo>
                  <a:pt x="523434" y="22749"/>
                  <a:pt x="307885" y="29744"/>
                  <a:pt x="0" y="13716"/>
                </a:cubicBezTo>
                <a:cubicBezTo>
                  <a:pt x="-361" y="7755"/>
                  <a:pt x="-276" y="2718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197" y="4300"/>
                  <a:pt x="2441101" y="8760"/>
                  <a:pt x="2441321" y="13716"/>
                </a:cubicBezTo>
                <a:cubicBezTo>
                  <a:pt x="2180658" y="13750"/>
                  <a:pt x="2084222" y="1362"/>
                  <a:pt x="1879817" y="13716"/>
                </a:cubicBezTo>
                <a:cubicBezTo>
                  <a:pt x="1668182" y="11650"/>
                  <a:pt x="1551159" y="-11049"/>
                  <a:pt x="1318313" y="13716"/>
                </a:cubicBezTo>
                <a:cubicBezTo>
                  <a:pt x="1059871" y="51823"/>
                  <a:pt x="901959" y="19259"/>
                  <a:pt x="659157" y="13716"/>
                </a:cubicBezTo>
                <a:cubicBezTo>
                  <a:pt x="444692" y="23911"/>
                  <a:pt x="245032" y="35310"/>
                  <a:pt x="0" y="13716"/>
                </a:cubicBezTo>
                <a:cubicBezTo>
                  <a:pt x="124" y="7937"/>
                  <a:pt x="389" y="2990"/>
                  <a:pt x="0" y="0"/>
                </a:cubicBezTo>
                <a:close/>
              </a:path>
              <a:path w="2441321" h="13716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661" y="4449"/>
                  <a:pt x="2442057" y="7876"/>
                  <a:pt x="2441321" y="13716"/>
                </a:cubicBezTo>
                <a:cubicBezTo>
                  <a:pt x="2149099" y="22776"/>
                  <a:pt x="2027305" y="51898"/>
                  <a:pt x="1830991" y="13716"/>
                </a:cubicBezTo>
                <a:cubicBezTo>
                  <a:pt x="1614571" y="-23336"/>
                  <a:pt x="1500998" y="6155"/>
                  <a:pt x="1269487" y="13716"/>
                </a:cubicBezTo>
                <a:cubicBezTo>
                  <a:pt x="1042399" y="33262"/>
                  <a:pt x="927922" y="41250"/>
                  <a:pt x="707983" y="13716"/>
                </a:cubicBezTo>
                <a:cubicBezTo>
                  <a:pt x="502575" y="-9952"/>
                  <a:pt x="350393" y="29927"/>
                  <a:pt x="0" y="13716"/>
                </a:cubicBezTo>
                <a:cubicBezTo>
                  <a:pt x="-248" y="8631"/>
                  <a:pt x="228" y="313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3716"/>
                      <a:gd name="connsiteX1" fmla="*/ 585917 w 2441321"/>
                      <a:gd name="connsiteY1" fmla="*/ 0 h 13716"/>
                      <a:gd name="connsiteX2" fmla="*/ 1196247 w 2441321"/>
                      <a:gd name="connsiteY2" fmla="*/ 0 h 13716"/>
                      <a:gd name="connsiteX3" fmla="*/ 1806578 w 2441321"/>
                      <a:gd name="connsiteY3" fmla="*/ 0 h 13716"/>
                      <a:gd name="connsiteX4" fmla="*/ 2441321 w 2441321"/>
                      <a:gd name="connsiteY4" fmla="*/ 0 h 13716"/>
                      <a:gd name="connsiteX5" fmla="*/ 2441321 w 2441321"/>
                      <a:gd name="connsiteY5" fmla="*/ 13716 h 13716"/>
                      <a:gd name="connsiteX6" fmla="*/ 1830991 w 2441321"/>
                      <a:gd name="connsiteY6" fmla="*/ 13716 h 13716"/>
                      <a:gd name="connsiteX7" fmla="*/ 1269487 w 2441321"/>
                      <a:gd name="connsiteY7" fmla="*/ 13716 h 13716"/>
                      <a:gd name="connsiteX8" fmla="*/ 707983 w 2441321"/>
                      <a:gd name="connsiteY8" fmla="*/ 13716 h 13716"/>
                      <a:gd name="connsiteX9" fmla="*/ 0 w 2441321"/>
                      <a:gd name="connsiteY9" fmla="*/ 13716 h 13716"/>
                      <a:gd name="connsiteX10" fmla="*/ 0 w 2441321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3716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0939" y="4363"/>
                          <a:pt x="2441580" y="8857"/>
                          <a:pt x="2441321" y="13716"/>
                        </a:cubicBezTo>
                        <a:cubicBezTo>
                          <a:pt x="2169723" y="25934"/>
                          <a:pt x="2045712" y="34568"/>
                          <a:pt x="1830991" y="13716"/>
                        </a:cubicBezTo>
                        <a:cubicBezTo>
                          <a:pt x="1616270" y="-7136"/>
                          <a:pt x="1505876" y="-623"/>
                          <a:pt x="1269487" y="13716"/>
                        </a:cubicBezTo>
                        <a:cubicBezTo>
                          <a:pt x="1033098" y="28055"/>
                          <a:pt x="908661" y="36619"/>
                          <a:pt x="707983" y="13716"/>
                        </a:cubicBezTo>
                        <a:cubicBezTo>
                          <a:pt x="507305" y="-9187"/>
                          <a:pt x="333592" y="16187"/>
                          <a:pt x="0" y="13716"/>
                        </a:cubicBezTo>
                        <a:cubicBezTo>
                          <a:pt x="-459" y="8317"/>
                          <a:pt x="190" y="2744"/>
                          <a:pt x="0" y="0"/>
                        </a:cubicBezTo>
                        <a:close/>
                      </a:path>
                      <a:path w="2441321" h="13716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507" y="3335"/>
                          <a:pt x="2441322" y="9457"/>
                          <a:pt x="2441321" y="13716"/>
                        </a:cubicBezTo>
                        <a:cubicBezTo>
                          <a:pt x="2166745" y="24201"/>
                          <a:pt x="2078726" y="10904"/>
                          <a:pt x="1879817" y="13716"/>
                        </a:cubicBezTo>
                        <a:cubicBezTo>
                          <a:pt x="1680908" y="16528"/>
                          <a:pt x="1548770" y="-8699"/>
                          <a:pt x="1318313" y="13716"/>
                        </a:cubicBezTo>
                        <a:cubicBezTo>
                          <a:pt x="1087856" y="36131"/>
                          <a:pt x="894613" y="-645"/>
                          <a:pt x="659157" y="13716"/>
                        </a:cubicBezTo>
                        <a:cubicBezTo>
                          <a:pt x="423701" y="28077"/>
                          <a:pt x="246611" y="29403"/>
                          <a:pt x="0" y="13716"/>
                        </a:cubicBezTo>
                        <a:cubicBezTo>
                          <a:pt x="-120" y="7867"/>
                          <a:pt x="674" y="39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1E6CA2F-C827-2957-CE8F-0128EEC56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3201" y="1995678"/>
            <a:ext cx="7818391" cy="2660904"/>
          </a:xfrm>
        </p:spPr>
        <p:txBody>
          <a:bodyPr vert="horz" lIns="91440" tIns="45720" rIns="91440" bIns="45720" numCol="2" rtlCol="0" anchor="t">
            <a:normAutofit/>
          </a:bodyPr>
          <a:lstStyle/>
          <a:p>
            <a:pPr marL="0" indent="0" defTabSz="914400">
              <a:buNone/>
            </a:pPr>
            <a:r>
              <a:rPr lang="en-US" dirty="0">
                <a:latin typeface="Avenir Book" panose="02000503020000020003" pitchFamily="2" charset="0"/>
              </a:rPr>
              <a:t>Documentary analysis of </a:t>
            </a:r>
          </a:p>
          <a:p>
            <a:pPr marL="0" indent="0" defTabSz="914400">
              <a:buNone/>
            </a:pPr>
            <a:r>
              <a:rPr lang="en-US" dirty="0">
                <a:latin typeface="Avenir Book" panose="02000503020000020003" pitchFamily="2" charset="0"/>
              </a:rPr>
              <a:t>376 jobs, 2013-2019</a:t>
            </a:r>
          </a:p>
          <a:p>
            <a:pPr marL="0" indent="0" defTabSz="914400">
              <a:buNone/>
            </a:pPr>
            <a:endParaRPr lang="en-US" dirty="0">
              <a:latin typeface="Avenir Book" panose="02000503020000020003" pitchFamily="2" charset="0"/>
            </a:endParaRPr>
          </a:p>
          <a:p>
            <a:pPr marL="0" indent="0" defTabSz="914400">
              <a:buNone/>
            </a:pPr>
            <a:r>
              <a:rPr lang="en-US" dirty="0">
                <a:latin typeface="Avenir Book" panose="02000503020000020003" pitchFamily="2" charset="0"/>
              </a:rPr>
              <a:t>Coded by level, criteria, specialty, </a:t>
            </a:r>
            <a:r>
              <a:rPr lang="en-US" dirty="0" err="1">
                <a:latin typeface="Avenir Book" panose="02000503020000020003" pitchFamily="2" charset="0"/>
              </a:rPr>
              <a:t>organisation</a:t>
            </a:r>
            <a:r>
              <a:rPr lang="en-US" dirty="0">
                <a:latin typeface="Avenir Book" panose="02000503020000020003" pitchFamily="2" charset="0"/>
              </a:rPr>
              <a:t>, </a:t>
            </a:r>
          </a:p>
          <a:p>
            <a:pPr marL="0" indent="0" defTabSz="914400">
              <a:buNone/>
            </a:pPr>
            <a:r>
              <a:rPr lang="en-US" dirty="0">
                <a:latin typeface="Avenir Book" panose="02000503020000020003" pitchFamily="2" charset="0"/>
              </a:rPr>
              <a:t>cohort</a:t>
            </a:r>
          </a:p>
          <a:p>
            <a:pPr marL="0" indent="0" defTabSz="914400">
              <a:buNone/>
            </a:pPr>
            <a:endParaRPr lang="en-US" dirty="0">
              <a:latin typeface="Avenir Book" panose="02000503020000020003" pitchFamily="2" charset="0"/>
            </a:endParaRPr>
          </a:p>
          <a:p>
            <a:pPr marL="0" indent="0">
              <a:buNone/>
            </a:pPr>
            <a:r>
              <a:rPr lang="en-US" dirty="0">
                <a:latin typeface="Avenir Book" panose="02000503020000020003" pitchFamily="2" charset="0"/>
              </a:rPr>
              <a:t>Careers and employability as a proto-jurisdiction: </a:t>
            </a:r>
          </a:p>
          <a:p>
            <a:pPr marL="0" indent="0">
              <a:buNone/>
            </a:pPr>
            <a:r>
              <a:rPr lang="en-AU" dirty="0">
                <a:latin typeface="Avenir Book" panose="02000503020000020003" pitchFamily="2" charset="0"/>
              </a:rPr>
              <a:t>elastic and ambiguous arenas where various professional groups lay claim to novel professional expertise</a:t>
            </a:r>
            <a:endParaRPr lang="en-US" sz="1700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2640D07-0E94-DC9D-39B6-DAC7E875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B006A232-DEFB-A142-93E5-28D36D133BAE}" type="slidenum">
              <a:rPr lang="en-US" sz="12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57650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EFABDD5-A9F7-9741-B517-7D18425D8F6D}"/>
              </a:ext>
            </a:extLst>
          </p:cNvPr>
          <p:cNvSpPr txBox="1">
            <a:spLocks/>
          </p:cNvSpPr>
          <p:nvPr/>
        </p:nvSpPr>
        <p:spPr>
          <a:xfrm>
            <a:off x="473202" y="682371"/>
            <a:ext cx="3614166" cy="1110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en-US" sz="2400" kern="1200" dirty="0">
                <a:solidFill>
                  <a:schemeClr val="tx1"/>
                </a:solidFill>
                <a:latin typeface="Avenir Book" panose="02000503020000020003" pitchFamily="2" charset="0"/>
              </a:rPr>
              <a:t>Job </a:t>
            </a:r>
            <a:r>
              <a:rPr lang="en-US" sz="2400" kern="1200" dirty="0" err="1">
                <a:solidFill>
                  <a:schemeClr val="tx1"/>
                </a:solidFill>
                <a:latin typeface="Avenir Book" panose="02000503020000020003" pitchFamily="2" charset="0"/>
              </a:rPr>
              <a:t>specialisations</a:t>
            </a:r>
            <a:r>
              <a:rPr lang="en-US" sz="2400" kern="1200" dirty="0">
                <a:solidFill>
                  <a:schemeClr val="tx1"/>
                </a:solidFill>
                <a:latin typeface="Avenir Book" panose="02000503020000020003" pitchFamily="2" charset="0"/>
              </a:rPr>
              <a:t>, levels and terms</a:t>
            </a:r>
          </a:p>
          <a:p>
            <a:pPr algn="l" defTabSz="914400">
              <a:spcAft>
                <a:spcPts val="600"/>
              </a:spcAft>
            </a:pPr>
            <a:endParaRPr lang="en-US" sz="1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779651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23008 w 2441321"/>
              <a:gd name="connsiteY2" fmla="*/ 0 h 13716"/>
              <a:gd name="connsiteX3" fmla="*/ 1782164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79817 w 2441321"/>
              <a:gd name="connsiteY6" fmla="*/ 13716 h 13716"/>
              <a:gd name="connsiteX7" fmla="*/ 1318313 w 2441321"/>
              <a:gd name="connsiteY7" fmla="*/ 13716 h 13716"/>
              <a:gd name="connsiteX8" fmla="*/ 659157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0988" y="3698"/>
                  <a:pt x="2440649" y="9400"/>
                  <a:pt x="2441321" y="13716"/>
                </a:cubicBezTo>
                <a:cubicBezTo>
                  <a:pt x="2159375" y="44437"/>
                  <a:pt x="2054495" y="41094"/>
                  <a:pt x="1830991" y="13716"/>
                </a:cubicBezTo>
                <a:cubicBezTo>
                  <a:pt x="1615846" y="2937"/>
                  <a:pt x="1521674" y="-9994"/>
                  <a:pt x="1269487" y="13716"/>
                </a:cubicBezTo>
                <a:cubicBezTo>
                  <a:pt x="1019660" y="49388"/>
                  <a:pt x="886911" y="37779"/>
                  <a:pt x="707983" y="13716"/>
                </a:cubicBezTo>
                <a:cubicBezTo>
                  <a:pt x="523434" y="22749"/>
                  <a:pt x="307885" y="29744"/>
                  <a:pt x="0" y="13716"/>
                </a:cubicBezTo>
                <a:cubicBezTo>
                  <a:pt x="-361" y="7755"/>
                  <a:pt x="-276" y="2718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197" y="4300"/>
                  <a:pt x="2441101" y="8760"/>
                  <a:pt x="2441321" y="13716"/>
                </a:cubicBezTo>
                <a:cubicBezTo>
                  <a:pt x="2180658" y="13750"/>
                  <a:pt x="2084222" y="1362"/>
                  <a:pt x="1879817" y="13716"/>
                </a:cubicBezTo>
                <a:cubicBezTo>
                  <a:pt x="1668182" y="11650"/>
                  <a:pt x="1551159" y="-11049"/>
                  <a:pt x="1318313" y="13716"/>
                </a:cubicBezTo>
                <a:cubicBezTo>
                  <a:pt x="1059871" y="51823"/>
                  <a:pt x="901959" y="19259"/>
                  <a:pt x="659157" y="13716"/>
                </a:cubicBezTo>
                <a:cubicBezTo>
                  <a:pt x="444692" y="23911"/>
                  <a:pt x="245032" y="35310"/>
                  <a:pt x="0" y="13716"/>
                </a:cubicBezTo>
                <a:cubicBezTo>
                  <a:pt x="124" y="7937"/>
                  <a:pt x="389" y="2990"/>
                  <a:pt x="0" y="0"/>
                </a:cubicBezTo>
                <a:close/>
              </a:path>
              <a:path w="2441321" h="13716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661" y="4449"/>
                  <a:pt x="2442057" y="7876"/>
                  <a:pt x="2441321" y="13716"/>
                </a:cubicBezTo>
                <a:cubicBezTo>
                  <a:pt x="2149099" y="22776"/>
                  <a:pt x="2027305" y="51898"/>
                  <a:pt x="1830991" y="13716"/>
                </a:cubicBezTo>
                <a:cubicBezTo>
                  <a:pt x="1614571" y="-23336"/>
                  <a:pt x="1500998" y="6155"/>
                  <a:pt x="1269487" y="13716"/>
                </a:cubicBezTo>
                <a:cubicBezTo>
                  <a:pt x="1042399" y="33262"/>
                  <a:pt x="927922" y="41250"/>
                  <a:pt x="707983" y="13716"/>
                </a:cubicBezTo>
                <a:cubicBezTo>
                  <a:pt x="502575" y="-9952"/>
                  <a:pt x="350393" y="29927"/>
                  <a:pt x="0" y="13716"/>
                </a:cubicBezTo>
                <a:cubicBezTo>
                  <a:pt x="-248" y="8631"/>
                  <a:pt x="228" y="313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3716"/>
                      <a:gd name="connsiteX1" fmla="*/ 585917 w 2441321"/>
                      <a:gd name="connsiteY1" fmla="*/ 0 h 13716"/>
                      <a:gd name="connsiteX2" fmla="*/ 1196247 w 2441321"/>
                      <a:gd name="connsiteY2" fmla="*/ 0 h 13716"/>
                      <a:gd name="connsiteX3" fmla="*/ 1806578 w 2441321"/>
                      <a:gd name="connsiteY3" fmla="*/ 0 h 13716"/>
                      <a:gd name="connsiteX4" fmla="*/ 2441321 w 2441321"/>
                      <a:gd name="connsiteY4" fmla="*/ 0 h 13716"/>
                      <a:gd name="connsiteX5" fmla="*/ 2441321 w 2441321"/>
                      <a:gd name="connsiteY5" fmla="*/ 13716 h 13716"/>
                      <a:gd name="connsiteX6" fmla="*/ 1830991 w 2441321"/>
                      <a:gd name="connsiteY6" fmla="*/ 13716 h 13716"/>
                      <a:gd name="connsiteX7" fmla="*/ 1269487 w 2441321"/>
                      <a:gd name="connsiteY7" fmla="*/ 13716 h 13716"/>
                      <a:gd name="connsiteX8" fmla="*/ 707983 w 2441321"/>
                      <a:gd name="connsiteY8" fmla="*/ 13716 h 13716"/>
                      <a:gd name="connsiteX9" fmla="*/ 0 w 2441321"/>
                      <a:gd name="connsiteY9" fmla="*/ 13716 h 13716"/>
                      <a:gd name="connsiteX10" fmla="*/ 0 w 2441321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3716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0939" y="4363"/>
                          <a:pt x="2441580" y="8857"/>
                          <a:pt x="2441321" y="13716"/>
                        </a:cubicBezTo>
                        <a:cubicBezTo>
                          <a:pt x="2169723" y="25934"/>
                          <a:pt x="2045712" y="34568"/>
                          <a:pt x="1830991" y="13716"/>
                        </a:cubicBezTo>
                        <a:cubicBezTo>
                          <a:pt x="1616270" y="-7136"/>
                          <a:pt x="1505876" y="-623"/>
                          <a:pt x="1269487" y="13716"/>
                        </a:cubicBezTo>
                        <a:cubicBezTo>
                          <a:pt x="1033098" y="28055"/>
                          <a:pt x="908661" y="36619"/>
                          <a:pt x="707983" y="13716"/>
                        </a:cubicBezTo>
                        <a:cubicBezTo>
                          <a:pt x="507305" y="-9187"/>
                          <a:pt x="333592" y="16187"/>
                          <a:pt x="0" y="13716"/>
                        </a:cubicBezTo>
                        <a:cubicBezTo>
                          <a:pt x="-459" y="8317"/>
                          <a:pt x="190" y="2744"/>
                          <a:pt x="0" y="0"/>
                        </a:cubicBezTo>
                        <a:close/>
                      </a:path>
                      <a:path w="2441321" h="13716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507" y="3335"/>
                          <a:pt x="2441322" y="9457"/>
                          <a:pt x="2441321" y="13716"/>
                        </a:cubicBezTo>
                        <a:cubicBezTo>
                          <a:pt x="2166745" y="24201"/>
                          <a:pt x="2078726" y="10904"/>
                          <a:pt x="1879817" y="13716"/>
                        </a:cubicBezTo>
                        <a:cubicBezTo>
                          <a:pt x="1680908" y="16528"/>
                          <a:pt x="1548770" y="-8699"/>
                          <a:pt x="1318313" y="13716"/>
                        </a:cubicBezTo>
                        <a:cubicBezTo>
                          <a:pt x="1087856" y="36131"/>
                          <a:pt x="894613" y="-645"/>
                          <a:pt x="659157" y="13716"/>
                        </a:cubicBezTo>
                        <a:cubicBezTo>
                          <a:pt x="423701" y="28077"/>
                          <a:pt x="246611" y="29403"/>
                          <a:pt x="0" y="13716"/>
                        </a:cubicBezTo>
                        <a:cubicBezTo>
                          <a:pt x="-120" y="7867"/>
                          <a:pt x="674" y="39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1E6CA2F-C827-2957-CE8F-0128EEC56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3202" y="1995678"/>
            <a:ext cx="3614166" cy="26609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914400">
              <a:buNone/>
            </a:pPr>
            <a:r>
              <a:rPr lang="en-US" sz="1700" dirty="0">
                <a:latin typeface="Avenir Book" panose="02000503020000020003" pitchFamily="2" charset="0"/>
              </a:rPr>
              <a:t>44% in careers services</a:t>
            </a:r>
          </a:p>
          <a:p>
            <a:pPr marL="0" indent="0" defTabSz="914400">
              <a:buNone/>
            </a:pPr>
            <a:endParaRPr lang="en-US" sz="1700" dirty="0">
              <a:latin typeface="Avenir Book" panose="02000503020000020003" pitchFamily="2" charset="0"/>
            </a:endParaRPr>
          </a:p>
          <a:p>
            <a:pPr marL="0" indent="0" defTabSz="914400">
              <a:buNone/>
            </a:pPr>
            <a:r>
              <a:rPr lang="en-US" sz="1700" dirty="0">
                <a:latin typeface="Avenir Book" panose="02000503020000020003" pitchFamily="2" charset="0"/>
              </a:rPr>
              <a:t>40% full-time continuing</a:t>
            </a:r>
          </a:p>
          <a:p>
            <a:pPr marL="0" indent="0" defTabSz="914400">
              <a:buNone/>
            </a:pPr>
            <a:endParaRPr lang="en-US" sz="1700" dirty="0">
              <a:latin typeface="Avenir Book" panose="02000503020000020003" pitchFamily="2" charset="0"/>
            </a:endParaRPr>
          </a:p>
          <a:p>
            <a:pPr marL="0" indent="0" defTabSz="914400">
              <a:buNone/>
            </a:pPr>
            <a:r>
              <a:rPr lang="en-US" sz="1700" dirty="0">
                <a:latin typeface="Avenir Book" panose="02000503020000020003" pitchFamily="2" charset="0"/>
              </a:rPr>
              <a:t>20% leadership</a:t>
            </a:r>
          </a:p>
          <a:p>
            <a:pPr marL="0" indent="0" defTabSz="914400">
              <a:buNone/>
            </a:pPr>
            <a:r>
              <a:rPr lang="en-US" sz="1700" dirty="0">
                <a:latin typeface="Avenir Book" panose="02000503020000020003" pitchFamily="2" charset="0"/>
              </a:rPr>
              <a:t>66% general</a:t>
            </a:r>
          </a:p>
          <a:p>
            <a:pPr marL="0" indent="0" defTabSz="914400">
              <a:buNone/>
            </a:pPr>
            <a:r>
              <a:rPr lang="en-US" sz="1700" dirty="0">
                <a:latin typeface="Avenir Book" panose="02000503020000020003" pitchFamily="2" charset="0"/>
              </a:rPr>
              <a:t>13% admin</a:t>
            </a:r>
          </a:p>
          <a:p>
            <a:pPr marL="0" indent="0" defTabSz="914400">
              <a:buNone/>
            </a:pPr>
            <a:endParaRPr lang="en-US" sz="1700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2640D07-0E94-DC9D-39B6-DAC7E875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B006A232-DEFB-A142-93E5-28D36D133BAE}" type="slidenum">
              <a:rPr lang="en-US" sz="12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35143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2640D07-0E94-DC9D-39B6-DAC7E875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B006A232-DEFB-A142-93E5-28D36D133BAE}" type="slidenum">
              <a:rPr lang="en-US" sz="12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en-US" sz="1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A3C688-163B-E147-9949-4EDDD87C1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t="3396" r="1996" b="52639"/>
          <a:stretch/>
        </p:blipFill>
        <p:spPr>
          <a:xfrm>
            <a:off x="0" y="102393"/>
            <a:ext cx="9170373" cy="445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9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2640D07-0E94-DC9D-39B6-DAC7E875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B006A232-DEFB-A142-93E5-28D36D133BAE}" type="slidenum">
              <a:rPr lang="en-US" sz="12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sz="1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A3C688-163B-E147-9949-4EDDD87C1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45825" r="586" b="6997"/>
          <a:stretch/>
        </p:blipFill>
        <p:spPr>
          <a:xfrm>
            <a:off x="358775" y="240588"/>
            <a:ext cx="8709548" cy="451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26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930317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23008 w 2441321"/>
              <a:gd name="connsiteY2" fmla="*/ 0 h 13716"/>
              <a:gd name="connsiteX3" fmla="*/ 1782164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79817 w 2441321"/>
              <a:gd name="connsiteY6" fmla="*/ 13716 h 13716"/>
              <a:gd name="connsiteX7" fmla="*/ 1318313 w 2441321"/>
              <a:gd name="connsiteY7" fmla="*/ 13716 h 13716"/>
              <a:gd name="connsiteX8" fmla="*/ 659157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0988" y="3698"/>
                  <a:pt x="2440649" y="9400"/>
                  <a:pt x="2441321" y="13716"/>
                </a:cubicBezTo>
                <a:cubicBezTo>
                  <a:pt x="2159375" y="44437"/>
                  <a:pt x="2054495" y="41094"/>
                  <a:pt x="1830991" y="13716"/>
                </a:cubicBezTo>
                <a:cubicBezTo>
                  <a:pt x="1615846" y="2937"/>
                  <a:pt x="1521674" y="-9994"/>
                  <a:pt x="1269487" y="13716"/>
                </a:cubicBezTo>
                <a:cubicBezTo>
                  <a:pt x="1019660" y="49388"/>
                  <a:pt x="886911" y="37779"/>
                  <a:pt x="707983" y="13716"/>
                </a:cubicBezTo>
                <a:cubicBezTo>
                  <a:pt x="523434" y="22749"/>
                  <a:pt x="307885" y="29744"/>
                  <a:pt x="0" y="13716"/>
                </a:cubicBezTo>
                <a:cubicBezTo>
                  <a:pt x="-361" y="7755"/>
                  <a:pt x="-276" y="2718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197" y="4300"/>
                  <a:pt x="2441101" y="8760"/>
                  <a:pt x="2441321" y="13716"/>
                </a:cubicBezTo>
                <a:cubicBezTo>
                  <a:pt x="2180658" y="13750"/>
                  <a:pt x="2084222" y="1362"/>
                  <a:pt x="1879817" y="13716"/>
                </a:cubicBezTo>
                <a:cubicBezTo>
                  <a:pt x="1668182" y="11650"/>
                  <a:pt x="1551159" y="-11049"/>
                  <a:pt x="1318313" y="13716"/>
                </a:cubicBezTo>
                <a:cubicBezTo>
                  <a:pt x="1059871" y="51823"/>
                  <a:pt x="901959" y="19259"/>
                  <a:pt x="659157" y="13716"/>
                </a:cubicBezTo>
                <a:cubicBezTo>
                  <a:pt x="444692" y="23911"/>
                  <a:pt x="245032" y="35310"/>
                  <a:pt x="0" y="13716"/>
                </a:cubicBezTo>
                <a:cubicBezTo>
                  <a:pt x="124" y="7937"/>
                  <a:pt x="389" y="2990"/>
                  <a:pt x="0" y="0"/>
                </a:cubicBezTo>
                <a:close/>
              </a:path>
              <a:path w="2441321" h="13716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661" y="4449"/>
                  <a:pt x="2442057" y="7876"/>
                  <a:pt x="2441321" y="13716"/>
                </a:cubicBezTo>
                <a:cubicBezTo>
                  <a:pt x="2149099" y="22776"/>
                  <a:pt x="2027305" y="51898"/>
                  <a:pt x="1830991" y="13716"/>
                </a:cubicBezTo>
                <a:cubicBezTo>
                  <a:pt x="1614571" y="-23336"/>
                  <a:pt x="1500998" y="6155"/>
                  <a:pt x="1269487" y="13716"/>
                </a:cubicBezTo>
                <a:cubicBezTo>
                  <a:pt x="1042399" y="33262"/>
                  <a:pt x="927922" y="41250"/>
                  <a:pt x="707983" y="13716"/>
                </a:cubicBezTo>
                <a:cubicBezTo>
                  <a:pt x="502575" y="-9952"/>
                  <a:pt x="350393" y="29927"/>
                  <a:pt x="0" y="13716"/>
                </a:cubicBezTo>
                <a:cubicBezTo>
                  <a:pt x="-248" y="8631"/>
                  <a:pt x="228" y="313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3716"/>
                      <a:gd name="connsiteX1" fmla="*/ 585917 w 2441321"/>
                      <a:gd name="connsiteY1" fmla="*/ 0 h 13716"/>
                      <a:gd name="connsiteX2" fmla="*/ 1196247 w 2441321"/>
                      <a:gd name="connsiteY2" fmla="*/ 0 h 13716"/>
                      <a:gd name="connsiteX3" fmla="*/ 1806578 w 2441321"/>
                      <a:gd name="connsiteY3" fmla="*/ 0 h 13716"/>
                      <a:gd name="connsiteX4" fmla="*/ 2441321 w 2441321"/>
                      <a:gd name="connsiteY4" fmla="*/ 0 h 13716"/>
                      <a:gd name="connsiteX5" fmla="*/ 2441321 w 2441321"/>
                      <a:gd name="connsiteY5" fmla="*/ 13716 h 13716"/>
                      <a:gd name="connsiteX6" fmla="*/ 1830991 w 2441321"/>
                      <a:gd name="connsiteY6" fmla="*/ 13716 h 13716"/>
                      <a:gd name="connsiteX7" fmla="*/ 1269487 w 2441321"/>
                      <a:gd name="connsiteY7" fmla="*/ 13716 h 13716"/>
                      <a:gd name="connsiteX8" fmla="*/ 707983 w 2441321"/>
                      <a:gd name="connsiteY8" fmla="*/ 13716 h 13716"/>
                      <a:gd name="connsiteX9" fmla="*/ 0 w 2441321"/>
                      <a:gd name="connsiteY9" fmla="*/ 13716 h 13716"/>
                      <a:gd name="connsiteX10" fmla="*/ 0 w 2441321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3716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0939" y="4363"/>
                          <a:pt x="2441580" y="8857"/>
                          <a:pt x="2441321" y="13716"/>
                        </a:cubicBezTo>
                        <a:cubicBezTo>
                          <a:pt x="2169723" y="25934"/>
                          <a:pt x="2045712" y="34568"/>
                          <a:pt x="1830991" y="13716"/>
                        </a:cubicBezTo>
                        <a:cubicBezTo>
                          <a:pt x="1616270" y="-7136"/>
                          <a:pt x="1505876" y="-623"/>
                          <a:pt x="1269487" y="13716"/>
                        </a:cubicBezTo>
                        <a:cubicBezTo>
                          <a:pt x="1033098" y="28055"/>
                          <a:pt x="908661" y="36619"/>
                          <a:pt x="707983" y="13716"/>
                        </a:cubicBezTo>
                        <a:cubicBezTo>
                          <a:pt x="507305" y="-9187"/>
                          <a:pt x="333592" y="16187"/>
                          <a:pt x="0" y="13716"/>
                        </a:cubicBezTo>
                        <a:cubicBezTo>
                          <a:pt x="-459" y="8317"/>
                          <a:pt x="190" y="2744"/>
                          <a:pt x="0" y="0"/>
                        </a:cubicBezTo>
                        <a:close/>
                      </a:path>
                      <a:path w="2441321" h="13716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507" y="3335"/>
                          <a:pt x="2441322" y="9457"/>
                          <a:pt x="2441321" y="13716"/>
                        </a:cubicBezTo>
                        <a:cubicBezTo>
                          <a:pt x="2166745" y="24201"/>
                          <a:pt x="2078726" y="10904"/>
                          <a:pt x="1879817" y="13716"/>
                        </a:cubicBezTo>
                        <a:cubicBezTo>
                          <a:pt x="1680908" y="16528"/>
                          <a:pt x="1548770" y="-8699"/>
                          <a:pt x="1318313" y="13716"/>
                        </a:cubicBezTo>
                        <a:cubicBezTo>
                          <a:pt x="1087856" y="36131"/>
                          <a:pt x="894613" y="-645"/>
                          <a:pt x="659157" y="13716"/>
                        </a:cubicBezTo>
                        <a:cubicBezTo>
                          <a:pt x="423701" y="28077"/>
                          <a:pt x="246611" y="29403"/>
                          <a:pt x="0" y="13716"/>
                        </a:cubicBezTo>
                        <a:cubicBezTo>
                          <a:pt x="-120" y="7867"/>
                          <a:pt x="674" y="39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1E6CA2F-C827-2957-CE8F-0128EEC56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3202" y="2105406"/>
            <a:ext cx="2571750" cy="25580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914400">
              <a:buNone/>
            </a:pPr>
            <a:r>
              <a:rPr lang="en-US" sz="1700" dirty="0">
                <a:latin typeface="Avenir Book" panose="02000503020000020003" pitchFamily="2" charset="0"/>
              </a:rPr>
              <a:t>Career development and curriculum: qualifications </a:t>
            </a:r>
            <a:r>
              <a:rPr lang="en-US" sz="1700" i="1" dirty="0">
                <a:latin typeface="Avenir Book" panose="02000503020000020003" pitchFamily="2" charset="0"/>
              </a:rPr>
              <a:t>and</a:t>
            </a:r>
            <a:r>
              <a:rPr lang="en-US" sz="1700" dirty="0">
                <a:latin typeface="Avenir Book" panose="02000503020000020003" pitchFamily="2" charset="0"/>
              </a:rPr>
              <a:t> experience</a:t>
            </a:r>
          </a:p>
          <a:p>
            <a:pPr marL="0" indent="0" defTabSz="914400">
              <a:buNone/>
            </a:pPr>
            <a:endParaRPr lang="en-US" sz="1700" dirty="0">
              <a:latin typeface="Avenir Book" panose="02000503020000020003" pitchFamily="2" charset="0"/>
            </a:endParaRPr>
          </a:p>
          <a:p>
            <a:pPr marL="0" indent="0" defTabSz="914400">
              <a:buNone/>
            </a:pPr>
            <a:r>
              <a:rPr lang="en-US" sz="1700" dirty="0">
                <a:latin typeface="Avenir Book" panose="02000503020000020003" pitchFamily="2" charset="0"/>
              </a:rPr>
              <a:t>Other </a:t>
            </a:r>
            <a:r>
              <a:rPr lang="en-US" sz="1700" dirty="0" err="1">
                <a:latin typeface="Avenir Book" panose="02000503020000020003" pitchFamily="2" charset="0"/>
              </a:rPr>
              <a:t>specialisations</a:t>
            </a:r>
            <a:r>
              <a:rPr lang="en-US" sz="1700" dirty="0">
                <a:latin typeface="Avenir Book" panose="02000503020000020003" pitchFamily="2" charset="0"/>
              </a:rPr>
              <a:t>: </a:t>
            </a:r>
          </a:p>
          <a:p>
            <a:pPr marL="0" indent="0" defTabSz="914400">
              <a:buNone/>
            </a:pPr>
            <a:r>
              <a:rPr lang="en-US" sz="1700" dirty="0">
                <a:latin typeface="Avenir Book" panose="02000503020000020003" pitchFamily="2" charset="0"/>
              </a:rPr>
              <a:t>Experience </a:t>
            </a:r>
            <a:r>
              <a:rPr lang="en-US" sz="1700" i="1" dirty="0">
                <a:latin typeface="Avenir Book" panose="02000503020000020003" pitchFamily="2" charset="0"/>
              </a:rPr>
              <a:t>over</a:t>
            </a:r>
            <a:r>
              <a:rPr lang="en-US" sz="1700" dirty="0">
                <a:latin typeface="Avenir Book" panose="02000503020000020003" pitchFamily="2" charset="0"/>
              </a:rPr>
              <a:t> qualifications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8622E2-2302-FF44-971F-97355E7767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12381" r="17424" b="8809"/>
          <a:stretch/>
        </p:blipFill>
        <p:spPr>
          <a:xfrm>
            <a:off x="3527410" y="-5072"/>
            <a:ext cx="5255305" cy="5148572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2640D07-0E94-DC9D-39B6-DAC7E875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B006A232-DEFB-A142-93E5-28D36D133BAE}" type="slidenum">
              <a:rPr lang="en-US" sz="12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 sz="12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09B1B0-FD87-8348-8659-9D21DFD0633B}"/>
              </a:ext>
            </a:extLst>
          </p:cNvPr>
          <p:cNvSpPr txBox="1">
            <a:spLocks/>
          </p:cNvSpPr>
          <p:nvPr/>
        </p:nvSpPr>
        <p:spPr>
          <a:xfrm>
            <a:off x="473202" y="682371"/>
            <a:ext cx="3614166" cy="1110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en-US" sz="2400" kern="1200" dirty="0">
                <a:solidFill>
                  <a:schemeClr val="tx1"/>
                </a:solidFill>
                <a:latin typeface="Avenir Book" panose="02000503020000020003" pitchFamily="2" charset="0"/>
              </a:rPr>
              <a:t>Job requirements: experience and qualifications</a:t>
            </a:r>
          </a:p>
          <a:p>
            <a:pPr algn="l" defTabSz="914400">
              <a:spcAft>
                <a:spcPts val="600"/>
              </a:spcAft>
            </a:pPr>
            <a:endParaRPr lang="en-US" sz="1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44650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930317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23008 w 2441321"/>
              <a:gd name="connsiteY2" fmla="*/ 0 h 13716"/>
              <a:gd name="connsiteX3" fmla="*/ 1782164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79817 w 2441321"/>
              <a:gd name="connsiteY6" fmla="*/ 13716 h 13716"/>
              <a:gd name="connsiteX7" fmla="*/ 1318313 w 2441321"/>
              <a:gd name="connsiteY7" fmla="*/ 13716 h 13716"/>
              <a:gd name="connsiteX8" fmla="*/ 659157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0988" y="3698"/>
                  <a:pt x="2440649" y="9400"/>
                  <a:pt x="2441321" y="13716"/>
                </a:cubicBezTo>
                <a:cubicBezTo>
                  <a:pt x="2159375" y="44437"/>
                  <a:pt x="2054495" y="41094"/>
                  <a:pt x="1830991" y="13716"/>
                </a:cubicBezTo>
                <a:cubicBezTo>
                  <a:pt x="1615846" y="2937"/>
                  <a:pt x="1521674" y="-9994"/>
                  <a:pt x="1269487" y="13716"/>
                </a:cubicBezTo>
                <a:cubicBezTo>
                  <a:pt x="1019660" y="49388"/>
                  <a:pt x="886911" y="37779"/>
                  <a:pt x="707983" y="13716"/>
                </a:cubicBezTo>
                <a:cubicBezTo>
                  <a:pt x="523434" y="22749"/>
                  <a:pt x="307885" y="29744"/>
                  <a:pt x="0" y="13716"/>
                </a:cubicBezTo>
                <a:cubicBezTo>
                  <a:pt x="-361" y="7755"/>
                  <a:pt x="-276" y="2718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197" y="4300"/>
                  <a:pt x="2441101" y="8760"/>
                  <a:pt x="2441321" y="13716"/>
                </a:cubicBezTo>
                <a:cubicBezTo>
                  <a:pt x="2180658" y="13750"/>
                  <a:pt x="2084222" y="1362"/>
                  <a:pt x="1879817" y="13716"/>
                </a:cubicBezTo>
                <a:cubicBezTo>
                  <a:pt x="1668182" y="11650"/>
                  <a:pt x="1551159" y="-11049"/>
                  <a:pt x="1318313" y="13716"/>
                </a:cubicBezTo>
                <a:cubicBezTo>
                  <a:pt x="1059871" y="51823"/>
                  <a:pt x="901959" y="19259"/>
                  <a:pt x="659157" y="13716"/>
                </a:cubicBezTo>
                <a:cubicBezTo>
                  <a:pt x="444692" y="23911"/>
                  <a:pt x="245032" y="35310"/>
                  <a:pt x="0" y="13716"/>
                </a:cubicBezTo>
                <a:cubicBezTo>
                  <a:pt x="124" y="7937"/>
                  <a:pt x="389" y="2990"/>
                  <a:pt x="0" y="0"/>
                </a:cubicBezTo>
                <a:close/>
              </a:path>
              <a:path w="2441321" h="13716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661" y="4449"/>
                  <a:pt x="2442057" y="7876"/>
                  <a:pt x="2441321" y="13716"/>
                </a:cubicBezTo>
                <a:cubicBezTo>
                  <a:pt x="2149099" y="22776"/>
                  <a:pt x="2027305" y="51898"/>
                  <a:pt x="1830991" y="13716"/>
                </a:cubicBezTo>
                <a:cubicBezTo>
                  <a:pt x="1614571" y="-23336"/>
                  <a:pt x="1500998" y="6155"/>
                  <a:pt x="1269487" y="13716"/>
                </a:cubicBezTo>
                <a:cubicBezTo>
                  <a:pt x="1042399" y="33262"/>
                  <a:pt x="927922" y="41250"/>
                  <a:pt x="707983" y="13716"/>
                </a:cubicBezTo>
                <a:cubicBezTo>
                  <a:pt x="502575" y="-9952"/>
                  <a:pt x="350393" y="29927"/>
                  <a:pt x="0" y="13716"/>
                </a:cubicBezTo>
                <a:cubicBezTo>
                  <a:pt x="-248" y="8631"/>
                  <a:pt x="228" y="313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3716"/>
                      <a:gd name="connsiteX1" fmla="*/ 585917 w 2441321"/>
                      <a:gd name="connsiteY1" fmla="*/ 0 h 13716"/>
                      <a:gd name="connsiteX2" fmla="*/ 1196247 w 2441321"/>
                      <a:gd name="connsiteY2" fmla="*/ 0 h 13716"/>
                      <a:gd name="connsiteX3" fmla="*/ 1806578 w 2441321"/>
                      <a:gd name="connsiteY3" fmla="*/ 0 h 13716"/>
                      <a:gd name="connsiteX4" fmla="*/ 2441321 w 2441321"/>
                      <a:gd name="connsiteY4" fmla="*/ 0 h 13716"/>
                      <a:gd name="connsiteX5" fmla="*/ 2441321 w 2441321"/>
                      <a:gd name="connsiteY5" fmla="*/ 13716 h 13716"/>
                      <a:gd name="connsiteX6" fmla="*/ 1830991 w 2441321"/>
                      <a:gd name="connsiteY6" fmla="*/ 13716 h 13716"/>
                      <a:gd name="connsiteX7" fmla="*/ 1269487 w 2441321"/>
                      <a:gd name="connsiteY7" fmla="*/ 13716 h 13716"/>
                      <a:gd name="connsiteX8" fmla="*/ 707983 w 2441321"/>
                      <a:gd name="connsiteY8" fmla="*/ 13716 h 13716"/>
                      <a:gd name="connsiteX9" fmla="*/ 0 w 2441321"/>
                      <a:gd name="connsiteY9" fmla="*/ 13716 h 13716"/>
                      <a:gd name="connsiteX10" fmla="*/ 0 w 2441321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3716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0939" y="4363"/>
                          <a:pt x="2441580" y="8857"/>
                          <a:pt x="2441321" y="13716"/>
                        </a:cubicBezTo>
                        <a:cubicBezTo>
                          <a:pt x="2169723" y="25934"/>
                          <a:pt x="2045712" y="34568"/>
                          <a:pt x="1830991" y="13716"/>
                        </a:cubicBezTo>
                        <a:cubicBezTo>
                          <a:pt x="1616270" y="-7136"/>
                          <a:pt x="1505876" y="-623"/>
                          <a:pt x="1269487" y="13716"/>
                        </a:cubicBezTo>
                        <a:cubicBezTo>
                          <a:pt x="1033098" y="28055"/>
                          <a:pt x="908661" y="36619"/>
                          <a:pt x="707983" y="13716"/>
                        </a:cubicBezTo>
                        <a:cubicBezTo>
                          <a:pt x="507305" y="-9187"/>
                          <a:pt x="333592" y="16187"/>
                          <a:pt x="0" y="13716"/>
                        </a:cubicBezTo>
                        <a:cubicBezTo>
                          <a:pt x="-459" y="8317"/>
                          <a:pt x="190" y="2744"/>
                          <a:pt x="0" y="0"/>
                        </a:cubicBezTo>
                        <a:close/>
                      </a:path>
                      <a:path w="2441321" h="13716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507" y="3335"/>
                          <a:pt x="2441322" y="9457"/>
                          <a:pt x="2441321" y="13716"/>
                        </a:cubicBezTo>
                        <a:cubicBezTo>
                          <a:pt x="2166745" y="24201"/>
                          <a:pt x="2078726" y="10904"/>
                          <a:pt x="1879817" y="13716"/>
                        </a:cubicBezTo>
                        <a:cubicBezTo>
                          <a:pt x="1680908" y="16528"/>
                          <a:pt x="1548770" y="-8699"/>
                          <a:pt x="1318313" y="13716"/>
                        </a:cubicBezTo>
                        <a:cubicBezTo>
                          <a:pt x="1087856" y="36131"/>
                          <a:pt x="894613" y="-645"/>
                          <a:pt x="659157" y="13716"/>
                        </a:cubicBezTo>
                        <a:cubicBezTo>
                          <a:pt x="423701" y="28077"/>
                          <a:pt x="246611" y="29403"/>
                          <a:pt x="0" y="13716"/>
                        </a:cubicBezTo>
                        <a:cubicBezTo>
                          <a:pt x="-120" y="7867"/>
                          <a:pt x="674" y="39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2640D07-0E94-DC9D-39B6-DAC7E875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B006A232-DEFB-A142-93E5-28D36D133BAE}" type="slidenum">
              <a:rPr lang="en-US" sz="1200" smtClean="0"/>
              <a:pPr defTabSz="914400"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 sz="12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09B1B0-FD87-8348-8659-9D21DFD0633B}"/>
              </a:ext>
            </a:extLst>
          </p:cNvPr>
          <p:cNvSpPr txBox="1">
            <a:spLocks/>
          </p:cNvSpPr>
          <p:nvPr/>
        </p:nvSpPr>
        <p:spPr>
          <a:xfrm>
            <a:off x="482457" y="813547"/>
            <a:ext cx="3614166" cy="1110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en-US" sz="2400" kern="1200" dirty="0">
                <a:solidFill>
                  <a:schemeClr val="tx1"/>
                </a:solidFill>
                <a:latin typeface="Avenir Book" panose="02000503020000020003" pitchFamily="2" charset="0"/>
              </a:rPr>
              <a:t>Conclusions: </a:t>
            </a:r>
          </a:p>
          <a:p>
            <a:pPr algn="l" defTabSz="914400">
              <a:spcAft>
                <a:spcPts val="600"/>
              </a:spcAft>
            </a:pPr>
            <a:endParaRPr lang="en-US" sz="1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8A84EB8-D09C-AA44-8F96-A97B66D7A2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747427"/>
              </p:ext>
            </p:extLst>
          </p:nvPr>
        </p:nvGraphicFramePr>
        <p:xfrm>
          <a:off x="482457" y="2080983"/>
          <a:ext cx="8382572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1256">
                  <a:extLst>
                    <a:ext uri="{9D8B030D-6E8A-4147-A177-3AD203B41FA5}">
                      <a16:colId xmlns:a16="http://schemas.microsoft.com/office/drawing/2014/main" val="1103873846"/>
                    </a:ext>
                  </a:extLst>
                </a:gridCol>
                <a:gridCol w="2860658">
                  <a:extLst>
                    <a:ext uri="{9D8B030D-6E8A-4147-A177-3AD203B41FA5}">
                      <a16:colId xmlns:a16="http://schemas.microsoft.com/office/drawing/2014/main" val="720785560"/>
                    </a:ext>
                  </a:extLst>
                </a:gridCol>
                <a:gridCol w="2860658">
                  <a:extLst>
                    <a:ext uri="{9D8B030D-6E8A-4147-A177-3AD203B41FA5}">
                      <a16:colId xmlns:a16="http://schemas.microsoft.com/office/drawing/2014/main" val="369966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b="1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Career development: 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b="1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Other specialties: 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Overall: </a:t>
                      </a: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2695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venir Book" panose="02000503020000020003" pitchFamily="2" charset="0"/>
                        </a:rPr>
                        <a:t>Strengths in evidence, theory and professional practice</a:t>
                      </a:r>
                    </a:p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AU" sz="1600" dirty="0">
                          <a:latin typeface="Avenir Book" panose="02000503020000020003" pitchFamily="2" charset="0"/>
                        </a:rPr>
                        <a:t>Important expertise and insight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AU" sz="1600" dirty="0">
                          <a:latin typeface="Avenir Book" panose="02000503020000020003" pitchFamily="2" charset="0"/>
                        </a:rPr>
                        <a:t>Less bounded</a:t>
                      </a:r>
                    </a:p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AU" sz="1600" kern="1200" dirty="0">
                          <a:solidFill>
                            <a:schemeClr val="dk1"/>
                          </a:solidFill>
                          <a:effectLst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Universities are not yet adequately resourcing the development of ambitious, integrated, evidence-based careers and employability strategies. </a:t>
                      </a:r>
                    </a:p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984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>
                          <a:latin typeface="Avenir Book" panose="02000503020000020003" pitchFamily="2" charset="0"/>
                        </a:rPr>
                        <a:t>Sometimes constrained by bounded professional identity</a:t>
                      </a:r>
                    </a:p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solidFill>
                            <a:srgbClr val="131413"/>
                          </a:solidFill>
                          <a:effectLst/>
                          <a:latin typeface="Avenir Book" panose="02000503020000020003" pitchFamily="2" charset="0"/>
                        </a:rPr>
                        <a:t>Lack of dedicated credentials and formalised professional</a:t>
                      </a:r>
                    </a:p>
                    <a:p>
                      <a:r>
                        <a:rPr lang="en-AU" sz="1600" dirty="0">
                          <a:solidFill>
                            <a:srgbClr val="131413"/>
                          </a:solidFill>
                          <a:effectLst/>
                          <a:latin typeface="Avenir Book" panose="02000503020000020003" pitchFamily="2" charset="0"/>
                        </a:rPr>
                        <a:t>networks</a:t>
                      </a:r>
                    </a:p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8790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334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E7F8B5E-CAF3-124D-98D1-800704ECBF28}"/>
              </a:ext>
            </a:extLst>
          </p:cNvPr>
          <p:cNvSpPr/>
          <p:nvPr/>
        </p:nvSpPr>
        <p:spPr>
          <a:xfrm>
            <a:off x="4328444" y="4767263"/>
            <a:ext cx="231060" cy="53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63A3F4-0036-1547-AC5D-444B8CC84959}"/>
              </a:ext>
            </a:extLst>
          </p:cNvPr>
          <p:cNvSpPr txBox="1"/>
          <p:nvPr/>
        </p:nvSpPr>
        <p:spPr>
          <a:xfrm>
            <a:off x="3651027" y="4613374"/>
            <a:ext cx="1585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>
                <a:latin typeface="Avenir Light" panose="020B0402020203020204" pitchFamily="34" charset="77"/>
              </a:rPr>
              <a:t>March </a:t>
            </a:r>
            <a:r>
              <a:rPr lang="en-AU" sz="1400" b="1" dirty="0">
                <a:latin typeface="Avenir Light" panose="020B0402020203020204" pitchFamily="34" charset="77"/>
              </a:rPr>
              <a:t>2022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5E426D-EC9B-3E4D-BFA4-562B721AD2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99" t="12731" r="13595" b="16050"/>
          <a:stretch/>
        </p:blipFill>
        <p:spPr>
          <a:xfrm>
            <a:off x="3043555" y="268164"/>
            <a:ext cx="2800839" cy="21297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711ED5-C0F2-4941-87CA-252CFB7957D5}"/>
              </a:ext>
            </a:extLst>
          </p:cNvPr>
          <p:cNvSpPr txBox="1"/>
          <p:nvPr/>
        </p:nvSpPr>
        <p:spPr>
          <a:xfrm>
            <a:off x="2155488" y="2551755"/>
            <a:ext cx="48330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chemeClr val="accent2"/>
                </a:solidFill>
                <a:latin typeface="Avenir" panose="02000503020000020003" pitchFamily="2" charset="0"/>
              </a:rPr>
              <a:t>michael.healy@careerahead.com.au</a:t>
            </a:r>
            <a:endParaRPr lang="en-US" sz="1800" dirty="0">
              <a:solidFill>
                <a:schemeClr val="accent2"/>
              </a:solidFill>
              <a:latin typeface="Avenir" panose="02000503020000020003" pitchFamily="2" charset="0"/>
            </a:endParaRPr>
          </a:p>
          <a:p>
            <a:pPr algn="ctr"/>
            <a:endParaRPr lang="en-US" sz="1800" dirty="0">
              <a:solidFill>
                <a:schemeClr val="accent2"/>
              </a:solidFill>
              <a:latin typeface="Avenir" panose="02000503020000020003" pitchFamily="2" charset="0"/>
            </a:endParaRPr>
          </a:p>
          <a:p>
            <a:pPr algn="ctr"/>
            <a:r>
              <a:rPr lang="en-US" sz="1800" dirty="0">
                <a:solidFill>
                  <a:schemeClr val="accent2"/>
                </a:solidFill>
                <a:latin typeface="Avenir" panose="02000503020000020003" pitchFamily="2" charset="0"/>
              </a:rPr>
              <a:t>@</a:t>
            </a:r>
            <a:r>
              <a:rPr lang="en-US" sz="1800" dirty="0" err="1">
                <a:solidFill>
                  <a:schemeClr val="accent2"/>
                </a:solidFill>
                <a:latin typeface="Avenir" panose="02000503020000020003" pitchFamily="2" charset="0"/>
              </a:rPr>
              <a:t>mojohealy</a:t>
            </a:r>
            <a:endParaRPr lang="en-US" sz="1800" dirty="0">
              <a:solidFill>
                <a:schemeClr val="accent2"/>
              </a:solidFill>
              <a:latin typeface="Avenir" panose="02000503020000020003" pitchFamily="2" charset="0"/>
            </a:endParaRPr>
          </a:p>
          <a:p>
            <a:pPr algn="ctr"/>
            <a:r>
              <a:rPr lang="en-US" sz="1800" dirty="0">
                <a:solidFill>
                  <a:schemeClr val="accent2"/>
                </a:solidFill>
                <a:latin typeface="Avenir" panose="02000503020000020003" pitchFamily="2" charset="0"/>
              </a:rPr>
              <a:t>www.mojohealy.com</a:t>
            </a:r>
          </a:p>
          <a:p>
            <a:pPr algn="ctr"/>
            <a:r>
              <a:rPr lang="en-US" sz="1800" dirty="0" err="1">
                <a:solidFill>
                  <a:schemeClr val="accent2"/>
                </a:solidFill>
                <a:latin typeface="Avenir" panose="02000503020000020003" pitchFamily="2" charset="0"/>
              </a:rPr>
              <a:t>linkedin.com</a:t>
            </a:r>
            <a:r>
              <a:rPr lang="en-US" sz="1800" dirty="0">
                <a:solidFill>
                  <a:schemeClr val="accent2"/>
                </a:solidFill>
                <a:latin typeface="Avenir" panose="02000503020000020003" pitchFamily="2" charset="0"/>
              </a:rPr>
              <a:t>/in/</a:t>
            </a:r>
            <a:r>
              <a:rPr lang="en-US" sz="1800" dirty="0" err="1">
                <a:solidFill>
                  <a:schemeClr val="accent2"/>
                </a:solidFill>
                <a:latin typeface="Avenir" panose="02000503020000020003" pitchFamily="2" charset="0"/>
              </a:rPr>
              <a:t>mojohealy</a:t>
            </a:r>
            <a:endParaRPr lang="en-US" sz="1800" dirty="0">
              <a:solidFill>
                <a:schemeClr val="accent2"/>
              </a:solidFill>
              <a:latin typeface="Avenir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199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*CA_Proposal_OFFICIALTEMPLATE_1118" id="{1873DC49-BD33-5149-A063-53D72D9B2B33}" vid="{A50B14FE-CCB5-F547-B094-DFCB3C825CE5}"/>
    </a:ext>
  </a:extLst>
</a:theme>
</file>

<file path=ppt/theme/theme2.xml><?xml version="1.0" encoding="utf-8"?>
<a:theme xmlns:a="http://schemas.openxmlformats.org/drawingml/2006/main" name="OU Title">
  <a:themeElements>
    <a:clrScheme name="OU Theme Colours">
      <a:dk1>
        <a:srgbClr val="000000"/>
      </a:dk1>
      <a:lt1>
        <a:srgbClr val="FFFFFF"/>
      </a:lt1>
      <a:dk2>
        <a:srgbClr val="A7A9AC"/>
      </a:dk2>
      <a:lt2>
        <a:srgbClr val="CCCCCC"/>
      </a:lt2>
      <a:accent1>
        <a:srgbClr val="1D499B"/>
      </a:accent1>
      <a:accent2>
        <a:srgbClr val="F26522"/>
      </a:accent2>
      <a:accent3>
        <a:srgbClr val="ED2891"/>
      </a:accent3>
      <a:accent4>
        <a:srgbClr val="00B7B2"/>
      </a:accent4>
      <a:accent5>
        <a:srgbClr val="A7A9AC"/>
      </a:accent5>
      <a:accent6>
        <a:srgbClr val="000000"/>
      </a:accent6>
      <a:hlink>
        <a:srgbClr val="5490D0"/>
      </a:hlink>
      <a:folHlink>
        <a:srgbClr val="716F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U Standard Wide - Montserrat  -  Read-Only" id="{21248BF0-E3B0-4C53-A169-55826A3FFB48}" vid="{B6E6AA51-05D2-406F-A906-CDA204BCD29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51A7AEEA913F43841A4D8BD080A637" ma:contentTypeVersion="9" ma:contentTypeDescription="Create a new document." ma:contentTypeScope="" ma:versionID="95abf10a02f780df8561e7c327134a07">
  <xsd:schema xmlns:xsd="http://www.w3.org/2001/XMLSchema" xmlns:xs="http://www.w3.org/2001/XMLSchema" xmlns:p="http://schemas.microsoft.com/office/2006/metadata/properties" xmlns:ns2="58767df0-406d-4df6-8b4c-139bb9fe3a07" targetNamespace="http://schemas.microsoft.com/office/2006/metadata/properties" ma:root="true" ma:fieldsID="fdc187d24fa9ecd6d04426a15938c3f0" ns2:_="">
    <xsd:import namespace="58767df0-406d-4df6-8b4c-139bb9fe3a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767df0-406d-4df6-8b4c-139bb9fe3a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9238143-5647-4B59-A1C4-C6892A9556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767df0-406d-4df6-8b4c-139bb9fe3a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D3FC35-979A-4429-98FF-B326B98A36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562B4D-A335-45D9-8F0B-D05FEF95654F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58767df0-406d-4df6-8b4c-139bb9fe3a07"/>
    <ds:schemaRef ds:uri="http://schemas.openxmlformats.org/package/2006/metadata/core-properties"/>
    <ds:schemaRef ds:uri="http://purl.org/dc/terms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5537</TotalTime>
  <Words>1202</Words>
  <Application>Microsoft Office PowerPoint</Application>
  <PresentationFormat>On-screen Show (16:9)</PresentationFormat>
  <Paragraphs>115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Avenir</vt:lpstr>
      <vt:lpstr>Avenir Book</vt:lpstr>
      <vt:lpstr>Avenir Light</vt:lpstr>
      <vt:lpstr>Calibri</vt:lpstr>
      <vt:lpstr>Calibri Light</vt:lpstr>
      <vt:lpstr>Montserrat</vt:lpstr>
      <vt:lpstr>Office Theme</vt:lpstr>
      <vt:lpstr>OU Title</vt:lpstr>
      <vt:lpstr>EMPLOYABILITY CONFERENCE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Gordon</dc:creator>
  <cp:lastModifiedBy>Caroline.Fletcher-Moore</cp:lastModifiedBy>
  <cp:revision>39</cp:revision>
  <cp:lastPrinted>2018-08-29T11:05:02Z</cp:lastPrinted>
  <dcterms:created xsi:type="dcterms:W3CDTF">2018-12-11T23:39:25Z</dcterms:created>
  <dcterms:modified xsi:type="dcterms:W3CDTF">2022-03-17T11:43:10Z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0x0101006D51A7AEEA913F43841A4D8BD080A637</vt:lpwstr>
  </property>
  <property fmtid="{D5CDD505-2E9C-101B-9397-08002B2CF9AE}" pid="3" name="Order">
    <vt:r8>43400</vt:r8>
  </property>
</Properties>
</file>