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4"/>
    <p:sldMasterId id="2147483708" r:id="rId5"/>
  </p:sldMasterIdLst>
  <p:notesMasterIdLst>
    <p:notesMasterId r:id="rId23"/>
  </p:notesMasterIdLst>
  <p:sldIdLst>
    <p:sldId id="284" r:id="rId6"/>
    <p:sldId id="256" r:id="rId7"/>
    <p:sldId id="268" r:id="rId8"/>
    <p:sldId id="273" r:id="rId9"/>
    <p:sldId id="271" r:id="rId10"/>
    <p:sldId id="274" r:id="rId11"/>
    <p:sldId id="277" r:id="rId12"/>
    <p:sldId id="275" r:id="rId13"/>
    <p:sldId id="278" r:id="rId14"/>
    <p:sldId id="279" r:id="rId15"/>
    <p:sldId id="280" r:id="rId16"/>
    <p:sldId id="281" r:id="rId17"/>
    <p:sldId id="272" r:id="rId18"/>
    <p:sldId id="283" r:id="rId19"/>
    <p:sldId id="267" r:id="rId20"/>
    <p:sldId id="269" r:id="rId21"/>
    <p:sldId id="270" r:id="rId22"/>
  </p:sldIdLst>
  <p:sldSz cx="12192000" cy="6858000"/>
  <p:notesSz cx="6794500" cy="99314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libri Light" panose="020F0302020204030204" pitchFamily="34" charset="0"/>
      <p:regular r:id="rId28"/>
      <p:italic r:id="rId29"/>
    </p:embeddedFont>
    <p:embeddedFont>
      <p:font typeface="Montserrat" panose="00000500000000000000" pitchFamily="2" charset="0"/>
      <p:regular r:id="rId30"/>
      <p:bold r:id="rId31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FFA30C1-36E1-4D41-949C-8A3730C80ECD}" v="6" dt="2022-03-15T12:21:52.76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2" autoAdjust="0"/>
    <p:restoredTop sz="96357" autoAdjust="0"/>
  </p:normalViewPr>
  <p:slideViewPr>
    <p:cSldViewPr snapToGrid="0">
      <p:cViewPr varScale="1">
        <p:scale>
          <a:sx n="106" d="100"/>
          <a:sy n="106" d="100"/>
        </p:scale>
        <p:origin x="6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4" y="0"/>
            <a:ext cx="2944283" cy="498295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947A790B-5F13-48AD-91A2-5459A3FBF8AF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5925" y="1239838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4631" tIns="47316" rIns="94631" bIns="473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8"/>
            <a:ext cx="2944283" cy="498294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4" y="9433108"/>
            <a:ext cx="2944283" cy="498294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3FE7BD27-0F6E-40D7-9742-E0857F79D1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51460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519EDF-32DA-2B40-A28B-2067B9A173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4264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9838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7BD27-0F6E-40D7-9742-E0857F79D1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10275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9838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7BD27-0F6E-40D7-9742-E0857F79D1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66476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9838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7BD27-0F6E-40D7-9742-E0857F79D1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7825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9838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7BD27-0F6E-40D7-9742-E0857F79D1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929677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9838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E7BD27-0F6E-40D7-9742-E0857F79D10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304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9838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7BD27-0F6E-40D7-9742-E0857F79D1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8439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9838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7BD27-0F6E-40D7-9742-E0857F79D1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03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9838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7BD27-0F6E-40D7-9742-E0857F79D1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09826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9838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7BD27-0F6E-40D7-9742-E0857F79D1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66858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9838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7BD27-0F6E-40D7-9742-E0857F79D1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5218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9838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7BD27-0F6E-40D7-9742-E0857F79D1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2710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9838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7BD27-0F6E-40D7-9742-E0857F79D1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81565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9838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7BD27-0F6E-40D7-9742-E0857F79D1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0121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15925" y="1239838"/>
            <a:ext cx="5962650" cy="33543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E7BD27-0F6E-40D7-9742-E0857F79D10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974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98E1-118E-46AC-B025-FF5051BE0CA9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4198-2B99-4B8C-A7BB-38AB47CE6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297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98E1-118E-46AC-B025-FF5051BE0CA9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4198-2B99-4B8C-A7BB-38AB47CE6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9265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98E1-118E-46AC-B025-FF5051BE0CA9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4198-2B99-4B8C-A7BB-38AB47CE6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01992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65761" y="2880001"/>
            <a:ext cx="11486267" cy="1329595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algn="l">
              <a:defRPr sz="4800" b="1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r>
              <a:rPr lang="en-US" dirty="0"/>
              <a:t>PRESENTATION</a:t>
            </a:r>
            <a:br>
              <a:rPr lang="en-US" dirty="0"/>
            </a:br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65761" y="4222657"/>
            <a:ext cx="11486268" cy="3323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anose="00000500000000000000" pitchFamily="2" charset="0"/>
              </a:defRPr>
            </a:lvl1pPr>
            <a:lvl2pPr marL="457177" indent="0" algn="ctr">
              <a:buNone/>
              <a:defRPr sz="2000"/>
            </a:lvl2pPr>
            <a:lvl3pPr marL="914354" indent="0" algn="ctr">
              <a:buNone/>
              <a:defRPr sz="1801"/>
            </a:lvl3pPr>
            <a:lvl4pPr marL="1371531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3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7" indent="0" algn="ctr">
              <a:buNone/>
              <a:defRPr sz="1600"/>
            </a:lvl9pPr>
          </a:lstStyle>
          <a:p>
            <a:r>
              <a:rPr lang="en-US" dirty="0"/>
              <a:t>SUB TITLE IN HERE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5759" y="6321578"/>
            <a:ext cx="2743200" cy="184665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>
              <a:defRPr sz="1333">
                <a:solidFill>
                  <a:schemeClr val="bg1"/>
                </a:solidFill>
                <a:latin typeface="Montserrat" panose="00000500000000000000" pitchFamily="2" charset="0"/>
              </a:defRPr>
            </a:lvl1pPr>
          </a:lstStyle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1477" y="5507027"/>
            <a:ext cx="1460553" cy="99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322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98E1-118E-46AC-B025-FF5051BE0CA9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4198-2B99-4B8C-A7BB-38AB47CE6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73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98E1-118E-46AC-B025-FF5051BE0CA9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4198-2B99-4B8C-A7BB-38AB47CE6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249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98E1-118E-46AC-B025-FF5051BE0CA9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4198-2B99-4B8C-A7BB-38AB47CE6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622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98E1-118E-46AC-B025-FF5051BE0CA9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4198-2B99-4B8C-A7BB-38AB47CE6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894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98E1-118E-46AC-B025-FF5051BE0CA9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4198-2B99-4B8C-A7BB-38AB47CE6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3579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98E1-118E-46AC-B025-FF5051BE0CA9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4198-2B99-4B8C-A7BB-38AB47CE6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0542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98E1-118E-46AC-B025-FF5051BE0CA9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4198-2B99-4B8C-A7BB-38AB47CE6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3683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D98E1-118E-46AC-B025-FF5051BE0CA9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4D4198-2B99-4B8C-A7BB-38AB47CE6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639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6D98E1-118E-46AC-B025-FF5051BE0CA9}" type="datetimeFigureOut">
              <a:rPr lang="en-GB" smtClean="0"/>
              <a:t>15/03/2022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4D4198-2B99-4B8C-A7BB-38AB47CE6D7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1363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484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hf hdr="0" ftr="0" dt="0"/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1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sarah.carnegie@ncl.ac.u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79141" y="157694"/>
            <a:ext cx="11246464" cy="609398"/>
          </a:xfrm>
        </p:spPr>
        <p:txBody>
          <a:bodyPr/>
          <a:lstStyle/>
          <a:p>
            <a:r>
              <a:rPr lang="en-US" sz="4400" dirty="0"/>
              <a:t>EMPLOYABILITY CONFERENCE 2022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79140" y="767092"/>
            <a:ext cx="11246465" cy="664797"/>
          </a:xfrm>
        </p:spPr>
        <p:txBody>
          <a:bodyPr/>
          <a:lstStyle/>
          <a:p>
            <a:r>
              <a:rPr lang="en-US" dirty="0"/>
              <a:t>Employability: expanding the narrative for a rapidly changing world – continuing the conversation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5A2831A-6611-46D6-BF7E-B5564D8EF23C}"/>
              </a:ext>
            </a:extLst>
          </p:cNvPr>
          <p:cNvSpPr txBox="1"/>
          <p:nvPr/>
        </p:nvSpPr>
        <p:spPr>
          <a:xfrm>
            <a:off x="2595156" y="853441"/>
            <a:ext cx="2969621" cy="166333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6193D994-E2FC-46EA-98C1-5039ED753C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8" b="1864"/>
          <a:stretch/>
        </p:blipFill>
        <p:spPr>
          <a:xfrm>
            <a:off x="9721923" y="4480472"/>
            <a:ext cx="2409117" cy="2219834"/>
          </a:xfrm>
          <a:prstGeom prst="rect">
            <a:avLst/>
          </a:prstGeom>
        </p:spPr>
      </p:pic>
      <p:sp>
        <p:nvSpPr>
          <p:cNvPr id="9" name="Title 3">
            <a:extLst>
              <a:ext uri="{FF2B5EF4-FFF2-40B4-BE49-F238E27FC236}">
                <a16:creationId xmlns:a16="http://schemas.microsoft.com/office/drawing/2014/main" id="{75D31BD8-09A3-43EE-A06D-F7CCB3B662E0}"/>
              </a:ext>
            </a:extLst>
          </p:cNvPr>
          <p:cNvSpPr txBox="1">
            <a:spLocks/>
          </p:cNvSpPr>
          <p:nvPr/>
        </p:nvSpPr>
        <p:spPr>
          <a:xfrm>
            <a:off x="379140" y="2819602"/>
            <a:ext cx="11486269" cy="99719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bg1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600" dirty="0"/>
              <a:t>Value of work-integrated learning to support student transition into career roles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j-ea"/>
              <a:cs typeface="+mj-cs"/>
            </a:endParaRPr>
          </a:p>
        </p:txBody>
      </p:sp>
      <p:sp>
        <p:nvSpPr>
          <p:cNvPr id="10" name="Subtitle 4">
            <a:extLst>
              <a:ext uri="{FF2B5EF4-FFF2-40B4-BE49-F238E27FC236}">
                <a16:creationId xmlns:a16="http://schemas.microsoft.com/office/drawing/2014/main" id="{C387A22A-54E4-4FCD-A0D4-688FDFB7A4D4}"/>
              </a:ext>
            </a:extLst>
          </p:cNvPr>
          <p:cNvSpPr txBox="1">
            <a:spLocks/>
          </p:cNvSpPr>
          <p:nvPr/>
        </p:nvSpPr>
        <p:spPr>
          <a:xfrm>
            <a:off x="379140" y="4078404"/>
            <a:ext cx="11246465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914354" rtl="0" eaLnBrk="1" latinLnBrk="0" hangingPunct="1">
              <a:lnSpc>
                <a:spcPct val="90000"/>
              </a:lnSpc>
              <a:spcBef>
                <a:spcPts val="1001"/>
              </a:spcBef>
              <a:buFont typeface="Arial" panose="020B0604020202020204" pitchFamily="34" charset="0"/>
              <a:buNone/>
              <a:defRPr sz="2400" kern="1200">
                <a:solidFill>
                  <a:schemeClr val="bg1"/>
                </a:solidFill>
                <a:latin typeface="Montserrat" panose="00000500000000000000" pitchFamily="2" charset="0"/>
                <a:ea typeface="+mn-ea"/>
                <a:cs typeface="+mn-cs"/>
              </a:defRPr>
            </a:lvl1pPr>
            <a:lvl2pPr marL="457177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54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31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09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86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63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40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17" indent="0" algn="ctr" defTabSz="914354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54" rtl="0" eaLnBrk="1" fontAlgn="auto" latinLnBrk="0" hangingPunct="1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Sarah Carnegie, Newcastle University Business School</a:t>
            </a:r>
          </a:p>
        </p:txBody>
      </p:sp>
    </p:spTree>
    <p:extLst>
      <p:ext uri="{BB962C8B-B14F-4D97-AF65-F5344CB8AC3E}">
        <p14:creationId xmlns:p14="http://schemas.microsoft.com/office/powerpoint/2010/main" val="37349810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6FBB-288A-4731-A39D-4CA9A832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56" y="1206414"/>
            <a:ext cx="5915025" cy="619583"/>
          </a:xfrm>
        </p:spPr>
        <p:txBody>
          <a:bodyPr>
            <a:normAutofit/>
          </a:bodyPr>
          <a:lstStyle/>
          <a:p>
            <a:r>
              <a:rPr lang="en-GB" sz="2850" dirty="0">
                <a:solidFill>
                  <a:srgbClr val="0070C0"/>
                </a:solidFill>
              </a:rPr>
              <a:t>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68F9B-21FA-4204-973B-0FE684C9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955" y="1825995"/>
            <a:ext cx="6253349" cy="37497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1950" dirty="0"/>
              <a:t>50% group assignments and 50% individual assignment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1950" dirty="0"/>
              <a:t>Group Assignments: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1950" dirty="0"/>
              <a:t>Client Report [8,000 words] but can submit unlimited appendices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1950" dirty="0"/>
              <a:t>Client Presentation [20 minutes] pitching their recommendations 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1950" i="1" dirty="0"/>
              <a:t>Group Assignments are Peer Reviewed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1950" dirty="0"/>
              <a:t>Individual Assignment: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1950" dirty="0"/>
              <a:t>Reflective Account – learning gained [3,500 words]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40799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6FBB-288A-4731-A39D-4CA9A832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56" y="1206414"/>
            <a:ext cx="5915025" cy="619583"/>
          </a:xfrm>
        </p:spPr>
        <p:txBody>
          <a:bodyPr>
            <a:normAutofit/>
          </a:bodyPr>
          <a:lstStyle/>
          <a:p>
            <a:r>
              <a:rPr lang="en-GB" sz="2850" dirty="0">
                <a:solidFill>
                  <a:srgbClr val="0070C0"/>
                </a:solidFill>
              </a:rPr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68F9B-21FA-4204-973B-0FE684C9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955" y="1825995"/>
            <a:ext cx="6253349" cy="3749784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1950" dirty="0"/>
              <a:t>Have learnt: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950" dirty="0"/>
              <a:t>Importance of peer review for group work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950" dirty="0"/>
              <a:t>Peer review to have + and – consequences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950" dirty="0"/>
              <a:t>Having ‘distance’ between completion of group work and submission of peer review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950" dirty="0"/>
              <a:t>Importance of allowing freedom of choice of the topic in their individual reflective account, </a:t>
            </a:r>
            <a:r>
              <a:rPr lang="en-US" sz="1950" i="1" dirty="0"/>
              <a:t>learning about …………….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4133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6FBB-288A-4731-A39D-4CA9A832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56" y="1206414"/>
            <a:ext cx="5915025" cy="619583"/>
          </a:xfrm>
        </p:spPr>
        <p:txBody>
          <a:bodyPr>
            <a:normAutofit/>
          </a:bodyPr>
          <a:lstStyle/>
          <a:p>
            <a:r>
              <a:rPr lang="en-GB" sz="2850" dirty="0">
                <a:solidFill>
                  <a:srgbClr val="0070C0"/>
                </a:solidFill>
              </a:rPr>
              <a:t>Work-integrated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68F9B-21FA-4204-973B-0FE684C9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955" y="1807188"/>
            <a:ext cx="6253349" cy="350688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1950" b="1" dirty="0"/>
              <a:t>Making it real</a:t>
            </a:r>
          </a:p>
          <a:p>
            <a:pPr marL="0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dirty="0"/>
              <a:t>Meeting clients – speed networking</a:t>
            </a:r>
          </a:p>
          <a:p>
            <a:pPr marL="0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dirty="0"/>
              <a:t>Allocation of groups based on: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</a:pPr>
            <a:r>
              <a:rPr lang="en-GB" sz="1950" dirty="0"/>
              <a:t>client preference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</a:pPr>
            <a:r>
              <a:rPr lang="en-GB" sz="1950" dirty="0"/>
              <a:t>student preference [2 votes for, 1 vote no + COI]</a:t>
            </a:r>
          </a:p>
          <a:p>
            <a:pPr lvl="1">
              <a:lnSpc>
                <a:spcPct val="110000"/>
              </a:lnSpc>
              <a:spcBef>
                <a:spcPts val="0"/>
              </a:spcBef>
              <a:spcAft>
                <a:spcPts val="450"/>
              </a:spcAft>
            </a:pPr>
            <a:r>
              <a:rPr lang="en-GB" sz="1950" dirty="0"/>
              <a:t>student characteristics – team working style, nationality, gender, degree programme </a:t>
            </a:r>
          </a:p>
          <a:p>
            <a:pPr marL="0" indent="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dirty="0"/>
              <a:t>Once allocated to a client: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GB" sz="1950" dirty="0"/>
              <a:t>cannot change to another group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450"/>
              </a:spcAft>
            </a:pPr>
            <a:r>
              <a:rPr lang="en-GB" sz="1950" dirty="0"/>
              <a:t>students responsible for client management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419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6FBB-288A-4731-A39D-4CA9A832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56" y="1206414"/>
            <a:ext cx="5915025" cy="619583"/>
          </a:xfrm>
        </p:spPr>
        <p:txBody>
          <a:bodyPr>
            <a:normAutofit/>
          </a:bodyPr>
          <a:lstStyle/>
          <a:p>
            <a:r>
              <a:rPr lang="en-GB" sz="2850" dirty="0">
                <a:solidFill>
                  <a:srgbClr val="0070C0"/>
                </a:solidFill>
              </a:rPr>
              <a:t>Work-integrated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68F9B-21FA-4204-973B-0FE684C9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955" y="1834916"/>
            <a:ext cx="6253349" cy="3658343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1950" dirty="0"/>
              <a:t>Managing the risks of ‘real’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en-GB" dirty="0"/>
              <a:t>Code of Conduct [voluntary informed consent]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en-GB" dirty="0"/>
              <a:t>Non Disclosure Agreement offered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en-GB" dirty="0"/>
              <a:t>Travel Risk Assessments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en-GB" dirty="0"/>
              <a:t>Research Plan – formal presentation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</a:pPr>
            <a:r>
              <a:rPr lang="en-GB" dirty="0"/>
              <a:t>Clients approve all primary research activity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1950" dirty="0"/>
              <a:t>Critically important to manage reputational risk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1950" dirty="0"/>
              <a:t>Supervisors act as initial ‘filter’ for draft work sent to client – importance of timely responses 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1950" dirty="0"/>
              <a:t>AND, supporting the </a:t>
            </a:r>
            <a:r>
              <a:rPr lang="en-GB" sz="1950"/>
              <a:t>groups to work </a:t>
            </a:r>
            <a:r>
              <a:rPr lang="en-GB" sz="1950" dirty="0"/>
              <a:t>as teams!</a:t>
            </a:r>
          </a:p>
        </p:txBody>
      </p:sp>
    </p:spTree>
    <p:extLst>
      <p:ext uri="{BB962C8B-B14F-4D97-AF65-F5344CB8AC3E}">
        <p14:creationId xmlns:p14="http://schemas.microsoft.com/office/powerpoint/2010/main" val="27744893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6FBB-288A-4731-A39D-4CA9A832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56" y="1206414"/>
            <a:ext cx="5915025" cy="619583"/>
          </a:xfrm>
        </p:spPr>
        <p:txBody>
          <a:bodyPr>
            <a:normAutofit/>
          </a:bodyPr>
          <a:lstStyle/>
          <a:p>
            <a:r>
              <a:rPr lang="en-GB" sz="2850" dirty="0">
                <a:solidFill>
                  <a:srgbClr val="0070C0"/>
                </a:solidFill>
              </a:rPr>
              <a:t>Employability and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68F9B-21FA-4204-973B-0FE684C9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955" y="1852908"/>
            <a:ext cx="6253349" cy="3506882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1950" dirty="0"/>
              <a:t>Feedback from participating students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1950" i="1" dirty="0"/>
              <a:t>“This is the only module at university that I think will actually prepare me for working life”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1950" i="1" dirty="0"/>
              <a:t>“This module seems more useful in preparing me for the world of work”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1950" i="1" dirty="0"/>
              <a:t>“Enjoyed the autonomy to be entrepreneurial with a report and go beyond what is expected of Business Management graduates”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1950" i="1" dirty="0"/>
              <a:t>“It is very practical; you can use things you have learnt in class and test them to see if they work in the outside world in the same way”</a:t>
            </a:r>
            <a:endParaRPr lang="en-US" i="1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09477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6FBB-288A-4731-A39D-4CA9A832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56" y="1206414"/>
            <a:ext cx="5915025" cy="619583"/>
          </a:xfrm>
        </p:spPr>
        <p:txBody>
          <a:bodyPr>
            <a:normAutofit/>
          </a:bodyPr>
          <a:lstStyle/>
          <a:p>
            <a:r>
              <a:rPr lang="en-GB" sz="2850" dirty="0">
                <a:solidFill>
                  <a:srgbClr val="0070C0"/>
                </a:solidFill>
              </a:rPr>
              <a:t>Employability and Transition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68F9B-21FA-4204-973B-0FE684C9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955" y="1852908"/>
            <a:ext cx="6253349" cy="35068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1950" dirty="0"/>
              <a:t>Feedback on value of module once in employment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1950" dirty="0"/>
              <a:t>Student reported value in learning that supported their transition into work: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1950" dirty="0"/>
              <a:t>Being able to cope with multiple deadlines 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1950" dirty="0"/>
              <a:t>Working as part of a team 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1950" dirty="0"/>
              <a:t>Willingness to take the initiative 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1950" dirty="0"/>
              <a:t>Actively participating in meetings 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en-US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8447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6FBB-288A-4731-A39D-4CA9A832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56" y="1206414"/>
            <a:ext cx="5915025" cy="619583"/>
          </a:xfrm>
        </p:spPr>
        <p:txBody>
          <a:bodyPr>
            <a:normAutofit/>
          </a:bodyPr>
          <a:lstStyle/>
          <a:p>
            <a:r>
              <a:rPr lang="en-GB" sz="2850" dirty="0">
                <a:solidFill>
                  <a:srgbClr val="0070C0"/>
                </a:solidFill>
              </a:rPr>
              <a:t>Work-integrated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68F9B-21FA-4204-973B-0FE684C9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955" y="1834915"/>
            <a:ext cx="6253349" cy="350688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sz="1950" dirty="0"/>
              <a:t>Key points:</a:t>
            </a:r>
          </a:p>
          <a:p>
            <a:r>
              <a:rPr lang="en-GB" sz="1950" dirty="0"/>
              <a:t>Value of opportunity for work-integrated learning</a:t>
            </a:r>
          </a:p>
          <a:p>
            <a:r>
              <a:rPr lang="en-GB" sz="1950" dirty="0"/>
              <a:t>Purposeful client recruitment [often repeat clients]</a:t>
            </a:r>
          </a:p>
          <a:p>
            <a:r>
              <a:rPr lang="en-GB" sz="1950" dirty="0"/>
              <a:t>Taking time to ensure the research is appropriate </a:t>
            </a:r>
          </a:p>
          <a:p>
            <a:r>
              <a:rPr lang="en-GB" sz="1950" dirty="0"/>
              <a:t>Managing risks [reputational risk]</a:t>
            </a:r>
          </a:p>
          <a:p>
            <a:r>
              <a:rPr lang="en-GB" sz="1950" dirty="0"/>
              <a:t>Proactive supervision of group progress</a:t>
            </a:r>
          </a:p>
          <a:p>
            <a:r>
              <a:rPr lang="en-GB" sz="1950" dirty="0"/>
              <a:t>Groups need support to learn how to work together</a:t>
            </a:r>
          </a:p>
          <a:p>
            <a:r>
              <a:rPr lang="en-GB" sz="1950" dirty="0"/>
              <a:t>Peer review for group assessments</a:t>
            </a:r>
          </a:p>
          <a:p>
            <a:r>
              <a:rPr lang="en-GB" sz="1950" dirty="0"/>
              <a:t>Active, assessed, reflection of learning gained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808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>
          <a:xfrm>
            <a:off x="365761" y="2880001"/>
            <a:ext cx="11486267" cy="664799"/>
          </a:xfrm>
        </p:spPr>
        <p:txBody>
          <a:bodyPr/>
          <a:lstStyle/>
          <a:p>
            <a:pPr algn="ctr"/>
            <a:r>
              <a:rPr lang="en-US" dirty="0"/>
              <a:t>THANK YOU</a:t>
            </a:r>
          </a:p>
        </p:txBody>
      </p:sp>
      <p:pic>
        <p:nvPicPr>
          <p:cNvPr id="4" name="Picture 3" descr="Graphical user interface&#10;&#10;Description automatically generated">
            <a:extLst>
              <a:ext uri="{FF2B5EF4-FFF2-40B4-BE49-F238E27FC236}">
                <a16:creationId xmlns:a16="http://schemas.microsoft.com/office/drawing/2014/main" id="{91167D23-4D7C-4CFF-839A-153659C1C06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358" b="1864"/>
          <a:stretch/>
        </p:blipFill>
        <p:spPr>
          <a:xfrm>
            <a:off x="9721923" y="4480472"/>
            <a:ext cx="2409117" cy="2219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265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A6C39-283C-4C61-880B-C23AAC005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81351" y="2836085"/>
            <a:ext cx="4128956" cy="1314810"/>
          </a:xfrm>
        </p:spPr>
        <p:txBody>
          <a:bodyPr>
            <a:normAutofit fontScale="90000"/>
          </a:bodyPr>
          <a:lstStyle/>
          <a:p>
            <a:pPr algn="l"/>
            <a:r>
              <a:rPr lang="en-GB" sz="3150" dirty="0"/>
              <a:t>Value of work-integrated learning to support student transition into career roles</a:t>
            </a:r>
          </a:p>
        </p:txBody>
      </p:sp>
    </p:spTree>
    <p:extLst>
      <p:ext uri="{BB962C8B-B14F-4D97-AF65-F5344CB8AC3E}">
        <p14:creationId xmlns:p14="http://schemas.microsoft.com/office/powerpoint/2010/main" val="3492505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6FBB-288A-4731-A39D-4CA9A832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8489" y="1131097"/>
            <a:ext cx="5915025" cy="61958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70C0"/>
                </a:solidFill>
              </a:rPr>
              <a:t>Introduction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B48C7B7-0190-4751-B936-8E7524F6AB0D}"/>
              </a:ext>
            </a:extLst>
          </p:cNvPr>
          <p:cNvSpPr txBox="1">
            <a:spLocks/>
          </p:cNvSpPr>
          <p:nvPr/>
        </p:nvSpPr>
        <p:spPr>
          <a:xfrm>
            <a:off x="3069388" y="1850023"/>
            <a:ext cx="6053227" cy="3976228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1950" dirty="0"/>
              <a:t>Sharing learning from 12 years delivery of a 40 credit capstone module 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1950" dirty="0"/>
              <a:t>Module ‘management consultancy project’, focus on experiential / work-integrated learning 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1950" dirty="0"/>
              <a:t>Sarah Carnegie, </a:t>
            </a:r>
            <a:r>
              <a:rPr lang="en-GB" sz="1950" dirty="0">
                <a:hlinkClick r:id="rId4"/>
              </a:rPr>
              <a:t>sarah.carnegie@newcastle.ac.uk</a:t>
            </a:r>
            <a:endParaRPr lang="en-GB" sz="1950" dirty="0"/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en-GB" sz="1950" dirty="0">
                <a:solidFill>
                  <a:prstClr val="black"/>
                </a:solidFill>
              </a:rPr>
              <a:t>Lecturer – HRM and Management Consultancy  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en-GB" sz="1950" dirty="0">
                <a:solidFill>
                  <a:prstClr val="black"/>
                </a:solidFill>
              </a:rPr>
              <a:t>Career in HR&amp;D assessment and consultancy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/>
            </a:pPr>
            <a:r>
              <a:rPr lang="en-GB" sz="1950" dirty="0">
                <a:solidFill>
                  <a:prstClr val="black"/>
                </a:solidFill>
              </a:rPr>
              <a:t>Chartered Fellow of the CIPD [Chartered Institute of Personnel and Development], Senior Fellow of the HEA [Higher Education Academy]</a:t>
            </a:r>
          </a:p>
          <a:p>
            <a:pPr marL="0" inden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None/>
              <a:defRPr/>
            </a:pPr>
            <a:endParaRPr lang="en-GB" sz="3000" dirty="0">
              <a:solidFill>
                <a:prstClr val="black"/>
              </a:solidFill>
              <a:latin typeface="Calibri" panose="020F0502020204030204"/>
            </a:endParaRPr>
          </a:p>
          <a:p>
            <a:pPr marL="0" indent="0">
              <a:buNone/>
              <a:defRPr/>
            </a:pPr>
            <a:endParaRPr lang="en-GB" sz="2100" dirty="0">
              <a:solidFill>
                <a:prstClr val="black"/>
              </a:solidFill>
              <a:latin typeface="Calibri" panose="020F0502020204030204"/>
            </a:endParaRPr>
          </a:p>
          <a:p>
            <a:pPr lvl="0">
              <a:defRPr/>
            </a:pPr>
            <a:endParaRPr lang="en-GB" sz="21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819623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6FBB-288A-4731-A39D-4CA9A832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56" y="1206414"/>
            <a:ext cx="5915025" cy="619583"/>
          </a:xfrm>
        </p:spPr>
        <p:txBody>
          <a:bodyPr>
            <a:normAutofit/>
          </a:bodyPr>
          <a:lstStyle/>
          <a:p>
            <a:r>
              <a:rPr lang="en-GB" sz="2850" dirty="0">
                <a:solidFill>
                  <a:srgbClr val="0070C0"/>
                </a:solidFill>
              </a:rPr>
              <a:t>Work-integrated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68F9B-21FA-4204-973B-0FE684C9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955" y="1834915"/>
            <a:ext cx="6253349" cy="3506882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dirty="0"/>
              <a:t>The Module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dirty="0"/>
              <a:t>What is it?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dirty="0"/>
              <a:t>Making it work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dirty="0"/>
              <a:t>Making it real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dirty="0"/>
              <a:t>Outcomes to support employability and transition into career roles</a:t>
            </a:r>
            <a:br>
              <a:rPr lang="en-GB" dirty="0"/>
            </a:br>
            <a:endParaRPr lang="en-GB" dirty="0"/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99910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6FBB-288A-4731-A39D-4CA9A832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56" y="1206414"/>
            <a:ext cx="5915025" cy="619583"/>
          </a:xfrm>
        </p:spPr>
        <p:txBody>
          <a:bodyPr>
            <a:normAutofit/>
          </a:bodyPr>
          <a:lstStyle/>
          <a:p>
            <a:r>
              <a:rPr lang="en-GB" sz="2850" dirty="0">
                <a:solidFill>
                  <a:srgbClr val="0070C0"/>
                </a:solidFill>
              </a:rPr>
              <a:t>Work-integrated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68F9B-21FA-4204-973B-0FE684C9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955" y="1834916"/>
            <a:ext cx="6253349" cy="36034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1950" b="1" dirty="0"/>
              <a:t>What is it?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1950" dirty="0"/>
              <a:t>Undergraduate final stage module [40 credits] option instead of a dissertation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1950" dirty="0"/>
              <a:t>Available to Business Management / Marketing and Management students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1950" dirty="0"/>
              <a:t>Delivered in semesters 1 and 2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1950" dirty="0"/>
              <a:t>Capped at 64 students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1950" dirty="0"/>
              <a:t>2 academic supervisors – alternating teaching / supervision support</a:t>
            </a:r>
          </a:p>
        </p:txBody>
      </p:sp>
    </p:spTree>
    <p:extLst>
      <p:ext uri="{BB962C8B-B14F-4D97-AF65-F5344CB8AC3E}">
        <p14:creationId xmlns:p14="http://schemas.microsoft.com/office/powerpoint/2010/main" val="11552995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6FBB-288A-4731-A39D-4CA9A832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56" y="1206414"/>
            <a:ext cx="5915025" cy="619583"/>
          </a:xfrm>
        </p:spPr>
        <p:txBody>
          <a:bodyPr>
            <a:normAutofit/>
          </a:bodyPr>
          <a:lstStyle/>
          <a:p>
            <a:r>
              <a:rPr lang="en-GB" sz="2850" dirty="0">
                <a:solidFill>
                  <a:srgbClr val="0070C0"/>
                </a:solidFill>
              </a:rPr>
              <a:t>Work-integrated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68F9B-21FA-4204-973B-0FE684C9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955" y="1834915"/>
            <a:ext cx="6253349" cy="350688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GB" sz="1950" b="1" dirty="0"/>
              <a:t>Making it work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1950" dirty="0"/>
              <a:t>Recruiting clients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1950" dirty="0"/>
              <a:t>Structure 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GB" sz="1950" dirty="0"/>
              <a:t>Assessment 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7596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6FBB-288A-4731-A39D-4CA9A832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56" y="1206414"/>
            <a:ext cx="5915025" cy="619583"/>
          </a:xfrm>
        </p:spPr>
        <p:txBody>
          <a:bodyPr>
            <a:normAutofit/>
          </a:bodyPr>
          <a:lstStyle/>
          <a:p>
            <a:r>
              <a:rPr lang="en-GB" sz="2850" dirty="0">
                <a:solidFill>
                  <a:srgbClr val="0070C0"/>
                </a:solidFill>
              </a:rPr>
              <a:t>Recruiting Client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68F9B-21FA-4204-973B-0FE684C9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955" y="1825995"/>
            <a:ext cx="6493046" cy="3749784"/>
          </a:xfrm>
        </p:spPr>
        <p:txBody>
          <a:bodyPr>
            <a:normAutofit fontScale="62500" lnSpcReduction="20000"/>
          </a:bodyPr>
          <a:lstStyle/>
          <a:p>
            <a:pPr marL="0" inden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dirty="0"/>
              <a:t>Not difficult to ‘sell’ to potential clients [maximum of 8]</a:t>
            </a:r>
          </a:p>
          <a:p>
            <a:pPr marL="0" inden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dirty="0"/>
              <a:t>Have learnt importance of:</a:t>
            </a:r>
          </a:p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dirty="0"/>
              <a:t>academic supervisor having working relationship / contact with each client</a:t>
            </a:r>
          </a:p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dirty="0"/>
              <a:t>using personal / local network</a:t>
            </a:r>
          </a:p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dirty="0"/>
              <a:t>initial sense check, appropriateness of overall project scope</a:t>
            </a:r>
          </a:p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dirty="0"/>
              <a:t>explaining timescales / parameters / expectations</a:t>
            </a:r>
          </a:p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dirty="0"/>
              <a:t>having a clear lead contact in client organisation [in larger organisations students can get ‘lost’]</a:t>
            </a:r>
          </a:p>
          <a:p>
            <a:pPr>
              <a:lnSpc>
                <a:spcPct val="120000"/>
              </a:lnSpc>
              <a:spcBef>
                <a:spcPts val="450"/>
              </a:spcBef>
            </a:pPr>
            <a:r>
              <a:rPr lang="en-US" dirty="0"/>
              <a:t>involving the client in initial group selection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4091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6FBB-288A-4731-A39D-4CA9A832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56" y="1206414"/>
            <a:ext cx="5915025" cy="619583"/>
          </a:xfrm>
        </p:spPr>
        <p:txBody>
          <a:bodyPr>
            <a:normAutofit/>
          </a:bodyPr>
          <a:lstStyle/>
          <a:p>
            <a:r>
              <a:rPr lang="en-GB" sz="2850" dirty="0">
                <a:solidFill>
                  <a:srgbClr val="0070C0"/>
                </a:solidFill>
              </a:rPr>
              <a:t>Structure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4F60795-F4D3-4F7B-B852-FECAA7D527B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526294"/>
              </p:ext>
            </p:extLst>
          </p:nvPr>
        </p:nvGraphicFramePr>
        <p:xfrm>
          <a:off x="3058590" y="1901064"/>
          <a:ext cx="6074824" cy="3409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5050">
                  <a:extLst>
                    <a:ext uri="{9D8B030D-6E8A-4147-A177-3AD203B41FA5}">
                      <a16:colId xmlns:a16="http://schemas.microsoft.com/office/drawing/2014/main" val="487361400"/>
                    </a:ext>
                  </a:extLst>
                </a:gridCol>
                <a:gridCol w="3977640">
                  <a:extLst>
                    <a:ext uri="{9D8B030D-6E8A-4147-A177-3AD203B41FA5}">
                      <a16:colId xmlns:a16="http://schemas.microsoft.com/office/drawing/2014/main" val="2189606183"/>
                    </a:ext>
                  </a:extLst>
                </a:gridCol>
                <a:gridCol w="685800">
                  <a:extLst>
                    <a:ext uri="{9D8B030D-6E8A-4147-A177-3AD203B41FA5}">
                      <a16:colId xmlns:a16="http://schemas.microsoft.com/office/drawing/2014/main" val="2716341678"/>
                    </a:ext>
                  </a:extLst>
                </a:gridCol>
                <a:gridCol w="796334">
                  <a:extLst>
                    <a:ext uri="{9D8B030D-6E8A-4147-A177-3AD203B41FA5}">
                      <a16:colId xmlns:a16="http://schemas.microsoft.com/office/drawing/2014/main" val="2088023529"/>
                    </a:ext>
                  </a:extLst>
                </a:gridCol>
              </a:tblGrid>
              <a:tr h="379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3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205" marR="432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Meeting the clients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205" marR="432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205" marR="432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Range of online materials, recorded lectures, example documents, access to LinkedIn Learning, extracts from previous reports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205" marR="432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2093136"/>
                  </a:ext>
                </a:extLst>
              </a:tr>
              <a:tr h="3793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4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205" marR="432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Allocation of clients, forming the groups [6-8 students]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205" marR="432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 hours of lectures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1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x 1 hour tutorials with each group</a:t>
                      </a:r>
                    </a:p>
                  </a:txBody>
                  <a:tcPr marL="43205" marR="432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88119"/>
                  </a:ext>
                </a:extLst>
              </a:tr>
              <a:tr h="493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6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205" marR="432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Group presentation of planned research activities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[to academic supervisors]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205" marR="432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x 1 hour tutorials with each group</a:t>
                      </a:r>
                      <a:endParaRPr lang="en-GB" sz="14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606" marR="5760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9869910"/>
                  </a:ext>
                </a:extLst>
              </a:tr>
              <a:tr h="493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9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205" marR="432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Group presentation of planned research activities </a:t>
                      </a: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[to academic supervisors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 client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] 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205" marR="432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860350"/>
                  </a:ext>
                </a:extLst>
              </a:tr>
              <a:tr h="493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19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205" marR="432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Group presentation of Client Report detailing research outcomes and recommendations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205" marR="432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4569751"/>
                  </a:ext>
                </a:extLst>
              </a:tr>
              <a:tr h="6750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27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205" marR="432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Submission of individual reflective account of learning gained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205" marR="432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hours drop-in support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205" marR="432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107831"/>
                  </a:ext>
                </a:extLst>
              </a:tr>
              <a:tr h="4938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Week 28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205" marR="432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Completion of peer review [impacts on the marks received for the group work]</a:t>
                      </a:r>
                      <a:endParaRPr lang="en-GB" sz="12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205" marR="432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GB" sz="1100" b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  <a:endParaRPr lang="en-GB" sz="11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3205" marR="432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en-GB" sz="16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57606" marR="5760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1278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2366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46FBB-288A-4731-A39D-4CA9A83282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31956" y="1206414"/>
            <a:ext cx="5915025" cy="619583"/>
          </a:xfrm>
        </p:spPr>
        <p:txBody>
          <a:bodyPr>
            <a:normAutofit/>
          </a:bodyPr>
          <a:lstStyle/>
          <a:p>
            <a:r>
              <a:rPr lang="en-GB" sz="2850" dirty="0">
                <a:solidFill>
                  <a:srgbClr val="0070C0"/>
                </a:solidFill>
              </a:rPr>
              <a:t>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168F9B-21FA-4204-973B-0FE684C93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1955" y="1825995"/>
            <a:ext cx="6253349" cy="374978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r>
              <a:rPr lang="en-US" sz="1950" dirty="0"/>
              <a:t>Have learnt: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950" dirty="0"/>
              <a:t>Don’t under-estimate the length of time it takes for the students to work out what research they need to do</a:t>
            </a:r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sz="1950" dirty="0"/>
              <a:t>Importance of small group tutorials:</a:t>
            </a:r>
          </a:p>
          <a:p>
            <a:pPr lvl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dirty="0"/>
              <a:t>supporting groups to work through their research activities </a:t>
            </a:r>
          </a:p>
          <a:p>
            <a:pPr lvl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dirty="0"/>
              <a:t>active coaching required to develop teamworking skills</a:t>
            </a:r>
          </a:p>
          <a:p>
            <a:pPr lvl="1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dirty="0"/>
              <a:t>ensuring client confidentiality</a:t>
            </a:r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en-US" dirty="0"/>
          </a:p>
          <a:p>
            <a:pPr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endParaRPr lang="en-GB" dirty="0"/>
          </a:p>
          <a:p>
            <a: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19551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U Title">
  <a:themeElements>
    <a:clrScheme name="OU Theme Colours">
      <a:dk1>
        <a:srgbClr val="000000"/>
      </a:dk1>
      <a:lt1>
        <a:srgbClr val="FFFFFF"/>
      </a:lt1>
      <a:dk2>
        <a:srgbClr val="A7A9AC"/>
      </a:dk2>
      <a:lt2>
        <a:srgbClr val="CCCCCC"/>
      </a:lt2>
      <a:accent1>
        <a:srgbClr val="1D499B"/>
      </a:accent1>
      <a:accent2>
        <a:srgbClr val="F26522"/>
      </a:accent2>
      <a:accent3>
        <a:srgbClr val="ED2891"/>
      </a:accent3>
      <a:accent4>
        <a:srgbClr val="00B7B2"/>
      </a:accent4>
      <a:accent5>
        <a:srgbClr val="A7A9AC"/>
      </a:accent5>
      <a:accent6>
        <a:srgbClr val="000000"/>
      </a:accent6>
      <a:hlink>
        <a:srgbClr val="5490D0"/>
      </a:hlink>
      <a:folHlink>
        <a:srgbClr val="716FB3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noAutofit/>
      </a:bodyPr>
      <a:lstStyle>
        <a:defPPr algn="l">
          <a:defRPr sz="12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U Standard Wide - Montserrat  -  Read-Only" id="{21248BF0-E3B0-4C53-A169-55826A3FFB48}" vid="{B6E6AA51-05D2-406F-A906-CDA204BCD29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51A7AEEA913F43841A4D8BD080A637" ma:contentTypeVersion="9" ma:contentTypeDescription="Create a new document." ma:contentTypeScope="" ma:versionID="95abf10a02f780df8561e7c327134a07">
  <xsd:schema xmlns:xsd="http://www.w3.org/2001/XMLSchema" xmlns:xs="http://www.w3.org/2001/XMLSchema" xmlns:p="http://schemas.microsoft.com/office/2006/metadata/properties" xmlns:ns2="58767df0-406d-4df6-8b4c-139bb9fe3a07" targetNamespace="http://schemas.microsoft.com/office/2006/metadata/properties" ma:root="true" ma:fieldsID="fdc187d24fa9ecd6d04426a15938c3f0" ns2:_="">
    <xsd:import namespace="58767df0-406d-4df6-8b4c-139bb9fe3a0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767df0-406d-4df6-8b4c-139bb9fe3a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306952-FE9E-40CB-83AC-8B34AC7E376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B64B701-CC10-4E03-A860-379686F7329F}">
  <ds:schemaRefs>
    <ds:schemaRef ds:uri="58767df0-406d-4df6-8b4c-139bb9fe3a0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3E830F4-18A1-44E0-98EA-8E11967D12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767df0-406d-4df6-8b4c-139bb9fe3a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3686</TotalTime>
  <Words>895</Words>
  <Application>Microsoft Office PowerPoint</Application>
  <PresentationFormat>Widescreen</PresentationFormat>
  <Paragraphs>147</Paragraphs>
  <Slides>17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Montserrat</vt:lpstr>
      <vt:lpstr>Calibri Light</vt:lpstr>
      <vt:lpstr>Office Theme</vt:lpstr>
      <vt:lpstr>OU Title</vt:lpstr>
      <vt:lpstr>EMPLOYABILITY CONFERENCE 2022</vt:lpstr>
      <vt:lpstr>Value of work-integrated learning to support student transition into career roles</vt:lpstr>
      <vt:lpstr>Introduction</vt:lpstr>
      <vt:lpstr>Work-integrated learning</vt:lpstr>
      <vt:lpstr>Work-integrated learning</vt:lpstr>
      <vt:lpstr>Work-integrated learning</vt:lpstr>
      <vt:lpstr>Recruiting Client</vt:lpstr>
      <vt:lpstr>Structure</vt:lpstr>
      <vt:lpstr>Structure</vt:lpstr>
      <vt:lpstr>Assessment</vt:lpstr>
      <vt:lpstr>Structure</vt:lpstr>
      <vt:lpstr>Work-integrated learning</vt:lpstr>
      <vt:lpstr>Work-integrated learning</vt:lpstr>
      <vt:lpstr>Employability and Transition</vt:lpstr>
      <vt:lpstr>Employability and Transition</vt:lpstr>
      <vt:lpstr>Work-integrated learning</vt:lpstr>
      <vt:lpstr>THANK YOU</vt:lpstr>
    </vt:vector>
  </TitlesOfParts>
  <Company>Newcastle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 Watson</dc:creator>
  <cp:lastModifiedBy>Caroline.Fletcher-Moore</cp:lastModifiedBy>
  <cp:revision>128</cp:revision>
  <cp:lastPrinted>2021-09-30T15:31:46Z</cp:lastPrinted>
  <dcterms:created xsi:type="dcterms:W3CDTF">2019-10-07T10:39:35Z</dcterms:created>
  <dcterms:modified xsi:type="dcterms:W3CDTF">2022-03-15T12:23:51Z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0x0101006D51A7AEEA913F43841A4D8BD080A637</vt:lpwstr>
  </property>
</Properties>
</file>