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6.xml" ContentType="application/vnd.openxmlformats-officedocument.theme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100_5DE8381B.xml" ContentType="application/vnd.ms-powerpoint.comment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6" r:id="rId4"/>
    <p:sldMasterId id="2147483737" r:id="rId5"/>
    <p:sldMasterId id="2147483719" r:id="rId6"/>
    <p:sldMasterId id="2147483754" r:id="rId7"/>
    <p:sldMasterId id="2147483728" r:id="rId8"/>
    <p:sldMasterId id="2147483763" r:id="rId9"/>
    <p:sldMasterId id="2147483775" r:id="rId10"/>
  </p:sldMasterIdLst>
  <p:notesMasterIdLst>
    <p:notesMasterId r:id="rId26"/>
  </p:notesMasterIdLst>
  <p:sldIdLst>
    <p:sldId id="274" r:id="rId11"/>
    <p:sldId id="256" r:id="rId12"/>
    <p:sldId id="299" r:id="rId13"/>
    <p:sldId id="308" r:id="rId14"/>
    <p:sldId id="293" r:id="rId15"/>
    <p:sldId id="326" r:id="rId16"/>
    <p:sldId id="297" r:id="rId17"/>
    <p:sldId id="307" r:id="rId18"/>
    <p:sldId id="319" r:id="rId19"/>
    <p:sldId id="323" r:id="rId20"/>
    <p:sldId id="301" r:id="rId21"/>
    <p:sldId id="309" r:id="rId22"/>
    <p:sldId id="313" r:id="rId23"/>
    <p:sldId id="325" r:id="rId24"/>
    <p:sldId id="270" r:id="rId2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4921358-5903-41E2-8076-8E961C8E68FF}" name="Boz, Marina" initials="BM" userId="S::mb77@aru.ac.uk::9ab2787e-b106-4439-ac31-1562ca88af7b" providerId="AD"/>
  <p188:author id="{54B25DAD-EDE1-89A3-08BD-FA0FE770450B}" name="Foley, Stephanie" initials="FS" userId="S::sf90@aru.ac.uk::8c591e6f-902b-475e-b6e5-cf0e50767a81" providerId="AD"/>
  <p188:author id="{1CE767B6-EA93-C2FE-A917-A433B749576E}" name="Janes, Sarah" initials="JS" userId="S::sc55@aru.ac.uk::ceb22f62-48fb-426d-8ef9-4e9dfc233c6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a Boz" initials="MB" lastIdx="1" clrIdx="0">
    <p:extLst>
      <p:ext uri="{19B8F6BF-5375-455C-9EA6-DF929625EA0E}">
        <p15:presenceInfo xmlns:p15="http://schemas.microsoft.com/office/powerpoint/2012/main" userId="S-1-5-21-1091448348-2078336455-1788417572-2035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00"/>
    <a:srgbClr val="CF4520"/>
    <a:srgbClr val="071D49"/>
    <a:srgbClr val="FFFFFF"/>
    <a:srgbClr val="000000"/>
    <a:srgbClr val="008578"/>
    <a:srgbClr val="0077C8"/>
    <a:srgbClr val="5C068C"/>
    <a:srgbClr val="A60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B51699-093D-FA23-AD34-323CC6D11EEE}" v="26" dt="2022-03-09T11:28:06.617"/>
    <p1510:client id="{0C138CB8-38F2-2E72-A472-717E718E1AF3}" v="114" dt="2022-01-06T17:54:58.138"/>
    <p1510:client id="{11FAE292-2D03-4A55-BD35-E921C8B8B46C}" v="523" dt="2022-03-14T10:45:20.446"/>
    <p1510:client id="{204C7E0A-3CF4-2A5C-6BE9-CAB937F4DB98}" v="880" dt="2022-01-10T13:01:14.715"/>
    <p1510:client id="{20BCF2AB-8EE9-B144-4AAF-D71D4C47CBD3}" v="5" dt="2022-01-13T10:43:28.186"/>
    <p1510:client id="{20CE5790-DA74-A5C8-165B-7DF6D6C3BE5C}" v="1668" dt="2022-01-12T10:42:32.105"/>
    <p1510:client id="{242BC310-C6F6-1E1F-A55A-67FD9954DC17}" v="2958" dt="2022-02-23T16:13:20.203"/>
    <p1510:client id="{3234679C-E03B-152B-BBD3-5C4E6970C809}" v="265" dt="2022-02-24T15:19:33.827"/>
    <p1510:client id="{3EA7471C-B548-FC7A-DE8E-7E1593A2B274}" v="7" dt="2022-03-10T14:33:53.393"/>
    <p1510:client id="{5C8CAD8E-B153-2A7A-3BF4-D1D3A50E4B20}" v="498" dt="2022-03-10T14:32:21.443"/>
    <p1510:client id="{726CFD1E-884D-941C-A81B-FDC67C243DBC}" v="2" dt="2022-03-07T11:10:05.319"/>
    <p1510:client id="{7F10AD10-DA1F-6A4C-8D61-F49C0E5099F0}" v="1010" dt="2022-03-08T15:17:37.815"/>
    <p1510:client id="{86397F9F-981E-F5A8-95FC-B400A041116B}" v="10" dt="2022-02-24T10:13:48.590"/>
    <p1510:client id="{9204062A-4E1E-5FCC-DC95-FFBD5C0364F7}" v="7" dt="2022-01-14T12:59:07.185"/>
    <p1510:client id="{992347C4-C2C5-F751-F1EF-467FA0D5CBF3}" v="48" dt="2022-02-23T16:21:36.823"/>
    <p1510:client id="{9A06C71D-A775-3FFA-FEEE-3B847F3619A1}" v="62" dt="2022-01-17T12:43:08.351"/>
    <p1510:client id="{9B89400F-61B7-BA5C-FBF9-2F27BF9D276D}" v="139" dt="2022-03-10T10:52:38.318"/>
    <p1510:client id="{A6348A93-4DD3-7D1A-77AE-18C9E6B439D8}" v="3" dt="2022-03-10T10:17:35.747"/>
    <p1510:client id="{A93E0BE4-33D1-72B0-61C9-E59B1955020E}" v="668" dt="2022-01-10T23:56:57.326"/>
    <p1510:client id="{B8B027D8-71F7-8C43-9F34-C9D2092AF8F5}" v="292" dt="2022-01-13T10:55:52.573"/>
    <p1510:client id="{B978B6F1-7151-4887-0632-952FCC4C3DB5}" v="70" dt="2022-01-17T10:36:59.158"/>
    <p1510:client id="{BF73E1D6-3CF8-71C6-99F3-B5E0AAF522FA}" v="1" dt="2022-03-10T13:53:02.827"/>
    <p1510:client id="{D7D30264-5B73-B4C9-1867-9C5CE921D461}" v="42" dt="2022-03-09T14:29:26.132"/>
    <p1510:client id="{F6588421-4676-FBE7-23DF-BB9688F079B0}" v="245" dt="2022-01-12T22:57:56.294"/>
    <p1510:client id="{FFA2E95E-00DD-9369-9B2E-5119F1A0AA9E}" v="81" dt="2022-03-07T11:30:16.906"/>
    <p1510:client id="{FFF3BF8B-DDDD-F725-05E9-E8905CC23F26}" v="169" dt="2022-01-14T12:40:50.4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16" y="138"/>
      </p:cViewPr>
      <p:guideLst>
        <p:guide orient="horz" pos="2160"/>
        <p:guide pos="3840"/>
        <p:guide orient="horz" pos="4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modernComment_100_5DE8381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3E3FB18-5AE2-4B68-9E30-97C1535569A7}" authorId="{44921358-5903-41E2-8076-8E961C8E68FF}" status="resolved" created="2022-01-10T17:11:43.672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575499803" sldId="256"/>
      <ac:spMk id="2" creationId="{6D3C635E-5C92-8F46-90BA-1B464DA0E937}"/>
      <ac:txMk cp="14" len="103">
        <ac:context len="120" hash="429141262"/>
      </ac:txMk>
    </ac:txMkLst>
    <p188:pos x="2161760" y="41413"/>
    <p188:txBody>
      <a:bodyPr/>
      <a:lstStyle/>
      <a:p>
        <a:r>
          <a:rPr lang="en-US"/>
          <a:t>I would leave the title as only Employability, in line with the circulated agenda for the day. 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E97D3D-5B10-41F9-A06E-03970FD5D126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2B152C2-A473-40D9-AC51-4059B5FD3DE8}">
      <dgm:prSet/>
      <dgm:spPr/>
      <dgm:t>
        <a:bodyPr/>
        <a:lstStyle/>
        <a:p>
          <a:r>
            <a:rPr lang="en-GB">
              <a:latin typeface="Raleway"/>
              <a:cs typeface="Calibri"/>
            </a:rPr>
            <a:t>Established 1858 as a school and as a university in 1992</a:t>
          </a:r>
        </a:p>
      </dgm:t>
    </dgm:pt>
    <dgm:pt modelId="{42BFFA58-06D2-4E4D-8463-41B0CE1CE007}" type="parTrans" cxnId="{C95C4703-DCA6-4F98-8838-7759C91AE653}">
      <dgm:prSet/>
      <dgm:spPr/>
      <dgm:t>
        <a:bodyPr/>
        <a:lstStyle/>
        <a:p>
          <a:endParaRPr lang="en-US"/>
        </a:p>
      </dgm:t>
    </dgm:pt>
    <dgm:pt modelId="{98637F70-1EA5-48F3-8894-8B176FD30A2B}" type="sibTrans" cxnId="{C95C4703-DCA6-4F98-8838-7759C91AE653}">
      <dgm:prSet/>
      <dgm:spPr/>
      <dgm:t>
        <a:bodyPr/>
        <a:lstStyle/>
        <a:p>
          <a:endParaRPr lang="en-US"/>
        </a:p>
      </dgm:t>
    </dgm:pt>
    <dgm:pt modelId="{8D47F44C-CAB4-4F52-87C3-BA5431ED0A83}">
      <dgm:prSet/>
      <dgm:spPr/>
      <dgm:t>
        <a:bodyPr/>
        <a:lstStyle/>
        <a:p>
          <a:pPr rtl="0"/>
          <a:r>
            <a:rPr lang="en-GB" b="0">
              <a:latin typeface="Raleway"/>
              <a:cs typeface="Calibri"/>
            </a:rPr>
            <a:t>35,515 students worldwide  from more than 185 countries</a:t>
          </a:r>
        </a:p>
      </dgm:t>
    </dgm:pt>
    <dgm:pt modelId="{4A8B841E-61C5-49A9-8CBA-FA448CC5888A}" type="parTrans" cxnId="{BD8D62C2-07F9-4792-9697-B9313960651F}">
      <dgm:prSet/>
      <dgm:spPr/>
      <dgm:t>
        <a:bodyPr/>
        <a:lstStyle/>
        <a:p>
          <a:endParaRPr lang="en-US"/>
        </a:p>
      </dgm:t>
    </dgm:pt>
    <dgm:pt modelId="{5E6CD715-50FF-4D66-BB85-6B8ED2D62B32}" type="sibTrans" cxnId="{BD8D62C2-07F9-4792-9697-B9313960651F}">
      <dgm:prSet/>
      <dgm:spPr/>
      <dgm:t>
        <a:bodyPr/>
        <a:lstStyle/>
        <a:p>
          <a:endParaRPr lang="en-US"/>
        </a:p>
      </dgm:t>
    </dgm:pt>
    <dgm:pt modelId="{1EFB534E-6B2D-436B-8F50-612E629ED6BD}">
      <dgm:prSet/>
      <dgm:spPr/>
      <dgm:t>
        <a:bodyPr/>
        <a:lstStyle/>
        <a:p>
          <a:pPr algn="l" rtl="0"/>
          <a:r>
            <a:rPr lang="en-GB">
              <a:latin typeface="Raleway"/>
              <a:cs typeface="Calibri"/>
            </a:rPr>
            <a:t>Approx. 380 taught UG and PGT course - 215 UG &amp; 164 PGT </a:t>
          </a:r>
          <a:r>
            <a:rPr lang="en-GB">
              <a:latin typeface="Raleway"/>
              <a:cs typeface="Calibri Light"/>
            </a:rPr>
            <a:t>(incl CPD courses) </a:t>
          </a:r>
        </a:p>
      </dgm:t>
    </dgm:pt>
    <dgm:pt modelId="{84CF5A63-4689-46F5-AD8B-7F354DB62B38}" type="parTrans" cxnId="{672ACFDC-2E65-461A-8589-0C953CC96C0A}">
      <dgm:prSet/>
      <dgm:spPr/>
      <dgm:t>
        <a:bodyPr/>
        <a:lstStyle/>
        <a:p>
          <a:endParaRPr lang="en-US"/>
        </a:p>
      </dgm:t>
    </dgm:pt>
    <dgm:pt modelId="{D8C0A44D-8B8F-427E-A22F-050FC379CAD6}" type="sibTrans" cxnId="{672ACFDC-2E65-461A-8589-0C953CC96C0A}">
      <dgm:prSet/>
      <dgm:spPr/>
      <dgm:t>
        <a:bodyPr/>
        <a:lstStyle/>
        <a:p>
          <a:endParaRPr lang="en-US"/>
        </a:p>
      </dgm:t>
    </dgm:pt>
    <dgm:pt modelId="{85A372C0-E1E9-40D1-8600-EA9127E4055C}">
      <dgm:prSet phldr="0"/>
      <dgm:spPr/>
      <dgm:t>
        <a:bodyPr/>
        <a:lstStyle/>
        <a:p>
          <a:pPr rtl="0"/>
          <a:r>
            <a:rPr lang="en-GB">
              <a:latin typeface="Raleway"/>
              <a:cs typeface="Calibri"/>
            </a:rPr>
            <a:t>Campuses in Cambridge, Chelmsford, Peterborough and London</a:t>
          </a:r>
        </a:p>
      </dgm:t>
    </dgm:pt>
    <dgm:pt modelId="{D00B126B-CFEE-4469-A76C-1BC400F8D815}" type="parTrans" cxnId="{645BD2D2-0B20-4A4B-8D7A-1E7B93C51328}">
      <dgm:prSet/>
      <dgm:spPr/>
    </dgm:pt>
    <dgm:pt modelId="{78511E0F-D725-4F5B-9A43-06A193E31DB6}" type="sibTrans" cxnId="{645BD2D2-0B20-4A4B-8D7A-1E7B93C51328}">
      <dgm:prSet/>
      <dgm:spPr/>
    </dgm:pt>
    <dgm:pt modelId="{50E84A8F-EE57-452C-B74C-BB9696079E5F}">
      <dgm:prSet phldr="0"/>
      <dgm:spPr/>
      <dgm:t>
        <a:bodyPr/>
        <a:lstStyle/>
        <a:p>
          <a:pPr rtl="0"/>
          <a:r>
            <a:rPr lang="en-GB">
              <a:latin typeface="Raleway"/>
              <a:cs typeface="Calibri"/>
            </a:rPr>
            <a:t>Majority of students fall at least into one group of disadvantage</a:t>
          </a:r>
        </a:p>
      </dgm:t>
    </dgm:pt>
    <dgm:pt modelId="{4113B9B2-E2F8-479F-8E46-D36535C8D824}" type="parTrans" cxnId="{15C98491-2471-4877-8012-E101F51EF531}">
      <dgm:prSet/>
      <dgm:spPr/>
    </dgm:pt>
    <dgm:pt modelId="{FCE5CACC-F574-4A62-918D-AA52F3B2BE8E}" type="sibTrans" cxnId="{15C98491-2471-4877-8012-E101F51EF531}">
      <dgm:prSet/>
      <dgm:spPr/>
    </dgm:pt>
    <dgm:pt modelId="{1A505FF4-D9F4-4FA4-BBD1-ECA3CC127852}" type="pres">
      <dgm:prSet presAssocID="{82E97D3D-5B10-41F9-A06E-03970FD5D126}" presName="vert0" presStyleCnt="0">
        <dgm:presLayoutVars>
          <dgm:dir/>
          <dgm:animOne val="branch"/>
          <dgm:animLvl val="lvl"/>
        </dgm:presLayoutVars>
      </dgm:prSet>
      <dgm:spPr/>
    </dgm:pt>
    <dgm:pt modelId="{AF91307D-F787-4E43-B40A-29FF796E5828}" type="pres">
      <dgm:prSet presAssocID="{C2B152C2-A473-40D9-AC51-4059B5FD3DE8}" presName="thickLine" presStyleLbl="alignNode1" presStyleIdx="0" presStyleCnt="5"/>
      <dgm:spPr/>
    </dgm:pt>
    <dgm:pt modelId="{0E438B31-14EC-40F2-9CB9-AFCC708577A2}" type="pres">
      <dgm:prSet presAssocID="{C2B152C2-A473-40D9-AC51-4059B5FD3DE8}" presName="horz1" presStyleCnt="0"/>
      <dgm:spPr/>
    </dgm:pt>
    <dgm:pt modelId="{74BB1AEA-3746-433B-A868-8092542B25CB}" type="pres">
      <dgm:prSet presAssocID="{C2B152C2-A473-40D9-AC51-4059B5FD3DE8}" presName="tx1" presStyleLbl="revTx" presStyleIdx="0" presStyleCnt="5"/>
      <dgm:spPr/>
    </dgm:pt>
    <dgm:pt modelId="{EB743D64-4499-4076-9D77-C3A1E05BA1F3}" type="pres">
      <dgm:prSet presAssocID="{C2B152C2-A473-40D9-AC51-4059B5FD3DE8}" presName="vert1" presStyleCnt="0"/>
      <dgm:spPr/>
    </dgm:pt>
    <dgm:pt modelId="{B6C918B2-99FC-41B7-ABB1-DE3950ED4BC8}" type="pres">
      <dgm:prSet presAssocID="{8D47F44C-CAB4-4F52-87C3-BA5431ED0A83}" presName="thickLine" presStyleLbl="alignNode1" presStyleIdx="1" presStyleCnt="5"/>
      <dgm:spPr/>
    </dgm:pt>
    <dgm:pt modelId="{3776FD75-E862-434D-9BE4-6303323580EE}" type="pres">
      <dgm:prSet presAssocID="{8D47F44C-CAB4-4F52-87C3-BA5431ED0A83}" presName="horz1" presStyleCnt="0"/>
      <dgm:spPr/>
    </dgm:pt>
    <dgm:pt modelId="{0A9C9CF1-CD95-4C41-8ADC-6E6764A9DCDF}" type="pres">
      <dgm:prSet presAssocID="{8D47F44C-CAB4-4F52-87C3-BA5431ED0A83}" presName="tx1" presStyleLbl="revTx" presStyleIdx="1" presStyleCnt="5"/>
      <dgm:spPr/>
    </dgm:pt>
    <dgm:pt modelId="{CAC52238-856A-4A96-BFC9-13E1640DC7A5}" type="pres">
      <dgm:prSet presAssocID="{8D47F44C-CAB4-4F52-87C3-BA5431ED0A83}" presName="vert1" presStyleCnt="0"/>
      <dgm:spPr/>
    </dgm:pt>
    <dgm:pt modelId="{D6CECB83-E139-4EB9-AB49-34408361E925}" type="pres">
      <dgm:prSet presAssocID="{50E84A8F-EE57-452C-B74C-BB9696079E5F}" presName="thickLine" presStyleLbl="alignNode1" presStyleIdx="2" presStyleCnt="5"/>
      <dgm:spPr/>
    </dgm:pt>
    <dgm:pt modelId="{BB93AC32-81B7-45B6-9F89-7F72329C9A9A}" type="pres">
      <dgm:prSet presAssocID="{50E84A8F-EE57-452C-B74C-BB9696079E5F}" presName="horz1" presStyleCnt="0"/>
      <dgm:spPr/>
    </dgm:pt>
    <dgm:pt modelId="{AF30FFE7-F7AD-47C5-BB48-6B7A066B0B62}" type="pres">
      <dgm:prSet presAssocID="{50E84A8F-EE57-452C-B74C-BB9696079E5F}" presName="tx1" presStyleLbl="revTx" presStyleIdx="2" presStyleCnt="5"/>
      <dgm:spPr/>
    </dgm:pt>
    <dgm:pt modelId="{2A9F3BBD-4C99-421A-B367-E857AE210199}" type="pres">
      <dgm:prSet presAssocID="{50E84A8F-EE57-452C-B74C-BB9696079E5F}" presName="vert1" presStyleCnt="0"/>
      <dgm:spPr/>
    </dgm:pt>
    <dgm:pt modelId="{EDEA9E45-ED9D-4827-B7B8-BDDDA3449A50}" type="pres">
      <dgm:prSet presAssocID="{85A372C0-E1E9-40D1-8600-EA9127E4055C}" presName="thickLine" presStyleLbl="alignNode1" presStyleIdx="3" presStyleCnt="5"/>
      <dgm:spPr/>
    </dgm:pt>
    <dgm:pt modelId="{4804167C-6AA5-4033-B0A4-922EC431D617}" type="pres">
      <dgm:prSet presAssocID="{85A372C0-E1E9-40D1-8600-EA9127E4055C}" presName="horz1" presStyleCnt="0"/>
      <dgm:spPr/>
    </dgm:pt>
    <dgm:pt modelId="{76F70A0F-82A9-45AD-86D3-6DA5AD45A4AB}" type="pres">
      <dgm:prSet presAssocID="{85A372C0-E1E9-40D1-8600-EA9127E4055C}" presName="tx1" presStyleLbl="revTx" presStyleIdx="3" presStyleCnt="5"/>
      <dgm:spPr/>
    </dgm:pt>
    <dgm:pt modelId="{E2A2A5C4-82A2-4EF3-ACC3-4BCFE924445F}" type="pres">
      <dgm:prSet presAssocID="{85A372C0-E1E9-40D1-8600-EA9127E4055C}" presName="vert1" presStyleCnt="0"/>
      <dgm:spPr/>
    </dgm:pt>
    <dgm:pt modelId="{EA22782E-5906-466A-A4C4-E091845F7664}" type="pres">
      <dgm:prSet presAssocID="{1EFB534E-6B2D-436B-8F50-612E629ED6BD}" presName="thickLine" presStyleLbl="alignNode1" presStyleIdx="4" presStyleCnt="5"/>
      <dgm:spPr/>
    </dgm:pt>
    <dgm:pt modelId="{882B13CB-8FA6-4A8F-A662-347A5725725D}" type="pres">
      <dgm:prSet presAssocID="{1EFB534E-6B2D-436B-8F50-612E629ED6BD}" presName="horz1" presStyleCnt="0"/>
      <dgm:spPr/>
    </dgm:pt>
    <dgm:pt modelId="{5F15E2EB-09D8-4B48-AC71-028768BC18AD}" type="pres">
      <dgm:prSet presAssocID="{1EFB534E-6B2D-436B-8F50-612E629ED6BD}" presName="tx1" presStyleLbl="revTx" presStyleIdx="4" presStyleCnt="5"/>
      <dgm:spPr/>
    </dgm:pt>
    <dgm:pt modelId="{3E1171B3-8843-4893-B76B-CDCB8BA21B8D}" type="pres">
      <dgm:prSet presAssocID="{1EFB534E-6B2D-436B-8F50-612E629ED6BD}" presName="vert1" presStyleCnt="0"/>
      <dgm:spPr/>
    </dgm:pt>
  </dgm:ptLst>
  <dgm:cxnLst>
    <dgm:cxn modelId="{C95C4703-DCA6-4F98-8838-7759C91AE653}" srcId="{82E97D3D-5B10-41F9-A06E-03970FD5D126}" destId="{C2B152C2-A473-40D9-AC51-4059B5FD3DE8}" srcOrd="0" destOrd="0" parTransId="{42BFFA58-06D2-4E4D-8463-41B0CE1CE007}" sibTransId="{98637F70-1EA5-48F3-8894-8B176FD30A2B}"/>
    <dgm:cxn modelId="{CC757436-9862-4E50-85D6-640D83F4C24A}" type="presOf" srcId="{85A372C0-E1E9-40D1-8600-EA9127E4055C}" destId="{76F70A0F-82A9-45AD-86D3-6DA5AD45A4AB}" srcOrd="0" destOrd="0" presId="urn:microsoft.com/office/officeart/2008/layout/LinedList"/>
    <dgm:cxn modelId="{C178624A-8E0C-4980-AB6E-8FF354C5AD68}" type="presOf" srcId="{1EFB534E-6B2D-436B-8F50-612E629ED6BD}" destId="{5F15E2EB-09D8-4B48-AC71-028768BC18AD}" srcOrd="0" destOrd="0" presId="urn:microsoft.com/office/officeart/2008/layout/LinedList"/>
    <dgm:cxn modelId="{71FF0A4B-5C23-4CF4-854B-4119C33BCE35}" type="presOf" srcId="{82E97D3D-5B10-41F9-A06E-03970FD5D126}" destId="{1A505FF4-D9F4-4FA4-BBD1-ECA3CC127852}" srcOrd="0" destOrd="0" presId="urn:microsoft.com/office/officeart/2008/layout/LinedList"/>
    <dgm:cxn modelId="{21A4DE75-86BE-451E-BA58-EA69E487CFDB}" type="presOf" srcId="{8D47F44C-CAB4-4F52-87C3-BA5431ED0A83}" destId="{0A9C9CF1-CD95-4C41-8ADC-6E6764A9DCDF}" srcOrd="0" destOrd="0" presId="urn:microsoft.com/office/officeart/2008/layout/LinedList"/>
    <dgm:cxn modelId="{88ED797B-39A8-45DB-BD5B-1335E895788E}" type="presOf" srcId="{50E84A8F-EE57-452C-B74C-BB9696079E5F}" destId="{AF30FFE7-F7AD-47C5-BB48-6B7A066B0B62}" srcOrd="0" destOrd="0" presId="urn:microsoft.com/office/officeart/2008/layout/LinedList"/>
    <dgm:cxn modelId="{15C98491-2471-4877-8012-E101F51EF531}" srcId="{82E97D3D-5B10-41F9-A06E-03970FD5D126}" destId="{50E84A8F-EE57-452C-B74C-BB9696079E5F}" srcOrd="2" destOrd="0" parTransId="{4113B9B2-E2F8-479F-8E46-D36535C8D824}" sibTransId="{FCE5CACC-F574-4A62-918D-AA52F3B2BE8E}"/>
    <dgm:cxn modelId="{BD8D62C2-07F9-4792-9697-B9313960651F}" srcId="{82E97D3D-5B10-41F9-A06E-03970FD5D126}" destId="{8D47F44C-CAB4-4F52-87C3-BA5431ED0A83}" srcOrd="1" destOrd="0" parTransId="{4A8B841E-61C5-49A9-8CBA-FA448CC5888A}" sibTransId="{5E6CD715-50FF-4D66-BB85-6B8ED2D62B32}"/>
    <dgm:cxn modelId="{645BD2D2-0B20-4A4B-8D7A-1E7B93C51328}" srcId="{82E97D3D-5B10-41F9-A06E-03970FD5D126}" destId="{85A372C0-E1E9-40D1-8600-EA9127E4055C}" srcOrd="3" destOrd="0" parTransId="{D00B126B-CFEE-4469-A76C-1BC400F8D815}" sibTransId="{78511E0F-D725-4F5B-9A43-06A193E31DB6}"/>
    <dgm:cxn modelId="{B461C8DB-A322-4EAA-BEB2-CFF2C3F1A41D}" type="presOf" srcId="{C2B152C2-A473-40D9-AC51-4059B5FD3DE8}" destId="{74BB1AEA-3746-433B-A868-8092542B25CB}" srcOrd="0" destOrd="0" presId="urn:microsoft.com/office/officeart/2008/layout/LinedList"/>
    <dgm:cxn modelId="{672ACFDC-2E65-461A-8589-0C953CC96C0A}" srcId="{82E97D3D-5B10-41F9-A06E-03970FD5D126}" destId="{1EFB534E-6B2D-436B-8F50-612E629ED6BD}" srcOrd="4" destOrd="0" parTransId="{84CF5A63-4689-46F5-AD8B-7F354DB62B38}" sibTransId="{D8C0A44D-8B8F-427E-A22F-050FC379CAD6}"/>
    <dgm:cxn modelId="{C57FA511-673E-46D9-874C-B31B012F28A8}" type="presParOf" srcId="{1A505FF4-D9F4-4FA4-BBD1-ECA3CC127852}" destId="{AF91307D-F787-4E43-B40A-29FF796E5828}" srcOrd="0" destOrd="0" presId="urn:microsoft.com/office/officeart/2008/layout/LinedList"/>
    <dgm:cxn modelId="{0F55A90F-C4D6-4CD0-8CE0-040804029273}" type="presParOf" srcId="{1A505FF4-D9F4-4FA4-BBD1-ECA3CC127852}" destId="{0E438B31-14EC-40F2-9CB9-AFCC708577A2}" srcOrd="1" destOrd="0" presId="urn:microsoft.com/office/officeart/2008/layout/LinedList"/>
    <dgm:cxn modelId="{0CD5D40F-2449-4819-8477-4A834BDDE320}" type="presParOf" srcId="{0E438B31-14EC-40F2-9CB9-AFCC708577A2}" destId="{74BB1AEA-3746-433B-A868-8092542B25CB}" srcOrd="0" destOrd="0" presId="urn:microsoft.com/office/officeart/2008/layout/LinedList"/>
    <dgm:cxn modelId="{59DD24FA-E9DC-43BC-B795-39EB8F78EC03}" type="presParOf" srcId="{0E438B31-14EC-40F2-9CB9-AFCC708577A2}" destId="{EB743D64-4499-4076-9D77-C3A1E05BA1F3}" srcOrd="1" destOrd="0" presId="urn:microsoft.com/office/officeart/2008/layout/LinedList"/>
    <dgm:cxn modelId="{31F14C7D-AEE2-45FA-B5E3-63557E9F62E5}" type="presParOf" srcId="{1A505FF4-D9F4-4FA4-BBD1-ECA3CC127852}" destId="{B6C918B2-99FC-41B7-ABB1-DE3950ED4BC8}" srcOrd="2" destOrd="0" presId="urn:microsoft.com/office/officeart/2008/layout/LinedList"/>
    <dgm:cxn modelId="{9CCFE389-9B38-4CBE-BB0F-0DF8627160F4}" type="presParOf" srcId="{1A505FF4-D9F4-4FA4-BBD1-ECA3CC127852}" destId="{3776FD75-E862-434D-9BE4-6303323580EE}" srcOrd="3" destOrd="0" presId="urn:microsoft.com/office/officeart/2008/layout/LinedList"/>
    <dgm:cxn modelId="{4577A45E-DB52-4400-B8BA-8E84E6A5DEBC}" type="presParOf" srcId="{3776FD75-E862-434D-9BE4-6303323580EE}" destId="{0A9C9CF1-CD95-4C41-8ADC-6E6764A9DCDF}" srcOrd="0" destOrd="0" presId="urn:microsoft.com/office/officeart/2008/layout/LinedList"/>
    <dgm:cxn modelId="{E3D8862F-BC34-4D44-AE43-0850AFDD275F}" type="presParOf" srcId="{3776FD75-E862-434D-9BE4-6303323580EE}" destId="{CAC52238-856A-4A96-BFC9-13E1640DC7A5}" srcOrd="1" destOrd="0" presId="urn:microsoft.com/office/officeart/2008/layout/LinedList"/>
    <dgm:cxn modelId="{EECD9547-F8F2-414B-81AB-8C8FDFB372B0}" type="presParOf" srcId="{1A505FF4-D9F4-4FA4-BBD1-ECA3CC127852}" destId="{D6CECB83-E139-4EB9-AB49-34408361E925}" srcOrd="4" destOrd="0" presId="urn:microsoft.com/office/officeart/2008/layout/LinedList"/>
    <dgm:cxn modelId="{A97F225C-484D-42F1-889A-21A3AF5F404E}" type="presParOf" srcId="{1A505FF4-D9F4-4FA4-BBD1-ECA3CC127852}" destId="{BB93AC32-81B7-45B6-9F89-7F72329C9A9A}" srcOrd="5" destOrd="0" presId="urn:microsoft.com/office/officeart/2008/layout/LinedList"/>
    <dgm:cxn modelId="{75D101E1-D165-42D5-B206-9009D457D02C}" type="presParOf" srcId="{BB93AC32-81B7-45B6-9F89-7F72329C9A9A}" destId="{AF30FFE7-F7AD-47C5-BB48-6B7A066B0B62}" srcOrd="0" destOrd="0" presId="urn:microsoft.com/office/officeart/2008/layout/LinedList"/>
    <dgm:cxn modelId="{B1879252-E5C1-469A-ACB2-1DD6F96A9D02}" type="presParOf" srcId="{BB93AC32-81B7-45B6-9F89-7F72329C9A9A}" destId="{2A9F3BBD-4C99-421A-B367-E857AE210199}" srcOrd="1" destOrd="0" presId="urn:microsoft.com/office/officeart/2008/layout/LinedList"/>
    <dgm:cxn modelId="{4FE04198-9313-4FCF-95C1-9FE21AEBD5BE}" type="presParOf" srcId="{1A505FF4-D9F4-4FA4-BBD1-ECA3CC127852}" destId="{EDEA9E45-ED9D-4827-B7B8-BDDDA3449A50}" srcOrd="6" destOrd="0" presId="urn:microsoft.com/office/officeart/2008/layout/LinedList"/>
    <dgm:cxn modelId="{331FD7F1-23F5-4029-8FE6-8B510F51DD46}" type="presParOf" srcId="{1A505FF4-D9F4-4FA4-BBD1-ECA3CC127852}" destId="{4804167C-6AA5-4033-B0A4-922EC431D617}" srcOrd="7" destOrd="0" presId="urn:microsoft.com/office/officeart/2008/layout/LinedList"/>
    <dgm:cxn modelId="{3DC94597-9508-485B-B4CD-2D3D1435F408}" type="presParOf" srcId="{4804167C-6AA5-4033-B0A4-922EC431D617}" destId="{76F70A0F-82A9-45AD-86D3-6DA5AD45A4AB}" srcOrd="0" destOrd="0" presId="urn:microsoft.com/office/officeart/2008/layout/LinedList"/>
    <dgm:cxn modelId="{C1BEFF24-326E-49E4-A359-8405615B7FA2}" type="presParOf" srcId="{4804167C-6AA5-4033-B0A4-922EC431D617}" destId="{E2A2A5C4-82A2-4EF3-ACC3-4BCFE924445F}" srcOrd="1" destOrd="0" presId="urn:microsoft.com/office/officeart/2008/layout/LinedList"/>
    <dgm:cxn modelId="{06BC6352-5908-4B22-9768-3D83C992E370}" type="presParOf" srcId="{1A505FF4-D9F4-4FA4-BBD1-ECA3CC127852}" destId="{EA22782E-5906-466A-A4C4-E091845F7664}" srcOrd="8" destOrd="0" presId="urn:microsoft.com/office/officeart/2008/layout/LinedList"/>
    <dgm:cxn modelId="{73D5CE1A-9517-4C08-9657-1109A968C3DC}" type="presParOf" srcId="{1A505FF4-D9F4-4FA4-BBD1-ECA3CC127852}" destId="{882B13CB-8FA6-4A8F-A662-347A5725725D}" srcOrd="9" destOrd="0" presId="urn:microsoft.com/office/officeart/2008/layout/LinedList"/>
    <dgm:cxn modelId="{6C9DFEE0-EA5A-4A2A-B316-6BCF805120F7}" type="presParOf" srcId="{882B13CB-8FA6-4A8F-A662-347A5725725D}" destId="{5F15E2EB-09D8-4B48-AC71-028768BC18AD}" srcOrd="0" destOrd="0" presId="urn:microsoft.com/office/officeart/2008/layout/LinedList"/>
    <dgm:cxn modelId="{2D257D5C-AF8A-4D25-B5DF-36964F9AA2D0}" type="presParOf" srcId="{882B13CB-8FA6-4A8F-A662-347A5725725D}" destId="{3E1171B3-8843-4893-B76B-CDCB8BA21B8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1980E0-6AE0-4F6B-81BB-0728E8B0B439}" type="doc">
      <dgm:prSet loTypeId="urn:microsoft.com/office/officeart/2005/8/layout/hProcess11" loCatId="process" qsTypeId="urn:microsoft.com/office/officeart/2005/8/quickstyle/simple1" qsCatId="simple" csTypeId="urn:microsoft.com/office/officeart/2005/8/colors/accent0_3" csCatId="mainScheme" phldr="1"/>
      <dgm:spPr/>
    </dgm:pt>
    <dgm:pt modelId="{E32C7C3A-6154-45F3-A697-6613BA88DC64}">
      <dgm:prSet phldrT="[Text]" phldr="0"/>
      <dgm:spPr/>
      <dgm:t>
        <a:bodyPr/>
        <a:lstStyle/>
        <a:p>
          <a:pPr rtl="0"/>
          <a:r>
            <a:rPr lang="en-US">
              <a:latin typeface="Raleway"/>
            </a:rPr>
            <a:t>AY 2018/19: Employability Strategy</a:t>
          </a:r>
        </a:p>
      </dgm:t>
    </dgm:pt>
    <dgm:pt modelId="{B918300D-9141-4DAB-9BEE-5EDB749FA546}" type="parTrans" cxnId="{1CA3A840-34EB-4DB1-89A0-BD69F9496AC8}">
      <dgm:prSet/>
      <dgm:spPr/>
    </dgm:pt>
    <dgm:pt modelId="{ECFE2600-6208-4300-BBBE-03CF35B05C68}" type="sibTrans" cxnId="{1CA3A840-34EB-4DB1-89A0-BD69F9496AC8}">
      <dgm:prSet/>
      <dgm:spPr/>
    </dgm:pt>
    <dgm:pt modelId="{84C7EAEA-0293-42BA-B0E4-FCFB1BA8A3CC}">
      <dgm:prSet phldrT="[Text]" phldr="0"/>
      <dgm:spPr/>
      <dgm:t>
        <a:bodyPr/>
        <a:lstStyle/>
        <a:p>
          <a:pPr rtl="0"/>
          <a:r>
            <a:rPr lang="en-US">
              <a:latin typeface="Raleway"/>
            </a:rPr>
            <a:t>AY 2019/20: UG Portfolio Review supported by appointed Academic Leads for Employability</a:t>
          </a:r>
        </a:p>
      </dgm:t>
    </dgm:pt>
    <dgm:pt modelId="{F9767392-9193-4F05-B8B9-78F32CC5DDC1}" type="parTrans" cxnId="{302257B1-F2DD-4372-80F5-4B05CC474DE9}">
      <dgm:prSet/>
      <dgm:spPr/>
    </dgm:pt>
    <dgm:pt modelId="{A83E61C9-1B06-4F98-B6D7-BD9F66A97507}" type="sibTrans" cxnId="{302257B1-F2DD-4372-80F5-4B05CC474DE9}">
      <dgm:prSet/>
      <dgm:spPr/>
    </dgm:pt>
    <dgm:pt modelId="{C057161C-B29C-47E2-9980-E6ED49305DFC}">
      <dgm:prSet phldrT="[Text]" phldr="0"/>
      <dgm:spPr/>
      <dgm:t>
        <a:bodyPr/>
        <a:lstStyle/>
        <a:p>
          <a:pPr rtl="0"/>
          <a:r>
            <a:rPr lang="en-US">
              <a:latin typeface="Raleway"/>
            </a:rPr>
            <a:t> AY 2020/21: Phase 1 Live Brief Operational Delivery Starts</a:t>
          </a:r>
        </a:p>
      </dgm:t>
    </dgm:pt>
    <dgm:pt modelId="{7BBDFE69-410B-41E9-B666-A98470A0F1DB}" type="parTrans" cxnId="{8CBDD37B-FC67-4C37-9716-468FF83F6F61}">
      <dgm:prSet/>
      <dgm:spPr/>
    </dgm:pt>
    <dgm:pt modelId="{EEF95CAD-E9D3-4B5E-9C35-A0FAE4A2BA1C}" type="sibTrans" cxnId="{8CBDD37B-FC67-4C37-9716-468FF83F6F61}">
      <dgm:prSet/>
      <dgm:spPr/>
    </dgm:pt>
    <dgm:pt modelId="{88DBD175-41A3-471A-AA72-D535BEBFB35A}">
      <dgm:prSet phldr="0"/>
      <dgm:spPr/>
      <dgm:t>
        <a:bodyPr/>
        <a:lstStyle/>
        <a:p>
          <a:pPr rtl="0"/>
          <a:r>
            <a:rPr lang="en-US">
              <a:latin typeface="Raleway"/>
            </a:rPr>
            <a:t>AY 2021/22: Phase 2 Live Brief </a:t>
          </a:r>
          <a:r>
            <a:rPr lang="en-US" err="1">
              <a:latin typeface="Raleway"/>
            </a:rPr>
            <a:t>Programme</a:t>
          </a:r>
          <a:r>
            <a:rPr lang="en-US">
              <a:latin typeface="Raleway"/>
            </a:rPr>
            <a:t> Scaling up</a:t>
          </a:r>
        </a:p>
      </dgm:t>
    </dgm:pt>
    <dgm:pt modelId="{83325042-4208-464C-9722-19E96B139660}" type="parTrans" cxnId="{58368D6E-80EA-4320-9939-03C99F3BA457}">
      <dgm:prSet/>
      <dgm:spPr/>
    </dgm:pt>
    <dgm:pt modelId="{8DBFD9D7-2961-4F48-9FCA-F7F017A8A0EA}" type="sibTrans" cxnId="{58368D6E-80EA-4320-9939-03C99F3BA457}">
      <dgm:prSet/>
      <dgm:spPr/>
    </dgm:pt>
    <dgm:pt modelId="{703872C3-49CA-4A52-AF15-3870D7C81D2F}">
      <dgm:prSet phldr="0"/>
      <dgm:spPr/>
      <dgm:t>
        <a:bodyPr/>
        <a:lstStyle/>
        <a:p>
          <a:pPr rtl="0"/>
          <a:r>
            <a:rPr lang="en-US">
              <a:latin typeface="Raleway"/>
            </a:rPr>
            <a:t> AY 2019/20: Phase 1 Live Brief Project Management Team</a:t>
          </a:r>
        </a:p>
      </dgm:t>
    </dgm:pt>
    <dgm:pt modelId="{7290BA52-364F-47DA-B681-A382B5B60414}" type="parTrans" cxnId="{CEFFA2AF-E2C8-4814-9030-4CD10C346307}">
      <dgm:prSet/>
      <dgm:spPr/>
    </dgm:pt>
    <dgm:pt modelId="{85DB731F-D4F9-424D-889B-E8E7C96933EE}" type="sibTrans" cxnId="{CEFFA2AF-E2C8-4814-9030-4CD10C346307}">
      <dgm:prSet/>
      <dgm:spPr/>
    </dgm:pt>
    <dgm:pt modelId="{6133A951-574C-4E94-90A3-4C482BF5C60E}" type="pres">
      <dgm:prSet presAssocID="{7F1980E0-6AE0-4F6B-81BB-0728E8B0B439}" presName="Name0" presStyleCnt="0">
        <dgm:presLayoutVars>
          <dgm:dir/>
          <dgm:resizeHandles val="exact"/>
        </dgm:presLayoutVars>
      </dgm:prSet>
      <dgm:spPr/>
    </dgm:pt>
    <dgm:pt modelId="{BA23E4B1-F549-4F26-AB6B-0D1C87E28BCB}" type="pres">
      <dgm:prSet presAssocID="{7F1980E0-6AE0-4F6B-81BB-0728E8B0B439}" presName="arrow" presStyleLbl="bgShp" presStyleIdx="0" presStyleCnt="1"/>
      <dgm:spPr/>
    </dgm:pt>
    <dgm:pt modelId="{0CCB07B6-BB7D-4BAF-BA8B-CE94F4036643}" type="pres">
      <dgm:prSet presAssocID="{7F1980E0-6AE0-4F6B-81BB-0728E8B0B439}" presName="points" presStyleCnt="0"/>
      <dgm:spPr/>
    </dgm:pt>
    <dgm:pt modelId="{B490D9B3-C347-48F1-81C2-4087F5D586F2}" type="pres">
      <dgm:prSet presAssocID="{E32C7C3A-6154-45F3-A697-6613BA88DC64}" presName="compositeA" presStyleCnt="0"/>
      <dgm:spPr/>
    </dgm:pt>
    <dgm:pt modelId="{84D91E18-A709-4462-92A3-E115CEFA08E7}" type="pres">
      <dgm:prSet presAssocID="{E32C7C3A-6154-45F3-A697-6613BA88DC64}" presName="textA" presStyleLbl="revTx" presStyleIdx="0" presStyleCnt="5">
        <dgm:presLayoutVars>
          <dgm:bulletEnabled val="1"/>
        </dgm:presLayoutVars>
      </dgm:prSet>
      <dgm:spPr/>
    </dgm:pt>
    <dgm:pt modelId="{9355708D-55E4-425C-8B66-FBDA7A445451}" type="pres">
      <dgm:prSet presAssocID="{E32C7C3A-6154-45F3-A697-6613BA88DC64}" presName="circleA" presStyleLbl="node1" presStyleIdx="0" presStyleCnt="5"/>
      <dgm:spPr/>
    </dgm:pt>
    <dgm:pt modelId="{5A1D5359-0AD0-42B0-9049-D1FFB5035E83}" type="pres">
      <dgm:prSet presAssocID="{E32C7C3A-6154-45F3-A697-6613BA88DC64}" presName="spaceA" presStyleCnt="0"/>
      <dgm:spPr/>
    </dgm:pt>
    <dgm:pt modelId="{5B653BDB-67A3-450A-AE6F-233FCE55BE84}" type="pres">
      <dgm:prSet presAssocID="{ECFE2600-6208-4300-BBBE-03CF35B05C68}" presName="space" presStyleCnt="0"/>
      <dgm:spPr/>
    </dgm:pt>
    <dgm:pt modelId="{4338AEAE-767E-4FC9-BB54-EE8196B6AD93}" type="pres">
      <dgm:prSet presAssocID="{84C7EAEA-0293-42BA-B0E4-FCFB1BA8A3CC}" presName="compositeB" presStyleCnt="0"/>
      <dgm:spPr/>
    </dgm:pt>
    <dgm:pt modelId="{DA49AA38-A3B0-4916-8919-D10F1241E9FE}" type="pres">
      <dgm:prSet presAssocID="{84C7EAEA-0293-42BA-B0E4-FCFB1BA8A3CC}" presName="textB" presStyleLbl="revTx" presStyleIdx="1" presStyleCnt="5">
        <dgm:presLayoutVars>
          <dgm:bulletEnabled val="1"/>
        </dgm:presLayoutVars>
      </dgm:prSet>
      <dgm:spPr/>
    </dgm:pt>
    <dgm:pt modelId="{F0E377C1-8C67-4048-B549-4F60ADCA567E}" type="pres">
      <dgm:prSet presAssocID="{84C7EAEA-0293-42BA-B0E4-FCFB1BA8A3CC}" presName="circleB" presStyleLbl="node1" presStyleIdx="1" presStyleCnt="5"/>
      <dgm:spPr/>
    </dgm:pt>
    <dgm:pt modelId="{D1EA1DA5-BA29-4122-935A-1B16F29E011F}" type="pres">
      <dgm:prSet presAssocID="{84C7EAEA-0293-42BA-B0E4-FCFB1BA8A3CC}" presName="spaceB" presStyleCnt="0"/>
      <dgm:spPr/>
    </dgm:pt>
    <dgm:pt modelId="{A6727774-BE8A-4677-8AAE-AADBC17ADF2B}" type="pres">
      <dgm:prSet presAssocID="{A83E61C9-1B06-4F98-B6D7-BD9F66A97507}" presName="space" presStyleCnt="0"/>
      <dgm:spPr/>
    </dgm:pt>
    <dgm:pt modelId="{76F46549-D4A0-4E86-9675-C5CA655DB222}" type="pres">
      <dgm:prSet presAssocID="{703872C3-49CA-4A52-AF15-3870D7C81D2F}" presName="compositeA" presStyleCnt="0"/>
      <dgm:spPr/>
    </dgm:pt>
    <dgm:pt modelId="{E24BC042-6D89-4768-8723-15408A7D6EB2}" type="pres">
      <dgm:prSet presAssocID="{703872C3-49CA-4A52-AF15-3870D7C81D2F}" presName="textA" presStyleLbl="revTx" presStyleIdx="2" presStyleCnt="5">
        <dgm:presLayoutVars>
          <dgm:bulletEnabled val="1"/>
        </dgm:presLayoutVars>
      </dgm:prSet>
      <dgm:spPr/>
    </dgm:pt>
    <dgm:pt modelId="{CAA45C43-A4DC-4F1A-BE26-3B7F08C85A7C}" type="pres">
      <dgm:prSet presAssocID="{703872C3-49CA-4A52-AF15-3870D7C81D2F}" presName="circleA" presStyleLbl="node1" presStyleIdx="2" presStyleCnt="5"/>
      <dgm:spPr/>
    </dgm:pt>
    <dgm:pt modelId="{2CBF13D8-F76C-441B-8F41-DB5B94811303}" type="pres">
      <dgm:prSet presAssocID="{703872C3-49CA-4A52-AF15-3870D7C81D2F}" presName="spaceA" presStyleCnt="0"/>
      <dgm:spPr/>
    </dgm:pt>
    <dgm:pt modelId="{436F4AC5-987A-4751-A6C6-6BA81B19FEDE}" type="pres">
      <dgm:prSet presAssocID="{85DB731F-D4F9-424D-889B-E8E7C96933EE}" presName="space" presStyleCnt="0"/>
      <dgm:spPr/>
    </dgm:pt>
    <dgm:pt modelId="{83D66F8E-0C6A-423C-84AD-81595D2E9C67}" type="pres">
      <dgm:prSet presAssocID="{C057161C-B29C-47E2-9980-E6ED49305DFC}" presName="compositeB" presStyleCnt="0"/>
      <dgm:spPr/>
    </dgm:pt>
    <dgm:pt modelId="{D817D820-B9DC-49B8-B58A-335CD88EBA1C}" type="pres">
      <dgm:prSet presAssocID="{C057161C-B29C-47E2-9980-E6ED49305DFC}" presName="textB" presStyleLbl="revTx" presStyleIdx="3" presStyleCnt="5">
        <dgm:presLayoutVars>
          <dgm:bulletEnabled val="1"/>
        </dgm:presLayoutVars>
      </dgm:prSet>
      <dgm:spPr/>
    </dgm:pt>
    <dgm:pt modelId="{B5B8531D-B803-4F90-A48B-9A868E57DA13}" type="pres">
      <dgm:prSet presAssocID="{C057161C-B29C-47E2-9980-E6ED49305DFC}" presName="circleB" presStyleLbl="node1" presStyleIdx="3" presStyleCnt="5"/>
      <dgm:spPr/>
    </dgm:pt>
    <dgm:pt modelId="{A6FC79A3-EB29-4F3A-BF68-DA3B2C2653FC}" type="pres">
      <dgm:prSet presAssocID="{C057161C-B29C-47E2-9980-E6ED49305DFC}" presName="spaceB" presStyleCnt="0"/>
      <dgm:spPr/>
    </dgm:pt>
    <dgm:pt modelId="{E3517EE4-7BD8-478C-851F-95F5C142A99B}" type="pres">
      <dgm:prSet presAssocID="{EEF95CAD-E9D3-4B5E-9C35-A0FAE4A2BA1C}" presName="space" presStyleCnt="0"/>
      <dgm:spPr/>
    </dgm:pt>
    <dgm:pt modelId="{5D563AFA-28EF-40DD-BA9E-ADE7114BD070}" type="pres">
      <dgm:prSet presAssocID="{88DBD175-41A3-471A-AA72-D535BEBFB35A}" presName="compositeA" presStyleCnt="0"/>
      <dgm:spPr/>
    </dgm:pt>
    <dgm:pt modelId="{4F7B4169-3EB7-48E9-A913-4A28757136E7}" type="pres">
      <dgm:prSet presAssocID="{88DBD175-41A3-471A-AA72-D535BEBFB35A}" presName="textA" presStyleLbl="revTx" presStyleIdx="4" presStyleCnt="5">
        <dgm:presLayoutVars>
          <dgm:bulletEnabled val="1"/>
        </dgm:presLayoutVars>
      </dgm:prSet>
      <dgm:spPr/>
    </dgm:pt>
    <dgm:pt modelId="{F247EB94-FFC9-4FC3-AA82-876F37A4194D}" type="pres">
      <dgm:prSet presAssocID="{88DBD175-41A3-471A-AA72-D535BEBFB35A}" presName="circleA" presStyleLbl="node1" presStyleIdx="4" presStyleCnt="5"/>
      <dgm:spPr/>
    </dgm:pt>
    <dgm:pt modelId="{1B857FDF-51AC-4566-9F68-E29015AAFD6E}" type="pres">
      <dgm:prSet presAssocID="{88DBD175-41A3-471A-AA72-D535BEBFB35A}" presName="spaceA" presStyleCnt="0"/>
      <dgm:spPr/>
    </dgm:pt>
  </dgm:ptLst>
  <dgm:cxnLst>
    <dgm:cxn modelId="{EB6CA411-116D-4D6A-A8CF-9B3621F46B6B}" type="presOf" srcId="{84C7EAEA-0293-42BA-B0E4-FCFB1BA8A3CC}" destId="{DA49AA38-A3B0-4916-8919-D10F1241E9FE}" srcOrd="0" destOrd="0" presId="urn:microsoft.com/office/officeart/2005/8/layout/hProcess11"/>
    <dgm:cxn modelId="{FC45FF17-9F4B-4A15-9750-B4D8CF1B9C3F}" type="presOf" srcId="{7F1980E0-6AE0-4F6B-81BB-0728E8B0B439}" destId="{6133A951-574C-4E94-90A3-4C482BF5C60E}" srcOrd="0" destOrd="0" presId="urn:microsoft.com/office/officeart/2005/8/layout/hProcess11"/>
    <dgm:cxn modelId="{B4DC3529-81B8-4860-8C59-F74C93A68784}" type="presOf" srcId="{E32C7C3A-6154-45F3-A697-6613BA88DC64}" destId="{84D91E18-A709-4462-92A3-E115CEFA08E7}" srcOrd="0" destOrd="0" presId="urn:microsoft.com/office/officeart/2005/8/layout/hProcess11"/>
    <dgm:cxn modelId="{1CA3A840-34EB-4DB1-89A0-BD69F9496AC8}" srcId="{7F1980E0-6AE0-4F6B-81BB-0728E8B0B439}" destId="{E32C7C3A-6154-45F3-A697-6613BA88DC64}" srcOrd="0" destOrd="0" parTransId="{B918300D-9141-4DAB-9BEE-5EDB749FA546}" sibTransId="{ECFE2600-6208-4300-BBBE-03CF35B05C68}"/>
    <dgm:cxn modelId="{58368D6E-80EA-4320-9939-03C99F3BA457}" srcId="{7F1980E0-6AE0-4F6B-81BB-0728E8B0B439}" destId="{88DBD175-41A3-471A-AA72-D535BEBFB35A}" srcOrd="4" destOrd="0" parTransId="{83325042-4208-464C-9722-19E96B139660}" sibTransId="{8DBFD9D7-2961-4F48-9FCA-F7F017A8A0EA}"/>
    <dgm:cxn modelId="{9153A04E-6A54-4AB7-A5EE-BA96B24EF18C}" type="presOf" srcId="{88DBD175-41A3-471A-AA72-D535BEBFB35A}" destId="{4F7B4169-3EB7-48E9-A913-4A28757136E7}" srcOrd="0" destOrd="0" presId="urn:microsoft.com/office/officeart/2005/8/layout/hProcess11"/>
    <dgm:cxn modelId="{8CBDD37B-FC67-4C37-9716-468FF83F6F61}" srcId="{7F1980E0-6AE0-4F6B-81BB-0728E8B0B439}" destId="{C057161C-B29C-47E2-9980-E6ED49305DFC}" srcOrd="3" destOrd="0" parTransId="{7BBDFE69-410B-41E9-B666-A98470A0F1DB}" sibTransId="{EEF95CAD-E9D3-4B5E-9C35-A0FAE4A2BA1C}"/>
    <dgm:cxn modelId="{BEF533AE-E063-4E71-8F0E-C42D40DC3530}" type="presOf" srcId="{703872C3-49CA-4A52-AF15-3870D7C81D2F}" destId="{E24BC042-6D89-4768-8723-15408A7D6EB2}" srcOrd="0" destOrd="0" presId="urn:microsoft.com/office/officeart/2005/8/layout/hProcess11"/>
    <dgm:cxn modelId="{CEFFA2AF-E2C8-4814-9030-4CD10C346307}" srcId="{7F1980E0-6AE0-4F6B-81BB-0728E8B0B439}" destId="{703872C3-49CA-4A52-AF15-3870D7C81D2F}" srcOrd="2" destOrd="0" parTransId="{7290BA52-364F-47DA-B681-A382B5B60414}" sibTransId="{85DB731F-D4F9-424D-889B-E8E7C96933EE}"/>
    <dgm:cxn modelId="{302257B1-F2DD-4372-80F5-4B05CC474DE9}" srcId="{7F1980E0-6AE0-4F6B-81BB-0728E8B0B439}" destId="{84C7EAEA-0293-42BA-B0E4-FCFB1BA8A3CC}" srcOrd="1" destOrd="0" parTransId="{F9767392-9193-4F05-B8B9-78F32CC5DDC1}" sibTransId="{A83E61C9-1B06-4F98-B6D7-BD9F66A97507}"/>
    <dgm:cxn modelId="{CE996FE1-17CB-41DC-9F46-DC882060B949}" type="presOf" srcId="{C057161C-B29C-47E2-9980-E6ED49305DFC}" destId="{D817D820-B9DC-49B8-B58A-335CD88EBA1C}" srcOrd="0" destOrd="0" presId="urn:microsoft.com/office/officeart/2005/8/layout/hProcess11"/>
    <dgm:cxn modelId="{3935F6A3-39D8-445D-B5BD-2310C893ED76}" type="presParOf" srcId="{6133A951-574C-4E94-90A3-4C482BF5C60E}" destId="{BA23E4B1-F549-4F26-AB6B-0D1C87E28BCB}" srcOrd="0" destOrd="0" presId="urn:microsoft.com/office/officeart/2005/8/layout/hProcess11"/>
    <dgm:cxn modelId="{88033270-9B9E-40D5-842F-12DBAD372B3F}" type="presParOf" srcId="{6133A951-574C-4E94-90A3-4C482BF5C60E}" destId="{0CCB07B6-BB7D-4BAF-BA8B-CE94F4036643}" srcOrd="1" destOrd="0" presId="urn:microsoft.com/office/officeart/2005/8/layout/hProcess11"/>
    <dgm:cxn modelId="{631D4F92-C1F1-4AF1-9549-060FD96397DD}" type="presParOf" srcId="{0CCB07B6-BB7D-4BAF-BA8B-CE94F4036643}" destId="{B490D9B3-C347-48F1-81C2-4087F5D586F2}" srcOrd="0" destOrd="0" presId="urn:microsoft.com/office/officeart/2005/8/layout/hProcess11"/>
    <dgm:cxn modelId="{DF4E4DF8-5B79-468D-BB7D-D9AF48D7EA70}" type="presParOf" srcId="{B490D9B3-C347-48F1-81C2-4087F5D586F2}" destId="{84D91E18-A709-4462-92A3-E115CEFA08E7}" srcOrd="0" destOrd="0" presId="urn:microsoft.com/office/officeart/2005/8/layout/hProcess11"/>
    <dgm:cxn modelId="{98F047E2-5CCC-452A-A7F3-5CA6E2601586}" type="presParOf" srcId="{B490D9B3-C347-48F1-81C2-4087F5D586F2}" destId="{9355708D-55E4-425C-8B66-FBDA7A445451}" srcOrd="1" destOrd="0" presId="urn:microsoft.com/office/officeart/2005/8/layout/hProcess11"/>
    <dgm:cxn modelId="{D934BAB2-AD25-4A05-BB1A-58463EF62D6D}" type="presParOf" srcId="{B490D9B3-C347-48F1-81C2-4087F5D586F2}" destId="{5A1D5359-0AD0-42B0-9049-D1FFB5035E83}" srcOrd="2" destOrd="0" presId="urn:microsoft.com/office/officeart/2005/8/layout/hProcess11"/>
    <dgm:cxn modelId="{0AE436DC-F655-48D9-9BAD-21D7D8CAEA49}" type="presParOf" srcId="{0CCB07B6-BB7D-4BAF-BA8B-CE94F4036643}" destId="{5B653BDB-67A3-450A-AE6F-233FCE55BE84}" srcOrd="1" destOrd="0" presId="urn:microsoft.com/office/officeart/2005/8/layout/hProcess11"/>
    <dgm:cxn modelId="{A00283DA-C39C-405B-8939-B407B004A109}" type="presParOf" srcId="{0CCB07B6-BB7D-4BAF-BA8B-CE94F4036643}" destId="{4338AEAE-767E-4FC9-BB54-EE8196B6AD93}" srcOrd="2" destOrd="0" presId="urn:microsoft.com/office/officeart/2005/8/layout/hProcess11"/>
    <dgm:cxn modelId="{2B66680F-4BD7-40F7-BAF9-C9D5ABFAF0A0}" type="presParOf" srcId="{4338AEAE-767E-4FC9-BB54-EE8196B6AD93}" destId="{DA49AA38-A3B0-4916-8919-D10F1241E9FE}" srcOrd="0" destOrd="0" presId="urn:microsoft.com/office/officeart/2005/8/layout/hProcess11"/>
    <dgm:cxn modelId="{2843B1BD-790E-4DF6-83E3-24089C18D6BF}" type="presParOf" srcId="{4338AEAE-767E-4FC9-BB54-EE8196B6AD93}" destId="{F0E377C1-8C67-4048-B549-4F60ADCA567E}" srcOrd="1" destOrd="0" presId="urn:microsoft.com/office/officeart/2005/8/layout/hProcess11"/>
    <dgm:cxn modelId="{CAA2A66A-BBE0-4128-B9A9-5CFDAD19236B}" type="presParOf" srcId="{4338AEAE-767E-4FC9-BB54-EE8196B6AD93}" destId="{D1EA1DA5-BA29-4122-935A-1B16F29E011F}" srcOrd="2" destOrd="0" presId="urn:microsoft.com/office/officeart/2005/8/layout/hProcess11"/>
    <dgm:cxn modelId="{988780B2-3BF5-429E-B8F1-4670DFA6CEA3}" type="presParOf" srcId="{0CCB07B6-BB7D-4BAF-BA8B-CE94F4036643}" destId="{A6727774-BE8A-4677-8AAE-AADBC17ADF2B}" srcOrd="3" destOrd="0" presId="urn:microsoft.com/office/officeart/2005/8/layout/hProcess11"/>
    <dgm:cxn modelId="{4CBEF4E6-76E0-4BFA-A26F-3EBDCBBA20FF}" type="presParOf" srcId="{0CCB07B6-BB7D-4BAF-BA8B-CE94F4036643}" destId="{76F46549-D4A0-4E86-9675-C5CA655DB222}" srcOrd="4" destOrd="0" presId="urn:microsoft.com/office/officeart/2005/8/layout/hProcess11"/>
    <dgm:cxn modelId="{159BEB29-B9D4-4BD0-AFDA-E550B39D02F7}" type="presParOf" srcId="{76F46549-D4A0-4E86-9675-C5CA655DB222}" destId="{E24BC042-6D89-4768-8723-15408A7D6EB2}" srcOrd="0" destOrd="0" presId="urn:microsoft.com/office/officeart/2005/8/layout/hProcess11"/>
    <dgm:cxn modelId="{B9552B58-878C-4C8D-ADDE-21E2C9F17919}" type="presParOf" srcId="{76F46549-D4A0-4E86-9675-C5CA655DB222}" destId="{CAA45C43-A4DC-4F1A-BE26-3B7F08C85A7C}" srcOrd="1" destOrd="0" presId="urn:microsoft.com/office/officeart/2005/8/layout/hProcess11"/>
    <dgm:cxn modelId="{E50A2B24-6697-461D-8B97-68709869018A}" type="presParOf" srcId="{76F46549-D4A0-4E86-9675-C5CA655DB222}" destId="{2CBF13D8-F76C-441B-8F41-DB5B94811303}" srcOrd="2" destOrd="0" presId="urn:microsoft.com/office/officeart/2005/8/layout/hProcess11"/>
    <dgm:cxn modelId="{BE7C63E0-4091-4CAC-8DCA-2CB9382F0710}" type="presParOf" srcId="{0CCB07B6-BB7D-4BAF-BA8B-CE94F4036643}" destId="{436F4AC5-987A-4751-A6C6-6BA81B19FEDE}" srcOrd="5" destOrd="0" presId="urn:microsoft.com/office/officeart/2005/8/layout/hProcess11"/>
    <dgm:cxn modelId="{9549C98D-AFB3-45A1-A874-B5A5C69F5963}" type="presParOf" srcId="{0CCB07B6-BB7D-4BAF-BA8B-CE94F4036643}" destId="{83D66F8E-0C6A-423C-84AD-81595D2E9C67}" srcOrd="6" destOrd="0" presId="urn:microsoft.com/office/officeart/2005/8/layout/hProcess11"/>
    <dgm:cxn modelId="{E41F19EA-069C-40DB-8262-86632AA8E2C8}" type="presParOf" srcId="{83D66F8E-0C6A-423C-84AD-81595D2E9C67}" destId="{D817D820-B9DC-49B8-B58A-335CD88EBA1C}" srcOrd="0" destOrd="0" presId="urn:microsoft.com/office/officeart/2005/8/layout/hProcess11"/>
    <dgm:cxn modelId="{0BAE1743-7162-4038-9854-CAA1C75F2B84}" type="presParOf" srcId="{83D66F8E-0C6A-423C-84AD-81595D2E9C67}" destId="{B5B8531D-B803-4F90-A48B-9A868E57DA13}" srcOrd="1" destOrd="0" presId="urn:microsoft.com/office/officeart/2005/8/layout/hProcess11"/>
    <dgm:cxn modelId="{DB4CFDA5-9076-477F-96E1-6E4946936A50}" type="presParOf" srcId="{83D66F8E-0C6A-423C-84AD-81595D2E9C67}" destId="{A6FC79A3-EB29-4F3A-BF68-DA3B2C2653FC}" srcOrd="2" destOrd="0" presId="urn:microsoft.com/office/officeart/2005/8/layout/hProcess11"/>
    <dgm:cxn modelId="{28BE5782-2B66-4807-AFBF-38CB2C842F14}" type="presParOf" srcId="{0CCB07B6-BB7D-4BAF-BA8B-CE94F4036643}" destId="{E3517EE4-7BD8-478C-851F-95F5C142A99B}" srcOrd="7" destOrd="0" presId="urn:microsoft.com/office/officeart/2005/8/layout/hProcess11"/>
    <dgm:cxn modelId="{24CF2FFD-BFDA-426F-B78E-EAB53DAE9271}" type="presParOf" srcId="{0CCB07B6-BB7D-4BAF-BA8B-CE94F4036643}" destId="{5D563AFA-28EF-40DD-BA9E-ADE7114BD070}" srcOrd="8" destOrd="0" presId="urn:microsoft.com/office/officeart/2005/8/layout/hProcess11"/>
    <dgm:cxn modelId="{7B3A9CDD-0E4D-4CD3-B098-04CFD9CF7DF6}" type="presParOf" srcId="{5D563AFA-28EF-40DD-BA9E-ADE7114BD070}" destId="{4F7B4169-3EB7-48E9-A913-4A28757136E7}" srcOrd="0" destOrd="0" presId="urn:microsoft.com/office/officeart/2005/8/layout/hProcess11"/>
    <dgm:cxn modelId="{BF627AB4-576B-41A3-B0EC-D7739E282294}" type="presParOf" srcId="{5D563AFA-28EF-40DD-BA9E-ADE7114BD070}" destId="{F247EB94-FFC9-4FC3-AA82-876F37A4194D}" srcOrd="1" destOrd="0" presId="urn:microsoft.com/office/officeart/2005/8/layout/hProcess11"/>
    <dgm:cxn modelId="{B8A909C2-E6FB-4D09-9090-4E8060121375}" type="presParOf" srcId="{5D563AFA-28EF-40DD-BA9E-ADE7114BD070}" destId="{1B857FDF-51AC-4566-9F68-E29015AAFD6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1307D-F787-4E43-B40A-29FF796E5828}">
      <dsp:nvSpPr>
        <dsp:cNvPr id="0" name=""/>
        <dsp:cNvSpPr/>
      </dsp:nvSpPr>
      <dsp:spPr>
        <a:xfrm>
          <a:off x="0" y="521"/>
          <a:ext cx="1034198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BB1AEA-3746-433B-A868-8092542B25CB}">
      <dsp:nvSpPr>
        <dsp:cNvPr id="0" name=""/>
        <dsp:cNvSpPr/>
      </dsp:nvSpPr>
      <dsp:spPr>
        <a:xfrm>
          <a:off x="0" y="521"/>
          <a:ext cx="10341980" cy="854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Raleway"/>
              <a:cs typeface="Calibri"/>
            </a:rPr>
            <a:t>Established 1858 as a school and as a university in 1992</a:t>
          </a:r>
        </a:p>
      </dsp:txBody>
      <dsp:txXfrm>
        <a:off x="0" y="521"/>
        <a:ext cx="10341980" cy="854626"/>
      </dsp:txXfrm>
    </dsp:sp>
    <dsp:sp modelId="{B6C918B2-99FC-41B7-ABB1-DE3950ED4BC8}">
      <dsp:nvSpPr>
        <dsp:cNvPr id="0" name=""/>
        <dsp:cNvSpPr/>
      </dsp:nvSpPr>
      <dsp:spPr>
        <a:xfrm>
          <a:off x="0" y="855147"/>
          <a:ext cx="1034198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A9C9CF1-CD95-4C41-8ADC-6E6764A9DCDF}">
      <dsp:nvSpPr>
        <dsp:cNvPr id="0" name=""/>
        <dsp:cNvSpPr/>
      </dsp:nvSpPr>
      <dsp:spPr>
        <a:xfrm>
          <a:off x="0" y="855147"/>
          <a:ext cx="10341980" cy="854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kern="1200">
              <a:latin typeface="Raleway"/>
              <a:cs typeface="Calibri"/>
            </a:rPr>
            <a:t>35,515 students worldwide  from more than 185 countries</a:t>
          </a:r>
        </a:p>
      </dsp:txBody>
      <dsp:txXfrm>
        <a:off x="0" y="855147"/>
        <a:ext cx="10341980" cy="854626"/>
      </dsp:txXfrm>
    </dsp:sp>
    <dsp:sp modelId="{D6CECB83-E139-4EB9-AB49-34408361E925}">
      <dsp:nvSpPr>
        <dsp:cNvPr id="0" name=""/>
        <dsp:cNvSpPr/>
      </dsp:nvSpPr>
      <dsp:spPr>
        <a:xfrm>
          <a:off x="0" y="1709773"/>
          <a:ext cx="1034198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F30FFE7-F7AD-47C5-BB48-6B7A066B0B62}">
      <dsp:nvSpPr>
        <dsp:cNvPr id="0" name=""/>
        <dsp:cNvSpPr/>
      </dsp:nvSpPr>
      <dsp:spPr>
        <a:xfrm>
          <a:off x="0" y="1709773"/>
          <a:ext cx="10341980" cy="854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Raleway"/>
              <a:cs typeface="Calibri"/>
            </a:rPr>
            <a:t>Majority of students fall at least into one group of disadvantage</a:t>
          </a:r>
        </a:p>
      </dsp:txBody>
      <dsp:txXfrm>
        <a:off x="0" y="1709773"/>
        <a:ext cx="10341980" cy="854626"/>
      </dsp:txXfrm>
    </dsp:sp>
    <dsp:sp modelId="{EDEA9E45-ED9D-4827-B7B8-BDDDA3449A50}">
      <dsp:nvSpPr>
        <dsp:cNvPr id="0" name=""/>
        <dsp:cNvSpPr/>
      </dsp:nvSpPr>
      <dsp:spPr>
        <a:xfrm>
          <a:off x="0" y="2564400"/>
          <a:ext cx="1034198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6F70A0F-82A9-45AD-86D3-6DA5AD45A4AB}">
      <dsp:nvSpPr>
        <dsp:cNvPr id="0" name=""/>
        <dsp:cNvSpPr/>
      </dsp:nvSpPr>
      <dsp:spPr>
        <a:xfrm>
          <a:off x="0" y="2564400"/>
          <a:ext cx="10341980" cy="854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Raleway"/>
              <a:cs typeface="Calibri"/>
            </a:rPr>
            <a:t>Campuses in Cambridge, Chelmsford, Peterborough and London</a:t>
          </a:r>
        </a:p>
      </dsp:txBody>
      <dsp:txXfrm>
        <a:off x="0" y="2564400"/>
        <a:ext cx="10341980" cy="854626"/>
      </dsp:txXfrm>
    </dsp:sp>
    <dsp:sp modelId="{EA22782E-5906-466A-A4C4-E091845F7664}">
      <dsp:nvSpPr>
        <dsp:cNvPr id="0" name=""/>
        <dsp:cNvSpPr/>
      </dsp:nvSpPr>
      <dsp:spPr>
        <a:xfrm>
          <a:off x="0" y="3419026"/>
          <a:ext cx="1034198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F15E2EB-09D8-4B48-AC71-028768BC18AD}">
      <dsp:nvSpPr>
        <dsp:cNvPr id="0" name=""/>
        <dsp:cNvSpPr/>
      </dsp:nvSpPr>
      <dsp:spPr>
        <a:xfrm>
          <a:off x="0" y="3419026"/>
          <a:ext cx="10341980" cy="854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Raleway"/>
              <a:cs typeface="Calibri"/>
            </a:rPr>
            <a:t>Approx. 380 taught UG and PGT course - 215 UG &amp; 164 PGT </a:t>
          </a:r>
          <a:r>
            <a:rPr lang="en-GB" sz="2400" kern="1200">
              <a:latin typeface="Raleway"/>
              <a:cs typeface="Calibri Light"/>
            </a:rPr>
            <a:t>(incl CPD courses) </a:t>
          </a:r>
        </a:p>
      </dsp:txBody>
      <dsp:txXfrm>
        <a:off x="0" y="3419026"/>
        <a:ext cx="10341980" cy="854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3E4B1-F549-4F26-AB6B-0D1C87E28BCB}">
      <dsp:nvSpPr>
        <dsp:cNvPr id="0" name=""/>
        <dsp:cNvSpPr/>
      </dsp:nvSpPr>
      <dsp:spPr>
        <a:xfrm>
          <a:off x="0" y="1557611"/>
          <a:ext cx="9029177" cy="2076814"/>
        </a:xfrm>
        <a:prstGeom prst="notched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D91E18-A709-4462-92A3-E115CEFA08E7}">
      <dsp:nvSpPr>
        <dsp:cNvPr id="0" name=""/>
        <dsp:cNvSpPr/>
      </dsp:nvSpPr>
      <dsp:spPr>
        <a:xfrm>
          <a:off x="3571" y="0"/>
          <a:ext cx="1561368" cy="207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Raleway"/>
            </a:rPr>
            <a:t>AY 2018/19: Employability Strategy</a:t>
          </a:r>
        </a:p>
      </dsp:txBody>
      <dsp:txXfrm>
        <a:off x="3571" y="0"/>
        <a:ext cx="1561368" cy="2076814"/>
      </dsp:txXfrm>
    </dsp:sp>
    <dsp:sp modelId="{9355708D-55E4-425C-8B66-FBDA7A445451}">
      <dsp:nvSpPr>
        <dsp:cNvPr id="0" name=""/>
        <dsp:cNvSpPr/>
      </dsp:nvSpPr>
      <dsp:spPr>
        <a:xfrm>
          <a:off x="524653" y="2336416"/>
          <a:ext cx="519203" cy="51920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9AA38-A3B0-4916-8919-D10F1241E9FE}">
      <dsp:nvSpPr>
        <dsp:cNvPr id="0" name=""/>
        <dsp:cNvSpPr/>
      </dsp:nvSpPr>
      <dsp:spPr>
        <a:xfrm>
          <a:off x="1643008" y="3115222"/>
          <a:ext cx="1561368" cy="207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Raleway"/>
            </a:rPr>
            <a:t>AY 2019/20: UG Portfolio Review supported by appointed Academic Leads for Employability</a:t>
          </a:r>
        </a:p>
      </dsp:txBody>
      <dsp:txXfrm>
        <a:off x="1643008" y="3115222"/>
        <a:ext cx="1561368" cy="2076814"/>
      </dsp:txXfrm>
    </dsp:sp>
    <dsp:sp modelId="{F0E377C1-8C67-4048-B549-4F60ADCA567E}">
      <dsp:nvSpPr>
        <dsp:cNvPr id="0" name=""/>
        <dsp:cNvSpPr/>
      </dsp:nvSpPr>
      <dsp:spPr>
        <a:xfrm>
          <a:off x="2164090" y="2336416"/>
          <a:ext cx="519203" cy="51920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BC042-6D89-4768-8723-15408A7D6EB2}">
      <dsp:nvSpPr>
        <dsp:cNvPr id="0" name=""/>
        <dsp:cNvSpPr/>
      </dsp:nvSpPr>
      <dsp:spPr>
        <a:xfrm>
          <a:off x="3282445" y="0"/>
          <a:ext cx="1561368" cy="207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Raleway"/>
            </a:rPr>
            <a:t> AY 2019/20: Phase 1 Live Brief Project Management Team</a:t>
          </a:r>
        </a:p>
      </dsp:txBody>
      <dsp:txXfrm>
        <a:off x="3282445" y="0"/>
        <a:ext cx="1561368" cy="2076814"/>
      </dsp:txXfrm>
    </dsp:sp>
    <dsp:sp modelId="{CAA45C43-A4DC-4F1A-BE26-3B7F08C85A7C}">
      <dsp:nvSpPr>
        <dsp:cNvPr id="0" name=""/>
        <dsp:cNvSpPr/>
      </dsp:nvSpPr>
      <dsp:spPr>
        <a:xfrm>
          <a:off x="3803527" y="2336416"/>
          <a:ext cx="519203" cy="51920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7D820-B9DC-49B8-B58A-335CD88EBA1C}">
      <dsp:nvSpPr>
        <dsp:cNvPr id="0" name=""/>
        <dsp:cNvSpPr/>
      </dsp:nvSpPr>
      <dsp:spPr>
        <a:xfrm>
          <a:off x="4921882" y="3115222"/>
          <a:ext cx="1561368" cy="207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Raleway"/>
            </a:rPr>
            <a:t> AY 2020/21: Phase 1 Live Brief Operational Delivery Starts</a:t>
          </a:r>
        </a:p>
      </dsp:txBody>
      <dsp:txXfrm>
        <a:off x="4921882" y="3115222"/>
        <a:ext cx="1561368" cy="2076814"/>
      </dsp:txXfrm>
    </dsp:sp>
    <dsp:sp modelId="{B5B8531D-B803-4F90-A48B-9A868E57DA13}">
      <dsp:nvSpPr>
        <dsp:cNvPr id="0" name=""/>
        <dsp:cNvSpPr/>
      </dsp:nvSpPr>
      <dsp:spPr>
        <a:xfrm>
          <a:off x="5442964" y="2336416"/>
          <a:ext cx="519203" cy="51920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B4169-3EB7-48E9-A913-4A28757136E7}">
      <dsp:nvSpPr>
        <dsp:cNvPr id="0" name=""/>
        <dsp:cNvSpPr/>
      </dsp:nvSpPr>
      <dsp:spPr>
        <a:xfrm>
          <a:off x="6561319" y="0"/>
          <a:ext cx="1561368" cy="207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Raleway"/>
            </a:rPr>
            <a:t>AY 2021/22: Phase 2 Live Brief </a:t>
          </a:r>
          <a:r>
            <a:rPr lang="en-US" sz="1600" kern="1200" err="1">
              <a:latin typeface="Raleway"/>
            </a:rPr>
            <a:t>Programme</a:t>
          </a:r>
          <a:r>
            <a:rPr lang="en-US" sz="1600" kern="1200">
              <a:latin typeface="Raleway"/>
            </a:rPr>
            <a:t> Scaling up</a:t>
          </a:r>
        </a:p>
      </dsp:txBody>
      <dsp:txXfrm>
        <a:off x="6561319" y="0"/>
        <a:ext cx="1561368" cy="2076814"/>
      </dsp:txXfrm>
    </dsp:sp>
    <dsp:sp modelId="{F247EB94-FFC9-4FC3-AA82-876F37A4194D}">
      <dsp:nvSpPr>
        <dsp:cNvPr id="0" name=""/>
        <dsp:cNvSpPr/>
      </dsp:nvSpPr>
      <dsp:spPr>
        <a:xfrm>
          <a:off x="7082402" y="2336416"/>
          <a:ext cx="519203" cy="51920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749" cy="1380912"/>
          </a:xfrm>
          <a:prstGeom prst="rect">
            <a:avLst/>
          </a:prstGeom>
        </p:spPr>
        <p:txBody>
          <a:bodyPr vert="horz" lIns="148169" tIns="74085" rIns="148169" bIns="74085" rtlCol="0"/>
          <a:lstStyle>
            <a:lvl1pPr algn="l">
              <a:defRPr sz="19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6574" y="2"/>
            <a:ext cx="2919749" cy="1380912"/>
          </a:xfrm>
          <a:prstGeom prst="rect">
            <a:avLst/>
          </a:prstGeom>
        </p:spPr>
        <p:txBody>
          <a:bodyPr vert="horz" lIns="148169" tIns="74085" rIns="148169" bIns="74085" rtlCol="0"/>
          <a:lstStyle>
            <a:lvl1pPr algn="r">
              <a:defRPr sz="1900"/>
            </a:lvl1pPr>
          </a:lstStyle>
          <a:p>
            <a:fld id="{F8B5CFC2-FF95-BB42-B600-F8C023CFEAC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886325" y="3440113"/>
            <a:ext cx="16510000" cy="9286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8169" tIns="74085" rIns="148169" bIns="740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89" y="13245280"/>
            <a:ext cx="5390306" cy="10837049"/>
          </a:xfrm>
          <a:prstGeom prst="rect">
            <a:avLst/>
          </a:prstGeom>
        </p:spPr>
        <p:txBody>
          <a:bodyPr vert="horz" lIns="148169" tIns="74085" rIns="148169" bIns="740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26141750"/>
            <a:ext cx="2919749" cy="1380910"/>
          </a:xfrm>
          <a:prstGeom prst="rect">
            <a:avLst/>
          </a:prstGeom>
        </p:spPr>
        <p:txBody>
          <a:bodyPr vert="horz" lIns="148169" tIns="74085" rIns="148169" bIns="74085" rtlCol="0" anchor="b"/>
          <a:lstStyle>
            <a:lvl1pPr algn="l">
              <a:defRPr sz="1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6574" y="26141750"/>
            <a:ext cx="2919749" cy="1380910"/>
          </a:xfrm>
          <a:prstGeom prst="rect">
            <a:avLst/>
          </a:prstGeom>
        </p:spPr>
        <p:txBody>
          <a:bodyPr vert="horz" lIns="148169" tIns="74085" rIns="148169" bIns="74085" rtlCol="0" anchor="b"/>
          <a:lstStyle>
            <a:lvl1pPr algn="r">
              <a:defRPr sz="1900"/>
            </a:lvl1pPr>
          </a:lstStyle>
          <a:p>
            <a:fld id="{BCF96A85-7B12-D143-8C60-4EC8075D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98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519EDF-32DA-2B40-A28B-2067B9A173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426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96A85-7B12-D143-8C60-4EC8075DB1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90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900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96A85-7B12-D143-8C60-4EC8075DB19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76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900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96A85-7B12-D143-8C60-4EC8075DB1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30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/>
              <a:t>Key concept in HE- professional employment rate and provision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Central to TEF- DLHE data (DLHE was the old survey, it's now GOS)</a:t>
            </a:r>
            <a:endParaRPr lang="en-GB"/>
          </a:p>
          <a:p>
            <a:pPr marL="285750" indent="-285750">
              <a:buFont typeface="Arial"/>
              <a:buChar char="•"/>
            </a:pPr>
            <a:r>
              <a:rPr lang="en-US"/>
              <a:t>Definitions of employability have shifted – now holistic view – graduate attributes, softer skills – in conjunction with specific subject knowledge and skills</a:t>
            </a:r>
            <a:endParaRPr lang="en-GB"/>
          </a:p>
          <a:p>
            <a:pPr marL="285750" indent="-285750">
              <a:buFont typeface="Arial"/>
              <a:buChar char="•"/>
            </a:pPr>
            <a:r>
              <a:rPr lang="en-US"/>
              <a:t>HEA/Advance HE definition </a:t>
            </a:r>
            <a:endParaRPr lang="en-GB"/>
          </a:p>
          <a:p>
            <a:pPr marL="285750" indent="-285750">
              <a:buFont typeface="Arial"/>
              <a:buChar char="•"/>
            </a:pPr>
            <a:r>
              <a:rPr lang="en-US"/>
              <a:t>What we offer to students – employer informed employability</a:t>
            </a:r>
            <a:endParaRPr lang="en-GB"/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F96A85-7B12-D143-8C60-4EC8075DB1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9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/>
              <a:t>The ARU Education strategy - need to meet both student and employer expectations in preparing students for living and working in the 21st century</a:t>
            </a:r>
          </a:p>
          <a:p>
            <a:pPr marL="171450" indent="-171450">
              <a:buFont typeface="Arial"/>
              <a:buChar char="•"/>
            </a:pPr>
            <a:r>
              <a:rPr lang="en-US"/>
              <a:t>Commitment to ensuring ARU education enables students to be successful in their future careers, and reach their full potential.</a:t>
            </a:r>
            <a:endParaRPr lang="en-US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b="1"/>
              <a:t>Student-</a:t>
            </a:r>
            <a:r>
              <a:rPr lang="en-US" b="1" err="1"/>
              <a:t>centred</a:t>
            </a:r>
            <a:r>
              <a:rPr lang="en-US"/>
              <a:t> approach to employability with the provision – diagram</a:t>
            </a:r>
            <a:endParaRPr lang="en-US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/>
              <a:t>Active Curriculum Framework - to meet our Education Strategy’s commitment </a:t>
            </a:r>
            <a:endParaRPr lang="en-US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/>
              <a:t>Provides a holistic </a:t>
            </a:r>
            <a:r>
              <a:rPr lang="en-US" b="1"/>
              <a:t>whole</a:t>
            </a:r>
            <a:r>
              <a:rPr lang="en-US"/>
              <a:t> curriculum approach to our students’ development - personal capitals required to achieve successful outcomes</a:t>
            </a:r>
            <a:endParaRPr lang="en-US">
              <a:cs typeface="Calibri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96A85-7B12-D143-8C60-4EC8075DB1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74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Examples of specific initiatives and actions we are taking to develop each of these strands: integrating employability into the curriculum is key to inclusivity, especially in making WIL available to all, no matter what the circumstances are of our students</a:t>
            </a:r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/>
          </a:p>
          <a:p>
            <a:r>
              <a:rPr lang="en-US"/>
              <a:t># 1: E.g. Live Briefs, Employer Advisory Groups to inform curriculum content and development. </a:t>
            </a:r>
            <a:endParaRPr lang="en-US">
              <a:cs typeface="Calibri" panose="020F0502020204030204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r>
              <a:rPr lang="en-US">
                <a:cs typeface="Calibri"/>
              </a:rPr>
              <a:t># 2: E.g. Dedicated </a:t>
            </a:r>
            <a:r>
              <a:rPr lang="en-US"/>
              <a:t>Placements &amp; Employer Engagement Team, the Anglia Ruskin Enterprise Academy (AREA), financial support including paid internship schemes and additional payment for certain groups of students.</a:t>
            </a:r>
            <a:endParaRPr lang="en-US">
              <a:cs typeface="Calibri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r>
              <a:rPr lang="en-US">
                <a:cs typeface="Calibri"/>
              </a:rPr>
              <a:t># 3. E.g. Career Pulse, Personal &amp; Career Development Plan, Aspirations monitoring, Student Employability Activators.</a:t>
            </a:r>
            <a:endParaRPr lang="en-US" sz="1200" b="0" i="0" kern="120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endParaRPr lang="en-US">
              <a:cs typeface="Calibri" panose="020F0502020204030204"/>
            </a:endParaRPr>
          </a:p>
          <a:p>
            <a:r>
              <a:rPr lang="en-US">
                <a:cs typeface="Calibri" panose="020F0502020204030204"/>
              </a:rPr>
              <a:t># 4. E.g.: </a:t>
            </a:r>
            <a:r>
              <a:rPr lang="en-US"/>
              <a:t> Number of initiatives </a:t>
            </a:r>
            <a:r>
              <a:rPr lang="en-US" err="1"/>
              <a:t>inlcuding</a:t>
            </a:r>
            <a:r>
              <a:rPr lang="en-US"/>
              <a:t>:</a:t>
            </a:r>
            <a:br>
              <a:rPr lang="en-US">
                <a:cs typeface="+mn-lt"/>
              </a:rPr>
            </a:br>
            <a:r>
              <a:rPr lang="en-US"/>
              <a:t>Chancellor's Leadership Award which encourages students to develop leadership and other </a:t>
            </a:r>
            <a:r>
              <a:rPr lang="en-US" err="1"/>
              <a:t>employabiltiy</a:t>
            </a:r>
            <a:r>
              <a:rPr lang="en-US"/>
              <a:t> skills via extra-curricular activities alongside study</a:t>
            </a:r>
            <a:br>
              <a:rPr lang="en-US">
                <a:cs typeface="+mn-lt"/>
              </a:rPr>
            </a:br>
            <a:r>
              <a:rPr lang="en-US"/>
              <a:t>Students at the Heart of Knowledge Exchange (</a:t>
            </a:r>
            <a:r>
              <a:rPr lang="en-US" err="1"/>
              <a:t>SHoKE</a:t>
            </a:r>
            <a:r>
              <a:rPr lang="en-US"/>
              <a:t>) Project</a:t>
            </a:r>
            <a:br>
              <a:rPr lang="en-US">
                <a:cs typeface="+mn-lt"/>
              </a:rPr>
            </a:br>
            <a:r>
              <a:rPr lang="en-US"/>
              <a:t>A project aiming to evidencing the benefits students can gain from knowledge exchange activities. </a:t>
            </a:r>
            <a:endParaRPr lang="en-US">
              <a:cs typeface="Calibri"/>
            </a:endParaRPr>
          </a:p>
          <a:p>
            <a:r>
              <a:rPr lang="en-US">
                <a:cs typeface="+mn-lt"/>
              </a:rPr>
              <a:t>And Live Briefs within the curriculum, as well as other practice based subjects.</a:t>
            </a: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96A85-7B12-D143-8C60-4EC8075DB1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4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Capitals provide :</a:t>
            </a:r>
            <a:endParaRPr lang="en-GB">
              <a:cs typeface="Calibri" panose="020F0502020204030204"/>
            </a:endParaRPr>
          </a:p>
          <a:p>
            <a:pPr lvl="1" indent="-285750">
              <a:buFont typeface="Arial"/>
              <a:buChar char="•"/>
            </a:pPr>
            <a:r>
              <a:rPr lang="en-US"/>
              <a:t>positive discourse to encourage students to </a:t>
            </a:r>
            <a:r>
              <a:rPr lang="en-US" err="1"/>
              <a:t>optimise</a:t>
            </a:r>
            <a:r>
              <a:rPr lang="en-US"/>
              <a:t> their personal qualities to enhance their employability</a:t>
            </a:r>
            <a:endParaRPr lang="en-GB"/>
          </a:p>
          <a:p>
            <a:pPr lvl="1" indent="-285750">
              <a:buFont typeface="Arial"/>
              <a:buChar char="•"/>
            </a:pPr>
            <a:r>
              <a:rPr lang="en-US"/>
              <a:t>a framework for considering employability as an outcome of the learning experience.</a:t>
            </a:r>
            <a:endParaRPr lang="en-GB">
              <a:cs typeface="Calibri" panose="020F0502020204030204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F96A85-7B12-D143-8C60-4EC8075DB1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11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“A </a:t>
            </a:r>
            <a:r>
              <a:rPr lang="en-US" b="1"/>
              <a:t>Live Brief</a:t>
            </a:r>
            <a:r>
              <a:rPr lang="en-US"/>
              <a:t> is a curriculum-based approach to engaging students and assessing their learning by using current, real-world activities devised and presented by professional partners in collaboration with academic staff”</a:t>
            </a:r>
            <a:endParaRPr lang="en-US">
              <a:ea typeface="+mn-ea"/>
              <a:cs typeface="+mn-cs"/>
            </a:endParaRPr>
          </a:p>
          <a:p>
            <a:r>
              <a:rPr lang="en-US">
                <a:cs typeface="Calibri"/>
              </a:rPr>
              <a:t>It is inclusive for all,</a:t>
            </a:r>
            <a:endParaRPr lang="en-US" sz="1200" b="0" i="0" kern="120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96A85-7B12-D143-8C60-4EC8075DB1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06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Examples of specific initiatives and actions we are taking to develop each of these strands: integrating employability into the curriculum is key to inclusivity, especially in making WIL available to all, no matter what the circumstances are of our students</a:t>
            </a:r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/>
          </a:p>
          <a:p>
            <a:r>
              <a:rPr lang="en-US"/>
              <a:t># 1: E.g. Live Briefs, Employer Advisory Groups to inform curriculum content and development. </a:t>
            </a:r>
            <a:endParaRPr lang="en-US">
              <a:cs typeface="Calibri" panose="020F0502020204030204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r>
              <a:rPr lang="en-US">
                <a:cs typeface="Calibri"/>
              </a:rPr>
              <a:t># 2: E.g. Dedicated </a:t>
            </a:r>
            <a:r>
              <a:rPr lang="en-US"/>
              <a:t>Placements &amp; Employer Engagement Team, the Anglia Ruskin Enterprise Academy (AREA), financial support including paid internship schemes and additional payment for certain groups of students.</a:t>
            </a:r>
            <a:endParaRPr lang="en-US">
              <a:cs typeface="Calibri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r>
              <a:rPr lang="en-US">
                <a:cs typeface="Calibri"/>
              </a:rPr>
              <a:t># 3. E.g. Career Pulse, Personal &amp; Career Development Plan, Aspirations monitoring, Student Employability Activators.</a:t>
            </a:r>
            <a:endParaRPr lang="en-US" sz="1200" b="0" i="0" kern="120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endParaRPr lang="en-US">
              <a:cs typeface="Calibri" panose="020F0502020204030204"/>
            </a:endParaRPr>
          </a:p>
          <a:p>
            <a:r>
              <a:rPr lang="en-US">
                <a:cs typeface="Calibri" panose="020F0502020204030204"/>
              </a:rPr>
              <a:t># 4. E.g.: </a:t>
            </a:r>
            <a:r>
              <a:rPr lang="en-US"/>
              <a:t> Number of initiatives </a:t>
            </a:r>
            <a:r>
              <a:rPr lang="en-US" err="1"/>
              <a:t>inlcuding</a:t>
            </a:r>
            <a:r>
              <a:rPr lang="en-US"/>
              <a:t>:</a:t>
            </a:r>
            <a:br>
              <a:rPr lang="en-US">
                <a:cs typeface="+mn-lt"/>
              </a:rPr>
            </a:br>
            <a:r>
              <a:rPr lang="en-US"/>
              <a:t>Chancellor's Leadership Award which encourages students to develop leadership and other </a:t>
            </a:r>
            <a:r>
              <a:rPr lang="en-US" err="1"/>
              <a:t>employabiltiy</a:t>
            </a:r>
            <a:r>
              <a:rPr lang="en-US"/>
              <a:t> skills via extra-curricular activities alongside study</a:t>
            </a:r>
            <a:br>
              <a:rPr lang="en-US">
                <a:cs typeface="+mn-lt"/>
              </a:rPr>
            </a:br>
            <a:r>
              <a:rPr lang="en-US"/>
              <a:t>Students at the Heart of Knowledge Exchange (</a:t>
            </a:r>
            <a:r>
              <a:rPr lang="en-US" err="1"/>
              <a:t>SHoKE</a:t>
            </a:r>
            <a:r>
              <a:rPr lang="en-US"/>
              <a:t>) Project</a:t>
            </a:r>
            <a:br>
              <a:rPr lang="en-US">
                <a:cs typeface="+mn-lt"/>
              </a:rPr>
            </a:br>
            <a:r>
              <a:rPr lang="en-US"/>
              <a:t>A project aiming to evidencing the benefits students can gain from knowledge exchange activities. </a:t>
            </a:r>
            <a:endParaRPr lang="en-US">
              <a:cs typeface="Calibri"/>
            </a:endParaRPr>
          </a:p>
          <a:p>
            <a:r>
              <a:rPr lang="en-US">
                <a:cs typeface="+mn-lt"/>
              </a:rPr>
              <a:t>And Live Briefs within the curriculum, as well as other practice based subjects.</a:t>
            </a: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96A85-7B12-D143-8C60-4EC8075DB1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08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96A85-7B12-D143-8C60-4EC8075DB1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5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788" y="1122363"/>
            <a:ext cx="9828212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88" y="3602038"/>
            <a:ext cx="982821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4682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865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6880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575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0D11AFD2-379A-E343-808C-1E829097DF4D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186363" y="982663"/>
            <a:ext cx="6081009" cy="4895850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63221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5358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7166F8-5299-9F4F-B50D-A95C947045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71850" y="1631950"/>
            <a:ext cx="54483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08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606115-7CE6-1D4A-A3FA-E2A33C6D51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13100" y="1581150"/>
            <a:ext cx="57658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610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788" y="1122363"/>
            <a:ext cx="9828212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88" y="3602038"/>
            <a:ext cx="982821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72834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4391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698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686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0227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777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71D4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0D11AFD2-379A-E343-808C-1E829097DF4D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186363" y="982663"/>
            <a:ext cx="6081009" cy="48958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26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71D4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1611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788" y="1122363"/>
            <a:ext cx="9828212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88" y="3602038"/>
            <a:ext cx="982821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25946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3438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63561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897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84853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71D4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0D11AFD2-379A-E343-808C-1E829097DF4D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186363" y="982663"/>
            <a:ext cx="6081009" cy="48958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5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16278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71D4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88093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DA0ACB-75EF-0245-846B-24010AB692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71850" y="1631950"/>
            <a:ext cx="54483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7495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40C907B-7EB5-4646-8E6C-A0DCF5C812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13100" y="1581150"/>
            <a:ext cx="57658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52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788" y="1122363"/>
            <a:ext cx="9828212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88" y="3602038"/>
            <a:ext cx="982821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044069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43083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55444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76565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6260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71D4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0D11AFD2-379A-E343-808C-1E829097DF4D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186363" y="982663"/>
            <a:ext cx="6081009" cy="48958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874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71D4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635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05683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788" y="1122363"/>
            <a:ext cx="9828212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88" y="3602038"/>
            <a:ext cx="982821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682764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03103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  <a:lvl2pPr>
              <a:defRPr>
                <a:solidFill>
                  <a:srgbClr val="071D49"/>
                </a:solidFill>
              </a:defRPr>
            </a:lvl2pPr>
            <a:lvl3pPr>
              <a:defRPr>
                <a:solidFill>
                  <a:srgbClr val="071D49"/>
                </a:solidFill>
              </a:defRPr>
            </a:lvl3pPr>
            <a:lvl4pPr>
              <a:defRPr>
                <a:solidFill>
                  <a:srgbClr val="071D49"/>
                </a:solidFill>
              </a:defRPr>
            </a:lvl4pPr>
            <a:lvl5pPr>
              <a:defRPr>
                <a:solidFill>
                  <a:srgbClr val="071D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7707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7878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50436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71D4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0D11AFD2-379A-E343-808C-1E829097DF4D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186363" y="982663"/>
            <a:ext cx="6081009" cy="48958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573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71D4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784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CF6D5B-50DF-3D4A-A73F-BC48EB8913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71850" y="1631950"/>
            <a:ext cx="54483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079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04931A5-93F5-984D-ADB5-D88F0E879C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13100" y="1581150"/>
            <a:ext cx="57658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352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761" y="2880001"/>
            <a:ext cx="11486267" cy="132959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4800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1" y="4222657"/>
            <a:ext cx="11486268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anose="00000500000000000000" pitchFamily="2" charset="0"/>
              </a:defRPr>
            </a:lvl1pPr>
            <a:lvl2pPr marL="457177" indent="0" algn="ctr">
              <a:buNone/>
              <a:defRPr sz="2000"/>
            </a:lvl2pPr>
            <a:lvl3pPr marL="914354" indent="0" algn="ctr">
              <a:buNone/>
              <a:defRPr sz="1801"/>
            </a:lvl3pPr>
            <a:lvl4pPr marL="1371531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59" y="6321578"/>
            <a:ext cx="2743200" cy="184665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333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477" y="5507027"/>
            <a:ext cx="1460553" cy="99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90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007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0D11AFD2-379A-E343-808C-1E829097DF4D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186363" y="982663"/>
            <a:ext cx="6081009" cy="4895850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74244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131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788" y="1122363"/>
            <a:ext cx="9828212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88" y="3602038"/>
            <a:ext cx="982821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4601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31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Relationship Id="rId9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3F8B12-918D-4C4D-9592-653697BEC04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824484" y="5148251"/>
            <a:ext cx="2052084" cy="135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61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U Raisonne DemiBold" panose="020B05030402020401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FFD100"/>
                </a:solidFill>
                <a:latin typeface="Raleway" panose="020B0503030101060003" pitchFamily="34" charset="77"/>
              </a:defRPr>
            </a:lvl1pPr>
          </a:lstStyle>
          <a:p>
            <a:fld id="{2C6E675B-32F0-0843-BC57-13BB22F7D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42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72" r:id="rId8"/>
    <p:sldLayoutId id="2147483745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U Raisonne DemiBold" panose="020B05030402020401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FFFFF"/>
          </a:solidFill>
          <a:latin typeface="Raleway" panose="020B05030301010600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AE7C0A-3C02-5F4B-BFB5-4D7C7993B29D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824644" y="5148357"/>
            <a:ext cx="2051924" cy="13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U Raisonne DemiBold" panose="020B05030402020401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071D49"/>
                </a:solidFill>
                <a:latin typeface="Raleway" panose="020B0503030101060003" pitchFamily="34" charset="77"/>
              </a:defRPr>
            </a:lvl1pPr>
          </a:lstStyle>
          <a:p>
            <a:fld id="{2C6E675B-32F0-0843-BC57-13BB22F7D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1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74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U Raisonne DemiBold" panose="020B05030402020401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E6E1FC-9BD8-A747-9362-7C4B21B9DE5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824644" y="5148357"/>
            <a:ext cx="2051924" cy="13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1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U Raisonne DemiBold" panose="020B05030402020401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071D49"/>
                </a:solidFill>
                <a:latin typeface="Raleway" panose="020B0503030101060003" pitchFamily="34" charset="77"/>
              </a:defRPr>
            </a:lvl1pPr>
          </a:lstStyle>
          <a:p>
            <a:fld id="{2C6E675B-32F0-0843-BC57-13BB22F7D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9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3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U Raisonne DemiBold" panose="020B05030402020401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71D49"/>
          </a:solidFill>
          <a:latin typeface="Raleway" panose="020B05030301010600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71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7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1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janes@aru.ac.u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inkedin.com/in/marina-boz-7a76b9aa?lipi=urn%3Ali%3Apage%3Ad_flagship3_profile_view_base_contact_details%3BIa%2BZyfrzQL6iyX4iYnVuSw%3D%3D" TargetMode="External"/><Relationship Id="rId5" Type="http://schemas.openxmlformats.org/officeDocument/2006/relationships/hyperlink" Target="mailto:marina.boz@aru.ac.uk" TargetMode="External"/><Relationship Id="rId4" Type="http://schemas.openxmlformats.org/officeDocument/2006/relationships/hyperlink" Target="https://www.linkedin.com/in/sarahclaydon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0_5DE8381B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arina.boz@aru.ac.uk" TargetMode="External"/><Relationship Id="rId4" Type="http://schemas.openxmlformats.org/officeDocument/2006/relationships/hyperlink" Target="mailto:Sarah.janes@aru.ac.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Relationship Id="rId4" Type="http://schemas.openxmlformats.org/officeDocument/2006/relationships/hyperlink" Target="https://aru.ac.uk/anglia-learning-and-teaching/about-us/our-strateg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ru.ac.uk/anglia-learning-and-teaching/about-us/our-strateg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ru.ac.uk/anglia-learning-and-teaching/about-us/our-strateg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9141" y="157694"/>
            <a:ext cx="11246464" cy="609398"/>
          </a:xfrm>
        </p:spPr>
        <p:txBody>
          <a:bodyPr/>
          <a:lstStyle/>
          <a:p>
            <a:r>
              <a:rPr lang="en-US" sz="4400" dirty="0"/>
              <a:t>EMPLOYABILITY CONFERENCE 2022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79140" y="767092"/>
            <a:ext cx="11246465" cy="664797"/>
          </a:xfrm>
        </p:spPr>
        <p:txBody>
          <a:bodyPr/>
          <a:lstStyle/>
          <a:p>
            <a:r>
              <a:rPr lang="en-US" dirty="0"/>
              <a:t>Employability: expanding the narrative for a rapidly changing world – continuing the conversation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A2831A-6611-46D6-BF7E-B5564D8EF23C}"/>
              </a:ext>
            </a:extLst>
          </p:cNvPr>
          <p:cNvSpPr txBox="1"/>
          <p:nvPr/>
        </p:nvSpPr>
        <p:spPr>
          <a:xfrm>
            <a:off x="2595156" y="853441"/>
            <a:ext cx="2969621" cy="16633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8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6193D994-E2FC-46EA-98C1-5039ED753C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58" b="1864"/>
          <a:stretch/>
        </p:blipFill>
        <p:spPr>
          <a:xfrm>
            <a:off x="9721923" y="4480472"/>
            <a:ext cx="2409117" cy="2219834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75D31BD8-09A3-43EE-A06D-F7CCB3B662E0}"/>
              </a:ext>
            </a:extLst>
          </p:cNvPr>
          <p:cNvSpPr txBox="1">
            <a:spLocks/>
          </p:cNvSpPr>
          <p:nvPr/>
        </p:nvSpPr>
        <p:spPr>
          <a:xfrm>
            <a:off x="379140" y="2819602"/>
            <a:ext cx="11486269" cy="149579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+mj-cs"/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+mj-ea"/>
                <a:cs typeface="+mj-cs"/>
              </a:rPr>
              <a:t>Live Briefs - ARU’s  approach  to  integrating real world  professional  experiences within the curriculum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</p:txBody>
      </p:sp>
      <p:sp>
        <p:nvSpPr>
          <p:cNvPr id="10" name="Subtitle 4">
            <a:extLst>
              <a:ext uri="{FF2B5EF4-FFF2-40B4-BE49-F238E27FC236}">
                <a16:creationId xmlns:a16="http://schemas.microsoft.com/office/drawing/2014/main" id="{C387A22A-54E4-4FCD-A0D4-688FDFB7A4D4}"/>
              </a:ext>
            </a:extLst>
          </p:cNvPr>
          <p:cNvSpPr txBox="1">
            <a:spLocks/>
          </p:cNvSpPr>
          <p:nvPr/>
        </p:nvSpPr>
        <p:spPr>
          <a:xfrm>
            <a:off x="379140" y="4569288"/>
            <a:ext cx="11246465" cy="793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354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457177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1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3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7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Sarah Janes, Deputy Director of Student &amp; Library Services &amp;</a:t>
            </a:r>
          </a:p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Dr Marina Boz, Academic Employability Consultant (AEC)</a:t>
            </a:r>
          </a:p>
        </p:txBody>
      </p:sp>
    </p:spTree>
    <p:extLst>
      <p:ext uri="{BB962C8B-B14F-4D97-AF65-F5344CB8AC3E}">
        <p14:creationId xmlns:p14="http://schemas.microsoft.com/office/powerpoint/2010/main" val="3734981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910" y="310741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>
                <a:latin typeface="ARU Raisonne DemiBold"/>
              </a:rPr>
              <a:t>Live Briefs: </a:t>
            </a:r>
            <a:r>
              <a:rPr lang="en-US" err="1">
                <a:latin typeface="ARU Raisonne DemiBold"/>
              </a:rPr>
              <a:t>Programme</a:t>
            </a:r>
            <a:r>
              <a:rPr lang="en-US">
                <a:latin typeface="ARU Raisonne DemiBold"/>
              </a:rPr>
              <a:t> Timeline </a:t>
            </a:r>
            <a:endParaRPr lang="en-US"/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9879AA8-342E-4975-816C-72E31F4AC4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8693673"/>
              </p:ext>
            </p:extLst>
          </p:nvPr>
        </p:nvGraphicFramePr>
        <p:xfrm>
          <a:off x="1283918" y="973899"/>
          <a:ext cx="9029177" cy="5192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5437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>
                <a:solidFill>
                  <a:srgbClr val="061D48"/>
                </a:solidFill>
                <a:latin typeface="ARU Raisonne DemiBold"/>
              </a:rPr>
              <a:t>Live Briefs: Year 1 Implementation Overview 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0DC4721-C804-4DC9-92D9-A82E1D703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00748"/>
              </p:ext>
            </p:extLst>
          </p:nvPr>
        </p:nvGraphicFramePr>
        <p:xfrm>
          <a:off x="2724411" y="4112712"/>
          <a:ext cx="6344093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9450">
                  <a:extLst>
                    <a:ext uri="{9D8B030D-6E8A-4147-A177-3AD203B41FA5}">
                      <a16:colId xmlns:a16="http://schemas.microsoft.com/office/drawing/2014/main" val="1544677635"/>
                    </a:ext>
                  </a:extLst>
                </a:gridCol>
                <a:gridCol w="1074643">
                  <a:extLst>
                    <a:ext uri="{9D8B030D-6E8A-4147-A177-3AD203B41FA5}">
                      <a16:colId xmlns:a16="http://schemas.microsoft.com/office/drawing/2014/main" val="3166040954"/>
                    </a:ext>
                  </a:extLst>
                </a:gridCol>
              </a:tblGrid>
              <a:tr h="180974"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1" i="0" u="none" strike="noStrike" noProof="0">
                          <a:solidFill>
                            <a:srgbClr val="071D49"/>
                          </a:solidFill>
                          <a:effectLst/>
                          <a:latin typeface="Raleway"/>
                        </a:rPr>
                        <a:t>MODULES BY FACULTY</a:t>
                      </a:r>
                      <a:r>
                        <a:rPr lang="en-US" sz="2000" b="0" i="0" u="none" strike="noStrike" noProof="0">
                          <a:solidFill>
                            <a:srgbClr val="071D49"/>
                          </a:solidFill>
                          <a:effectLst/>
                          <a:latin typeface="Raleway"/>
                        </a:rPr>
                        <a:t> - </a:t>
                      </a:r>
                      <a:r>
                        <a:rPr lang="en-US" sz="2000">
                          <a:solidFill>
                            <a:srgbClr val="071D49"/>
                          </a:solidFill>
                          <a:effectLst/>
                          <a:latin typeface="Raleway"/>
                        </a:rPr>
                        <a:t>DELIVERED 2020.2021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0198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71D49"/>
                          </a:solidFill>
                          <a:effectLst/>
                          <a:latin typeface="Raleway"/>
                        </a:rPr>
                        <a:t>Arts, Humanities &amp; Social Sciences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solidFill>
                            <a:srgbClr val="071D49"/>
                          </a:solidFill>
                          <a:latin typeface="Raleway"/>
                        </a:rPr>
                        <a:t>13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24388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71D49"/>
                          </a:solidFill>
                          <a:effectLst/>
                          <a:latin typeface="Raleway"/>
                        </a:rPr>
                        <a:t>Business &amp; Law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solidFill>
                            <a:srgbClr val="071D49"/>
                          </a:solidFill>
                          <a:latin typeface="Raleway"/>
                        </a:rPr>
                        <a:t>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49462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71D49"/>
                          </a:solidFill>
                          <a:effectLst/>
                          <a:latin typeface="Raleway"/>
                        </a:rPr>
                        <a:t>Science &amp; Engineering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solidFill>
                            <a:srgbClr val="071D49"/>
                          </a:solidFill>
                          <a:latin typeface="Raleway"/>
                        </a:rPr>
                        <a:t>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5722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>
                          <a:solidFill>
                            <a:srgbClr val="071D49"/>
                          </a:solidFill>
                          <a:effectLst/>
                          <a:latin typeface="Raleway"/>
                          <a:ea typeface="+mn-ea"/>
                          <a:cs typeface="+mn-cs"/>
                        </a:rPr>
                        <a:t>Health, Education, Medicine &amp; Social Care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solidFill>
                            <a:srgbClr val="071D49"/>
                          </a:solidFill>
                          <a:latin typeface="Raleway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6559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71D49"/>
                          </a:solidFill>
                          <a:effectLst/>
                          <a:latin typeface="Raleway"/>
                        </a:rPr>
                        <a:t>Total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rgbClr val="071D49"/>
                          </a:solidFill>
                          <a:latin typeface="Raleway"/>
                        </a:rPr>
                        <a:t>29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506867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6F47B-BD18-4029-A5AB-8140C9C51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>
                <a:latin typeface="Raleway"/>
              </a:rPr>
              <a:t>72% of intended Live Briefs delivered 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>
                <a:latin typeface="Raleway"/>
              </a:rPr>
              <a:t>28 L4 and 1 L5 modules across 60 UG courses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>
                <a:latin typeface="Raleway"/>
              </a:rPr>
              <a:t>31 partners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>
                <a:latin typeface="Raleway"/>
              </a:rPr>
              <a:t>1,500 students approx.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58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>
                <a:solidFill>
                  <a:srgbClr val="061D48"/>
                </a:solidFill>
                <a:latin typeface="ARU Raisonne DemiBold"/>
              </a:rPr>
              <a:t>Live Briefs: Year 2 Scaling Up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680F298-D1D9-4FBE-B691-56AAC7CF6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59497"/>
              </p:ext>
            </p:extLst>
          </p:nvPr>
        </p:nvGraphicFramePr>
        <p:xfrm>
          <a:off x="2849671" y="4039644"/>
          <a:ext cx="6180864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970">
                  <a:extLst>
                    <a:ext uri="{9D8B030D-6E8A-4147-A177-3AD203B41FA5}">
                      <a16:colId xmlns:a16="http://schemas.microsoft.com/office/drawing/2014/main" val="1544677635"/>
                    </a:ext>
                  </a:extLst>
                </a:gridCol>
                <a:gridCol w="954894">
                  <a:extLst>
                    <a:ext uri="{9D8B030D-6E8A-4147-A177-3AD203B41FA5}">
                      <a16:colId xmlns:a16="http://schemas.microsoft.com/office/drawing/2014/main" val="3166040954"/>
                    </a:ext>
                  </a:extLst>
                </a:gridCol>
              </a:tblGrid>
              <a:tr h="180974"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rgbClr val="071D49"/>
                          </a:solidFill>
                          <a:effectLst/>
                          <a:latin typeface="Raleway"/>
                        </a:rPr>
                        <a:t>MODULES BY FACULTY - ONGOING 2021.2022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0198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>
                          <a:solidFill>
                            <a:srgbClr val="071D49"/>
                          </a:solidFill>
                          <a:effectLst/>
                          <a:latin typeface="Raleway"/>
                        </a:rPr>
                        <a:t>Arts, Humanities &amp; Social Sciences</a:t>
                      </a:r>
                      <a:endParaRPr lang="en-US">
                        <a:solidFill>
                          <a:srgbClr val="071D49"/>
                        </a:solidFill>
                        <a:effectLst/>
                        <a:latin typeface="Raleway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>
                          <a:solidFill>
                            <a:srgbClr val="071D49"/>
                          </a:solidFill>
                          <a:latin typeface="Raleway"/>
                        </a:rPr>
                        <a:t>33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24388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>
                          <a:solidFill>
                            <a:srgbClr val="071D49"/>
                          </a:solidFill>
                          <a:effectLst/>
                          <a:latin typeface="Raleway"/>
                        </a:rPr>
                        <a:t>Business &amp; Law</a:t>
                      </a:r>
                      <a:endParaRPr lang="en-US">
                        <a:solidFill>
                          <a:srgbClr val="071D49"/>
                        </a:solidFill>
                        <a:effectLst/>
                        <a:latin typeface="Raleway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071D49"/>
                          </a:solidFill>
                          <a:latin typeface="Raleway"/>
                        </a:rPr>
                        <a:t>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49462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>
                          <a:solidFill>
                            <a:srgbClr val="071D49"/>
                          </a:solidFill>
                          <a:effectLst/>
                          <a:latin typeface="Raleway"/>
                        </a:rPr>
                        <a:t>Science &amp; Engineering</a:t>
                      </a:r>
                      <a:endParaRPr lang="en-US">
                        <a:solidFill>
                          <a:srgbClr val="071D49"/>
                        </a:solidFill>
                        <a:effectLst/>
                        <a:latin typeface="Raleway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>
                          <a:solidFill>
                            <a:srgbClr val="071D49"/>
                          </a:solidFill>
                          <a:latin typeface="Raleway"/>
                        </a:rPr>
                        <a:t>27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5722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>
                          <a:solidFill>
                            <a:srgbClr val="071D49"/>
                          </a:solidFill>
                          <a:effectLst/>
                          <a:latin typeface="Raleway"/>
                          <a:ea typeface="+mn-ea"/>
                          <a:cs typeface="+mn-cs"/>
                        </a:rPr>
                        <a:t>Health, Education, Medicine &amp; Social Care</a:t>
                      </a:r>
                      <a:endParaRPr lang="en-US">
                        <a:solidFill>
                          <a:srgbClr val="071D49"/>
                        </a:solidFill>
                        <a:effectLst/>
                        <a:latin typeface="Raleway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>
                          <a:solidFill>
                            <a:srgbClr val="071D49"/>
                          </a:solidFill>
                          <a:latin typeface="Raleway"/>
                        </a:rPr>
                        <a:t>9 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6559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071D49"/>
                          </a:solidFill>
                          <a:effectLst/>
                          <a:latin typeface="Raleway"/>
                        </a:rPr>
                        <a:t>Total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071D49"/>
                          </a:solidFill>
                          <a:latin typeface="Raleway"/>
                        </a:rPr>
                        <a:t>78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506867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F14BD-D646-45CD-9104-757BBCF7E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99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Raleway"/>
              </a:rPr>
              <a:t>86% of intended Live Briefs delivered</a:t>
            </a:r>
            <a:endParaRPr lang="en-US"/>
          </a:p>
          <a:p>
            <a:r>
              <a:rPr lang="en-US">
                <a:latin typeface="Raleway"/>
              </a:rPr>
              <a:t>32 L4 and 46 L5 modules across 80 UG courses</a:t>
            </a:r>
            <a:endParaRPr lang="en-US"/>
          </a:p>
          <a:p>
            <a:r>
              <a:rPr lang="en-US">
                <a:latin typeface="Raleway"/>
              </a:rPr>
              <a:t>69 partners</a:t>
            </a:r>
            <a:endParaRPr lang="en-US"/>
          </a:p>
          <a:p>
            <a:r>
              <a:rPr lang="en-US">
                <a:latin typeface="Raleway"/>
              </a:rPr>
              <a:t>4,304 students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00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89128-E6D5-48E8-803A-A9F494B4D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1835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>
                <a:latin typeface="Raleway"/>
              </a:rPr>
              <a:t>Institutional initiative, key senior stakeholders</a:t>
            </a:r>
            <a:endParaRPr lang="en-US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>
                <a:latin typeface="Raleway"/>
              </a:rPr>
              <a:t>Project Management Group (ALT, RIDO, Student &amp; Library Services)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>
                <a:latin typeface="Raleway"/>
              </a:rPr>
              <a:t>Academic, pedagogic positioning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>
                <a:latin typeface="Raleway"/>
              </a:rPr>
              <a:t>Inclusive, student-</a:t>
            </a:r>
            <a:r>
              <a:rPr lang="en-US" err="1">
                <a:latin typeface="Raleway"/>
              </a:rPr>
              <a:t>centred</a:t>
            </a:r>
            <a:r>
              <a:rPr lang="en-US">
                <a:latin typeface="Raleway"/>
              </a:rPr>
              <a:t> </a:t>
            </a:r>
            <a:endParaRPr lang="en-US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>
                <a:latin typeface="Raleway"/>
              </a:rPr>
              <a:t>Clear impact measures and accountability process</a:t>
            </a:r>
            <a:endParaRPr lang="en-US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>
                <a:latin typeface="Raleway"/>
              </a:rPr>
              <a:t>Long-term commitment to build on and move beyond Live Briefs to continue to develop an employment-focused curriculum </a:t>
            </a:r>
          </a:p>
          <a:p>
            <a:pPr>
              <a:lnSpc>
                <a:spcPct val="100000"/>
              </a:lnSpc>
            </a:pPr>
            <a:endParaRPr lang="en-US">
              <a:latin typeface="Raleway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A46C497-734A-477C-812B-854E0362D303}"/>
              </a:ext>
            </a:extLst>
          </p:cNvPr>
          <p:cNvSpPr txBox="1">
            <a:spLocks/>
          </p:cNvSpPr>
          <p:nvPr/>
        </p:nvSpPr>
        <p:spPr>
          <a:xfrm>
            <a:off x="838200" y="4222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U Raisonne DemiBold" panose="020B0503040202040103" pitchFamily="34" charset="0"/>
                <a:ea typeface="+mj-ea"/>
                <a:cs typeface="+mj-cs"/>
              </a:defRPr>
            </a:lvl1pPr>
          </a:lstStyle>
          <a:p>
            <a:r>
              <a:rPr lang="en-US" sz="3800">
                <a:solidFill>
                  <a:srgbClr val="061D48"/>
                </a:solidFill>
                <a:latin typeface="ARU Raisonne DemiBold"/>
              </a:rPr>
              <a:t>Conclusion: Key Take-Aways</a:t>
            </a:r>
          </a:p>
        </p:txBody>
      </p:sp>
    </p:spTree>
    <p:extLst>
      <p:ext uri="{BB962C8B-B14F-4D97-AF65-F5344CB8AC3E}">
        <p14:creationId xmlns:p14="http://schemas.microsoft.com/office/powerpoint/2010/main" val="3285916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33F3C5-06BD-DB42-99F1-FEE88DDB3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072" y="2180917"/>
            <a:ext cx="9868150" cy="48818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latin typeface="Raleway"/>
              </a:rPr>
              <a:t>Sarah Janes, Deputy Director of Student &amp; Library Services</a:t>
            </a:r>
          </a:p>
          <a:p>
            <a:r>
              <a:rPr lang="en-US">
                <a:solidFill>
                  <a:srgbClr val="FFD100"/>
                </a:solidFill>
                <a:latin typeface="Raleway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sarah.janes@aru.ac.uk</a:t>
            </a:r>
            <a:r>
              <a:rPr lang="en-US">
                <a:solidFill>
                  <a:srgbClr val="FFD100"/>
                </a:solidFill>
                <a:latin typeface="Raleway"/>
              </a:rPr>
              <a:t> </a:t>
            </a:r>
          </a:p>
          <a:p>
            <a:r>
              <a:rPr lang="en-US">
                <a:latin typeface="Raleway"/>
              </a:rPr>
              <a:t>Twitter: @SarahJanesARU;  @ARemployability </a:t>
            </a:r>
          </a:p>
          <a:p>
            <a:r>
              <a:rPr lang="en-US">
                <a:latin typeface="Raleway"/>
              </a:rPr>
              <a:t>LinkedIn: </a:t>
            </a:r>
            <a:r>
              <a:rPr lang="en-US">
                <a:latin typeface="Raleway"/>
                <a:hlinkClick r:id="rId4"/>
              </a:rPr>
              <a:t>https://www.linkedin.com/in/sarahclaydon</a:t>
            </a:r>
            <a:r>
              <a:rPr lang="en-US">
                <a:latin typeface="Raleway"/>
              </a:rPr>
              <a:t> </a:t>
            </a:r>
            <a:endParaRPr lang="en-US"/>
          </a:p>
          <a:p>
            <a:endParaRPr lang="en-US" b="1">
              <a:latin typeface="Raleway"/>
            </a:endParaRPr>
          </a:p>
          <a:p>
            <a:r>
              <a:rPr lang="en-US" b="1">
                <a:latin typeface="Raleway"/>
              </a:rPr>
              <a:t>Dr Marina Boz, Academic Employability Consultant (AEC)</a:t>
            </a:r>
            <a:endParaRPr lang="en-US"/>
          </a:p>
          <a:p>
            <a:r>
              <a:rPr lang="en-US">
                <a:latin typeface="Raleway"/>
                <a:hlinkClick r:id="rId5"/>
              </a:rPr>
              <a:t>marina.boz@aru.ac.uk</a:t>
            </a:r>
            <a:r>
              <a:rPr lang="en-US">
                <a:latin typeface="Raleway"/>
              </a:rPr>
              <a:t> </a:t>
            </a:r>
          </a:p>
          <a:p>
            <a:r>
              <a:rPr lang="en-US">
                <a:latin typeface="Raleway"/>
              </a:rPr>
              <a:t>Twitter: @MarinaBoz </a:t>
            </a:r>
          </a:p>
          <a:p>
            <a:r>
              <a:rPr lang="en-US">
                <a:latin typeface="Raleway"/>
              </a:rPr>
              <a:t>LinkedIn: </a:t>
            </a:r>
            <a:r>
              <a:rPr lang="en-US" u="sng">
                <a:latin typeface="Raleway"/>
                <a:hlinkClick r:id="rId6"/>
              </a:rPr>
              <a:t>linkedin.com/in/marina-boz-7a76b9aa </a:t>
            </a: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7F4A475-E68E-4FE1-B829-07E9FD3FD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562" y="487173"/>
            <a:ext cx="9999662" cy="1093244"/>
          </a:xfrm>
        </p:spPr>
        <p:txBody>
          <a:bodyPr>
            <a:noAutofit/>
          </a:bodyPr>
          <a:lstStyle/>
          <a:p>
            <a:r>
              <a:rPr lang="en-GB" sz="4800">
                <a:latin typeface="ARU Raisonne DemiBold"/>
              </a:rPr>
              <a:t>Thank</a:t>
            </a:r>
            <a:r>
              <a:rPr lang="en-GB" sz="4400">
                <a:latin typeface="ARU Raisonne DemiBold"/>
              </a:rPr>
              <a:t> you</a:t>
            </a:r>
          </a:p>
        </p:txBody>
      </p:sp>
    </p:spTree>
    <p:extLst>
      <p:ext uri="{BB962C8B-B14F-4D97-AF65-F5344CB8AC3E}">
        <p14:creationId xmlns:p14="http://schemas.microsoft.com/office/powerpoint/2010/main" val="1874561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65761" y="2880001"/>
            <a:ext cx="11486267" cy="664799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91167D23-4D7C-4CFF-839A-153659C1C0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58" b="1864"/>
          <a:stretch/>
        </p:blipFill>
        <p:spPr>
          <a:xfrm>
            <a:off x="9721923" y="4480472"/>
            <a:ext cx="2409117" cy="221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6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33F3C5-06BD-DB42-99F1-FEE88DDB3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127" y="4341656"/>
            <a:ext cx="9033082" cy="189651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b="1" dirty="0">
                <a:latin typeface="Raleway"/>
              </a:rPr>
              <a:t>Sarah Janes, Deputy Director of Student &amp; Library Services</a:t>
            </a:r>
          </a:p>
          <a:p>
            <a:r>
              <a:rPr lang="en-US" dirty="0">
                <a:latin typeface="Raleway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sarah.janes@aru.ac.uk</a:t>
            </a:r>
            <a:r>
              <a:rPr lang="en-US" dirty="0">
                <a:latin typeface="Raleway"/>
              </a:rPr>
              <a:t> </a:t>
            </a:r>
          </a:p>
          <a:p>
            <a:endParaRPr lang="en-US" b="1" dirty="0">
              <a:latin typeface="Raleway"/>
            </a:endParaRPr>
          </a:p>
          <a:p>
            <a:r>
              <a:rPr lang="en-US" b="1" dirty="0">
                <a:latin typeface="Raleway"/>
              </a:rPr>
              <a:t>Dr Marina Boz, Academic Employability Consultant (AEC)</a:t>
            </a:r>
            <a:endParaRPr lang="en-US" dirty="0"/>
          </a:p>
          <a:p>
            <a:r>
              <a:rPr lang="en-US" dirty="0">
                <a:latin typeface="Raleway"/>
                <a:hlinkClick r:id="rId5"/>
              </a:rPr>
              <a:t>marina.boz@aru.ac.uk</a:t>
            </a:r>
            <a:r>
              <a:rPr lang="en-US" dirty="0">
                <a:latin typeface="Raleway"/>
              </a:rPr>
              <a:t> 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7F4A475-E68E-4FE1-B829-07E9FD3FD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753" y="789886"/>
            <a:ext cx="9999662" cy="2387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4400" dirty="0">
                <a:latin typeface="ARU Raisonne DemiBold"/>
              </a:rPr>
              <a:t>Live Briefs - ARU’s  approach  to  integrating real world  professional  experiences within the curriculum</a:t>
            </a:r>
            <a:endParaRPr lang="en-GB" sz="4400" b="0" dirty="0">
              <a:latin typeface="ARU Raisonne DemiBold"/>
            </a:endParaRPr>
          </a:p>
        </p:txBody>
      </p:sp>
    </p:spTree>
    <p:extLst>
      <p:ext uri="{BB962C8B-B14F-4D97-AF65-F5344CB8AC3E}">
        <p14:creationId xmlns:p14="http://schemas.microsoft.com/office/powerpoint/2010/main" val="157549980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19BF5-E393-4845-AE69-E6D66A0A3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GB"/>
              <a:t>Anglia Ruskin University (ARU)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DC113F6-CB43-4868-B681-E60C309735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268868"/>
              </p:ext>
            </p:extLst>
          </p:nvPr>
        </p:nvGraphicFramePr>
        <p:xfrm>
          <a:off x="838200" y="1623068"/>
          <a:ext cx="10341980" cy="4274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732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314779"/>
            <a:ext cx="10515600" cy="1325563"/>
          </a:xfrm>
        </p:spPr>
        <p:txBody>
          <a:bodyPr>
            <a:normAutofit/>
          </a:bodyPr>
          <a:lstStyle/>
          <a:p>
            <a:r>
              <a:rPr lang="en-GB" sz="3800">
                <a:solidFill>
                  <a:srgbClr val="061D48"/>
                </a:solidFill>
                <a:latin typeface="ARU Raisonne DemiBold"/>
              </a:rPr>
              <a:t>The ARU Student &amp; Graduate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072513-8D2B-4681-92EA-C9ECCD966F15}"/>
              </a:ext>
            </a:extLst>
          </p:cNvPr>
          <p:cNvSpPr txBox="1"/>
          <p:nvPr/>
        </p:nvSpPr>
        <p:spPr>
          <a:xfrm>
            <a:off x="773029" y="1514820"/>
            <a:ext cx="5374479" cy="33650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b="1">
                <a:latin typeface="Raleway"/>
              </a:rPr>
              <a:t>ARU is committed to education that:</a:t>
            </a:r>
            <a:br>
              <a:rPr lang="en-US" sz="2200" b="1">
                <a:latin typeface="Raleway"/>
              </a:rPr>
            </a:br>
            <a:endParaRPr lang="en-US" sz="2200" b="1">
              <a:latin typeface="Raleway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200">
                <a:latin typeface="Raleway"/>
              </a:rPr>
              <a:t>Develops the ability of our students to gain, sustain and progress in graduate employment and to be successful in their next, and, future roles.</a:t>
            </a:r>
            <a:r>
              <a:rPr lang="en-US" sz="2200" baseline="30000">
                <a:latin typeface="Raleway"/>
              </a:rPr>
              <a:t>1</a:t>
            </a:r>
            <a:br>
              <a:rPr lang="en-US" sz="2200" baseline="30000">
                <a:latin typeface="Raleway"/>
              </a:rPr>
            </a:br>
            <a:endParaRPr lang="en-US" sz="2200" baseline="30000">
              <a:latin typeface="Raleway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200">
                <a:latin typeface="Raleway"/>
                <a:ea typeface="+mn-lt"/>
                <a:cs typeface="+mn-lt"/>
              </a:rPr>
              <a:t>Engages, challenges and empowers students to reach their full potential.</a:t>
            </a:r>
            <a:r>
              <a:rPr lang="en-US" sz="2200" baseline="30000">
                <a:ea typeface="+mn-lt"/>
                <a:cs typeface="+mn-lt"/>
              </a:rPr>
              <a:t>2</a:t>
            </a:r>
            <a:endParaRPr lang="en-US" sz="2200" baseline="30000">
              <a:cs typeface="Calibri" panose="020F0502020204030204"/>
            </a:endParaRPr>
          </a:p>
        </p:txBody>
      </p:sp>
      <p:pic>
        <p:nvPicPr>
          <p:cNvPr id="6" name="Picture 6" descr="Chart, diagram&#10;&#10;Description automatically generated">
            <a:extLst>
              <a:ext uri="{FF2B5EF4-FFF2-40B4-BE49-F238E27FC236}">
                <a16:creationId xmlns:a16="http://schemas.microsoft.com/office/drawing/2014/main" id="{74514596-BA48-4F7F-8BE6-021109A632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809" b="483"/>
          <a:stretch/>
        </p:blipFill>
        <p:spPr>
          <a:xfrm>
            <a:off x="5992845" y="1334518"/>
            <a:ext cx="6127197" cy="37767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092582-B04F-4BDC-A8C8-AC6CB1EE6871}"/>
              </a:ext>
            </a:extLst>
          </p:cNvPr>
          <p:cNvSpPr txBox="1"/>
          <p:nvPr/>
        </p:nvSpPr>
        <p:spPr>
          <a:xfrm>
            <a:off x="571768" y="5629927"/>
            <a:ext cx="10080773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500" i="1">
                <a:solidFill>
                  <a:srgbClr val="071D49"/>
                </a:solidFill>
                <a:latin typeface="Raleway"/>
              </a:rPr>
              <a:t>1. Designing our Future 2017-2026: </a:t>
            </a:r>
            <a:r>
              <a:rPr lang="en-US" sz="1500" i="1">
                <a:solidFill>
                  <a:srgbClr val="0563C1"/>
                </a:solidFill>
                <a:latin typeface="Raleway"/>
                <a:cs typeface="Segoe UI"/>
                <a:hlinkClick r:id="rId4"/>
              </a:rPr>
              <a:t>https://aru.ac.uk/anglia-learning-and-teaching/about-us/our-strategy</a:t>
            </a:r>
            <a:endParaRPr lang="en-US" sz="1500">
              <a:cs typeface="Calibri"/>
            </a:endParaRPr>
          </a:p>
          <a:p>
            <a:r>
              <a:rPr lang="en-US" sz="1500" i="1">
                <a:solidFill>
                  <a:srgbClr val="071D49"/>
                </a:solidFill>
                <a:latin typeface="Raleway"/>
              </a:rPr>
              <a:t>2. Education Strategy 2018-2022: </a:t>
            </a:r>
            <a:r>
              <a:rPr lang="en-US" sz="1500" i="1">
                <a:solidFill>
                  <a:srgbClr val="071D49"/>
                </a:solidFill>
                <a:latin typeface="Raleway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https://aru.ac.uk/anglia-learning-and-teaching/about-us/our-strategy</a:t>
            </a:r>
            <a:endParaRPr lang="en-GB" sz="1500" i="1">
              <a:solidFill>
                <a:srgbClr val="071D49"/>
              </a:solidFill>
              <a:latin typeface="Raleway"/>
            </a:endParaRPr>
          </a:p>
          <a:p>
            <a:r>
              <a:rPr lang="en-US" sz="1500" i="1">
                <a:solidFill>
                  <a:srgbClr val="071D49"/>
                </a:solidFill>
                <a:latin typeface="Raleway"/>
              </a:rPr>
              <a:t>3. Active Curriculum Framework: </a:t>
            </a:r>
            <a:r>
              <a:rPr lang="en-US" sz="1500" i="1">
                <a:solidFill>
                  <a:srgbClr val="071D49"/>
                </a:solidFill>
                <a:latin typeface="Raleway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https://aru.ac.uk/anglia-learning-and-teaching/about-us/our-strategy</a:t>
            </a:r>
            <a:endParaRPr lang="en-US" sz="1500" i="1">
              <a:solidFill>
                <a:srgbClr val="071D49"/>
              </a:solidFill>
              <a:latin typeface="Raleway"/>
            </a:endParaRPr>
          </a:p>
          <a:p>
            <a:r>
              <a:rPr lang="en-US" sz="1600" i="1">
                <a:solidFill>
                  <a:srgbClr val="071D49"/>
                </a:solidFill>
                <a:latin typeface="Raleway"/>
              </a:rPr>
              <a:t>  </a:t>
            </a:r>
            <a:r>
              <a:rPr lang="en-GB" sz="1600" i="1">
                <a:solidFill>
                  <a:srgbClr val="071D49"/>
                </a:solidFill>
                <a:latin typeface="Raleway"/>
              </a:rPr>
              <a:t>​</a:t>
            </a:r>
          </a:p>
          <a:p>
            <a:endParaRPr lang="en-GB" sz="1600" i="1"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3862150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910" y="310741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/>
              <a:t>Employability Priorities </a:t>
            </a: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784CF449-8118-4392-9281-3C03B59BF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83638" cy="45705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>
                <a:latin typeface="Raleway"/>
              </a:rPr>
              <a:t>Four Major Strands </a:t>
            </a:r>
            <a:endParaRPr lang="en-GB" b="1">
              <a:latin typeface="Raleway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>
                <a:latin typeface="Raleway"/>
              </a:rPr>
              <a:t>A </a:t>
            </a:r>
            <a:r>
              <a:rPr lang="en-US" sz="2600" b="1">
                <a:latin typeface="Raleway"/>
              </a:rPr>
              <a:t>whole curriculum approach</a:t>
            </a:r>
            <a:r>
              <a:rPr lang="en-US" sz="2600">
                <a:latin typeface="Raleway"/>
              </a:rPr>
              <a:t> – embedding employability into our curriculum and assessment strategies at all levels and from the start. </a:t>
            </a:r>
            <a:endParaRPr lang="en-GB" sz="2600">
              <a:latin typeface="Raleway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>
                <a:latin typeface="Raleway"/>
              </a:rPr>
              <a:t>Significantly increase the number and breadth of r</a:t>
            </a:r>
            <a:r>
              <a:rPr lang="en-US" sz="2600" b="1">
                <a:latin typeface="Raleway"/>
              </a:rPr>
              <a:t>eal-world work opportunities</a:t>
            </a:r>
            <a:r>
              <a:rPr lang="en-US" sz="2600">
                <a:latin typeface="Raleway"/>
              </a:rPr>
              <a:t> available to our students. </a:t>
            </a:r>
            <a:endParaRPr lang="en-GB" sz="2600">
              <a:latin typeface="Raleway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>
                <a:latin typeface="Raleway"/>
              </a:rPr>
              <a:t>Improving student engagement with employability and with their own </a:t>
            </a:r>
            <a:r>
              <a:rPr lang="en-US" sz="2600" b="1">
                <a:latin typeface="Raleway"/>
              </a:rPr>
              <a:t>career development</a:t>
            </a:r>
            <a:r>
              <a:rPr lang="en-US" sz="2600">
                <a:latin typeface="Raleway"/>
              </a:rPr>
              <a:t> from the start. </a:t>
            </a:r>
            <a:endParaRPr lang="en-GB" sz="2600">
              <a:latin typeface="Raleway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>
                <a:latin typeface="Raleway"/>
              </a:rPr>
              <a:t>An institutional commitment to improving </a:t>
            </a:r>
            <a:r>
              <a:rPr lang="en-US" sz="2600" b="1">
                <a:latin typeface="Raleway"/>
              </a:rPr>
              <a:t>employability and enterprise</a:t>
            </a:r>
            <a:r>
              <a:rPr lang="en-US" sz="2600">
                <a:latin typeface="Raleway"/>
              </a:rPr>
              <a:t> in every subject. </a:t>
            </a:r>
            <a:endParaRPr lang="en-GB" sz="2600">
              <a:latin typeface="Raleway"/>
            </a:endParaRPr>
          </a:p>
          <a:p>
            <a:pPr marL="0" indent="0">
              <a:buNone/>
            </a:pPr>
            <a:endParaRPr lang="en-US">
              <a:latin typeface="Raleway"/>
            </a:endParaRPr>
          </a:p>
          <a:p>
            <a:pPr marL="0" indent="0">
              <a:buNone/>
            </a:pPr>
            <a:endParaRPr lang="en-US">
              <a:latin typeface="Raleway"/>
            </a:endParaRPr>
          </a:p>
          <a:p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E6092B7-34ED-4E17-90B5-16C23DC4DEE8}"/>
              </a:ext>
            </a:extLst>
          </p:cNvPr>
          <p:cNvSpPr txBox="1"/>
          <p:nvPr/>
        </p:nvSpPr>
        <p:spPr>
          <a:xfrm>
            <a:off x="842513" y="6331906"/>
            <a:ext cx="925614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rgbClr val="071D49"/>
                </a:solidFill>
                <a:latin typeface="Raleway"/>
              </a:rPr>
              <a:t>Employability Strategy 2018-2023: </a:t>
            </a:r>
            <a:r>
              <a:rPr lang="en-US" sz="1400" i="1">
                <a:solidFill>
                  <a:srgbClr val="0563C1"/>
                </a:solidFill>
                <a:latin typeface="Raleway"/>
                <a:cs typeface="Segoe UI"/>
                <a:hlinkClick r:id="rId3"/>
              </a:rPr>
              <a:t>https://aru.ac.uk/anglia-learning-and-teaching/about-us/our-strategy</a:t>
            </a:r>
            <a:r>
              <a:rPr lang="en-US" sz="1400" i="1">
                <a:solidFill>
                  <a:srgbClr val="071D49"/>
                </a:solidFill>
                <a:latin typeface="Raleway"/>
              </a:rPr>
              <a:t>  </a:t>
            </a:r>
            <a:r>
              <a:rPr lang="en-GB" sz="1400" i="1">
                <a:latin typeface="Raleway"/>
              </a:rPr>
              <a:t>​</a:t>
            </a:r>
            <a:endParaRPr lang="en-GB" sz="1400" i="1"/>
          </a:p>
        </p:txBody>
      </p:sp>
    </p:spTree>
    <p:extLst>
      <p:ext uri="{BB962C8B-B14F-4D97-AF65-F5344CB8AC3E}">
        <p14:creationId xmlns:p14="http://schemas.microsoft.com/office/powerpoint/2010/main" val="1067512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397470-52F8-445D-9E29-3DD2F28E8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3716" y="3927695"/>
            <a:ext cx="310580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600" i="1">
                <a:latin typeface="Calibri"/>
                <a:cs typeface="Calibri"/>
              </a:rPr>
              <a:t>Active Curriculum Framework: </a:t>
            </a:r>
            <a:r>
              <a:rPr lang="en-US" sz="1600" i="1">
                <a:latin typeface="Calibri"/>
                <a:cs typeface="Calibri"/>
                <a:hlinkClick r:id="rId3"/>
              </a:rPr>
              <a:t>https://aru.ac.uk/anglia-learning-and-teaching/about-us/our-strategy</a:t>
            </a:r>
            <a:endParaRPr lang="en-GB" sz="1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B6D317-B33C-4AF9-8880-B541513D36A5}"/>
              </a:ext>
            </a:extLst>
          </p:cNvPr>
          <p:cNvSpPr txBox="1"/>
          <p:nvPr/>
        </p:nvSpPr>
        <p:spPr>
          <a:xfrm>
            <a:off x="9086193" y="493986"/>
            <a:ext cx="2743200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400" b="1">
                <a:latin typeface="ARU Raisonne DemiBold"/>
              </a:rPr>
              <a:t>The ARU Graduate Capitals</a:t>
            </a:r>
            <a:endParaRPr lang="en-GB" sz="440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66258E2-7297-48B6-B891-9BE121C54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962313"/>
              </p:ext>
            </p:extLst>
          </p:nvPr>
        </p:nvGraphicFramePr>
        <p:xfrm>
          <a:off x="233680" y="290576"/>
          <a:ext cx="8541703" cy="626364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9298">
                  <a:extLst>
                    <a:ext uri="{9D8B030D-6E8A-4147-A177-3AD203B41FA5}">
                      <a16:colId xmlns:a16="http://schemas.microsoft.com/office/drawing/2014/main" val="436831401"/>
                    </a:ext>
                  </a:extLst>
                </a:gridCol>
                <a:gridCol w="2317750">
                  <a:extLst>
                    <a:ext uri="{9D8B030D-6E8A-4147-A177-3AD203B41FA5}">
                      <a16:colId xmlns:a16="http://schemas.microsoft.com/office/drawing/2014/main" val="2926407240"/>
                    </a:ext>
                  </a:extLst>
                </a:gridCol>
                <a:gridCol w="5634655">
                  <a:extLst>
                    <a:ext uri="{9D8B030D-6E8A-4147-A177-3AD203B41FA5}">
                      <a16:colId xmlns:a16="http://schemas.microsoft.com/office/drawing/2014/main" val="733724599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1" dirty="0">
                          <a:latin typeface="Raleway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1" dirty="0">
                          <a:latin typeface="Raleway"/>
                        </a:rPr>
                        <a:t>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500" b="1" u="none" strike="noStrike" noProof="0" dirty="0">
                          <a:latin typeface="Raleway"/>
                        </a:rPr>
                        <a:t>knowledge, skills and future performance</a:t>
                      </a:r>
                      <a:endParaRPr lang="en-US" sz="1500" b="1">
                        <a:latin typeface="Raleway"/>
                      </a:endParaRPr>
                    </a:p>
                    <a:p>
                      <a:pPr lvl="0">
                        <a:spcAft>
                          <a:spcPts val="600"/>
                        </a:spcAft>
                        <a:buNone/>
                      </a:pPr>
                      <a:r>
                        <a:rPr lang="en-US" sz="1500" u="none" strike="noStrike" noProof="0" dirty="0">
                          <a:latin typeface="Raleway"/>
                        </a:rPr>
                        <a:t>How can I develop graduate level knowledge and skills to become a confident well-rounded professional?</a:t>
                      </a:r>
                      <a:endParaRPr lang="en-US" sz="1500">
                        <a:latin typeface="Raleway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48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1" dirty="0">
                          <a:latin typeface="Raleway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1" dirty="0">
                          <a:latin typeface="Raleway"/>
                        </a:rPr>
                        <a:t>SOCIAL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500" b="1" u="none" strike="noStrike" noProof="0" dirty="0">
                          <a:latin typeface="Raleway"/>
                        </a:rPr>
                        <a:t>networks and social relations</a:t>
                      </a:r>
                      <a:endParaRPr lang="en-US" sz="1500" b="1">
                        <a:latin typeface="Raleway"/>
                      </a:endParaRPr>
                    </a:p>
                    <a:p>
                      <a:pPr lvl="0">
                        <a:spcAft>
                          <a:spcPts val="600"/>
                        </a:spcAft>
                        <a:buNone/>
                      </a:pPr>
                      <a:r>
                        <a:rPr lang="en-US" sz="1500" u="none" strike="noStrike" noProof="0" dirty="0">
                          <a:latin typeface="Raleway"/>
                        </a:rPr>
                        <a:t>How can I develop my networks and social relations to </a:t>
                      </a:r>
                      <a:r>
                        <a:rPr lang="en-US" sz="1500" kern="1200" noProof="0" dirty="0">
                          <a:latin typeface="Raleway"/>
                        </a:rPr>
                        <a:t>enhance</a:t>
                      </a:r>
                      <a:r>
                        <a:rPr lang="en-US" sz="1500" u="none" strike="noStrike" noProof="0" dirty="0">
                          <a:latin typeface="Raleway"/>
                        </a:rPr>
                        <a:t> my knowledge of and access to targeted employment?</a:t>
                      </a:r>
                      <a:endParaRPr lang="en-US" sz="1500">
                        <a:latin typeface="Raleway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894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Raleway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Raleway"/>
                        </a:rPr>
                        <a:t>CULTURAL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500" b="1" u="none" strike="noStrike" noProof="0" dirty="0">
                          <a:latin typeface="Raleway"/>
                        </a:rPr>
                        <a:t>employability and cultural synergy</a:t>
                      </a:r>
                      <a:endParaRPr lang="en-US" sz="1500" b="1">
                        <a:latin typeface="Raleway"/>
                      </a:endParaRPr>
                    </a:p>
                    <a:p>
                      <a:pPr lvl="0">
                        <a:spcAft>
                          <a:spcPts val="600"/>
                        </a:spcAft>
                        <a:buNone/>
                      </a:pPr>
                      <a:r>
                        <a:rPr lang="en-US" sz="1500" u="none" strike="noStrike" noProof="0" dirty="0">
                          <a:latin typeface="Raleway"/>
                        </a:rPr>
                        <a:t>How can I develop cultural appreciation of my sector and </a:t>
                      </a:r>
                      <a:r>
                        <a:rPr lang="en-US" sz="1500" u="none" strike="noStrike" noProof="0" dirty="0" err="1">
                          <a:latin typeface="Raleway"/>
                        </a:rPr>
                        <a:t>organisations</a:t>
                      </a:r>
                      <a:r>
                        <a:rPr lang="en-US" sz="1500" u="none" strike="noStrike" noProof="0" dirty="0">
                          <a:latin typeface="Raleway"/>
                        </a:rPr>
                        <a:t> so that I can present myself in a credible way?</a:t>
                      </a:r>
                      <a:endParaRPr lang="en-US" sz="1500">
                        <a:latin typeface="Raleway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265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Raleway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Raleway"/>
                        </a:rPr>
                        <a:t>IDENTITY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500" b="1" u="none" strike="noStrike" noProof="0" dirty="0">
                          <a:latin typeface="Raleway"/>
                        </a:rPr>
                        <a:t>self-concept and personal narratives</a:t>
                      </a:r>
                      <a:endParaRPr lang="en-US" sz="1500" b="1">
                        <a:latin typeface="Raleway"/>
                      </a:endParaRPr>
                    </a:p>
                    <a:p>
                      <a:pPr lvl="0">
                        <a:spcAft>
                          <a:spcPts val="600"/>
                        </a:spcAft>
                        <a:buNone/>
                      </a:pPr>
                      <a:r>
                        <a:rPr lang="en-US" sz="1500" u="none" strike="noStrike" noProof="0" dirty="0">
                          <a:latin typeface="Raleway"/>
                        </a:rPr>
                        <a:t>How can I develop my understanding of the experiences, values and achievements to support the development of my professional profile? How can I develop strategies to accomplish my career goals?</a:t>
                      </a:r>
                      <a:endParaRPr lang="en-US" sz="1500">
                        <a:latin typeface="Raleway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842328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1" dirty="0">
                          <a:latin typeface="Raleway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1" dirty="0">
                          <a:latin typeface="Raleway"/>
                        </a:rPr>
                        <a:t>ADAPTABILITY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500" b="1" u="none" strike="noStrike" noProof="0" dirty="0">
                          <a:latin typeface="Raleway"/>
                        </a:rPr>
                        <a:t>resilience and career adaptability</a:t>
                      </a:r>
                      <a:endParaRPr lang="en-US" sz="1500" b="1">
                        <a:latin typeface="Raleway"/>
                      </a:endParaRPr>
                    </a:p>
                    <a:p>
                      <a:pPr lvl="0">
                        <a:spcAft>
                          <a:spcPts val="600"/>
                        </a:spcAft>
                        <a:buNone/>
                      </a:pPr>
                      <a:r>
                        <a:rPr lang="en-US" sz="1500" u="none" strike="noStrike" noProof="0" dirty="0">
                          <a:latin typeface="Raleway"/>
                        </a:rPr>
                        <a:t>How can I develop my capacity to move into and adapt to a fluid job market and to withstand the challenges and pressures I will encounter through life?</a:t>
                      </a:r>
                      <a:endParaRPr lang="en-US" sz="1500">
                        <a:latin typeface="Raleway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07843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1" dirty="0">
                          <a:latin typeface="Raleway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1" dirty="0">
                          <a:latin typeface="Raleway"/>
                        </a:rPr>
                        <a:t>THE WHOLE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500" b="1" u="none" strike="noStrike" noProof="0" dirty="0">
                          <a:latin typeface="Raleway"/>
                        </a:rPr>
                        <a:t>employability as an outcome of </a:t>
                      </a:r>
                      <a:r>
                        <a:rPr lang="en-US" sz="1500" b="1" u="none" strike="noStrike" noProof="0" dirty="0" err="1">
                          <a:latin typeface="Raleway"/>
                        </a:rPr>
                        <a:t>lifewide</a:t>
                      </a:r>
                      <a:r>
                        <a:rPr lang="en-US" sz="1500" b="1" u="none" strike="noStrike" noProof="0" dirty="0">
                          <a:latin typeface="Raleway"/>
                        </a:rPr>
                        <a:t> learning</a:t>
                      </a:r>
                      <a:endParaRPr lang="en-US" sz="1500" b="1">
                        <a:latin typeface="Raleway"/>
                      </a:endParaRPr>
                    </a:p>
                    <a:p>
                      <a:pPr lvl="0">
                        <a:spcAft>
                          <a:spcPts val="600"/>
                        </a:spcAft>
                        <a:buNone/>
                      </a:pPr>
                      <a:r>
                        <a:rPr lang="en-US" sz="1500" u="none" strike="noStrike" noProof="0" dirty="0">
                          <a:latin typeface="Raleway"/>
                        </a:rPr>
                        <a:t>How can I foster and evidence my creative and critical faculties in all that I do while at university so I am ready for graduate life and all that it brings?</a:t>
                      </a:r>
                      <a:endParaRPr lang="en-US" sz="1500">
                        <a:latin typeface="Raleway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384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799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>
                <a:solidFill>
                  <a:srgbClr val="061D48"/>
                </a:solidFill>
                <a:latin typeface="ARU Raisonne DemiBold"/>
              </a:rPr>
              <a:t>A Whole Curriculum Approach: Embedding Employability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2083732"/>
            <a:ext cx="9816548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>
                <a:latin typeface="Raleway"/>
              </a:rPr>
              <a:t>Focus on </a:t>
            </a:r>
            <a:r>
              <a:rPr lang="en-US" b="1">
                <a:latin typeface="Raleway"/>
              </a:rPr>
              <a:t>work-integrated learning</a:t>
            </a:r>
            <a:r>
              <a:rPr lang="en-US">
                <a:latin typeface="Raleway"/>
              </a:rPr>
              <a:t> (WIL) to increase employer engagement within the curriculum</a:t>
            </a:r>
            <a:endParaRPr lang="en-US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>
                <a:latin typeface="Raleway"/>
              </a:rPr>
              <a:t>WIL is the </a:t>
            </a:r>
            <a:r>
              <a:rPr lang="en-US" b="1">
                <a:latin typeface="Raleway"/>
              </a:rPr>
              <a:t>intentional integration of theory </a:t>
            </a:r>
            <a:r>
              <a:rPr lang="en-US">
                <a:latin typeface="Raleway"/>
              </a:rPr>
              <a:t>(i.e. what the student has learned)</a:t>
            </a:r>
            <a:r>
              <a:rPr lang="en-US" b="1">
                <a:latin typeface="Raleway"/>
              </a:rPr>
              <a:t> with the practice of work</a:t>
            </a:r>
            <a:r>
              <a:rPr lang="en-US">
                <a:latin typeface="Raleway"/>
              </a:rPr>
              <a:t>”</a:t>
            </a:r>
            <a:r>
              <a:rPr lang="en-US" sz="3200">
                <a:latin typeface="Raleway"/>
              </a:rPr>
              <a:t> </a:t>
            </a:r>
            <a:r>
              <a:rPr lang="en-US" sz="2000">
                <a:latin typeface="Raleway"/>
              </a:rPr>
              <a:t>(Dollinger and Brown, 2019, p. 90)</a:t>
            </a:r>
            <a:endParaRPr lang="en-US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>
              <a:latin typeface="Raleway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b="1">
                <a:latin typeface="Raleway"/>
              </a:rPr>
              <a:t>Live Briefs</a:t>
            </a:r>
            <a:r>
              <a:rPr lang="en-US" sz="3200" b="1">
                <a:latin typeface="Raleway"/>
              </a:rPr>
              <a:t> </a:t>
            </a:r>
            <a:r>
              <a:rPr lang="en-US" sz="3200">
                <a:latin typeface="Raleway"/>
              </a:rPr>
              <a:t>are purposefully designed to support the achievement of module learning outcomes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3200">
              <a:latin typeface="Raleway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3200">
              <a:latin typeface="Raleway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3200">
              <a:latin typeface="Raleway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en-US" sz="320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320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6FFC0CBE-48C8-4361-97E5-5E04F77996B6}"/>
              </a:ext>
            </a:extLst>
          </p:cNvPr>
          <p:cNvSpPr/>
          <p:nvPr/>
        </p:nvSpPr>
        <p:spPr>
          <a:xfrm>
            <a:off x="5704596" y="4190469"/>
            <a:ext cx="248478" cy="44726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3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89128-E6D5-48E8-803A-A9F494B4D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>
                <a:latin typeface="Raleway"/>
                <a:cs typeface="Arial"/>
              </a:rPr>
              <a:t>“A Live Brief is a curriculum-based approach to engaging students and assessing their learning by using current, real-world activities devised and presented by professional partners in collaboration with academic staff”.</a:t>
            </a:r>
            <a:endParaRPr lang="en-US" sz="3200">
              <a:latin typeface="Raleway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A46C497-734A-477C-812B-854E0362D303}"/>
              </a:ext>
            </a:extLst>
          </p:cNvPr>
          <p:cNvSpPr txBox="1">
            <a:spLocks/>
          </p:cNvSpPr>
          <p:nvPr/>
        </p:nvSpPr>
        <p:spPr>
          <a:xfrm>
            <a:off x="838200" y="4222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U Raisonne DemiBold" panose="020B0503040202040103" pitchFamily="34" charset="0"/>
                <a:ea typeface="+mj-ea"/>
                <a:cs typeface="+mj-cs"/>
              </a:defRPr>
            </a:lvl1pPr>
          </a:lstStyle>
          <a:p>
            <a:r>
              <a:rPr lang="en-US" sz="3800">
                <a:solidFill>
                  <a:srgbClr val="061D48"/>
                </a:solidFill>
                <a:latin typeface="ARU Raisonne DemiBold"/>
              </a:rPr>
              <a:t>Live Briefs: Definition</a:t>
            </a:r>
          </a:p>
        </p:txBody>
      </p:sp>
    </p:spTree>
    <p:extLst>
      <p:ext uri="{BB962C8B-B14F-4D97-AF65-F5344CB8AC3E}">
        <p14:creationId xmlns:p14="http://schemas.microsoft.com/office/powerpoint/2010/main" val="3715422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A46C497-734A-477C-812B-854E0362D303}"/>
              </a:ext>
            </a:extLst>
          </p:cNvPr>
          <p:cNvSpPr txBox="1">
            <a:spLocks/>
          </p:cNvSpPr>
          <p:nvPr/>
        </p:nvSpPr>
        <p:spPr>
          <a:xfrm>
            <a:off x="838200" y="4222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U Raisonne DemiBold" panose="020B0503040202040103" pitchFamily="34" charset="0"/>
                <a:ea typeface="+mj-ea"/>
                <a:cs typeface="+mj-cs"/>
              </a:defRPr>
            </a:lvl1pPr>
          </a:lstStyle>
          <a:p>
            <a:r>
              <a:rPr lang="en-US" sz="3800">
                <a:solidFill>
                  <a:srgbClr val="061D48"/>
                </a:solidFill>
                <a:latin typeface="ARU Raisonne DemiBold"/>
              </a:rPr>
              <a:t>Live Briefs: Critical Attributes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6AA975-7814-46AF-B790-1333F4B5EB5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87" b="96948" l="7381" r="89807">
                        <a14:foregroundMark x1="32550" y1="91111" x2="32550" y2="91111"/>
                        <a14:foregroundMark x1="54362" y1="97083" x2="54362" y2="97083"/>
                        <a14:foregroundMark x1="50168" y1="8750" x2="50168" y2="8750"/>
                        <a14:foregroundMark x1="47483" y1="5139" x2="47483" y2="5139"/>
                        <a14:foregroundMark x1="8054" y1="60694" x2="8054" y2="60694"/>
                        <a14:foregroundMark x1="89631" y1="69186" x2="89631" y2="69186"/>
                        <a14:foregroundMark x1="7381" y1="57703" x2="7381" y2="577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984963">
            <a:off x="4022428" y="1887558"/>
            <a:ext cx="3482091" cy="4206553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6E0A8CC-E429-4370-9A48-FD9B6BDBACE8}"/>
              </a:ext>
            </a:extLst>
          </p:cNvPr>
          <p:cNvSpPr>
            <a:spLocks noGrp="1"/>
          </p:cNvSpPr>
          <p:nvPr/>
        </p:nvSpPr>
        <p:spPr>
          <a:xfrm>
            <a:off x="1235973" y="4563436"/>
            <a:ext cx="2367116" cy="661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20000"/>
              <a:buFont typeface="Wingdings" panose="05000000000000000000" pitchFamily="2" charset="2"/>
              <a:buChar char="§"/>
              <a:defRPr sz="2800" b="0" i="0" kern="1200">
                <a:solidFill>
                  <a:srgbClr val="071D4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20000"/>
              <a:buFont typeface="Wingdings" panose="05000000000000000000" pitchFamily="2" charset="2"/>
              <a:buChar char="§"/>
              <a:defRPr sz="2400" b="0" i="0" kern="1200">
                <a:solidFill>
                  <a:srgbClr val="071D4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20000"/>
              <a:buFont typeface="Wingdings" panose="05000000000000000000" pitchFamily="2" charset="2"/>
              <a:buChar char="§"/>
              <a:defRPr sz="2000" b="0" i="0" kern="1200">
                <a:solidFill>
                  <a:srgbClr val="071D4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20000"/>
              <a:buFont typeface="Wingdings" panose="05000000000000000000" pitchFamily="2" charset="2"/>
              <a:buChar char="§"/>
              <a:defRPr sz="1800" b="0" i="0" kern="1200">
                <a:solidFill>
                  <a:srgbClr val="071D4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20000"/>
              <a:buFont typeface="Wingdings" panose="05000000000000000000" pitchFamily="2" charset="2"/>
              <a:buChar char="§"/>
              <a:defRPr sz="1800" b="0" i="0" kern="1200">
                <a:solidFill>
                  <a:srgbClr val="071D4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>
                <a:solidFill>
                  <a:srgbClr val="061D48"/>
                </a:solidFill>
                <a:latin typeface="Raleway"/>
              </a:rPr>
              <a:t>Inclusivity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D4A91D-A0C5-4EF1-9B99-59679A8D7C82}"/>
              </a:ext>
            </a:extLst>
          </p:cNvPr>
          <p:cNvSpPr txBox="1">
            <a:spLocks/>
          </p:cNvSpPr>
          <p:nvPr/>
        </p:nvSpPr>
        <p:spPr>
          <a:xfrm>
            <a:off x="1851978" y="3298399"/>
            <a:ext cx="3104213" cy="557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800">
                <a:solidFill>
                  <a:srgbClr val="061D48"/>
                </a:solidFill>
                <a:latin typeface="Raleway"/>
              </a:rPr>
              <a:t>Externality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2D843A4-4B54-4FDB-AFAE-852D1BBDD8C2}"/>
              </a:ext>
            </a:extLst>
          </p:cNvPr>
          <p:cNvSpPr txBox="1">
            <a:spLocks/>
          </p:cNvSpPr>
          <p:nvPr/>
        </p:nvSpPr>
        <p:spPr>
          <a:xfrm>
            <a:off x="3034327" y="2345497"/>
            <a:ext cx="3104213" cy="5578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800">
                <a:solidFill>
                  <a:srgbClr val="061D48"/>
                </a:solidFill>
                <a:latin typeface="Raleway"/>
              </a:rPr>
              <a:t>Currency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32B85EB-2678-47E7-B560-1CD5EE1E2ADD}"/>
              </a:ext>
            </a:extLst>
          </p:cNvPr>
          <p:cNvSpPr txBox="1">
            <a:spLocks/>
          </p:cNvSpPr>
          <p:nvPr/>
        </p:nvSpPr>
        <p:spPr>
          <a:xfrm>
            <a:off x="5389481" y="1948785"/>
            <a:ext cx="3104213" cy="557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800">
                <a:solidFill>
                  <a:srgbClr val="061D48"/>
                </a:solidFill>
                <a:latin typeface="Raleway"/>
              </a:rPr>
              <a:t>Activity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1BAB20-5819-432C-BBA0-278A022B1BC9}"/>
              </a:ext>
            </a:extLst>
          </p:cNvPr>
          <p:cNvSpPr txBox="1">
            <a:spLocks/>
          </p:cNvSpPr>
          <p:nvPr/>
        </p:nvSpPr>
        <p:spPr>
          <a:xfrm>
            <a:off x="7583353" y="2741598"/>
            <a:ext cx="3843726" cy="529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800">
                <a:solidFill>
                  <a:srgbClr val="061D48"/>
                </a:solidFill>
                <a:latin typeface="Raleway"/>
              </a:rPr>
              <a:t>Outcomes-focused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2AC573E-4706-48A6-BD05-529CE498C5D2}"/>
              </a:ext>
            </a:extLst>
          </p:cNvPr>
          <p:cNvSpPr txBox="1">
            <a:spLocks/>
          </p:cNvSpPr>
          <p:nvPr/>
        </p:nvSpPr>
        <p:spPr>
          <a:xfrm>
            <a:off x="7632976" y="3667705"/>
            <a:ext cx="3843726" cy="529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800">
                <a:solidFill>
                  <a:srgbClr val="061D48"/>
                </a:solidFill>
                <a:latin typeface="Raleway"/>
              </a:rPr>
              <a:t>Applied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875FEC7-AC59-4453-A461-71804BE7A7D3}"/>
              </a:ext>
            </a:extLst>
          </p:cNvPr>
          <p:cNvSpPr txBox="1">
            <a:spLocks/>
          </p:cNvSpPr>
          <p:nvPr/>
        </p:nvSpPr>
        <p:spPr>
          <a:xfrm>
            <a:off x="7140591" y="4481277"/>
            <a:ext cx="3843726" cy="529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800">
                <a:solidFill>
                  <a:srgbClr val="061D48"/>
                </a:solidFill>
                <a:latin typeface="Raleway"/>
              </a:rPr>
              <a:t>Productive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355E768-C9AF-4158-A348-22D1B5020DCF}"/>
              </a:ext>
            </a:extLst>
          </p:cNvPr>
          <p:cNvSpPr txBox="1">
            <a:spLocks/>
          </p:cNvSpPr>
          <p:nvPr/>
        </p:nvSpPr>
        <p:spPr>
          <a:xfrm>
            <a:off x="6496507" y="5408994"/>
            <a:ext cx="3843726" cy="529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800">
                <a:solidFill>
                  <a:srgbClr val="061D48"/>
                </a:solidFill>
                <a:latin typeface="Raleway"/>
              </a:rPr>
              <a:t>Impactful</a:t>
            </a:r>
          </a:p>
        </p:txBody>
      </p:sp>
    </p:spTree>
    <p:extLst>
      <p:ext uri="{BB962C8B-B14F-4D97-AF65-F5344CB8AC3E}">
        <p14:creationId xmlns:p14="http://schemas.microsoft.com/office/powerpoint/2010/main" val="3081427234"/>
      </p:ext>
    </p:extLst>
  </p:cSld>
  <p:clrMapOvr>
    <a:masterClrMapping/>
  </p:clrMapOvr>
</p:sld>
</file>

<file path=ppt/theme/theme1.xml><?xml version="1.0" encoding="utf-8"?>
<a:theme xmlns:a="http://schemas.openxmlformats.org/drawingml/2006/main" name="3_ARU Brand">
  <a:themeElements>
    <a:clrScheme name="ARU">
      <a:dk1>
        <a:srgbClr val="061D48"/>
      </a:dk1>
      <a:lt1>
        <a:srgbClr val="FFD000"/>
      </a:lt1>
      <a:dk2>
        <a:srgbClr val="061D48"/>
      </a:dk2>
      <a:lt2>
        <a:srgbClr val="FFD000"/>
      </a:lt2>
      <a:accent1>
        <a:srgbClr val="CF4520"/>
      </a:accent1>
      <a:accent2>
        <a:srgbClr val="A6093C"/>
      </a:accent2>
      <a:accent3>
        <a:srgbClr val="5C068C"/>
      </a:accent3>
      <a:accent4>
        <a:srgbClr val="0077C8"/>
      </a:accent4>
      <a:accent5>
        <a:srgbClr val="008578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5528492B-4A06-5741-ACC8-520F115EEEDE}" vid="{EEDC95CB-46CD-934D-9814-46EE9DE533BE}"/>
    </a:ext>
  </a:extLst>
</a:theme>
</file>

<file path=ppt/theme/theme2.xml><?xml version="1.0" encoding="utf-8"?>
<a:theme xmlns:a="http://schemas.openxmlformats.org/drawingml/2006/main" name="ARU Brand">
  <a:themeElements>
    <a:clrScheme name="ARU">
      <a:dk1>
        <a:srgbClr val="061D48"/>
      </a:dk1>
      <a:lt1>
        <a:srgbClr val="FFD000"/>
      </a:lt1>
      <a:dk2>
        <a:srgbClr val="061D48"/>
      </a:dk2>
      <a:lt2>
        <a:srgbClr val="FFD000"/>
      </a:lt2>
      <a:accent1>
        <a:srgbClr val="CF4520"/>
      </a:accent1>
      <a:accent2>
        <a:srgbClr val="A6093C"/>
      </a:accent2>
      <a:accent3>
        <a:srgbClr val="5C068C"/>
      </a:accent3>
      <a:accent4>
        <a:srgbClr val="0077C8"/>
      </a:accent4>
      <a:accent5>
        <a:srgbClr val="008578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5528492B-4A06-5741-ACC8-520F115EEEDE}" vid="{1C7B3980-38A8-F947-91FC-9AA841F5E548}"/>
    </a:ext>
  </a:extLst>
</a:theme>
</file>

<file path=ppt/theme/theme3.xml><?xml version="1.0" encoding="utf-8"?>
<a:theme xmlns:a="http://schemas.openxmlformats.org/drawingml/2006/main" name="1_ARU Brand">
  <a:themeElements>
    <a:clrScheme name="ARU">
      <a:dk1>
        <a:srgbClr val="061D48"/>
      </a:dk1>
      <a:lt1>
        <a:srgbClr val="FFD000"/>
      </a:lt1>
      <a:dk2>
        <a:srgbClr val="061D48"/>
      </a:dk2>
      <a:lt2>
        <a:srgbClr val="FFD000"/>
      </a:lt2>
      <a:accent1>
        <a:srgbClr val="CF4520"/>
      </a:accent1>
      <a:accent2>
        <a:srgbClr val="A6093C"/>
      </a:accent2>
      <a:accent3>
        <a:srgbClr val="5C068C"/>
      </a:accent3>
      <a:accent4>
        <a:srgbClr val="0077C8"/>
      </a:accent4>
      <a:accent5>
        <a:srgbClr val="008578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5528492B-4A06-5741-ACC8-520F115EEEDE}" vid="{F02BA954-05A2-A343-A64C-619C848309C1}"/>
    </a:ext>
  </a:extLst>
</a:theme>
</file>

<file path=ppt/theme/theme4.xml><?xml version="1.0" encoding="utf-8"?>
<a:theme xmlns:a="http://schemas.openxmlformats.org/drawingml/2006/main" name="4_ARU Brand">
  <a:themeElements>
    <a:clrScheme name="ARU">
      <a:dk1>
        <a:srgbClr val="061D48"/>
      </a:dk1>
      <a:lt1>
        <a:srgbClr val="FFD000"/>
      </a:lt1>
      <a:dk2>
        <a:srgbClr val="061D48"/>
      </a:dk2>
      <a:lt2>
        <a:srgbClr val="FFD000"/>
      </a:lt2>
      <a:accent1>
        <a:srgbClr val="CF4520"/>
      </a:accent1>
      <a:accent2>
        <a:srgbClr val="A6093C"/>
      </a:accent2>
      <a:accent3>
        <a:srgbClr val="5C068C"/>
      </a:accent3>
      <a:accent4>
        <a:srgbClr val="0077C8"/>
      </a:accent4>
      <a:accent5>
        <a:srgbClr val="008578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5528492B-4A06-5741-ACC8-520F115EEEDE}" vid="{241CFC4B-80BA-2749-A144-5EEA7730A2FF}"/>
    </a:ext>
  </a:extLst>
</a:theme>
</file>

<file path=ppt/theme/theme5.xml><?xml version="1.0" encoding="utf-8"?>
<a:theme xmlns:a="http://schemas.openxmlformats.org/drawingml/2006/main" name="2_ARU Brand">
  <a:themeElements>
    <a:clrScheme name="ARU">
      <a:dk1>
        <a:srgbClr val="061D48"/>
      </a:dk1>
      <a:lt1>
        <a:srgbClr val="FFD000"/>
      </a:lt1>
      <a:dk2>
        <a:srgbClr val="061D48"/>
      </a:dk2>
      <a:lt2>
        <a:srgbClr val="FFD000"/>
      </a:lt2>
      <a:accent1>
        <a:srgbClr val="CF4520"/>
      </a:accent1>
      <a:accent2>
        <a:srgbClr val="A6093C"/>
      </a:accent2>
      <a:accent3>
        <a:srgbClr val="5C068C"/>
      </a:accent3>
      <a:accent4>
        <a:srgbClr val="0077C8"/>
      </a:accent4>
      <a:accent5>
        <a:srgbClr val="008578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5528492B-4A06-5741-ACC8-520F115EEEDE}" vid="{1416A6FC-F557-BA42-B332-A7BA790E97CC}"/>
    </a:ext>
  </a:extLst>
</a:theme>
</file>

<file path=ppt/theme/theme6.xml><?xml version="1.0" encoding="utf-8"?>
<a:theme xmlns:a="http://schemas.openxmlformats.org/drawingml/2006/main" name="5_ARU Brand">
  <a:themeElements>
    <a:clrScheme name="ARU">
      <a:dk1>
        <a:srgbClr val="061D48"/>
      </a:dk1>
      <a:lt1>
        <a:srgbClr val="FFD000"/>
      </a:lt1>
      <a:dk2>
        <a:srgbClr val="061D48"/>
      </a:dk2>
      <a:lt2>
        <a:srgbClr val="FFD000"/>
      </a:lt2>
      <a:accent1>
        <a:srgbClr val="CF4520"/>
      </a:accent1>
      <a:accent2>
        <a:srgbClr val="A6093C"/>
      </a:accent2>
      <a:accent3>
        <a:srgbClr val="5C068C"/>
      </a:accent3>
      <a:accent4>
        <a:srgbClr val="0077C8"/>
      </a:accent4>
      <a:accent5>
        <a:srgbClr val="008578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5528492B-4A06-5741-ACC8-520F115EEEDE}" vid="{AF2A6B05-9FFA-0640-93F0-87B8CA4E625A}"/>
    </a:ext>
  </a:extLst>
</a:theme>
</file>

<file path=ppt/theme/theme7.xml><?xml version="1.0" encoding="utf-8"?>
<a:theme xmlns:a="http://schemas.openxmlformats.org/drawingml/2006/main" name="OU Title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l"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U Standard Wide - Montserrat  -  Read-Only" id="{21248BF0-E3B0-4C53-A169-55826A3FFB48}" vid="{B6E6AA51-05D2-406F-A906-CDA204BCD29C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AACB5B0137E047A4DCEA06928AC551" ma:contentTypeVersion="12" ma:contentTypeDescription="Create a new document." ma:contentTypeScope="" ma:versionID="3f0fb012365c28403acaee60492e8477">
  <xsd:schema xmlns:xsd="http://www.w3.org/2001/XMLSchema" xmlns:xs="http://www.w3.org/2001/XMLSchema" xmlns:p="http://schemas.microsoft.com/office/2006/metadata/properties" xmlns:ns2="21ca4f59-c2d4-4208-9103-9133e6d4c3e9" xmlns:ns3="0ed3c627-b778-408a-98de-a9e60bfd962c" targetNamespace="http://schemas.microsoft.com/office/2006/metadata/properties" ma:root="true" ma:fieldsID="355c3ef7bdef790150bd5e04576b86a2" ns2:_="" ns3:_="">
    <xsd:import namespace="21ca4f59-c2d4-4208-9103-9133e6d4c3e9"/>
    <xsd:import namespace="0ed3c627-b778-408a-98de-a9e60bfd96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a4f59-c2d4-4208-9103-9133e6d4c3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d3c627-b778-408a-98de-a9e60bfd96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D9F3EF-0CD5-4585-9EF9-2AF80209E1B2}">
  <ds:schemaRefs>
    <ds:schemaRef ds:uri="0ed3c627-b778-408a-98de-a9e60bfd962c"/>
    <ds:schemaRef ds:uri="21ca4f59-c2d4-4208-9103-9133e6d4c3e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FB40568-5EA9-4639-952F-110EE4E7AD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2FD146-F283-45EF-9BB0-C669703B40DF}">
  <ds:schemaRefs>
    <ds:schemaRef ds:uri="0ed3c627-b778-408a-98de-a9e60bfd962c"/>
    <ds:schemaRef ds:uri="21ca4f59-c2d4-4208-9103-9133e6d4c3e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ARU_Powerpoint_Template</Template>
  <TotalTime>2</TotalTime>
  <Words>1633</Words>
  <Application>Microsoft Office PowerPoint</Application>
  <PresentationFormat>Widescreen</PresentationFormat>
  <Paragraphs>215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ARU Raisonne DemiBold</vt:lpstr>
      <vt:lpstr>Calibri</vt:lpstr>
      <vt:lpstr>Montserrat</vt:lpstr>
      <vt:lpstr>Raleway</vt:lpstr>
      <vt:lpstr>Wingdings</vt:lpstr>
      <vt:lpstr>3_ARU Brand</vt:lpstr>
      <vt:lpstr>ARU Brand</vt:lpstr>
      <vt:lpstr>1_ARU Brand</vt:lpstr>
      <vt:lpstr>4_ARU Brand</vt:lpstr>
      <vt:lpstr>2_ARU Brand</vt:lpstr>
      <vt:lpstr>5_ARU Brand</vt:lpstr>
      <vt:lpstr>OU Title</vt:lpstr>
      <vt:lpstr>EMPLOYABILITY CONFERENCE 2022</vt:lpstr>
      <vt:lpstr>Live Briefs - ARU’s  approach  to  integrating real world  professional  experiences within the curriculum</vt:lpstr>
      <vt:lpstr>Anglia Ruskin University (ARU)</vt:lpstr>
      <vt:lpstr>The ARU Student &amp; Graduate</vt:lpstr>
      <vt:lpstr>Employability Priorities </vt:lpstr>
      <vt:lpstr>PowerPoint Presentation</vt:lpstr>
      <vt:lpstr>A Whole Curriculum Approach: Embedding Employability </vt:lpstr>
      <vt:lpstr>PowerPoint Presentation</vt:lpstr>
      <vt:lpstr>PowerPoint Presentation</vt:lpstr>
      <vt:lpstr>Live Briefs: Programme Timeline </vt:lpstr>
      <vt:lpstr>Live Briefs: Year 1 Implementation Overview </vt:lpstr>
      <vt:lpstr>Live Briefs: Year 2 Scaling Up</vt:lpstr>
      <vt:lpstr>PowerPoint Presentation</vt:lpstr>
      <vt:lpstr>Thank you</vt:lpstr>
      <vt:lpstr>THANK YOU</vt:lpstr>
    </vt:vector>
  </TitlesOfParts>
  <Company>Anglia Ruskin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Briefs at ARU</dc:title>
  <dc:creator>Middleton, Andrew</dc:creator>
  <cp:lastModifiedBy>Caroline.Fletcher-Moore</cp:lastModifiedBy>
  <cp:revision>78</cp:revision>
  <cp:lastPrinted>2020-01-28T10:32:59Z</cp:lastPrinted>
  <dcterms:created xsi:type="dcterms:W3CDTF">2019-11-21T09:58:32Z</dcterms:created>
  <dcterms:modified xsi:type="dcterms:W3CDTF">2022-03-16T12:33:25Z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0x01010062AACB5B0137E047A4DCEA06928AC551</vt:lpwstr>
  </property>
</Properties>
</file>