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  <p:sldMasterId id="2147483663" r:id="rId5"/>
  </p:sldMasterIdLst>
  <p:notesMasterIdLst>
    <p:notesMasterId r:id="rId20"/>
  </p:notesMasterIdLst>
  <p:sldIdLst>
    <p:sldId id="27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5" r:id="rId17"/>
    <p:sldId id="266" r:id="rId18"/>
    <p:sldId id="270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79596-9DC1-49A6-99F0-CE69044B66B6}" v="3" dt="2022-03-17T10:17:07.186"/>
  </p1510:revLst>
</p1510:revInfo>
</file>

<file path=ppt/tableStyles.xml><?xml version="1.0" encoding="utf-8"?>
<a:tblStyleLst xmlns:a="http://schemas.openxmlformats.org/drawingml/2006/main" def="{60A28087-8E70-4B9F-84DE-6BB11E594FB3}">
  <a:tblStyle styleId="{60A28087-8E70-4B9F-84DE-6BB11E594F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3f5a40f7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3f5a40f7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3f5a40f7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3f5a40f7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25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3f5a40f7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3f5a40f7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206a17e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206a17e6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3f5a40f7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3f5a40f7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3f5a40f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3f5a40f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96a0a41a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96a0a41a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96a0a41a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96a0a41a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96a0a41a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96a0a41a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96a0a41a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96a0a41a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3f5a40f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3f5a40f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DDDDD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35354" y="2659775"/>
            <a:ext cx="7558771" cy="2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" y="387100"/>
            <a:ext cx="5113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5200"/>
              <a:buFont typeface="Georgia"/>
              <a:buNone/>
              <a:defRPr sz="5200">
                <a:solidFill>
                  <a:srgbClr val="4472C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0" y="2309925"/>
            <a:ext cx="5819400" cy="1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None/>
              <a:defRPr sz="2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29750" y="4544750"/>
            <a:ext cx="2555400" cy="5865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Open Sans"/>
              <a:buNone/>
              <a:defRPr sz="12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purple)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59327" y="1044611"/>
            <a:ext cx="7959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9ED1"/>
              </a:buClr>
              <a:buSzPts val="3600"/>
              <a:buFont typeface="Arial"/>
              <a:buNone/>
              <a:defRPr sz="3600" b="1">
                <a:solidFill>
                  <a:srgbClr val="8E9ED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59327" y="2133383"/>
            <a:ext cx="7959300" cy="24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3000"/>
              <a:buChar char="●"/>
              <a:defRPr sz="3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Char char="○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619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100"/>
              <a:buChar char="■"/>
              <a:defRPr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500"/>
              <a:buChar char="○"/>
              <a:defRPr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6972300" y="1369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9" name="Google Shape;59;p13"/>
          <p:cNvCxnSpPr/>
          <p:nvPr/>
        </p:nvCxnSpPr>
        <p:spPr>
          <a:xfrm>
            <a:off x="159327" y="2038783"/>
            <a:ext cx="7959300" cy="0"/>
          </a:xfrm>
          <a:prstGeom prst="straightConnector1">
            <a:avLst/>
          </a:prstGeom>
          <a:noFill/>
          <a:ln w="9525" cap="flat" cmpd="sng">
            <a:solidFill>
              <a:srgbClr val="8E9E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13"/>
          <p:cNvCxnSpPr/>
          <p:nvPr/>
        </p:nvCxnSpPr>
        <p:spPr>
          <a:xfrm>
            <a:off x="159327" y="4632722"/>
            <a:ext cx="7959300" cy="0"/>
          </a:xfrm>
          <a:prstGeom prst="straightConnector1">
            <a:avLst/>
          </a:prstGeom>
          <a:noFill/>
          <a:ln w="9525" cap="flat" cmpd="sng">
            <a:solidFill>
              <a:srgbClr val="8E9ED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 (blue)">
  <p:cSld name="1_Two Content (blue)">
    <p:bg>
      <p:bgPr>
        <a:solidFill>
          <a:srgbClr val="37AFD7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13013" y="102198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13013" y="2117364"/>
            <a:ext cx="3886200" cy="2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FD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AFD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FD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AFD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FD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AFD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AFD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AFD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891145" y="274055"/>
            <a:ext cx="175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Careers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Service.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21350"/>
            <a:ext cx="1366242" cy="546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4"/>
          <p:cNvCxnSpPr/>
          <p:nvPr/>
        </p:nvCxnSpPr>
        <p:spPr>
          <a:xfrm>
            <a:off x="213013" y="2016161"/>
            <a:ext cx="788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14"/>
          <p:cNvCxnSpPr/>
          <p:nvPr/>
        </p:nvCxnSpPr>
        <p:spPr>
          <a:xfrm>
            <a:off x="213013" y="2117364"/>
            <a:ext cx="3886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14"/>
          <p:cNvCxnSpPr/>
          <p:nvPr/>
        </p:nvCxnSpPr>
        <p:spPr>
          <a:xfrm>
            <a:off x="213013" y="4666060"/>
            <a:ext cx="3886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14"/>
          <p:cNvCxnSpPr/>
          <p:nvPr/>
        </p:nvCxnSpPr>
        <p:spPr>
          <a:xfrm>
            <a:off x="4213513" y="2117364"/>
            <a:ext cx="3886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14"/>
          <p:cNvCxnSpPr/>
          <p:nvPr/>
        </p:nvCxnSpPr>
        <p:spPr>
          <a:xfrm>
            <a:off x="4213513" y="4666060"/>
            <a:ext cx="3886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794871" y="2226089"/>
            <a:ext cx="35160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3516" y="2226090"/>
            <a:ext cx="302995" cy="30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3517" y="2798605"/>
            <a:ext cx="302995" cy="2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>
            <a:spLocks noGrp="1"/>
          </p:cNvSpPr>
          <p:nvPr>
            <p:ph type="body" idx="3"/>
          </p:nvPr>
        </p:nvSpPr>
        <p:spPr>
          <a:xfrm>
            <a:off x="4803388" y="2759225"/>
            <a:ext cx="35160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3517" y="3307029"/>
            <a:ext cx="302995" cy="30299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>
            <a:spLocks noGrp="1"/>
          </p:cNvSpPr>
          <p:nvPr>
            <p:ph type="body" idx="4"/>
          </p:nvPr>
        </p:nvSpPr>
        <p:spPr>
          <a:xfrm>
            <a:off x="4794871" y="3299597"/>
            <a:ext cx="35160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3516" y="3874312"/>
            <a:ext cx="350293" cy="29524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body" idx="5"/>
          </p:nvPr>
        </p:nvSpPr>
        <p:spPr>
          <a:xfrm>
            <a:off x="4794870" y="3846725"/>
            <a:ext cx="35160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C8E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0C8E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_Heavy (green)">
  <p:cSld name="Text_Heavy (green)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1" y="1042770"/>
            <a:ext cx="3762806" cy="436269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59329" y="1044614"/>
            <a:ext cx="79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B982"/>
              </a:buClr>
              <a:buSzPts val="2400"/>
              <a:buFont typeface="Arial"/>
              <a:buNone/>
              <a:defRPr sz="2400" b="1">
                <a:solidFill>
                  <a:srgbClr val="64B98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159329" y="1529308"/>
            <a:ext cx="7959300" cy="3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31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7AFD7"/>
              </a:buClr>
              <a:buSzPts val="3200"/>
              <a:buChar char="○"/>
              <a:defRPr sz="3200">
                <a:solidFill>
                  <a:srgbClr val="37AFD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7AFD7"/>
              </a:buClr>
              <a:buSzPts val="2800"/>
              <a:buChar char="■"/>
              <a:defRPr sz="2800">
                <a:solidFill>
                  <a:srgbClr val="37AFD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7AFD7"/>
              </a:buClr>
              <a:buSzPts val="2400"/>
              <a:buChar char="●"/>
              <a:defRPr sz="2400">
                <a:solidFill>
                  <a:srgbClr val="37AFD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7AFD7"/>
              </a:buClr>
              <a:buSzPts val="2000"/>
              <a:buChar char="○"/>
              <a:defRPr sz="2000">
                <a:solidFill>
                  <a:srgbClr val="37AFD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972300" y="13692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2191857" y="274059"/>
            <a:ext cx="17595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Careers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Service.</a:t>
            </a:r>
            <a:endParaRPr sz="2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54446"/>
            <a:ext cx="1205365" cy="482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1" y="3166993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4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8" y="4130271"/>
            <a:ext cx="1095415" cy="7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19842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700"/>
              <a:buFont typeface="Georgia"/>
              <a:buNone/>
              <a:defRPr sz="4700">
                <a:solidFill>
                  <a:srgbClr val="4472C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418575" y="0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000"/>
              <a:buFont typeface="Georgia"/>
              <a:buNone/>
              <a:defRPr sz="3000">
                <a:solidFill>
                  <a:srgbClr val="4472C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911450"/>
            <a:ext cx="8520600" cy="3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418575" y="0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000"/>
              <a:buFont typeface="Georgia"/>
              <a:buNone/>
              <a:defRPr sz="3000">
                <a:solidFill>
                  <a:srgbClr val="4472C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418575" y="0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000"/>
              <a:buFont typeface="Georgia"/>
              <a:buNone/>
              <a:defRPr sz="3000">
                <a:solidFill>
                  <a:srgbClr val="4472C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666100"/>
            <a:ext cx="2808000" cy="2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5825" y="656625"/>
            <a:ext cx="374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000"/>
              <a:buFont typeface="Georgia"/>
              <a:buNone/>
              <a:defRPr sz="3000">
                <a:solidFill>
                  <a:srgbClr val="4472C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41100" y="1470100"/>
            <a:ext cx="5400000" cy="17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700"/>
              <a:buFont typeface="Georgia"/>
              <a:buNone/>
              <a:defRPr sz="4700">
                <a:solidFill>
                  <a:srgbClr val="4472C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Georgia"/>
              <a:buNone/>
              <a:defRPr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eorgia"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357000"/>
            <a:ext cx="383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900"/>
              <a:buFont typeface="Georgia"/>
              <a:buNone/>
              <a:defRPr sz="3900">
                <a:solidFill>
                  <a:srgbClr val="4472C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4125" y="60225"/>
            <a:ext cx="1504839" cy="3622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356" y="118271"/>
            <a:ext cx="8434848" cy="457048"/>
          </a:xfrm>
        </p:spPr>
        <p:txBody>
          <a:bodyPr/>
          <a:lstStyle/>
          <a:p>
            <a:r>
              <a:rPr lang="en-US" sz="33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4355" y="575319"/>
            <a:ext cx="8434849" cy="498598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1946367" y="640081"/>
            <a:ext cx="2227216" cy="1247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783">
              <a:buClrTx/>
            </a:pPr>
            <a:endParaRPr lang="en-GB" sz="1200" kern="1200" dirty="0"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7291443" y="3360354"/>
            <a:ext cx="1806838" cy="1664876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284355" y="2114702"/>
            <a:ext cx="8614702" cy="11218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defTabSz="685766">
              <a:buClrTx/>
            </a:pPr>
            <a:r>
              <a:rPr lang="en-GB" sz="2700" dirty="0">
                <a:solidFill>
                  <a:srgbClr val="FFFFFF"/>
                </a:solidFill>
              </a:rPr>
              <a:t>Using visual methods to enhance our understanding of international student employability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284355" y="3426967"/>
            <a:ext cx="8434849" cy="1304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spcBef>
                <a:spcPts val="751"/>
              </a:spcBef>
              <a:buClrTx/>
            </a:pPr>
            <a:r>
              <a:rPr lang="en-GB" sz="1800" dirty="0">
                <a:solidFill>
                  <a:srgbClr val="FFFFFF"/>
                </a:solidFill>
              </a:rPr>
              <a:t>Dr Xin Zhao, Lecturer, Information School &amp; Dr Emma Parry,</a:t>
            </a:r>
          </a:p>
          <a:p>
            <a:pPr defTabSz="685766">
              <a:spcBef>
                <a:spcPts val="751"/>
              </a:spcBef>
              <a:buClrTx/>
            </a:pPr>
            <a:r>
              <a:rPr lang="en-GB" sz="1800" dirty="0">
                <a:solidFill>
                  <a:srgbClr val="FFFFFF"/>
                </a:solidFill>
              </a:rPr>
              <a:t>Careers &amp; Employability Consultant, Careers Service</a:t>
            </a:r>
          </a:p>
          <a:p>
            <a:pPr defTabSz="685766">
              <a:spcBef>
                <a:spcPts val="751"/>
              </a:spcBef>
              <a:buClrTx/>
            </a:pPr>
            <a:r>
              <a:rPr lang="en-GB" sz="1800" dirty="0">
                <a:solidFill>
                  <a:srgbClr val="FFFFFF"/>
                </a:solidFill>
              </a:rPr>
              <a:t>The University of Sheffield </a:t>
            </a:r>
          </a:p>
          <a:p>
            <a:pPr defTabSz="685766">
              <a:spcBef>
                <a:spcPts val="751"/>
              </a:spcBef>
              <a:buClrTx/>
            </a:pPr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815700" y="0"/>
            <a:ext cx="936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00" dirty="0">
                <a:latin typeface="+mj-lt"/>
              </a:rPr>
              <a:t>Using visual methods to investigate international employability</a:t>
            </a:r>
            <a:endParaRPr sz="2000" dirty="0">
              <a:latin typeface="+mj-lt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86128" y="130634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GB" sz="2000" dirty="0">
                <a:solidFill>
                  <a:schemeClr val="dk1"/>
                </a:solidFill>
                <a:latin typeface="+mj-lt"/>
              </a:rPr>
              <a:t>Current research tends to rely on traditional methods such as interviews and questionnaires on international student employability. </a:t>
            </a:r>
          </a:p>
          <a:p>
            <a:pPr marL="285750" indent="-285750">
              <a:lnSpc>
                <a:spcPct val="100000"/>
              </a:lnSpc>
            </a:pPr>
            <a:endParaRPr lang="en-GB" sz="2000" dirty="0">
              <a:solidFill>
                <a:schemeClr val="dk1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</a:pPr>
            <a:r>
              <a:rPr lang="en-GB" sz="2000" dirty="0">
                <a:solidFill>
                  <a:schemeClr val="dk1"/>
                </a:solidFill>
                <a:latin typeface="+mj-lt"/>
              </a:rPr>
              <a:t>There remains a lack of innovative approaches to advance research in the field of international student employability.</a:t>
            </a:r>
            <a:endParaRPr sz="2000" dirty="0">
              <a:solidFill>
                <a:schemeClr val="dk1"/>
              </a:solidFill>
              <a:latin typeface="+mj-lt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2176667" y="139681"/>
            <a:ext cx="936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  <a:sym typeface="Times New Roman"/>
              </a:rPr>
              <a:t>A digital storyboard created by an international student </a:t>
            </a:r>
            <a:endParaRPr lang="en-US" sz="2000" dirty="0">
              <a:latin typeface="+mj-lt"/>
            </a:endParaRPr>
          </a:p>
        </p:txBody>
      </p:sp>
      <p:pic>
        <p:nvPicPr>
          <p:cNvPr id="151" name="Google Shape;151;p24" descr="Diagram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26" y="712381"/>
            <a:ext cx="8931348" cy="435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58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2418575" y="0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Introducing the drawing task</a:t>
            </a:r>
            <a:endParaRPr dirty="0">
              <a:latin typeface="+mj-lt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311700" y="701749"/>
            <a:ext cx="8520600" cy="4635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600" dirty="0">
                <a:latin typeface="+mj-lt"/>
              </a:rPr>
              <a:t>Use pen and paper or </a:t>
            </a:r>
            <a:r>
              <a:rPr lang="en-GB" sz="1600" dirty="0" err="1">
                <a:latin typeface="+mj-lt"/>
              </a:rPr>
              <a:t>StoryboardThat</a:t>
            </a:r>
            <a:r>
              <a:rPr lang="en-GB" sz="1600" dirty="0">
                <a:latin typeface="+mj-lt"/>
              </a:rPr>
              <a:t> to create a drawing/storyboard. Please upload it to the </a:t>
            </a:r>
            <a:r>
              <a:rPr lang="en-GB" sz="1600" dirty="0" err="1">
                <a:latin typeface="+mj-lt"/>
              </a:rPr>
              <a:t>Jamboard</a:t>
            </a:r>
            <a:r>
              <a:rPr lang="en-GB" sz="1600" dirty="0">
                <a:latin typeface="+mj-lt"/>
              </a:rPr>
              <a:t> (see the link via Chat) or email your photo to Skye to upload (xin.zhao@sheffield.ac.uk)</a:t>
            </a:r>
            <a:endParaRPr sz="1600" dirty="0"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j-lt"/>
              </a:rPr>
              <a:t>For practitioners:</a:t>
            </a:r>
            <a:endParaRPr sz="1600" b="1" dirty="0"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latin typeface="+mj-lt"/>
              </a:rPr>
              <a:t>Draw a picture that represents your support for international students’ employability </a:t>
            </a:r>
            <a:endParaRPr sz="1600" dirty="0"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j-lt"/>
              </a:rPr>
              <a:t>For researchers:</a:t>
            </a:r>
            <a:endParaRPr sz="1600" b="1" dirty="0"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dirty="0">
                <a:latin typeface="+mj-lt"/>
              </a:rPr>
              <a:t>What barriers exist for international students in the literature? Draw a picture to represent your ideas/experiences. </a:t>
            </a:r>
            <a:endParaRPr sz="1600" dirty="0"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j-lt"/>
              </a:rPr>
              <a:t>For employers:</a:t>
            </a:r>
            <a:endParaRPr sz="1600" b="1" dirty="0"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 dirty="0">
                <a:latin typeface="+mj-lt"/>
              </a:rPr>
              <a:t>Working with/recruiting international students/graduates - draw a picture to represent your ideas/experiences.</a:t>
            </a:r>
            <a:endParaRPr sz="16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852027" y="1999050"/>
            <a:ext cx="54399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tx1"/>
                </a:solidFill>
                <a:latin typeface="+mj-lt"/>
              </a:rPr>
              <a:t>Plenary discussion and Q&amp;A</a:t>
            </a:r>
            <a:endParaRPr sz="32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4321" y="2160001"/>
            <a:ext cx="8614700" cy="4985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7291443" y="3360354"/>
            <a:ext cx="1806838" cy="16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236375" y="964025"/>
            <a:ext cx="8520600" cy="20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550" b="1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Using visual methods to enhance our understanding of international student employability</a:t>
            </a:r>
            <a:endParaRPr sz="2550" b="1" dirty="0">
              <a:solidFill>
                <a:srgbClr val="333333"/>
              </a:solidFill>
              <a:highlight>
                <a:srgbClr val="FFFFFF"/>
              </a:highlight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230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4294967295"/>
          </p:nvPr>
        </p:nvSpPr>
        <p:spPr>
          <a:xfrm>
            <a:off x="236375" y="2345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en-GB" sz="2280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A practical workshop on using drawing in your research/practice</a:t>
            </a:r>
            <a:endParaRPr sz="2280" dirty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575" y="3138244"/>
            <a:ext cx="1720400" cy="18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2418575" y="0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Introductions to speakers</a:t>
            </a:r>
            <a:endParaRPr dirty="0">
              <a:latin typeface="+mj-lt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846" y="1628220"/>
            <a:ext cx="1189721" cy="14261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05" name="Google Shape;105;p17"/>
          <p:cNvSpPr txBox="1"/>
          <p:nvPr/>
        </p:nvSpPr>
        <p:spPr>
          <a:xfrm>
            <a:off x="955007" y="3336433"/>
            <a:ext cx="2297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 Xin Zhao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Lecturer, Information School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400" b="0" i="0" strike="noStrike" cap="none" dirty="0">
                <a:latin typeface="Arial"/>
                <a:ea typeface="Arial"/>
                <a:cs typeface="Arial"/>
                <a:sym typeface="Arial"/>
              </a:rPr>
              <a:t>xin.zhao@sheffield.ac.uk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585" y="1669035"/>
            <a:ext cx="1893699" cy="134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5098673" y="3290325"/>
            <a:ext cx="2836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 </a:t>
            </a:r>
            <a:r>
              <a:rPr lang="en-GB" b="1" dirty="0"/>
              <a:t>Emma Parry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Careers &amp; Employability Consultant, Careers Service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dirty="0"/>
              <a:t>e.parry</a:t>
            </a:r>
            <a:r>
              <a:rPr lang="en-GB" sz="1400" b="0" i="0" strike="noStrike" cap="none" dirty="0">
                <a:latin typeface="Arial"/>
                <a:ea typeface="Arial"/>
                <a:cs typeface="Arial"/>
                <a:sym typeface="Arial"/>
              </a:rPr>
              <a:t>@sheffield.ac.uk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2459519" y="143301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GB" dirty="0"/>
              <a:t>Outline of the session</a:t>
            </a:r>
            <a:endParaRPr dirty="0"/>
          </a:p>
        </p:txBody>
      </p:sp>
      <p:graphicFrame>
        <p:nvGraphicFramePr>
          <p:cNvPr id="114" name="Google Shape;114;p18"/>
          <p:cNvGraphicFramePr/>
          <p:nvPr>
            <p:extLst>
              <p:ext uri="{D42A27DB-BD31-4B8C-83A1-F6EECF244321}">
                <p14:modId xmlns:p14="http://schemas.microsoft.com/office/powerpoint/2010/main" val="2425123897"/>
              </p:ext>
            </p:extLst>
          </p:nvPr>
        </p:nvGraphicFramePr>
        <p:xfrm>
          <a:off x="864009" y="1459290"/>
          <a:ext cx="7239000" cy="2224920"/>
        </p:xfrm>
        <a:graphic>
          <a:graphicData uri="http://schemas.openxmlformats.org/drawingml/2006/table">
            <a:tbl>
              <a:tblPr>
                <a:noFill/>
                <a:tableStyleId>{60A28087-8E70-4B9F-84DE-6BB11E594FB3}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2:00pm - 2:10pm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Introduction to using visual methods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2:10pm - 2:15pm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Introduction to drawing task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2:15pm - 2:30pm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Drawing task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2:30pm - 2:45pm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Sharing feedback/reflections from the drawing task and general Q and A</a:t>
                      </a:r>
                      <a:endParaRPr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 dirty="0"/>
                        <a:t>Upload drawings to </a:t>
                      </a:r>
                      <a:r>
                        <a:rPr lang="en-GB" dirty="0" err="1"/>
                        <a:t>jamboards</a:t>
                      </a:r>
                      <a:endParaRPr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GB" dirty="0"/>
                        <a:t>Share reflections on </a:t>
                      </a:r>
                      <a:r>
                        <a:rPr lang="en-GB" dirty="0" err="1"/>
                        <a:t>jamboards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2418575" y="0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Visual methods</a:t>
            </a:r>
            <a:endParaRPr dirty="0">
              <a:latin typeface="+mj-lt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11700" y="911450"/>
            <a:ext cx="8520600" cy="3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latin typeface="+mj-lt"/>
              </a:rPr>
              <a:t>3 main types of visual material:</a:t>
            </a:r>
            <a:endParaRPr dirty="0">
              <a:latin typeface="+mj-l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>
                <a:latin typeface="+mj-lt"/>
              </a:rPr>
              <a:t>2D pictures - drawings, cartoons, storyboards, maps, photographs, paintings etc.</a:t>
            </a:r>
            <a:endParaRPr dirty="0">
              <a:latin typeface="+mj-l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>
                <a:latin typeface="+mj-lt"/>
              </a:rPr>
              <a:t>3D objects - </a:t>
            </a:r>
            <a:r>
              <a:rPr lang="en-GB" dirty="0" err="1">
                <a:latin typeface="+mj-lt"/>
              </a:rPr>
              <a:t>lego</a:t>
            </a:r>
            <a:r>
              <a:rPr lang="en-GB" dirty="0">
                <a:latin typeface="+mj-lt"/>
              </a:rPr>
              <a:t> sculptures, clay sculptures etc.</a:t>
            </a:r>
            <a:endParaRPr dirty="0">
              <a:latin typeface="+mj-l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>
                <a:latin typeface="+mj-lt"/>
              </a:rPr>
              <a:t>Moving or electronic images - TV, videos, websites etc.</a:t>
            </a:r>
            <a:endParaRPr dirty="0">
              <a:latin typeface="+mj-l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>
                <a:latin typeface="+mj-lt"/>
              </a:rPr>
              <a:t>Material objects - toys, buildings, neighbourhoods etc.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latin typeface="+mj-lt"/>
              </a:rPr>
              <a:t>Visual methods can be stand-alone methods or complementary to other methods as data gathering opportunities e.g. interviews</a:t>
            </a:r>
            <a:endParaRPr dirty="0"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latin typeface="+mj-lt"/>
              </a:rPr>
              <a:t>Visual methods can be stand-alone for analysis or combined with other modes of analysis e.g. I used critical discourse analysis to interpret talk alongside the drawings</a:t>
            </a:r>
            <a:endParaRPr dirty="0"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latin typeface="+mj-lt"/>
              </a:rPr>
              <a:t>Becoming more used within employability research but lack of visual methods used to explore international students and employability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2418575" y="0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How I used drawings in my research: Drawings and talk combined</a:t>
            </a:r>
            <a:endParaRPr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53C72-4227-4A3E-A3D1-B06231A13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7" y="882562"/>
            <a:ext cx="5647216" cy="4166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FBF9CC-8BF7-439C-BD41-CD32224E41CF}"/>
              </a:ext>
            </a:extLst>
          </p:cNvPr>
          <p:cNvSpPr txBox="1"/>
          <p:nvPr/>
        </p:nvSpPr>
        <p:spPr>
          <a:xfrm>
            <a:off x="6431536" y="1260181"/>
            <a:ext cx="23205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Mike talked me through his drawing and I asked him what his parents would say; what his friends would say and what his teachers would say…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2460600" y="0"/>
            <a:ext cx="66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Using your drawings data in different ways</a:t>
            </a:r>
            <a:endParaRPr dirty="0">
              <a:latin typeface="+mj-lt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98" y="680474"/>
            <a:ext cx="8741532" cy="438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2418575" y="0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00" dirty="0">
                <a:latin typeface="+mj-lt"/>
              </a:rPr>
              <a:t>Benefits and challenges of using drawings</a:t>
            </a:r>
            <a:endParaRPr sz="2300" dirty="0">
              <a:latin typeface="+mj-lt"/>
            </a:endParaRPr>
          </a:p>
        </p:txBody>
      </p:sp>
      <p:graphicFrame>
        <p:nvGraphicFramePr>
          <p:cNvPr id="138" name="Google Shape;138;p22"/>
          <p:cNvGraphicFramePr/>
          <p:nvPr/>
        </p:nvGraphicFramePr>
        <p:xfrm>
          <a:off x="325675" y="572690"/>
          <a:ext cx="8466750" cy="4188140"/>
        </p:xfrm>
        <a:graphic>
          <a:graphicData uri="http://schemas.openxmlformats.org/drawingml/2006/table">
            <a:tbl>
              <a:tblPr>
                <a:noFill/>
                <a:tableStyleId>{60A28087-8E70-4B9F-84DE-6BB11E594FB3}</a:tableStyleId>
              </a:tblPr>
              <a:tblGrid>
                <a:gridCol w="424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Benefits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Challenges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Enables richer conversations (useful when talking with young people or people who are not native English speakers, for example)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Can make people feel judged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Useful way for people to ‘distance’ themselves when talking about difficult topics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Can make people feel anxious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Gives great data for research reports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Can be more time consuming in research (production time and analysis)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Gives a useful structure to talk about with the person who produced the drawing - helps them to organise ideas more easily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Produces a lot of data! Especially if you combine with other methods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Enables people to reflect more easily on complex topics - easier than words alone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Potential misinterpretation of the drawing by researchers 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418575" y="0"/>
            <a:ext cx="66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+mj-lt"/>
              </a:rPr>
              <a:t>International Students’ employability</a:t>
            </a:r>
            <a:endParaRPr dirty="0">
              <a:latin typeface="+mj-lt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1700" y="911450"/>
            <a:ext cx="8520600" cy="3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 dirty="0">
                <a:solidFill>
                  <a:schemeClr val="dk1"/>
                </a:solidFill>
                <a:latin typeface="+mj-lt"/>
              </a:rPr>
              <a:t>UK HE is heavily reliant on international students (20% of all students) (UKCISA, 2020) </a:t>
            </a:r>
            <a:endParaRPr sz="1400" dirty="0">
              <a:solidFill>
                <a:schemeClr val="dk1"/>
              </a:solidFill>
              <a:latin typeface="+mj-lt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 dirty="0">
                <a:solidFill>
                  <a:schemeClr val="dk1"/>
                </a:solidFill>
                <a:latin typeface="+mj-lt"/>
              </a:rPr>
              <a:t>Employability of graduates is a key purpose of HE and one of the main reasons for international students to study in the UK.</a:t>
            </a:r>
            <a:endParaRPr sz="1400" dirty="0">
              <a:solidFill>
                <a:schemeClr val="dk1"/>
              </a:solidFill>
              <a:latin typeface="+mj-lt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 dirty="0">
                <a:solidFill>
                  <a:schemeClr val="dk1"/>
                </a:solidFill>
                <a:latin typeface="+mj-lt"/>
              </a:rPr>
              <a:t>Research suggests UK higher education institutions have largely been UK-centric and that there is a lack of focus on the employability needs of international students (Goodwin &amp; Mbah, 2019; Huang &amp; Turner 2018).</a:t>
            </a:r>
            <a:endParaRPr sz="1400" dirty="0">
              <a:solidFill>
                <a:schemeClr val="dk1"/>
              </a:solidFill>
              <a:latin typeface="+mj-lt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GB" sz="1400" dirty="0">
                <a:solidFill>
                  <a:schemeClr val="dk1"/>
                </a:solidFill>
                <a:latin typeface="+mj-lt"/>
              </a:rPr>
              <a:t>A number of studies have since attempted to address the above issue by exploring the perspectives of international students on their employability needs (Zhao &amp; Cox, 2022; ). </a:t>
            </a:r>
            <a:endParaRPr sz="1400" dirty="0">
              <a:solidFill>
                <a:schemeClr val="dk1"/>
              </a:solidFill>
              <a:latin typeface="+mj-lt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GB" sz="1400" dirty="0">
                <a:solidFill>
                  <a:schemeClr val="dk1"/>
                </a:solidFill>
                <a:latin typeface="+mj-lt"/>
              </a:rPr>
              <a:t>There remains a large gap in the literature to examine the perspectives of practitioners who support international students and employers who recruit international employees.</a:t>
            </a:r>
            <a:endParaRPr sz="1400" dirty="0">
              <a:solidFill>
                <a:schemeClr val="dk1"/>
              </a:solidFill>
              <a:latin typeface="+mj-lt"/>
            </a:endParaRPr>
          </a:p>
          <a:p>
            <a:pPr marL="0" lvl="0" indent="0" algn="just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1A7AEEA913F43841A4D8BD080A637" ma:contentTypeVersion="9" ma:contentTypeDescription="Create a new document." ma:contentTypeScope="" ma:versionID="95abf10a02f780df8561e7c327134a07">
  <xsd:schema xmlns:xsd="http://www.w3.org/2001/XMLSchema" xmlns:xs="http://www.w3.org/2001/XMLSchema" xmlns:p="http://schemas.microsoft.com/office/2006/metadata/properties" xmlns:ns2="58767df0-406d-4df6-8b4c-139bb9fe3a07" targetNamespace="http://schemas.microsoft.com/office/2006/metadata/properties" ma:root="true" ma:fieldsID="fdc187d24fa9ecd6d04426a15938c3f0" ns2:_="">
    <xsd:import namespace="58767df0-406d-4df6-8b4c-139bb9fe3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67df0-406d-4df6-8b4c-139bb9fe3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2701EA-A90E-455F-8072-7DDAE2E16D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345D1-7A67-4916-A6E6-A0C3224F4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67df0-406d-4df6-8b4c-139bb9fe3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60A29-D7C5-42C0-9213-3846D4A38D5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8767df0-406d-4df6-8b4c-139bb9fe3a0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774</Words>
  <Application>Microsoft Office PowerPoint</Application>
  <PresentationFormat>On-screen Show (16:9)</PresentationFormat>
  <Paragraphs>74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Calibri</vt:lpstr>
      <vt:lpstr>Open Sans</vt:lpstr>
      <vt:lpstr>Montserrat</vt:lpstr>
      <vt:lpstr>Georgia</vt:lpstr>
      <vt:lpstr>Simple Light</vt:lpstr>
      <vt:lpstr>OU Title</vt:lpstr>
      <vt:lpstr>EMPLOYABILITY CONFERENCE 2022</vt:lpstr>
      <vt:lpstr>Using visual methods to enhance our understanding of international student employability </vt:lpstr>
      <vt:lpstr>Introductions to speakers</vt:lpstr>
      <vt:lpstr>Outline of the session</vt:lpstr>
      <vt:lpstr>Visual methods</vt:lpstr>
      <vt:lpstr>How I used drawings in my research: Drawings and talk combined</vt:lpstr>
      <vt:lpstr>Using your drawings data in different ways</vt:lpstr>
      <vt:lpstr>Benefits and challenges of using drawings</vt:lpstr>
      <vt:lpstr>International Students’ employability</vt:lpstr>
      <vt:lpstr>Using visual methods to investigate international employability</vt:lpstr>
      <vt:lpstr>A digital storyboard created by an international student </vt:lpstr>
      <vt:lpstr>Introducing the drawing task</vt:lpstr>
      <vt:lpstr>Plenary discussion and 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visual methods to enhance our understanding of international student employability</dc:title>
  <dc:creator>Xin Zhao</dc:creator>
  <cp:lastModifiedBy>Caroline.Fletcher-Moore</cp:lastModifiedBy>
  <cp:revision>7</cp:revision>
  <dcterms:modified xsi:type="dcterms:W3CDTF">2022-03-17T10:19:55Z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0x0101006D51A7AEEA913F43841A4D8BD080A637</vt:lpwstr>
  </property>
</Properties>
</file>