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662" r:id="rId5"/>
    <p:sldMasterId id="2147483667" r:id="rId6"/>
    <p:sldMasterId id="2147483660" r:id="rId7"/>
    <p:sldMasterId id="2147483763" r:id="rId8"/>
  </p:sldMasterIdLst>
  <p:notesMasterIdLst>
    <p:notesMasterId r:id="rId25"/>
  </p:notesMasterIdLst>
  <p:sldIdLst>
    <p:sldId id="290" r:id="rId9"/>
    <p:sldId id="257" r:id="rId10"/>
    <p:sldId id="274" r:id="rId11"/>
    <p:sldId id="275" r:id="rId12"/>
    <p:sldId id="273" r:id="rId13"/>
    <p:sldId id="264" r:id="rId14"/>
    <p:sldId id="280" r:id="rId15"/>
    <p:sldId id="276" r:id="rId16"/>
    <p:sldId id="289" r:id="rId17"/>
    <p:sldId id="285" r:id="rId18"/>
    <p:sldId id="272" r:id="rId19"/>
    <p:sldId id="287" r:id="rId20"/>
    <p:sldId id="271" r:id="rId21"/>
    <p:sldId id="286" r:id="rId22"/>
    <p:sldId id="288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1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B04CA-172D-4DD8-B2BF-4602CDE1E3B1}" v="3" dt="2022-03-21T11:53:51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.Fletcher-Moore" userId="6c6092ee-f2b1-46e7-8923-e1addd32087a" providerId="ADAL" clId="{50E2E197-60BF-4483-957C-F6BCFA66DF5F}"/>
    <pc:docChg chg="custSel modSld">
      <pc:chgData name="Caroline.Fletcher-Moore" userId="6c6092ee-f2b1-46e7-8923-e1addd32087a" providerId="ADAL" clId="{50E2E197-60BF-4483-957C-F6BCFA66DF5F}" dt="2022-03-21T12:00:05.895" v="13" actId="478"/>
      <pc:docMkLst>
        <pc:docMk/>
      </pc:docMkLst>
      <pc:sldChg chg="delSp mod delAnim">
        <pc:chgData name="Caroline.Fletcher-Moore" userId="6c6092ee-f2b1-46e7-8923-e1addd32087a" providerId="ADAL" clId="{50E2E197-60BF-4483-957C-F6BCFA66DF5F}" dt="2022-03-21T11:59:22.601" v="0" actId="478"/>
        <pc:sldMkLst>
          <pc:docMk/>
          <pc:sldMk cId="2475805559" sldId="257"/>
        </pc:sldMkLst>
        <pc:picChg chg="del">
          <ac:chgData name="Caroline.Fletcher-Moore" userId="6c6092ee-f2b1-46e7-8923-e1addd32087a" providerId="ADAL" clId="{50E2E197-60BF-4483-957C-F6BCFA66DF5F}" dt="2022-03-21T11:59:22.601" v="0" actId="478"/>
          <ac:picMkLst>
            <pc:docMk/>
            <pc:sldMk cId="2475805559" sldId="257"/>
            <ac:picMk id="8" creationId="{5056AD17-7307-4929-9FFF-BBFC8B6292AC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34.628" v="4" actId="478"/>
        <pc:sldMkLst>
          <pc:docMk/>
          <pc:sldMk cId="3266458578" sldId="264"/>
        </pc:sldMkLst>
        <pc:picChg chg="del">
          <ac:chgData name="Caroline.Fletcher-Moore" userId="6c6092ee-f2b1-46e7-8923-e1addd32087a" providerId="ADAL" clId="{50E2E197-60BF-4483-957C-F6BCFA66DF5F}" dt="2022-03-21T11:59:34.628" v="4" actId="478"/>
          <ac:picMkLst>
            <pc:docMk/>
            <pc:sldMk cId="3266458578" sldId="264"/>
            <ac:picMk id="6" creationId="{45AA3C6F-CEB2-486D-A56C-C563D3B2DCD2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2:00:00.778" v="11" actId="478"/>
        <pc:sldMkLst>
          <pc:docMk/>
          <pc:sldMk cId="2516181219" sldId="271"/>
        </pc:sldMkLst>
        <pc:picChg chg="del">
          <ac:chgData name="Caroline.Fletcher-Moore" userId="6c6092ee-f2b1-46e7-8923-e1addd32087a" providerId="ADAL" clId="{50E2E197-60BF-4483-957C-F6BCFA66DF5F}" dt="2022-03-21T12:00:00.778" v="11" actId="478"/>
          <ac:picMkLst>
            <pc:docMk/>
            <pc:sldMk cId="2516181219" sldId="271"/>
            <ac:picMk id="8" creationId="{5EDD2745-96E9-49D0-9E5E-2474B42959B9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54.927" v="9" actId="478"/>
        <pc:sldMkLst>
          <pc:docMk/>
          <pc:sldMk cId="2778350538" sldId="272"/>
        </pc:sldMkLst>
        <pc:picChg chg="del">
          <ac:chgData name="Caroline.Fletcher-Moore" userId="6c6092ee-f2b1-46e7-8923-e1addd32087a" providerId="ADAL" clId="{50E2E197-60BF-4483-957C-F6BCFA66DF5F}" dt="2022-03-21T11:59:54.927" v="9" actId="478"/>
          <ac:picMkLst>
            <pc:docMk/>
            <pc:sldMk cId="2778350538" sldId="272"/>
            <ac:picMk id="3" creationId="{A37145A7-4F8A-4FB5-A41C-B5A0DA366701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30.773" v="3" actId="478"/>
        <pc:sldMkLst>
          <pc:docMk/>
          <pc:sldMk cId="2367146177" sldId="273"/>
        </pc:sldMkLst>
        <pc:picChg chg="del">
          <ac:chgData name="Caroline.Fletcher-Moore" userId="6c6092ee-f2b1-46e7-8923-e1addd32087a" providerId="ADAL" clId="{50E2E197-60BF-4483-957C-F6BCFA66DF5F}" dt="2022-03-21T11:59:30.773" v="3" actId="478"/>
          <ac:picMkLst>
            <pc:docMk/>
            <pc:sldMk cId="2367146177" sldId="273"/>
            <ac:picMk id="11" creationId="{5A6D3AF0-6054-446B-9CFC-B590A92FDD79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25.598" v="1" actId="478"/>
        <pc:sldMkLst>
          <pc:docMk/>
          <pc:sldMk cId="985783386" sldId="274"/>
        </pc:sldMkLst>
        <pc:picChg chg="del">
          <ac:chgData name="Caroline.Fletcher-Moore" userId="6c6092ee-f2b1-46e7-8923-e1addd32087a" providerId="ADAL" clId="{50E2E197-60BF-4483-957C-F6BCFA66DF5F}" dt="2022-03-21T11:59:25.598" v="1" actId="478"/>
          <ac:picMkLst>
            <pc:docMk/>
            <pc:sldMk cId="985783386" sldId="274"/>
            <ac:picMk id="7" creationId="{18F3FDA8-1061-4EFB-8C82-FDD931B522AB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28.164" v="2" actId="478"/>
        <pc:sldMkLst>
          <pc:docMk/>
          <pc:sldMk cId="962494173" sldId="275"/>
        </pc:sldMkLst>
        <pc:picChg chg="del">
          <ac:chgData name="Caroline.Fletcher-Moore" userId="6c6092ee-f2b1-46e7-8923-e1addd32087a" providerId="ADAL" clId="{50E2E197-60BF-4483-957C-F6BCFA66DF5F}" dt="2022-03-21T11:59:28.164" v="2" actId="478"/>
          <ac:picMkLst>
            <pc:docMk/>
            <pc:sldMk cId="962494173" sldId="275"/>
            <ac:picMk id="6" creationId="{5F3A5862-D105-4777-BF6F-656FCFC3F7F0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40.164" v="6" actId="478"/>
        <pc:sldMkLst>
          <pc:docMk/>
          <pc:sldMk cId="2383433166" sldId="276"/>
        </pc:sldMkLst>
        <pc:picChg chg="del">
          <ac:chgData name="Caroline.Fletcher-Moore" userId="6c6092ee-f2b1-46e7-8923-e1addd32087a" providerId="ADAL" clId="{50E2E197-60BF-4483-957C-F6BCFA66DF5F}" dt="2022-03-21T11:59:40.164" v="6" actId="478"/>
          <ac:picMkLst>
            <pc:docMk/>
            <pc:sldMk cId="2383433166" sldId="276"/>
            <ac:picMk id="3" creationId="{A32C7907-23B9-4643-9534-EED1B8ECECE5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37.564" v="5" actId="478"/>
        <pc:sldMkLst>
          <pc:docMk/>
          <pc:sldMk cId="2431358963" sldId="280"/>
        </pc:sldMkLst>
        <pc:picChg chg="del">
          <ac:chgData name="Caroline.Fletcher-Moore" userId="6c6092ee-f2b1-46e7-8923-e1addd32087a" providerId="ADAL" clId="{50E2E197-60BF-4483-957C-F6BCFA66DF5F}" dt="2022-03-21T11:59:37.564" v="5" actId="478"/>
          <ac:picMkLst>
            <pc:docMk/>
            <pc:sldMk cId="2431358963" sldId="280"/>
            <ac:picMk id="6" creationId="{9259249E-7878-485A-98C3-EFC92444A3BC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42.164" v="7" actId="478"/>
        <pc:sldMkLst>
          <pc:docMk/>
          <pc:sldMk cId="2831642509" sldId="285"/>
        </pc:sldMkLst>
        <pc:picChg chg="del">
          <ac:chgData name="Caroline.Fletcher-Moore" userId="6c6092ee-f2b1-46e7-8923-e1addd32087a" providerId="ADAL" clId="{50E2E197-60BF-4483-957C-F6BCFA66DF5F}" dt="2022-03-21T11:59:42.164" v="7" actId="478"/>
          <ac:picMkLst>
            <pc:docMk/>
            <pc:sldMk cId="2831642509" sldId="285"/>
            <ac:picMk id="7" creationId="{7028868D-6702-45C8-A540-BE84B0ACC294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2:00:03.469" v="12" actId="478"/>
        <pc:sldMkLst>
          <pc:docMk/>
          <pc:sldMk cId="4187293010" sldId="286"/>
        </pc:sldMkLst>
        <pc:picChg chg="del">
          <ac:chgData name="Caroline.Fletcher-Moore" userId="6c6092ee-f2b1-46e7-8923-e1addd32087a" providerId="ADAL" clId="{50E2E197-60BF-4483-957C-F6BCFA66DF5F}" dt="2022-03-21T12:00:03.469" v="12" actId="478"/>
          <ac:picMkLst>
            <pc:docMk/>
            <pc:sldMk cId="4187293010" sldId="286"/>
            <ac:picMk id="2" creationId="{A74DCFB7-1895-4589-A788-93CC2F7EACFF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57.325" v="10" actId="478"/>
        <pc:sldMkLst>
          <pc:docMk/>
          <pc:sldMk cId="1299801880" sldId="287"/>
        </pc:sldMkLst>
        <pc:picChg chg="del">
          <ac:chgData name="Caroline.Fletcher-Moore" userId="6c6092ee-f2b1-46e7-8923-e1addd32087a" providerId="ADAL" clId="{50E2E197-60BF-4483-957C-F6BCFA66DF5F}" dt="2022-03-21T11:59:57.325" v="10" actId="478"/>
          <ac:picMkLst>
            <pc:docMk/>
            <pc:sldMk cId="1299801880" sldId="287"/>
            <ac:picMk id="5" creationId="{A3B05DA4-FBFA-4B03-95F1-79E439A52C5E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2:00:05.895" v="13" actId="478"/>
        <pc:sldMkLst>
          <pc:docMk/>
          <pc:sldMk cId="112620972" sldId="288"/>
        </pc:sldMkLst>
        <pc:picChg chg="del">
          <ac:chgData name="Caroline.Fletcher-Moore" userId="6c6092ee-f2b1-46e7-8923-e1addd32087a" providerId="ADAL" clId="{50E2E197-60BF-4483-957C-F6BCFA66DF5F}" dt="2022-03-21T12:00:05.895" v="13" actId="478"/>
          <ac:picMkLst>
            <pc:docMk/>
            <pc:sldMk cId="112620972" sldId="288"/>
            <ac:picMk id="3" creationId="{8BAE63C5-8262-421B-B346-CE83E55D4C28}"/>
          </ac:picMkLst>
        </pc:picChg>
      </pc:sldChg>
      <pc:sldChg chg="delSp mod delAnim">
        <pc:chgData name="Caroline.Fletcher-Moore" userId="6c6092ee-f2b1-46e7-8923-e1addd32087a" providerId="ADAL" clId="{50E2E197-60BF-4483-957C-F6BCFA66DF5F}" dt="2022-03-21T11:59:49.378" v="8" actId="478"/>
        <pc:sldMkLst>
          <pc:docMk/>
          <pc:sldMk cId="1526242211" sldId="289"/>
        </pc:sldMkLst>
        <pc:picChg chg="del">
          <ac:chgData name="Caroline.Fletcher-Moore" userId="6c6092ee-f2b1-46e7-8923-e1addd32087a" providerId="ADAL" clId="{50E2E197-60BF-4483-957C-F6BCFA66DF5F}" dt="2022-03-21T11:59:49.378" v="8" actId="478"/>
          <ac:picMkLst>
            <pc:docMk/>
            <pc:sldMk cId="1526242211" sldId="289"/>
            <ac:picMk id="9" creationId="{EABAAE8A-3BD6-4204-B8AC-993DAD928F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5D16-6405-4733-B764-E385626BD4BC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9112A-19CD-45E2-96B6-43377704C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5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9112A-19CD-45E2-96B6-43377704CD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9112A-19CD-45E2-96B6-43377704CD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7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9112A-19CD-45E2-96B6-43377704CD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6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3/21/2022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7088" y="3179701"/>
            <a:ext cx="72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7089" y="4186692"/>
            <a:ext cx="72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7088" y="3179701"/>
            <a:ext cx="72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7089" y="4186692"/>
            <a:ext cx="72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13120" y="1150619"/>
            <a:ext cx="5623005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2" y="1150620"/>
            <a:ext cx="514071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2" y="1150618"/>
            <a:ext cx="11017991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815" y="2160001"/>
            <a:ext cx="10561031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815" y="3166993"/>
            <a:ext cx="10561032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7815" y="6431962"/>
            <a:ext cx="27432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141BD-28B5-48EC-935E-93F684254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433" y="5136426"/>
            <a:ext cx="2120443" cy="1467097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50A2C2-B441-422E-92A7-3A7AE76E5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0" y="5727600"/>
            <a:ext cx="3686400" cy="5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4AA02-6E0F-4768-8CF9-57E094583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03" y="192881"/>
            <a:ext cx="1108519" cy="7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EA5FE2-F561-4BE9-9E47-E59DD1346ED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11" y="213859"/>
            <a:ext cx="1129284" cy="7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0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BEAUPEEp@open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3.open.ac.uk/pluginfile.php/171985/mod_resource/content/2/The%20Employability%20Framework%20-%20final%20291018.pdf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141" y="157694"/>
            <a:ext cx="11246464" cy="609398"/>
          </a:xfrm>
        </p:spPr>
        <p:txBody>
          <a:bodyPr/>
          <a:lstStyle/>
          <a:p>
            <a:r>
              <a:rPr lang="en-US" sz="44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140" y="767092"/>
            <a:ext cx="11246465" cy="664797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2595156" y="853441"/>
            <a:ext cx="2969621" cy="166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379140" y="2819602"/>
            <a:ext cx="11486269" cy="14957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Pinning Down </a:t>
            </a:r>
            <a:r>
              <a:rPr lang="en-GB" sz="3600" dirty="0">
                <a:solidFill>
                  <a:srgbClr val="FFFFFF"/>
                </a:solidFill>
              </a:rPr>
              <a:t>E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mployability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: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Digital badging on an undergraduate module at The Open University Business School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379140" y="4480472"/>
            <a:ext cx="11246465" cy="79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Terry O’Sullivan, Senior Lecturer in Management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Open University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E14A-6131-4F02-8771-00034890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8D0D-66D8-4FEE-9902-57DD5CAB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71DCB-08E3-493B-9137-4529C9FF1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82020-6259-4952-A482-AC756ACE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5" y="0"/>
            <a:ext cx="11414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8"/>
    </mc:Choice>
    <mc:Fallback xmlns="">
      <p:transition spd="slow" advTm="425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B982A9-B183-4B1B-BECA-126B8AE707B3}"/>
              </a:ext>
            </a:extLst>
          </p:cNvPr>
          <p:cNvSpPr txBox="1"/>
          <p:nvPr/>
        </p:nvSpPr>
        <p:spPr>
          <a:xfrm rot="-5400000">
            <a:off x="9330419" y="3658667"/>
            <a:ext cx="53829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i="1" cap="all" dirty="0" err="1"/>
              <a:t>Imange</a:t>
            </a:r>
            <a:r>
              <a:rPr lang="en-GB" sz="1200" i="1" cap="all" dirty="0"/>
              <a:t>: National Cancer Institute UNSPLASH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8DE72-4663-46F7-A51A-49FD46C32D8F}"/>
              </a:ext>
            </a:extLst>
          </p:cNvPr>
          <p:cNvSpPr txBox="1"/>
          <p:nvPr/>
        </p:nvSpPr>
        <p:spPr>
          <a:xfrm>
            <a:off x="4100761" y="487025"/>
            <a:ext cx="4147457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Top line results from survey</a:t>
            </a:r>
          </a:p>
          <a:p>
            <a:r>
              <a:rPr lang="en-GB" sz="2400" b="1" dirty="0"/>
              <a:t>(October 2021)</a:t>
            </a: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70% of respondents were unaware of the offer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highlight>
                  <a:srgbClr val="FFFF00"/>
                </a:highlight>
              </a:rPr>
              <a:t>6% of respondents earned a badge from the offer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22% felt that badges were not relevant to them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8% already held at least one digital badge at the time of the offer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highlight>
                  <a:srgbClr val="FFFF00"/>
                </a:highlight>
              </a:rPr>
              <a:t>63% would like to earn badges in future as part of OU study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50% would like to earn badges for activities such as volunteering with the OU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123ABF-493F-44D4-84B1-1E9DE904E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93" r="26064"/>
          <a:stretch/>
        </p:blipFill>
        <p:spPr>
          <a:xfrm>
            <a:off x="8011888" y="703170"/>
            <a:ext cx="3695698" cy="581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1A959-8333-4F77-8CB3-401A0776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87" y="337262"/>
            <a:ext cx="3816427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40"/>
    </mc:Choice>
    <mc:Fallback xmlns="">
      <p:transition spd="slow" advTm="449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8A11A7-324B-4BDE-8E5D-7171BBF8E2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3C36186-532A-4C1F-801A-59AA26454B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041" r="23041"/>
          <a:stretch>
            <a:fillRect/>
          </a:stretch>
        </p:blipFill>
        <p:spPr>
          <a:xfrm>
            <a:off x="1878746" y="1139259"/>
            <a:ext cx="4217254" cy="521434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F830B-905A-4F82-A2EE-AAFA592159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0242" y="1109694"/>
            <a:ext cx="3855539" cy="52143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‘</a:t>
            </a:r>
            <a:r>
              <a:rPr lang="en-GB" sz="2000" dirty="0"/>
              <a:t>Automatically-generated badges within the Virtual Learning Environment for completion of selected learning activities?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Light-touch monitoring for quality</a:t>
            </a:r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Potential for badges at stage or qualification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Emergence of coherent strategy on badging with regard to credit bearing as well as non-credit bearing learning at OU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88796-6452-4676-9B34-09B36674E580}"/>
              </a:ext>
            </a:extLst>
          </p:cNvPr>
          <p:cNvSpPr txBox="1"/>
          <p:nvPr/>
        </p:nvSpPr>
        <p:spPr>
          <a:xfrm>
            <a:off x="1797480" y="6353605"/>
            <a:ext cx="18341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Image: </a:t>
            </a:r>
            <a:r>
              <a:rPr lang="en-GB" sz="1050" dirty="0" err="1"/>
              <a:t>Stevepb</a:t>
            </a:r>
            <a:r>
              <a:rPr lang="en-GB" sz="1050" dirty="0"/>
              <a:t> on </a:t>
            </a:r>
            <a:r>
              <a:rPr lang="en-GB" sz="1050" dirty="0" err="1"/>
              <a:t>Pixabay</a:t>
            </a:r>
            <a:endParaRPr lang="en-GB" sz="10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68C4ED-E245-4C34-9E83-A0CA21E4F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99" y="250480"/>
            <a:ext cx="9652882" cy="505914"/>
          </a:xfrm>
        </p:spPr>
        <p:txBody>
          <a:bodyPr/>
          <a:lstStyle/>
          <a:p>
            <a:r>
              <a:rPr lang="en-GB" sz="2000" dirty="0"/>
              <a:t>THE FUTURE OF DIGITAL BADGING ON B206 UNDERSTANDING CUSTOMERS</a:t>
            </a:r>
          </a:p>
        </p:txBody>
      </p:sp>
    </p:spTree>
    <p:extLst>
      <p:ext uri="{BB962C8B-B14F-4D97-AF65-F5344CB8AC3E}">
        <p14:creationId xmlns:p14="http://schemas.microsoft.com/office/powerpoint/2010/main" val="12998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27"/>
    </mc:Choice>
    <mc:Fallback xmlns="">
      <p:transition spd="slow" advTm="10642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02920"/>
            <a:ext cx="9103136" cy="1475013"/>
          </a:xfrm>
        </p:spPr>
        <p:txBody>
          <a:bodyPr>
            <a:noAutofit/>
          </a:bodyPr>
          <a:lstStyle/>
          <a:p>
            <a:r>
              <a:rPr lang="en-US" sz="2800" dirty="0"/>
              <a:t>Next steps: The </a:t>
            </a:r>
            <a:r>
              <a:rPr lang="en-US" sz="2800" dirty="0" err="1"/>
              <a:t>beaupeep</a:t>
            </a:r>
            <a:r>
              <a:rPr lang="en-US" sz="2800" dirty="0"/>
              <a:t> project.</a:t>
            </a:r>
            <a:br>
              <a:rPr lang="en-US" sz="2800" dirty="0"/>
            </a:br>
            <a:r>
              <a:rPr lang="en-US" sz="2800" dirty="0"/>
              <a:t>Badging employability and user perceptions evidence from examples of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023653"/>
            <a:ext cx="10993546" cy="116544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Newsletter</a:t>
            </a:r>
          </a:p>
          <a:p>
            <a:r>
              <a:rPr lang="en-US" sz="2000" dirty="0"/>
              <a:t>Survey and evidence café invitations currently open</a:t>
            </a:r>
          </a:p>
          <a:p>
            <a:r>
              <a:rPr lang="en-US" sz="2000" dirty="0"/>
              <a:t>										Please email </a:t>
            </a:r>
            <a:r>
              <a:rPr lang="en-US" sz="2000" dirty="0">
                <a:hlinkClick r:id="rId2"/>
              </a:rPr>
              <a:t>BEAUPEEp@open.ac.uk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39" y="3192651"/>
            <a:ext cx="11260667" cy="3310466"/>
          </a:xfrm>
          <a:prstGeom prst="rect">
            <a:avLst/>
          </a:prstGeom>
        </p:spPr>
      </p:pic>
      <p:pic>
        <p:nvPicPr>
          <p:cNvPr id="5" name="Picture 4" descr="A picture containing text, outdoor, air, jumping&#10;&#10;Description automatically generated">
            <a:extLst>
              <a:ext uri="{FF2B5EF4-FFF2-40B4-BE49-F238E27FC236}">
                <a16:creationId xmlns:a16="http://schemas.microsoft.com/office/drawing/2014/main" id="{532B8629-9A24-48C0-9C94-C2BD07175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28" y="642835"/>
            <a:ext cx="1926478" cy="2459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8BB7B-4890-40CB-BAC4-07C5819A6830}"/>
              </a:ext>
            </a:extLst>
          </p:cNvPr>
          <p:cNvSpPr txBox="1"/>
          <p:nvPr/>
        </p:nvSpPr>
        <p:spPr>
          <a:xfrm>
            <a:off x="9684327" y="3074531"/>
            <a:ext cx="1926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 with thanks to Scott Gustavson </a:t>
            </a:r>
          </a:p>
        </p:txBody>
      </p:sp>
    </p:spTree>
    <p:extLst>
      <p:ext uri="{BB962C8B-B14F-4D97-AF65-F5344CB8AC3E}">
        <p14:creationId xmlns:p14="http://schemas.microsoft.com/office/powerpoint/2010/main" val="25161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2"/>
    </mc:Choice>
    <mc:Fallback xmlns="">
      <p:transition spd="slow" advTm="280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83A80-3495-41F6-98F6-17660ED1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00" y="544318"/>
            <a:ext cx="1414217" cy="212075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E337D3F-4266-4647-BCE7-E57FDDD8E73E}"/>
              </a:ext>
            </a:extLst>
          </p:cNvPr>
          <p:cNvSpPr txBox="1">
            <a:spLocks/>
          </p:cNvSpPr>
          <p:nvPr/>
        </p:nvSpPr>
        <p:spPr>
          <a:xfrm>
            <a:off x="1879884" y="1399530"/>
            <a:ext cx="9480374" cy="2413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800" dirty="0"/>
              <a:t>Coleman, Jonathan D. (2018) 'Engaging undergraduate students in a co-curricular digital badging platform', Education and information technologies, Vol.23 No. 1, pp.211-224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/>
              <a:t>Law, Patrina ; Perryman, Leigh-Anne and Law, Andrew (2015). Badging and employability at The Open University. European Journal of Open, Distance and e-Learning, Best of EDEN 2013-2014, article no. 704. Open Research Online - a research publication from The Open University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/>
              <a:t>The Open University (2018) The Employability Framework – final version 29/10/18 Available at: </a:t>
            </a:r>
            <a:r>
              <a:rPr lang="en-GB" sz="1800" dirty="0">
                <a:hlinkClick r:id="rId2"/>
              </a:rPr>
              <a:t>https://learn3.open.ac.uk/pluginfile.php/171985/mod_resource/content/2/The%20Employability%20Framework%20-%20final%20291018.pdf</a:t>
            </a:r>
            <a:r>
              <a:rPr lang="en-GB" sz="1800" dirty="0"/>
              <a:t>  (Accessed 1</a:t>
            </a:r>
            <a:r>
              <a:rPr lang="en-GB" sz="1800" baseline="30000" dirty="0"/>
              <a:t>st</a:t>
            </a:r>
            <a:r>
              <a:rPr lang="en-GB" sz="1800" dirty="0"/>
              <a:t> March 2022)</a:t>
            </a:r>
          </a:p>
        </p:txBody>
      </p:sp>
    </p:spTree>
    <p:extLst>
      <p:ext uri="{BB962C8B-B14F-4D97-AF65-F5344CB8AC3E}">
        <p14:creationId xmlns:p14="http://schemas.microsoft.com/office/powerpoint/2010/main" val="41872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3"/>
    </mc:Choice>
    <mc:Fallback xmlns="">
      <p:transition spd="slow" advTm="60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862" y="3179701"/>
            <a:ext cx="7920773" cy="498598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5"/>
    </mc:Choice>
    <mc:Fallback xmlns="">
      <p:transition spd="slow" advTm="724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5761" y="2880001"/>
            <a:ext cx="11486267" cy="6647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6" cy="1475013"/>
          </a:xfrm>
        </p:spPr>
        <p:txBody>
          <a:bodyPr>
            <a:normAutofit fontScale="90000"/>
          </a:bodyPr>
          <a:lstStyle/>
          <a:p>
            <a:r>
              <a:rPr lang="en-GB" dirty="0"/>
              <a:t>Pinning down employability:</a:t>
            </a:r>
            <a:br>
              <a:rPr lang="en-GB" dirty="0"/>
            </a:br>
            <a:r>
              <a:rPr lang="en-GB" dirty="0"/>
              <a:t>digital badging on an undergraduate module at The Open University Business School.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GB" dirty="0"/>
              <a:t>Employability Conference 2022: expanding the narrative continuing the conversation 22 March 2022</a:t>
            </a:r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39" y="3192651"/>
            <a:ext cx="11260667" cy="3310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8BB7B-4890-40CB-BAC4-07C5819A6830}"/>
              </a:ext>
            </a:extLst>
          </p:cNvPr>
          <p:cNvSpPr txBox="1"/>
          <p:nvPr/>
        </p:nvSpPr>
        <p:spPr>
          <a:xfrm>
            <a:off x="9684327" y="3074531"/>
            <a:ext cx="1926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Image with thanks to Scott </a:t>
            </a:r>
            <a:r>
              <a:rPr lang="en-GB" sz="800" err="1"/>
              <a:t>Gustavson</a:t>
            </a:r>
            <a:r>
              <a:rPr lang="en-GB" sz="80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E4350-0097-4F2F-AB32-9FFC028EB7B4}"/>
              </a:ext>
            </a:extLst>
          </p:cNvPr>
          <p:cNvSpPr txBox="1"/>
          <p:nvPr/>
        </p:nvSpPr>
        <p:spPr>
          <a:xfrm>
            <a:off x="544413" y="2834439"/>
            <a:ext cx="852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Terry O’Sullivan, Senior Lecturer in Management, The Open University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16"/>
    </mc:Choice>
    <mc:Fallback xmlns="">
      <p:transition spd="slow" advTm="635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161D-903B-4A1D-B1A2-9CA15673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09" y="-82558"/>
            <a:ext cx="11029616" cy="1188720"/>
          </a:xfrm>
        </p:spPr>
        <p:txBody>
          <a:bodyPr/>
          <a:lstStyle/>
          <a:p>
            <a:r>
              <a:rPr lang="en-GB" dirty="0"/>
              <a:t>What are digital badges?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BB2F-2993-4DE9-9878-428AC71A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454" y="916915"/>
            <a:ext cx="7069805" cy="6026108"/>
          </a:xfrm>
        </p:spPr>
        <p:txBody>
          <a:bodyPr>
            <a:normAutofit/>
          </a:bodyPr>
          <a:lstStyle/>
          <a:p>
            <a:r>
              <a:rPr lang="en-GB" sz="2000" dirty="0"/>
              <a:t>The original ‘</a:t>
            </a:r>
            <a:r>
              <a:rPr lang="en-GB" sz="2000" dirty="0" err="1"/>
              <a:t>microcredential</a:t>
            </a:r>
            <a:r>
              <a:rPr lang="en-GB" sz="2000" dirty="0"/>
              <a:t>’</a:t>
            </a:r>
          </a:p>
          <a:p>
            <a:r>
              <a:rPr lang="en-GB" sz="2000" dirty="0"/>
              <a:t>Graphic computer files which have information ‘baked into’ them</a:t>
            </a:r>
          </a:p>
          <a:p>
            <a:pPr lvl="1"/>
            <a:r>
              <a:rPr lang="en-GB" sz="2000" b="1" dirty="0"/>
              <a:t>WHO (</a:t>
            </a:r>
            <a:r>
              <a:rPr lang="en-GB" sz="2000" dirty="0"/>
              <a:t>award holder)</a:t>
            </a:r>
          </a:p>
          <a:p>
            <a:pPr lvl="1"/>
            <a:r>
              <a:rPr lang="en-GB" sz="2000" b="1" dirty="0"/>
              <a:t>WHAT</a:t>
            </a:r>
            <a:r>
              <a:rPr lang="en-GB" sz="2000" dirty="0"/>
              <a:t> (exactly what the had to do in order to be able to earn the badge. </a:t>
            </a:r>
          </a:p>
          <a:p>
            <a:pPr lvl="1"/>
            <a:r>
              <a:rPr lang="en-GB" sz="2000" dirty="0"/>
              <a:t>the detail they can contain can recognise specialised achievements</a:t>
            </a:r>
          </a:p>
          <a:p>
            <a:pPr lvl="1"/>
            <a:r>
              <a:rPr lang="en-GB" sz="2000" b="1" dirty="0"/>
              <a:t>WHENCE </a:t>
            </a:r>
            <a:r>
              <a:rPr lang="en-GB" sz="2000" dirty="0"/>
              <a:t>(provenance)</a:t>
            </a:r>
          </a:p>
          <a:p>
            <a:r>
              <a:rPr lang="en-GB" sz="2000" dirty="0"/>
              <a:t>Stackable, combinable, machine-readable…</a:t>
            </a:r>
          </a:p>
          <a:p>
            <a:r>
              <a:rPr lang="en-GB" sz="2000" dirty="0"/>
              <a:t>Used by some major organisations as recognition devices for internal training/development</a:t>
            </a:r>
          </a:p>
          <a:p>
            <a:r>
              <a:rPr lang="en-GB" sz="2000" dirty="0"/>
              <a:t>Motivational for co-curricular activities (Coleman, 2018) and especially employability skill development (Law, et al., 2015)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D61CE-BFF7-49F9-99FD-6A7F0F399DB2}"/>
              </a:ext>
            </a:extLst>
          </p:cNvPr>
          <p:cNvSpPr txBox="1"/>
          <p:nvPr/>
        </p:nvSpPr>
        <p:spPr>
          <a:xfrm rot="16200000">
            <a:off x="-1099500" y="5029469"/>
            <a:ext cx="2452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Image by Gordon Johnson from </a:t>
            </a:r>
            <a:r>
              <a:rPr lang="en-GB" sz="1050" dirty="0" err="1"/>
              <a:t>Pixabay</a:t>
            </a:r>
            <a:r>
              <a:rPr lang="en-GB" sz="1050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163FC47-AD76-48F5-B0A2-E2A929E63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6107" y="1546589"/>
            <a:ext cx="3454855" cy="34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94"/>
    </mc:Choice>
    <mc:Fallback xmlns="">
      <p:transition spd="slow" advTm="839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DE65E4-3936-413D-B197-CEDE4DFC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22" y="688975"/>
            <a:ext cx="10967156" cy="616902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5FB3F-5B4B-4783-A728-7E8FBCF2A3A0}"/>
              </a:ext>
            </a:extLst>
          </p:cNvPr>
          <p:cNvSpPr txBox="1"/>
          <p:nvPr/>
        </p:nvSpPr>
        <p:spPr>
          <a:xfrm>
            <a:off x="395446" y="688975"/>
            <a:ext cx="716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 brief history of Digital Badges at the Open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76C63-F10A-462D-A216-A269A62BBDC9}"/>
              </a:ext>
            </a:extLst>
          </p:cNvPr>
          <p:cNvSpPr txBox="1"/>
          <p:nvPr/>
        </p:nvSpPr>
        <p:spPr>
          <a:xfrm>
            <a:off x="395446" y="6524786"/>
            <a:ext cx="2999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Slide created by Dr Patrina Law, OpenLearn</a:t>
            </a:r>
          </a:p>
        </p:txBody>
      </p:sp>
    </p:spTree>
    <p:extLst>
      <p:ext uri="{BB962C8B-B14F-4D97-AF65-F5344CB8AC3E}">
        <p14:creationId xmlns:p14="http://schemas.microsoft.com/office/powerpoint/2010/main" val="9624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42"/>
    </mc:Choice>
    <mc:Fallback xmlns="">
      <p:transition spd="slow" advTm="402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89104D-44E6-455A-B7C0-671A0F1ED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" t="4631" r="12640" b="23170"/>
          <a:stretch/>
        </p:blipFill>
        <p:spPr>
          <a:xfrm>
            <a:off x="9480322" y="645543"/>
            <a:ext cx="2517212" cy="3390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EF347B-1BA3-4E14-8F9A-1340ECC7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badges at the open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D9E4C-C67E-42A0-B8EA-1BC12A14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845007" cy="3634486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/>
              <a:t>Open Learn Badged Open Courses (BOCs)</a:t>
            </a:r>
          </a:p>
          <a:p>
            <a:pPr lvl="1"/>
            <a:r>
              <a:rPr lang="en-GB" sz="2100" dirty="0"/>
              <a:t>Badged Open Courses, many focusing on employability skills, launched  2015</a:t>
            </a:r>
          </a:p>
          <a:p>
            <a:pPr lvl="1"/>
            <a:r>
              <a:rPr lang="en-GB" sz="2100" dirty="0"/>
              <a:t>By 2022 172k badges had been issued by OpenLearn.</a:t>
            </a:r>
          </a:p>
          <a:p>
            <a:r>
              <a:rPr lang="en-GB" sz="2400" dirty="0"/>
              <a:t>Ad-hoc use within credit-bearing modules to recognise specific (co-curricular) achievements including:</a:t>
            </a:r>
          </a:p>
          <a:p>
            <a:pPr lvl="1"/>
            <a:r>
              <a:rPr lang="en-GB" sz="2400" dirty="0"/>
              <a:t>peer mentoring (WELS)</a:t>
            </a:r>
          </a:p>
          <a:p>
            <a:pPr lvl="1"/>
            <a:r>
              <a:rPr lang="en-GB" sz="2400" dirty="0"/>
              <a:t>Journaling club, laboratory skills, online summer school (STEM)</a:t>
            </a:r>
          </a:p>
          <a:p>
            <a:pPr lvl="1"/>
            <a:r>
              <a:rPr lang="en-GB" sz="2400" dirty="0"/>
              <a:t>B206 badging employability pilot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BCF3C-C610-4F83-B65C-9CA14C0C6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619" y="2169238"/>
            <a:ext cx="2244667" cy="251952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7A9B7D-7505-44E1-BC82-6B0C6A325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44" y="4671956"/>
            <a:ext cx="1350790" cy="1303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E99057-2632-470B-802F-E9E7767D5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2307" y="4915335"/>
            <a:ext cx="1633870" cy="1591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3D224-5998-41C7-9A4E-CF4DE6856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1555" y="5174406"/>
            <a:ext cx="1396105" cy="1359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93756-AAEF-48B1-94B7-985CD5F59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2645" y="3429000"/>
            <a:ext cx="161558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72"/>
    </mc:Choice>
    <mc:Fallback xmlns="">
      <p:transition spd="slow" advTm="438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2C320-346C-4582-AACF-BE15D8DCF522}"/>
              </a:ext>
            </a:extLst>
          </p:cNvPr>
          <p:cNvSpPr txBox="1"/>
          <p:nvPr/>
        </p:nvSpPr>
        <p:spPr>
          <a:xfrm>
            <a:off x="8025542" y="669472"/>
            <a:ext cx="3943301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B206</a:t>
            </a:r>
            <a:r>
              <a:rPr lang="en-GB" sz="2400" dirty="0"/>
              <a:t> </a:t>
            </a:r>
            <a:r>
              <a:rPr lang="en-GB" sz="2400" b="1" dirty="0"/>
              <a:t>–</a:t>
            </a:r>
            <a:r>
              <a:rPr lang="en-GB" sz="2400" dirty="0"/>
              <a:t> 60 credit online module on customer behaviour at OU Level 2. Activity-based pedagogy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Problem:</a:t>
            </a:r>
            <a:r>
              <a:rPr lang="en-GB" sz="2400" dirty="0"/>
              <a:t> uneven engagement with learning activities to promote employability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Opportunity:</a:t>
            </a:r>
            <a:r>
              <a:rPr lang="en-GB" sz="2400" dirty="0"/>
              <a:t> reflection on employability skills development using enhanced </a:t>
            </a:r>
            <a:r>
              <a:rPr lang="en-GB" sz="2400" dirty="0" err="1"/>
              <a:t>FutureYOU</a:t>
            </a:r>
            <a:r>
              <a:rPr lang="en-GB" sz="2400" dirty="0"/>
              <a:t>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Solution:</a:t>
            </a:r>
            <a:r>
              <a:rPr lang="en-GB" sz="2400" dirty="0"/>
              <a:t> Digital badge as incentive to do more and be recognised for it 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Businesswoman reading emails on escalator">
            <a:extLst>
              <a:ext uri="{FF2B5EF4-FFF2-40B4-BE49-F238E27FC236}">
                <a16:creationId xmlns:a16="http://schemas.microsoft.com/office/drawing/2014/main" id="{BAB1E5D1-AEA8-418A-B76E-86302C6CF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8" t="10851" r="32357" b="-3106"/>
          <a:stretch/>
        </p:blipFill>
        <p:spPr>
          <a:xfrm>
            <a:off x="4261757" y="615043"/>
            <a:ext cx="3676747" cy="6015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4EE110-8AF4-4561-BE3B-32788ED8CA59}"/>
              </a:ext>
            </a:extLst>
          </p:cNvPr>
          <p:cNvSpPr txBox="1"/>
          <p:nvPr/>
        </p:nvSpPr>
        <p:spPr>
          <a:xfrm>
            <a:off x="4261757" y="653415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i="1" dirty="0"/>
              <a:t>Credit</a:t>
            </a:r>
            <a:r>
              <a:rPr lang="en-GB" sz="1200" dirty="0"/>
              <a:t> MicroSoft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A01BE7-4640-40F2-9225-35FE50886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2" y="353301"/>
            <a:ext cx="3816427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70"/>
    </mc:Choice>
    <mc:Fallback xmlns="">
      <p:transition spd="slow" advTm="885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722D74D-4DBE-4DB9-B276-A8D899243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1" b="2914"/>
          <a:stretch/>
        </p:blipFill>
        <p:spPr>
          <a:xfrm>
            <a:off x="0" y="0"/>
            <a:ext cx="73210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77692-9EE7-4255-81D7-A78AB12A256C}"/>
              </a:ext>
            </a:extLst>
          </p:cNvPr>
          <p:cNvSpPr txBox="1"/>
          <p:nvPr/>
        </p:nvSpPr>
        <p:spPr>
          <a:xfrm>
            <a:off x="7511591" y="1260038"/>
            <a:ext cx="44635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Write five reflections on module learning activities related to five  employability elements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Submit all five together from the </a:t>
            </a:r>
            <a:r>
              <a:rPr lang="en-GB" sz="2400" b="1" dirty="0" err="1"/>
              <a:t>FutureYOU</a:t>
            </a:r>
            <a:r>
              <a:rPr lang="en-GB" sz="2400" b="1" dirty="0"/>
              <a:t> B206 Badge Track page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Verification and  authorisation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Pick up your badge (from Open Badge Factory)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4FB48-F491-45B7-8135-3189C03ADFC5}"/>
              </a:ext>
            </a:extLst>
          </p:cNvPr>
          <p:cNvSpPr txBox="1"/>
          <p:nvPr/>
        </p:nvSpPr>
        <p:spPr>
          <a:xfrm>
            <a:off x="141316" y="6367550"/>
            <a:ext cx="2069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The Open University (2018)</a:t>
            </a:r>
          </a:p>
        </p:txBody>
      </p:sp>
    </p:spTree>
    <p:extLst>
      <p:ext uri="{BB962C8B-B14F-4D97-AF65-F5344CB8AC3E}">
        <p14:creationId xmlns:p14="http://schemas.microsoft.com/office/powerpoint/2010/main" val="24313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47"/>
    </mc:Choice>
    <mc:Fallback xmlns="">
      <p:transition spd="slow" advTm="11004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523" y="712920"/>
            <a:ext cx="6856619" cy="553998"/>
          </a:xfrm>
        </p:spPr>
        <p:txBody>
          <a:bodyPr/>
          <a:lstStyle/>
          <a:p>
            <a:r>
              <a:rPr lang="en-GB" sz="4000" dirty="0"/>
              <a:t>Show the world that you are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9675" y="5258683"/>
            <a:ext cx="7258955" cy="443198"/>
          </a:xfrm>
        </p:spPr>
        <p:txBody>
          <a:bodyPr/>
          <a:lstStyle/>
          <a:p>
            <a:pPr algn="ctr"/>
            <a:r>
              <a:rPr lang="en-GB" sz="3200" dirty="0"/>
              <a:t>with a </a:t>
            </a:r>
            <a:r>
              <a:rPr lang="en-GB" sz="3200" b="1" dirty="0"/>
              <a:t>digital badge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C7B231-ED62-4C5D-BF28-2F6331D4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3424" y="989920"/>
            <a:ext cx="4645152" cy="45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1"/>
    </mc:Choice>
    <mc:Fallback xmlns="">
      <p:transition spd="slow" advTm="119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29D2-9A38-4ADB-82FC-0AB8810800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0BEB7-7282-457B-865B-857EAD97D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FA654-28D0-4A84-A32B-2E04783A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28" y="0"/>
            <a:ext cx="89457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91"/>
    </mc:Choice>
    <mc:Fallback xmlns="">
      <p:transition spd="slow" advTm="26991"/>
    </mc:Fallback>
  </mc:AlternateContent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BS.potx" id="{9D31368B-8541-49F1-92CD-7DE6885D707A}" vid="{3AD7162E-D5CA-4EF7-8060-8A4D81931364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BS.potx" id="{9D31368B-8541-49F1-92CD-7DE6885D707A}" vid="{412E4DEB-DD0B-478F-A1B6-64FF35648C79}"/>
    </a:ext>
  </a:extLst>
</a:theme>
</file>

<file path=ppt/theme/theme4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BS.potx" id="{9D31368B-8541-49F1-92CD-7DE6885D707A}" vid="{6980F9D2-281A-4948-A275-C17AB48BB367}"/>
    </a:ext>
  </a:extLst>
</a:theme>
</file>

<file path=ppt/theme/theme5.xml><?xml version="1.0" encoding="utf-8"?>
<a:theme xmlns:a="http://schemas.openxmlformats.org/drawingml/2006/main" name="1_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1A7AEEA913F43841A4D8BD080A637" ma:contentTypeVersion="9" ma:contentTypeDescription="Create a new document." ma:contentTypeScope="" ma:versionID="95abf10a02f780df8561e7c327134a07">
  <xsd:schema xmlns:xsd="http://www.w3.org/2001/XMLSchema" xmlns:xs="http://www.w3.org/2001/XMLSchema" xmlns:p="http://schemas.microsoft.com/office/2006/metadata/properties" xmlns:ns2="58767df0-406d-4df6-8b4c-139bb9fe3a07" targetNamespace="http://schemas.microsoft.com/office/2006/metadata/properties" ma:root="true" ma:fieldsID="fdc187d24fa9ecd6d04426a15938c3f0" ns2:_="">
    <xsd:import namespace="58767df0-406d-4df6-8b4c-139bb9fe3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7df0-406d-4df6-8b4c-139bb9fe3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E78E0B-0057-4324-8BD5-E9B192039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67df0-406d-4df6-8b4c-139bb9fe3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31EDB1-AD4D-4BE4-9668-96974919A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0DB16-171E-43D0-B339-023A50B6EA61}">
  <ds:schemaRefs>
    <ds:schemaRef ds:uri="58767df0-406d-4df6-8b4c-139bb9fe3a07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1878</TotalTime>
  <Words>747</Words>
  <Application>Microsoft Office PowerPoint</Application>
  <PresentationFormat>Widescreen</PresentationFormat>
  <Paragraphs>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Franklin Gothic Book</vt:lpstr>
      <vt:lpstr>Franklin Gothic Demi</vt:lpstr>
      <vt:lpstr>Montserrat</vt:lpstr>
      <vt:lpstr>Wingdings 2</vt:lpstr>
      <vt:lpstr>DividendVTI</vt:lpstr>
      <vt:lpstr>OU Section</vt:lpstr>
      <vt:lpstr>OU Layouts</vt:lpstr>
      <vt:lpstr>OU Title</vt:lpstr>
      <vt:lpstr>1_OU Title</vt:lpstr>
      <vt:lpstr>EMPLOYABILITY CONFERENCE 2022</vt:lpstr>
      <vt:lpstr>Pinning down employability: digital badging on an undergraduate module at The Open University Business School.</vt:lpstr>
      <vt:lpstr>What are digital badges?</vt:lpstr>
      <vt:lpstr>PowerPoint Presentation</vt:lpstr>
      <vt:lpstr>Using badges at the open university</vt:lpstr>
      <vt:lpstr>PowerPoint Presentation</vt:lpstr>
      <vt:lpstr>PowerPoint Presentation</vt:lpstr>
      <vt:lpstr>Show the world that you are</vt:lpstr>
      <vt:lpstr>PowerPoint Presentation</vt:lpstr>
      <vt:lpstr>PowerPoint Presentation</vt:lpstr>
      <vt:lpstr>PowerPoint Presentation</vt:lpstr>
      <vt:lpstr>THE FUTURE OF DIGITAL BADGING ON B206 UNDERSTANDING CUSTOMERS</vt:lpstr>
      <vt:lpstr>Next steps: The beaupeep project. Badging employability and user perceptions evidence from examples of practice</vt:lpstr>
      <vt:lpstr>REFERENCES</vt:lpstr>
      <vt:lpstr>THANK YOU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Badging employability and user perceptions: evidence from examples of practice (BEAUPEEP) project</dc:title>
  <dc:creator>Reviewer</dc:creator>
  <cp:lastModifiedBy>Caroline.Fletcher-Moore</cp:lastModifiedBy>
  <cp:revision>263</cp:revision>
  <dcterms:created xsi:type="dcterms:W3CDTF">2021-08-09T13:35:19Z</dcterms:created>
  <dcterms:modified xsi:type="dcterms:W3CDTF">2022-03-21T12:00:08Z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0x0101006D51A7AEEA913F43841A4D8BD080A637</vt:lpwstr>
  </property>
</Properties>
</file>