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0"/>
  </p:notesMasterIdLst>
  <p:sldIdLst>
    <p:sldId id="285" r:id="rId6"/>
    <p:sldId id="263" r:id="rId7"/>
    <p:sldId id="266" r:id="rId8"/>
    <p:sldId id="279" r:id="rId9"/>
    <p:sldId id="280" r:id="rId10"/>
    <p:sldId id="274" r:id="rId11"/>
    <p:sldId id="275" r:id="rId12"/>
    <p:sldId id="273" r:id="rId13"/>
    <p:sldId id="271" r:id="rId14"/>
    <p:sldId id="267" r:id="rId15"/>
    <p:sldId id="276" r:id="rId16"/>
    <p:sldId id="270" r:id="rId17"/>
    <p:sldId id="269" r:id="rId18"/>
    <p:sldId id="272" r:id="rId19"/>
    <p:sldId id="258" r:id="rId20"/>
    <p:sldId id="261" r:id="rId21"/>
    <p:sldId id="259" r:id="rId22"/>
    <p:sldId id="281" r:id="rId23"/>
    <p:sldId id="282" r:id="rId24"/>
    <p:sldId id="283" r:id="rId25"/>
    <p:sldId id="284" r:id="rId26"/>
    <p:sldId id="260" r:id="rId27"/>
    <p:sldId id="262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8CA549-7B61-4866-9209-9DC676D78CE5}" v="3" dt="2022-03-21T11:24:28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9E0E5-D5D2-4AA5-9967-8260A4EF8F8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C58924-FE1D-4D8F-B577-9E058A4F132B}">
      <dgm:prSet phldrT="[Text]"/>
      <dgm:spPr/>
      <dgm:t>
        <a:bodyPr/>
        <a:lstStyle/>
        <a:p>
          <a:r>
            <a:rPr lang="en-GB" dirty="0"/>
            <a:t>Student Reflective Journals</a:t>
          </a:r>
        </a:p>
      </dgm:t>
    </dgm:pt>
    <dgm:pt modelId="{F6BFCECC-AAA5-485A-BD96-EBEFDA4E1555}" type="parTrans" cxnId="{47D9F279-FEBF-40B9-B2B1-1489C1D94E4C}">
      <dgm:prSet/>
      <dgm:spPr/>
      <dgm:t>
        <a:bodyPr/>
        <a:lstStyle/>
        <a:p>
          <a:endParaRPr lang="en-GB"/>
        </a:p>
      </dgm:t>
    </dgm:pt>
    <dgm:pt modelId="{35B114AA-D836-4FA4-8E94-356618D3D270}" type="sibTrans" cxnId="{47D9F279-FEBF-40B9-B2B1-1489C1D94E4C}">
      <dgm:prSet/>
      <dgm:spPr/>
      <dgm:t>
        <a:bodyPr/>
        <a:lstStyle/>
        <a:p>
          <a:endParaRPr lang="en-GB"/>
        </a:p>
      </dgm:t>
    </dgm:pt>
    <dgm:pt modelId="{8470D9F2-95DA-4F44-8F48-AF6F7011BBB4}">
      <dgm:prSet phldrT="[Text]" custT="1"/>
      <dgm:spPr>
        <a:solidFill>
          <a:srgbClr val="002060"/>
        </a:solidFill>
      </dgm:spPr>
      <dgm:t>
        <a:bodyPr/>
        <a:lstStyle/>
        <a:p>
          <a:endParaRPr lang="en-GB" sz="2800" dirty="0"/>
        </a:p>
        <a:p>
          <a:r>
            <a:rPr lang="en-GB" sz="2800" dirty="0"/>
            <a:t>Preliminary Field Notes</a:t>
          </a:r>
        </a:p>
      </dgm:t>
    </dgm:pt>
    <dgm:pt modelId="{E8FD2E40-6ACF-4EE7-A3D8-4BB1C24A078A}" type="parTrans" cxnId="{BC982011-35E4-458D-84FD-16AFAFCCB6F0}">
      <dgm:prSet/>
      <dgm:spPr/>
      <dgm:t>
        <a:bodyPr/>
        <a:lstStyle/>
        <a:p>
          <a:endParaRPr lang="en-GB"/>
        </a:p>
      </dgm:t>
    </dgm:pt>
    <dgm:pt modelId="{45E8488D-86AE-46F7-B361-F523D87B8BBD}" type="sibTrans" cxnId="{BC982011-35E4-458D-84FD-16AFAFCCB6F0}">
      <dgm:prSet/>
      <dgm:spPr/>
      <dgm:t>
        <a:bodyPr/>
        <a:lstStyle/>
        <a:p>
          <a:endParaRPr lang="en-GB"/>
        </a:p>
      </dgm:t>
    </dgm:pt>
    <dgm:pt modelId="{D1DB048B-0AE1-491F-AFF1-D02B7ACF1BC8}">
      <dgm:prSet phldrT="[Text]" custT="1"/>
      <dgm:spPr>
        <a:solidFill>
          <a:srgbClr val="002060"/>
        </a:solidFill>
      </dgm:spPr>
      <dgm:t>
        <a:bodyPr/>
        <a:lstStyle/>
        <a:p>
          <a:endParaRPr lang="en-GB" sz="2800" dirty="0"/>
        </a:p>
        <a:p>
          <a:r>
            <a:rPr lang="en-GB" sz="2800" dirty="0"/>
            <a:t>Researcher Observations</a:t>
          </a:r>
        </a:p>
      </dgm:t>
    </dgm:pt>
    <dgm:pt modelId="{ACA65AF7-E929-4FCA-99A9-F153AF6DBC30}" type="parTrans" cxnId="{0D90E506-6AA5-4D90-9944-385E326EC914}">
      <dgm:prSet/>
      <dgm:spPr/>
      <dgm:t>
        <a:bodyPr/>
        <a:lstStyle/>
        <a:p>
          <a:endParaRPr lang="en-GB"/>
        </a:p>
      </dgm:t>
    </dgm:pt>
    <dgm:pt modelId="{B3DD4B6E-53E4-44F2-94BD-9F7CB6895F48}" type="sibTrans" cxnId="{0D90E506-6AA5-4D90-9944-385E326EC914}">
      <dgm:prSet/>
      <dgm:spPr/>
      <dgm:t>
        <a:bodyPr/>
        <a:lstStyle/>
        <a:p>
          <a:endParaRPr lang="en-GB"/>
        </a:p>
      </dgm:t>
    </dgm:pt>
    <dgm:pt modelId="{0E8F9A1A-CAE7-4AB6-80A6-321ED131293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2800" dirty="0"/>
            <a:t>Semi-structured Focus Group Interviews</a:t>
          </a:r>
        </a:p>
      </dgm:t>
    </dgm:pt>
    <dgm:pt modelId="{EF7C9A0D-43EB-4B3E-A461-9165145255DE}" type="parTrans" cxnId="{07DAE33E-B714-4233-A487-A2FE374238D6}">
      <dgm:prSet/>
      <dgm:spPr/>
      <dgm:t>
        <a:bodyPr/>
        <a:lstStyle/>
        <a:p>
          <a:endParaRPr lang="en-GB"/>
        </a:p>
      </dgm:t>
    </dgm:pt>
    <dgm:pt modelId="{F76E90C9-3D0E-4DC2-83EA-942CD2096281}" type="sibTrans" cxnId="{07DAE33E-B714-4233-A487-A2FE374238D6}">
      <dgm:prSet/>
      <dgm:spPr/>
      <dgm:t>
        <a:bodyPr/>
        <a:lstStyle/>
        <a:p>
          <a:endParaRPr lang="en-GB"/>
        </a:p>
      </dgm:t>
    </dgm:pt>
    <dgm:pt modelId="{342ADC68-4B4A-453B-88AA-773CA54603D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2800" dirty="0"/>
            <a:t>Artefacts (documents, student work)</a:t>
          </a:r>
        </a:p>
      </dgm:t>
    </dgm:pt>
    <dgm:pt modelId="{327EC3D1-9EB7-4A8C-AB2E-C262F23654A5}" type="parTrans" cxnId="{AE410E0D-18FF-4632-AF65-FB6F474682D3}">
      <dgm:prSet/>
      <dgm:spPr/>
      <dgm:t>
        <a:bodyPr/>
        <a:lstStyle/>
        <a:p>
          <a:endParaRPr lang="en-GB"/>
        </a:p>
      </dgm:t>
    </dgm:pt>
    <dgm:pt modelId="{3BB41146-7584-462C-86CF-D012B9BA1E34}" type="sibTrans" cxnId="{AE410E0D-18FF-4632-AF65-FB6F474682D3}">
      <dgm:prSet/>
      <dgm:spPr/>
      <dgm:t>
        <a:bodyPr/>
        <a:lstStyle/>
        <a:p>
          <a:endParaRPr lang="en-GB"/>
        </a:p>
      </dgm:t>
    </dgm:pt>
    <dgm:pt modelId="{644DAC0F-A29D-4E09-98A8-4BC6DBEECBCE}" type="pres">
      <dgm:prSet presAssocID="{A499E0E5-D5D2-4AA5-9967-8260A4EF8F8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40C3DF-CECE-4244-A435-FFC7F4B2DED8}" type="pres">
      <dgm:prSet presAssocID="{A499E0E5-D5D2-4AA5-9967-8260A4EF8F89}" presName="matrix" presStyleCnt="0"/>
      <dgm:spPr/>
    </dgm:pt>
    <dgm:pt modelId="{44B699C6-69A0-495E-B6DD-0A1A26F52B03}" type="pres">
      <dgm:prSet presAssocID="{A499E0E5-D5D2-4AA5-9967-8260A4EF8F89}" presName="tile1" presStyleLbl="node1" presStyleIdx="0" presStyleCnt="4"/>
      <dgm:spPr/>
    </dgm:pt>
    <dgm:pt modelId="{4C90FD0F-3D08-4DE5-8637-971D3C60DB61}" type="pres">
      <dgm:prSet presAssocID="{A499E0E5-D5D2-4AA5-9967-8260A4EF8F8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B6191DE-0174-4314-9AEC-6EDA5082FB1F}" type="pres">
      <dgm:prSet presAssocID="{A499E0E5-D5D2-4AA5-9967-8260A4EF8F89}" presName="tile2" presStyleLbl="node1" presStyleIdx="1" presStyleCnt="4"/>
      <dgm:spPr/>
    </dgm:pt>
    <dgm:pt modelId="{9E868860-03D8-4101-A984-75829874208F}" type="pres">
      <dgm:prSet presAssocID="{A499E0E5-D5D2-4AA5-9967-8260A4EF8F8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C1A57B7-9B87-4637-97DD-075843778C0C}" type="pres">
      <dgm:prSet presAssocID="{A499E0E5-D5D2-4AA5-9967-8260A4EF8F89}" presName="tile3" presStyleLbl="node1" presStyleIdx="2" presStyleCnt="4"/>
      <dgm:spPr/>
    </dgm:pt>
    <dgm:pt modelId="{E8CEC9C2-7087-472F-8236-6D7618789870}" type="pres">
      <dgm:prSet presAssocID="{A499E0E5-D5D2-4AA5-9967-8260A4EF8F8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9313366-AF09-4C29-BCB6-3CFFA6457AF3}" type="pres">
      <dgm:prSet presAssocID="{A499E0E5-D5D2-4AA5-9967-8260A4EF8F89}" presName="tile4" presStyleLbl="node1" presStyleIdx="3" presStyleCnt="4"/>
      <dgm:spPr/>
    </dgm:pt>
    <dgm:pt modelId="{D94EC4C8-80F6-443F-B1BE-768C2A936E16}" type="pres">
      <dgm:prSet presAssocID="{A499E0E5-D5D2-4AA5-9967-8260A4EF8F8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DF5DE93-9D6F-4422-AA62-8046CA2A5ABD}" type="pres">
      <dgm:prSet presAssocID="{A499E0E5-D5D2-4AA5-9967-8260A4EF8F89}" presName="centerTile" presStyleLbl="fgShp" presStyleIdx="0" presStyleCnt="1" custScaleX="152799" custScaleY="141947">
        <dgm:presLayoutVars>
          <dgm:chMax val="0"/>
          <dgm:chPref val="0"/>
        </dgm:presLayoutVars>
      </dgm:prSet>
      <dgm:spPr/>
    </dgm:pt>
  </dgm:ptLst>
  <dgm:cxnLst>
    <dgm:cxn modelId="{0D90E506-6AA5-4D90-9944-385E326EC914}" srcId="{79C58924-FE1D-4D8F-B577-9E058A4F132B}" destId="{D1DB048B-0AE1-491F-AFF1-D02B7ACF1BC8}" srcOrd="1" destOrd="0" parTransId="{ACA65AF7-E929-4FCA-99A9-F153AF6DBC30}" sibTransId="{B3DD4B6E-53E4-44F2-94BD-9F7CB6895F48}"/>
    <dgm:cxn modelId="{AE410E0D-18FF-4632-AF65-FB6F474682D3}" srcId="{79C58924-FE1D-4D8F-B577-9E058A4F132B}" destId="{342ADC68-4B4A-453B-88AA-773CA54603D6}" srcOrd="3" destOrd="0" parTransId="{327EC3D1-9EB7-4A8C-AB2E-C262F23654A5}" sibTransId="{3BB41146-7584-462C-86CF-D012B9BA1E34}"/>
    <dgm:cxn modelId="{BC982011-35E4-458D-84FD-16AFAFCCB6F0}" srcId="{79C58924-FE1D-4D8F-B577-9E058A4F132B}" destId="{8470D9F2-95DA-4F44-8F48-AF6F7011BBB4}" srcOrd="0" destOrd="0" parTransId="{E8FD2E40-6ACF-4EE7-A3D8-4BB1C24A078A}" sibTransId="{45E8488D-86AE-46F7-B361-F523D87B8BBD}"/>
    <dgm:cxn modelId="{0992EE33-DC07-45F6-94E7-AB37F4DE9298}" type="presOf" srcId="{A499E0E5-D5D2-4AA5-9967-8260A4EF8F89}" destId="{644DAC0F-A29D-4E09-98A8-4BC6DBEECBCE}" srcOrd="0" destOrd="0" presId="urn:microsoft.com/office/officeart/2005/8/layout/matrix1"/>
    <dgm:cxn modelId="{07DAE33E-B714-4233-A487-A2FE374238D6}" srcId="{79C58924-FE1D-4D8F-B577-9E058A4F132B}" destId="{0E8F9A1A-CAE7-4AB6-80A6-321ED1312935}" srcOrd="2" destOrd="0" parTransId="{EF7C9A0D-43EB-4B3E-A461-9165145255DE}" sibTransId="{F76E90C9-3D0E-4DC2-83EA-942CD2096281}"/>
    <dgm:cxn modelId="{47D9F279-FEBF-40B9-B2B1-1489C1D94E4C}" srcId="{A499E0E5-D5D2-4AA5-9967-8260A4EF8F89}" destId="{79C58924-FE1D-4D8F-B577-9E058A4F132B}" srcOrd="0" destOrd="0" parTransId="{F6BFCECC-AAA5-485A-BD96-EBEFDA4E1555}" sibTransId="{35B114AA-D836-4FA4-8E94-356618D3D270}"/>
    <dgm:cxn modelId="{C66B5989-A3D1-4401-995B-374928624C10}" type="presOf" srcId="{8470D9F2-95DA-4F44-8F48-AF6F7011BBB4}" destId="{44B699C6-69A0-495E-B6DD-0A1A26F52B03}" srcOrd="0" destOrd="0" presId="urn:microsoft.com/office/officeart/2005/8/layout/matrix1"/>
    <dgm:cxn modelId="{8AC9708F-47AD-4CD0-A79A-52FE88C95EEF}" type="presOf" srcId="{D1DB048B-0AE1-491F-AFF1-D02B7ACF1BC8}" destId="{5B6191DE-0174-4314-9AEC-6EDA5082FB1F}" srcOrd="0" destOrd="0" presId="urn:microsoft.com/office/officeart/2005/8/layout/matrix1"/>
    <dgm:cxn modelId="{A8DAFAA5-A03E-43EF-85D2-5964BDC38B71}" type="presOf" srcId="{0E8F9A1A-CAE7-4AB6-80A6-321ED1312935}" destId="{E8CEC9C2-7087-472F-8236-6D7618789870}" srcOrd="1" destOrd="0" presId="urn:microsoft.com/office/officeart/2005/8/layout/matrix1"/>
    <dgm:cxn modelId="{3DFC02B1-84BE-4157-97B7-6D90F8158B9F}" type="presOf" srcId="{0E8F9A1A-CAE7-4AB6-80A6-321ED1312935}" destId="{8C1A57B7-9B87-4637-97DD-075843778C0C}" srcOrd="0" destOrd="0" presId="urn:microsoft.com/office/officeart/2005/8/layout/matrix1"/>
    <dgm:cxn modelId="{43B33EBE-6D0B-4AF4-8F2C-0C809B325B89}" type="presOf" srcId="{342ADC68-4B4A-453B-88AA-773CA54603D6}" destId="{D94EC4C8-80F6-443F-B1BE-768C2A936E16}" srcOrd="1" destOrd="0" presId="urn:microsoft.com/office/officeart/2005/8/layout/matrix1"/>
    <dgm:cxn modelId="{77686EBE-A72F-4AD4-A4AD-1AE9B17BD44C}" type="presOf" srcId="{342ADC68-4B4A-453B-88AA-773CA54603D6}" destId="{69313366-AF09-4C29-BCB6-3CFFA6457AF3}" srcOrd="0" destOrd="0" presId="urn:microsoft.com/office/officeart/2005/8/layout/matrix1"/>
    <dgm:cxn modelId="{E8BABAC9-4CAB-4558-832D-867052DB0D19}" type="presOf" srcId="{79C58924-FE1D-4D8F-B577-9E058A4F132B}" destId="{ADF5DE93-9D6F-4422-AA62-8046CA2A5ABD}" srcOrd="0" destOrd="0" presId="urn:microsoft.com/office/officeart/2005/8/layout/matrix1"/>
    <dgm:cxn modelId="{4DD62AEF-2AC7-4D08-8696-A48567705807}" type="presOf" srcId="{8470D9F2-95DA-4F44-8F48-AF6F7011BBB4}" destId="{4C90FD0F-3D08-4DE5-8637-971D3C60DB61}" srcOrd="1" destOrd="0" presId="urn:microsoft.com/office/officeart/2005/8/layout/matrix1"/>
    <dgm:cxn modelId="{D21C0DF7-F3E5-4EFA-8F68-D924E747DBF6}" type="presOf" srcId="{D1DB048B-0AE1-491F-AFF1-D02B7ACF1BC8}" destId="{9E868860-03D8-4101-A984-75829874208F}" srcOrd="1" destOrd="0" presId="urn:microsoft.com/office/officeart/2005/8/layout/matrix1"/>
    <dgm:cxn modelId="{543180DC-9206-46E3-9718-2B1F70555819}" type="presParOf" srcId="{644DAC0F-A29D-4E09-98A8-4BC6DBEECBCE}" destId="{F440C3DF-CECE-4244-A435-FFC7F4B2DED8}" srcOrd="0" destOrd="0" presId="urn:microsoft.com/office/officeart/2005/8/layout/matrix1"/>
    <dgm:cxn modelId="{284C4CFF-DA56-421D-B339-29692C093B09}" type="presParOf" srcId="{F440C3DF-CECE-4244-A435-FFC7F4B2DED8}" destId="{44B699C6-69A0-495E-B6DD-0A1A26F52B03}" srcOrd="0" destOrd="0" presId="urn:microsoft.com/office/officeart/2005/8/layout/matrix1"/>
    <dgm:cxn modelId="{342C4581-CE0F-424F-BFD5-197D06C640CA}" type="presParOf" srcId="{F440C3DF-CECE-4244-A435-FFC7F4B2DED8}" destId="{4C90FD0F-3D08-4DE5-8637-971D3C60DB61}" srcOrd="1" destOrd="0" presId="urn:microsoft.com/office/officeart/2005/8/layout/matrix1"/>
    <dgm:cxn modelId="{341D4429-D9A3-41E3-BD7C-F6A14A3D2DCB}" type="presParOf" srcId="{F440C3DF-CECE-4244-A435-FFC7F4B2DED8}" destId="{5B6191DE-0174-4314-9AEC-6EDA5082FB1F}" srcOrd="2" destOrd="0" presId="urn:microsoft.com/office/officeart/2005/8/layout/matrix1"/>
    <dgm:cxn modelId="{9994B612-A6F5-4F19-8154-B34811789575}" type="presParOf" srcId="{F440C3DF-CECE-4244-A435-FFC7F4B2DED8}" destId="{9E868860-03D8-4101-A984-75829874208F}" srcOrd="3" destOrd="0" presId="urn:microsoft.com/office/officeart/2005/8/layout/matrix1"/>
    <dgm:cxn modelId="{38F383D7-F283-49A3-8512-4AD705AAC1A5}" type="presParOf" srcId="{F440C3DF-CECE-4244-A435-FFC7F4B2DED8}" destId="{8C1A57B7-9B87-4637-97DD-075843778C0C}" srcOrd="4" destOrd="0" presId="urn:microsoft.com/office/officeart/2005/8/layout/matrix1"/>
    <dgm:cxn modelId="{459526C8-8AAD-4E50-95C0-CACEE2DE6681}" type="presParOf" srcId="{F440C3DF-CECE-4244-A435-FFC7F4B2DED8}" destId="{E8CEC9C2-7087-472F-8236-6D7618789870}" srcOrd="5" destOrd="0" presId="urn:microsoft.com/office/officeart/2005/8/layout/matrix1"/>
    <dgm:cxn modelId="{30520F0F-A7CB-424F-9ECF-DCEE8B4E8AC8}" type="presParOf" srcId="{F440C3DF-CECE-4244-A435-FFC7F4B2DED8}" destId="{69313366-AF09-4C29-BCB6-3CFFA6457AF3}" srcOrd="6" destOrd="0" presId="urn:microsoft.com/office/officeart/2005/8/layout/matrix1"/>
    <dgm:cxn modelId="{6005BFD3-41B7-4AEF-9780-E643CE03B235}" type="presParOf" srcId="{F440C3DF-CECE-4244-A435-FFC7F4B2DED8}" destId="{D94EC4C8-80F6-443F-B1BE-768C2A936E16}" srcOrd="7" destOrd="0" presId="urn:microsoft.com/office/officeart/2005/8/layout/matrix1"/>
    <dgm:cxn modelId="{C82C7B0D-6C2A-4691-9AFD-7945C3045FF5}" type="presParOf" srcId="{644DAC0F-A29D-4E09-98A8-4BC6DBEECBCE}" destId="{ADF5DE93-9D6F-4422-AA62-8046CA2A5AB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2B9BB3-8666-40F9-8BF8-3A3674B263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2DA20BA-0662-4652-BE85-354E9960020A}" type="pres">
      <dgm:prSet presAssocID="{D32B9BB3-8666-40F9-8BF8-3A3674B263EF}" presName="CompostProcess" presStyleCnt="0">
        <dgm:presLayoutVars>
          <dgm:dir/>
          <dgm:resizeHandles val="exact"/>
        </dgm:presLayoutVars>
      </dgm:prSet>
      <dgm:spPr/>
    </dgm:pt>
    <dgm:pt modelId="{D31EA38B-44C7-4908-9973-E85303358CD4}" type="pres">
      <dgm:prSet presAssocID="{D32B9BB3-8666-40F9-8BF8-3A3674B263EF}" presName="arrow" presStyleLbl="bgShp" presStyleIdx="0" presStyleCnt="1" custScaleX="117564" custLinFactNeighborX="42" custLinFactNeighborY="306"/>
      <dgm:spPr/>
    </dgm:pt>
    <dgm:pt modelId="{FFE6EACC-1E50-4040-97F6-6E985D6E2FED}" type="pres">
      <dgm:prSet presAssocID="{D32B9BB3-8666-40F9-8BF8-3A3674B263EF}" presName="linearProcess" presStyleCnt="0"/>
      <dgm:spPr/>
    </dgm:pt>
  </dgm:ptLst>
  <dgm:cxnLst>
    <dgm:cxn modelId="{9856F275-BAEC-4343-81C6-6D9C7AE79329}" type="presOf" srcId="{D32B9BB3-8666-40F9-8BF8-3A3674B263EF}" destId="{72DA20BA-0662-4652-BE85-354E9960020A}" srcOrd="0" destOrd="0" presId="urn:microsoft.com/office/officeart/2005/8/layout/hProcess9"/>
    <dgm:cxn modelId="{F388A28F-1853-45BC-8653-5740AA749E0E}" type="presParOf" srcId="{72DA20BA-0662-4652-BE85-354E9960020A}" destId="{D31EA38B-44C7-4908-9973-E85303358CD4}" srcOrd="0" destOrd="0" presId="urn:microsoft.com/office/officeart/2005/8/layout/hProcess9"/>
    <dgm:cxn modelId="{44BF7F20-E149-4D39-B66A-162781EE99B7}" type="presParOf" srcId="{72DA20BA-0662-4652-BE85-354E9960020A}" destId="{FFE6EACC-1E50-4040-97F6-6E985D6E2FED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2A3EDE-C98F-4A82-BB1B-29166D988137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EEE046-C182-4F19-A747-BF5433AF1DC1}">
      <dgm:prSet phldrT="[Text]" custT="1"/>
      <dgm:spPr/>
      <dgm:t>
        <a:bodyPr/>
        <a:lstStyle/>
        <a:p>
          <a:r>
            <a:rPr lang="en-GB" sz="800" dirty="0"/>
            <a:t>1. Active Learning</a:t>
          </a:r>
        </a:p>
      </dgm:t>
    </dgm:pt>
    <dgm:pt modelId="{32DE1F05-9FB9-49AD-A674-D3B4C6D3E33D}" type="parTrans" cxnId="{2485CDE5-BDF3-4E1B-A3BA-CF4A9A82AB48}">
      <dgm:prSet/>
      <dgm:spPr/>
      <dgm:t>
        <a:bodyPr/>
        <a:lstStyle/>
        <a:p>
          <a:endParaRPr lang="en-GB"/>
        </a:p>
      </dgm:t>
    </dgm:pt>
    <dgm:pt modelId="{43456B1B-8BF6-4CB2-9C1B-983743D5BBCE}" type="sibTrans" cxnId="{2485CDE5-BDF3-4E1B-A3BA-CF4A9A82AB48}">
      <dgm:prSet/>
      <dgm:spPr/>
      <dgm:t>
        <a:bodyPr/>
        <a:lstStyle/>
        <a:p>
          <a:endParaRPr lang="en-GB"/>
        </a:p>
      </dgm:t>
    </dgm:pt>
    <dgm:pt modelId="{075EA04E-44DE-4FB7-8AED-84C9C836A3CB}">
      <dgm:prSet phldrT="[Text]" custT="1"/>
      <dgm:spPr/>
      <dgm:t>
        <a:bodyPr/>
        <a:lstStyle/>
        <a:p>
          <a:r>
            <a:rPr lang="en-GB" sz="800" dirty="0"/>
            <a:t>3. Collaborative Learning</a:t>
          </a:r>
        </a:p>
      </dgm:t>
    </dgm:pt>
    <dgm:pt modelId="{699C133E-F0F8-4786-A8BB-FF387CF55285}" type="parTrans" cxnId="{8CAEA080-8F1F-42F6-83A9-8F7BBC243F68}">
      <dgm:prSet/>
      <dgm:spPr/>
      <dgm:t>
        <a:bodyPr/>
        <a:lstStyle/>
        <a:p>
          <a:endParaRPr lang="en-GB"/>
        </a:p>
      </dgm:t>
    </dgm:pt>
    <dgm:pt modelId="{3117489C-1996-4D94-99FE-C4F3F922BEEE}" type="sibTrans" cxnId="{8CAEA080-8F1F-42F6-83A9-8F7BBC243F68}">
      <dgm:prSet/>
      <dgm:spPr/>
      <dgm:t>
        <a:bodyPr/>
        <a:lstStyle/>
        <a:p>
          <a:endParaRPr lang="en-GB"/>
        </a:p>
      </dgm:t>
    </dgm:pt>
    <dgm:pt modelId="{11BD22E3-6CEF-4005-A3A8-96EC4F6254E4}">
      <dgm:prSet phldrT="[Text]" custT="1"/>
      <dgm:spPr/>
      <dgm:t>
        <a:bodyPr/>
        <a:lstStyle/>
        <a:p>
          <a:r>
            <a:rPr lang="en-GB" sz="800" dirty="0"/>
            <a:t>5. Service Learning</a:t>
          </a:r>
        </a:p>
      </dgm:t>
    </dgm:pt>
    <dgm:pt modelId="{30C05435-7B8D-4D5D-997D-AC14FD57AA12}" type="parTrans" cxnId="{FD062BF1-AA50-4AC3-BB92-C3B659A64151}">
      <dgm:prSet/>
      <dgm:spPr/>
      <dgm:t>
        <a:bodyPr/>
        <a:lstStyle/>
        <a:p>
          <a:endParaRPr lang="en-GB"/>
        </a:p>
      </dgm:t>
    </dgm:pt>
    <dgm:pt modelId="{8389599D-4358-4065-83A4-4F3E441CCA12}" type="sibTrans" cxnId="{FD062BF1-AA50-4AC3-BB92-C3B659A64151}">
      <dgm:prSet/>
      <dgm:spPr/>
      <dgm:t>
        <a:bodyPr/>
        <a:lstStyle/>
        <a:p>
          <a:endParaRPr lang="en-GB"/>
        </a:p>
      </dgm:t>
    </dgm:pt>
    <dgm:pt modelId="{9E42FECB-D30E-4A71-83CF-A2A1B044501E}">
      <dgm:prSet phldrT="[Text]" custT="1"/>
      <dgm:spPr/>
      <dgm:t>
        <a:bodyPr/>
        <a:lstStyle/>
        <a:p>
          <a:r>
            <a:rPr lang="en-GB" sz="800" dirty="0"/>
            <a:t>4. Co-Operative Learning</a:t>
          </a:r>
        </a:p>
      </dgm:t>
    </dgm:pt>
    <dgm:pt modelId="{ED1118F6-D47A-4446-9CF8-5A000AE8656B}" type="parTrans" cxnId="{B0B9FB06-C018-4A5D-806A-A943C7120108}">
      <dgm:prSet/>
      <dgm:spPr/>
      <dgm:t>
        <a:bodyPr/>
        <a:lstStyle/>
        <a:p>
          <a:endParaRPr lang="en-GB"/>
        </a:p>
      </dgm:t>
    </dgm:pt>
    <dgm:pt modelId="{47EDDFA4-5440-4E19-A83B-7DCD2956FB06}" type="sibTrans" cxnId="{B0B9FB06-C018-4A5D-806A-A943C7120108}">
      <dgm:prSet/>
      <dgm:spPr/>
      <dgm:t>
        <a:bodyPr/>
        <a:lstStyle/>
        <a:p>
          <a:endParaRPr lang="en-GB"/>
        </a:p>
      </dgm:t>
    </dgm:pt>
    <dgm:pt modelId="{4321E031-0E30-41AC-9432-0FB251450F90}">
      <dgm:prSet phldrT="[Text]" custT="1"/>
      <dgm:spPr/>
      <dgm:t>
        <a:bodyPr/>
        <a:lstStyle/>
        <a:p>
          <a:r>
            <a:rPr lang="en-GB" sz="800" dirty="0"/>
            <a:t>2. Work-based Learning</a:t>
          </a:r>
        </a:p>
      </dgm:t>
    </dgm:pt>
    <dgm:pt modelId="{00CDB0E5-9BE7-4D3D-AA98-746F6F637D41}" type="parTrans" cxnId="{7EC8C718-4ED8-4CF5-8EB0-EDF1E4552E1A}">
      <dgm:prSet/>
      <dgm:spPr/>
      <dgm:t>
        <a:bodyPr/>
        <a:lstStyle/>
        <a:p>
          <a:endParaRPr lang="en-GB"/>
        </a:p>
      </dgm:t>
    </dgm:pt>
    <dgm:pt modelId="{67517B6A-27BE-4B67-BB90-1EBF096F627E}" type="sibTrans" cxnId="{7EC8C718-4ED8-4CF5-8EB0-EDF1E4552E1A}">
      <dgm:prSet/>
      <dgm:spPr/>
      <dgm:t>
        <a:bodyPr/>
        <a:lstStyle/>
        <a:p>
          <a:endParaRPr lang="en-GB"/>
        </a:p>
      </dgm:t>
    </dgm:pt>
    <dgm:pt modelId="{27756047-3F14-4C1E-B818-56EA8D67FB7F}">
      <dgm:prSet phldrT="[Text]" custT="1"/>
      <dgm:spPr/>
      <dgm:t>
        <a:bodyPr/>
        <a:lstStyle/>
        <a:p>
          <a:r>
            <a:rPr lang="en-GB" sz="800" dirty="0"/>
            <a:t>6. Problem-based Learning</a:t>
          </a:r>
        </a:p>
      </dgm:t>
    </dgm:pt>
    <dgm:pt modelId="{C1991C96-0792-4BDA-980E-459FA91677F0}" type="parTrans" cxnId="{91540B0E-E084-4059-BEFF-06CA1AB0906D}">
      <dgm:prSet/>
      <dgm:spPr/>
      <dgm:t>
        <a:bodyPr/>
        <a:lstStyle/>
        <a:p>
          <a:endParaRPr lang="en-GB"/>
        </a:p>
      </dgm:t>
    </dgm:pt>
    <dgm:pt modelId="{B4E5CA8C-3077-475B-9A6C-4143C4AEA3DA}" type="sibTrans" cxnId="{91540B0E-E084-4059-BEFF-06CA1AB0906D}">
      <dgm:prSet/>
      <dgm:spPr/>
      <dgm:t>
        <a:bodyPr/>
        <a:lstStyle/>
        <a:p>
          <a:endParaRPr lang="en-GB"/>
        </a:p>
      </dgm:t>
    </dgm:pt>
    <dgm:pt modelId="{01310860-7479-4E83-B868-C0D96FD9527B}">
      <dgm:prSet phldrT="[Text]" custT="1"/>
      <dgm:spPr/>
      <dgm:t>
        <a:bodyPr/>
        <a:lstStyle/>
        <a:p>
          <a:r>
            <a:rPr lang="en-GB" sz="800" dirty="0"/>
            <a:t>7. Authentic Learning</a:t>
          </a:r>
        </a:p>
      </dgm:t>
    </dgm:pt>
    <dgm:pt modelId="{B70BEC5E-7D39-4797-A5E4-CA34D56A137B}" type="parTrans" cxnId="{2F17B418-71F1-459C-B1C2-40F6EF92132B}">
      <dgm:prSet/>
      <dgm:spPr/>
      <dgm:t>
        <a:bodyPr/>
        <a:lstStyle/>
        <a:p>
          <a:endParaRPr lang="en-GB"/>
        </a:p>
      </dgm:t>
    </dgm:pt>
    <dgm:pt modelId="{75ADD5DB-7D7D-4418-AC0F-25B513643C67}" type="sibTrans" cxnId="{2F17B418-71F1-459C-B1C2-40F6EF92132B}">
      <dgm:prSet/>
      <dgm:spPr/>
      <dgm:t>
        <a:bodyPr/>
        <a:lstStyle/>
        <a:p>
          <a:endParaRPr lang="en-GB"/>
        </a:p>
      </dgm:t>
    </dgm:pt>
    <dgm:pt modelId="{07522FA4-14AE-442F-B42C-DF3C43B23F0B}" type="pres">
      <dgm:prSet presAssocID="{422A3EDE-C98F-4A82-BB1B-29166D988137}" presName="compositeShape" presStyleCnt="0">
        <dgm:presLayoutVars>
          <dgm:chMax val="7"/>
          <dgm:dir/>
          <dgm:resizeHandles val="exact"/>
        </dgm:presLayoutVars>
      </dgm:prSet>
      <dgm:spPr/>
    </dgm:pt>
    <dgm:pt modelId="{CAADBD6F-5DC7-4FCB-80B4-47426E4814D2}" type="pres">
      <dgm:prSet presAssocID="{50EEE046-C182-4F19-A747-BF5433AF1DC1}" presName="circ1" presStyleLbl="vennNode1" presStyleIdx="0" presStyleCnt="7"/>
      <dgm:spPr>
        <a:solidFill>
          <a:schemeClr val="accent5">
            <a:lumMod val="50000"/>
            <a:alpha val="50000"/>
          </a:schemeClr>
        </a:solidFill>
      </dgm:spPr>
    </dgm:pt>
    <dgm:pt modelId="{94168475-1829-45AE-B5A5-F4E7A67E1508}" type="pres">
      <dgm:prSet presAssocID="{50EEE046-C182-4F19-A747-BF5433AF1DC1}" presName="circ1Tx" presStyleLbl="revTx" presStyleIdx="0" presStyleCnt="0" custLinFactNeighborX="11740" custLinFactNeighborY="3921">
        <dgm:presLayoutVars>
          <dgm:chMax val="0"/>
          <dgm:chPref val="0"/>
          <dgm:bulletEnabled val="1"/>
        </dgm:presLayoutVars>
      </dgm:prSet>
      <dgm:spPr/>
    </dgm:pt>
    <dgm:pt modelId="{B7581E87-3EC3-48FD-8C9F-423B3E091661}" type="pres">
      <dgm:prSet presAssocID="{4321E031-0E30-41AC-9432-0FB251450F90}" presName="circ2" presStyleLbl="vennNode1" presStyleIdx="1" presStyleCnt="7"/>
      <dgm:spPr>
        <a:solidFill>
          <a:schemeClr val="accent2">
            <a:alpha val="50000"/>
          </a:schemeClr>
        </a:solidFill>
      </dgm:spPr>
    </dgm:pt>
    <dgm:pt modelId="{92FC7705-5F5D-4691-A296-2C68D1C3133E}" type="pres">
      <dgm:prSet presAssocID="{4321E031-0E30-41AC-9432-0FB251450F90}" presName="circ2Tx" presStyleLbl="revTx" presStyleIdx="0" presStyleCnt="0" custLinFactNeighborX="6376" custLinFactNeighborY="-18893">
        <dgm:presLayoutVars>
          <dgm:chMax val="0"/>
          <dgm:chPref val="0"/>
          <dgm:bulletEnabled val="1"/>
        </dgm:presLayoutVars>
      </dgm:prSet>
      <dgm:spPr/>
    </dgm:pt>
    <dgm:pt modelId="{C1DBEB94-F9F3-4EEB-AB0B-578BAF8A93FA}" type="pres">
      <dgm:prSet presAssocID="{075EA04E-44DE-4FB7-8AED-84C9C836A3CB}" presName="circ3" presStyleLbl="vennNode1" presStyleIdx="2" presStyleCnt="7"/>
      <dgm:spPr>
        <a:solidFill>
          <a:schemeClr val="tx1">
            <a:alpha val="50000"/>
          </a:schemeClr>
        </a:solidFill>
      </dgm:spPr>
    </dgm:pt>
    <dgm:pt modelId="{5E319E36-F0FC-44CF-95B4-625D1E405178}" type="pres">
      <dgm:prSet presAssocID="{075EA04E-44DE-4FB7-8AED-84C9C836A3CB}" presName="circ3Tx" presStyleLbl="revTx" presStyleIdx="0" presStyleCnt="0" custScaleX="152123" custLinFactNeighborX="22300" custLinFactNeighborY="-2685">
        <dgm:presLayoutVars>
          <dgm:chMax val="0"/>
          <dgm:chPref val="0"/>
          <dgm:bulletEnabled val="1"/>
        </dgm:presLayoutVars>
      </dgm:prSet>
      <dgm:spPr/>
    </dgm:pt>
    <dgm:pt modelId="{6C27F885-416E-4DE8-B406-8B3E3C3C9564}" type="pres">
      <dgm:prSet presAssocID="{9E42FECB-D30E-4A71-83CF-A2A1B044501E}" presName="circ4" presStyleLbl="vennNode1" presStyleIdx="3" presStyleCnt="7"/>
      <dgm:spPr>
        <a:solidFill>
          <a:schemeClr val="accent6">
            <a:alpha val="50000"/>
          </a:schemeClr>
        </a:solidFill>
      </dgm:spPr>
    </dgm:pt>
    <dgm:pt modelId="{110BA743-6EBE-4DFF-A53F-88D6A7EB4B64}" type="pres">
      <dgm:prSet presAssocID="{9E42FECB-D30E-4A71-83CF-A2A1B044501E}" presName="circ4Tx" presStyleLbl="revTx" presStyleIdx="0" presStyleCnt="0" custScaleX="162966" custLinFactNeighborX="12215" custLinFactNeighborY="1075">
        <dgm:presLayoutVars>
          <dgm:chMax val="0"/>
          <dgm:chPref val="0"/>
          <dgm:bulletEnabled val="1"/>
        </dgm:presLayoutVars>
      </dgm:prSet>
      <dgm:spPr/>
    </dgm:pt>
    <dgm:pt modelId="{94A8652A-6710-4993-9553-95998E5D1567}" type="pres">
      <dgm:prSet presAssocID="{11BD22E3-6CEF-4005-A3A8-96EC4F6254E4}" presName="circ5" presStyleLbl="vennNode1" presStyleIdx="4" presStyleCnt="7"/>
      <dgm:spPr/>
    </dgm:pt>
    <dgm:pt modelId="{67222F21-A69C-4066-A9D4-3A5BB3919A0E}" type="pres">
      <dgm:prSet presAssocID="{11BD22E3-6CEF-4005-A3A8-96EC4F6254E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C294CD-F22A-4FD0-BB86-B504772F2FE7}" type="pres">
      <dgm:prSet presAssocID="{27756047-3F14-4C1E-B818-56EA8D67FB7F}" presName="circ6" presStyleLbl="vennNode1" presStyleIdx="5" presStyleCnt="7"/>
      <dgm:spPr>
        <a:solidFill>
          <a:srgbClr val="FF0000">
            <a:alpha val="50000"/>
          </a:srgbClr>
        </a:solidFill>
      </dgm:spPr>
    </dgm:pt>
    <dgm:pt modelId="{2763601E-1407-42AB-807F-0E725666ABAE}" type="pres">
      <dgm:prSet presAssocID="{27756047-3F14-4C1E-B818-56EA8D67FB7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30A54C0-2EC2-41FB-853F-8AFDF566A208}" type="pres">
      <dgm:prSet presAssocID="{01310860-7479-4E83-B868-C0D96FD9527B}" presName="circ7" presStyleLbl="vennNode1" presStyleIdx="6" presStyleCnt="7"/>
      <dgm:spPr>
        <a:solidFill>
          <a:schemeClr val="accent4">
            <a:alpha val="50000"/>
          </a:schemeClr>
        </a:solidFill>
      </dgm:spPr>
    </dgm:pt>
    <dgm:pt modelId="{BDECC1E6-76C3-4E56-9D3A-6B66D7073B98}" type="pres">
      <dgm:prSet presAssocID="{01310860-7479-4E83-B868-C0D96FD9527B}" presName="circ7Tx" presStyleLbl="revTx" presStyleIdx="0" presStyleCnt="0" custLinFactNeighborX="-5468" custLinFactNeighborY="-28522">
        <dgm:presLayoutVars>
          <dgm:chMax val="0"/>
          <dgm:chPref val="0"/>
          <dgm:bulletEnabled val="1"/>
        </dgm:presLayoutVars>
      </dgm:prSet>
      <dgm:spPr/>
    </dgm:pt>
  </dgm:ptLst>
  <dgm:cxnLst>
    <dgm:cxn modelId="{3B0E9E03-AC44-4A14-AFF3-B805721B125B}" type="presOf" srcId="{422A3EDE-C98F-4A82-BB1B-29166D988137}" destId="{07522FA4-14AE-442F-B42C-DF3C43B23F0B}" srcOrd="0" destOrd="0" presId="urn:microsoft.com/office/officeart/2005/8/layout/venn1"/>
    <dgm:cxn modelId="{B0B9FB06-C018-4A5D-806A-A943C7120108}" srcId="{422A3EDE-C98F-4A82-BB1B-29166D988137}" destId="{9E42FECB-D30E-4A71-83CF-A2A1B044501E}" srcOrd="3" destOrd="0" parTransId="{ED1118F6-D47A-4446-9CF8-5A000AE8656B}" sibTransId="{47EDDFA4-5440-4E19-A83B-7DCD2956FB06}"/>
    <dgm:cxn modelId="{91540B0E-E084-4059-BEFF-06CA1AB0906D}" srcId="{422A3EDE-C98F-4A82-BB1B-29166D988137}" destId="{27756047-3F14-4C1E-B818-56EA8D67FB7F}" srcOrd="5" destOrd="0" parTransId="{C1991C96-0792-4BDA-980E-459FA91677F0}" sibTransId="{B4E5CA8C-3077-475B-9A6C-4143C4AEA3DA}"/>
    <dgm:cxn modelId="{7EEAE910-84EB-42AB-96C8-8EECF2A04873}" type="presOf" srcId="{27756047-3F14-4C1E-B818-56EA8D67FB7F}" destId="{2763601E-1407-42AB-807F-0E725666ABAE}" srcOrd="0" destOrd="0" presId="urn:microsoft.com/office/officeart/2005/8/layout/venn1"/>
    <dgm:cxn modelId="{76C09E12-0D48-47CA-8762-2373237AD5F7}" type="presOf" srcId="{50EEE046-C182-4F19-A747-BF5433AF1DC1}" destId="{94168475-1829-45AE-B5A5-F4E7A67E1508}" srcOrd="0" destOrd="0" presId="urn:microsoft.com/office/officeart/2005/8/layout/venn1"/>
    <dgm:cxn modelId="{2F17B418-71F1-459C-B1C2-40F6EF92132B}" srcId="{422A3EDE-C98F-4A82-BB1B-29166D988137}" destId="{01310860-7479-4E83-B868-C0D96FD9527B}" srcOrd="6" destOrd="0" parTransId="{B70BEC5E-7D39-4797-A5E4-CA34D56A137B}" sibTransId="{75ADD5DB-7D7D-4418-AC0F-25B513643C67}"/>
    <dgm:cxn modelId="{7EC8C718-4ED8-4CF5-8EB0-EDF1E4552E1A}" srcId="{422A3EDE-C98F-4A82-BB1B-29166D988137}" destId="{4321E031-0E30-41AC-9432-0FB251450F90}" srcOrd="1" destOrd="0" parTransId="{00CDB0E5-9BE7-4D3D-AA98-746F6F637D41}" sibTransId="{67517B6A-27BE-4B67-BB90-1EBF096F627E}"/>
    <dgm:cxn modelId="{8CAEA080-8F1F-42F6-83A9-8F7BBC243F68}" srcId="{422A3EDE-C98F-4A82-BB1B-29166D988137}" destId="{075EA04E-44DE-4FB7-8AED-84C9C836A3CB}" srcOrd="2" destOrd="0" parTransId="{699C133E-F0F8-4786-A8BB-FF387CF55285}" sibTransId="{3117489C-1996-4D94-99FE-C4F3F922BEEE}"/>
    <dgm:cxn modelId="{551A1486-B77B-43C6-85CA-AF0F544C6AD8}" type="presOf" srcId="{11BD22E3-6CEF-4005-A3A8-96EC4F6254E4}" destId="{67222F21-A69C-4066-A9D4-3A5BB3919A0E}" srcOrd="0" destOrd="0" presId="urn:microsoft.com/office/officeart/2005/8/layout/venn1"/>
    <dgm:cxn modelId="{CB39BBB7-27A8-4794-8D6A-A90369782821}" type="presOf" srcId="{075EA04E-44DE-4FB7-8AED-84C9C836A3CB}" destId="{5E319E36-F0FC-44CF-95B4-625D1E405178}" srcOrd="0" destOrd="0" presId="urn:microsoft.com/office/officeart/2005/8/layout/venn1"/>
    <dgm:cxn modelId="{C4F015C4-0418-4BDC-B243-C15B3902EA97}" type="presOf" srcId="{01310860-7479-4E83-B868-C0D96FD9527B}" destId="{BDECC1E6-76C3-4E56-9D3A-6B66D7073B98}" srcOrd="0" destOrd="0" presId="urn:microsoft.com/office/officeart/2005/8/layout/venn1"/>
    <dgm:cxn modelId="{346A05D0-91F3-4BCF-9DDB-BB54C05A2591}" type="presOf" srcId="{9E42FECB-D30E-4A71-83CF-A2A1B044501E}" destId="{110BA743-6EBE-4DFF-A53F-88D6A7EB4B64}" srcOrd="0" destOrd="0" presId="urn:microsoft.com/office/officeart/2005/8/layout/venn1"/>
    <dgm:cxn modelId="{2485CDE5-BDF3-4E1B-A3BA-CF4A9A82AB48}" srcId="{422A3EDE-C98F-4A82-BB1B-29166D988137}" destId="{50EEE046-C182-4F19-A747-BF5433AF1DC1}" srcOrd="0" destOrd="0" parTransId="{32DE1F05-9FB9-49AD-A674-D3B4C6D3E33D}" sibTransId="{43456B1B-8BF6-4CB2-9C1B-983743D5BBCE}"/>
    <dgm:cxn modelId="{FD062BF1-AA50-4AC3-BB92-C3B659A64151}" srcId="{422A3EDE-C98F-4A82-BB1B-29166D988137}" destId="{11BD22E3-6CEF-4005-A3A8-96EC4F6254E4}" srcOrd="4" destOrd="0" parTransId="{30C05435-7B8D-4D5D-997D-AC14FD57AA12}" sibTransId="{8389599D-4358-4065-83A4-4F3E441CCA12}"/>
    <dgm:cxn modelId="{7AEC34F7-F5B8-44B3-BAFA-6A987CAB9430}" type="presOf" srcId="{4321E031-0E30-41AC-9432-0FB251450F90}" destId="{92FC7705-5F5D-4691-A296-2C68D1C3133E}" srcOrd="0" destOrd="0" presId="urn:microsoft.com/office/officeart/2005/8/layout/venn1"/>
    <dgm:cxn modelId="{A9289C3B-6A4B-47CC-B92F-6D503DECE68F}" type="presParOf" srcId="{07522FA4-14AE-442F-B42C-DF3C43B23F0B}" destId="{CAADBD6F-5DC7-4FCB-80B4-47426E4814D2}" srcOrd="0" destOrd="0" presId="urn:microsoft.com/office/officeart/2005/8/layout/venn1"/>
    <dgm:cxn modelId="{D6B80A13-6870-4A02-9725-BF0D4C537521}" type="presParOf" srcId="{07522FA4-14AE-442F-B42C-DF3C43B23F0B}" destId="{94168475-1829-45AE-B5A5-F4E7A67E1508}" srcOrd="1" destOrd="0" presId="urn:microsoft.com/office/officeart/2005/8/layout/venn1"/>
    <dgm:cxn modelId="{7BD04623-DE26-4618-A06E-D2F5E18FA612}" type="presParOf" srcId="{07522FA4-14AE-442F-B42C-DF3C43B23F0B}" destId="{B7581E87-3EC3-48FD-8C9F-423B3E091661}" srcOrd="2" destOrd="0" presId="urn:microsoft.com/office/officeart/2005/8/layout/venn1"/>
    <dgm:cxn modelId="{578F614A-AC19-411E-A84F-30931A2A83EB}" type="presParOf" srcId="{07522FA4-14AE-442F-B42C-DF3C43B23F0B}" destId="{92FC7705-5F5D-4691-A296-2C68D1C3133E}" srcOrd="3" destOrd="0" presId="urn:microsoft.com/office/officeart/2005/8/layout/venn1"/>
    <dgm:cxn modelId="{33E8091B-9DEF-47CF-BA5E-477EE885D372}" type="presParOf" srcId="{07522FA4-14AE-442F-B42C-DF3C43B23F0B}" destId="{C1DBEB94-F9F3-4EEB-AB0B-578BAF8A93FA}" srcOrd="4" destOrd="0" presId="urn:microsoft.com/office/officeart/2005/8/layout/venn1"/>
    <dgm:cxn modelId="{625D13ED-822F-427F-BEBD-CBCD429DD400}" type="presParOf" srcId="{07522FA4-14AE-442F-B42C-DF3C43B23F0B}" destId="{5E319E36-F0FC-44CF-95B4-625D1E405178}" srcOrd="5" destOrd="0" presId="urn:microsoft.com/office/officeart/2005/8/layout/venn1"/>
    <dgm:cxn modelId="{0CFE9F09-35BE-4D57-8E6F-A7669DBCDC6B}" type="presParOf" srcId="{07522FA4-14AE-442F-B42C-DF3C43B23F0B}" destId="{6C27F885-416E-4DE8-B406-8B3E3C3C9564}" srcOrd="6" destOrd="0" presId="urn:microsoft.com/office/officeart/2005/8/layout/venn1"/>
    <dgm:cxn modelId="{824E6C2C-F8CC-48A0-BB7D-547AAC0C3612}" type="presParOf" srcId="{07522FA4-14AE-442F-B42C-DF3C43B23F0B}" destId="{110BA743-6EBE-4DFF-A53F-88D6A7EB4B64}" srcOrd="7" destOrd="0" presId="urn:microsoft.com/office/officeart/2005/8/layout/venn1"/>
    <dgm:cxn modelId="{40339105-6C43-4DC7-B66D-1ED10AD70165}" type="presParOf" srcId="{07522FA4-14AE-442F-B42C-DF3C43B23F0B}" destId="{94A8652A-6710-4993-9553-95998E5D1567}" srcOrd="8" destOrd="0" presId="urn:microsoft.com/office/officeart/2005/8/layout/venn1"/>
    <dgm:cxn modelId="{0D034D9A-1B4C-4A3F-BFA5-D735A0DD458F}" type="presParOf" srcId="{07522FA4-14AE-442F-B42C-DF3C43B23F0B}" destId="{67222F21-A69C-4066-A9D4-3A5BB3919A0E}" srcOrd="9" destOrd="0" presId="urn:microsoft.com/office/officeart/2005/8/layout/venn1"/>
    <dgm:cxn modelId="{5C99058D-9AA6-473D-9934-0FB7EA9B92DA}" type="presParOf" srcId="{07522FA4-14AE-442F-B42C-DF3C43B23F0B}" destId="{0CC294CD-F22A-4FD0-BB86-B504772F2FE7}" srcOrd="10" destOrd="0" presId="urn:microsoft.com/office/officeart/2005/8/layout/venn1"/>
    <dgm:cxn modelId="{D467DF3A-FCD5-4309-A045-2405019E2A71}" type="presParOf" srcId="{07522FA4-14AE-442F-B42C-DF3C43B23F0B}" destId="{2763601E-1407-42AB-807F-0E725666ABAE}" srcOrd="11" destOrd="0" presId="urn:microsoft.com/office/officeart/2005/8/layout/venn1"/>
    <dgm:cxn modelId="{9FBCF655-2254-48D1-9844-2066F53B7F1B}" type="presParOf" srcId="{07522FA4-14AE-442F-B42C-DF3C43B23F0B}" destId="{C30A54C0-2EC2-41FB-853F-8AFDF566A208}" srcOrd="12" destOrd="0" presId="urn:microsoft.com/office/officeart/2005/8/layout/venn1"/>
    <dgm:cxn modelId="{5DEB01F7-2DF1-4CF4-84B8-6BADC06F03CD}" type="presParOf" srcId="{07522FA4-14AE-442F-B42C-DF3C43B23F0B}" destId="{BDECC1E6-76C3-4E56-9D3A-6B66D7073B9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2B9BB3-8666-40F9-8BF8-3A3674B263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2DA20BA-0662-4652-BE85-354E9960020A}" type="pres">
      <dgm:prSet presAssocID="{D32B9BB3-8666-40F9-8BF8-3A3674B263EF}" presName="CompostProcess" presStyleCnt="0">
        <dgm:presLayoutVars>
          <dgm:dir/>
          <dgm:resizeHandles val="exact"/>
        </dgm:presLayoutVars>
      </dgm:prSet>
      <dgm:spPr/>
    </dgm:pt>
    <dgm:pt modelId="{D31EA38B-44C7-4908-9973-E85303358CD4}" type="pres">
      <dgm:prSet presAssocID="{D32B9BB3-8666-40F9-8BF8-3A3674B263EF}" presName="arrow" presStyleLbl="bgShp" presStyleIdx="0" presStyleCnt="1" custScaleX="117564" custLinFactNeighborX="42" custLinFactNeighborY="306"/>
      <dgm:spPr/>
    </dgm:pt>
    <dgm:pt modelId="{FFE6EACC-1E50-4040-97F6-6E985D6E2FED}" type="pres">
      <dgm:prSet presAssocID="{D32B9BB3-8666-40F9-8BF8-3A3674B263EF}" presName="linearProcess" presStyleCnt="0"/>
      <dgm:spPr/>
    </dgm:pt>
  </dgm:ptLst>
  <dgm:cxnLst>
    <dgm:cxn modelId="{9856F275-BAEC-4343-81C6-6D9C7AE79329}" type="presOf" srcId="{D32B9BB3-8666-40F9-8BF8-3A3674B263EF}" destId="{72DA20BA-0662-4652-BE85-354E9960020A}" srcOrd="0" destOrd="0" presId="urn:microsoft.com/office/officeart/2005/8/layout/hProcess9"/>
    <dgm:cxn modelId="{F388A28F-1853-45BC-8653-5740AA749E0E}" type="presParOf" srcId="{72DA20BA-0662-4652-BE85-354E9960020A}" destId="{D31EA38B-44C7-4908-9973-E85303358CD4}" srcOrd="0" destOrd="0" presId="urn:microsoft.com/office/officeart/2005/8/layout/hProcess9"/>
    <dgm:cxn modelId="{44BF7F20-E149-4D39-B66A-162781EE99B7}" type="presParOf" srcId="{72DA20BA-0662-4652-BE85-354E9960020A}" destId="{FFE6EACC-1E50-4040-97F6-6E985D6E2FED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2A3EDE-C98F-4A82-BB1B-29166D988137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EEE046-C182-4F19-A747-BF5433AF1DC1}">
      <dgm:prSet phldrT="[Text]" custT="1"/>
      <dgm:spPr/>
      <dgm:t>
        <a:bodyPr/>
        <a:lstStyle/>
        <a:p>
          <a:r>
            <a:rPr lang="en-GB" sz="800" dirty="0"/>
            <a:t>1. Active Learning</a:t>
          </a:r>
        </a:p>
      </dgm:t>
    </dgm:pt>
    <dgm:pt modelId="{32DE1F05-9FB9-49AD-A674-D3B4C6D3E33D}" type="parTrans" cxnId="{2485CDE5-BDF3-4E1B-A3BA-CF4A9A82AB48}">
      <dgm:prSet/>
      <dgm:spPr/>
      <dgm:t>
        <a:bodyPr/>
        <a:lstStyle/>
        <a:p>
          <a:endParaRPr lang="en-GB"/>
        </a:p>
      </dgm:t>
    </dgm:pt>
    <dgm:pt modelId="{43456B1B-8BF6-4CB2-9C1B-983743D5BBCE}" type="sibTrans" cxnId="{2485CDE5-BDF3-4E1B-A3BA-CF4A9A82AB48}">
      <dgm:prSet/>
      <dgm:spPr/>
      <dgm:t>
        <a:bodyPr/>
        <a:lstStyle/>
        <a:p>
          <a:endParaRPr lang="en-GB"/>
        </a:p>
      </dgm:t>
    </dgm:pt>
    <dgm:pt modelId="{075EA04E-44DE-4FB7-8AED-84C9C836A3CB}">
      <dgm:prSet phldrT="[Text]" custT="1"/>
      <dgm:spPr/>
      <dgm:t>
        <a:bodyPr/>
        <a:lstStyle/>
        <a:p>
          <a:r>
            <a:rPr lang="en-GB" sz="800" dirty="0"/>
            <a:t>3. Collaborative Learning</a:t>
          </a:r>
        </a:p>
      </dgm:t>
    </dgm:pt>
    <dgm:pt modelId="{699C133E-F0F8-4786-A8BB-FF387CF55285}" type="parTrans" cxnId="{8CAEA080-8F1F-42F6-83A9-8F7BBC243F68}">
      <dgm:prSet/>
      <dgm:spPr/>
      <dgm:t>
        <a:bodyPr/>
        <a:lstStyle/>
        <a:p>
          <a:endParaRPr lang="en-GB"/>
        </a:p>
      </dgm:t>
    </dgm:pt>
    <dgm:pt modelId="{3117489C-1996-4D94-99FE-C4F3F922BEEE}" type="sibTrans" cxnId="{8CAEA080-8F1F-42F6-83A9-8F7BBC243F68}">
      <dgm:prSet/>
      <dgm:spPr/>
      <dgm:t>
        <a:bodyPr/>
        <a:lstStyle/>
        <a:p>
          <a:endParaRPr lang="en-GB"/>
        </a:p>
      </dgm:t>
    </dgm:pt>
    <dgm:pt modelId="{11BD22E3-6CEF-4005-A3A8-96EC4F6254E4}">
      <dgm:prSet phldrT="[Text]" custT="1"/>
      <dgm:spPr/>
      <dgm:t>
        <a:bodyPr/>
        <a:lstStyle/>
        <a:p>
          <a:r>
            <a:rPr lang="en-GB" sz="800" dirty="0"/>
            <a:t>5. Service Learning</a:t>
          </a:r>
        </a:p>
      </dgm:t>
    </dgm:pt>
    <dgm:pt modelId="{30C05435-7B8D-4D5D-997D-AC14FD57AA12}" type="parTrans" cxnId="{FD062BF1-AA50-4AC3-BB92-C3B659A64151}">
      <dgm:prSet/>
      <dgm:spPr/>
      <dgm:t>
        <a:bodyPr/>
        <a:lstStyle/>
        <a:p>
          <a:endParaRPr lang="en-GB"/>
        </a:p>
      </dgm:t>
    </dgm:pt>
    <dgm:pt modelId="{8389599D-4358-4065-83A4-4F3E441CCA12}" type="sibTrans" cxnId="{FD062BF1-AA50-4AC3-BB92-C3B659A64151}">
      <dgm:prSet/>
      <dgm:spPr/>
      <dgm:t>
        <a:bodyPr/>
        <a:lstStyle/>
        <a:p>
          <a:endParaRPr lang="en-GB"/>
        </a:p>
      </dgm:t>
    </dgm:pt>
    <dgm:pt modelId="{9E42FECB-D30E-4A71-83CF-A2A1B044501E}">
      <dgm:prSet phldrT="[Text]" custT="1"/>
      <dgm:spPr/>
      <dgm:t>
        <a:bodyPr/>
        <a:lstStyle/>
        <a:p>
          <a:r>
            <a:rPr lang="en-GB" sz="800" dirty="0"/>
            <a:t>4. Co-Operative Learning</a:t>
          </a:r>
        </a:p>
      </dgm:t>
    </dgm:pt>
    <dgm:pt modelId="{ED1118F6-D47A-4446-9CF8-5A000AE8656B}" type="parTrans" cxnId="{B0B9FB06-C018-4A5D-806A-A943C7120108}">
      <dgm:prSet/>
      <dgm:spPr/>
      <dgm:t>
        <a:bodyPr/>
        <a:lstStyle/>
        <a:p>
          <a:endParaRPr lang="en-GB"/>
        </a:p>
      </dgm:t>
    </dgm:pt>
    <dgm:pt modelId="{47EDDFA4-5440-4E19-A83B-7DCD2956FB06}" type="sibTrans" cxnId="{B0B9FB06-C018-4A5D-806A-A943C7120108}">
      <dgm:prSet/>
      <dgm:spPr/>
      <dgm:t>
        <a:bodyPr/>
        <a:lstStyle/>
        <a:p>
          <a:endParaRPr lang="en-GB"/>
        </a:p>
      </dgm:t>
    </dgm:pt>
    <dgm:pt modelId="{4321E031-0E30-41AC-9432-0FB251450F90}">
      <dgm:prSet phldrT="[Text]" custT="1"/>
      <dgm:spPr/>
      <dgm:t>
        <a:bodyPr/>
        <a:lstStyle/>
        <a:p>
          <a:r>
            <a:rPr lang="en-GB" sz="800" dirty="0"/>
            <a:t>2. Work-based Learning</a:t>
          </a:r>
        </a:p>
      </dgm:t>
    </dgm:pt>
    <dgm:pt modelId="{00CDB0E5-9BE7-4D3D-AA98-746F6F637D41}" type="parTrans" cxnId="{7EC8C718-4ED8-4CF5-8EB0-EDF1E4552E1A}">
      <dgm:prSet/>
      <dgm:spPr/>
      <dgm:t>
        <a:bodyPr/>
        <a:lstStyle/>
        <a:p>
          <a:endParaRPr lang="en-GB"/>
        </a:p>
      </dgm:t>
    </dgm:pt>
    <dgm:pt modelId="{67517B6A-27BE-4B67-BB90-1EBF096F627E}" type="sibTrans" cxnId="{7EC8C718-4ED8-4CF5-8EB0-EDF1E4552E1A}">
      <dgm:prSet/>
      <dgm:spPr/>
      <dgm:t>
        <a:bodyPr/>
        <a:lstStyle/>
        <a:p>
          <a:endParaRPr lang="en-GB"/>
        </a:p>
      </dgm:t>
    </dgm:pt>
    <dgm:pt modelId="{27756047-3F14-4C1E-B818-56EA8D67FB7F}">
      <dgm:prSet phldrT="[Text]" custT="1"/>
      <dgm:spPr/>
      <dgm:t>
        <a:bodyPr/>
        <a:lstStyle/>
        <a:p>
          <a:r>
            <a:rPr lang="en-GB" sz="800" dirty="0"/>
            <a:t>6. Problem-based Learning</a:t>
          </a:r>
        </a:p>
      </dgm:t>
    </dgm:pt>
    <dgm:pt modelId="{C1991C96-0792-4BDA-980E-459FA91677F0}" type="parTrans" cxnId="{91540B0E-E084-4059-BEFF-06CA1AB0906D}">
      <dgm:prSet/>
      <dgm:spPr/>
      <dgm:t>
        <a:bodyPr/>
        <a:lstStyle/>
        <a:p>
          <a:endParaRPr lang="en-GB"/>
        </a:p>
      </dgm:t>
    </dgm:pt>
    <dgm:pt modelId="{B4E5CA8C-3077-475B-9A6C-4143C4AEA3DA}" type="sibTrans" cxnId="{91540B0E-E084-4059-BEFF-06CA1AB0906D}">
      <dgm:prSet/>
      <dgm:spPr/>
      <dgm:t>
        <a:bodyPr/>
        <a:lstStyle/>
        <a:p>
          <a:endParaRPr lang="en-GB"/>
        </a:p>
      </dgm:t>
    </dgm:pt>
    <dgm:pt modelId="{01310860-7479-4E83-B868-C0D96FD9527B}">
      <dgm:prSet phldrT="[Text]" custT="1"/>
      <dgm:spPr/>
      <dgm:t>
        <a:bodyPr/>
        <a:lstStyle/>
        <a:p>
          <a:r>
            <a:rPr lang="en-GB" sz="800" dirty="0"/>
            <a:t>7. Authentic Learning</a:t>
          </a:r>
        </a:p>
      </dgm:t>
    </dgm:pt>
    <dgm:pt modelId="{B70BEC5E-7D39-4797-A5E4-CA34D56A137B}" type="parTrans" cxnId="{2F17B418-71F1-459C-B1C2-40F6EF92132B}">
      <dgm:prSet/>
      <dgm:spPr/>
      <dgm:t>
        <a:bodyPr/>
        <a:lstStyle/>
        <a:p>
          <a:endParaRPr lang="en-GB"/>
        </a:p>
      </dgm:t>
    </dgm:pt>
    <dgm:pt modelId="{75ADD5DB-7D7D-4418-AC0F-25B513643C67}" type="sibTrans" cxnId="{2F17B418-71F1-459C-B1C2-40F6EF92132B}">
      <dgm:prSet/>
      <dgm:spPr/>
      <dgm:t>
        <a:bodyPr/>
        <a:lstStyle/>
        <a:p>
          <a:endParaRPr lang="en-GB"/>
        </a:p>
      </dgm:t>
    </dgm:pt>
    <dgm:pt modelId="{07522FA4-14AE-442F-B42C-DF3C43B23F0B}" type="pres">
      <dgm:prSet presAssocID="{422A3EDE-C98F-4A82-BB1B-29166D988137}" presName="compositeShape" presStyleCnt="0">
        <dgm:presLayoutVars>
          <dgm:chMax val="7"/>
          <dgm:dir/>
          <dgm:resizeHandles val="exact"/>
        </dgm:presLayoutVars>
      </dgm:prSet>
      <dgm:spPr/>
    </dgm:pt>
    <dgm:pt modelId="{CAADBD6F-5DC7-4FCB-80B4-47426E4814D2}" type="pres">
      <dgm:prSet presAssocID="{50EEE046-C182-4F19-A747-BF5433AF1DC1}" presName="circ1" presStyleLbl="vennNode1" presStyleIdx="0" presStyleCnt="7"/>
      <dgm:spPr>
        <a:solidFill>
          <a:schemeClr val="accent5">
            <a:lumMod val="50000"/>
            <a:alpha val="50000"/>
          </a:schemeClr>
        </a:solidFill>
      </dgm:spPr>
    </dgm:pt>
    <dgm:pt modelId="{94168475-1829-45AE-B5A5-F4E7A67E1508}" type="pres">
      <dgm:prSet presAssocID="{50EEE046-C182-4F19-A747-BF5433AF1DC1}" presName="circ1Tx" presStyleLbl="revTx" presStyleIdx="0" presStyleCnt="0" custLinFactNeighborX="11740" custLinFactNeighborY="3921">
        <dgm:presLayoutVars>
          <dgm:chMax val="0"/>
          <dgm:chPref val="0"/>
          <dgm:bulletEnabled val="1"/>
        </dgm:presLayoutVars>
      </dgm:prSet>
      <dgm:spPr/>
    </dgm:pt>
    <dgm:pt modelId="{B7581E87-3EC3-48FD-8C9F-423B3E091661}" type="pres">
      <dgm:prSet presAssocID="{4321E031-0E30-41AC-9432-0FB251450F90}" presName="circ2" presStyleLbl="vennNode1" presStyleIdx="1" presStyleCnt="7"/>
      <dgm:spPr>
        <a:solidFill>
          <a:schemeClr val="accent2">
            <a:alpha val="50000"/>
          </a:schemeClr>
        </a:solidFill>
      </dgm:spPr>
    </dgm:pt>
    <dgm:pt modelId="{92FC7705-5F5D-4691-A296-2C68D1C3133E}" type="pres">
      <dgm:prSet presAssocID="{4321E031-0E30-41AC-9432-0FB251450F90}" presName="circ2Tx" presStyleLbl="revTx" presStyleIdx="0" presStyleCnt="0" custLinFactNeighborX="6376" custLinFactNeighborY="-18893">
        <dgm:presLayoutVars>
          <dgm:chMax val="0"/>
          <dgm:chPref val="0"/>
          <dgm:bulletEnabled val="1"/>
        </dgm:presLayoutVars>
      </dgm:prSet>
      <dgm:spPr/>
    </dgm:pt>
    <dgm:pt modelId="{C1DBEB94-F9F3-4EEB-AB0B-578BAF8A93FA}" type="pres">
      <dgm:prSet presAssocID="{075EA04E-44DE-4FB7-8AED-84C9C836A3CB}" presName="circ3" presStyleLbl="vennNode1" presStyleIdx="2" presStyleCnt="7"/>
      <dgm:spPr>
        <a:solidFill>
          <a:schemeClr val="tx1">
            <a:alpha val="50000"/>
          </a:schemeClr>
        </a:solidFill>
      </dgm:spPr>
    </dgm:pt>
    <dgm:pt modelId="{5E319E36-F0FC-44CF-95B4-625D1E405178}" type="pres">
      <dgm:prSet presAssocID="{075EA04E-44DE-4FB7-8AED-84C9C836A3CB}" presName="circ3Tx" presStyleLbl="revTx" presStyleIdx="0" presStyleCnt="0" custScaleX="152123" custLinFactNeighborX="22300" custLinFactNeighborY="-2685">
        <dgm:presLayoutVars>
          <dgm:chMax val="0"/>
          <dgm:chPref val="0"/>
          <dgm:bulletEnabled val="1"/>
        </dgm:presLayoutVars>
      </dgm:prSet>
      <dgm:spPr/>
    </dgm:pt>
    <dgm:pt modelId="{6C27F885-416E-4DE8-B406-8B3E3C3C9564}" type="pres">
      <dgm:prSet presAssocID="{9E42FECB-D30E-4A71-83CF-A2A1B044501E}" presName="circ4" presStyleLbl="vennNode1" presStyleIdx="3" presStyleCnt="7"/>
      <dgm:spPr>
        <a:solidFill>
          <a:schemeClr val="accent6">
            <a:alpha val="50000"/>
          </a:schemeClr>
        </a:solidFill>
      </dgm:spPr>
    </dgm:pt>
    <dgm:pt modelId="{110BA743-6EBE-4DFF-A53F-88D6A7EB4B64}" type="pres">
      <dgm:prSet presAssocID="{9E42FECB-D30E-4A71-83CF-A2A1B044501E}" presName="circ4Tx" presStyleLbl="revTx" presStyleIdx="0" presStyleCnt="0" custScaleX="162966" custLinFactNeighborX="12215" custLinFactNeighborY="1075">
        <dgm:presLayoutVars>
          <dgm:chMax val="0"/>
          <dgm:chPref val="0"/>
          <dgm:bulletEnabled val="1"/>
        </dgm:presLayoutVars>
      </dgm:prSet>
      <dgm:spPr/>
    </dgm:pt>
    <dgm:pt modelId="{94A8652A-6710-4993-9553-95998E5D1567}" type="pres">
      <dgm:prSet presAssocID="{11BD22E3-6CEF-4005-A3A8-96EC4F6254E4}" presName="circ5" presStyleLbl="vennNode1" presStyleIdx="4" presStyleCnt="7"/>
      <dgm:spPr/>
    </dgm:pt>
    <dgm:pt modelId="{67222F21-A69C-4066-A9D4-3A5BB3919A0E}" type="pres">
      <dgm:prSet presAssocID="{11BD22E3-6CEF-4005-A3A8-96EC4F6254E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C294CD-F22A-4FD0-BB86-B504772F2FE7}" type="pres">
      <dgm:prSet presAssocID="{27756047-3F14-4C1E-B818-56EA8D67FB7F}" presName="circ6" presStyleLbl="vennNode1" presStyleIdx="5" presStyleCnt="7"/>
      <dgm:spPr>
        <a:solidFill>
          <a:srgbClr val="FF0000">
            <a:alpha val="50000"/>
          </a:srgbClr>
        </a:solidFill>
      </dgm:spPr>
    </dgm:pt>
    <dgm:pt modelId="{2763601E-1407-42AB-807F-0E725666ABAE}" type="pres">
      <dgm:prSet presAssocID="{27756047-3F14-4C1E-B818-56EA8D67FB7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30A54C0-2EC2-41FB-853F-8AFDF566A208}" type="pres">
      <dgm:prSet presAssocID="{01310860-7479-4E83-B868-C0D96FD9527B}" presName="circ7" presStyleLbl="vennNode1" presStyleIdx="6" presStyleCnt="7"/>
      <dgm:spPr>
        <a:solidFill>
          <a:schemeClr val="accent4">
            <a:alpha val="50000"/>
          </a:schemeClr>
        </a:solidFill>
      </dgm:spPr>
    </dgm:pt>
    <dgm:pt modelId="{BDECC1E6-76C3-4E56-9D3A-6B66D7073B98}" type="pres">
      <dgm:prSet presAssocID="{01310860-7479-4E83-B868-C0D96FD9527B}" presName="circ7Tx" presStyleLbl="revTx" presStyleIdx="0" presStyleCnt="0" custLinFactNeighborX="-5468" custLinFactNeighborY="-28522">
        <dgm:presLayoutVars>
          <dgm:chMax val="0"/>
          <dgm:chPref val="0"/>
          <dgm:bulletEnabled val="1"/>
        </dgm:presLayoutVars>
      </dgm:prSet>
      <dgm:spPr/>
    </dgm:pt>
  </dgm:ptLst>
  <dgm:cxnLst>
    <dgm:cxn modelId="{3B0E9E03-AC44-4A14-AFF3-B805721B125B}" type="presOf" srcId="{422A3EDE-C98F-4A82-BB1B-29166D988137}" destId="{07522FA4-14AE-442F-B42C-DF3C43B23F0B}" srcOrd="0" destOrd="0" presId="urn:microsoft.com/office/officeart/2005/8/layout/venn1"/>
    <dgm:cxn modelId="{B0B9FB06-C018-4A5D-806A-A943C7120108}" srcId="{422A3EDE-C98F-4A82-BB1B-29166D988137}" destId="{9E42FECB-D30E-4A71-83CF-A2A1B044501E}" srcOrd="3" destOrd="0" parTransId="{ED1118F6-D47A-4446-9CF8-5A000AE8656B}" sibTransId="{47EDDFA4-5440-4E19-A83B-7DCD2956FB06}"/>
    <dgm:cxn modelId="{91540B0E-E084-4059-BEFF-06CA1AB0906D}" srcId="{422A3EDE-C98F-4A82-BB1B-29166D988137}" destId="{27756047-3F14-4C1E-B818-56EA8D67FB7F}" srcOrd="5" destOrd="0" parTransId="{C1991C96-0792-4BDA-980E-459FA91677F0}" sibTransId="{B4E5CA8C-3077-475B-9A6C-4143C4AEA3DA}"/>
    <dgm:cxn modelId="{7EEAE910-84EB-42AB-96C8-8EECF2A04873}" type="presOf" srcId="{27756047-3F14-4C1E-B818-56EA8D67FB7F}" destId="{2763601E-1407-42AB-807F-0E725666ABAE}" srcOrd="0" destOrd="0" presId="urn:microsoft.com/office/officeart/2005/8/layout/venn1"/>
    <dgm:cxn modelId="{76C09E12-0D48-47CA-8762-2373237AD5F7}" type="presOf" srcId="{50EEE046-C182-4F19-A747-BF5433AF1DC1}" destId="{94168475-1829-45AE-B5A5-F4E7A67E1508}" srcOrd="0" destOrd="0" presId="urn:microsoft.com/office/officeart/2005/8/layout/venn1"/>
    <dgm:cxn modelId="{2F17B418-71F1-459C-B1C2-40F6EF92132B}" srcId="{422A3EDE-C98F-4A82-BB1B-29166D988137}" destId="{01310860-7479-4E83-B868-C0D96FD9527B}" srcOrd="6" destOrd="0" parTransId="{B70BEC5E-7D39-4797-A5E4-CA34D56A137B}" sibTransId="{75ADD5DB-7D7D-4418-AC0F-25B513643C67}"/>
    <dgm:cxn modelId="{7EC8C718-4ED8-4CF5-8EB0-EDF1E4552E1A}" srcId="{422A3EDE-C98F-4A82-BB1B-29166D988137}" destId="{4321E031-0E30-41AC-9432-0FB251450F90}" srcOrd="1" destOrd="0" parTransId="{00CDB0E5-9BE7-4D3D-AA98-746F6F637D41}" sibTransId="{67517B6A-27BE-4B67-BB90-1EBF096F627E}"/>
    <dgm:cxn modelId="{8CAEA080-8F1F-42F6-83A9-8F7BBC243F68}" srcId="{422A3EDE-C98F-4A82-BB1B-29166D988137}" destId="{075EA04E-44DE-4FB7-8AED-84C9C836A3CB}" srcOrd="2" destOrd="0" parTransId="{699C133E-F0F8-4786-A8BB-FF387CF55285}" sibTransId="{3117489C-1996-4D94-99FE-C4F3F922BEEE}"/>
    <dgm:cxn modelId="{551A1486-B77B-43C6-85CA-AF0F544C6AD8}" type="presOf" srcId="{11BD22E3-6CEF-4005-A3A8-96EC4F6254E4}" destId="{67222F21-A69C-4066-A9D4-3A5BB3919A0E}" srcOrd="0" destOrd="0" presId="urn:microsoft.com/office/officeart/2005/8/layout/venn1"/>
    <dgm:cxn modelId="{CB39BBB7-27A8-4794-8D6A-A90369782821}" type="presOf" srcId="{075EA04E-44DE-4FB7-8AED-84C9C836A3CB}" destId="{5E319E36-F0FC-44CF-95B4-625D1E405178}" srcOrd="0" destOrd="0" presId="urn:microsoft.com/office/officeart/2005/8/layout/venn1"/>
    <dgm:cxn modelId="{C4F015C4-0418-4BDC-B243-C15B3902EA97}" type="presOf" srcId="{01310860-7479-4E83-B868-C0D96FD9527B}" destId="{BDECC1E6-76C3-4E56-9D3A-6B66D7073B98}" srcOrd="0" destOrd="0" presId="urn:microsoft.com/office/officeart/2005/8/layout/venn1"/>
    <dgm:cxn modelId="{346A05D0-91F3-4BCF-9DDB-BB54C05A2591}" type="presOf" srcId="{9E42FECB-D30E-4A71-83CF-A2A1B044501E}" destId="{110BA743-6EBE-4DFF-A53F-88D6A7EB4B64}" srcOrd="0" destOrd="0" presId="urn:microsoft.com/office/officeart/2005/8/layout/venn1"/>
    <dgm:cxn modelId="{2485CDE5-BDF3-4E1B-A3BA-CF4A9A82AB48}" srcId="{422A3EDE-C98F-4A82-BB1B-29166D988137}" destId="{50EEE046-C182-4F19-A747-BF5433AF1DC1}" srcOrd="0" destOrd="0" parTransId="{32DE1F05-9FB9-49AD-A674-D3B4C6D3E33D}" sibTransId="{43456B1B-8BF6-4CB2-9C1B-983743D5BBCE}"/>
    <dgm:cxn modelId="{FD062BF1-AA50-4AC3-BB92-C3B659A64151}" srcId="{422A3EDE-C98F-4A82-BB1B-29166D988137}" destId="{11BD22E3-6CEF-4005-A3A8-96EC4F6254E4}" srcOrd="4" destOrd="0" parTransId="{30C05435-7B8D-4D5D-997D-AC14FD57AA12}" sibTransId="{8389599D-4358-4065-83A4-4F3E441CCA12}"/>
    <dgm:cxn modelId="{7AEC34F7-F5B8-44B3-BAFA-6A987CAB9430}" type="presOf" srcId="{4321E031-0E30-41AC-9432-0FB251450F90}" destId="{92FC7705-5F5D-4691-A296-2C68D1C3133E}" srcOrd="0" destOrd="0" presId="urn:microsoft.com/office/officeart/2005/8/layout/venn1"/>
    <dgm:cxn modelId="{A9289C3B-6A4B-47CC-B92F-6D503DECE68F}" type="presParOf" srcId="{07522FA4-14AE-442F-B42C-DF3C43B23F0B}" destId="{CAADBD6F-5DC7-4FCB-80B4-47426E4814D2}" srcOrd="0" destOrd="0" presId="urn:microsoft.com/office/officeart/2005/8/layout/venn1"/>
    <dgm:cxn modelId="{D6B80A13-6870-4A02-9725-BF0D4C537521}" type="presParOf" srcId="{07522FA4-14AE-442F-B42C-DF3C43B23F0B}" destId="{94168475-1829-45AE-B5A5-F4E7A67E1508}" srcOrd="1" destOrd="0" presId="urn:microsoft.com/office/officeart/2005/8/layout/venn1"/>
    <dgm:cxn modelId="{7BD04623-DE26-4618-A06E-D2F5E18FA612}" type="presParOf" srcId="{07522FA4-14AE-442F-B42C-DF3C43B23F0B}" destId="{B7581E87-3EC3-48FD-8C9F-423B3E091661}" srcOrd="2" destOrd="0" presId="urn:microsoft.com/office/officeart/2005/8/layout/venn1"/>
    <dgm:cxn modelId="{578F614A-AC19-411E-A84F-30931A2A83EB}" type="presParOf" srcId="{07522FA4-14AE-442F-B42C-DF3C43B23F0B}" destId="{92FC7705-5F5D-4691-A296-2C68D1C3133E}" srcOrd="3" destOrd="0" presId="urn:microsoft.com/office/officeart/2005/8/layout/venn1"/>
    <dgm:cxn modelId="{33E8091B-9DEF-47CF-BA5E-477EE885D372}" type="presParOf" srcId="{07522FA4-14AE-442F-B42C-DF3C43B23F0B}" destId="{C1DBEB94-F9F3-4EEB-AB0B-578BAF8A93FA}" srcOrd="4" destOrd="0" presId="urn:microsoft.com/office/officeart/2005/8/layout/venn1"/>
    <dgm:cxn modelId="{625D13ED-822F-427F-BEBD-CBCD429DD400}" type="presParOf" srcId="{07522FA4-14AE-442F-B42C-DF3C43B23F0B}" destId="{5E319E36-F0FC-44CF-95B4-625D1E405178}" srcOrd="5" destOrd="0" presId="urn:microsoft.com/office/officeart/2005/8/layout/venn1"/>
    <dgm:cxn modelId="{0CFE9F09-35BE-4D57-8E6F-A7669DBCDC6B}" type="presParOf" srcId="{07522FA4-14AE-442F-B42C-DF3C43B23F0B}" destId="{6C27F885-416E-4DE8-B406-8B3E3C3C9564}" srcOrd="6" destOrd="0" presId="urn:microsoft.com/office/officeart/2005/8/layout/venn1"/>
    <dgm:cxn modelId="{824E6C2C-F8CC-48A0-BB7D-547AAC0C3612}" type="presParOf" srcId="{07522FA4-14AE-442F-B42C-DF3C43B23F0B}" destId="{110BA743-6EBE-4DFF-A53F-88D6A7EB4B64}" srcOrd="7" destOrd="0" presId="urn:microsoft.com/office/officeart/2005/8/layout/venn1"/>
    <dgm:cxn modelId="{40339105-6C43-4DC7-B66D-1ED10AD70165}" type="presParOf" srcId="{07522FA4-14AE-442F-B42C-DF3C43B23F0B}" destId="{94A8652A-6710-4993-9553-95998E5D1567}" srcOrd="8" destOrd="0" presId="urn:microsoft.com/office/officeart/2005/8/layout/venn1"/>
    <dgm:cxn modelId="{0D034D9A-1B4C-4A3F-BFA5-D735A0DD458F}" type="presParOf" srcId="{07522FA4-14AE-442F-B42C-DF3C43B23F0B}" destId="{67222F21-A69C-4066-A9D4-3A5BB3919A0E}" srcOrd="9" destOrd="0" presId="urn:microsoft.com/office/officeart/2005/8/layout/venn1"/>
    <dgm:cxn modelId="{5C99058D-9AA6-473D-9934-0FB7EA9B92DA}" type="presParOf" srcId="{07522FA4-14AE-442F-B42C-DF3C43B23F0B}" destId="{0CC294CD-F22A-4FD0-BB86-B504772F2FE7}" srcOrd="10" destOrd="0" presId="urn:microsoft.com/office/officeart/2005/8/layout/venn1"/>
    <dgm:cxn modelId="{D467DF3A-FCD5-4309-A045-2405019E2A71}" type="presParOf" srcId="{07522FA4-14AE-442F-B42C-DF3C43B23F0B}" destId="{2763601E-1407-42AB-807F-0E725666ABAE}" srcOrd="11" destOrd="0" presId="urn:microsoft.com/office/officeart/2005/8/layout/venn1"/>
    <dgm:cxn modelId="{9FBCF655-2254-48D1-9844-2066F53B7F1B}" type="presParOf" srcId="{07522FA4-14AE-442F-B42C-DF3C43B23F0B}" destId="{C30A54C0-2EC2-41FB-853F-8AFDF566A208}" srcOrd="12" destOrd="0" presId="urn:microsoft.com/office/officeart/2005/8/layout/venn1"/>
    <dgm:cxn modelId="{5DEB01F7-2DF1-4CF4-84B8-6BADC06F03CD}" type="presParOf" srcId="{07522FA4-14AE-442F-B42C-DF3C43B23F0B}" destId="{BDECC1E6-76C3-4E56-9D3A-6B66D7073B9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2B9BB3-8666-40F9-8BF8-3A3674B263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83DE98-1BA9-4208-B741-FF7F11C5591E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Experiential Pedagogic Approach</a:t>
          </a:r>
        </a:p>
      </dgm:t>
    </dgm:pt>
    <dgm:pt modelId="{76D82CBF-8B7C-4C6A-B50B-F9536B5E9F45}" type="parTrans" cxnId="{5B45DB10-D7A0-483E-9772-65629D866476}">
      <dgm:prSet/>
      <dgm:spPr/>
      <dgm:t>
        <a:bodyPr/>
        <a:lstStyle/>
        <a:p>
          <a:endParaRPr lang="en-GB"/>
        </a:p>
      </dgm:t>
    </dgm:pt>
    <dgm:pt modelId="{1A82A976-2AA9-4F5C-99A5-01CA9D7A1960}" type="sibTrans" cxnId="{5B45DB10-D7A0-483E-9772-65629D866476}">
      <dgm:prSet/>
      <dgm:spPr/>
      <dgm:t>
        <a:bodyPr/>
        <a:lstStyle/>
        <a:p>
          <a:endParaRPr lang="en-GB"/>
        </a:p>
      </dgm:t>
    </dgm:pt>
    <dgm:pt modelId="{2C7ED470-E8DD-4C06-9577-5DB00C1E7910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Effective Experiential Teaching</a:t>
          </a:r>
        </a:p>
      </dgm:t>
    </dgm:pt>
    <dgm:pt modelId="{0CC50A3A-289C-4DD4-A026-193D57A6497A}" type="parTrans" cxnId="{E5B1C985-5E10-4D80-AAAC-CB3CFA9EA92F}">
      <dgm:prSet/>
      <dgm:spPr/>
      <dgm:t>
        <a:bodyPr/>
        <a:lstStyle/>
        <a:p>
          <a:endParaRPr lang="en-GB"/>
        </a:p>
      </dgm:t>
    </dgm:pt>
    <dgm:pt modelId="{CCDE087E-30A2-4519-AA60-D9207891022D}" type="sibTrans" cxnId="{E5B1C985-5E10-4D80-AAAC-CB3CFA9EA92F}">
      <dgm:prSet/>
      <dgm:spPr/>
      <dgm:t>
        <a:bodyPr/>
        <a:lstStyle/>
        <a:p>
          <a:endParaRPr lang="en-GB"/>
        </a:p>
      </dgm:t>
    </dgm:pt>
    <dgm:pt modelId="{6DFCAD17-0110-445F-9920-C05D7EA2A54F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Active, Autonomous Learning</a:t>
          </a:r>
        </a:p>
      </dgm:t>
    </dgm:pt>
    <dgm:pt modelId="{06BB708C-CF1D-447C-B509-1B9A619D589A}" type="parTrans" cxnId="{BFFF529A-6D1D-4C32-AC2A-FCF976731A2F}">
      <dgm:prSet/>
      <dgm:spPr/>
      <dgm:t>
        <a:bodyPr/>
        <a:lstStyle/>
        <a:p>
          <a:endParaRPr lang="en-GB"/>
        </a:p>
      </dgm:t>
    </dgm:pt>
    <dgm:pt modelId="{23CCE00A-31CF-41B6-91ED-B438BD12BA39}" type="sibTrans" cxnId="{BFFF529A-6D1D-4C32-AC2A-FCF976731A2F}">
      <dgm:prSet/>
      <dgm:spPr/>
      <dgm:t>
        <a:bodyPr/>
        <a:lstStyle/>
        <a:p>
          <a:endParaRPr lang="en-GB"/>
        </a:p>
      </dgm:t>
    </dgm:pt>
    <dgm:pt modelId="{72DA20BA-0662-4652-BE85-354E9960020A}" type="pres">
      <dgm:prSet presAssocID="{D32B9BB3-8666-40F9-8BF8-3A3674B263EF}" presName="CompostProcess" presStyleCnt="0">
        <dgm:presLayoutVars>
          <dgm:dir/>
          <dgm:resizeHandles val="exact"/>
        </dgm:presLayoutVars>
      </dgm:prSet>
      <dgm:spPr/>
    </dgm:pt>
    <dgm:pt modelId="{D31EA38B-44C7-4908-9973-E85303358CD4}" type="pres">
      <dgm:prSet presAssocID="{D32B9BB3-8666-40F9-8BF8-3A3674B263EF}" presName="arrow" presStyleLbl="bgShp" presStyleIdx="0" presStyleCnt="1" custScaleX="117564"/>
      <dgm:spPr>
        <a:ln>
          <a:solidFill>
            <a:schemeClr val="tx1"/>
          </a:solidFill>
        </a:ln>
      </dgm:spPr>
    </dgm:pt>
    <dgm:pt modelId="{FFE6EACC-1E50-4040-97F6-6E985D6E2FED}" type="pres">
      <dgm:prSet presAssocID="{D32B9BB3-8666-40F9-8BF8-3A3674B263EF}" presName="linearProcess" presStyleCnt="0"/>
      <dgm:spPr/>
    </dgm:pt>
    <dgm:pt modelId="{6689FFDF-805B-49B8-9E3D-3652E2E7FACB}" type="pres">
      <dgm:prSet presAssocID="{4783DE98-1BA9-4208-B741-FF7F11C5591E}" presName="textNode" presStyleLbl="node1" presStyleIdx="0" presStyleCnt="3" custScaleX="70863" custScaleY="71006" custLinFactX="-16736" custLinFactNeighborX="-100000" custLinFactNeighborY="0">
        <dgm:presLayoutVars>
          <dgm:bulletEnabled val="1"/>
        </dgm:presLayoutVars>
      </dgm:prSet>
      <dgm:spPr/>
    </dgm:pt>
    <dgm:pt modelId="{CC1C9159-9E98-4632-8A91-C160CF9480D6}" type="pres">
      <dgm:prSet presAssocID="{1A82A976-2AA9-4F5C-99A5-01CA9D7A1960}" presName="sibTrans" presStyleCnt="0"/>
      <dgm:spPr/>
    </dgm:pt>
    <dgm:pt modelId="{100579D1-3CB1-4993-AA76-7E908B918FD6}" type="pres">
      <dgm:prSet presAssocID="{2C7ED470-E8DD-4C06-9577-5DB00C1E7910}" presName="textNode" presStyleLbl="node1" presStyleIdx="1" presStyleCnt="3" custScaleX="70863" custScaleY="71006" custLinFactX="-6755" custLinFactNeighborX="-100000" custLinFactNeighborY="0">
        <dgm:presLayoutVars>
          <dgm:bulletEnabled val="1"/>
        </dgm:presLayoutVars>
      </dgm:prSet>
      <dgm:spPr/>
    </dgm:pt>
    <dgm:pt modelId="{5AA65EDF-5534-43A4-AE9A-E576CE531BBD}" type="pres">
      <dgm:prSet presAssocID="{CCDE087E-30A2-4519-AA60-D9207891022D}" presName="sibTrans" presStyleCnt="0"/>
      <dgm:spPr/>
    </dgm:pt>
    <dgm:pt modelId="{657D4C6E-A0C0-483D-8922-96E13651B488}" type="pres">
      <dgm:prSet presAssocID="{6DFCAD17-0110-445F-9920-C05D7EA2A54F}" presName="textNode" presStyleLbl="node1" presStyleIdx="2" presStyleCnt="3" custScaleX="70863" custScaleY="71006" custLinFactNeighborX="-42858" custLinFactNeighborY="0">
        <dgm:presLayoutVars>
          <dgm:bulletEnabled val="1"/>
        </dgm:presLayoutVars>
      </dgm:prSet>
      <dgm:spPr/>
    </dgm:pt>
  </dgm:ptLst>
  <dgm:cxnLst>
    <dgm:cxn modelId="{5B45DB10-D7A0-483E-9772-65629D866476}" srcId="{D32B9BB3-8666-40F9-8BF8-3A3674B263EF}" destId="{4783DE98-1BA9-4208-B741-FF7F11C5591E}" srcOrd="0" destOrd="0" parTransId="{76D82CBF-8B7C-4C6A-B50B-F9536B5E9F45}" sibTransId="{1A82A976-2AA9-4F5C-99A5-01CA9D7A1960}"/>
    <dgm:cxn modelId="{F0B5D283-941A-4F27-8FE0-40D75DCC7E48}" type="presOf" srcId="{2C7ED470-E8DD-4C06-9577-5DB00C1E7910}" destId="{100579D1-3CB1-4993-AA76-7E908B918FD6}" srcOrd="0" destOrd="0" presId="urn:microsoft.com/office/officeart/2005/8/layout/hProcess9"/>
    <dgm:cxn modelId="{E5B1C985-5E10-4D80-AAAC-CB3CFA9EA92F}" srcId="{D32B9BB3-8666-40F9-8BF8-3A3674B263EF}" destId="{2C7ED470-E8DD-4C06-9577-5DB00C1E7910}" srcOrd="1" destOrd="0" parTransId="{0CC50A3A-289C-4DD4-A026-193D57A6497A}" sibTransId="{CCDE087E-30A2-4519-AA60-D9207891022D}"/>
    <dgm:cxn modelId="{BEF91697-0712-49B6-AD5A-202447432972}" type="presOf" srcId="{4783DE98-1BA9-4208-B741-FF7F11C5591E}" destId="{6689FFDF-805B-49B8-9E3D-3652E2E7FACB}" srcOrd="0" destOrd="0" presId="urn:microsoft.com/office/officeart/2005/8/layout/hProcess9"/>
    <dgm:cxn modelId="{BFFF529A-6D1D-4C32-AC2A-FCF976731A2F}" srcId="{D32B9BB3-8666-40F9-8BF8-3A3674B263EF}" destId="{6DFCAD17-0110-445F-9920-C05D7EA2A54F}" srcOrd="2" destOrd="0" parTransId="{06BB708C-CF1D-447C-B509-1B9A619D589A}" sibTransId="{23CCE00A-31CF-41B6-91ED-B438BD12BA39}"/>
    <dgm:cxn modelId="{ABA580A2-3188-4659-BEC8-9714D475B5F2}" type="presOf" srcId="{6DFCAD17-0110-445F-9920-C05D7EA2A54F}" destId="{657D4C6E-A0C0-483D-8922-96E13651B488}" srcOrd="0" destOrd="0" presId="urn:microsoft.com/office/officeart/2005/8/layout/hProcess9"/>
    <dgm:cxn modelId="{9877BCCD-ABAB-45DB-9BE3-3CAE9453A645}" type="presOf" srcId="{D32B9BB3-8666-40F9-8BF8-3A3674B263EF}" destId="{72DA20BA-0662-4652-BE85-354E9960020A}" srcOrd="0" destOrd="0" presId="urn:microsoft.com/office/officeart/2005/8/layout/hProcess9"/>
    <dgm:cxn modelId="{B46E7C44-DAB6-4DC7-9BF6-7AA46784E0FC}" type="presParOf" srcId="{72DA20BA-0662-4652-BE85-354E9960020A}" destId="{D31EA38B-44C7-4908-9973-E85303358CD4}" srcOrd="0" destOrd="0" presId="urn:microsoft.com/office/officeart/2005/8/layout/hProcess9"/>
    <dgm:cxn modelId="{71F222A5-4E49-4B66-BB0F-AC2049B28443}" type="presParOf" srcId="{72DA20BA-0662-4652-BE85-354E9960020A}" destId="{FFE6EACC-1E50-4040-97F6-6E985D6E2FED}" srcOrd="1" destOrd="0" presId="urn:microsoft.com/office/officeart/2005/8/layout/hProcess9"/>
    <dgm:cxn modelId="{193372F2-2BAB-444E-AE93-33A1C0F5203A}" type="presParOf" srcId="{FFE6EACC-1E50-4040-97F6-6E985D6E2FED}" destId="{6689FFDF-805B-49B8-9E3D-3652E2E7FACB}" srcOrd="0" destOrd="0" presId="urn:microsoft.com/office/officeart/2005/8/layout/hProcess9"/>
    <dgm:cxn modelId="{5CEA350E-A5C2-46C1-8E5E-A7564520C316}" type="presParOf" srcId="{FFE6EACC-1E50-4040-97F6-6E985D6E2FED}" destId="{CC1C9159-9E98-4632-8A91-C160CF9480D6}" srcOrd="1" destOrd="0" presId="urn:microsoft.com/office/officeart/2005/8/layout/hProcess9"/>
    <dgm:cxn modelId="{086E7440-DF34-4457-BD2A-97662696105F}" type="presParOf" srcId="{FFE6EACC-1E50-4040-97F6-6E985D6E2FED}" destId="{100579D1-3CB1-4993-AA76-7E908B918FD6}" srcOrd="2" destOrd="0" presId="urn:microsoft.com/office/officeart/2005/8/layout/hProcess9"/>
    <dgm:cxn modelId="{E6F0955C-3615-4DA3-8EE9-B69CE887A505}" type="presParOf" srcId="{FFE6EACC-1E50-4040-97F6-6E985D6E2FED}" destId="{5AA65EDF-5534-43A4-AE9A-E576CE531BBD}" srcOrd="3" destOrd="0" presId="urn:microsoft.com/office/officeart/2005/8/layout/hProcess9"/>
    <dgm:cxn modelId="{3F4F9B9A-BC45-4042-9395-471544F8B622}" type="presParOf" srcId="{FFE6EACC-1E50-4040-97F6-6E985D6E2FED}" destId="{657D4C6E-A0C0-483D-8922-96E13651B4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2B9BB3-8666-40F9-8BF8-3A3674B263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83DE98-1BA9-4208-B741-FF7F11C5591E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ExpEd</a:t>
          </a:r>
          <a:r>
            <a:rPr lang="en-GB">
              <a:solidFill>
                <a:schemeClr val="tx1"/>
              </a:solidFill>
            </a:rPr>
            <a:t> Framework </a:t>
          </a:r>
          <a:r>
            <a:rPr lang="en-GB" dirty="0">
              <a:solidFill>
                <a:schemeClr val="tx1"/>
              </a:solidFill>
            </a:rPr>
            <a:t>could be set up like this…</a:t>
          </a:r>
        </a:p>
      </dgm:t>
    </dgm:pt>
    <dgm:pt modelId="{76D82CBF-8B7C-4C6A-B50B-F9536B5E9F45}" type="parTrans" cxnId="{5B45DB10-D7A0-483E-9772-65629D866476}">
      <dgm:prSet/>
      <dgm:spPr/>
      <dgm:t>
        <a:bodyPr/>
        <a:lstStyle/>
        <a:p>
          <a:endParaRPr lang="en-GB"/>
        </a:p>
      </dgm:t>
    </dgm:pt>
    <dgm:pt modelId="{1A82A976-2AA9-4F5C-99A5-01CA9D7A1960}" type="sibTrans" cxnId="{5B45DB10-D7A0-483E-9772-65629D866476}">
      <dgm:prSet/>
      <dgm:spPr/>
      <dgm:t>
        <a:bodyPr/>
        <a:lstStyle/>
        <a:p>
          <a:endParaRPr lang="en-GB"/>
        </a:p>
      </dgm:t>
    </dgm:pt>
    <dgm:pt modelId="{2C7ED470-E8DD-4C06-9577-5DB00C1E7910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Activities could include this…</a:t>
          </a:r>
        </a:p>
      </dgm:t>
    </dgm:pt>
    <dgm:pt modelId="{0CC50A3A-289C-4DD4-A026-193D57A6497A}" type="parTrans" cxnId="{E5B1C985-5E10-4D80-AAAC-CB3CFA9EA92F}">
      <dgm:prSet/>
      <dgm:spPr/>
      <dgm:t>
        <a:bodyPr/>
        <a:lstStyle/>
        <a:p>
          <a:endParaRPr lang="en-GB"/>
        </a:p>
      </dgm:t>
    </dgm:pt>
    <dgm:pt modelId="{CCDE087E-30A2-4519-AA60-D9207891022D}" type="sibTrans" cxnId="{E5B1C985-5E10-4D80-AAAC-CB3CFA9EA92F}">
      <dgm:prSet/>
      <dgm:spPr/>
      <dgm:t>
        <a:bodyPr/>
        <a:lstStyle/>
        <a:p>
          <a:endParaRPr lang="en-GB"/>
        </a:p>
      </dgm:t>
    </dgm:pt>
    <dgm:pt modelId="{6DFCAD17-0110-445F-9920-C05D7EA2A54F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Practical ways in which students could lead their own learning include…</a:t>
          </a:r>
        </a:p>
      </dgm:t>
    </dgm:pt>
    <dgm:pt modelId="{06BB708C-CF1D-447C-B509-1B9A619D589A}" type="parTrans" cxnId="{BFFF529A-6D1D-4C32-AC2A-FCF976731A2F}">
      <dgm:prSet/>
      <dgm:spPr/>
      <dgm:t>
        <a:bodyPr/>
        <a:lstStyle/>
        <a:p>
          <a:endParaRPr lang="en-GB"/>
        </a:p>
      </dgm:t>
    </dgm:pt>
    <dgm:pt modelId="{23CCE00A-31CF-41B6-91ED-B438BD12BA39}" type="sibTrans" cxnId="{BFFF529A-6D1D-4C32-AC2A-FCF976731A2F}">
      <dgm:prSet/>
      <dgm:spPr/>
      <dgm:t>
        <a:bodyPr/>
        <a:lstStyle/>
        <a:p>
          <a:endParaRPr lang="en-GB"/>
        </a:p>
      </dgm:t>
    </dgm:pt>
    <dgm:pt modelId="{72DA20BA-0662-4652-BE85-354E9960020A}" type="pres">
      <dgm:prSet presAssocID="{D32B9BB3-8666-40F9-8BF8-3A3674B263EF}" presName="CompostProcess" presStyleCnt="0">
        <dgm:presLayoutVars>
          <dgm:dir/>
          <dgm:resizeHandles val="exact"/>
        </dgm:presLayoutVars>
      </dgm:prSet>
      <dgm:spPr/>
    </dgm:pt>
    <dgm:pt modelId="{D31EA38B-44C7-4908-9973-E85303358CD4}" type="pres">
      <dgm:prSet presAssocID="{D32B9BB3-8666-40F9-8BF8-3A3674B263EF}" presName="arrow" presStyleLbl="bgShp" presStyleIdx="0" presStyleCnt="1" custScaleX="117564"/>
      <dgm:spPr>
        <a:ln>
          <a:solidFill>
            <a:schemeClr val="tx1"/>
          </a:solidFill>
        </a:ln>
      </dgm:spPr>
    </dgm:pt>
    <dgm:pt modelId="{FFE6EACC-1E50-4040-97F6-6E985D6E2FED}" type="pres">
      <dgm:prSet presAssocID="{D32B9BB3-8666-40F9-8BF8-3A3674B263EF}" presName="linearProcess" presStyleCnt="0"/>
      <dgm:spPr/>
    </dgm:pt>
    <dgm:pt modelId="{6689FFDF-805B-49B8-9E3D-3652E2E7FACB}" type="pres">
      <dgm:prSet presAssocID="{4783DE98-1BA9-4208-B741-FF7F11C5591E}" presName="textNode" presStyleLbl="node1" presStyleIdx="0" presStyleCnt="3" custScaleX="70863" custScaleY="71006" custLinFactX="-16736" custLinFactNeighborX="-100000" custLinFactNeighborY="0">
        <dgm:presLayoutVars>
          <dgm:bulletEnabled val="1"/>
        </dgm:presLayoutVars>
      </dgm:prSet>
      <dgm:spPr/>
    </dgm:pt>
    <dgm:pt modelId="{CC1C9159-9E98-4632-8A91-C160CF9480D6}" type="pres">
      <dgm:prSet presAssocID="{1A82A976-2AA9-4F5C-99A5-01CA9D7A1960}" presName="sibTrans" presStyleCnt="0"/>
      <dgm:spPr/>
    </dgm:pt>
    <dgm:pt modelId="{100579D1-3CB1-4993-AA76-7E908B918FD6}" type="pres">
      <dgm:prSet presAssocID="{2C7ED470-E8DD-4C06-9577-5DB00C1E7910}" presName="textNode" presStyleLbl="node1" presStyleIdx="1" presStyleCnt="3" custScaleX="70863" custScaleY="71006" custLinFactX="-6755" custLinFactNeighborX="-100000" custLinFactNeighborY="0">
        <dgm:presLayoutVars>
          <dgm:bulletEnabled val="1"/>
        </dgm:presLayoutVars>
      </dgm:prSet>
      <dgm:spPr/>
    </dgm:pt>
    <dgm:pt modelId="{5AA65EDF-5534-43A4-AE9A-E576CE531BBD}" type="pres">
      <dgm:prSet presAssocID="{CCDE087E-30A2-4519-AA60-D9207891022D}" presName="sibTrans" presStyleCnt="0"/>
      <dgm:spPr/>
    </dgm:pt>
    <dgm:pt modelId="{657D4C6E-A0C0-483D-8922-96E13651B488}" type="pres">
      <dgm:prSet presAssocID="{6DFCAD17-0110-445F-9920-C05D7EA2A54F}" presName="textNode" presStyleLbl="node1" presStyleIdx="2" presStyleCnt="3" custScaleX="76069" custScaleY="71006" custLinFactNeighborX="12681" custLinFactNeighborY="0">
        <dgm:presLayoutVars>
          <dgm:bulletEnabled val="1"/>
        </dgm:presLayoutVars>
      </dgm:prSet>
      <dgm:spPr/>
    </dgm:pt>
  </dgm:ptLst>
  <dgm:cxnLst>
    <dgm:cxn modelId="{5B45DB10-D7A0-483E-9772-65629D866476}" srcId="{D32B9BB3-8666-40F9-8BF8-3A3674B263EF}" destId="{4783DE98-1BA9-4208-B741-FF7F11C5591E}" srcOrd="0" destOrd="0" parTransId="{76D82CBF-8B7C-4C6A-B50B-F9536B5E9F45}" sibTransId="{1A82A976-2AA9-4F5C-99A5-01CA9D7A1960}"/>
    <dgm:cxn modelId="{AB691937-EE74-4DAA-A4F5-D2F2ABF9B78E}" type="presOf" srcId="{2C7ED470-E8DD-4C06-9577-5DB00C1E7910}" destId="{100579D1-3CB1-4993-AA76-7E908B918FD6}" srcOrd="0" destOrd="0" presId="urn:microsoft.com/office/officeart/2005/8/layout/hProcess9"/>
    <dgm:cxn modelId="{E5B1C985-5E10-4D80-AAAC-CB3CFA9EA92F}" srcId="{D32B9BB3-8666-40F9-8BF8-3A3674B263EF}" destId="{2C7ED470-E8DD-4C06-9577-5DB00C1E7910}" srcOrd="1" destOrd="0" parTransId="{0CC50A3A-289C-4DD4-A026-193D57A6497A}" sibTransId="{CCDE087E-30A2-4519-AA60-D9207891022D}"/>
    <dgm:cxn modelId="{A86D2F8A-5FCB-4FA6-8067-5960F2AB8184}" type="presOf" srcId="{4783DE98-1BA9-4208-B741-FF7F11C5591E}" destId="{6689FFDF-805B-49B8-9E3D-3652E2E7FACB}" srcOrd="0" destOrd="0" presId="urn:microsoft.com/office/officeart/2005/8/layout/hProcess9"/>
    <dgm:cxn modelId="{83425A97-9434-4FC6-8A25-CBD45741BA71}" type="presOf" srcId="{6DFCAD17-0110-445F-9920-C05D7EA2A54F}" destId="{657D4C6E-A0C0-483D-8922-96E13651B488}" srcOrd="0" destOrd="0" presId="urn:microsoft.com/office/officeart/2005/8/layout/hProcess9"/>
    <dgm:cxn modelId="{BFFF529A-6D1D-4C32-AC2A-FCF976731A2F}" srcId="{D32B9BB3-8666-40F9-8BF8-3A3674B263EF}" destId="{6DFCAD17-0110-445F-9920-C05D7EA2A54F}" srcOrd="2" destOrd="0" parTransId="{06BB708C-CF1D-447C-B509-1B9A619D589A}" sibTransId="{23CCE00A-31CF-41B6-91ED-B438BD12BA39}"/>
    <dgm:cxn modelId="{6C8B67EA-16E2-408D-8033-C65CE2E64AF6}" type="presOf" srcId="{D32B9BB3-8666-40F9-8BF8-3A3674B263EF}" destId="{72DA20BA-0662-4652-BE85-354E9960020A}" srcOrd="0" destOrd="0" presId="urn:microsoft.com/office/officeart/2005/8/layout/hProcess9"/>
    <dgm:cxn modelId="{B53449BC-2818-4525-A836-2247B17CA432}" type="presParOf" srcId="{72DA20BA-0662-4652-BE85-354E9960020A}" destId="{D31EA38B-44C7-4908-9973-E85303358CD4}" srcOrd="0" destOrd="0" presId="urn:microsoft.com/office/officeart/2005/8/layout/hProcess9"/>
    <dgm:cxn modelId="{869C8810-B34E-494A-BFB4-12E0498D3426}" type="presParOf" srcId="{72DA20BA-0662-4652-BE85-354E9960020A}" destId="{FFE6EACC-1E50-4040-97F6-6E985D6E2FED}" srcOrd="1" destOrd="0" presId="urn:microsoft.com/office/officeart/2005/8/layout/hProcess9"/>
    <dgm:cxn modelId="{7E654C79-3D81-4376-81BF-3D67D5B65776}" type="presParOf" srcId="{FFE6EACC-1E50-4040-97F6-6E985D6E2FED}" destId="{6689FFDF-805B-49B8-9E3D-3652E2E7FACB}" srcOrd="0" destOrd="0" presId="urn:microsoft.com/office/officeart/2005/8/layout/hProcess9"/>
    <dgm:cxn modelId="{AD00FB12-C311-4D92-AD56-2AAA131B58DB}" type="presParOf" srcId="{FFE6EACC-1E50-4040-97F6-6E985D6E2FED}" destId="{CC1C9159-9E98-4632-8A91-C160CF9480D6}" srcOrd="1" destOrd="0" presId="urn:microsoft.com/office/officeart/2005/8/layout/hProcess9"/>
    <dgm:cxn modelId="{A7A93CFB-8221-40E2-95D3-F8B3CF11ABBF}" type="presParOf" srcId="{FFE6EACC-1E50-4040-97F6-6E985D6E2FED}" destId="{100579D1-3CB1-4993-AA76-7E908B918FD6}" srcOrd="2" destOrd="0" presId="urn:microsoft.com/office/officeart/2005/8/layout/hProcess9"/>
    <dgm:cxn modelId="{AC5DDE47-3C4A-45DE-B129-A4D8957A90FB}" type="presParOf" srcId="{FFE6EACC-1E50-4040-97F6-6E985D6E2FED}" destId="{5AA65EDF-5534-43A4-AE9A-E576CE531BBD}" srcOrd="3" destOrd="0" presId="urn:microsoft.com/office/officeart/2005/8/layout/hProcess9"/>
    <dgm:cxn modelId="{939EA572-843C-4676-883D-596C3818C129}" type="presParOf" srcId="{FFE6EACC-1E50-4040-97F6-6E985D6E2FED}" destId="{657D4C6E-A0C0-483D-8922-96E13651B4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B9BB3-8666-40F9-8BF8-3A3674B263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83DE98-1BA9-4208-B741-FF7F11C5591E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IntEx</a:t>
          </a:r>
          <a:endParaRPr lang="en-GB" dirty="0">
            <a:solidFill>
              <a:schemeClr val="tx1"/>
            </a:solidFill>
          </a:endParaRPr>
        </a:p>
      </dgm:t>
    </dgm:pt>
    <dgm:pt modelId="{76D82CBF-8B7C-4C6A-B50B-F9536B5E9F45}" type="parTrans" cxnId="{5B45DB10-D7A0-483E-9772-65629D866476}">
      <dgm:prSet/>
      <dgm:spPr/>
      <dgm:t>
        <a:bodyPr/>
        <a:lstStyle/>
        <a:p>
          <a:endParaRPr lang="en-GB"/>
        </a:p>
      </dgm:t>
    </dgm:pt>
    <dgm:pt modelId="{1A82A976-2AA9-4F5C-99A5-01CA9D7A1960}" type="sibTrans" cxnId="{5B45DB10-D7A0-483E-9772-65629D866476}">
      <dgm:prSet/>
      <dgm:spPr/>
      <dgm:t>
        <a:bodyPr/>
        <a:lstStyle/>
        <a:p>
          <a:endParaRPr lang="en-GB"/>
        </a:p>
      </dgm:t>
    </dgm:pt>
    <dgm:pt modelId="{2C7ED470-E8DD-4C06-9577-5DB00C1E7910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ExpAct</a:t>
          </a:r>
          <a:endParaRPr lang="en-GB" dirty="0">
            <a:solidFill>
              <a:schemeClr val="tx1"/>
            </a:solidFill>
          </a:endParaRPr>
        </a:p>
      </dgm:t>
    </dgm:pt>
    <dgm:pt modelId="{0CC50A3A-289C-4DD4-A026-193D57A6497A}" type="parTrans" cxnId="{E5B1C985-5E10-4D80-AAAC-CB3CFA9EA92F}">
      <dgm:prSet/>
      <dgm:spPr/>
      <dgm:t>
        <a:bodyPr/>
        <a:lstStyle/>
        <a:p>
          <a:endParaRPr lang="en-GB"/>
        </a:p>
      </dgm:t>
    </dgm:pt>
    <dgm:pt modelId="{CCDE087E-30A2-4519-AA60-D9207891022D}" type="sibTrans" cxnId="{E5B1C985-5E10-4D80-AAAC-CB3CFA9EA92F}">
      <dgm:prSet/>
      <dgm:spPr/>
      <dgm:t>
        <a:bodyPr/>
        <a:lstStyle/>
        <a:p>
          <a:endParaRPr lang="en-GB"/>
        </a:p>
      </dgm:t>
    </dgm:pt>
    <dgm:pt modelId="{6DFCAD17-0110-445F-9920-C05D7EA2A54F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SLL</a:t>
          </a:r>
        </a:p>
      </dgm:t>
    </dgm:pt>
    <dgm:pt modelId="{06BB708C-CF1D-447C-B509-1B9A619D589A}" type="parTrans" cxnId="{BFFF529A-6D1D-4C32-AC2A-FCF976731A2F}">
      <dgm:prSet/>
      <dgm:spPr/>
      <dgm:t>
        <a:bodyPr/>
        <a:lstStyle/>
        <a:p>
          <a:endParaRPr lang="en-GB"/>
        </a:p>
      </dgm:t>
    </dgm:pt>
    <dgm:pt modelId="{23CCE00A-31CF-41B6-91ED-B438BD12BA39}" type="sibTrans" cxnId="{BFFF529A-6D1D-4C32-AC2A-FCF976731A2F}">
      <dgm:prSet/>
      <dgm:spPr/>
      <dgm:t>
        <a:bodyPr/>
        <a:lstStyle/>
        <a:p>
          <a:endParaRPr lang="en-GB"/>
        </a:p>
      </dgm:t>
    </dgm:pt>
    <dgm:pt modelId="{72DA20BA-0662-4652-BE85-354E9960020A}" type="pres">
      <dgm:prSet presAssocID="{D32B9BB3-8666-40F9-8BF8-3A3674B263EF}" presName="CompostProcess" presStyleCnt="0">
        <dgm:presLayoutVars>
          <dgm:dir/>
          <dgm:resizeHandles val="exact"/>
        </dgm:presLayoutVars>
      </dgm:prSet>
      <dgm:spPr/>
    </dgm:pt>
    <dgm:pt modelId="{D31EA38B-44C7-4908-9973-E85303358CD4}" type="pres">
      <dgm:prSet presAssocID="{D32B9BB3-8666-40F9-8BF8-3A3674B263EF}" presName="arrow" presStyleLbl="bgShp" presStyleIdx="0" presStyleCnt="1" custScaleX="117564"/>
      <dgm:spPr>
        <a:ln>
          <a:solidFill>
            <a:schemeClr val="tx1"/>
          </a:solidFill>
        </a:ln>
      </dgm:spPr>
    </dgm:pt>
    <dgm:pt modelId="{FFE6EACC-1E50-4040-97F6-6E985D6E2FED}" type="pres">
      <dgm:prSet presAssocID="{D32B9BB3-8666-40F9-8BF8-3A3674B263EF}" presName="linearProcess" presStyleCnt="0"/>
      <dgm:spPr/>
    </dgm:pt>
    <dgm:pt modelId="{6689FFDF-805B-49B8-9E3D-3652E2E7FACB}" type="pres">
      <dgm:prSet presAssocID="{4783DE98-1BA9-4208-B741-FF7F11C5591E}" presName="textNode" presStyleLbl="node1" presStyleIdx="0" presStyleCnt="3" custScaleX="70863" custScaleY="71006" custLinFactX="-1204" custLinFactNeighborX="-100000" custLinFactNeighborY="565">
        <dgm:presLayoutVars>
          <dgm:bulletEnabled val="1"/>
        </dgm:presLayoutVars>
      </dgm:prSet>
      <dgm:spPr/>
    </dgm:pt>
    <dgm:pt modelId="{CC1C9159-9E98-4632-8A91-C160CF9480D6}" type="pres">
      <dgm:prSet presAssocID="{1A82A976-2AA9-4F5C-99A5-01CA9D7A1960}" presName="sibTrans" presStyleCnt="0"/>
      <dgm:spPr/>
    </dgm:pt>
    <dgm:pt modelId="{100579D1-3CB1-4993-AA76-7E908B918FD6}" type="pres">
      <dgm:prSet presAssocID="{2C7ED470-E8DD-4C06-9577-5DB00C1E7910}" presName="textNode" presStyleLbl="node1" presStyleIdx="1" presStyleCnt="3" custScaleX="75724" custScaleY="71006" custLinFactX="-1479" custLinFactNeighborX="-100000" custLinFactNeighborY="-793">
        <dgm:presLayoutVars>
          <dgm:bulletEnabled val="1"/>
        </dgm:presLayoutVars>
      </dgm:prSet>
      <dgm:spPr/>
    </dgm:pt>
    <dgm:pt modelId="{5AA65EDF-5534-43A4-AE9A-E576CE531BBD}" type="pres">
      <dgm:prSet presAssocID="{CCDE087E-30A2-4519-AA60-D9207891022D}" presName="sibTrans" presStyleCnt="0"/>
      <dgm:spPr/>
    </dgm:pt>
    <dgm:pt modelId="{657D4C6E-A0C0-483D-8922-96E13651B488}" type="pres">
      <dgm:prSet presAssocID="{6DFCAD17-0110-445F-9920-C05D7EA2A54F}" presName="textNode" presStyleLbl="node1" presStyleIdx="2" presStyleCnt="3" custScaleX="70863" custScaleY="71006" custLinFactNeighborX="-64399" custLinFactNeighborY="-474">
        <dgm:presLayoutVars>
          <dgm:bulletEnabled val="1"/>
        </dgm:presLayoutVars>
      </dgm:prSet>
      <dgm:spPr/>
    </dgm:pt>
  </dgm:ptLst>
  <dgm:cxnLst>
    <dgm:cxn modelId="{5B45DB10-D7A0-483E-9772-65629D866476}" srcId="{D32B9BB3-8666-40F9-8BF8-3A3674B263EF}" destId="{4783DE98-1BA9-4208-B741-FF7F11C5591E}" srcOrd="0" destOrd="0" parTransId="{76D82CBF-8B7C-4C6A-B50B-F9536B5E9F45}" sibTransId="{1A82A976-2AA9-4F5C-99A5-01CA9D7A1960}"/>
    <dgm:cxn modelId="{E3DDC92C-5DB1-42BC-AFDE-FFED84281B88}" type="presOf" srcId="{4783DE98-1BA9-4208-B741-FF7F11C5591E}" destId="{6689FFDF-805B-49B8-9E3D-3652E2E7FACB}" srcOrd="0" destOrd="0" presId="urn:microsoft.com/office/officeart/2005/8/layout/hProcess9"/>
    <dgm:cxn modelId="{60980E49-19E6-4727-8D5C-A777020E8D02}" type="presOf" srcId="{2C7ED470-E8DD-4C06-9577-5DB00C1E7910}" destId="{100579D1-3CB1-4993-AA76-7E908B918FD6}" srcOrd="0" destOrd="0" presId="urn:microsoft.com/office/officeart/2005/8/layout/hProcess9"/>
    <dgm:cxn modelId="{D75E9C6C-6836-47BD-B053-2CBEDF0C0D95}" type="presOf" srcId="{D32B9BB3-8666-40F9-8BF8-3A3674B263EF}" destId="{72DA20BA-0662-4652-BE85-354E9960020A}" srcOrd="0" destOrd="0" presId="urn:microsoft.com/office/officeart/2005/8/layout/hProcess9"/>
    <dgm:cxn modelId="{E5B1C985-5E10-4D80-AAAC-CB3CFA9EA92F}" srcId="{D32B9BB3-8666-40F9-8BF8-3A3674B263EF}" destId="{2C7ED470-E8DD-4C06-9577-5DB00C1E7910}" srcOrd="1" destOrd="0" parTransId="{0CC50A3A-289C-4DD4-A026-193D57A6497A}" sibTransId="{CCDE087E-30A2-4519-AA60-D9207891022D}"/>
    <dgm:cxn modelId="{BFFF529A-6D1D-4C32-AC2A-FCF976731A2F}" srcId="{D32B9BB3-8666-40F9-8BF8-3A3674B263EF}" destId="{6DFCAD17-0110-445F-9920-C05D7EA2A54F}" srcOrd="2" destOrd="0" parTransId="{06BB708C-CF1D-447C-B509-1B9A619D589A}" sibTransId="{23CCE00A-31CF-41B6-91ED-B438BD12BA39}"/>
    <dgm:cxn modelId="{ECE91AB0-EB95-47D6-9BA1-76C326F09371}" type="presOf" srcId="{6DFCAD17-0110-445F-9920-C05D7EA2A54F}" destId="{657D4C6E-A0C0-483D-8922-96E13651B488}" srcOrd="0" destOrd="0" presId="urn:microsoft.com/office/officeart/2005/8/layout/hProcess9"/>
    <dgm:cxn modelId="{82B4552C-471C-4B44-90F7-203AD7ABBEA1}" type="presParOf" srcId="{72DA20BA-0662-4652-BE85-354E9960020A}" destId="{D31EA38B-44C7-4908-9973-E85303358CD4}" srcOrd="0" destOrd="0" presId="urn:microsoft.com/office/officeart/2005/8/layout/hProcess9"/>
    <dgm:cxn modelId="{5EB0FA59-D3C4-4720-927C-2C54C7743E65}" type="presParOf" srcId="{72DA20BA-0662-4652-BE85-354E9960020A}" destId="{FFE6EACC-1E50-4040-97F6-6E985D6E2FED}" srcOrd="1" destOrd="0" presId="urn:microsoft.com/office/officeart/2005/8/layout/hProcess9"/>
    <dgm:cxn modelId="{B4D4BD21-073A-42B6-952F-64E3201D039E}" type="presParOf" srcId="{FFE6EACC-1E50-4040-97F6-6E985D6E2FED}" destId="{6689FFDF-805B-49B8-9E3D-3652E2E7FACB}" srcOrd="0" destOrd="0" presId="urn:microsoft.com/office/officeart/2005/8/layout/hProcess9"/>
    <dgm:cxn modelId="{638A31AD-FD02-45ED-BD1D-0DEAD1AC9553}" type="presParOf" srcId="{FFE6EACC-1E50-4040-97F6-6E985D6E2FED}" destId="{CC1C9159-9E98-4632-8A91-C160CF9480D6}" srcOrd="1" destOrd="0" presId="urn:microsoft.com/office/officeart/2005/8/layout/hProcess9"/>
    <dgm:cxn modelId="{A941C782-1C34-470E-8268-B4AC025A2C28}" type="presParOf" srcId="{FFE6EACC-1E50-4040-97F6-6E985D6E2FED}" destId="{100579D1-3CB1-4993-AA76-7E908B918FD6}" srcOrd="2" destOrd="0" presId="urn:microsoft.com/office/officeart/2005/8/layout/hProcess9"/>
    <dgm:cxn modelId="{7FEEE93B-097E-46E8-934F-575F5AB5FC19}" type="presParOf" srcId="{FFE6EACC-1E50-4040-97F6-6E985D6E2FED}" destId="{5AA65EDF-5534-43A4-AE9A-E576CE531BBD}" srcOrd="3" destOrd="0" presId="urn:microsoft.com/office/officeart/2005/8/layout/hProcess9"/>
    <dgm:cxn modelId="{DF2C0A7C-95E2-49B4-B1DB-0F2A4C218A12}" type="presParOf" srcId="{FFE6EACC-1E50-4040-97F6-6E985D6E2FED}" destId="{657D4C6E-A0C0-483D-8922-96E13651B4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2B9BB3-8666-40F9-8BF8-3A3674B263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83DE98-1BA9-4208-B741-FF7F11C5591E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Integrated Experiential Approach</a:t>
          </a:r>
        </a:p>
        <a:p>
          <a:r>
            <a:rPr lang="en-GB" dirty="0">
              <a:solidFill>
                <a:schemeClr val="tx1"/>
              </a:solidFill>
            </a:rPr>
            <a:t>(</a:t>
          </a:r>
          <a:r>
            <a:rPr lang="en-GB" dirty="0" err="1">
              <a:solidFill>
                <a:schemeClr val="tx1"/>
              </a:solidFill>
            </a:rPr>
            <a:t>IntEx</a:t>
          </a:r>
          <a:r>
            <a:rPr lang="en-GB" dirty="0">
              <a:solidFill>
                <a:schemeClr val="tx1"/>
              </a:solidFill>
            </a:rPr>
            <a:t>)</a:t>
          </a:r>
        </a:p>
      </dgm:t>
    </dgm:pt>
    <dgm:pt modelId="{76D82CBF-8B7C-4C6A-B50B-F9536B5E9F45}" type="parTrans" cxnId="{5B45DB10-D7A0-483E-9772-65629D866476}">
      <dgm:prSet/>
      <dgm:spPr/>
      <dgm:t>
        <a:bodyPr/>
        <a:lstStyle/>
        <a:p>
          <a:endParaRPr lang="en-GB"/>
        </a:p>
      </dgm:t>
    </dgm:pt>
    <dgm:pt modelId="{1A82A976-2AA9-4F5C-99A5-01CA9D7A1960}" type="sibTrans" cxnId="{5B45DB10-D7A0-483E-9772-65629D866476}">
      <dgm:prSet/>
      <dgm:spPr/>
      <dgm:t>
        <a:bodyPr/>
        <a:lstStyle/>
        <a:p>
          <a:endParaRPr lang="en-GB"/>
        </a:p>
      </dgm:t>
    </dgm:pt>
    <dgm:pt modelId="{2C7ED470-E8DD-4C06-9577-5DB00C1E7910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Experiential Activity</a:t>
          </a:r>
        </a:p>
        <a:p>
          <a:r>
            <a:rPr lang="en-GB" dirty="0">
              <a:solidFill>
                <a:schemeClr val="tx1"/>
              </a:solidFill>
            </a:rPr>
            <a:t>(</a:t>
          </a:r>
          <a:r>
            <a:rPr lang="en-GB" dirty="0" err="1">
              <a:solidFill>
                <a:schemeClr val="tx1"/>
              </a:solidFill>
            </a:rPr>
            <a:t>ExpAct</a:t>
          </a:r>
          <a:r>
            <a:rPr lang="en-GB" dirty="0">
              <a:solidFill>
                <a:schemeClr val="tx1"/>
              </a:solidFill>
            </a:rPr>
            <a:t>)</a:t>
          </a:r>
        </a:p>
      </dgm:t>
    </dgm:pt>
    <dgm:pt modelId="{0CC50A3A-289C-4DD4-A026-193D57A6497A}" type="parTrans" cxnId="{E5B1C985-5E10-4D80-AAAC-CB3CFA9EA92F}">
      <dgm:prSet/>
      <dgm:spPr/>
      <dgm:t>
        <a:bodyPr/>
        <a:lstStyle/>
        <a:p>
          <a:endParaRPr lang="en-GB"/>
        </a:p>
      </dgm:t>
    </dgm:pt>
    <dgm:pt modelId="{CCDE087E-30A2-4519-AA60-D9207891022D}" type="sibTrans" cxnId="{E5B1C985-5E10-4D80-AAAC-CB3CFA9EA92F}">
      <dgm:prSet/>
      <dgm:spPr/>
      <dgm:t>
        <a:bodyPr/>
        <a:lstStyle/>
        <a:p>
          <a:endParaRPr lang="en-GB"/>
        </a:p>
      </dgm:t>
    </dgm:pt>
    <dgm:pt modelId="{6DFCAD17-0110-445F-9920-C05D7EA2A54F}">
      <dgm:prSet phldrT="[Text]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Student-Led Learning</a:t>
          </a:r>
        </a:p>
        <a:p>
          <a:r>
            <a:rPr lang="en-GB" dirty="0">
              <a:solidFill>
                <a:schemeClr val="tx1"/>
              </a:solidFill>
            </a:rPr>
            <a:t>(SLL)</a:t>
          </a:r>
        </a:p>
      </dgm:t>
    </dgm:pt>
    <dgm:pt modelId="{06BB708C-CF1D-447C-B509-1B9A619D589A}" type="parTrans" cxnId="{BFFF529A-6D1D-4C32-AC2A-FCF976731A2F}">
      <dgm:prSet/>
      <dgm:spPr/>
      <dgm:t>
        <a:bodyPr/>
        <a:lstStyle/>
        <a:p>
          <a:endParaRPr lang="en-GB"/>
        </a:p>
      </dgm:t>
    </dgm:pt>
    <dgm:pt modelId="{23CCE00A-31CF-41B6-91ED-B438BD12BA39}" type="sibTrans" cxnId="{BFFF529A-6D1D-4C32-AC2A-FCF976731A2F}">
      <dgm:prSet/>
      <dgm:spPr/>
      <dgm:t>
        <a:bodyPr/>
        <a:lstStyle/>
        <a:p>
          <a:endParaRPr lang="en-GB"/>
        </a:p>
      </dgm:t>
    </dgm:pt>
    <dgm:pt modelId="{72DA20BA-0662-4652-BE85-354E9960020A}" type="pres">
      <dgm:prSet presAssocID="{D32B9BB3-8666-40F9-8BF8-3A3674B263EF}" presName="CompostProcess" presStyleCnt="0">
        <dgm:presLayoutVars>
          <dgm:dir/>
          <dgm:resizeHandles val="exact"/>
        </dgm:presLayoutVars>
      </dgm:prSet>
      <dgm:spPr/>
    </dgm:pt>
    <dgm:pt modelId="{D31EA38B-44C7-4908-9973-E85303358CD4}" type="pres">
      <dgm:prSet presAssocID="{D32B9BB3-8666-40F9-8BF8-3A3674B263EF}" presName="arrow" presStyleLbl="bgShp" presStyleIdx="0" presStyleCnt="1" custScaleX="117564"/>
      <dgm:spPr>
        <a:ln>
          <a:solidFill>
            <a:schemeClr val="tx1"/>
          </a:solidFill>
        </a:ln>
      </dgm:spPr>
    </dgm:pt>
    <dgm:pt modelId="{FFE6EACC-1E50-4040-97F6-6E985D6E2FED}" type="pres">
      <dgm:prSet presAssocID="{D32B9BB3-8666-40F9-8BF8-3A3674B263EF}" presName="linearProcess" presStyleCnt="0"/>
      <dgm:spPr/>
    </dgm:pt>
    <dgm:pt modelId="{6689FFDF-805B-49B8-9E3D-3652E2E7FACB}" type="pres">
      <dgm:prSet presAssocID="{4783DE98-1BA9-4208-B741-FF7F11C5591E}" presName="textNode" presStyleLbl="node1" presStyleIdx="0" presStyleCnt="3" custScaleX="70863" custScaleY="71006" custLinFactX="-28069" custLinFactNeighborX="-100000" custLinFactNeighborY="565">
        <dgm:presLayoutVars>
          <dgm:bulletEnabled val="1"/>
        </dgm:presLayoutVars>
      </dgm:prSet>
      <dgm:spPr/>
    </dgm:pt>
    <dgm:pt modelId="{CC1C9159-9E98-4632-8A91-C160CF9480D6}" type="pres">
      <dgm:prSet presAssocID="{1A82A976-2AA9-4F5C-99A5-01CA9D7A1960}" presName="sibTrans" presStyleCnt="0"/>
      <dgm:spPr/>
    </dgm:pt>
    <dgm:pt modelId="{100579D1-3CB1-4993-AA76-7E908B918FD6}" type="pres">
      <dgm:prSet presAssocID="{2C7ED470-E8DD-4C06-9577-5DB00C1E7910}" presName="textNode" presStyleLbl="node1" presStyleIdx="1" presStyleCnt="3" custScaleX="70863" custScaleY="71006" custLinFactX="-6755" custLinFactNeighborX="-100000" custLinFactNeighborY="0">
        <dgm:presLayoutVars>
          <dgm:bulletEnabled val="1"/>
        </dgm:presLayoutVars>
      </dgm:prSet>
      <dgm:spPr/>
    </dgm:pt>
    <dgm:pt modelId="{5AA65EDF-5534-43A4-AE9A-E576CE531BBD}" type="pres">
      <dgm:prSet presAssocID="{CCDE087E-30A2-4519-AA60-D9207891022D}" presName="sibTrans" presStyleCnt="0"/>
      <dgm:spPr/>
    </dgm:pt>
    <dgm:pt modelId="{657D4C6E-A0C0-483D-8922-96E13651B488}" type="pres">
      <dgm:prSet presAssocID="{6DFCAD17-0110-445F-9920-C05D7EA2A54F}" presName="textNode" presStyleLbl="node1" presStyleIdx="2" presStyleCnt="3" custScaleX="76069" custScaleY="71006" custLinFactNeighborX="12681" custLinFactNeighborY="0">
        <dgm:presLayoutVars>
          <dgm:bulletEnabled val="1"/>
        </dgm:presLayoutVars>
      </dgm:prSet>
      <dgm:spPr/>
    </dgm:pt>
  </dgm:ptLst>
  <dgm:cxnLst>
    <dgm:cxn modelId="{5B45DB10-D7A0-483E-9772-65629D866476}" srcId="{D32B9BB3-8666-40F9-8BF8-3A3674B263EF}" destId="{4783DE98-1BA9-4208-B741-FF7F11C5591E}" srcOrd="0" destOrd="0" parTransId="{76D82CBF-8B7C-4C6A-B50B-F9536B5E9F45}" sibTransId="{1A82A976-2AA9-4F5C-99A5-01CA9D7A1960}"/>
    <dgm:cxn modelId="{E5B1C985-5E10-4D80-AAAC-CB3CFA9EA92F}" srcId="{D32B9BB3-8666-40F9-8BF8-3A3674B263EF}" destId="{2C7ED470-E8DD-4C06-9577-5DB00C1E7910}" srcOrd="1" destOrd="0" parTransId="{0CC50A3A-289C-4DD4-A026-193D57A6497A}" sibTransId="{CCDE087E-30A2-4519-AA60-D9207891022D}"/>
    <dgm:cxn modelId="{FD339289-9181-4802-8E59-34887F01A711}" type="presOf" srcId="{D32B9BB3-8666-40F9-8BF8-3A3674B263EF}" destId="{72DA20BA-0662-4652-BE85-354E9960020A}" srcOrd="0" destOrd="0" presId="urn:microsoft.com/office/officeart/2005/8/layout/hProcess9"/>
    <dgm:cxn modelId="{BBCB419A-B3C8-425C-A646-C1A1B71C4047}" type="presOf" srcId="{6DFCAD17-0110-445F-9920-C05D7EA2A54F}" destId="{657D4C6E-A0C0-483D-8922-96E13651B488}" srcOrd="0" destOrd="0" presId="urn:microsoft.com/office/officeart/2005/8/layout/hProcess9"/>
    <dgm:cxn modelId="{BFFF529A-6D1D-4C32-AC2A-FCF976731A2F}" srcId="{D32B9BB3-8666-40F9-8BF8-3A3674B263EF}" destId="{6DFCAD17-0110-445F-9920-C05D7EA2A54F}" srcOrd="2" destOrd="0" parTransId="{06BB708C-CF1D-447C-B509-1B9A619D589A}" sibTransId="{23CCE00A-31CF-41B6-91ED-B438BD12BA39}"/>
    <dgm:cxn modelId="{3DBAFB9F-2516-4B80-822A-C62ADF84A013}" type="presOf" srcId="{2C7ED470-E8DD-4C06-9577-5DB00C1E7910}" destId="{100579D1-3CB1-4993-AA76-7E908B918FD6}" srcOrd="0" destOrd="0" presId="urn:microsoft.com/office/officeart/2005/8/layout/hProcess9"/>
    <dgm:cxn modelId="{356810A7-41C7-4ED6-B333-D19B12FC2364}" type="presOf" srcId="{4783DE98-1BA9-4208-B741-FF7F11C5591E}" destId="{6689FFDF-805B-49B8-9E3D-3652E2E7FACB}" srcOrd="0" destOrd="0" presId="urn:microsoft.com/office/officeart/2005/8/layout/hProcess9"/>
    <dgm:cxn modelId="{F50EDCD3-4AB0-443A-8911-0DD12D3094BF}" type="presParOf" srcId="{72DA20BA-0662-4652-BE85-354E9960020A}" destId="{D31EA38B-44C7-4908-9973-E85303358CD4}" srcOrd="0" destOrd="0" presId="urn:microsoft.com/office/officeart/2005/8/layout/hProcess9"/>
    <dgm:cxn modelId="{95344774-2593-40E0-B4AB-E2ABA4265794}" type="presParOf" srcId="{72DA20BA-0662-4652-BE85-354E9960020A}" destId="{FFE6EACC-1E50-4040-97F6-6E985D6E2FED}" srcOrd="1" destOrd="0" presId="urn:microsoft.com/office/officeart/2005/8/layout/hProcess9"/>
    <dgm:cxn modelId="{3E94A8A6-2E8F-4C6A-A10E-5518DF1C3E9F}" type="presParOf" srcId="{FFE6EACC-1E50-4040-97F6-6E985D6E2FED}" destId="{6689FFDF-805B-49B8-9E3D-3652E2E7FACB}" srcOrd="0" destOrd="0" presId="urn:microsoft.com/office/officeart/2005/8/layout/hProcess9"/>
    <dgm:cxn modelId="{2D3276FC-D0DD-47AC-843B-CD2A9281769D}" type="presParOf" srcId="{FFE6EACC-1E50-4040-97F6-6E985D6E2FED}" destId="{CC1C9159-9E98-4632-8A91-C160CF9480D6}" srcOrd="1" destOrd="0" presId="urn:microsoft.com/office/officeart/2005/8/layout/hProcess9"/>
    <dgm:cxn modelId="{755C22FC-988D-4818-8E3D-2FDC33DA37BA}" type="presParOf" srcId="{FFE6EACC-1E50-4040-97F6-6E985D6E2FED}" destId="{100579D1-3CB1-4993-AA76-7E908B918FD6}" srcOrd="2" destOrd="0" presId="urn:microsoft.com/office/officeart/2005/8/layout/hProcess9"/>
    <dgm:cxn modelId="{91A1D5F5-EE02-4351-A91E-8DFF9F624A4F}" type="presParOf" srcId="{FFE6EACC-1E50-4040-97F6-6E985D6E2FED}" destId="{5AA65EDF-5534-43A4-AE9A-E576CE531BBD}" srcOrd="3" destOrd="0" presId="urn:microsoft.com/office/officeart/2005/8/layout/hProcess9"/>
    <dgm:cxn modelId="{93BB9D32-5CBC-444B-9E78-3EA21EAA41EB}" type="presParOf" srcId="{FFE6EACC-1E50-4040-97F6-6E985D6E2FED}" destId="{657D4C6E-A0C0-483D-8922-96E13651B4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2B9BB3-8666-40F9-8BF8-3A3674B263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2DA20BA-0662-4652-BE85-354E9960020A}" type="pres">
      <dgm:prSet presAssocID="{D32B9BB3-8666-40F9-8BF8-3A3674B263EF}" presName="CompostProcess" presStyleCnt="0">
        <dgm:presLayoutVars>
          <dgm:dir/>
          <dgm:resizeHandles val="exact"/>
        </dgm:presLayoutVars>
      </dgm:prSet>
      <dgm:spPr/>
    </dgm:pt>
    <dgm:pt modelId="{D31EA38B-44C7-4908-9973-E85303358CD4}" type="pres">
      <dgm:prSet presAssocID="{D32B9BB3-8666-40F9-8BF8-3A3674B263EF}" presName="arrow" presStyleLbl="bgShp" presStyleIdx="0" presStyleCnt="1" custScaleX="117564" custLinFactNeighborX="42" custLinFactNeighborY="306"/>
      <dgm:spPr/>
    </dgm:pt>
    <dgm:pt modelId="{FFE6EACC-1E50-4040-97F6-6E985D6E2FED}" type="pres">
      <dgm:prSet presAssocID="{D32B9BB3-8666-40F9-8BF8-3A3674B263EF}" presName="linearProcess" presStyleCnt="0"/>
      <dgm:spPr/>
    </dgm:pt>
  </dgm:ptLst>
  <dgm:cxnLst>
    <dgm:cxn modelId="{9856F275-BAEC-4343-81C6-6D9C7AE79329}" type="presOf" srcId="{D32B9BB3-8666-40F9-8BF8-3A3674B263EF}" destId="{72DA20BA-0662-4652-BE85-354E9960020A}" srcOrd="0" destOrd="0" presId="urn:microsoft.com/office/officeart/2005/8/layout/hProcess9"/>
    <dgm:cxn modelId="{F388A28F-1853-45BC-8653-5740AA749E0E}" type="presParOf" srcId="{72DA20BA-0662-4652-BE85-354E9960020A}" destId="{D31EA38B-44C7-4908-9973-E85303358CD4}" srcOrd="0" destOrd="0" presId="urn:microsoft.com/office/officeart/2005/8/layout/hProcess9"/>
    <dgm:cxn modelId="{44BF7F20-E149-4D39-B66A-162781EE99B7}" type="presParOf" srcId="{72DA20BA-0662-4652-BE85-354E9960020A}" destId="{FFE6EACC-1E50-4040-97F6-6E985D6E2FED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A3EDE-C98F-4A82-BB1B-29166D988137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EEE046-C182-4F19-A747-BF5433AF1DC1}">
      <dgm:prSet phldrT="[Text]" custT="1"/>
      <dgm:spPr/>
      <dgm:t>
        <a:bodyPr/>
        <a:lstStyle/>
        <a:p>
          <a:r>
            <a:rPr lang="en-GB" sz="800" dirty="0"/>
            <a:t>1. Active Learning</a:t>
          </a:r>
        </a:p>
      </dgm:t>
    </dgm:pt>
    <dgm:pt modelId="{32DE1F05-9FB9-49AD-A674-D3B4C6D3E33D}" type="parTrans" cxnId="{2485CDE5-BDF3-4E1B-A3BA-CF4A9A82AB48}">
      <dgm:prSet/>
      <dgm:spPr/>
      <dgm:t>
        <a:bodyPr/>
        <a:lstStyle/>
        <a:p>
          <a:endParaRPr lang="en-GB"/>
        </a:p>
      </dgm:t>
    </dgm:pt>
    <dgm:pt modelId="{43456B1B-8BF6-4CB2-9C1B-983743D5BBCE}" type="sibTrans" cxnId="{2485CDE5-BDF3-4E1B-A3BA-CF4A9A82AB48}">
      <dgm:prSet/>
      <dgm:spPr/>
      <dgm:t>
        <a:bodyPr/>
        <a:lstStyle/>
        <a:p>
          <a:endParaRPr lang="en-GB"/>
        </a:p>
      </dgm:t>
    </dgm:pt>
    <dgm:pt modelId="{075EA04E-44DE-4FB7-8AED-84C9C836A3CB}">
      <dgm:prSet phldrT="[Text]" custT="1"/>
      <dgm:spPr/>
      <dgm:t>
        <a:bodyPr/>
        <a:lstStyle/>
        <a:p>
          <a:r>
            <a:rPr lang="en-GB" sz="800" dirty="0"/>
            <a:t>3. Collaborative Learning</a:t>
          </a:r>
        </a:p>
      </dgm:t>
    </dgm:pt>
    <dgm:pt modelId="{699C133E-F0F8-4786-A8BB-FF387CF55285}" type="parTrans" cxnId="{8CAEA080-8F1F-42F6-83A9-8F7BBC243F68}">
      <dgm:prSet/>
      <dgm:spPr/>
      <dgm:t>
        <a:bodyPr/>
        <a:lstStyle/>
        <a:p>
          <a:endParaRPr lang="en-GB"/>
        </a:p>
      </dgm:t>
    </dgm:pt>
    <dgm:pt modelId="{3117489C-1996-4D94-99FE-C4F3F922BEEE}" type="sibTrans" cxnId="{8CAEA080-8F1F-42F6-83A9-8F7BBC243F68}">
      <dgm:prSet/>
      <dgm:spPr/>
      <dgm:t>
        <a:bodyPr/>
        <a:lstStyle/>
        <a:p>
          <a:endParaRPr lang="en-GB"/>
        </a:p>
      </dgm:t>
    </dgm:pt>
    <dgm:pt modelId="{11BD22E3-6CEF-4005-A3A8-96EC4F6254E4}">
      <dgm:prSet phldrT="[Text]" custT="1"/>
      <dgm:spPr/>
      <dgm:t>
        <a:bodyPr/>
        <a:lstStyle/>
        <a:p>
          <a:r>
            <a:rPr lang="en-GB" sz="800" dirty="0"/>
            <a:t>5. Service Learning</a:t>
          </a:r>
        </a:p>
      </dgm:t>
    </dgm:pt>
    <dgm:pt modelId="{30C05435-7B8D-4D5D-997D-AC14FD57AA12}" type="parTrans" cxnId="{FD062BF1-AA50-4AC3-BB92-C3B659A64151}">
      <dgm:prSet/>
      <dgm:spPr/>
      <dgm:t>
        <a:bodyPr/>
        <a:lstStyle/>
        <a:p>
          <a:endParaRPr lang="en-GB"/>
        </a:p>
      </dgm:t>
    </dgm:pt>
    <dgm:pt modelId="{8389599D-4358-4065-83A4-4F3E441CCA12}" type="sibTrans" cxnId="{FD062BF1-AA50-4AC3-BB92-C3B659A64151}">
      <dgm:prSet/>
      <dgm:spPr/>
      <dgm:t>
        <a:bodyPr/>
        <a:lstStyle/>
        <a:p>
          <a:endParaRPr lang="en-GB"/>
        </a:p>
      </dgm:t>
    </dgm:pt>
    <dgm:pt modelId="{9E42FECB-D30E-4A71-83CF-A2A1B044501E}">
      <dgm:prSet phldrT="[Text]" custT="1"/>
      <dgm:spPr/>
      <dgm:t>
        <a:bodyPr/>
        <a:lstStyle/>
        <a:p>
          <a:r>
            <a:rPr lang="en-GB" sz="800" dirty="0"/>
            <a:t>4. Co-Operative Learning</a:t>
          </a:r>
        </a:p>
      </dgm:t>
    </dgm:pt>
    <dgm:pt modelId="{ED1118F6-D47A-4446-9CF8-5A000AE8656B}" type="parTrans" cxnId="{B0B9FB06-C018-4A5D-806A-A943C7120108}">
      <dgm:prSet/>
      <dgm:spPr/>
      <dgm:t>
        <a:bodyPr/>
        <a:lstStyle/>
        <a:p>
          <a:endParaRPr lang="en-GB"/>
        </a:p>
      </dgm:t>
    </dgm:pt>
    <dgm:pt modelId="{47EDDFA4-5440-4E19-A83B-7DCD2956FB06}" type="sibTrans" cxnId="{B0B9FB06-C018-4A5D-806A-A943C7120108}">
      <dgm:prSet/>
      <dgm:spPr/>
      <dgm:t>
        <a:bodyPr/>
        <a:lstStyle/>
        <a:p>
          <a:endParaRPr lang="en-GB"/>
        </a:p>
      </dgm:t>
    </dgm:pt>
    <dgm:pt modelId="{4321E031-0E30-41AC-9432-0FB251450F90}">
      <dgm:prSet phldrT="[Text]" custT="1"/>
      <dgm:spPr/>
      <dgm:t>
        <a:bodyPr/>
        <a:lstStyle/>
        <a:p>
          <a:r>
            <a:rPr lang="en-GB" sz="800" dirty="0"/>
            <a:t>2. Work-based Learning</a:t>
          </a:r>
        </a:p>
      </dgm:t>
    </dgm:pt>
    <dgm:pt modelId="{00CDB0E5-9BE7-4D3D-AA98-746F6F637D41}" type="parTrans" cxnId="{7EC8C718-4ED8-4CF5-8EB0-EDF1E4552E1A}">
      <dgm:prSet/>
      <dgm:spPr/>
      <dgm:t>
        <a:bodyPr/>
        <a:lstStyle/>
        <a:p>
          <a:endParaRPr lang="en-GB"/>
        </a:p>
      </dgm:t>
    </dgm:pt>
    <dgm:pt modelId="{67517B6A-27BE-4B67-BB90-1EBF096F627E}" type="sibTrans" cxnId="{7EC8C718-4ED8-4CF5-8EB0-EDF1E4552E1A}">
      <dgm:prSet/>
      <dgm:spPr/>
      <dgm:t>
        <a:bodyPr/>
        <a:lstStyle/>
        <a:p>
          <a:endParaRPr lang="en-GB"/>
        </a:p>
      </dgm:t>
    </dgm:pt>
    <dgm:pt modelId="{27756047-3F14-4C1E-B818-56EA8D67FB7F}">
      <dgm:prSet phldrT="[Text]" custT="1"/>
      <dgm:spPr/>
      <dgm:t>
        <a:bodyPr/>
        <a:lstStyle/>
        <a:p>
          <a:r>
            <a:rPr lang="en-GB" sz="800" dirty="0"/>
            <a:t>6. Problem-based Learning</a:t>
          </a:r>
        </a:p>
      </dgm:t>
    </dgm:pt>
    <dgm:pt modelId="{C1991C96-0792-4BDA-980E-459FA91677F0}" type="parTrans" cxnId="{91540B0E-E084-4059-BEFF-06CA1AB0906D}">
      <dgm:prSet/>
      <dgm:spPr/>
      <dgm:t>
        <a:bodyPr/>
        <a:lstStyle/>
        <a:p>
          <a:endParaRPr lang="en-GB"/>
        </a:p>
      </dgm:t>
    </dgm:pt>
    <dgm:pt modelId="{B4E5CA8C-3077-475B-9A6C-4143C4AEA3DA}" type="sibTrans" cxnId="{91540B0E-E084-4059-BEFF-06CA1AB0906D}">
      <dgm:prSet/>
      <dgm:spPr/>
      <dgm:t>
        <a:bodyPr/>
        <a:lstStyle/>
        <a:p>
          <a:endParaRPr lang="en-GB"/>
        </a:p>
      </dgm:t>
    </dgm:pt>
    <dgm:pt modelId="{01310860-7479-4E83-B868-C0D96FD9527B}">
      <dgm:prSet phldrT="[Text]" custT="1"/>
      <dgm:spPr/>
      <dgm:t>
        <a:bodyPr/>
        <a:lstStyle/>
        <a:p>
          <a:r>
            <a:rPr lang="en-GB" sz="800" dirty="0"/>
            <a:t>7. Authentic Learning</a:t>
          </a:r>
        </a:p>
      </dgm:t>
    </dgm:pt>
    <dgm:pt modelId="{B70BEC5E-7D39-4797-A5E4-CA34D56A137B}" type="parTrans" cxnId="{2F17B418-71F1-459C-B1C2-40F6EF92132B}">
      <dgm:prSet/>
      <dgm:spPr/>
      <dgm:t>
        <a:bodyPr/>
        <a:lstStyle/>
        <a:p>
          <a:endParaRPr lang="en-GB"/>
        </a:p>
      </dgm:t>
    </dgm:pt>
    <dgm:pt modelId="{75ADD5DB-7D7D-4418-AC0F-25B513643C67}" type="sibTrans" cxnId="{2F17B418-71F1-459C-B1C2-40F6EF92132B}">
      <dgm:prSet/>
      <dgm:spPr/>
      <dgm:t>
        <a:bodyPr/>
        <a:lstStyle/>
        <a:p>
          <a:endParaRPr lang="en-GB"/>
        </a:p>
      </dgm:t>
    </dgm:pt>
    <dgm:pt modelId="{07522FA4-14AE-442F-B42C-DF3C43B23F0B}" type="pres">
      <dgm:prSet presAssocID="{422A3EDE-C98F-4A82-BB1B-29166D988137}" presName="compositeShape" presStyleCnt="0">
        <dgm:presLayoutVars>
          <dgm:chMax val="7"/>
          <dgm:dir/>
          <dgm:resizeHandles val="exact"/>
        </dgm:presLayoutVars>
      </dgm:prSet>
      <dgm:spPr/>
    </dgm:pt>
    <dgm:pt modelId="{CAADBD6F-5DC7-4FCB-80B4-47426E4814D2}" type="pres">
      <dgm:prSet presAssocID="{50EEE046-C182-4F19-A747-BF5433AF1DC1}" presName="circ1" presStyleLbl="vennNode1" presStyleIdx="0" presStyleCnt="7"/>
      <dgm:spPr>
        <a:solidFill>
          <a:schemeClr val="accent5">
            <a:lumMod val="50000"/>
            <a:alpha val="50000"/>
          </a:schemeClr>
        </a:solidFill>
      </dgm:spPr>
    </dgm:pt>
    <dgm:pt modelId="{94168475-1829-45AE-B5A5-F4E7A67E1508}" type="pres">
      <dgm:prSet presAssocID="{50EEE046-C182-4F19-A747-BF5433AF1DC1}" presName="circ1Tx" presStyleLbl="revTx" presStyleIdx="0" presStyleCnt="0" custLinFactNeighborX="11740" custLinFactNeighborY="3921">
        <dgm:presLayoutVars>
          <dgm:chMax val="0"/>
          <dgm:chPref val="0"/>
          <dgm:bulletEnabled val="1"/>
        </dgm:presLayoutVars>
      </dgm:prSet>
      <dgm:spPr/>
    </dgm:pt>
    <dgm:pt modelId="{B7581E87-3EC3-48FD-8C9F-423B3E091661}" type="pres">
      <dgm:prSet presAssocID="{4321E031-0E30-41AC-9432-0FB251450F90}" presName="circ2" presStyleLbl="vennNode1" presStyleIdx="1" presStyleCnt="7"/>
      <dgm:spPr>
        <a:solidFill>
          <a:schemeClr val="accent2">
            <a:alpha val="50000"/>
          </a:schemeClr>
        </a:solidFill>
      </dgm:spPr>
    </dgm:pt>
    <dgm:pt modelId="{92FC7705-5F5D-4691-A296-2C68D1C3133E}" type="pres">
      <dgm:prSet presAssocID="{4321E031-0E30-41AC-9432-0FB251450F90}" presName="circ2Tx" presStyleLbl="revTx" presStyleIdx="0" presStyleCnt="0" custLinFactNeighborX="6376" custLinFactNeighborY="-18893">
        <dgm:presLayoutVars>
          <dgm:chMax val="0"/>
          <dgm:chPref val="0"/>
          <dgm:bulletEnabled val="1"/>
        </dgm:presLayoutVars>
      </dgm:prSet>
      <dgm:spPr/>
    </dgm:pt>
    <dgm:pt modelId="{C1DBEB94-F9F3-4EEB-AB0B-578BAF8A93FA}" type="pres">
      <dgm:prSet presAssocID="{075EA04E-44DE-4FB7-8AED-84C9C836A3CB}" presName="circ3" presStyleLbl="vennNode1" presStyleIdx="2" presStyleCnt="7"/>
      <dgm:spPr>
        <a:solidFill>
          <a:schemeClr val="tx1">
            <a:alpha val="50000"/>
          </a:schemeClr>
        </a:solidFill>
      </dgm:spPr>
    </dgm:pt>
    <dgm:pt modelId="{5E319E36-F0FC-44CF-95B4-625D1E405178}" type="pres">
      <dgm:prSet presAssocID="{075EA04E-44DE-4FB7-8AED-84C9C836A3CB}" presName="circ3Tx" presStyleLbl="revTx" presStyleIdx="0" presStyleCnt="0" custScaleX="152123" custLinFactNeighborX="22300" custLinFactNeighborY="-2685">
        <dgm:presLayoutVars>
          <dgm:chMax val="0"/>
          <dgm:chPref val="0"/>
          <dgm:bulletEnabled val="1"/>
        </dgm:presLayoutVars>
      </dgm:prSet>
      <dgm:spPr/>
    </dgm:pt>
    <dgm:pt modelId="{6C27F885-416E-4DE8-B406-8B3E3C3C9564}" type="pres">
      <dgm:prSet presAssocID="{9E42FECB-D30E-4A71-83CF-A2A1B044501E}" presName="circ4" presStyleLbl="vennNode1" presStyleIdx="3" presStyleCnt="7"/>
      <dgm:spPr>
        <a:solidFill>
          <a:schemeClr val="accent6">
            <a:alpha val="50000"/>
          </a:schemeClr>
        </a:solidFill>
      </dgm:spPr>
    </dgm:pt>
    <dgm:pt modelId="{110BA743-6EBE-4DFF-A53F-88D6A7EB4B64}" type="pres">
      <dgm:prSet presAssocID="{9E42FECB-D30E-4A71-83CF-A2A1B044501E}" presName="circ4Tx" presStyleLbl="revTx" presStyleIdx="0" presStyleCnt="0" custScaleX="162966" custLinFactNeighborX="12215" custLinFactNeighborY="1075">
        <dgm:presLayoutVars>
          <dgm:chMax val="0"/>
          <dgm:chPref val="0"/>
          <dgm:bulletEnabled val="1"/>
        </dgm:presLayoutVars>
      </dgm:prSet>
      <dgm:spPr/>
    </dgm:pt>
    <dgm:pt modelId="{94A8652A-6710-4993-9553-95998E5D1567}" type="pres">
      <dgm:prSet presAssocID="{11BD22E3-6CEF-4005-A3A8-96EC4F6254E4}" presName="circ5" presStyleLbl="vennNode1" presStyleIdx="4" presStyleCnt="7"/>
      <dgm:spPr/>
    </dgm:pt>
    <dgm:pt modelId="{67222F21-A69C-4066-A9D4-3A5BB3919A0E}" type="pres">
      <dgm:prSet presAssocID="{11BD22E3-6CEF-4005-A3A8-96EC4F6254E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C294CD-F22A-4FD0-BB86-B504772F2FE7}" type="pres">
      <dgm:prSet presAssocID="{27756047-3F14-4C1E-B818-56EA8D67FB7F}" presName="circ6" presStyleLbl="vennNode1" presStyleIdx="5" presStyleCnt="7"/>
      <dgm:spPr>
        <a:solidFill>
          <a:srgbClr val="FF0000">
            <a:alpha val="50000"/>
          </a:srgbClr>
        </a:solidFill>
      </dgm:spPr>
    </dgm:pt>
    <dgm:pt modelId="{2763601E-1407-42AB-807F-0E725666ABAE}" type="pres">
      <dgm:prSet presAssocID="{27756047-3F14-4C1E-B818-56EA8D67FB7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30A54C0-2EC2-41FB-853F-8AFDF566A208}" type="pres">
      <dgm:prSet presAssocID="{01310860-7479-4E83-B868-C0D96FD9527B}" presName="circ7" presStyleLbl="vennNode1" presStyleIdx="6" presStyleCnt="7"/>
      <dgm:spPr>
        <a:solidFill>
          <a:schemeClr val="accent4">
            <a:alpha val="50000"/>
          </a:schemeClr>
        </a:solidFill>
      </dgm:spPr>
    </dgm:pt>
    <dgm:pt modelId="{BDECC1E6-76C3-4E56-9D3A-6B66D7073B98}" type="pres">
      <dgm:prSet presAssocID="{01310860-7479-4E83-B868-C0D96FD9527B}" presName="circ7Tx" presStyleLbl="revTx" presStyleIdx="0" presStyleCnt="0" custLinFactNeighborX="-5468" custLinFactNeighborY="-28522">
        <dgm:presLayoutVars>
          <dgm:chMax val="0"/>
          <dgm:chPref val="0"/>
          <dgm:bulletEnabled val="1"/>
        </dgm:presLayoutVars>
      </dgm:prSet>
      <dgm:spPr/>
    </dgm:pt>
  </dgm:ptLst>
  <dgm:cxnLst>
    <dgm:cxn modelId="{3B0E9E03-AC44-4A14-AFF3-B805721B125B}" type="presOf" srcId="{422A3EDE-C98F-4A82-BB1B-29166D988137}" destId="{07522FA4-14AE-442F-B42C-DF3C43B23F0B}" srcOrd="0" destOrd="0" presId="urn:microsoft.com/office/officeart/2005/8/layout/venn1"/>
    <dgm:cxn modelId="{B0B9FB06-C018-4A5D-806A-A943C7120108}" srcId="{422A3EDE-C98F-4A82-BB1B-29166D988137}" destId="{9E42FECB-D30E-4A71-83CF-A2A1B044501E}" srcOrd="3" destOrd="0" parTransId="{ED1118F6-D47A-4446-9CF8-5A000AE8656B}" sibTransId="{47EDDFA4-5440-4E19-A83B-7DCD2956FB06}"/>
    <dgm:cxn modelId="{91540B0E-E084-4059-BEFF-06CA1AB0906D}" srcId="{422A3EDE-C98F-4A82-BB1B-29166D988137}" destId="{27756047-3F14-4C1E-B818-56EA8D67FB7F}" srcOrd="5" destOrd="0" parTransId="{C1991C96-0792-4BDA-980E-459FA91677F0}" sibTransId="{B4E5CA8C-3077-475B-9A6C-4143C4AEA3DA}"/>
    <dgm:cxn modelId="{7EEAE910-84EB-42AB-96C8-8EECF2A04873}" type="presOf" srcId="{27756047-3F14-4C1E-B818-56EA8D67FB7F}" destId="{2763601E-1407-42AB-807F-0E725666ABAE}" srcOrd="0" destOrd="0" presId="urn:microsoft.com/office/officeart/2005/8/layout/venn1"/>
    <dgm:cxn modelId="{76C09E12-0D48-47CA-8762-2373237AD5F7}" type="presOf" srcId="{50EEE046-C182-4F19-A747-BF5433AF1DC1}" destId="{94168475-1829-45AE-B5A5-F4E7A67E1508}" srcOrd="0" destOrd="0" presId="urn:microsoft.com/office/officeart/2005/8/layout/venn1"/>
    <dgm:cxn modelId="{2F17B418-71F1-459C-B1C2-40F6EF92132B}" srcId="{422A3EDE-C98F-4A82-BB1B-29166D988137}" destId="{01310860-7479-4E83-B868-C0D96FD9527B}" srcOrd="6" destOrd="0" parTransId="{B70BEC5E-7D39-4797-A5E4-CA34D56A137B}" sibTransId="{75ADD5DB-7D7D-4418-AC0F-25B513643C67}"/>
    <dgm:cxn modelId="{7EC8C718-4ED8-4CF5-8EB0-EDF1E4552E1A}" srcId="{422A3EDE-C98F-4A82-BB1B-29166D988137}" destId="{4321E031-0E30-41AC-9432-0FB251450F90}" srcOrd="1" destOrd="0" parTransId="{00CDB0E5-9BE7-4D3D-AA98-746F6F637D41}" sibTransId="{67517B6A-27BE-4B67-BB90-1EBF096F627E}"/>
    <dgm:cxn modelId="{8CAEA080-8F1F-42F6-83A9-8F7BBC243F68}" srcId="{422A3EDE-C98F-4A82-BB1B-29166D988137}" destId="{075EA04E-44DE-4FB7-8AED-84C9C836A3CB}" srcOrd="2" destOrd="0" parTransId="{699C133E-F0F8-4786-A8BB-FF387CF55285}" sibTransId="{3117489C-1996-4D94-99FE-C4F3F922BEEE}"/>
    <dgm:cxn modelId="{551A1486-B77B-43C6-85CA-AF0F544C6AD8}" type="presOf" srcId="{11BD22E3-6CEF-4005-A3A8-96EC4F6254E4}" destId="{67222F21-A69C-4066-A9D4-3A5BB3919A0E}" srcOrd="0" destOrd="0" presId="urn:microsoft.com/office/officeart/2005/8/layout/venn1"/>
    <dgm:cxn modelId="{CB39BBB7-27A8-4794-8D6A-A90369782821}" type="presOf" srcId="{075EA04E-44DE-4FB7-8AED-84C9C836A3CB}" destId="{5E319E36-F0FC-44CF-95B4-625D1E405178}" srcOrd="0" destOrd="0" presId="urn:microsoft.com/office/officeart/2005/8/layout/venn1"/>
    <dgm:cxn modelId="{C4F015C4-0418-4BDC-B243-C15B3902EA97}" type="presOf" srcId="{01310860-7479-4E83-B868-C0D96FD9527B}" destId="{BDECC1E6-76C3-4E56-9D3A-6B66D7073B98}" srcOrd="0" destOrd="0" presId="urn:microsoft.com/office/officeart/2005/8/layout/venn1"/>
    <dgm:cxn modelId="{346A05D0-91F3-4BCF-9DDB-BB54C05A2591}" type="presOf" srcId="{9E42FECB-D30E-4A71-83CF-A2A1B044501E}" destId="{110BA743-6EBE-4DFF-A53F-88D6A7EB4B64}" srcOrd="0" destOrd="0" presId="urn:microsoft.com/office/officeart/2005/8/layout/venn1"/>
    <dgm:cxn modelId="{2485CDE5-BDF3-4E1B-A3BA-CF4A9A82AB48}" srcId="{422A3EDE-C98F-4A82-BB1B-29166D988137}" destId="{50EEE046-C182-4F19-A747-BF5433AF1DC1}" srcOrd="0" destOrd="0" parTransId="{32DE1F05-9FB9-49AD-A674-D3B4C6D3E33D}" sibTransId="{43456B1B-8BF6-4CB2-9C1B-983743D5BBCE}"/>
    <dgm:cxn modelId="{FD062BF1-AA50-4AC3-BB92-C3B659A64151}" srcId="{422A3EDE-C98F-4A82-BB1B-29166D988137}" destId="{11BD22E3-6CEF-4005-A3A8-96EC4F6254E4}" srcOrd="4" destOrd="0" parTransId="{30C05435-7B8D-4D5D-997D-AC14FD57AA12}" sibTransId="{8389599D-4358-4065-83A4-4F3E441CCA12}"/>
    <dgm:cxn modelId="{7AEC34F7-F5B8-44B3-BAFA-6A987CAB9430}" type="presOf" srcId="{4321E031-0E30-41AC-9432-0FB251450F90}" destId="{92FC7705-5F5D-4691-A296-2C68D1C3133E}" srcOrd="0" destOrd="0" presId="urn:microsoft.com/office/officeart/2005/8/layout/venn1"/>
    <dgm:cxn modelId="{A9289C3B-6A4B-47CC-B92F-6D503DECE68F}" type="presParOf" srcId="{07522FA4-14AE-442F-B42C-DF3C43B23F0B}" destId="{CAADBD6F-5DC7-4FCB-80B4-47426E4814D2}" srcOrd="0" destOrd="0" presId="urn:microsoft.com/office/officeart/2005/8/layout/venn1"/>
    <dgm:cxn modelId="{D6B80A13-6870-4A02-9725-BF0D4C537521}" type="presParOf" srcId="{07522FA4-14AE-442F-B42C-DF3C43B23F0B}" destId="{94168475-1829-45AE-B5A5-F4E7A67E1508}" srcOrd="1" destOrd="0" presId="urn:microsoft.com/office/officeart/2005/8/layout/venn1"/>
    <dgm:cxn modelId="{7BD04623-DE26-4618-A06E-D2F5E18FA612}" type="presParOf" srcId="{07522FA4-14AE-442F-B42C-DF3C43B23F0B}" destId="{B7581E87-3EC3-48FD-8C9F-423B3E091661}" srcOrd="2" destOrd="0" presId="urn:microsoft.com/office/officeart/2005/8/layout/venn1"/>
    <dgm:cxn modelId="{578F614A-AC19-411E-A84F-30931A2A83EB}" type="presParOf" srcId="{07522FA4-14AE-442F-B42C-DF3C43B23F0B}" destId="{92FC7705-5F5D-4691-A296-2C68D1C3133E}" srcOrd="3" destOrd="0" presId="urn:microsoft.com/office/officeart/2005/8/layout/venn1"/>
    <dgm:cxn modelId="{33E8091B-9DEF-47CF-BA5E-477EE885D372}" type="presParOf" srcId="{07522FA4-14AE-442F-B42C-DF3C43B23F0B}" destId="{C1DBEB94-F9F3-4EEB-AB0B-578BAF8A93FA}" srcOrd="4" destOrd="0" presId="urn:microsoft.com/office/officeart/2005/8/layout/venn1"/>
    <dgm:cxn modelId="{625D13ED-822F-427F-BEBD-CBCD429DD400}" type="presParOf" srcId="{07522FA4-14AE-442F-B42C-DF3C43B23F0B}" destId="{5E319E36-F0FC-44CF-95B4-625D1E405178}" srcOrd="5" destOrd="0" presId="urn:microsoft.com/office/officeart/2005/8/layout/venn1"/>
    <dgm:cxn modelId="{0CFE9F09-35BE-4D57-8E6F-A7669DBCDC6B}" type="presParOf" srcId="{07522FA4-14AE-442F-B42C-DF3C43B23F0B}" destId="{6C27F885-416E-4DE8-B406-8B3E3C3C9564}" srcOrd="6" destOrd="0" presId="urn:microsoft.com/office/officeart/2005/8/layout/venn1"/>
    <dgm:cxn modelId="{824E6C2C-F8CC-48A0-BB7D-547AAC0C3612}" type="presParOf" srcId="{07522FA4-14AE-442F-B42C-DF3C43B23F0B}" destId="{110BA743-6EBE-4DFF-A53F-88D6A7EB4B64}" srcOrd="7" destOrd="0" presId="urn:microsoft.com/office/officeart/2005/8/layout/venn1"/>
    <dgm:cxn modelId="{40339105-6C43-4DC7-B66D-1ED10AD70165}" type="presParOf" srcId="{07522FA4-14AE-442F-B42C-DF3C43B23F0B}" destId="{94A8652A-6710-4993-9553-95998E5D1567}" srcOrd="8" destOrd="0" presId="urn:microsoft.com/office/officeart/2005/8/layout/venn1"/>
    <dgm:cxn modelId="{0D034D9A-1B4C-4A3F-BFA5-D735A0DD458F}" type="presParOf" srcId="{07522FA4-14AE-442F-B42C-DF3C43B23F0B}" destId="{67222F21-A69C-4066-A9D4-3A5BB3919A0E}" srcOrd="9" destOrd="0" presId="urn:microsoft.com/office/officeart/2005/8/layout/venn1"/>
    <dgm:cxn modelId="{5C99058D-9AA6-473D-9934-0FB7EA9B92DA}" type="presParOf" srcId="{07522FA4-14AE-442F-B42C-DF3C43B23F0B}" destId="{0CC294CD-F22A-4FD0-BB86-B504772F2FE7}" srcOrd="10" destOrd="0" presId="urn:microsoft.com/office/officeart/2005/8/layout/venn1"/>
    <dgm:cxn modelId="{D467DF3A-FCD5-4309-A045-2405019E2A71}" type="presParOf" srcId="{07522FA4-14AE-442F-B42C-DF3C43B23F0B}" destId="{2763601E-1407-42AB-807F-0E725666ABAE}" srcOrd="11" destOrd="0" presId="urn:microsoft.com/office/officeart/2005/8/layout/venn1"/>
    <dgm:cxn modelId="{9FBCF655-2254-48D1-9844-2066F53B7F1B}" type="presParOf" srcId="{07522FA4-14AE-442F-B42C-DF3C43B23F0B}" destId="{C30A54C0-2EC2-41FB-853F-8AFDF566A208}" srcOrd="12" destOrd="0" presId="urn:microsoft.com/office/officeart/2005/8/layout/venn1"/>
    <dgm:cxn modelId="{5DEB01F7-2DF1-4CF4-84B8-6BADC06F03CD}" type="presParOf" srcId="{07522FA4-14AE-442F-B42C-DF3C43B23F0B}" destId="{BDECC1E6-76C3-4E56-9D3A-6B66D7073B9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2B9BB3-8666-40F9-8BF8-3A3674B263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2DA20BA-0662-4652-BE85-354E9960020A}" type="pres">
      <dgm:prSet presAssocID="{D32B9BB3-8666-40F9-8BF8-3A3674B263EF}" presName="CompostProcess" presStyleCnt="0">
        <dgm:presLayoutVars>
          <dgm:dir/>
          <dgm:resizeHandles val="exact"/>
        </dgm:presLayoutVars>
      </dgm:prSet>
      <dgm:spPr/>
    </dgm:pt>
    <dgm:pt modelId="{D31EA38B-44C7-4908-9973-E85303358CD4}" type="pres">
      <dgm:prSet presAssocID="{D32B9BB3-8666-40F9-8BF8-3A3674B263EF}" presName="arrow" presStyleLbl="bgShp" presStyleIdx="0" presStyleCnt="1" custScaleX="117564" custLinFactNeighborX="42" custLinFactNeighborY="306"/>
      <dgm:spPr/>
    </dgm:pt>
    <dgm:pt modelId="{FFE6EACC-1E50-4040-97F6-6E985D6E2FED}" type="pres">
      <dgm:prSet presAssocID="{D32B9BB3-8666-40F9-8BF8-3A3674B263EF}" presName="linearProcess" presStyleCnt="0"/>
      <dgm:spPr/>
    </dgm:pt>
  </dgm:ptLst>
  <dgm:cxnLst>
    <dgm:cxn modelId="{9856F275-BAEC-4343-81C6-6D9C7AE79329}" type="presOf" srcId="{D32B9BB3-8666-40F9-8BF8-3A3674B263EF}" destId="{72DA20BA-0662-4652-BE85-354E9960020A}" srcOrd="0" destOrd="0" presId="urn:microsoft.com/office/officeart/2005/8/layout/hProcess9"/>
    <dgm:cxn modelId="{F388A28F-1853-45BC-8653-5740AA749E0E}" type="presParOf" srcId="{72DA20BA-0662-4652-BE85-354E9960020A}" destId="{D31EA38B-44C7-4908-9973-E85303358CD4}" srcOrd="0" destOrd="0" presId="urn:microsoft.com/office/officeart/2005/8/layout/hProcess9"/>
    <dgm:cxn modelId="{44BF7F20-E149-4D39-B66A-162781EE99B7}" type="presParOf" srcId="{72DA20BA-0662-4652-BE85-354E9960020A}" destId="{FFE6EACC-1E50-4040-97F6-6E985D6E2FED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2A3EDE-C98F-4A82-BB1B-29166D988137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EEE046-C182-4F19-A747-BF5433AF1DC1}">
      <dgm:prSet phldrT="[Text]" custT="1"/>
      <dgm:spPr/>
      <dgm:t>
        <a:bodyPr/>
        <a:lstStyle/>
        <a:p>
          <a:r>
            <a:rPr lang="en-GB" sz="800" dirty="0"/>
            <a:t>1. Active Learning</a:t>
          </a:r>
        </a:p>
      </dgm:t>
    </dgm:pt>
    <dgm:pt modelId="{32DE1F05-9FB9-49AD-A674-D3B4C6D3E33D}" type="parTrans" cxnId="{2485CDE5-BDF3-4E1B-A3BA-CF4A9A82AB48}">
      <dgm:prSet/>
      <dgm:spPr/>
      <dgm:t>
        <a:bodyPr/>
        <a:lstStyle/>
        <a:p>
          <a:endParaRPr lang="en-GB"/>
        </a:p>
      </dgm:t>
    </dgm:pt>
    <dgm:pt modelId="{43456B1B-8BF6-4CB2-9C1B-983743D5BBCE}" type="sibTrans" cxnId="{2485CDE5-BDF3-4E1B-A3BA-CF4A9A82AB48}">
      <dgm:prSet/>
      <dgm:spPr/>
      <dgm:t>
        <a:bodyPr/>
        <a:lstStyle/>
        <a:p>
          <a:endParaRPr lang="en-GB"/>
        </a:p>
      </dgm:t>
    </dgm:pt>
    <dgm:pt modelId="{075EA04E-44DE-4FB7-8AED-84C9C836A3CB}">
      <dgm:prSet phldrT="[Text]" custT="1"/>
      <dgm:spPr/>
      <dgm:t>
        <a:bodyPr/>
        <a:lstStyle/>
        <a:p>
          <a:r>
            <a:rPr lang="en-GB" sz="800" dirty="0"/>
            <a:t>3. Collaborative Learning</a:t>
          </a:r>
        </a:p>
      </dgm:t>
    </dgm:pt>
    <dgm:pt modelId="{699C133E-F0F8-4786-A8BB-FF387CF55285}" type="parTrans" cxnId="{8CAEA080-8F1F-42F6-83A9-8F7BBC243F68}">
      <dgm:prSet/>
      <dgm:spPr/>
      <dgm:t>
        <a:bodyPr/>
        <a:lstStyle/>
        <a:p>
          <a:endParaRPr lang="en-GB"/>
        </a:p>
      </dgm:t>
    </dgm:pt>
    <dgm:pt modelId="{3117489C-1996-4D94-99FE-C4F3F922BEEE}" type="sibTrans" cxnId="{8CAEA080-8F1F-42F6-83A9-8F7BBC243F68}">
      <dgm:prSet/>
      <dgm:spPr/>
      <dgm:t>
        <a:bodyPr/>
        <a:lstStyle/>
        <a:p>
          <a:endParaRPr lang="en-GB"/>
        </a:p>
      </dgm:t>
    </dgm:pt>
    <dgm:pt modelId="{11BD22E3-6CEF-4005-A3A8-96EC4F6254E4}">
      <dgm:prSet phldrT="[Text]" custT="1"/>
      <dgm:spPr/>
      <dgm:t>
        <a:bodyPr/>
        <a:lstStyle/>
        <a:p>
          <a:r>
            <a:rPr lang="en-GB" sz="800" dirty="0"/>
            <a:t>5. Service Learning</a:t>
          </a:r>
        </a:p>
      </dgm:t>
    </dgm:pt>
    <dgm:pt modelId="{30C05435-7B8D-4D5D-997D-AC14FD57AA12}" type="parTrans" cxnId="{FD062BF1-AA50-4AC3-BB92-C3B659A64151}">
      <dgm:prSet/>
      <dgm:spPr/>
      <dgm:t>
        <a:bodyPr/>
        <a:lstStyle/>
        <a:p>
          <a:endParaRPr lang="en-GB"/>
        </a:p>
      </dgm:t>
    </dgm:pt>
    <dgm:pt modelId="{8389599D-4358-4065-83A4-4F3E441CCA12}" type="sibTrans" cxnId="{FD062BF1-AA50-4AC3-BB92-C3B659A64151}">
      <dgm:prSet/>
      <dgm:spPr/>
      <dgm:t>
        <a:bodyPr/>
        <a:lstStyle/>
        <a:p>
          <a:endParaRPr lang="en-GB"/>
        </a:p>
      </dgm:t>
    </dgm:pt>
    <dgm:pt modelId="{9E42FECB-D30E-4A71-83CF-A2A1B044501E}">
      <dgm:prSet phldrT="[Text]" custT="1"/>
      <dgm:spPr/>
      <dgm:t>
        <a:bodyPr/>
        <a:lstStyle/>
        <a:p>
          <a:r>
            <a:rPr lang="en-GB" sz="800" dirty="0"/>
            <a:t>4. Co-Operative Learning</a:t>
          </a:r>
        </a:p>
      </dgm:t>
    </dgm:pt>
    <dgm:pt modelId="{ED1118F6-D47A-4446-9CF8-5A000AE8656B}" type="parTrans" cxnId="{B0B9FB06-C018-4A5D-806A-A943C7120108}">
      <dgm:prSet/>
      <dgm:spPr/>
      <dgm:t>
        <a:bodyPr/>
        <a:lstStyle/>
        <a:p>
          <a:endParaRPr lang="en-GB"/>
        </a:p>
      </dgm:t>
    </dgm:pt>
    <dgm:pt modelId="{47EDDFA4-5440-4E19-A83B-7DCD2956FB06}" type="sibTrans" cxnId="{B0B9FB06-C018-4A5D-806A-A943C7120108}">
      <dgm:prSet/>
      <dgm:spPr/>
      <dgm:t>
        <a:bodyPr/>
        <a:lstStyle/>
        <a:p>
          <a:endParaRPr lang="en-GB"/>
        </a:p>
      </dgm:t>
    </dgm:pt>
    <dgm:pt modelId="{4321E031-0E30-41AC-9432-0FB251450F90}">
      <dgm:prSet phldrT="[Text]" custT="1"/>
      <dgm:spPr/>
      <dgm:t>
        <a:bodyPr/>
        <a:lstStyle/>
        <a:p>
          <a:r>
            <a:rPr lang="en-GB" sz="800" dirty="0"/>
            <a:t>2. Work-based Learning</a:t>
          </a:r>
        </a:p>
      </dgm:t>
    </dgm:pt>
    <dgm:pt modelId="{00CDB0E5-9BE7-4D3D-AA98-746F6F637D41}" type="parTrans" cxnId="{7EC8C718-4ED8-4CF5-8EB0-EDF1E4552E1A}">
      <dgm:prSet/>
      <dgm:spPr/>
      <dgm:t>
        <a:bodyPr/>
        <a:lstStyle/>
        <a:p>
          <a:endParaRPr lang="en-GB"/>
        </a:p>
      </dgm:t>
    </dgm:pt>
    <dgm:pt modelId="{67517B6A-27BE-4B67-BB90-1EBF096F627E}" type="sibTrans" cxnId="{7EC8C718-4ED8-4CF5-8EB0-EDF1E4552E1A}">
      <dgm:prSet/>
      <dgm:spPr/>
      <dgm:t>
        <a:bodyPr/>
        <a:lstStyle/>
        <a:p>
          <a:endParaRPr lang="en-GB"/>
        </a:p>
      </dgm:t>
    </dgm:pt>
    <dgm:pt modelId="{27756047-3F14-4C1E-B818-56EA8D67FB7F}">
      <dgm:prSet phldrT="[Text]" custT="1"/>
      <dgm:spPr/>
      <dgm:t>
        <a:bodyPr/>
        <a:lstStyle/>
        <a:p>
          <a:r>
            <a:rPr lang="en-GB" sz="800" dirty="0"/>
            <a:t>6. Problem-based Learning</a:t>
          </a:r>
        </a:p>
      </dgm:t>
    </dgm:pt>
    <dgm:pt modelId="{C1991C96-0792-4BDA-980E-459FA91677F0}" type="parTrans" cxnId="{91540B0E-E084-4059-BEFF-06CA1AB0906D}">
      <dgm:prSet/>
      <dgm:spPr/>
      <dgm:t>
        <a:bodyPr/>
        <a:lstStyle/>
        <a:p>
          <a:endParaRPr lang="en-GB"/>
        </a:p>
      </dgm:t>
    </dgm:pt>
    <dgm:pt modelId="{B4E5CA8C-3077-475B-9A6C-4143C4AEA3DA}" type="sibTrans" cxnId="{91540B0E-E084-4059-BEFF-06CA1AB0906D}">
      <dgm:prSet/>
      <dgm:spPr/>
      <dgm:t>
        <a:bodyPr/>
        <a:lstStyle/>
        <a:p>
          <a:endParaRPr lang="en-GB"/>
        </a:p>
      </dgm:t>
    </dgm:pt>
    <dgm:pt modelId="{01310860-7479-4E83-B868-C0D96FD9527B}">
      <dgm:prSet phldrT="[Text]" custT="1"/>
      <dgm:spPr/>
      <dgm:t>
        <a:bodyPr/>
        <a:lstStyle/>
        <a:p>
          <a:r>
            <a:rPr lang="en-GB" sz="800" dirty="0"/>
            <a:t>7. Authentic Learning</a:t>
          </a:r>
        </a:p>
      </dgm:t>
    </dgm:pt>
    <dgm:pt modelId="{B70BEC5E-7D39-4797-A5E4-CA34D56A137B}" type="parTrans" cxnId="{2F17B418-71F1-459C-B1C2-40F6EF92132B}">
      <dgm:prSet/>
      <dgm:spPr/>
      <dgm:t>
        <a:bodyPr/>
        <a:lstStyle/>
        <a:p>
          <a:endParaRPr lang="en-GB"/>
        </a:p>
      </dgm:t>
    </dgm:pt>
    <dgm:pt modelId="{75ADD5DB-7D7D-4418-AC0F-25B513643C67}" type="sibTrans" cxnId="{2F17B418-71F1-459C-B1C2-40F6EF92132B}">
      <dgm:prSet/>
      <dgm:spPr/>
      <dgm:t>
        <a:bodyPr/>
        <a:lstStyle/>
        <a:p>
          <a:endParaRPr lang="en-GB"/>
        </a:p>
      </dgm:t>
    </dgm:pt>
    <dgm:pt modelId="{07522FA4-14AE-442F-B42C-DF3C43B23F0B}" type="pres">
      <dgm:prSet presAssocID="{422A3EDE-C98F-4A82-BB1B-29166D988137}" presName="compositeShape" presStyleCnt="0">
        <dgm:presLayoutVars>
          <dgm:chMax val="7"/>
          <dgm:dir/>
          <dgm:resizeHandles val="exact"/>
        </dgm:presLayoutVars>
      </dgm:prSet>
      <dgm:spPr/>
    </dgm:pt>
    <dgm:pt modelId="{CAADBD6F-5DC7-4FCB-80B4-47426E4814D2}" type="pres">
      <dgm:prSet presAssocID="{50EEE046-C182-4F19-A747-BF5433AF1DC1}" presName="circ1" presStyleLbl="vennNode1" presStyleIdx="0" presStyleCnt="7"/>
      <dgm:spPr>
        <a:solidFill>
          <a:schemeClr val="accent5">
            <a:lumMod val="50000"/>
            <a:alpha val="50000"/>
          </a:schemeClr>
        </a:solidFill>
      </dgm:spPr>
    </dgm:pt>
    <dgm:pt modelId="{94168475-1829-45AE-B5A5-F4E7A67E1508}" type="pres">
      <dgm:prSet presAssocID="{50EEE046-C182-4F19-A747-BF5433AF1DC1}" presName="circ1Tx" presStyleLbl="revTx" presStyleIdx="0" presStyleCnt="0" custLinFactNeighborX="11740" custLinFactNeighborY="3921">
        <dgm:presLayoutVars>
          <dgm:chMax val="0"/>
          <dgm:chPref val="0"/>
          <dgm:bulletEnabled val="1"/>
        </dgm:presLayoutVars>
      </dgm:prSet>
      <dgm:spPr/>
    </dgm:pt>
    <dgm:pt modelId="{B7581E87-3EC3-48FD-8C9F-423B3E091661}" type="pres">
      <dgm:prSet presAssocID="{4321E031-0E30-41AC-9432-0FB251450F90}" presName="circ2" presStyleLbl="vennNode1" presStyleIdx="1" presStyleCnt="7"/>
      <dgm:spPr>
        <a:solidFill>
          <a:schemeClr val="accent2">
            <a:alpha val="50000"/>
          </a:schemeClr>
        </a:solidFill>
      </dgm:spPr>
    </dgm:pt>
    <dgm:pt modelId="{92FC7705-5F5D-4691-A296-2C68D1C3133E}" type="pres">
      <dgm:prSet presAssocID="{4321E031-0E30-41AC-9432-0FB251450F90}" presName="circ2Tx" presStyleLbl="revTx" presStyleIdx="0" presStyleCnt="0" custLinFactNeighborX="6376" custLinFactNeighborY="-18893">
        <dgm:presLayoutVars>
          <dgm:chMax val="0"/>
          <dgm:chPref val="0"/>
          <dgm:bulletEnabled val="1"/>
        </dgm:presLayoutVars>
      </dgm:prSet>
      <dgm:spPr/>
    </dgm:pt>
    <dgm:pt modelId="{C1DBEB94-F9F3-4EEB-AB0B-578BAF8A93FA}" type="pres">
      <dgm:prSet presAssocID="{075EA04E-44DE-4FB7-8AED-84C9C836A3CB}" presName="circ3" presStyleLbl="vennNode1" presStyleIdx="2" presStyleCnt="7"/>
      <dgm:spPr>
        <a:solidFill>
          <a:schemeClr val="tx1">
            <a:alpha val="50000"/>
          </a:schemeClr>
        </a:solidFill>
      </dgm:spPr>
    </dgm:pt>
    <dgm:pt modelId="{5E319E36-F0FC-44CF-95B4-625D1E405178}" type="pres">
      <dgm:prSet presAssocID="{075EA04E-44DE-4FB7-8AED-84C9C836A3CB}" presName="circ3Tx" presStyleLbl="revTx" presStyleIdx="0" presStyleCnt="0" custScaleX="152123" custLinFactNeighborX="22300" custLinFactNeighborY="-2685">
        <dgm:presLayoutVars>
          <dgm:chMax val="0"/>
          <dgm:chPref val="0"/>
          <dgm:bulletEnabled val="1"/>
        </dgm:presLayoutVars>
      </dgm:prSet>
      <dgm:spPr/>
    </dgm:pt>
    <dgm:pt modelId="{6C27F885-416E-4DE8-B406-8B3E3C3C9564}" type="pres">
      <dgm:prSet presAssocID="{9E42FECB-D30E-4A71-83CF-A2A1B044501E}" presName="circ4" presStyleLbl="vennNode1" presStyleIdx="3" presStyleCnt="7"/>
      <dgm:spPr>
        <a:solidFill>
          <a:schemeClr val="accent6">
            <a:alpha val="50000"/>
          </a:schemeClr>
        </a:solidFill>
      </dgm:spPr>
    </dgm:pt>
    <dgm:pt modelId="{110BA743-6EBE-4DFF-A53F-88D6A7EB4B64}" type="pres">
      <dgm:prSet presAssocID="{9E42FECB-D30E-4A71-83CF-A2A1B044501E}" presName="circ4Tx" presStyleLbl="revTx" presStyleIdx="0" presStyleCnt="0" custScaleX="162966" custLinFactNeighborX="12215" custLinFactNeighborY="1075">
        <dgm:presLayoutVars>
          <dgm:chMax val="0"/>
          <dgm:chPref val="0"/>
          <dgm:bulletEnabled val="1"/>
        </dgm:presLayoutVars>
      </dgm:prSet>
      <dgm:spPr/>
    </dgm:pt>
    <dgm:pt modelId="{94A8652A-6710-4993-9553-95998E5D1567}" type="pres">
      <dgm:prSet presAssocID="{11BD22E3-6CEF-4005-A3A8-96EC4F6254E4}" presName="circ5" presStyleLbl="vennNode1" presStyleIdx="4" presStyleCnt="7"/>
      <dgm:spPr/>
    </dgm:pt>
    <dgm:pt modelId="{67222F21-A69C-4066-A9D4-3A5BB3919A0E}" type="pres">
      <dgm:prSet presAssocID="{11BD22E3-6CEF-4005-A3A8-96EC4F6254E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C294CD-F22A-4FD0-BB86-B504772F2FE7}" type="pres">
      <dgm:prSet presAssocID="{27756047-3F14-4C1E-B818-56EA8D67FB7F}" presName="circ6" presStyleLbl="vennNode1" presStyleIdx="5" presStyleCnt="7"/>
      <dgm:spPr>
        <a:solidFill>
          <a:srgbClr val="FF0000">
            <a:alpha val="50000"/>
          </a:srgbClr>
        </a:solidFill>
      </dgm:spPr>
    </dgm:pt>
    <dgm:pt modelId="{2763601E-1407-42AB-807F-0E725666ABAE}" type="pres">
      <dgm:prSet presAssocID="{27756047-3F14-4C1E-B818-56EA8D67FB7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30A54C0-2EC2-41FB-853F-8AFDF566A208}" type="pres">
      <dgm:prSet presAssocID="{01310860-7479-4E83-B868-C0D96FD9527B}" presName="circ7" presStyleLbl="vennNode1" presStyleIdx="6" presStyleCnt="7"/>
      <dgm:spPr>
        <a:solidFill>
          <a:schemeClr val="accent4">
            <a:alpha val="50000"/>
          </a:schemeClr>
        </a:solidFill>
      </dgm:spPr>
    </dgm:pt>
    <dgm:pt modelId="{BDECC1E6-76C3-4E56-9D3A-6B66D7073B98}" type="pres">
      <dgm:prSet presAssocID="{01310860-7479-4E83-B868-C0D96FD9527B}" presName="circ7Tx" presStyleLbl="revTx" presStyleIdx="0" presStyleCnt="0" custLinFactNeighborX="-5468" custLinFactNeighborY="-28522">
        <dgm:presLayoutVars>
          <dgm:chMax val="0"/>
          <dgm:chPref val="0"/>
          <dgm:bulletEnabled val="1"/>
        </dgm:presLayoutVars>
      </dgm:prSet>
      <dgm:spPr/>
    </dgm:pt>
  </dgm:ptLst>
  <dgm:cxnLst>
    <dgm:cxn modelId="{3B0E9E03-AC44-4A14-AFF3-B805721B125B}" type="presOf" srcId="{422A3EDE-C98F-4A82-BB1B-29166D988137}" destId="{07522FA4-14AE-442F-B42C-DF3C43B23F0B}" srcOrd="0" destOrd="0" presId="urn:microsoft.com/office/officeart/2005/8/layout/venn1"/>
    <dgm:cxn modelId="{B0B9FB06-C018-4A5D-806A-A943C7120108}" srcId="{422A3EDE-C98F-4A82-BB1B-29166D988137}" destId="{9E42FECB-D30E-4A71-83CF-A2A1B044501E}" srcOrd="3" destOrd="0" parTransId="{ED1118F6-D47A-4446-9CF8-5A000AE8656B}" sibTransId="{47EDDFA4-5440-4E19-A83B-7DCD2956FB06}"/>
    <dgm:cxn modelId="{91540B0E-E084-4059-BEFF-06CA1AB0906D}" srcId="{422A3EDE-C98F-4A82-BB1B-29166D988137}" destId="{27756047-3F14-4C1E-B818-56EA8D67FB7F}" srcOrd="5" destOrd="0" parTransId="{C1991C96-0792-4BDA-980E-459FA91677F0}" sibTransId="{B4E5CA8C-3077-475B-9A6C-4143C4AEA3DA}"/>
    <dgm:cxn modelId="{7EEAE910-84EB-42AB-96C8-8EECF2A04873}" type="presOf" srcId="{27756047-3F14-4C1E-B818-56EA8D67FB7F}" destId="{2763601E-1407-42AB-807F-0E725666ABAE}" srcOrd="0" destOrd="0" presId="urn:microsoft.com/office/officeart/2005/8/layout/venn1"/>
    <dgm:cxn modelId="{76C09E12-0D48-47CA-8762-2373237AD5F7}" type="presOf" srcId="{50EEE046-C182-4F19-A747-BF5433AF1DC1}" destId="{94168475-1829-45AE-B5A5-F4E7A67E1508}" srcOrd="0" destOrd="0" presId="urn:microsoft.com/office/officeart/2005/8/layout/venn1"/>
    <dgm:cxn modelId="{2F17B418-71F1-459C-B1C2-40F6EF92132B}" srcId="{422A3EDE-C98F-4A82-BB1B-29166D988137}" destId="{01310860-7479-4E83-B868-C0D96FD9527B}" srcOrd="6" destOrd="0" parTransId="{B70BEC5E-7D39-4797-A5E4-CA34D56A137B}" sibTransId="{75ADD5DB-7D7D-4418-AC0F-25B513643C67}"/>
    <dgm:cxn modelId="{7EC8C718-4ED8-4CF5-8EB0-EDF1E4552E1A}" srcId="{422A3EDE-C98F-4A82-BB1B-29166D988137}" destId="{4321E031-0E30-41AC-9432-0FB251450F90}" srcOrd="1" destOrd="0" parTransId="{00CDB0E5-9BE7-4D3D-AA98-746F6F637D41}" sibTransId="{67517B6A-27BE-4B67-BB90-1EBF096F627E}"/>
    <dgm:cxn modelId="{8CAEA080-8F1F-42F6-83A9-8F7BBC243F68}" srcId="{422A3EDE-C98F-4A82-BB1B-29166D988137}" destId="{075EA04E-44DE-4FB7-8AED-84C9C836A3CB}" srcOrd="2" destOrd="0" parTransId="{699C133E-F0F8-4786-A8BB-FF387CF55285}" sibTransId="{3117489C-1996-4D94-99FE-C4F3F922BEEE}"/>
    <dgm:cxn modelId="{551A1486-B77B-43C6-85CA-AF0F544C6AD8}" type="presOf" srcId="{11BD22E3-6CEF-4005-A3A8-96EC4F6254E4}" destId="{67222F21-A69C-4066-A9D4-3A5BB3919A0E}" srcOrd="0" destOrd="0" presId="urn:microsoft.com/office/officeart/2005/8/layout/venn1"/>
    <dgm:cxn modelId="{CB39BBB7-27A8-4794-8D6A-A90369782821}" type="presOf" srcId="{075EA04E-44DE-4FB7-8AED-84C9C836A3CB}" destId="{5E319E36-F0FC-44CF-95B4-625D1E405178}" srcOrd="0" destOrd="0" presId="urn:microsoft.com/office/officeart/2005/8/layout/venn1"/>
    <dgm:cxn modelId="{C4F015C4-0418-4BDC-B243-C15B3902EA97}" type="presOf" srcId="{01310860-7479-4E83-B868-C0D96FD9527B}" destId="{BDECC1E6-76C3-4E56-9D3A-6B66D7073B98}" srcOrd="0" destOrd="0" presId="urn:microsoft.com/office/officeart/2005/8/layout/venn1"/>
    <dgm:cxn modelId="{346A05D0-91F3-4BCF-9DDB-BB54C05A2591}" type="presOf" srcId="{9E42FECB-D30E-4A71-83CF-A2A1B044501E}" destId="{110BA743-6EBE-4DFF-A53F-88D6A7EB4B64}" srcOrd="0" destOrd="0" presId="urn:microsoft.com/office/officeart/2005/8/layout/venn1"/>
    <dgm:cxn modelId="{2485CDE5-BDF3-4E1B-A3BA-CF4A9A82AB48}" srcId="{422A3EDE-C98F-4A82-BB1B-29166D988137}" destId="{50EEE046-C182-4F19-A747-BF5433AF1DC1}" srcOrd="0" destOrd="0" parTransId="{32DE1F05-9FB9-49AD-A674-D3B4C6D3E33D}" sibTransId="{43456B1B-8BF6-4CB2-9C1B-983743D5BBCE}"/>
    <dgm:cxn modelId="{FD062BF1-AA50-4AC3-BB92-C3B659A64151}" srcId="{422A3EDE-C98F-4A82-BB1B-29166D988137}" destId="{11BD22E3-6CEF-4005-A3A8-96EC4F6254E4}" srcOrd="4" destOrd="0" parTransId="{30C05435-7B8D-4D5D-997D-AC14FD57AA12}" sibTransId="{8389599D-4358-4065-83A4-4F3E441CCA12}"/>
    <dgm:cxn modelId="{7AEC34F7-F5B8-44B3-BAFA-6A987CAB9430}" type="presOf" srcId="{4321E031-0E30-41AC-9432-0FB251450F90}" destId="{92FC7705-5F5D-4691-A296-2C68D1C3133E}" srcOrd="0" destOrd="0" presId="urn:microsoft.com/office/officeart/2005/8/layout/venn1"/>
    <dgm:cxn modelId="{A9289C3B-6A4B-47CC-B92F-6D503DECE68F}" type="presParOf" srcId="{07522FA4-14AE-442F-B42C-DF3C43B23F0B}" destId="{CAADBD6F-5DC7-4FCB-80B4-47426E4814D2}" srcOrd="0" destOrd="0" presId="urn:microsoft.com/office/officeart/2005/8/layout/venn1"/>
    <dgm:cxn modelId="{D6B80A13-6870-4A02-9725-BF0D4C537521}" type="presParOf" srcId="{07522FA4-14AE-442F-B42C-DF3C43B23F0B}" destId="{94168475-1829-45AE-B5A5-F4E7A67E1508}" srcOrd="1" destOrd="0" presId="urn:microsoft.com/office/officeart/2005/8/layout/venn1"/>
    <dgm:cxn modelId="{7BD04623-DE26-4618-A06E-D2F5E18FA612}" type="presParOf" srcId="{07522FA4-14AE-442F-B42C-DF3C43B23F0B}" destId="{B7581E87-3EC3-48FD-8C9F-423B3E091661}" srcOrd="2" destOrd="0" presId="urn:microsoft.com/office/officeart/2005/8/layout/venn1"/>
    <dgm:cxn modelId="{578F614A-AC19-411E-A84F-30931A2A83EB}" type="presParOf" srcId="{07522FA4-14AE-442F-B42C-DF3C43B23F0B}" destId="{92FC7705-5F5D-4691-A296-2C68D1C3133E}" srcOrd="3" destOrd="0" presId="urn:microsoft.com/office/officeart/2005/8/layout/venn1"/>
    <dgm:cxn modelId="{33E8091B-9DEF-47CF-BA5E-477EE885D372}" type="presParOf" srcId="{07522FA4-14AE-442F-B42C-DF3C43B23F0B}" destId="{C1DBEB94-F9F3-4EEB-AB0B-578BAF8A93FA}" srcOrd="4" destOrd="0" presId="urn:microsoft.com/office/officeart/2005/8/layout/venn1"/>
    <dgm:cxn modelId="{625D13ED-822F-427F-BEBD-CBCD429DD400}" type="presParOf" srcId="{07522FA4-14AE-442F-B42C-DF3C43B23F0B}" destId="{5E319E36-F0FC-44CF-95B4-625D1E405178}" srcOrd="5" destOrd="0" presId="urn:microsoft.com/office/officeart/2005/8/layout/venn1"/>
    <dgm:cxn modelId="{0CFE9F09-35BE-4D57-8E6F-A7669DBCDC6B}" type="presParOf" srcId="{07522FA4-14AE-442F-B42C-DF3C43B23F0B}" destId="{6C27F885-416E-4DE8-B406-8B3E3C3C9564}" srcOrd="6" destOrd="0" presId="urn:microsoft.com/office/officeart/2005/8/layout/venn1"/>
    <dgm:cxn modelId="{824E6C2C-F8CC-48A0-BB7D-547AAC0C3612}" type="presParOf" srcId="{07522FA4-14AE-442F-B42C-DF3C43B23F0B}" destId="{110BA743-6EBE-4DFF-A53F-88D6A7EB4B64}" srcOrd="7" destOrd="0" presId="urn:microsoft.com/office/officeart/2005/8/layout/venn1"/>
    <dgm:cxn modelId="{40339105-6C43-4DC7-B66D-1ED10AD70165}" type="presParOf" srcId="{07522FA4-14AE-442F-B42C-DF3C43B23F0B}" destId="{94A8652A-6710-4993-9553-95998E5D1567}" srcOrd="8" destOrd="0" presId="urn:microsoft.com/office/officeart/2005/8/layout/venn1"/>
    <dgm:cxn modelId="{0D034D9A-1B4C-4A3F-BFA5-D735A0DD458F}" type="presParOf" srcId="{07522FA4-14AE-442F-B42C-DF3C43B23F0B}" destId="{67222F21-A69C-4066-A9D4-3A5BB3919A0E}" srcOrd="9" destOrd="0" presId="urn:microsoft.com/office/officeart/2005/8/layout/venn1"/>
    <dgm:cxn modelId="{5C99058D-9AA6-473D-9934-0FB7EA9B92DA}" type="presParOf" srcId="{07522FA4-14AE-442F-B42C-DF3C43B23F0B}" destId="{0CC294CD-F22A-4FD0-BB86-B504772F2FE7}" srcOrd="10" destOrd="0" presId="urn:microsoft.com/office/officeart/2005/8/layout/venn1"/>
    <dgm:cxn modelId="{D467DF3A-FCD5-4309-A045-2405019E2A71}" type="presParOf" srcId="{07522FA4-14AE-442F-B42C-DF3C43B23F0B}" destId="{2763601E-1407-42AB-807F-0E725666ABAE}" srcOrd="11" destOrd="0" presId="urn:microsoft.com/office/officeart/2005/8/layout/venn1"/>
    <dgm:cxn modelId="{9FBCF655-2254-48D1-9844-2066F53B7F1B}" type="presParOf" srcId="{07522FA4-14AE-442F-B42C-DF3C43B23F0B}" destId="{C30A54C0-2EC2-41FB-853F-8AFDF566A208}" srcOrd="12" destOrd="0" presId="urn:microsoft.com/office/officeart/2005/8/layout/venn1"/>
    <dgm:cxn modelId="{5DEB01F7-2DF1-4CF4-84B8-6BADC06F03CD}" type="presParOf" srcId="{07522FA4-14AE-442F-B42C-DF3C43B23F0B}" destId="{BDECC1E6-76C3-4E56-9D3A-6B66D7073B9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2B9BB3-8666-40F9-8BF8-3A3674B263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2DA20BA-0662-4652-BE85-354E9960020A}" type="pres">
      <dgm:prSet presAssocID="{D32B9BB3-8666-40F9-8BF8-3A3674B263EF}" presName="CompostProcess" presStyleCnt="0">
        <dgm:presLayoutVars>
          <dgm:dir/>
          <dgm:resizeHandles val="exact"/>
        </dgm:presLayoutVars>
      </dgm:prSet>
      <dgm:spPr/>
    </dgm:pt>
    <dgm:pt modelId="{D31EA38B-44C7-4908-9973-E85303358CD4}" type="pres">
      <dgm:prSet presAssocID="{D32B9BB3-8666-40F9-8BF8-3A3674B263EF}" presName="arrow" presStyleLbl="bgShp" presStyleIdx="0" presStyleCnt="1" custScaleX="117564" custLinFactNeighborX="42" custLinFactNeighborY="306"/>
      <dgm:spPr/>
    </dgm:pt>
    <dgm:pt modelId="{FFE6EACC-1E50-4040-97F6-6E985D6E2FED}" type="pres">
      <dgm:prSet presAssocID="{D32B9BB3-8666-40F9-8BF8-3A3674B263EF}" presName="linearProcess" presStyleCnt="0"/>
      <dgm:spPr/>
    </dgm:pt>
  </dgm:ptLst>
  <dgm:cxnLst>
    <dgm:cxn modelId="{9856F275-BAEC-4343-81C6-6D9C7AE79329}" type="presOf" srcId="{D32B9BB3-8666-40F9-8BF8-3A3674B263EF}" destId="{72DA20BA-0662-4652-BE85-354E9960020A}" srcOrd="0" destOrd="0" presId="urn:microsoft.com/office/officeart/2005/8/layout/hProcess9"/>
    <dgm:cxn modelId="{F388A28F-1853-45BC-8653-5740AA749E0E}" type="presParOf" srcId="{72DA20BA-0662-4652-BE85-354E9960020A}" destId="{D31EA38B-44C7-4908-9973-E85303358CD4}" srcOrd="0" destOrd="0" presId="urn:microsoft.com/office/officeart/2005/8/layout/hProcess9"/>
    <dgm:cxn modelId="{44BF7F20-E149-4D39-B66A-162781EE99B7}" type="presParOf" srcId="{72DA20BA-0662-4652-BE85-354E9960020A}" destId="{FFE6EACC-1E50-4040-97F6-6E985D6E2FED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2A3EDE-C98F-4A82-BB1B-29166D988137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EEE046-C182-4F19-A747-BF5433AF1DC1}">
      <dgm:prSet phldrT="[Text]" custT="1"/>
      <dgm:spPr/>
      <dgm:t>
        <a:bodyPr/>
        <a:lstStyle/>
        <a:p>
          <a:r>
            <a:rPr lang="en-GB" sz="800" dirty="0"/>
            <a:t>1. Active Learning</a:t>
          </a:r>
        </a:p>
      </dgm:t>
    </dgm:pt>
    <dgm:pt modelId="{32DE1F05-9FB9-49AD-A674-D3B4C6D3E33D}" type="parTrans" cxnId="{2485CDE5-BDF3-4E1B-A3BA-CF4A9A82AB48}">
      <dgm:prSet/>
      <dgm:spPr/>
      <dgm:t>
        <a:bodyPr/>
        <a:lstStyle/>
        <a:p>
          <a:endParaRPr lang="en-GB"/>
        </a:p>
      </dgm:t>
    </dgm:pt>
    <dgm:pt modelId="{43456B1B-8BF6-4CB2-9C1B-983743D5BBCE}" type="sibTrans" cxnId="{2485CDE5-BDF3-4E1B-A3BA-CF4A9A82AB48}">
      <dgm:prSet/>
      <dgm:spPr/>
      <dgm:t>
        <a:bodyPr/>
        <a:lstStyle/>
        <a:p>
          <a:endParaRPr lang="en-GB"/>
        </a:p>
      </dgm:t>
    </dgm:pt>
    <dgm:pt modelId="{075EA04E-44DE-4FB7-8AED-84C9C836A3CB}">
      <dgm:prSet phldrT="[Text]" custT="1"/>
      <dgm:spPr/>
      <dgm:t>
        <a:bodyPr/>
        <a:lstStyle/>
        <a:p>
          <a:r>
            <a:rPr lang="en-GB" sz="800" dirty="0"/>
            <a:t>3. Collaborative Learning</a:t>
          </a:r>
        </a:p>
      </dgm:t>
    </dgm:pt>
    <dgm:pt modelId="{699C133E-F0F8-4786-A8BB-FF387CF55285}" type="parTrans" cxnId="{8CAEA080-8F1F-42F6-83A9-8F7BBC243F68}">
      <dgm:prSet/>
      <dgm:spPr/>
      <dgm:t>
        <a:bodyPr/>
        <a:lstStyle/>
        <a:p>
          <a:endParaRPr lang="en-GB"/>
        </a:p>
      </dgm:t>
    </dgm:pt>
    <dgm:pt modelId="{3117489C-1996-4D94-99FE-C4F3F922BEEE}" type="sibTrans" cxnId="{8CAEA080-8F1F-42F6-83A9-8F7BBC243F68}">
      <dgm:prSet/>
      <dgm:spPr/>
      <dgm:t>
        <a:bodyPr/>
        <a:lstStyle/>
        <a:p>
          <a:endParaRPr lang="en-GB"/>
        </a:p>
      </dgm:t>
    </dgm:pt>
    <dgm:pt modelId="{11BD22E3-6CEF-4005-A3A8-96EC4F6254E4}">
      <dgm:prSet phldrT="[Text]" custT="1"/>
      <dgm:spPr/>
      <dgm:t>
        <a:bodyPr/>
        <a:lstStyle/>
        <a:p>
          <a:r>
            <a:rPr lang="en-GB" sz="800" dirty="0"/>
            <a:t>5. Service Learning</a:t>
          </a:r>
        </a:p>
      </dgm:t>
    </dgm:pt>
    <dgm:pt modelId="{30C05435-7B8D-4D5D-997D-AC14FD57AA12}" type="parTrans" cxnId="{FD062BF1-AA50-4AC3-BB92-C3B659A64151}">
      <dgm:prSet/>
      <dgm:spPr/>
      <dgm:t>
        <a:bodyPr/>
        <a:lstStyle/>
        <a:p>
          <a:endParaRPr lang="en-GB"/>
        </a:p>
      </dgm:t>
    </dgm:pt>
    <dgm:pt modelId="{8389599D-4358-4065-83A4-4F3E441CCA12}" type="sibTrans" cxnId="{FD062BF1-AA50-4AC3-BB92-C3B659A64151}">
      <dgm:prSet/>
      <dgm:spPr/>
      <dgm:t>
        <a:bodyPr/>
        <a:lstStyle/>
        <a:p>
          <a:endParaRPr lang="en-GB"/>
        </a:p>
      </dgm:t>
    </dgm:pt>
    <dgm:pt modelId="{9E42FECB-D30E-4A71-83CF-A2A1B044501E}">
      <dgm:prSet phldrT="[Text]" custT="1"/>
      <dgm:spPr/>
      <dgm:t>
        <a:bodyPr/>
        <a:lstStyle/>
        <a:p>
          <a:r>
            <a:rPr lang="en-GB" sz="800" dirty="0"/>
            <a:t>4. Co-Operative Learning</a:t>
          </a:r>
        </a:p>
      </dgm:t>
    </dgm:pt>
    <dgm:pt modelId="{ED1118F6-D47A-4446-9CF8-5A000AE8656B}" type="parTrans" cxnId="{B0B9FB06-C018-4A5D-806A-A943C7120108}">
      <dgm:prSet/>
      <dgm:spPr/>
      <dgm:t>
        <a:bodyPr/>
        <a:lstStyle/>
        <a:p>
          <a:endParaRPr lang="en-GB"/>
        </a:p>
      </dgm:t>
    </dgm:pt>
    <dgm:pt modelId="{47EDDFA4-5440-4E19-A83B-7DCD2956FB06}" type="sibTrans" cxnId="{B0B9FB06-C018-4A5D-806A-A943C7120108}">
      <dgm:prSet/>
      <dgm:spPr/>
      <dgm:t>
        <a:bodyPr/>
        <a:lstStyle/>
        <a:p>
          <a:endParaRPr lang="en-GB"/>
        </a:p>
      </dgm:t>
    </dgm:pt>
    <dgm:pt modelId="{4321E031-0E30-41AC-9432-0FB251450F90}">
      <dgm:prSet phldrT="[Text]" custT="1"/>
      <dgm:spPr/>
      <dgm:t>
        <a:bodyPr/>
        <a:lstStyle/>
        <a:p>
          <a:r>
            <a:rPr lang="en-GB" sz="800" dirty="0"/>
            <a:t>2. Work-based Learning</a:t>
          </a:r>
        </a:p>
      </dgm:t>
    </dgm:pt>
    <dgm:pt modelId="{00CDB0E5-9BE7-4D3D-AA98-746F6F637D41}" type="parTrans" cxnId="{7EC8C718-4ED8-4CF5-8EB0-EDF1E4552E1A}">
      <dgm:prSet/>
      <dgm:spPr/>
      <dgm:t>
        <a:bodyPr/>
        <a:lstStyle/>
        <a:p>
          <a:endParaRPr lang="en-GB"/>
        </a:p>
      </dgm:t>
    </dgm:pt>
    <dgm:pt modelId="{67517B6A-27BE-4B67-BB90-1EBF096F627E}" type="sibTrans" cxnId="{7EC8C718-4ED8-4CF5-8EB0-EDF1E4552E1A}">
      <dgm:prSet/>
      <dgm:spPr/>
      <dgm:t>
        <a:bodyPr/>
        <a:lstStyle/>
        <a:p>
          <a:endParaRPr lang="en-GB"/>
        </a:p>
      </dgm:t>
    </dgm:pt>
    <dgm:pt modelId="{27756047-3F14-4C1E-B818-56EA8D67FB7F}">
      <dgm:prSet phldrT="[Text]" custT="1"/>
      <dgm:spPr/>
      <dgm:t>
        <a:bodyPr/>
        <a:lstStyle/>
        <a:p>
          <a:r>
            <a:rPr lang="en-GB" sz="800" dirty="0"/>
            <a:t>6. Problem-based Learning</a:t>
          </a:r>
        </a:p>
      </dgm:t>
    </dgm:pt>
    <dgm:pt modelId="{C1991C96-0792-4BDA-980E-459FA91677F0}" type="parTrans" cxnId="{91540B0E-E084-4059-BEFF-06CA1AB0906D}">
      <dgm:prSet/>
      <dgm:spPr/>
      <dgm:t>
        <a:bodyPr/>
        <a:lstStyle/>
        <a:p>
          <a:endParaRPr lang="en-GB"/>
        </a:p>
      </dgm:t>
    </dgm:pt>
    <dgm:pt modelId="{B4E5CA8C-3077-475B-9A6C-4143C4AEA3DA}" type="sibTrans" cxnId="{91540B0E-E084-4059-BEFF-06CA1AB0906D}">
      <dgm:prSet/>
      <dgm:spPr/>
      <dgm:t>
        <a:bodyPr/>
        <a:lstStyle/>
        <a:p>
          <a:endParaRPr lang="en-GB"/>
        </a:p>
      </dgm:t>
    </dgm:pt>
    <dgm:pt modelId="{01310860-7479-4E83-B868-C0D96FD9527B}">
      <dgm:prSet phldrT="[Text]" custT="1"/>
      <dgm:spPr/>
      <dgm:t>
        <a:bodyPr/>
        <a:lstStyle/>
        <a:p>
          <a:r>
            <a:rPr lang="en-GB" sz="800" dirty="0"/>
            <a:t>7. Authentic Learning</a:t>
          </a:r>
        </a:p>
      </dgm:t>
    </dgm:pt>
    <dgm:pt modelId="{B70BEC5E-7D39-4797-A5E4-CA34D56A137B}" type="parTrans" cxnId="{2F17B418-71F1-459C-B1C2-40F6EF92132B}">
      <dgm:prSet/>
      <dgm:spPr/>
      <dgm:t>
        <a:bodyPr/>
        <a:lstStyle/>
        <a:p>
          <a:endParaRPr lang="en-GB"/>
        </a:p>
      </dgm:t>
    </dgm:pt>
    <dgm:pt modelId="{75ADD5DB-7D7D-4418-AC0F-25B513643C67}" type="sibTrans" cxnId="{2F17B418-71F1-459C-B1C2-40F6EF92132B}">
      <dgm:prSet/>
      <dgm:spPr/>
      <dgm:t>
        <a:bodyPr/>
        <a:lstStyle/>
        <a:p>
          <a:endParaRPr lang="en-GB"/>
        </a:p>
      </dgm:t>
    </dgm:pt>
    <dgm:pt modelId="{07522FA4-14AE-442F-B42C-DF3C43B23F0B}" type="pres">
      <dgm:prSet presAssocID="{422A3EDE-C98F-4A82-BB1B-29166D988137}" presName="compositeShape" presStyleCnt="0">
        <dgm:presLayoutVars>
          <dgm:chMax val="7"/>
          <dgm:dir/>
          <dgm:resizeHandles val="exact"/>
        </dgm:presLayoutVars>
      </dgm:prSet>
      <dgm:spPr/>
    </dgm:pt>
    <dgm:pt modelId="{CAADBD6F-5DC7-4FCB-80B4-47426E4814D2}" type="pres">
      <dgm:prSet presAssocID="{50EEE046-C182-4F19-A747-BF5433AF1DC1}" presName="circ1" presStyleLbl="vennNode1" presStyleIdx="0" presStyleCnt="7"/>
      <dgm:spPr>
        <a:solidFill>
          <a:schemeClr val="accent5">
            <a:lumMod val="50000"/>
            <a:alpha val="50000"/>
          </a:schemeClr>
        </a:solidFill>
      </dgm:spPr>
    </dgm:pt>
    <dgm:pt modelId="{94168475-1829-45AE-B5A5-F4E7A67E1508}" type="pres">
      <dgm:prSet presAssocID="{50EEE046-C182-4F19-A747-BF5433AF1DC1}" presName="circ1Tx" presStyleLbl="revTx" presStyleIdx="0" presStyleCnt="0" custLinFactNeighborX="11740" custLinFactNeighborY="3921">
        <dgm:presLayoutVars>
          <dgm:chMax val="0"/>
          <dgm:chPref val="0"/>
          <dgm:bulletEnabled val="1"/>
        </dgm:presLayoutVars>
      </dgm:prSet>
      <dgm:spPr/>
    </dgm:pt>
    <dgm:pt modelId="{B7581E87-3EC3-48FD-8C9F-423B3E091661}" type="pres">
      <dgm:prSet presAssocID="{4321E031-0E30-41AC-9432-0FB251450F90}" presName="circ2" presStyleLbl="vennNode1" presStyleIdx="1" presStyleCnt="7"/>
      <dgm:spPr>
        <a:solidFill>
          <a:schemeClr val="accent2">
            <a:alpha val="50000"/>
          </a:schemeClr>
        </a:solidFill>
      </dgm:spPr>
    </dgm:pt>
    <dgm:pt modelId="{92FC7705-5F5D-4691-A296-2C68D1C3133E}" type="pres">
      <dgm:prSet presAssocID="{4321E031-0E30-41AC-9432-0FB251450F90}" presName="circ2Tx" presStyleLbl="revTx" presStyleIdx="0" presStyleCnt="0" custLinFactNeighborX="6376" custLinFactNeighborY="-18893">
        <dgm:presLayoutVars>
          <dgm:chMax val="0"/>
          <dgm:chPref val="0"/>
          <dgm:bulletEnabled val="1"/>
        </dgm:presLayoutVars>
      </dgm:prSet>
      <dgm:spPr/>
    </dgm:pt>
    <dgm:pt modelId="{C1DBEB94-F9F3-4EEB-AB0B-578BAF8A93FA}" type="pres">
      <dgm:prSet presAssocID="{075EA04E-44DE-4FB7-8AED-84C9C836A3CB}" presName="circ3" presStyleLbl="vennNode1" presStyleIdx="2" presStyleCnt="7"/>
      <dgm:spPr>
        <a:solidFill>
          <a:schemeClr val="tx1">
            <a:alpha val="50000"/>
          </a:schemeClr>
        </a:solidFill>
      </dgm:spPr>
    </dgm:pt>
    <dgm:pt modelId="{5E319E36-F0FC-44CF-95B4-625D1E405178}" type="pres">
      <dgm:prSet presAssocID="{075EA04E-44DE-4FB7-8AED-84C9C836A3CB}" presName="circ3Tx" presStyleLbl="revTx" presStyleIdx="0" presStyleCnt="0" custScaleX="152123" custLinFactNeighborX="22300" custLinFactNeighborY="-2685">
        <dgm:presLayoutVars>
          <dgm:chMax val="0"/>
          <dgm:chPref val="0"/>
          <dgm:bulletEnabled val="1"/>
        </dgm:presLayoutVars>
      </dgm:prSet>
      <dgm:spPr/>
    </dgm:pt>
    <dgm:pt modelId="{6C27F885-416E-4DE8-B406-8B3E3C3C9564}" type="pres">
      <dgm:prSet presAssocID="{9E42FECB-D30E-4A71-83CF-A2A1B044501E}" presName="circ4" presStyleLbl="vennNode1" presStyleIdx="3" presStyleCnt="7"/>
      <dgm:spPr>
        <a:solidFill>
          <a:schemeClr val="accent6">
            <a:alpha val="50000"/>
          </a:schemeClr>
        </a:solidFill>
      </dgm:spPr>
    </dgm:pt>
    <dgm:pt modelId="{110BA743-6EBE-4DFF-A53F-88D6A7EB4B64}" type="pres">
      <dgm:prSet presAssocID="{9E42FECB-D30E-4A71-83CF-A2A1B044501E}" presName="circ4Tx" presStyleLbl="revTx" presStyleIdx="0" presStyleCnt="0" custScaleX="162966" custLinFactNeighborX="12215" custLinFactNeighborY="1075">
        <dgm:presLayoutVars>
          <dgm:chMax val="0"/>
          <dgm:chPref val="0"/>
          <dgm:bulletEnabled val="1"/>
        </dgm:presLayoutVars>
      </dgm:prSet>
      <dgm:spPr/>
    </dgm:pt>
    <dgm:pt modelId="{94A8652A-6710-4993-9553-95998E5D1567}" type="pres">
      <dgm:prSet presAssocID="{11BD22E3-6CEF-4005-A3A8-96EC4F6254E4}" presName="circ5" presStyleLbl="vennNode1" presStyleIdx="4" presStyleCnt="7"/>
      <dgm:spPr/>
    </dgm:pt>
    <dgm:pt modelId="{67222F21-A69C-4066-A9D4-3A5BB3919A0E}" type="pres">
      <dgm:prSet presAssocID="{11BD22E3-6CEF-4005-A3A8-96EC4F6254E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C294CD-F22A-4FD0-BB86-B504772F2FE7}" type="pres">
      <dgm:prSet presAssocID="{27756047-3F14-4C1E-B818-56EA8D67FB7F}" presName="circ6" presStyleLbl="vennNode1" presStyleIdx="5" presStyleCnt="7"/>
      <dgm:spPr>
        <a:solidFill>
          <a:srgbClr val="FF0000">
            <a:alpha val="50000"/>
          </a:srgbClr>
        </a:solidFill>
      </dgm:spPr>
    </dgm:pt>
    <dgm:pt modelId="{2763601E-1407-42AB-807F-0E725666ABAE}" type="pres">
      <dgm:prSet presAssocID="{27756047-3F14-4C1E-B818-56EA8D67FB7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30A54C0-2EC2-41FB-853F-8AFDF566A208}" type="pres">
      <dgm:prSet presAssocID="{01310860-7479-4E83-B868-C0D96FD9527B}" presName="circ7" presStyleLbl="vennNode1" presStyleIdx="6" presStyleCnt="7"/>
      <dgm:spPr>
        <a:solidFill>
          <a:schemeClr val="accent4">
            <a:alpha val="50000"/>
          </a:schemeClr>
        </a:solidFill>
      </dgm:spPr>
    </dgm:pt>
    <dgm:pt modelId="{BDECC1E6-76C3-4E56-9D3A-6B66D7073B98}" type="pres">
      <dgm:prSet presAssocID="{01310860-7479-4E83-B868-C0D96FD9527B}" presName="circ7Tx" presStyleLbl="revTx" presStyleIdx="0" presStyleCnt="0" custLinFactNeighborX="-5468" custLinFactNeighborY="-28522">
        <dgm:presLayoutVars>
          <dgm:chMax val="0"/>
          <dgm:chPref val="0"/>
          <dgm:bulletEnabled val="1"/>
        </dgm:presLayoutVars>
      </dgm:prSet>
      <dgm:spPr/>
    </dgm:pt>
  </dgm:ptLst>
  <dgm:cxnLst>
    <dgm:cxn modelId="{3B0E9E03-AC44-4A14-AFF3-B805721B125B}" type="presOf" srcId="{422A3EDE-C98F-4A82-BB1B-29166D988137}" destId="{07522FA4-14AE-442F-B42C-DF3C43B23F0B}" srcOrd="0" destOrd="0" presId="urn:microsoft.com/office/officeart/2005/8/layout/venn1"/>
    <dgm:cxn modelId="{B0B9FB06-C018-4A5D-806A-A943C7120108}" srcId="{422A3EDE-C98F-4A82-BB1B-29166D988137}" destId="{9E42FECB-D30E-4A71-83CF-A2A1B044501E}" srcOrd="3" destOrd="0" parTransId="{ED1118F6-D47A-4446-9CF8-5A000AE8656B}" sibTransId="{47EDDFA4-5440-4E19-A83B-7DCD2956FB06}"/>
    <dgm:cxn modelId="{91540B0E-E084-4059-BEFF-06CA1AB0906D}" srcId="{422A3EDE-C98F-4A82-BB1B-29166D988137}" destId="{27756047-3F14-4C1E-B818-56EA8D67FB7F}" srcOrd="5" destOrd="0" parTransId="{C1991C96-0792-4BDA-980E-459FA91677F0}" sibTransId="{B4E5CA8C-3077-475B-9A6C-4143C4AEA3DA}"/>
    <dgm:cxn modelId="{7EEAE910-84EB-42AB-96C8-8EECF2A04873}" type="presOf" srcId="{27756047-3F14-4C1E-B818-56EA8D67FB7F}" destId="{2763601E-1407-42AB-807F-0E725666ABAE}" srcOrd="0" destOrd="0" presId="urn:microsoft.com/office/officeart/2005/8/layout/venn1"/>
    <dgm:cxn modelId="{76C09E12-0D48-47CA-8762-2373237AD5F7}" type="presOf" srcId="{50EEE046-C182-4F19-A747-BF5433AF1DC1}" destId="{94168475-1829-45AE-B5A5-F4E7A67E1508}" srcOrd="0" destOrd="0" presId="urn:microsoft.com/office/officeart/2005/8/layout/venn1"/>
    <dgm:cxn modelId="{2F17B418-71F1-459C-B1C2-40F6EF92132B}" srcId="{422A3EDE-C98F-4A82-BB1B-29166D988137}" destId="{01310860-7479-4E83-B868-C0D96FD9527B}" srcOrd="6" destOrd="0" parTransId="{B70BEC5E-7D39-4797-A5E4-CA34D56A137B}" sibTransId="{75ADD5DB-7D7D-4418-AC0F-25B513643C67}"/>
    <dgm:cxn modelId="{7EC8C718-4ED8-4CF5-8EB0-EDF1E4552E1A}" srcId="{422A3EDE-C98F-4A82-BB1B-29166D988137}" destId="{4321E031-0E30-41AC-9432-0FB251450F90}" srcOrd="1" destOrd="0" parTransId="{00CDB0E5-9BE7-4D3D-AA98-746F6F637D41}" sibTransId="{67517B6A-27BE-4B67-BB90-1EBF096F627E}"/>
    <dgm:cxn modelId="{8CAEA080-8F1F-42F6-83A9-8F7BBC243F68}" srcId="{422A3EDE-C98F-4A82-BB1B-29166D988137}" destId="{075EA04E-44DE-4FB7-8AED-84C9C836A3CB}" srcOrd="2" destOrd="0" parTransId="{699C133E-F0F8-4786-A8BB-FF387CF55285}" sibTransId="{3117489C-1996-4D94-99FE-C4F3F922BEEE}"/>
    <dgm:cxn modelId="{551A1486-B77B-43C6-85CA-AF0F544C6AD8}" type="presOf" srcId="{11BD22E3-6CEF-4005-A3A8-96EC4F6254E4}" destId="{67222F21-A69C-4066-A9D4-3A5BB3919A0E}" srcOrd="0" destOrd="0" presId="urn:microsoft.com/office/officeart/2005/8/layout/venn1"/>
    <dgm:cxn modelId="{CB39BBB7-27A8-4794-8D6A-A90369782821}" type="presOf" srcId="{075EA04E-44DE-4FB7-8AED-84C9C836A3CB}" destId="{5E319E36-F0FC-44CF-95B4-625D1E405178}" srcOrd="0" destOrd="0" presId="urn:microsoft.com/office/officeart/2005/8/layout/venn1"/>
    <dgm:cxn modelId="{C4F015C4-0418-4BDC-B243-C15B3902EA97}" type="presOf" srcId="{01310860-7479-4E83-B868-C0D96FD9527B}" destId="{BDECC1E6-76C3-4E56-9D3A-6B66D7073B98}" srcOrd="0" destOrd="0" presId="urn:microsoft.com/office/officeart/2005/8/layout/venn1"/>
    <dgm:cxn modelId="{346A05D0-91F3-4BCF-9DDB-BB54C05A2591}" type="presOf" srcId="{9E42FECB-D30E-4A71-83CF-A2A1B044501E}" destId="{110BA743-6EBE-4DFF-A53F-88D6A7EB4B64}" srcOrd="0" destOrd="0" presId="urn:microsoft.com/office/officeart/2005/8/layout/venn1"/>
    <dgm:cxn modelId="{2485CDE5-BDF3-4E1B-A3BA-CF4A9A82AB48}" srcId="{422A3EDE-C98F-4A82-BB1B-29166D988137}" destId="{50EEE046-C182-4F19-A747-BF5433AF1DC1}" srcOrd="0" destOrd="0" parTransId="{32DE1F05-9FB9-49AD-A674-D3B4C6D3E33D}" sibTransId="{43456B1B-8BF6-4CB2-9C1B-983743D5BBCE}"/>
    <dgm:cxn modelId="{FD062BF1-AA50-4AC3-BB92-C3B659A64151}" srcId="{422A3EDE-C98F-4A82-BB1B-29166D988137}" destId="{11BD22E3-6CEF-4005-A3A8-96EC4F6254E4}" srcOrd="4" destOrd="0" parTransId="{30C05435-7B8D-4D5D-997D-AC14FD57AA12}" sibTransId="{8389599D-4358-4065-83A4-4F3E441CCA12}"/>
    <dgm:cxn modelId="{7AEC34F7-F5B8-44B3-BAFA-6A987CAB9430}" type="presOf" srcId="{4321E031-0E30-41AC-9432-0FB251450F90}" destId="{92FC7705-5F5D-4691-A296-2C68D1C3133E}" srcOrd="0" destOrd="0" presId="urn:microsoft.com/office/officeart/2005/8/layout/venn1"/>
    <dgm:cxn modelId="{A9289C3B-6A4B-47CC-B92F-6D503DECE68F}" type="presParOf" srcId="{07522FA4-14AE-442F-B42C-DF3C43B23F0B}" destId="{CAADBD6F-5DC7-4FCB-80B4-47426E4814D2}" srcOrd="0" destOrd="0" presId="urn:microsoft.com/office/officeart/2005/8/layout/venn1"/>
    <dgm:cxn modelId="{D6B80A13-6870-4A02-9725-BF0D4C537521}" type="presParOf" srcId="{07522FA4-14AE-442F-B42C-DF3C43B23F0B}" destId="{94168475-1829-45AE-B5A5-F4E7A67E1508}" srcOrd="1" destOrd="0" presId="urn:microsoft.com/office/officeart/2005/8/layout/venn1"/>
    <dgm:cxn modelId="{7BD04623-DE26-4618-A06E-D2F5E18FA612}" type="presParOf" srcId="{07522FA4-14AE-442F-B42C-DF3C43B23F0B}" destId="{B7581E87-3EC3-48FD-8C9F-423B3E091661}" srcOrd="2" destOrd="0" presId="urn:microsoft.com/office/officeart/2005/8/layout/venn1"/>
    <dgm:cxn modelId="{578F614A-AC19-411E-A84F-30931A2A83EB}" type="presParOf" srcId="{07522FA4-14AE-442F-B42C-DF3C43B23F0B}" destId="{92FC7705-5F5D-4691-A296-2C68D1C3133E}" srcOrd="3" destOrd="0" presId="urn:microsoft.com/office/officeart/2005/8/layout/venn1"/>
    <dgm:cxn modelId="{33E8091B-9DEF-47CF-BA5E-477EE885D372}" type="presParOf" srcId="{07522FA4-14AE-442F-B42C-DF3C43B23F0B}" destId="{C1DBEB94-F9F3-4EEB-AB0B-578BAF8A93FA}" srcOrd="4" destOrd="0" presId="urn:microsoft.com/office/officeart/2005/8/layout/venn1"/>
    <dgm:cxn modelId="{625D13ED-822F-427F-BEBD-CBCD429DD400}" type="presParOf" srcId="{07522FA4-14AE-442F-B42C-DF3C43B23F0B}" destId="{5E319E36-F0FC-44CF-95B4-625D1E405178}" srcOrd="5" destOrd="0" presId="urn:microsoft.com/office/officeart/2005/8/layout/venn1"/>
    <dgm:cxn modelId="{0CFE9F09-35BE-4D57-8E6F-A7669DBCDC6B}" type="presParOf" srcId="{07522FA4-14AE-442F-B42C-DF3C43B23F0B}" destId="{6C27F885-416E-4DE8-B406-8B3E3C3C9564}" srcOrd="6" destOrd="0" presId="urn:microsoft.com/office/officeart/2005/8/layout/venn1"/>
    <dgm:cxn modelId="{824E6C2C-F8CC-48A0-BB7D-547AAC0C3612}" type="presParOf" srcId="{07522FA4-14AE-442F-B42C-DF3C43B23F0B}" destId="{110BA743-6EBE-4DFF-A53F-88D6A7EB4B64}" srcOrd="7" destOrd="0" presId="urn:microsoft.com/office/officeart/2005/8/layout/venn1"/>
    <dgm:cxn modelId="{40339105-6C43-4DC7-B66D-1ED10AD70165}" type="presParOf" srcId="{07522FA4-14AE-442F-B42C-DF3C43B23F0B}" destId="{94A8652A-6710-4993-9553-95998E5D1567}" srcOrd="8" destOrd="0" presId="urn:microsoft.com/office/officeart/2005/8/layout/venn1"/>
    <dgm:cxn modelId="{0D034D9A-1B4C-4A3F-BFA5-D735A0DD458F}" type="presParOf" srcId="{07522FA4-14AE-442F-B42C-DF3C43B23F0B}" destId="{67222F21-A69C-4066-A9D4-3A5BB3919A0E}" srcOrd="9" destOrd="0" presId="urn:microsoft.com/office/officeart/2005/8/layout/venn1"/>
    <dgm:cxn modelId="{5C99058D-9AA6-473D-9934-0FB7EA9B92DA}" type="presParOf" srcId="{07522FA4-14AE-442F-B42C-DF3C43B23F0B}" destId="{0CC294CD-F22A-4FD0-BB86-B504772F2FE7}" srcOrd="10" destOrd="0" presId="urn:microsoft.com/office/officeart/2005/8/layout/venn1"/>
    <dgm:cxn modelId="{D467DF3A-FCD5-4309-A045-2405019E2A71}" type="presParOf" srcId="{07522FA4-14AE-442F-B42C-DF3C43B23F0B}" destId="{2763601E-1407-42AB-807F-0E725666ABAE}" srcOrd="11" destOrd="0" presId="urn:microsoft.com/office/officeart/2005/8/layout/venn1"/>
    <dgm:cxn modelId="{9FBCF655-2254-48D1-9844-2066F53B7F1B}" type="presParOf" srcId="{07522FA4-14AE-442F-B42C-DF3C43B23F0B}" destId="{C30A54C0-2EC2-41FB-853F-8AFDF566A208}" srcOrd="12" destOrd="0" presId="urn:microsoft.com/office/officeart/2005/8/layout/venn1"/>
    <dgm:cxn modelId="{5DEB01F7-2DF1-4CF4-84B8-6BADC06F03CD}" type="presParOf" srcId="{07522FA4-14AE-442F-B42C-DF3C43B23F0B}" destId="{BDECC1E6-76C3-4E56-9D3A-6B66D7073B9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699C6-69A0-495E-B6DD-0A1A26F52B03}">
      <dsp:nvSpPr>
        <dsp:cNvPr id="0" name=""/>
        <dsp:cNvSpPr/>
      </dsp:nvSpPr>
      <dsp:spPr>
        <a:xfrm rot="16200000">
          <a:off x="1006570" y="-1006570"/>
          <a:ext cx="2243327" cy="4256468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Preliminary Field Notes</a:t>
          </a:r>
        </a:p>
      </dsp:txBody>
      <dsp:txXfrm rot="5400000">
        <a:off x="0" y="0"/>
        <a:ext cx="4256468" cy="1682495"/>
      </dsp:txXfrm>
    </dsp:sp>
    <dsp:sp modelId="{5B6191DE-0174-4314-9AEC-6EDA5082FB1F}">
      <dsp:nvSpPr>
        <dsp:cNvPr id="0" name=""/>
        <dsp:cNvSpPr/>
      </dsp:nvSpPr>
      <dsp:spPr>
        <a:xfrm>
          <a:off x="4256468" y="0"/>
          <a:ext cx="4256468" cy="2243327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Researcher Observations</a:t>
          </a:r>
        </a:p>
      </dsp:txBody>
      <dsp:txXfrm>
        <a:off x="4256468" y="0"/>
        <a:ext cx="4256468" cy="1682495"/>
      </dsp:txXfrm>
    </dsp:sp>
    <dsp:sp modelId="{8C1A57B7-9B87-4637-97DD-075843778C0C}">
      <dsp:nvSpPr>
        <dsp:cNvPr id="0" name=""/>
        <dsp:cNvSpPr/>
      </dsp:nvSpPr>
      <dsp:spPr>
        <a:xfrm rot="10800000">
          <a:off x="0" y="2243327"/>
          <a:ext cx="4256468" cy="2243327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Semi-structured Focus Group Interviews</a:t>
          </a:r>
        </a:p>
      </dsp:txBody>
      <dsp:txXfrm rot="10800000">
        <a:off x="0" y="2804159"/>
        <a:ext cx="4256468" cy="1682495"/>
      </dsp:txXfrm>
    </dsp:sp>
    <dsp:sp modelId="{69313366-AF09-4C29-BCB6-3CFFA6457AF3}">
      <dsp:nvSpPr>
        <dsp:cNvPr id="0" name=""/>
        <dsp:cNvSpPr/>
      </dsp:nvSpPr>
      <dsp:spPr>
        <a:xfrm rot="5400000">
          <a:off x="5263038" y="1236757"/>
          <a:ext cx="2243327" cy="4256468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Artefacts (documents, student work)</a:t>
          </a:r>
        </a:p>
      </dsp:txBody>
      <dsp:txXfrm rot="-5400000">
        <a:off x="4256468" y="2804159"/>
        <a:ext cx="4256468" cy="1682495"/>
      </dsp:txXfrm>
    </dsp:sp>
    <dsp:sp modelId="{ADF5DE93-9D6F-4422-AA62-8046CA2A5ABD}">
      <dsp:nvSpPr>
        <dsp:cNvPr id="0" name=""/>
        <dsp:cNvSpPr/>
      </dsp:nvSpPr>
      <dsp:spPr>
        <a:xfrm>
          <a:off x="2305315" y="1447243"/>
          <a:ext cx="3902304" cy="159216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Student Reflective Journals</a:t>
          </a:r>
        </a:p>
      </dsp:txBody>
      <dsp:txXfrm>
        <a:off x="2383038" y="1524966"/>
        <a:ext cx="3746858" cy="14367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EA38B-44C7-4908-9973-E85303358CD4}">
      <dsp:nvSpPr>
        <dsp:cNvPr id="0" name=""/>
        <dsp:cNvSpPr/>
      </dsp:nvSpPr>
      <dsp:spPr>
        <a:xfrm>
          <a:off x="6474" y="0"/>
          <a:ext cx="9164713" cy="63106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DBD6F-5DC7-4FCB-80B4-47426E4814D2}">
      <dsp:nvSpPr>
        <dsp:cNvPr id="0" name=""/>
        <dsp:cNvSpPr/>
      </dsp:nvSpPr>
      <dsp:spPr>
        <a:xfrm>
          <a:off x="902799" y="449220"/>
          <a:ext cx="575481" cy="575552"/>
        </a:xfrm>
        <a:prstGeom prst="ellipse">
          <a:avLst/>
        </a:prstGeom>
        <a:solidFill>
          <a:schemeClr val="accent5">
            <a:lumMod val="5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168475-1829-45AE-B5A5-F4E7A67E1508}">
      <dsp:nvSpPr>
        <dsp:cNvPr id="0" name=""/>
        <dsp:cNvSpPr/>
      </dsp:nvSpPr>
      <dsp:spPr>
        <a:xfrm>
          <a:off x="938251" y="13836"/>
          <a:ext cx="659405" cy="35288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1. Active Learning</a:t>
          </a:r>
        </a:p>
      </dsp:txBody>
      <dsp:txXfrm>
        <a:off x="938251" y="13836"/>
        <a:ext cx="659405" cy="352883"/>
      </dsp:txXfrm>
    </dsp:sp>
    <dsp:sp modelId="{B7581E87-3EC3-48FD-8C9F-423B3E091661}">
      <dsp:nvSpPr>
        <dsp:cNvPr id="0" name=""/>
        <dsp:cNvSpPr/>
      </dsp:nvSpPr>
      <dsp:spPr>
        <a:xfrm>
          <a:off x="1071607" y="530383"/>
          <a:ext cx="575481" cy="575552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FC7705-5F5D-4691-A296-2C68D1C3133E}">
      <dsp:nvSpPr>
        <dsp:cNvPr id="0" name=""/>
        <dsp:cNvSpPr/>
      </dsp:nvSpPr>
      <dsp:spPr>
        <a:xfrm>
          <a:off x="1757815" y="261901"/>
          <a:ext cx="623438" cy="38817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2. Work-based Learning</a:t>
          </a:r>
        </a:p>
      </dsp:txBody>
      <dsp:txXfrm>
        <a:off x="1757815" y="261901"/>
        <a:ext cx="623438" cy="388171"/>
      </dsp:txXfrm>
    </dsp:sp>
    <dsp:sp modelId="{C1DBEB94-F9F3-4EEB-AB0B-578BAF8A93FA}">
      <dsp:nvSpPr>
        <dsp:cNvPr id="0" name=""/>
        <dsp:cNvSpPr/>
      </dsp:nvSpPr>
      <dsp:spPr>
        <a:xfrm>
          <a:off x="1113090" y="713000"/>
          <a:ext cx="575481" cy="575552"/>
        </a:xfrm>
        <a:prstGeom prst="ellipse">
          <a:avLst/>
        </a:prstGeom>
        <a:solidFill>
          <a:schemeClr val="tx1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319E36-F0FC-44CF-95B4-625D1E405178}">
      <dsp:nvSpPr>
        <dsp:cNvPr id="0" name=""/>
        <dsp:cNvSpPr/>
      </dsp:nvSpPr>
      <dsp:spPr>
        <a:xfrm>
          <a:off x="1618658" y="818142"/>
          <a:ext cx="930154" cy="41463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3. Collaborative Learning</a:t>
          </a:r>
        </a:p>
      </dsp:txBody>
      <dsp:txXfrm>
        <a:off x="1618658" y="818142"/>
        <a:ext cx="930154" cy="414637"/>
      </dsp:txXfrm>
    </dsp:sp>
    <dsp:sp modelId="{6C27F885-416E-4DE8-B406-8B3E3C3C9564}">
      <dsp:nvSpPr>
        <dsp:cNvPr id="0" name=""/>
        <dsp:cNvSpPr/>
      </dsp:nvSpPr>
      <dsp:spPr>
        <a:xfrm>
          <a:off x="996315" y="859446"/>
          <a:ext cx="575481" cy="575552"/>
        </a:xfrm>
        <a:prstGeom prst="ellipse">
          <a:avLst/>
        </a:prstGeom>
        <a:solidFill>
          <a:schemeClr val="accent6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0BA743-6EBE-4DFF-A53F-88D6A7EB4B64}">
      <dsp:nvSpPr>
        <dsp:cNvPr id="0" name=""/>
        <dsp:cNvSpPr/>
      </dsp:nvSpPr>
      <dsp:spPr>
        <a:xfrm>
          <a:off x="1387194" y="1385065"/>
          <a:ext cx="1074607" cy="37934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4. Co-Operative Learning</a:t>
          </a:r>
        </a:p>
      </dsp:txBody>
      <dsp:txXfrm>
        <a:off x="1387194" y="1385065"/>
        <a:ext cx="1074607" cy="379349"/>
      </dsp:txXfrm>
    </dsp:sp>
    <dsp:sp modelId="{94A8652A-6710-4993-9553-95998E5D1567}">
      <dsp:nvSpPr>
        <dsp:cNvPr id="0" name=""/>
        <dsp:cNvSpPr/>
      </dsp:nvSpPr>
      <dsp:spPr>
        <a:xfrm>
          <a:off x="809284" y="859446"/>
          <a:ext cx="575481" cy="5755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222F21-A69C-4066-A9D4-3A5BB3919A0E}">
      <dsp:nvSpPr>
        <dsp:cNvPr id="0" name=""/>
        <dsp:cNvSpPr/>
      </dsp:nvSpPr>
      <dsp:spPr>
        <a:xfrm>
          <a:off x="207426" y="1385065"/>
          <a:ext cx="659405" cy="37934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5. Service Learning</a:t>
          </a:r>
        </a:p>
      </dsp:txBody>
      <dsp:txXfrm>
        <a:off x="207426" y="1385065"/>
        <a:ext cx="659405" cy="379349"/>
      </dsp:txXfrm>
    </dsp:sp>
    <dsp:sp modelId="{0CC294CD-F22A-4FD0-BB86-B504772F2FE7}">
      <dsp:nvSpPr>
        <dsp:cNvPr id="0" name=""/>
        <dsp:cNvSpPr/>
      </dsp:nvSpPr>
      <dsp:spPr>
        <a:xfrm>
          <a:off x="692509" y="713000"/>
          <a:ext cx="575481" cy="575552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63601E-1407-42AB-807F-0E725666ABAE}">
      <dsp:nvSpPr>
        <dsp:cNvPr id="0" name=""/>
        <dsp:cNvSpPr/>
      </dsp:nvSpPr>
      <dsp:spPr>
        <a:xfrm>
          <a:off x="-8379" y="829275"/>
          <a:ext cx="611449" cy="41463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6. Problem-based Learning</a:t>
          </a:r>
        </a:p>
      </dsp:txBody>
      <dsp:txXfrm>
        <a:off x="-8379" y="829275"/>
        <a:ext cx="611449" cy="414637"/>
      </dsp:txXfrm>
    </dsp:sp>
    <dsp:sp modelId="{C30A54C0-2EC2-41FB-853F-8AFDF566A208}">
      <dsp:nvSpPr>
        <dsp:cNvPr id="0" name=""/>
        <dsp:cNvSpPr/>
      </dsp:nvSpPr>
      <dsp:spPr>
        <a:xfrm>
          <a:off x="733991" y="530383"/>
          <a:ext cx="575481" cy="575552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ECC1E6-76C3-4E56-9D3A-6B66D7073B98}">
      <dsp:nvSpPr>
        <dsp:cNvPr id="0" name=""/>
        <dsp:cNvSpPr/>
      </dsp:nvSpPr>
      <dsp:spPr>
        <a:xfrm>
          <a:off x="5487" y="224524"/>
          <a:ext cx="623438" cy="38817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7. Authentic Learning</a:t>
          </a:r>
        </a:p>
      </dsp:txBody>
      <dsp:txXfrm>
        <a:off x="5487" y="224524"/>
        <a:ext cx="623438" cy="3881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EA38B-44C7-4908-9973-E85303358CD4}">
      <dsp:nvSpPr>
        <dsp:cNvPr id="0" name=""/>
        <dsp:cNvSpPr/>
      </dsp:nvSpPr>
      <dsp:spPr>
        <a:xfrm>
          <a:off x="6474" y="0"/>
          <a:ext cx="9164713" cy="63106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DBD6F-5DC7-4FCB-80B4-47426E4814D2}">
      <dsp:nvSpPr>
        <dsp:cNvPr id="0" name=""/>
        <dsp:cNvSpPr/>
      </dsp:nvSpPr>
      <dsp:spPr>
        <a:xfrm>
          <a:off x="902799" y="449220"/>
          <a:ext cx="575481" cy="575552"/>
        </a:xfrm>
        <a:prstGeom prst="ellipse">
          <a:avLst/>
        </a:prstGeom>
        <a:solidFill>
          <a:schemeClr val="accent5">
            <a:lumMod val="5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168475-1829-45AE-B5A5-F4E7A67E1508}">
      <dsp:nvSpPr>
        <dsp:cNvPr id="0" name=""/>
        <dsp:cNvSpPr/>
      </dsp:nvSpPr>
      <dsp:spPr>
        <a:xfrm>
          <a:off x="938251" y="13836"/>
          <a:ext cx="659405" cy="35288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1. Active Learning</a:t>
          </a:r>
        </a:p>
      </dsp:txBody>
      <dsp:txXfrm>
        <a:off x="938251" y="13836"/>
        <a:ext cx="659405" cy="352883"/>
      </dsp:txXfrm>
    </dsp:sp>
    <dsp:sp modelId="{B7581E87-3EC3-48FD-8C9F-423B3E091661}">
      <dsp:nvSpPr>
        <dsp:cNvPr id="0" name=""/>
        <dsp:cNvSpPr/>
      </dsp:nvSpPr>
      <dsp:spPr>
        <a:xfrm>
          <a:off x="1071607" y="530383"/>
          <a:ext cx="575481" cy="575552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FC7705-5F5D-4691-A296-2C68D1C3133E}">
      <dsp:nvSpPr>
        <dsp:cNvPr id="0" name=""/>
        <dsp:cNvSpPr/>
      </dsp:nvSpPr>
      <dsp:spPr>
        <a:xfrm>
          <a:off x="1757815" y="261901"/>
          <a:ext cx="623438" cy="38817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2. Work-based Learning</a:t>
          </a:r>
        </a:p>
      </dsp:txBody>
      <dsp:txXfrm>
        <a:off x="1757815" y="261901"/>
        <a:ext cx="623438" cy="388171"/>
      </dsp:txXfrm>
    </dsp:sp>
    <dsp:sp modelId="{C1DBEB94-F9F3-4EEB-AB0B-578BAF8A93FA}">
      <dsp:nvSpPr>
        <dsp:cNvPr id="0" name=""/>
        <dsp:cNvSpPr/>
      </dsp:nvSpPr>
      <dsp:spPr>
        <a:xfrm>
          <a:off x="1113090" y="713000"/>
          <a:ext cx="575481" cy="575552"/>
        </a:xfrm>
        <a:prstGeom prst="ellipse">
          <a:avLst/>
        </a:prstGeom>
        <a:solidFill>
          <a:schemeClr val="tx1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319E36-F0FC-44CF-95B4-625D1E405178}">
      <dsp:nvSpPr>
        <dsp:cNvPr id="0" name=""/>
        <dsp:cNvSpPr/>
      </dsp:nvSpPr>
      <dsp:spPr>
        <a:xfrm>
          <a:off x="1618658" y="818142"/>
          <a:ext cx="930154" cy="41463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3. Collaborative Learning</a:t>
          </a:r>
        </a:p>
      </dsp:txBody>
      <dsp:txXfrm>
        <a:off x="1618658" y="818142"/>
        <a:ext cx="930154" cy="414637"/>
      </dsp:txXfrm>
    </dsp:sp>
    <dsp:sp modelId="{6C27F885-416E-4DE8-B406-8B3E3C3C9564}">
      <dsp:nvSpPr>
        <dsp:cNvPr id="0" name=""/>
        <dsp:cNvSpPr/>
      </dsp:nvSpPr>
      <dsp:spPr>
        <a:xfrm>
          <a:off x="996315" y="859446"/>
          <a:ext cx="575481" cy="575552"/>
        </a:xfrm>
        <a:prstGeom prst="ellipse">
          <a:avLst/>
        </a:prstGeom>
        <a:solidFill>
          <a:schemeClr val="accent6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0BA743-6EBE-4DFF-A53F-88D6A7EB4B64}">
      <dsp:nvSpPr>
        <dsp:cNvPr id="0" name=""/>
        <dsp:cNvSpPr/>
      </dsp:nvSpPr>
      <dsp:spPr>
        <a:xfrm>
          <a:off x="1387194" y="1385065"/>
          <a:ext cx="1074607" cy="37934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4. Co-Operative Learning</a:t>
          </a:r>
        </a:p>
      </dsp:txBody>
      <dsp:txXfrm>
        <a:off x="1387194" y="1385065"/>
        <a:ext cx="1074607" cy="379349"/>
      </dsp:txXfrm>
    </dsp:sp>
    <dsp:sp modelId="{94A8652A-6710-4993-9553-95998E5D1567}">
      <dsp:nvSpPr>
        <dsp:cNvPr id="0" name=""/>
        <dsp:cNvSpPr/>
      </dsp:nvSpPr>
      <dsp:spPr>
        <a:xfrm>
          <a:off x="809284" y="859446"/>
          <a:ext cx="575481" cy="5755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222F21-A69C-4066-A9D4-3A5BB3919A0E}">
      <dsp:nvSpPr>
        <dsp:cNvPr id="0" name=""/>
        <dsp:cNvSpPr/>
      </dsp:nvSpPr>
      <dsp:spPr>
        <a:xfrm>
          <a:off x="207426" y="1385065"/>
          <a:ext cx="659405" cy="37934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5. Service Learning</a:t>
          </a:r>
        </a:p>
      </dsp:txBody>
      <dsp:txXfrm>
        <a:off x="207426" y="1385065"/>
        <a:ext cx="659405" cy="379349"/>
      </dsp:txXfrm>
    </dsp:sp>
    <dsp:sp modelId="{0CC294CD-F22A-4FD0-BB86-B504772F2FE7}">
      <dsp:nvSpPr>
        <dsp:cNvPr id="0" name=""/>
        <dsp:cNvSpPr/>
      </dsp:nvSpPr>
      <dsp:spPr>
        <a:xfrm>
          <a:off x="692509" y="713000"/>
          <a:ext cx="575481" cy="575552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63601E-1407-42AB-807F-0E725666ABAE}">
      <dsp:nvSpPr>
        <dsp:cNvPr id="0" name=""/>
        <dsp:cNvSpPr/>
      </dsp:nvSpPr>
      <dsp:spPr>
        <a:xfrm>
          <a:off x="-8379" y="829275"/>
          <a:ext cx="611449" cy="41463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6. Problem-based Learning</a:t>
          </a:r>
        </a:p>
      </dsp:txBody>
      <dsp:txXfrm>
        <a:off x="-8379" y="829275"/>
        <a:ext cx="611449" cy="414637"/>
      </dsp:txXfrm>
    </dsp:sp>
    <dsp:sp modelId="{C30A54C0-2EC2-41FB-853F-8AFDF566A208}">
      <dsp:nvSpPr>
        <dsp:cNvPr id="0" name=""/>
        <dsp:cNvSpPr/>
      </dsp:nvSpPr>
      <dsp:spPr>
        <a:xfrm>
          <a:off x="733991" y="530383"/>
          <a:ext cx="575481" cy="575552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ECC1E6-76C3-4E56-9D3A-6B66D7073B98}">
      <dsp:nvSpPr>
        <dsp:cNvPr id="0" name=""/>
        <dsp:cNvSpPr/>
      </dsp:nvSpPr>
      <dsp:spPr>
        <a:xfrm>
          <a:off x="5487" y="224524"/>
          <a:ext cx="623438" cy="38817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7. Authentic Learning</a:t>
          </a:r>
        </a:p>
      </dsp:txBody>
      <dsp:txXfrm>
        <a:off x="5487" y="224524"/>
        <a:ext cx="623438" cy="3881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EA38B-44C7-4908-9973-E85303358CD4}">
      <dsp:nvSpPr>
        <dsp:cNvPr id="0" name=""/>
        <dsp:cNvSpPr/>
      </dsp:nvSpPr>
      <dsp:spPr>
        <a:xfrm>
          <a:off x="2869" y="0"/>
          <a:ext cx="8122261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9FFDF-805B-49B8-9E3D-3652E2E7FACB}">
      <dsp:nvSpPr>
        <dsp:cNvPr id="0" name=""/>
        <dsp:cNvSpPr/>
      </dsp:nvSpPr>
      <dsp:spPr>
        <a:xfrm>
          <a:off x="268238" y="1939817"/>
          <a:ext cx="1975974" cy="1539031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Experiential Pedagogic Approach</a:t>
          </a:r>
        </a:p>
      </dsp:txBody>
      <dsp:txXfrm>
        <a:off x="343367" y="2014946"/>
        <a:ext cx="1825716" cy="1388773"/>
      </dsp:txXfrm>
    </dsp:sp>
    <dsp:sp modelId="{100579D1-3CB1-4993-AA76-7E908B918FD6}">
      <dsp:nvSpPr>
        <dsp:cNvPr id="0" name=""/>
        <dsp:cNvSpPr/>
      </dsp:nvSpPr>
      <dsp:spPr>
        <a:xfrm>
          <a:off x="2705090" y="1939817"/>
          <a:ext cx="1975974" cy="1539031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Effective Experiential Teaching</a:t>
          </a:r>
        </a:p>
      </dsp:txBody>
      <dsp:txXfrm>
        <a:off x="2780219" y="2014946"/>
        <a:ext cx="1825716" cy="1388773"/>
      </dsp:txXfrm>
    </dsp:sp>
    <dsp:sp modelId="{657D4C6E-A0C0-483D-8922-96E13651B488}">
      <dsp:nvSpPr>
        <dsp:cNvPr id="0" name=""/>
        <dsp:cNvSpPr/>
      </dsp:nvSpPr>
      <dsp:spPr>
        <a:xfrm>
          <a:off x="5156307" y="1939817"/>
          <a:ext cx="1975974" cy="1539031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Active, Autonomous Learning</a:t>
          </a:r>
        </a:p>
      </dsp:txBody>
      <dsp:txXfrm>
        <a:off x="5231436" y="2014946"/>
        <a:ext cx="1825716" cy="13887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EA38B-44C7-4908-9973-E85303358CD4}">
      <dsp:nvSpPr>
        <dsp:cNvPr id="0" name=""/>
        <dsp:cNvSpPr/>
      </dsp:nvSpPr>
      <dsp:spPr>
        <a:xfrm>
          <a:off x="2869" y="0"/>
          <a:ext cx="8122261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9FFDF-805B-49B8-9E3D-3652E2E7FACB}">
      <dsp:nvSpPr>
        <dsp:cNvPr id="0" name=""/>
        <dsp:cNvSpPr/>
      </dsp:nvSpPr>
      <dsp:spPr>
        <a:xfrm>
          <a:off x="420385" y="1939817"/>
          <a:ext cx="1853917" cy="1539031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solidFill>
                <a:schemeClr val="tx1"/>
              </a:solidFill>
            </a:rPr>
            <a:t>ExpEd</a:t>
          </a:r>
          <a:r>
            <a:rPr lang="en-GB" sz="1700" kern="1200">
              <a:solidFill>
                <a:schemeClr val="tx1"/>
              </a:solidFill>
            </a:rPr>
            <a:t> Framework </a:t>
          </a:r>
          <a:r>
            <a:rPr lang="en-GB" sz="1700" kern="1200" dirty="0">
              <a:solidFill>
                <a:schemeClr val="tx1"/>
              </a:solidFill>
            </a:rPr>
            <a:t>could be set up like this…</a:t>
          </a:r>
        </a:p>
      </dsp:txBody>
      <dsp:txXfrm>
        <a:off x="495514" y="2014946"/>
        <a:ext cx="1703659" cy="1388773"/>
      </dsp:txXfrm>
    </dsp:sp>
    <dsp:sp modelId="{100579D1-3CB1-4993-AA76-7E908B918FD6}">
      <dsp:nvSpPr>
        <dsp:cNvPr id="0" name=""/>
        <dsp:cNvSpPr/>
      </dsp:nvSpPr>
      <dsp:spPr>
        <a:xfrm>
          <a:off x="2713821" y="1939817"/>
          <a:ext cx="1853917" cy="1539031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Activities could include this…</a:t>
          </a:r>
        </a:p>
      </dsp:txBody>
      <dsp:txXfrm>
        <a:off x="2788950" y="2014946"/>
        <a:ext cx="1703659" cy="1388773"/>
      </dsp:txXfrm>
    </dsp:sp>
    <dsp:sp modelId="{657D4C6E-A0C0-483D-8922-96E13651B488}">
      <dsp:nvSpPr>
        <dsp:cNvPr id="0" name=""/>
        <dsp:cNvSpPr/>
      </dsp:nvSpPr>
      <dsp:spPr>
        <a:xfrm>
          <a:off x="5123876" y="1939817"/>
          <a:ext cx="1990117" cy="1539031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Practical ways in which students could lead their own learning include…</a:t>
          </a:r>
        </a:p>
      </dsp:txBody>
      <dsp:txXfrm>
        <a:off x="5199005" y="2014946"/>
        <a:ext cx="1839859" cy="1388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EA38B-44C7-4908-9973-E85303358CD4}">
      <dsp:nvSpPr>
        <dsp:cNvPr id="0" name=""/>
        <dsp:cNvSpPr/>
      </dsp:nvSpPr>
      <dsp:spPr>
        <a:xfrm>
          <a:off x="2869" y="0"/>
          <a:ext cx="8122261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9FFDF-805B-49B8-9E3D-3652E2E7FACB}">
      <dsp:nvSpPr>
        <dsp:cNvPr id="0" name=""/>
        <dsp:cNvSpPr/>
      </dsp:nvSpPr>
      <dsp:spPr>
        <a:xfrm>
          <a:off x="375237" y="1952063"/>
          <a:ext cx="1853917" cy="1539031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 err="1">
              <a:solidFill>
                <a:schemeClr val="tx1"/>
              </a:solidFill>
            </a:rPr>
            <a:t>IntEx</a:t>
          </a:r>
          <a:endParaRPr lang="en-GB" sz="4200" kern="1200" dirty="0">
            <a:solidFill>
              <a:schemeClr val="tx1"/>
            </a:solidFill>
          </a:endParaRPr>
        </a:p>
      </dsp:txBody>
      <dsp:txXfrm>
        <a:off x="450366" y="2027192"/>
        <a:ext cx="1703659" cy="1388773"/>
      </dsp:txXfrm>
    </dsp:sp>
    <dsp:sp modelId="{100579D1-3CB1-4993-AA76-7E908B918FD6}">
      <dsp:nvSpPr>
        <dsp:cNvPr id="0" name=""/>
        <dsp:cNvSpPr/>
      </dsp:nvSpPr>
      <dsp:spPr>
        <a:xfrm>
          <a:off x="2628360" y="1922629"/>
          <a:ext cx="1981091" cy="1539031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 err="1">
              <a:solidFill>
                <a:schemeClr val="tx1"/>
              </a:solidFill>
            </a:rPr>
            <a:t>ExpAct</a:t>
          </a:r>
          <a:endParaRPr lang="en-GB" sz="4200" kern="1200" dirty="0">
            <a:solidFill>
              <a:schemeClr val="tx1"/>
            </a:solidFill>
          </a:endParaRPr>
        </a:p>
      </dsp:txBody>
      <dsp:txXfrm>
        <a:off x="2703489" y="1997758"/>
        <a:ext cx="1830833" cy="1388773"/>
      </dsp:txXfrm>
    </dsp:sp>
    <dsp:sp modelId="{657D4C6E-A0C0-483D-8922-96E13651B488}">
      <dsp:nvSpPr>
        <dsp:cNvPr id="0" name=""/>
        <dsp:cNvSpPr/>
      </dsp:nvSpPr>
      <dsp:spPr>
        <a:xfrm>
          <a:off x="5199228" y="1929543"/>
          <a:ext cx="1853917" cy="1539031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>
              <a:solidFill>
                <a:schemeClr val="tx1"/>
              </a:solidFill>
            </a:rPr>
            <a:t>SLL</a:t>
          </a:r>
        </a:p>
      </dsp:txBody>
      <dsp:txXfrm>
        <a:off x="5274357" y="2004672"/>
        <a:ext cx="1703659" cy="1388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EA38B-44C7-4908-9973-E85303358CD4}">
      <dsp:nvSpPr>
        <dsp:cNvPr id="0" name=""/>
        <dsp:cNvSpPr/>
      </dsp:nvSpPr>
      <dsp:spPr>
        <a:xfrm>
          <a:off x="2869" y="0"/>
          <a:ext cx="8122261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9FFDF-805B-49B8-9E3D-3652E2E7FACB}">
      <dsp:nvSpPr>
        <dsp:cNvPr id="0" name=""/>
        <dsp:cNvSpPr/>
      </dsp:nvSpPr>
      <dsp:spPr>
        <a:xfrm>
          <a:off x="367418" y="1952063"/>
          <a:ext cx="1727923" cy="1539031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Integrated Experiential Approach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(</a:t>
          </a:r>
          <a:r>
            <a:rPr lang="en-GB" sz="2000" kern="1200" dirty="0" err="1">
              <a:solidFill>
                <a:schemeClr val="tx1"/>
              </a:solidFill>
            </a:rPr>
            <a:t>IntEx</a:t>
          </a:r>
          <a:r>
            <a:rPr lang="en-GB" sz="2000" kern="1200" dirty="0">
              <a:solidFill>
                <a:schemeClr val="tx1"/>
              </a:solidFill>
            </a:rPr>
            <a:t>)</a:t>
          </a:r>
        </a:p>
      </dsp:txBody>
      <dsp:txXfrm>
        <a:off x="442547" y="2027192"/>
        <a:ext cx="1577665" cy="1388773"/>
      </dsp:txXfrm>
    </dsp:sp>
    <dsp:sp modelId="{100579D1-3CB1-4993-AA76-7E908B918FD6}">
      <dsp:nvSpPr>
        <dsp:cNvPr id="0" name=""/>
        <dsp:cNvSpPr/>
      </dsp:nvSpPr>
      <dsp:spPr>
        <a:xfrm>
          <a:off x="2793457" y="1939817"/>
          <a:ext cx="1727923" cy="1539031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Experiential Activity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(</a:t>
          </a:r>
          <a:r>
            <a:rPr lang="en-GB" sz="2000" kern="1200" dirty="0" err="1">
              <a:solidFill>
                <a:schemeClr val="tx1"/>
              </a:solidFill>
            </a:rPr>
            <a:t>ExpAct</a:t>
          </a:r>
          <a:r>
            <a:rPr lang="en-GB" sz="2000" kern="1200" dirty="0">
              <a:solidFill>
                <a:schemeClr val="tx1"/>
              </a:solidFill>
            </a:rPr>
            <a:t>)</a:t>
          </a:r>
        </a:p>
      </dsp:txBody>
      <dsp:txXfrm>
        <a:off x="2868586" y="2014946"/>
        <a:ext cx="1577665" cy="1388773"/>
      </dsp:txXfrm>
    </dsp:sp>
    <dsp:sp modelId="{657D4C6E-A0C0-483D-8922-96E13651B488}">
      <dsp:nvSpPr>
        <dsp:cNvPr id="0" name=""/>
        <dsp:cNvSpPr/>
      </dsp:nvSpPr>
      <dsp:spPr>
        <a:xfrm>
          <a:off x="5065507" y="1939817"/>
          <a:ext cx="1854866" cy="1539031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Student-Led Learning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(SLL)</a:t>
          </a:r>
        </a:p>
      </dsp:txBody>
      <dsp:txXfrm>
        <a:off x="5140636" y="2014946"/>
        <a:ext cx="1704608" cy="1388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EA38B-44C7-4908-9973-E85303358CD4}">
      <dsp:nvSpPr>
        <dsp:cNvPr id="0" name=""/>
        <dsp:cNvSpPr/>
      </dsp:nvSpPr>
      <dsp:spPr>
        <a:xfrm>
          <a:off x="6474" y="0"/>
          <a:ext cx="9164713" cy="63106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DBD6F-5DC7-4FCB-80B4-47426E4814D2}">
      <dsp:nvSpPr>
        <dsp:cNvPr id="0" name=""/>
        <dsp:cNvSpPr/>
      </dsp:nvSpPr>
      <dsp:spPr>
        <a:xfrm>
          <a:off x="902799" y="449220"/>
          <a:ext cx="575481" cy="575552"/>
        </a:xfrm>
        <a:prstGeom prst="ellipse">
          <a:avLst/>
        </a:prstGeom>
        <a:solidFill>
          <a:schemeClr val="accent5">
            <a:lumMod val="5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168475-1829-45AE-B5A5-F4E7A67E1508}">
      <dsp:nvSpPr>
        <dsp:cNvPr id="0" name=""/>
        <dsp:cNvSpPr/>
      </dsp:nvSpPr>
      <dsp:spPr>
        <a:xfrm>
          <a:off x="938251" y="13836"/>
          <a:ext cx="659405" cy="35288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1. Active Learning</a:t>
          </a:r>
        </a:p>
      </dsp:txBody>
      <dsp:txXfrm>
        <a:off x="938251" y="13836"/>
        <a:ext cx="659405" cy="352883"/>
      </dsp:txXfrm>
    </dsp:sp>
    <dsp:sp modelId="{B7581E87-3EC3-48FD-8C9F-423B3E091661}">
      <dsp:nvSpPr>
        <dsp:cNvPr id="0" name=""/>
        <dsp:cNvSpPr/>
      </dsp:nvSpPr>
      <dsp:spPr>
        <a:xfrm>
          <a:off x="1071607" y="530383"/>
          <a:ext cx="575481" cy="575552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FC7705-5F5D-4691-A296-2C68D1C3133E}">
      <dsp:nvSpPr>
        <dsp:cNvPr id="0" name=""/>
        <dsp:cNvSpPr/>
      </dsp:nvSpPr>
      <dsp:spPr>
        <a:xfrm>
          <a:off x="1757815" y="261901"/>
          <a:ext cx="623438" cy="38817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2. Work-based Learning</a:t>
          </a:r>
        </a:p>
      </dsp:txBody>
      <dsp:txXfrm>
        <a:off x="1757815" y="261901"/>
        <a:ext cx="623438" cy="388171"/>
      </dsp:txXfrm>
    </dsp:sp>
    <dsp:sp modelId="{C1DBEB94-F9F3-4EEB-AB0B-578BAF8A93FA}">
      <dsp:nvSpPr>
        <dsp:cNvPr id="0" name=""/>
        <dsp:cNvSpPr/>
      </dsp:nvSpPr>
      <dsp:spPr>
        <a:xfrm>
          <a:off x="1113090" y="713000"/>
          <a:ext cx="575481" cy="575552"/>
        </a:xfrm>
        <a:prstGeom prst="ellipse">
          <a:avLst/>
        </a:prstGeom>
        <a:solidFill>
          <a:schemeClr val="tx1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319E36-F0FC-44CF-95B4-625D1E405178}">
      <dsp:nvSpPr>
        <dsp:cNvPr id="0" name=""/>
        <dsp:cNvSpPr/>
      </dsp:nvSpPr>
      <dsp:spPr>
        <a:xfrm>
          <a:off x="1618658" y="818142"/>
          <a:ext cx="930154" cy="41463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3. Collaborative Learning</a:t>
          </a:r>
        </a:p>
      </dsp:txBody>
      <dsp:txXfrm>
        <a:off x="1618658" y="818142"/>
        <a:ext cx="930154" cy="414637"/>
      </dsp:txXfrm>
    </dsp:sp>
    <dsp:sp modelId="{6C27F885-416E-4DE8-B406-8B3E3C3C9564}">
      <dsp:nvSpPr>
        <dsp:cNvPr id="0" name=""/>
        <dsp:cNvSpPr/>
      </dsp:nvSpPr>
      <dsp:spPr>
        <a:xfrm>
          <a:off x="996315" y="859446"/>
          <a:ext cx="575481" cy="575552"/>
        </a:xfrm>
        <a:prstGeom prst="ellipse">
          <a:avLst/>
        </a:prstGeom>
        <a:solidFill>
          <a:schemeClr val="accent6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0BA743-6EBE-4DFF-A53F-88D6A7EB4B64}">
      <dsp:nvSpPr>
        <dsp:cNvPr id="0" name=""/>
        <dsp:cNvSpPr/>
      </dsp:nvSpPr>
      <dsp:spPr>
        <a:xfrm>
          <a:off x="1387194" y="1385065"/>
          <a:ext cx="1074607" cy="37934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4. Co-Operative Learning</a:t>
          </a:r>
        </a:p>
      </dsp:txBody>
      <dsp:txXfrm>
        <a:off x="1387194" y="1385065"/>
        <a:ext cx="1074607" cy="379349"/>
      </dsp:txXfrm>
    </dsp:sp>
    <dsp:sp modelId="{94A8652A-6710-4993-9553-95998E5D1567}">
      <dsp:nvSpPr>
        <dsp:cNvPr id="0" name=""/>
        <dsp:cNvSpPr/>
      </dsp:nvSpPr>
      <dsp:spPr>
        <a:xfrm>
          <a:off x="809284" y="859446"/>
          <a:ext cx="575481" cy="5755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222F21-A69C-4066-A9D4-3A5BB3919A0E}">
      <dsp:nvSpPr>
        <dsp:cNvPr id="0" name=""/>
        <dsp:cNvSpPr/>
      </dsp:nvSpPr>
      <dsp:spPr>
        <a:xfrm>
          <a:off x="207426" y="1385065"/>
          <a:ext cx="659405" cy="37934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5. Service Learning</a:t>
          </a:r>
        </a:p>
      </dsp:txBody>
      <dsp:txXfrm>
        <a:off x="207426" y="1385065"/>
        <a:ext cx="659405" cy="379349"/>
      </dsp:txXfrm>
    </dsp:sp>
    <dsp:sp modelId="{0CC294CD-F22A-4FD0-BB86-B504772F2FE7}">
      <dsp:nvSpPr>
        <dsp:cNvPr id="0" name=""/>
        <dsp:cNvSpPr/>
      </dsp:nvSpPr>
      <dsp:spPr>
        <a:xfrm>
          <a:off x="692509" y="713000"/>
          <a:ext cx="575481" cy="575552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63601E-1407-42AB-807F-0E725666ABAE}">
      <dsp:nvSpPr>
        <dsp:cNvPr id="0" name=""/>
        <dsp:cNvSpPr/>
      </dsp:nvSpPr>
      <dsp:spPr>
        <a:xfrm>
          <a:off x="-8379" y="829275"/>
          <a:ext cx="611449" cy="41463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6. Problem-based Learning</a:t>
          </a:r>
        </a:p>
      </dsp:txBody>
      <dsp:txXfrm>
        <a:off x="-8379" y="829275"/>
        <a:ext cx="611449" cy="414637"/>
      </dsp:txXfrm>
    </dsp:sp>
    <dsp:sp modelId="{C30A54C0-2EC2-41FB-853F-8AFDF566A208}">
      <dsp:nvSpPr>
        <dsp:cNvPr id="0" name=""/>
        <dsp:cNvSpPr/>
      </dsp:nvSpPr>
      <dsp:spPr>
        <a:xfrm>
          <a:off x="733991" y="530383"/>
          <a:ext cx="575481" cy="575552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ECC1E6-76C3-4E56-9D3A-6B66D7073B98}">
      <dsp:nvSpPr>
        <dsp:cNvPr id="0" name=""/>
        <dsp:cNvSpPr/>
      </dsp:nvSpPr>
      <dsp:spPr>
        <a:xfrm>
          <a:off x="5487" y="224524"/>
          <a:ext cx="623438" cy="38817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7. Authentic Learning</a:t>
          </a:r>
        </a:p>
      </dsp:txBody>
      <dsp:txXfrm>
        <a:off x="5487" y="224524"/>
        <a:ext cx="623438" cy="388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EA38B-44C7-4908-9973-E85303358CD4}">
      <dsp:nvSpPr>
        <dsp:cNvPr id="0" name=""/>
        <dsp:cNvSpPr/>
      </dsp:nvSpPr>
      <dsp:spPr>
        <a:xfrm>
          <a:off x="6474" y="0"/>
          <a:ext cx="9164713" cy="63106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DBD6F-5DC7-4FCB-80B4-47426E4814D2}">
      <dsp:nvSpPr>
        <dsp:cNvPr id="0" name=""/>
        <dsp:cNvSpPr/>
      </dsp:nvSpPr>
      <dsp:spPr>
        <a:xfrm>
          <a:off x="902799" y="449220"/>
          <a:ext cx="575481" cy="575552"/>
        </a:xfrm>
        <a:prstGeom prst="ellipse">
          <a:avLst/>
        </a:prstGeom>
        <a:solidFill>
          <a:schemeClr val="accent5">
            <a:lumMod val="5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168475-1829-45AE-B5A5-F4E7A67E1508}">
      <dsp:nvSpPr>
        <dsp:cNvPr id="0" name=""/>
        <dsp:cNvSpPr/>
      </dsp:nvSpPr>
      <dsp:spPr>
        <a:xfrm>
          <a:off x="938251" y="13836"/>
          <a:ext cx="659405" cy="35288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1. Active Learning</a:t>
          </a:r>
        </a:p>
      </dsp:txBody>
      <dsp:txXfrm>
        <a:off x="938251" y="13836"/>
        <a:ext cx="659405" cy="352883"/>
      </dsp:txXfrm>
    </dsp:sp>
    <dsp:sp modelId="{B7581E87-3EC3-48FD-8C9F-423B3E091661}">
      <dsp:nvSpPr>
        <dsp:cNvPr id="0" name=""/>
        <dsp:cNvSpPr/>
      </dsp:nvSpPr>
      <dsp:spPr>
        <a:xfrm>
          <a:off x="1071607" y="530383"/>
          <a:ext cx="575481" cy="575552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FC7705-5F5D-4691-A296-2C68D1C3133E}">
      <dsp:nvSpPr>
        <dsp:cNvPr id="0" name=""/>
        <dsp:cNvSpPr/>
      </dsp:nvSpPr>
      <dsp:spPr>
        <a:xfrm>
          <a:off x="1757815" y="261901"/>
          <a:ext cx="623438" cy="38817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2. Work-based Learning</a:t>
          </a:r>
        </a:p>
      </dsp:txBody>
      <dsp:txXfrm>
        <a:off x="1757815" y="261901"/>
        <a:ext cx="623438" cy="388171"/>
      </dsp:txXfrm>
    </dsp:sp>
    <dsp:sp modelId="{C1DBEB94-F9F3-4EEB-AB0B-578BAF8A93FA}">
      <dsp:nvSpPr>
        <dsp:cNvPr id="0" name=""/>
        <dsp:cNvSpPr/>
      </dsp:nvSpPr>
      <dsp:spPr>
        <a:xfrm>
          <a:off x="1113090" y="713000"/>
          <a:ext cx="575481" cy="575552"/>
        </a:xfrm>
        <a:prstGeom prst="ellipse">
          <a:avLst/>
        </a:prstGeom>
        <a:solidFill>
          <a:schemeClr val="tx1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319E36-F0FC-44CF-95B4-625D1E405178}">
      <dsp:nvSpPr>
        <dsp:cNvPr id="0" name=""/>
        <dsp:cNvSpPr/>
      </dsp:nvSpPr>
      <dsp:spPr>
        <a:xfrm>
          <a:off x="1618658" y="818142"/>
          <a:ext cx="930154" cy="41463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3. Collaborative Learning</a:t>
          </a:r>
        </a:p>
      </dsp:txBody>
      <dsp:txXfrm>
        <a:off x="1618658" y="818142"/>
        <a:ext cx="930154" cy="414637"/>
      </dsp:txXfrm>
    </dsp:sp>
    <dsp:sp modelId="{6C27F885-416E-4DE8-B406-8B3E3C3C9564}">
      <dsp:nvSpPr>
        <dsp:cNvPr id="0" name=""/>
        <dsp:cNvSpPr/>
      </dsp:nvSpPr>
      <dsp:spPr>
        <a:xfrm>
          <a:off x="996315" y="859446"/>
          <a:ext cx="575481" cy="575552"/>
        </a:xfrm>
        <a:prstGeom prst="ellipse">
          <a:avLst/>
        </a:prstGeom>
        <a:solidFill>
          <a:schemeClr val="accent6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0BA743-6EBE-4DFF-A53F-88D6A7EB4B64}">
      <dsp:nvSpPr>
        <dsp:cNvPr id="0" name=""/>
        <dsp:cNvSpPr/>
      </dsp:nvSpPr>
      <dsp:spPr>
        <a:xfrm>
          <a:off x="1387194" y="1385065"/>
          <a:ext cx="1074607" cy="37934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4. Co-Operative Learning</a:t>
          </a:r>
        </a:p>
      </dsp:txBody>
      <dsp:txXfrm>
        <a:off x="1387194" y="1385065"/>
        <a:ext cx="1074607" cy="379349"/>
      </dsp:txXfrm>
    </dsp:sp>
    <dsp:sp modelId="{94A8652A-6710-4993-9553-95998E5D1567}">
      <dsp:nvSpPr>
        <dsp:cNvPr id="0" name=""/>
        <dsp:cNvSpPr/>
      </dsp:nvSpPr>
      <dsp:spPr>
        <a:xfrm>
          <a:off x="809284" y="859446"/>
          <a:ext cx="575481" cy="5755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222F21-A69C-4066-A9D4-3A5BB3919A0E}">
      <dsp:nvSpPr>
        <dsp:cNvPr id="0" name=""/>
        <dsp:cNvSpPr/>
      </dsp:nvSpPr>
      <dsp:spPr>
        <a:xfrm>
          <a:off x="207426" y="1385065"/>
          <a:ext cx="659405" cy="37934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5. Service Learning</a:t>
          </a:r>
        </a:p>
      </dsp:txBody>
      <dsp:txXfrm>
        <a:off x="207426" y="1385065"/>
        <a:ext cx="659405" cy="379349"/>
      </dsp:txXfrm>
    </dsp:sp>
    <dsp:sp modelId="{0CC294CD-F22A-4FD0-BB86-B504772F2FE7}">
      <dsp:nvSpPr>
        <dsp:cNvPr id="0" name=""/>
        <dsp:cNvSpPr/>
      </dsp:nvSpPr>
      <dsp:spPr>
        <a:xfrm>
          <a:off x="692509" y="713000"/>
          <a:ext cx="575481" cy="575552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63601E-1407-42AB-807F-0E725666ABAE}">
      <dsp:nvSpPr>
        <dsp:cNvPr id="0" name=""/>
        <dsp:cNvSpPr/>
      </dsp:nvSpPr>
      <dsp:spPr>
        <a:xfrm>
          <a:off x="-8379" y="829275"/>
          <a:ext cx="611449" cy="41463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6. Problem-based Learning</a:t>
          </a:r>
        </a:p>
      </dsp:txBody>
      <dsp:txXfrm>
        <a:off x="-8379" y="829275"/>
        <a:ext cx="611449" cy="414637"/>
      </dsp:txXfrm>
    </dsp:sp>
    <dsp:sp modelId="{C30A54C0-2EC2-41FB-853F-8AFDF566A208}">
      <dsp:nvSpPr>
        <dsp:cNvPr id="0" name=""/>
        <dsp:cNvSpPr/>
      </dsp:nvSpPr>
      <dsp:spPr>
        <a:xfrm>
          <a:off x="733991" y="530383"/>
          <a:ext cx="575481" cy="575552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ECC1E6-76C3-4E56-9D3A-6B66D7073B98}">
      <dsp:nvSpPr>
        <dsp:cNvPr id="0" name=""/>
        <dsp:cNvSpPr/>
      </dsp:nvSpPr>
      <dsp:spPr>
        <a:xfrm>
          <a:off x="5487" y="224524"/>
          <a:ext cx="623438" cy="38817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7. Authentic Learning</a:t>
          </a:r>
        </a:p>
      </dsp:txBody>
      <dsp:txXfrm>
        <a:off x="5487" y="224524"/>
        <a:ext cx="623438" cy="3881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EA38B-44C7-4908-9973-E85303358CD4}">
      <dsp:nvSpPr>
        <dsp:cNvPr id="0" name=""/>
        <dsp:cNvSpPr/>
      </dsp:nvSpPr>
      <dsp:spPr>
        <a:xfrm>
          <a:off x="6474" y="0"/>
          <a:ext cx="9164713" cy="63106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DBD6F-5DC7-4FCB-80B4-47426E4814D2}">
      <dsp:nvSpPr>
        <dsp:cNvPr id="0" name=""/>
        <dsp:cNvSpPr/>
      </dsp:nvSpPr>
      <dsp:spPr>
        <a:xfrm>
          <a:off x="902799" y="449220"/>
          <a:ext cx="575481" cy="575552"/>
        </a:xfrm>
        <a:prstGeom prst="ellipse">
          <a:avLst/>
        </a:prstGeom>
        <a:solidFill>
          <a:schemeClr val="accent5">
            <a:lumMod val="5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168475-1829-45AE-B5A5-F4E7A67E1508}">
      <dsp:nvSpPr>
        <dsp:cNvPr id="0" name=""/>
        <dsp:cNvSpPr/>
      </dsp:nvSpPr>
      <dsp:spPr>
        <a:xfrm>
          <a:off x="938251" y="13836"/>
          <a:ext cx="659405" cy="35288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1. Active Learning</a:t>
          </a:r>
        </a:p>
      </dsp:txBody>
      <dsp:txXfrm>
        <a:off x="938251" y="13836"/>
        <a:ext cx="659405" cy="352883"/>
      </dsp:txXfrm>
    </dsp:sp>
    <dsp:sp modelId="{B7581E87-3EC3-48FD-8C9F-423B3E091661}">
      <dsp:nvSpPr>
        <dsp:cNvPr id="0" name=""/>
        <dsp:cNvSpPr/>
      </dsp:nvSpPr>
      <dsp:spPr>
        <a:xfrm>
          <a:off x="1071607" y="530383"/>
          <a:ext cx="575481" cy="575552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FC7705-5F5D-4691-A296-2C68D1C3133E}">
      <dsp:nvSpPr>
        <dsp:cNvPr id="0" name=""/>
        <dsp:cNvSpPr/>
      </dsp:nvSpPr>
      <dsp:spPr>
        <a:xfrm>
          <a:off x="1757815" y="261901"/>
          <a:ext cx="623438" cy="38817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2. Work-based Learning</a:t>
          </a:r>
        </a:p>
      </dsp:txBody>
      <dsp:txXfrm>
        <a:off x="1757815" y="261901"/>
        <a:ext cx="623438" cy="388171"/>
      </dsp:txXfrm>
    </dsp:sp>
    <dsp:sp modelId="{C1DBEB94-F9F3-4EEB-AB0B-578BAF8A93FA}">
      <dsp:nvSpPr>
        <dsp:cNvPr id="0" name=""/>
        <dsp:cNvSpPr/>
      </dsp:nvSpPr>
      <dsp:spPr>
        <a:xfrm>
          <a:off x="1113090" y="713000"/>
          <a:ext cx="575481" cy="575552"/>
        </a:xfrm>
        <a:prstGeom prst="ellipse">
          <a:avLst/>
        </a:prstGeom>
        <a:solidFill>
          <a:schemeClr val="tx1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319E36-F0FC-44CF-95B4-625D1E405178}">
      <dsp:nvSpPr>
        <dsp:cNvPr id="0" name=""/>
        <dsp:cNvSpPr/>
      </dsp:nvSpPr>
      <dsp:spPr>
        <a:xfrm>
          <a:off x="1618658" y="818142"/>
          <a:ext cx="930154" cy="41463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3. Collaborative Learning</a:t>
          </a:r>
        </a:p>
      </dsp:txBody>
      <dsp:txXfrm>
        <a:off x="1618658" y="818142"/>
        <a:ext cx="930154" cy="414637"/>
      </dsp:txXfrm>
    </dsp:sp>
    <dsp:sp modelId="{6C27F885-416E-4DE8-B406-8B3E3C3C9564}">
      <dsp:nvSpPr>
        <dsp:cNvPr id="0" name=""/>
        <dsp:cNvSpPr/>
      </dsp:nvSpPr>
      <dsp:spPr>
        <a:xfrm>
          <a:off x="996315" y="859446"/>
          <a:ext cx="575481" cy="575552"/>
        </a:xfrm>
        <a:prstGeom prst="ellipse">
          <a:avLst/>
        </a:prstGeom>
        <a:solidFill>
          <a:schemeClr val="accent6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0BA743-6EBE-4DFF-A53F-88D6A7EB4B64}">
      <dsp:nvSpPr>
        <dsp:cNvPr id="0" name=""/>
        <dsp:cNvSpPr/>
      </dsp:nvSpPr>
      <dsp:spPr>
        <a:xfrm>
          <a:off x="1387194" y="1385065"/>
          <a:ext cx="1074607" cy="37934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4. Co-Operative Learning</a:t>
          </a:r>
        </a:p>
      </dsp:txBody>
      <dsp:txXfrm>
        <a:off x="1387194" y="1385065"/>
        <a:ext cx="1074607" cy="379349"/>
      </dsp:txXfrm>
    </dsp:sp>
    <dsp:sp modelId="{94A8652A-6710-4993-9553-95998E5D1567}">
      <dsp:nvSpPr>
        <dsp:cNvPr id="0" name=""/>
        <dsp:cNvSpPr/>
      </dsp:nvSpPr>
      <dsp:spPr>
        <a:xfrm>
          <a:off x="809284" y="859446"/>
          <a:ext cx="575481" cy="5755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222F21-A69C-4066-A9D4-3A5BB3919A0E}">
      <dsp:nvSpPr>
        <dsp:cNvPr id="0" name=""/>
        <dsp:cNvSpPr/>
      </dsp:nvSpPr>
      <dsp:spPr>
        <a:xfrm>
          <a:off x="207426" y="1385065"/>
          <a:ext cx="659405" cy="37934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5. Service Learning</a:t>
          </a:r>
        </a:p>
      </dsp:txBody>
      <dsp:txXfrm>
        <a:off x="207426" y="1385065"/>
        <a:ext cx="659405" cy="379349"/>
      </dsp:txXfrm>
    </dsp:sp>
    <dsp:sp modelId="{0CC294CD-F22A-4FD0-BB86-B504772F2FE7}">
      <dsp:nvSpPr>
        <dsp:cNvPr id="0" name=""/>
        <dsp:cNvSpPr/>
      </dsp:nvSpPr>
      <dsp:spPr>
        <a:xfrm>
          <a:off x="692509" y="713000"/>
          <a:ext cx="575481" cy="575552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63601E-1407-42AB-807F-0E725666ABAE}">
      <dsp:nvSpPr>
        <dsp:cNvPr id="0" name=""/>
        <dsp:cNvSpPr/>
      </dsp:nvSpPr>
      <dsp:spPr>
        <a:xfrm>
          <a:off x="-8379" y="829275"/>
          <a:ext cx="611449" cy="41463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6. Problem-based Learning</a:t>
          </a:r>
        </a:p>
      </dsp:txBody>
      <dsp:txXfrm>
        <a:off x="-8379" y="829275"/>
        <a:ext cx="611449" cy="414637"/>
      </dsp:txXfrm>
    </dsp:sp>
    <dsp:sp modelId="{C30A54C0-2EC2-41FB-853F-8AFDF566A208}">
      <dsp:nvSpPr>
        <dsp:cNvPr id="0" name=""/>
        <dsp:cNvSpPr/>
      </dsp:nvSpPr>
      <dsp:spPr>
        <a:xfrm>
          <a:off x="733991" y="530383"/>
          <a:ext cx="575481" cy="575552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ECC1E6-76C3-4E56-9D3A-6B66D7073B98}">
      <dsp:nvSpPr>
        <dsp:cNvPr id="0" name=""/>
        <dsp:cNvSpPr/>
      </dsp:nvSpPr>
      <dsp:spPr>
        <a:xfrm>
          <a:off x="5487" y="224524"/>
          <a:ext cx="623438" cy="38817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7. Authentic Learning</a:t>
          </a:r>
        </a:p>
      </dsp:txBody>
      <dsp:txXfrm>
        <a:off x="5487" y="224524"/>
        <a:ext cx="623438" cy="388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F7C11-3D41-4B9B-A59D-C816320D4A6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5032-4642-4887-931B-68C8DA16D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99EF-A230-4C7F-B815-E37FEE1175B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D074-F453-464E-87ED-E03F6FED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2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99EF-A230-4C7F-B815-E37FEE1175B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D074-F453-464E-87ED-E03F6FED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64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99EF-A230-4C7F-B815-E37FEE1175B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D074-F453-464E-87ED-E03F6FED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59" y="6321578"/>
            <a:ext cx="2743200" cy="1846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333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3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99EF-A230-4C7F-B815-E37FEE1175B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D074-F453-464E-87ED-E03F6FED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99EF-A230-4C7F-B815-E37FEE1175B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D074-F453-464E-87ED-E03F6FED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99EF-A230-4C7F-B815-E37FEE1175B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D074-F453-464E-87ED-E03F6FED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3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99EF-A230-4C7F-B815-E37FEE1175B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D074-F453-464E-87ED-E03F6FED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3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99EF-A230-4C7F-B815-E37FEE1175B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D074-F453-464E-87ED-E03F6FED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5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99EF-A230-4C7F-B815-E37FEE1175B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D074-F453-464E-87ED-E03F6FED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8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99EF-A230-4C7F-B815-E37FEE1175B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D074-F453-464E-87ED-E03F6FED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2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99EF-A230-4C7F-B815-E37FEE1175B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D074-F453-464E-87ED-E03F6FED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63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99EF-A230-4C7F-B815-E37FEE1175B8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D074-F453-464E-87ED-E03F6FED7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1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9141" y="157694"/>
            <a:ext cx="11246464" cy="609398"/>
          </a:xfrm>
        </p:spPr>
        <p:txBody>
          <a:bodyPr/>
          <a:lstStyle/>
          <a:p>
            <a:r>
              <a:rPr lang="en-US" sz="4400" dirty="0"/>
              <a:t>EMPLOYABILITY CONFERENCE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9140" y="767092"/>
            <a:ext cx="11246465" cy="664797"/>
          </a:xfrm>
        </p:spPr>
        <p:txBody>
          <a:bodyPr/>
          <a:lstStyle/>
          <a:p>
            <a:r>
              <a:rPr lang="en-US" dirty="0"/>
              <a:t>Employability: expanding the narrative for a rapidly changing world – continuing the conversation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2595156" y="853441"/>
            <a:ext cx="2969621" cy="166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193D994-E2FC-46EA-98C1-5039ED753C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5D31BD8-09A3-43EE-A06D-F7CCB3B662E0}"/>
              </a:ext>
            </a:extLst>
          </p:cNvPr>
          <p:cNvSpPr txBox="1">
            <a:spLocks/>
          </p:cNvSpPr>
          <p:nvPr/>
        </p:nvSpPr>
        <p:spPr>
          <a:xfrm>
            <a:off x="379140" y="2819602"/>
            <a:ext cx="11486269" cy="19943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Beyond the classroom: A new model to demonstrate how experiential learning can develop soft skills and aid employability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C387A22A-54E4-4FCD-A0D4-688FDFB7A4D4}"/>
              </a:ext>
            </a:extLst>
          </p:cNvPr>
          <p:cNvSpPr txBox="1">
            <a:spLocks/>
          </p:cNvSpPr>
          <p:nvPr/>
        </p:nvSpPr>
        <p:spPr>
          <a:xfrm>
            <a:off x="379140" y="4481595"/>
            <a:ext cx="1124646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17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Dr Rod Brazier</a:t>
            </a:r>
          </a:p>
        </p:txBody>
      </p:sp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02309" y="1728609"/>
            <a:ext cx="6130343" cy="48456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sz="3200" dirty="0"/>
          </a:p>
          <a:p>
            <a:pPr lvl="1"/>
            <a:r>
              <a:rPr lang="en-GB" sz="3600" dirty="0"/>
              <a:t>Nested case study</a:t>
            </a:r>
          </a:p>
          <a:p>
            <a:pPr lvl="1"/>
            <a:r>
              <a:rPr lang="en-GB" sz="3600" dirty="0"/>
              <a:t>Epistemology – Constructionism – reality is socially, collaboratively constructed</a:t>
            </a:r>
          </a:p>
          <a:p>
            <a:pPr lvl="1"/>
            <a:r>
              <a:rPr lang="en-GB" sz="3600" dirty="0"/>
              <a:t>Naturalistic – a study of the spontaneous with a directed flow</a:t>
            </a:r>
          </a:p>
          <a:p>
            <a:pPr lvl="1"/>
            <a:r>
              <a:rPr lang="en-GB" sz="3600" dirty="0"/>
              <a:t>Emergent – reality and meaning emerged from data</a:t>
            </a:r>
          </a:p>
          <a:p>
            <a:pPr lvl="1"/>
            <a:r>
              <a:rPr lang="en-GB" sz="3600" dirty="0"/>
              <a:t>Theoretical perspective - Symbolic Interactionism – society is constructed through human interaction</a:t>
            </a:r>
          </a:p>
          <a:p>
            <a:pPr lvl="1"/>
            <a:r>
              <a:rPr lang="en-GB" sz="3600" dirty="0"/>
              <a:t>Theoretical analysis – used theory from the literature as a narrative to shape the study</a:t>
            </a:r>
          </a:p>
          <a:p>
            <a:pPr lvl="1"/>
            <a:r>
              <a:rPr lang="en-GB" sz="3600" dirty="0"/>
              <a:t>Thematic analysis – themes emerged from me constantly moving back and forth between the data making subjective meanings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8262" b="12546"/>
          <a:stretch/>
        </p:blipFill>
        <p:spPr bwMode="auto">
          <a:xfrm>
            <a:off x="141668" y="2055813"/>
            <a:ext cx="6040192" cy="3744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206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1008798"/>
              </p:ext>
            </p:extLst>
          </p:nvPr>
        </p:nvGraphicFramePr>
        <p:xfrm>
          <a:off x="1455312" y="1811113"/>
          <a:ext cx="8512936" cy="448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25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79276" cy="4885901"/>
          </a:xfrm>
        </p:spPr>
        <p:txBody>
          <a:bodyPr>
            <a:normAutofit fontScale="92500"/>
          </a:bodyPr>
          <a:lstStyle/>
          <a:p>
            <a:r>
              <a:rPr lang="en-GB" dirty="0"/>
              <a:t>Range of soft skills were developed by students who participated within experiential project</a:t>
            </a:r>
          </a:p>
          <a:p>
            <a:r>
              <a:rPr lang="en-GB" dirty="0"/>
              <a:t>11 themes and 39 sub-themes of soft skill</a:t>
            </a:r>
          </a:p>
          <a:p>
            <a:r>
              <a:rPr lang="en-GB" dirty="0"/>
              <a:t>Experiential activities facilitated soft skill development</a:t>
            </a:r>
          </a:p>
          <a:p>
            <a:r>
              <a:rPr lang="en-GB" dirty="0"/>
              <a:t>Nature of teacher facilitation affected soft skill development</a:t>
            </a:r>
          </a:p>
          <a:p>
            <a:r>
              <a:rPr lang="en-GB" dirty="0"/>
              <a:t>Soft skills developed both within and externally to the classroom setting</a:t>
            </a:r>
          </a:p>
          <a:p>
            <a:r>
              <a:rPr lang="en-GB" dirty="0"/>
              <a:t>Reflexivity, student-led learning and autonomy affected students’ soft skill development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41" y="2055813"/>
            <a:ext cx="3491785" cy="46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7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622" y="344487"/>
            <a:ext cx="10515600" cy="1325563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0166" y="16700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Students who are taught using experiential learning approaches participate within their learning activities in a variety of ways both inside and outside the classroom (Addressing RQ1)</a:t>
            </a:r>
          </a:p>
          <a:p>
            <a:pPr lvl="1"/>
            <a:r>
              <a:rPr lang="en-GB" dirty="0"/>
              <a:t>Experiential learning is supported by teachers who are pro-active, brave and who encourage students to learn autonomously through student-led learning (RQ2)</a:t>
            </a:r>
          </a:p>
          <a:p>
            <a:pPr lvl="1"/>
            <a:r>
              <a:rPr lang="en-GB" dirty="0"/>
              <a:t>Range of soft skills are developed through experiential education both inside and outside the classroom. These skills are advanced when facilitated through autonomous, student-led learning (RQ3)</a:t>
            </a:r>
          </a:p>
          <a:p>
            <a:pPr lvl="1"/>
            <a:r>
              <a:rPr lang="en-GB" dirty="0"/>
              <a:t>Experiential learning can lead to soft skill development for students in the context of different course routes (RQ4)</a:t>
            </a:r>
          </a:p>
        </p:txBody>
      </p:sp>
    </p:spTree>
    <p:extLst>
      <p:ext uri="{BB962C8B-B14F-4D97-AF65-F5344CB8AC3E}">
        <p14:creationId xmlns:p14="http://schemas.microsoft.com/office/powerpoint/2010/main" val="153597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561" y="313609"/>
            <a:ext cx="10515600" cy="1325563"/>
          </a:xfrm>
        </p:spPr>
        <p:txBody>
          <a:bodyPr/>
          <a:lstStyle/>
          <a:p>
            <a:r>
              <a:rPr lang="en-GB" dirty="0"/>
              <a:t>Contributions to the field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771" y="1864262"/>
            <a:ext cx="10515600" cy="4351338"/>
          </a:xfrm>
        </p:spPr>
        <p:txBody>
          <a:bodyPr/>
          <a:lstStyle/>
          <a:p>
            <a:pPr lvl="1"/>
            <a:r>
              <a:rPr lang="en-GB" dirty="0"/>
              <a:t>A synthesis of different ideas, brought together into a single model -        </a:t>
            </a:r>
            <a:r>
              <a:rPr lang="en-GB" dirty="0" err="1"/>
              <a:t>ExpEd</a:t>
            </a:r>
            <a:r>
              <a:rPr lang="en-GB" dirty="0"/>
              <a:t> Framework (major contribution of study):</a:t>
            </a:r>
          </a:p>
          <a:p>
            <a:pPr marL="457200" lvl="1" indent="0" algn="ctr">
              <a:buNone/>
            </a:pPr>
            <a:r>
              <a:rPr lang="en-GB" b="1" dirty="0" err="1">
                <a:solidFill>
                  <a:srgbClr val="002060"/>
                </a:solidFill>
              </a:rPr>
              <a:t>ExpEd</a:t>
            </a:r>
            <a:r>
              <a:rPr lang="en-GB" b="1" dirty="0">
                <a:solidFill>
                  <a:srgbClr val="002060"/>
                </a:solidFill>
              </a:rPr>
              <a:t> = (</a:t>
            </a:r>
            <a:r>
              <a:rPr lang="en-GB" b="1" dirty="0" err="1">
                <a:solidFill>
                  <a:srgbClr val="002060"/>
                </a:solidFill>
              </a:rPr>
              <a:t>IntEx</a:t>
            </a:r>
            <a:r>
              <a:rPr lang="en-GB" b="1" dirty="0">
                <a:solidFill>
                  <a:srgbClr val="002060"/>
                </a:solidFill>
              </a:rPr>
              <a:t> + </a:t>
            </a:r>
            <a:r>
              <a:rPr lang="en-GB" b="1" dirty="0" err="1">
                <a:solidFill>
                  <a:srgbClr val="002060"/>
                </a:solidFill>
              </a:rPr>
              <a:t>ExpAct</a:t>
            </a:r>
            <a:r>
              <a:rPr lang="en-GB" b="1" dirty="0">
                <a:solidFill>
                  <a:srgbClr val="002060"/>
                </a:solidFill>
              </a:rPr>
              <a:t> + SLL = SSD)</a:t>
            </a:r>
          </a:p>
          <a:p>
            <a:pPr lvl="1"/>
            <a:r>
              <a:rPr lang="en-GB" dirty="0"/>
              <a:t>Integrated Experiential Education Approach Wheel - </a:t>
            </a:r>
            <a:r>
              <a:rPr lang="en-GB" dirty="0" err="1"/>
              <a:t>IntEx</a:t>
            </a:r>
            <a:r>
              <a:rPr lang="en-GB" dirty="0"/>
              <a:t> wheel (sub-contribution)</a:t>
            </a:r>
          </a:p>
          <a:p>
            <a:pPr lvl="1"/>
            <a:r>
              <a:rPr lang="en-GB" dirty="0"/>
              <a:t>Taxonomy of Experiential Activity - </a:t>
            </a:r>
            <a:r>
              <a:rPr lang="en-GB" dirty="0" err="1"/>
              <a:t>ExpAct</a:t>
            </a:r>
            <a:r>
              <a:rPr lang="en-GB" dirty="0"/>
              <a:t> (sub-contribution)</a:t>
            </a:r>
          </a:p>
          <a:p>
            <a:pPr lvl="1"/>
            <a:r>
              <a:rPr lang="en-GB" dirty="0"/>
              <a:t>Relationship between Student-led learning and soft skill development – SLL (sub-contribution)</a:t>
            </a:r>
          </a:p>
          <a:p>
            <a:pPr lvl="1"/>
            <a:r>
              <a:rPr lang="en-GB" dirty="0"/>
              <a:t>An offering of practical guidance through a proof of concept on how experiential education can foster soft skill development (practical contribution)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0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4695702"/>
              </p:ext>
            </p:extLst>
          </p:nvPr>
        </p:nvGraphicFramePr>
        <p:xfrm>
          <a:off x="140237" y="7208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6478" y="3257460"/>
            <a:ext cx="28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8868" y="3245473"/>
            <a:ext cx="27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8838" y="3245473"/>
            <a:ext cx="46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80360" y="2672861"/>
            <a:ext cx="3206840" cy="153853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</a:rPr>
              <a:t>SSD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3896" y="694292"/>
            <a:ext cx="1962582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Learning designer is responsible for: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68600" y="694291"/>
            <a:ext cx="2099255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Teacher is responsible for: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6908" y="694290"/>
            <a:ext cx="1922021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Student is responsible for: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269679" y="1814733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3712719" y="1814732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192410" y="1814731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8680358" y="694290"/>
            <a:ext cx="3206841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Outcome generated: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10178272" y="1814730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08736" y="6163446"/>
            <a:ext cx="4630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Experiential Approach Framework formula: </a:t>
            </a:r>
            <a:r>
              <a:rPr lang="en-GB" dirty="0" err="1"/>
              <a:t>IntEx</a:t>
            </a:r>
            <a:r>
              <a:rPr lang="en-GB" dirty="0"/>
              <a:t> + </a:t>
            </a:r>
            <a:r>
              <a:rPr lang="en-GB" dirty="0" err="1"/>
              <a:t>ExpAct</a:t>
            </a:r>
            <a:r>
              <a:rPr lang="en-GB" dirty="0"/>
              <a:t> + SLL = SSD</a:t>
            </a:r>
          </a:p>
        </p:txBody>
      </p:sp>
    </p:spTree>
    <p:extLst>
      <p:ext uri="{BB962C8B-B14F-4D97-AF65-F5344CB8AC3E}">
        <p14:creationId xmlns:p14="http://schemas.microsoft.com/office/powerpoint/2010/main" val="4026465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1595623"/>
              </p:ext>
            </p:extLst>
          </p:nvPr>
        </p:nvGraphicFramePr>
        <p:xfrm>
          <a:off x="140237" y="7208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9149" y="3245476"/>
            <a:ext cx="28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5332" y="3245476"/>
            <a:ext cx="27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4597" y="3245476"/>
            <a:ext cx="46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80360" y="2672861"/>
            <a:ext cx="3206840" cy="346661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Soft Skill Development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(SSD)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3896" y="694292"/>
            <a:ext cx="1962582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Learning designer is responsible for: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68600" y="694291"/>
            <a:ext cx="2099255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Teacher is responsible for: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6908" y="694290"/>
            <a:ext cx="1922021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Student is responsible for: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269679" y="1814733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3712719" y="1814732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192410" y="1814731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8680358" y="694290"/>
            <a:ext cx="3206841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Outcome generated: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10178272" y="1814730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96214" y="6259132"/>
            <a:ext cx="455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Experiential Approach Framework - </a:t>
            </a:r>
            <a:r>
              <a:rPr lang="en-GB" dirty="0" err="1"/>
              <a:t>ExpEd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00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8213463"/>
              </p:ext>
            </p:extLst>
          </p:nvPr>
        </p:nvGraphicFramePr>
        <p:xfrm>
          <a:off x="140237" y="296214"/>
          <a:ext cx="9171188" cy="631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8103" y="3267908"/>
            <a:ext cx="28333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4233" y="3236751"/>
            <a:ext cx="2704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6893" y="3267908"/>
            <a:ext cx="46364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311424" y="1828799"/>
            <a:ext cx="2575775" cy="43106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11424" y="643944"/>
            <a:ext cx="2575776" cy="1031413"/>
            <a:chOff x="5471465" y="686813"/>
            <a:chExt cx="1297629" cy="665470"/>
          </a:xfrm>
          <a:solidFill>
            <a:schemeClr val="bg2"/>
          </a:solidFill>
        </p:grpSpPr>
        <p:sp>
          <p:nvSpPr>
            <p:cNvPr id="9" name="Rounded Rectangle 8"/>
            <p:cNvSpPr/>
            <p:nvPr/>
          </p:nvSpPr>
          <p:spPr>
            <a:xfrm>
              <a:off x="5471465" y="686813"/>
              <a:ext cx="1297629" cy="66547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503951" y="719299"/>
              <a:ext cx="1232657" cy="60049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dirty="0">
                  <a:solidFill>
                    <a:schemeClr val="tx1"/>
                  </a:solidFill>
                </a:rPr>
                <a:t>The combination of experiential approach, classroom activities and the method and degree of student engagement culminates in the development of a range of soft skills</a:t>
              </a:r>
              <a:endParaRPr lang="en-GB" sz="1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89345" y="2073433"/>
            <a:ext cx="2462275" cy="276275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95516" y="2073433"/>
            <a:ext cx="2577646" cy="276275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58639" y="1975177"/>
            <a:ext cx="2966810" cy="315959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9345" y="694292"/>
            <a:ext cx="2462276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A range of interchangeable Experiential approaches are available for learning designers…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21438" y="694292"/>
            <a:ext cx="2551724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Which are then developed through a variety of experiential classroom activities…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58639" y="694293"/>
            <a:ext cx="2966810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To be undertaken by students in a variety of ways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931226131"/>
              </p:ext>
            </p:extLst>
          </p:nvPr>
        </p:nvGraphicFramePr>
        <p:xfrm>
          <a:off x="177539" y="2595086"/>
          <a:ext cx="2540434" cy="176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42718" y="2129807"/>
            <a:ext cx="791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Directed. Teacher-Led Activities (TLA)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6218" y="2339265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Inside Classroom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8108" y="2235975"/>
            <a:ext cx="997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Traditional UCAS </a:t>
            </a:r>
          </a:p>
          <a:p>
            <a:pPr algn="ctr"/>
            <a:r>
              <a:rPr lang="en-GB" sz="1000" dirty="0"/>
              <a:t>Students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06775" y="2360639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Assessment Focus</a:t>
            </a:r>
          </a:p>
        </p:txBody>
      </p:sp>
      <p:sp>
        <p:nvSpPr>
          <p:cNvPr id="33" name="Left-Right Arrow 32"/>
          <p:cNvSpPr/>
          <p:nvPr/>
        </p:nvSpPr>
        <p:spPr>
          <a:xfrm rot="5400000">
            <a:off x="2867922" y="3315863"/>
            <a:ext cx="893279" cy="351962"/>
          </a:xfrm>
          <a:prstGeom prst="leftRightArrow">
            <a:avLst>
              <a:gd name="adj1" fmla="val 50000"/>
              <a:gd name="adj2" fmla="val 6463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34" name="Left-Right Arrow 33"/>
          <p:cNvSpPr/>
          <p:nvPr/>
        </p:nvSpPr>
        <p:spPr>
          <a:xfrm rot="5400000">
            <a:off x="3492692" y="3294650"/>
            <a:ext cx="893281" cy="40399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Location</a:t>
            </a:r>
          </a:p>
        </p:txBody>
      </p:sp>
      <p:sp>
        <p:nvSpPr>
          <p:cNvPr id="35" name="Left-Right Arrow 34"/>
          <p:cNvSpPr/>
          <p:nvPr/>
        </p:nvSpPr>
        <p:spPr>
          <a:xfrm rot="5400000">
            <a:off x="4062318" y="3318204"/>
            <a:ext cx="896972" cy="343585"/>
          </a:xfrm>
          <a:prstGeom prst="leftRightArrow">
            <a:avLst>
              <a:gd name="adj1" fmla="val 54708"/>
              <a:gd name="adj2" fmla="val 6211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Cohort</a:t>
            </a:r>
          </a:p>
        </p:txBody>
      </p:sp>
      <p:sp>
        <p:nvSpPr>
          <p:cNvPr id="36" name="Left-Right Arrow 35"/>
          <p:cNvSpPr/>
          <p:nvPr/>
        </p:nvSpPr>
        <p:spPr>
          <a:xfrm rot="5400000">
            <a:off x="4654578" y="3310136"/>
            <a:ext cx="896971" cy="379891"/>
          </a:xfrm>
          <a:prstGeom prst="leftRightArrow">
            <a:avLst>
              <a:gd name="adj1" fmla="val 50000"/>
              <a:gd name="adj2" fmla="val 5678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Focus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3376" y="4012590"/>
            <a:ext cx="99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Less Directed TLA.</a:t>
            </a:r>
          </a:p>
          <a:p>
            <a:pPr algn="ctr"/>
            <a:r>
              <a:rPr lang="en-GB" sz="1000" dirty="0"/>
              <a:t>Student-Led Learning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63716" y="4038403"/>
            <a:ext cx="92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Outside Classroom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55795" y="4034440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Degree Apprentices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26003" y="4019110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Project </a:t>
            </a:r>
          </a:p>
          <a:p>
            <a:pPr algn="ctr"/>
            <a:r>
              <a:rPr lang="en-GB" sz="1000" dirty="0"/>
              <a:t>Focus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11736" y="2129130"/>
            <a:ext cx="929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Less Student-Led Learning (SLL)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79593" y="2129130"/>
            <a:ext cx="1074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Directed and/or Ambiguous roles = Less SSD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02739" y="2232261"/>
            <a:ext cx="73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Low reflexivity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49666" y="4351094"/>
            <a:ext cx="86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More Student-Led Learning (SLL)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8624" y="4339010"/>
            <a:ext cx="111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Actively negotiated &amp; well-defined roles = More SSD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82292" y="4353665"/>
            <a:ext cx="768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High reflexivity</a:t>
            </a:r>
          </a:p>
        </p:txBody>
      </p:sp>
      <p:sp>
        <p:nvSpPr>
          <p:cNvPr id="50" name="Left-Right Arrow 49"/>
          <p:cNvSpPr/>
          <p:nvPr/>
        </p:nvSpPr>
        <p:spPr>
          <a:xfrm rot="5400000">
            <a:off x="5667494" y="3186727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Student-Led Learning</a:t>
            </a:r>
          </a:p>
        </p:txBody>
      </p:sp>
      <p:sp>
        <p:nvSpPr>
          <p:cNvPr id="53" name="Left-Right Arrow 52"/>
          <p:cNvSpPr/>
          <p:nvPr/>
        </p:nvSpPr>
        <p:spPr>
          <a:xfrm rot="5400000">
            <a:off x="9013543" y="3213651"/>
            <a:ext cx="3254355" cy="150558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Soft Skill Development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887929" y="1936293"/>
            <a:ext cx="150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Core Soft Skills are Developed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887930" y="5658038"/>
            <a:ext cx="150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Advanced Soft Skills are Developed</a:t>
            </a:r>
          </a:p>
        </p:txBody>
      </p:sp>
      <p:cxnSp>
        <p:nvCxnSpPr>
          <p:cNvPr id="18" name="Straight Connector 17"/>
          <p:cNvCxnSpPr>
            <a:stCxn id="12" idx="1"/>
          </p:cNvCxnSpPr>
          <p:nvPr/>
        </p:nvCxnSpPr>
        <p:spPr>
          <a:xfrm flipV="1">
            <a:off x="2895516" y="3438659"/>
            <a:ext cx="9081836" cy="161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-Right Arrow 55"/>
          <p:cNvSpPr/>
          <p:nvPr/>
        </p:nvSpPr>
        <p:spPr>
          <a:xfrm rot="5400000">
            <a:off x="6591550" y="3198114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Individual Roles Impact Upon SSD</a:t>
            </a:r>
          </a:p>
        </p:txBody>
      </p:sp>
      <p:sp>
        <p:nvSpPr>
          <p:cNvPr id="57" name="Left-Right Arrow 56"/>
          <p:cNvSpPr/>
          <p:nvPr/>
        </p:nvSpPr>
        <p:spPr>
          <a:xfrm rot="5400000">
            <a:off x="7441509" y="3170686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Reflexivity is a Cause and Effect on and of SSD</a:t>
            </a:r>
          </a:p>
        </p:txBody>
      </p:sp>
    </p:spTree>
    <p:extLst>
      <p:ext uri="{BB962C8B-B14F-4D97-AF65-F5344CB8AC3E}">
        <p14:creationId xmlns:p14="http://schemas.microsoft.com/office/powerpoint/2010/main" val="2955509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0237" y="296214"/>
          <a:ext cx="9171188" cy="631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8103" y="3267908"/>
            <a:ext cx="28333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4233" y="3236751"/>
            <a:ext cx="2704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6893" y="3267908"/>
            <a:ext cx="46364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=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89345" y="2073433"/>
            <a:ext cx="2462275" cy="276275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9345" y="694292"/>
            <a:ext cx="2462276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A range of interchangeable Experiential approaches are available for learning designers…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177539" y="2595086"/>
          <a:ext cx="2540434" cy="176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42718" y="2129807"/>
            <a:ext cx="791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Directed. Teacher-Led Activities (TLA)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6218" y="2339265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Inside Classroom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8108" y="2235975"/>
            <a:ext cx="997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Traditional UCAS </a:t>
            </a:r>
          </a:p>
          <a:p>
            <a:pPr algn="ctr"/>
            <a:r>
              <a:rPr lang="en-GB" sz="1000" dirty="0"/>
              <a:t>Students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06775" y="2360639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Assessment Focus</a:t>
            </a:r>
          </a:p>
        </p:txBody>
      </p:sp>
      <p:sp>
        <p:nvSpPr>
          <p:cNvPr id="33" name="Left-Right Arrow 32"/>
          <p:cNvSpPr/>
          <p:nvPr/>
        </p:nvSpPr>
        <p:spPr>
          <a:xfrm rot="5400000">
            <a:off x="2867922" y="3315863"/>
            <a:ext cx="893279" cy="351962"/>
          </a:xfrm>
          <a:prstGeom prst="leftRightArrow">
            <a:avLst>
              <a:gd name="adj1" fmla="val 50000"/>
              <a:gd name="adj2" fmla="val 6463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34" name="Left-Right Arrow 33"/>
          <p:cNvSpPr/>
          <p:nvPr/>
        </p:nvSpPr>
        <p:spPr>
          <a:xfrm rot="5400000">
            <a:off x="3492692" y="3294650"/>
            <a:ext cx="893281" cy="40399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Location</a:t>
            </a:r>
          </a:p>
        </p:txBody>
      </p:sp>
      <p:sp>
        <p:nvSpPr>
          <p:cNvPr id="35" name="Left-Right Arrow 34"/>
          <p:cNvSpPr/>
          <p:nvPr/>
        </p:nvSpPr>
        <p:spPr>
          <a:xfrm rot="5400000">
            <a:off x="4062318" y="3318204"/>
            <a:ext cx="896972" cy="343585"/>
          </a:xfrm>
          <a:prstGeom prst="leftRightArrow">
            <a:avLst>
              <a:gd name="adj1" fmla="val 54708"/>
              <a:gd name="adj2" fmla="val 6211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Cohort</a:t>
            </a:r>
          </a:p>
        </p:txBody>
      </p:sp>
      <p:sp>
        <p:nvSpPr>
          <p:cNvPr id="36" name="Left-Right Arrow 35"/>
          <p:cNvSpPr/>
          <p:nvPr/>
        </p:nvSpPr>
        <p:spPr>
          <a:xfrm rot="5400000">
            <a:off x="4654578" y="3310136"/>
            <a:ext cx="896971" cy="379891"/>
          </a:xfrm>
          <a:prstGeom prst="leftRightArrow">
            <a:avLst>
              <a:gd name="adj1" fmla="val 50000"/>
              <a:gd name="adj2" fmla="val 5678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Focus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3376" y="4012590"/>
            <a:ext cx="99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Less Directed TLA.</a:t>
            </a:r>
          </a:p>
          <a:p>
            <a:pPr algn="ctr"/>
            <a:r>
              <a:rPr lang="en-GB" sz="1000" dirty="0"/>
              <a:t>Student-Led Learning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63716" y="4038403"/>
            <a:ext cx="92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Outside Classroom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55795" y="4034440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Degree Apprentices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26003" y="4019110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Project </a:t>
            </a:r>
          </a:p>
          <a:p>
            <a:pPr algn="ctr"/>
            <a:r>
              <a:rPr lang="en-GB" sz="1000" dirty="0"/>
              <a:t>Focus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11736" y="2129130"/>
            <a:ext cx="929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Less Student-Led Learning (SLL)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79593" y="2129130"/>
            <a:ext cx="1074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Directed and/or Ambiguous roles = Less SSD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02739" y="2232261"/>
            <a:ext cx="73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Low reflexivity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49666" y="4351094"/>
            <a:ext cx="86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More Student-Led Learning (SLL)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8624" y="4339010"/>
            <a:ext cx="111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Actively negotiated &amp; well-defined roles = More SSD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82292" y="4353665"/>
            <a:ext cx="768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High reflexivity</a:t>
            </a:r>
          </a:p>
        </p:txBody>
      </p:sp>
      <p:sp>
        <p:nvSpPr>
          <p:cNvPr id="50" name="Left-Right Arrow 49"/>
          <p:cNvSpPr/>
          <p:nvPr/>
        </p:nvSpPr>
        <p:spPr>
          <a:xfrm rot="5400000">
            <a:off x="5667494" y="3186727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Student-Led Learning</a:t>
            </a:r>
          </a:p>
        </p:txBody>
      </p:sp>
      <p:sp>
        <p:nvSpPr>
          <p:cNvPr id="53" name="Left-Right Arrow 52"/>
          <p:cNvSpPr/>
          <p:nvPr/>
        </p:nvSpPr>
        <p:spPr>
          <a:xfrm rot="5400000">
            <a:off x="9013543" y="3213651"/>
            <a:ext cx="3254355" cy="150558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Soft Skill Development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887929" y="1936293"/>
            <a:ext cx="150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Core Soft Skills are Developed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887930" y="5658038"/>
            <a:ext cx="150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Advanced Soft Skills are Developed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2895516" y="3438659"/>
            <a:ext cx="9081836" cy="161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-Right Arrow 55"/>
          <p:cNvSpPr/>
          <p:nvPr/>
        </p:nvSpPr>
        <p:spPr>
          <a:xfrm rot="5400000">
            <a:off x="6591550" y="3198114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Individual Roles Impact Upon SSD</a:t>
            </a:r>
          </a:p>
        </p:txBody>
      </p:sp>
      <p:sp>
        <p:nvSpPr>
          <p:cNvPr id="57" name="Left-Right Arrow 56"/>
          <p:cNvSpPr/>
          <p:nvPr/>
        </p:nvSpPr>
        <p:spPr>
          <a:xfrm rot="5400000">
            <a:off x="7441509" y="3170686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Reflexivity is a Cause and Effect on and of SSD</a:t>
            </a:r>
          </a:p>
        </p:txBody>
      </p:sp>
    </p:spTree>
    <p:extLst>
      <p:ext uri="{BB962C8B-B14F-4D97-AF65-F5344CB8AC3E}">
        <p14:creationId xmlns:p14="http://schemas.microsoft.com/office/powerpoint/2010/main" val="2738642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0237" y="296214"/>
          <a:ext cx="9171188" cy="631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8103" y="3267908"/>
            <a:ext cx="28333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4233" y="3236751"/>
            <a:ext cx="2704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6893" y="3267908"/>
            <a:ext cx="46364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311424" y="1828799"/>
            <a:ext cx="2575775" cy="43106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11424" y="643944"/>
            <a:ext cx="2575776" cy="1031413"/>
            <a:chOff x="5471465" y="686813"/>
            <a:chExt cx="1297629" cy="665470"/>
          </a:xfrm>
          <a:solidFill>
            <a:schemeClr val="bg2"/>
          </a:solidFill>
        </p:grpSpPr>
        <p:sp>
          <p:nvSpPr>
            <p:cNvPr id="9" name="Rounded Rectangle 8"/>
            <p:cNvSpPr/>
            <p:nvPr/>
          </p:nvSpPr>
          <p:spPr>
            <a:xfrm>
              <a:off x="5471465" y="686813"/>
              <a:ext cx="1297629" cy="66547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503951" y="719299"/>
              <a:ext cx="1232657" cy="60049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dirty="0">
                  <a:solidFill>
                    <a:schemeClr val="tx1"/>
                  </a:solidFill>
                </a:rPr>
                <a:t>The combination of experiential approach, classroom activities and the method and degree of student engagement culminates in the development of a range of soft skills</a:t>
              </a:r>
              <a:endParaRPr lang="en-GB" sz="1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89345" y="2073433"/>
            <a:ext cx="2462275" cy="276275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95516" y="2073433"/>
            <a:ext cx="2577646" cy="276275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58639" y="1975177"/>
            <a:ext cx="2966810" cy="315959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9345" y="694292"/>
            <a:ext cx="2462276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A range of interchangeable Experiential approaches are available for learning designers…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21438" y="694292"/>
            <a:ext cx="2551724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Which are then developed through a variety of experiential classroom activities…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58639" y="694293"/>
            <a:ext cx="2966810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To be undertaken by students in a variety of ways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177539" y="2595086"/>
          <a:ext cx="2540434" cy="176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42718" y="2129807"/>
            <a:ext cx="791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Directed. Teacher-Led Activities (TLA)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6218" y="2339265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Inside Classroom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8108" y="2235975"/>
            <a:ext cx="997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Traditional UCAS </a:t>
            </a:r>
          </a:p>
          <a:p>
            <a:pPr algn="ctr"/>
            <a:r>
              <a:rPr lang="en-GB" sz="1000" dirty="0"/>
              <a:t>Students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06775" y="2360639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Assessment Focus</a:t>
            </a:r>
          </a:p>
        </p:txBody>
      </p:sp>
      <p:sp>
        <p:nvSpPr>
          <p:cNvPr id="33" name="Left-Right Arrow 32"/>
          <p:cNvSpPr/>
          <p:nvPr/>
        </p:nvSpPr>
        <p:spPr>
          <a:xfrm rot="5400000">
            <a:off x="2867922" y="3315863"/>
            <a:ext cx="893279" cy="351962"/>
          </a:xfrm>
          <a:prstGeom prst="leftRightArrow">
            <a:avLst>
              <a:gd name="adj1" fmla="val 50000"/>
              <a:gd name="adj2" fmla="val 6463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34" name="Left-Right Arrow 33"/>
          <p:cNvSpPr/>
          <p:nvPr/>
        </p:nvSpPr>
        <p:spPr>
          <a:xfrm rot="5400000">
            <a:off x="3492692" y="3294650"/>
            <a:ext cx="893281" cy="40399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Location</a:t>
            </a:r>
          </a:p>
        </p:txBody>
      </p:sp>
      <p:sp>
        <p:nvSpPr>
          <p:cNvPr id="35" name="Left-Right Arrow 34"/>
          <p:cNvSpPr/>
          <p:nvPr/>
        </p:nvSpPr>
        <p:spPr>
          <a:xfrm rot="5400000">
            <a:off x="4062318" y="3318204"/>
            <a:ext cx="896972" cy="343585"/>
          </a:xfrm>
          <a:prstGeom prst="leftRightArrow">
            <a:avLst>
              <a:gd name="adj1" fmla="val 54708"/>
              <a:gd name="adj2" fmla="val 6211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Cohort</a:t>
            </a:r>
          </a:p>
        </p:txBody>
      </p:sp>
      <p:sp>
        <p:nvSpPr>
          <p:cNvPr id="36" name="Left-Right Arrow 35"/>
          <p:cNvSpPr/>
          <p:nvPr/>
        </p:nvSpPr>
        <p:spPr>
          <a:xfrm rot="5400000">
            <a:off x="4654578" y="3310136"/>
            <a:ext cx="896971" cy="379891"/>
          </a:xfrm>
          <a:prstGeom prst="leftRightArrow">
            <a:avLst>
              <a:gd name="adj1" fmla="val 50000"/>
              <a:gd name="adj2" fmla="val 5678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Focus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3376" y="4012590"/>
            <a:ext cx="99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Less Directed TLA.</a:t>
            </a:r>
          </a:p>
          <a:p>
            <a:pPr algn="ctr"/>
            <a:r>
              <a:rPr lang="en-GB" sz="1000" dirty="0"/>
              <a:t>Student-Led Learning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63716" y="4038403"/>
            <a:ext cx="92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Outside Classroom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55795" y="4034440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Degree Apprentices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26003" y="4019110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Project </a:t>
            </a:r>
          </a:p>
          <a:p>
            <a:pPr algn="ctr"/>
            <a:r>
              <a:rPr lang="en-GB" sz="1000" dirty="0"/>
              <a:t>Focus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11736" y="2129130"/>
            <a:ext cx="929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Less Student-Led Learning (SLL)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79593" y="2129130"/>
            <a:ext cx="1074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Directed and/or Ambiguous roles = Less SSD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02739" y="2232261"/>
            <a:ext cx="73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Low reflexivity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49666" y="4351094"/>
            <a:ext cx="86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More Student-Led Learning (SLL)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8624" y="4339010"/>
            <a:ext cx="111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Actively negotiated &amp; well-defined roles = More SSD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82292" y="4353665"/>
            <a:ext cx="768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High reflexivity</a:t>
            </a:r>
          </a:p>
        </p:txBody>
      </p:sp>
      <p:sp>
        <p:nvSpPr>
          <p:cNvPr id="50" name="Left-Right Arrow 49"/>
          <p:cNvSpPr/>
          <p:nvPr/>
        </p:nvSpPr>
        <p:spPr>
          <a:xfrm rot="5400000">
            <a:off x="5667494" y="3186727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Student-Led Learning</a:t>
            </a:r>
          </a:p>
        </p:txBody>
      </p:sp>
      <p:sp>
        <p:nvSpPr>
          <p:cNvPr id="53" name="Left-Right Arrow 52"/>
          <p:cNvSpPr/>
          <p:nvPr/>
        </p:nvSpPr>
        <p:spPr>
          <a:xfrm rot="5400000">
            <a:off x="9013543" y="3213651"/>
            <a:ext cx="3254355" cy="150558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Soft Skill Development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887929" y="1936293"/>
            <a:ext cx="150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Core Soft Skills are Developed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887930" y="5658038"/>
            <a:ext cx="150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Advanced Soft Skills are Developed</a:t>
            </a:r>
          </a:p>
        </p:txBody>
      </p:sp>
      <p:cxnSp>
        <p:nvCxnSpPr>
          <p:cNvPr id="18" name="Straight Connector 17"/>
          <p:cNvCxnSpPr>
            <a:stCxn id="12" idx="1"/>
          </p:cNvCxnSpPr>
          <p:nvPr/>
        </p:nvCxnSpPr>
        <p:spPr>
          <a:xfrm flipV="1">
            <a:off x="2895516" y="3438659"/>
            <a:ext cx="9081836" cy="161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-Right Arrow 55"/>
          <p:cNvSpPr/>
          <p:nvPr/>
        </p:nvSpPr>
        <p:spPr>
          <a:xfrm rot="5400000">
            <a:off x="6591550" y="3198114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Individual Roles Impact Upon SSD</a:t>
            </a:r>
          </a:p>
        </p:txBody>
      </p:sp>
      <p:sp>
        <p:nvSpPr>
          <p:cNvPr id="57" name="Left-Right Arrow 56"/>
          <p:cNvSpPr/>
          <p:nvPr/>
        </p:nvSpPr>
        <p:spPr>
          <a:xfrm rot="5400000">
            <a:off x="7441509" y="3170686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Reflexivity is a Cause and Effect on and of SSD</a:t>
            </a:r>
          </a:p>
        </p:txBody>
      </p:sp>
    </p:spTree>
    <p:extLst>
      <p:ext uri="{BB962C8B-B14F-4D97-AF65-F5344CB8AC3E}">
        <p14:creationId xmlns:p14="http://schemas.microsoft.com/office/powerpoint/2010/main" val="252315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322022"/>
            <a:ext cx="9144000" cy="2387600"/>
          </a:xfrm>
        </p:spPr>
        <p:txBody>
          <a:bodyPr>
            <a:noAutofit/>
          </a:bodyPr>
          <a:lstStyle/>
          <a:p>
            <a: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Beyond the classroom: A new model to demonstrate how experiential learning can develop soft skills and aid employability</a:t>
            </a:r>
            <a:b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sz="2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838409"/>
            <a:ext cx="9144000" cy="165576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4000" dirty="0" err="1"/>
              <a:t>Dr.</a:t>
            </a:r>
            <a:r>
              <a:rPr lang="en-GB" sz="4000" dirty="0"/>
              <a:t> Rod Brazier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210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0237" y="296214"/>
          <a:ext cx="9171188" cy="631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8103" y="3267908"/>
            <a:ext cx="28333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4233" y="3236751"/>
            <a:ext cx="2704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6893" y="3267908"/>
            <a:ext cx="46364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311424" y="1828799"/>
            <a:ext cx="2575775" cy="43106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11424" y="643944"/>
            <a:ext cx="2575776" cy="1031413"/>
            <a:chOff x="5471465" y="686813"/>
            <a:chExt cx="1297629" cy="665470"/>
          </a:xfrm>
          <a:solidFill>
            <a:schemeClr val="bg2"/>
          </a:solidFill>
        </p:grpSpPr>
        <p:sp>
          <p:nvSpPr>
            <p:cNvPr id="9" name="Rounded Rectangle 8"/>
            <p:cNvSpPr/>
            <p:nvPr/>
          </p:nvSpPr>
          <p:spPr>
            <a:xfrm>
              <a:off x="5471465" y="686813"/>
              <a:ext cx="1297629" cy="66547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503951" y="719299"/>
              <a:ext cx="1232657" cy="60049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dirty="0">
                  <a:solidFill>
                    <a:schemeClr val="tx1"/>
                  </a:solidFill>
                </a:rPr>
                <a:t>The combination of experiential approach, classroom activities and the method and degree of student engagement culminates in the development of a range of soft skills</a:t>
              </a:r>
              <a:endParaRPr lang="en-GB" sz="1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89345" y="2073433"/>
            <a:ext cx="2462275" cy="276275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95516" y="2073433"/>
            <a:ext cx="2577646" cy="276275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58639" y="1975177"/>
            <a:ext cx="2966810" cy="315959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9345" y="694292"/>
            <a:ext cx="2462276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A range of interchangeable Experiential approaches are available for learning designers…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21438" y="694292"/>
            <a:ext cx="2551724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Which are then developed through a variety of experiential classroom activities…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58639" y="694293"/>
            <a:ext cx="2966810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To be undertaken by students in a variety of ways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177539" y="2595086"/>
          <a:ext cx="2540434" cy="176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42718" y="2129807"/>
            <a:ext cx="791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Directed. Teacher-Led Activities (TLA)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6218" y="2339265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Inside Classroom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8108" y="2235975"/>
            <a:ext cx="997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Traditional UCAS </a:t>
            </a:r>
          </a:p>
          <a:p>
            <a:pPr algn="ctr"/>
            <a:r>
              <a:rPr lang="en-GB" sz="1000" dirty="0"/>
              <a:t>Students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06775" y="2360639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Assessment Focus</a:t>
            </a:r>
          </a:p>
        </p:txBody>
      </p:sp>
      <p:sp>
        <p:nvSpPr>
          <p:cNvPr id="33" name="Left-Right Arrow 32"/>
          <p:cNvSpPr/>
          <p:nvPr/>
        </p:nvSpPr>
        <p:spPr>
          <a:xfrm rot="5400000">
            <a:off x="2867922" y="3315863"/>
            <a:ext cx="893279" cy="351962"/>
          </a:xfrm>
          <a:prstGeom prst="leftRightArrow">
            <a:avLst>
              <a:gd name="adj1" fmla="val 50000"/>
              <a:gd name="adj2" fmla="val 6463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34" name="Left-Right Arrow 33"/>
          <p:cNvSpPr/>
          <p:nvPr/>
        </p:nvSpPr>
        <p:spPr>
          <a:xfrm rot="5400000">
            <a:off x="3492692" y="3294650"/>
            <a:ext cx="893281" cy="40399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Location</a:t>
            </a:r>
          </a:p>
        </p:txBody>
      </p:sp>
      <p:sp>
        <p:nvSpPr>
          <p:cNvPr id="35" name="Left-Right Arrow 34"/>
          <p:cNvSpPr/>
          <p:nvPr/>
        </p:nvSpPr>
        <p:spPr>
          <a:xfrm rot="5400000">
            <a:off x="4062318" y="3318204"/>
            <a:ext cx="896972" cy="343585"/>
          </a:xfrm>
          <a:prstGeom prst="leftRightArrow">
            <a:avLst>
              <a:gd name="adj1" fmla="val 54708"/>
              <a:gd name="adj2" fmla="val 6211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Cohort</a:t>
            </a:r>
          </a:p>
        </p:txBody>
      </p:sp>
      <p:sp>
        <p:nvSpPr>
          <p:cNvPr id="36" name="Left-Right Arrow 35"/>
          <p:cNvSpPr/>
          <p:nvPr/>
        </p:nvSpPr>
        <p:spPr>
          <a:xfrm rot="5400000">
            <a:off x="4654578" y="3310136"/>
            <a:ext cx="896971" cy="379891"/>
          </a:xfrm>
          <a:prstGeom prst="leftRightArrow">
            <a:avLst>
              <a:gd name="adj1" fmla="val 50000"/>
              <a:gd name="adj2" fmla="val 5678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Focus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3376" y="4012590"/>
            <a:ext cx="99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Less Directed TLA.</a:t>
            </a:r>
          </a:p>
          <a:p>
            <a:pPr algn="ctr"/>
            <a:r>
              <a:rPr lang="en-GB" sz="1000" dirty="0"/>
              <a:t>Student-Led Learning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63716" y="4038403"/>
            <a:ext cx="92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Outside Classroom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55795" y="4034440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Degree Apprentices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26003" y="4019110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Project </a:t>
            </a:r>
          </a:p>
          <a:p>
            <a:pPr algn="ctr"/>
            <a:r>
              <a:rPr lang="en-GB" sz="1000" dirty="0"/>
              <a:t>Focus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11736" y="2129130"/>
            <a:ext cx="929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Less Student-Led Learning (SLL)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79593" y="2129130"/>
            <a:ext cx="1074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Directed and/or Ambiguous roles = Less SSD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02739" y="2232261"/>
            <a:ext cx="73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Low reflexivity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49666" y="4351094"/>
            <a:ext cx="86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More Student-Led Learning (SLL)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8624" y="4339010"/>
            <a:ext cx="111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Actively negotiated &amp; well-defined roles = More SSD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82292" y="4353665"/>
            <a:ext cx="768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High reflexivity</a:t>
            </a:r>
          </a:p>
        </p:txBody>
      </p:sp>
      <p:sp>
        <p:nvSpPr>
          <p:cNvPr id="50" name="Left-Right Arrow 49"/>
          <p:cNvSpPr/>
          <p:nvPr/>
        </p:nvSpPr>
        <p:spPr>
          <a:xfrm rot="5400000">
            <a:off x="5667494" y="3186727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Student-Led Learning</a:t>
            </a:r>
          </a:p>
        </p:txBody>
      </p:sp>
      <p:sp>
        <p:nvSpPr>
          <p:cNvPr id="53" name="Left-Right Arrow 52"/>
          <p:cNvSpPr/>
          <p:nvPr/>
        </p:nvSpPr>
        <p:spPr>
          <a:xfrm rot="5400000">
            <a:off x="9013543" y="3213651"/>
            <a:ext cx="3254355" cy="150558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Soft Skill Development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887929" y="1936293"/>
            <a:ext cx="150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Core Soft Skills are Developed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887930" y="5658038"/>
            <a:ext cx="150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Advanced Soft Skills are Developed</a:t>
            </a:r>
          </a:p>
        </p:txBody>
      </p:sp>
      <p:cxnSp>
        <p:nvCxnSpPr>
          <p:cNvPr id="18" name="Straight Connector 17"/>
          <p:cNvCxnSpPr>
            <a:stCxn id="12" idx="1"/>
          </p:cNvCxnSpPr>
          <p:nvPr/>
        </p:nvCxnSpPr>
        <p:spPr>
          <a:xfrm flipV="1">
            <a:off x="2895516" y="3438659"/>
            <a:ext cx="9081836" cy="161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-Right Arrow 55"/>
          <p:cNvSpPr/>
          <p:nvPr/>
        </p:nvSpPr>
        <p:spPr>
          <a:xfrm rot="5400000">
            <a:off x="6591550" y="3198114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Individual Roles Impact Upon SSD</a:t>
            </a:r>
          </a:p>
        </p:txBody>
      </p:sp>
      <p:sp>
        <p:nvSpPr>
          <p:cNvPr id="57" name="Left-Right Arrow 56"/>
          <p:cNvSpPr/>
          <p:nvPr/>
        </p:nvSpPr>
        <p:spPr>
          <a:xfrm rot="5400000">
            <a:off x="7441509" y="3170686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Reflexivity is a Cause and Effect on and of SSD</a:t>
            </a:r>
          </a:p>
        </p:txBody>
      </p:sp>
    </p:spTree>
    <p:extLst>
      <p:ext uri="{BB962C8B-B14F-4D97-AF65-F5344CB8AC3E}">
        <p14:creationId xmlns:p14="http://schemas.microsoft.com/office/powerpoint/2010/main" val="2736784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0237" y="296214"/>
          <a:ext cx="9171188" cy="631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8103" y="3267908"/>
            <a:ext cx="28333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4233" y="3236751"/>
            <a:ext cx="2704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6893" y="3267908"/>
            <a:ext cx="46364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311424" y="1828799"/>
            <a:ext cx="2575775" cy="43106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11424" y="643944"/>
            <a:ext cx="2575776" cy="1031413"/>
            <a:chOff x="5471465" y="686813"/>
            <a:chExt cx="1297629" cy="665470"/>
          </a:xfrm>
          <a:solidFill>
            <a:schemeClr val="bg2"/>
          </a:solidFill>
        </p:grpSpPr>
        <p:sp>
          <p:nvSpPr>
            <p:cNvPr id="9" name="Rounded Rectangle 8"/>
            <p:cNvSpPr/>
            <p:nvPr/>
          </p:nvSpPr>
          <p:spPr>
            <a:xfrm>
              <a:off x="5471465" y="686813"/>
              <a:ext cx="1297629" cy="66547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503951" y="719299"/>
              <a:ext cx="1232657" cy="60049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dirty="0">
                  <a:solidFill>
                    <a:schemeClr val="tx1"/>
                  </a:solidFill>
                </a:rPr>
                <a:t>The combination of experiential approach, classroom activities and the method and degree of student engagement culminates in the development of a range of soft skills</a:t>
              </a:r>
              <a:endParaRPr lang="en-GB" sz="1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89345" y="2073433"/>
            <a:ext cx="2462275" cy="276275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95516" y="2073433"/>
            <a:ext cx="2577646" cy="276275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58639" y="1975177"/>
            <a:ext cx="2966810" cy="315959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9345" y="694292"/>
            <a:ext cx="2462276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A range of interchangeable Experiential approaches are available for learning designers…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21438" y="694292"/>
            <a:ext cx="2551724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Which are then developed through a variety of experiential classroom activities…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58639" y="694293"/>
            <a:ext cx="2966810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To be undertaken by students in a variety of ways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177539" y="2595086"/>
          <a:ext cx="2540434" cy="176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42718" y="2129807"/>
            <a:ext cx="791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Directed. Teacher-Led Activities (TLA)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6218" y="2339265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Inside Classroom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8108" y="2235975"/>
            <a:ext cx="997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Traditional UCAS </a:t>
            </a:r>
          </a:p>
          <a:p>
            <a:pPr algn="ctr"/>
            <a:r>
              <a:rPr lang="en-GB" sz="1000" dirty="0"/>
              <a:t>Students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06775" y="2360639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Assessment Focus</a:t>
            </a:r>
          </a:p>
        </p:txBody>
      </p:sp>
      <p:sp>
        <p:nvSpPr>
          <p:cNvPr id="33" name="Left-Right Arrow 32"/>
          <p:cNvSpPr/>
          <p:nvPr/>
        </p:nvSpPr>
        <p:spPr>
          <a:xfrm rot="5400000">
            <a:off x="2867922" y="3315863"/>
            <a:ext cx="893279" cy="351962"/>
          </a:xfrm>
          <a:prstGeom prst="leftRightArrow">
            <a:avLst>
              <a:gd name="adj1" fmla="val 50000"/>
              <a:gd name="adj2" fmla="val 6463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34" name="Left-Right Arrow 33"/>
          <p:cNvSpPr/>
          <p:nvPr/>
        </p:nvSpPr>
        <p:spPr>
          <a:xfrm rot="5400000">
            <a:off x="3492692" y="3294650"/>
            <a:ext cx="893281" cy="40399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Location</a:t>
            </a:r>
          </a:p>
        </p:txBody>
      </p:sp>
      <p:sp>
        <p:nvSpPr>
          <p:cNvPr id="35" name="Left-Right Arrow 34"/>
          <p:cNvSpPr/>
          <p:nvPr/>
        </p:nvSpPr>
        <p:spPr>
          <a:xfrm rot="5400000">
            <a:off x="4062318" y="3318204"/>
            <a:ext cx="896972" cy="343585"/>
          </a:xfrm>
          <a:prstGeom prst="leftRightArrow">
            <a:avLst>
              <a:gd name="adj1" fmla="val 54708"/>
              <a:gd name="adj2" fmla="val 6211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Cohort</a:t>
            </a:r>
          </a:p>
        </p:txBody>
      </p:sp>
      <p:sp>
        <p:nvSpPr>
          <p:cNvPr id="36" name="Left-Right Arrow 35"/>
          <p:cNvSpPr/>
          <p:nvPr/>
        </p:nvSpPr>
        <p:spPr>
          <a:xfrm rot="5400000">
            <a:off x="4654578" y="3310136"/>
            <a:ext cx="896971" cy="379891"/>
          </a:xfrm>
          <a:prstGeom prst="leftRightArrow">
            <a:avLst>
              <a:gd name="adj1" fmla="val 50000"/>
              <a:gd name="adj2" fmla="val 5678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Focus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3376" y="4012590"/>
            <a:ext cx="99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Less Directed TLA.</a:t>
            </a:r>
          </a:p>
          <a:p>
            <a:pPr algn="ctr"/>
            <a:r>
              <a:rPr lang="en-GB" sz="1000" dirty="0"/>
              <a:t>Student-Led Learning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63716" y="4038403"/>
            <a:ext cx="92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Outside Classroom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55795" y="4034440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Degree Apprentices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26003" y="4019110"/>
            <a:ext cx="99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Project </a:t>
            </a:r>
          </a:p>
          <a:p>
            <a:pPr algn="ctr"/>
            <a:r>
              <a:rPr lang="en-GB" sz="1000" dirty="0"/>
              <a:t>Focus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11736" y="2129130"/>
            <a:ext cx="929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Less Student-Led Learning (SLL)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79593" y="2129130"/>
            <a:ext cx="1074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Directed and/or Ambiguous roles = Less SSD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02739" y="2232261"/>
            <a:ext cx="73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Low reflexivity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49666" y="4351094"/>
            <a:ext cx="86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More Student-Led Learning (SLL)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8624" y="4339010"/>
            <a:ext cx="111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Actively negotiated &amp; well-defined roles = More SSD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82292" y="4353665"/>
            <a:ext cx="768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High reflexivity</a:t>
            </a:r>
          </a:p>
        </p:txBody>
      </p:sp>
      <p:sp>
        <p:nvSpPr>
          <p:cNvPr id="50" name="Left-Right Arrow 49"/>
          <p:cNvSpPr/>
          <p:nvPr/>
        </p:nvSpPr>
        <p:spPr>
          <a:xfrm rot="5400000">
            <a:off x="5667494" y="3186727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Student-Led Learning</a:t>
            </a:r>
          </a:p>
        </p:txBody>
      </p:sp>
      <p:sp>
        <p:nvSpPr>
          <p:cNvPr id="53" name="Left-Right Arrow 52"/>
          <p:cNvSpPr/>
          <p:nvPr/>
        </p:nvSpPr>
        <p:spPr>
          <a:xfrm rot="5400000">
            <a:off x="9013543" y="3213651"/>
            <a:ext cx="3254355" cy="150558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Soft Skill Development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887929" y="1936293"/>
            <a:ext cx="150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Core Soft Skills are Developed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887930" y="5658038"/>
            <a:ext cx="150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Advanced Soft Skills are Developed</a:t>
            </a:r>
          </a:p>
        </p:txBody>
      </p:sp>
      <p:cxnSp>
        <p:nvCxnSpPr>
          <p:cNvPr id="18" name="Straight Connector 17"/>
          <p:cNvCxnSpPr>
            <a:stCxn id="12" idx="1"/>
          </p:cNvCxnSpPr>
          <p:nvPr/>
        </p:nvCxnSpPr>
        <p:spPr>
          <a:xfrm flipV="1">
            <a:off x="2895516" y="3438659"/>
            <a:ext cx="9081836" cy="161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-Right Arrow 55"/>
          <p:cNvSpPr/>
          <p:nvPr/>
        </p:nvSpPr>
        <p:spPr>
          <a:xfrm rot="5400000">
            <a:off x="6591550" y="3198114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Individual Roles Impact Upon SSD</a:t>
            </a:r>
          </a:p>
        </p:txBody>
      </p:sp>
      <p:sp>
        <p:nvSpPr>
          <p:cNvPr id="57" name="Left-Right Arrow 56"/>
          <p:cNvSpPr/>
          <p:nvPr/>
        </p:nvSpPr>
        <p:spPr>
          <a:xfrm rot="5400000">
            <a:off x="7441509" y="3170686"/>
            <a:ext cx="1632410" cy="62521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Reflexivity is a Cause and Effect on and of SSD</a:t>
            </a:r>
          </a:p>
        </p:txBody>
      </p:sp>
    </p:spTree>
    <p:extLst>
      <p:ext uri="{BB962C8B-B14F-4D97-AF65-F5344CB8AC3E}">
        <p14:creationId xmlns:p14="http://schemas.microsoft.com/office/powerpoint/2010/main" val="853900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4405156"/>
              </p:ext>
            </p:extLst>
          </p:nvPr>
        </p:nvGraphicFramePr>
        <p:xfrm>
          <a:off x="140237" y="7208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9149" y="3245476"/>
            <a:ext cx="28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7855" y="3245476"/>
            <a:ext cx="27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4597" y="3245476"/>
            <a:ext cx="46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80360" y="2672861"/>
            <a:ext cx="3206840" cy="346661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Soft Skill Development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3896" y="694292"/>
            <a:ext cx="1962582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Learning designer is responsible for: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68600" y="694291"/>
            <a:ext cx="2099255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Teacher is responsible for: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6908" y="694290"/>
            <a:ext cx="1922021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Student is responsible for: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269679" y="1814733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3712719" y="1814732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192410" y="1814731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8680358" y="694290"/>
            <a:ext cx="3206841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Outcome generated: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10178272" y="1814730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08736" y="6163446"/>
            <a:ext cx="463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 err="1"/>
              <a:t>ExpEd</a:t>
            </a:r>
            <a:r>
              <a:rPr lang="en-GB" dirty="0"/>
              <a:t> Guide</a:t>
            </a:r>
          </a:p>
        </p:txBody>
      </p:sp>
    </p:spTree>
    <p:extLst>
      <p:ext uri="{BB962C8B-B14F-4D97-AF65-F5344CB8AC3E}">
        <p14:creationId xmlns:p14="http://schemas.microsoft.com/office/powerpoint/2010/main" val="2715296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2836185"/>
              </p:ext>
            </p:extLst>
          </p:nvPr>
        </p:nvGraphicFramePr>
        <p:xfrm>
          <a:off x="140237" y="7208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9149" y="3245476"/>
            <a:ext cx="28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5332" y="3245476"/>
            <a:ext cx="27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4597" y="3245476"/>
            <a:ext cx="46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80360" y="2672861"/>
            <a:ext cx="3206840" cy="346661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Soft skills which are developed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(from basic to advanced)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3896" y="694292"/>
            <a:ext cx="1962582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Learning designer is responsible for: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68600" y="694291"/>
            <a:ext cx="2099255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Teacher is responsible for: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6908" y="694290"/>
            <a:ext cx="1922021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Student is responsible for: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269679" y="1814733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3712719" y="1814732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192410" y="1814731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8680358" y="694290"/>
            <a:ext cx="3206841" cy="98106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Outcome generated: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10178272" y="1814730"/>
            <a:ext cx="211015" cy="68931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08736" y="6163446"/>
            <a:ext cx="463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 err="1"/>
              <a:t>ExpEd</a:t>
            </a:r>
            <a:r>
              <a:rPr lang="en-GB" dirty="0"/>
              <a:t> Tool</a:t>
            </a:r>
          </a:p>
        </p:txBody>
      </p:sp>
    </p:spTree>
    <p:extLst>
      <p:ext uri="{BB962C8B-B14F-4D97-AF65-F5344CB8AC3E}">
        <p14:creationId xmlns:p14="http://schemas.microsoft.com/office/powerpoint/2010/main" val="3188710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5761" y="2880001"/>
            <a:ext cx="11486267" cy="66479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1167D23-4D7C-4CFF-839A-153659C1C0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189"/>
          </a:xfrm>
        </p:spPr>
        <p:txBody>
          <a:bodyPr/>
          <a:lstStyle/>
          <a:p>
            <a:r>
              <a:rPr lang="en-GB" dirty="0"/>
              <a:t>Experiential Education Literature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24365" r="21122" b="10253"/>
          <a:stretch/>
        </p:blipFill>
        <p:spPr>
          <a:xfrm>
            <a:off x="2687204" y="1458896"/>
            <a:ext cx="5955785" cy="4722750"/>
          </a:xfrm>
        </p:spPr>
      </p:pic>
      <p:sp>
        <p:nvSpPr>
          <p:cNvPr id="10" name="TextBox 9"/>
          <p:cNvSpPr txBox="1"/>
          <p:nvPr/>
        </p:nvSpPr>
        <p:spPr>
          <a:xfrm>
            <a:off x="8454684" y="5658426"/>
            <a:ext cx="2253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Kolb, 1984 – Learning Cycle Theory</a:t>
            </a:r>
          </a:p>
        </p:txBody>
      </p:sp>
    </p:spTree>
    <p:extLst>
      <p:ext uri="{BB962C8B-B14F-4D97-AF65-F5344CB8AC3E}">
        <p14:creationId xmlns:p14="http://schemas.microsoft.com/office/powerpoint/2010/main" val="232751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189"/>
          </a:xfrm>
        </p:spPr>
        <p:txBody>
          <a:bodyPr/>
          <a:lstStyle/>
          <a:p>
            <a:r>
              <a:rPr lang="en-GB" dirty="0"/>
              <a:t>Experiential Education Literature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28751" t="21153" r="27605" b="8716"/>
          <a:stretch/>
        </p:blipFill>
        <p:spPr bwMode="auto">
          <a:xfrm>
            <a:off x="2573535" y="1367314"/>
            <a:ext cx="6523729" cy="5177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47998" y="5666817"/>
            <a:ext cx="197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CEWIL WIL Definitions, (updated 2020)</a:t>
            </a:r>
          </a:p>
        </p:txBody>
      </p:sp>
    </p:spTree>
    <p:extLst>
      <p:ext uri="{BB962C8B-B14F-4D97-AF65-F5344CB8AC3E}">
        <p14:creationId xmlns:p14="http://schemas.microsoft.com/office/powerpoint/2010/main" val="153264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189"/>
          </a:xfrm>
        </p:spPr>
        <p:txBody>
          <a:bodyPr/>
          <a:lstStyle/>
          <a:p>
            <a:r>
              <a:rPr lang="en-GB" dirty="0"/>
              <a:t>Experiential Education Literature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8" y="2173357"/>
            <a:ext cx="10084223" cy="34347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0255" y="5771637"/>
            <a:ext cx="269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400" dirty="0"/>
              <a:t>Gibbons and Hopkins (1980) - scale of </a:t>
            </a:r>
            <a:r>
              <a:rPr lang="en-GB" sz="1400" dirty="0" err="1"/>
              <a:t>experientiality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7321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5177" y="457200"/>
            <a:ext cx="10730806" cy="1023870"/>
          </a:xfrm>
        </p:spPr>
        <p:txBody>
          <a:bodyPr>
            <a:noAutofit/>
          </a:bodyPr>
          <a:lstStyle/>
          <a:p>
            <a:r>
              <a:rPr lang="en-GB" sz="4400" dirty="0"/>
              <a:t>Literature Review: Experiential Education and Business Management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350613" y="1850309"/>
            <a:ext cx="6172200" cy="4873625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Moon (2004) – reflection and autonomy</a:t>
            </a:r>
          </a:p>
          <a:p>
            <a:pPr lvl="1"/>
            <a:r>
              <a:rPr lang="en-GB" dirty="0"/>
              <a:t>Johnston &amp; </a:t>
            </a:r>
            <a:r>
              <a:rPr lang="en-GB" dirty="0" err="1"/>
              <a:t>Sator</a:t>
            </a:r>
            <a:r>
              <a:rPr lang="en-GB" dirty="0"/>
              <a:t> (2017) – experiential teaching models have high impact outcomes</a:t>
            </a:r>
          </a:p>
          <a:p>
            <a:pPr lvl="1"/>
            <a:r>
              <a:rPr lang="en-GB" dirty="0"/>
              <a:t>Levant et al (2016) – active learning within business simulations can aid soft skill development</a:t>
            </a:r>
          </a:p>
          <a:p>
            <a:pPr lvl="1"/>
            <a:r>
              <a:rPr lang="en-GB" dirty="0" err="1"/>
              <a:t>Carolis</a:t>
            </a:r>
            <a:r>
              <a:rPr lang="en-GB" dirty="0"/>
              <a:t> &amp; </a:t>
            </a:r>
            <a:r>
              <a:rPr lang="en-GB" dirty="0" err="1"/>
              <a:t>Litzky</a:t>
            </a:r>
            <a:r>
              <a:rPr lang="en-GB" dirty="0"/>
              <a:t> (2019) – Experiential education gives entrepreneurship students range of opportunities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4" y="2434106"/>
            <a:ext cx="5333145" cy="30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5177" y="457200"/>
            <a:ext cx="10730806" cy="1023870"/>
          </a:xfrm>
        </p:spPr>
        <p:txBody>
          <a:bodyPr>
            <a:noAutofit/>
          </a:bodyPr>
          <a:lstStyle/>
          <a:p>
            <a:r>
              <a:rPr lang="en-GB" sz="4400" dirty="0"/>
              <a:t>Literature Review: Degree Apprenticeships and Soft Skill Development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350613" y="1850309"/>
            <a:ext cx="6172200" cy="4873625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GB" dirty="0"/>
              <a:t>Billet (2016) – (</a:t>
            </a:r>
            <a:r>
              <a:rPr lang="en-GB" dirty="0" err="1"/>
              <a:t>i</a:t>
            </a:r>
            <a:r>
              <a:rPr lang="en-GB" dirty="0"/>
              <a:t>) Centrality of experiences can aide students within design of degree apprenticeship schemes &amp; (ii) questioned whether education should move away from measurement and towards prioritising learner needs and employability</a:t>
            </a:r>
          </a:p>
          <a:p>
            <a:pPr lvl="1"/>
            <a:r>
              <a:rPr lang="en-GB" dirty="0" err="1"/>
              <a:t>Noone</a:t>
            </a:r>
            <a:r>
              <a:rPr lang="en-GB" dirty="0"/>
              <a:t> (2009) – Professional thinking styles should be encouraged through real-world, authentic experiences</a:t>
            </a:r>
          </a:p>
          <a:p>
            <a:pPr lvl="1"/>
            <a:r>
              <a:rPr lang="en-GB" dirty="0"/>
              <a:t>Coonan &amp; Pratt-Adams (2018) – (</a:t>
            </a:r>
            <a:r>
              <a:rPr lang="en-GB" dirty="0" err="1"/>
              <a:t>i</a:t>
            </a:r>
            <a:r>
              <a:rPr lang="en-GB" dirty="0"/>
              <a:t>) Career-readiness will continue to grow in importance as skills </a:t>
            </a:r>
            <a:r>
              <a:rPr lang="en-GB" dirty="0" err="1"/>
              <a:t>shortgage</a:t>
            </a:r>
            <a:r>
              <a:rPr lang="en-GB" dirty="0"/>
              <a:t> exists &amp; (ii) culture change necessary</a:t>
            </a:r>
          </a:p>
          <a:p>
            <a:pPr lvl="1"/>
            <a:r>
              <a:rPr lang="en-GB" dirty="0"/>
              <a:t>Chang &amp; </a:t>
            </a:r>
            <a:r>
              <a:rPr lang="en-GB" dirty="0" err="1"/>
              <a:t>Rieple</a:t>
            </a:r>
            <a:r>
              <a:rPr lang="en-GB" dirty="0"/>
              <a:t> (2013) – Variety of skills demonstrated by students in experiential projects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0" y="2163651"/>
            <a:ext cx="5522200" cy="30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045" y="1825625"/>
            <a:ext cx="672169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Gaps in literature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Lack of studies into effect of experiential education within Business Management programmes</a:t>
            </a:r>
          </a:p>
          <a:p>
            <a:pPr lvl="1"/>
            <a:r>
              <a:rPr lang="en-GB" dirty="0"/>
              <a:t>Research often focused on theory rather than detailed, practical, wide-ranging solutions</a:t>
            </a:r>
          </a:p>
          <a:p>
            <a:pPr lvl="1"/>
            <a:r>
              <a:rPr lang="en-GB" dirty="0"/>
              <a:t>No existing detailed exploration of the link between experiential education and the extensive potential for soft skills development within Business Management in UK HE context</a:t>
            </a:r>
          </a:p>
          <a:p>
            <a:pPr lvl="1"/>
            <a:r>
              <a:rPr lang="en-GB" dirty="0"/>
              <a:t>No study which considers this across undergraduate and degree apprentice programmes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19" y="1838800"/>
            <a:ext cx="4338163" cy="43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5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8650" y="365125"/>
            <a:ext cx="10515600" cy="1325563"/>
          </a:xfrm>
        </p:spPr>
        <p:txBody>
          <a:bodyPr/>
          <a:lstStyle/>
          <a:p>
            <a:r>
              <a:rPr lang="en-GB" dirty="0"/>
              <a:t>Research statement and sub-questions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562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dirty="0"/>
              <a:t>Research Statement:</a:t>
            </a:r>
          </a:p>
          <a:p>
            <a:pPr lvl="1"/>
            <a:r>
              <a:rPr lang="en-GB" dirty="0"/>
              <a:t>An exploration of the nature of students’ soft skills development in the context of experiential education in contrasting business management undergraduate courses (RS1)</a:t>
            </a:r>
          </a:p>
          <a:p>
            <a:pPr marL="457200" lvl="1" indent="0">
              <a:buNone/>
            </a:pPr>
            <a:r>
              <a:rPr lang="en-GB" dirty="0"/>
              <a:t>Sub-questions:</a:t>
            </a:r>
          </a:p>
          <a:p>
            <a:pPr lvl="1"/>
            <a:r>
              <a:rPr lang="en-GB" dirty="0"/>
              <a:t>In what ways do students who are taught using experiential learning activities participate within their learning activities both inside and outside of the classroom? (RQ1)</a:t>
            </a:r>
          </a:p>
          <a:p>
            <a:pPr lvl="1"/>
            <a:r>
              <a:rPr lang="en-GB" dirty="0"/>
              <a:t>In what ways are experiential learning activities supported by teachers? (RQ2)</a:t>
            </a:r>
          </a:p>
          <a:p>
            <a:pPr lvl="1"/>
            <a:r>
              <a:rPr lang="en-GB" dirty="0"/>
              <a:t>What soft skills are developed in the context of experiential learning activities both inside and outside of the classroom? (RQ3)</a:t>
            </a:r>
          </a:p>
          <a:p>
            <a:pPr lvl="1"/>
            <a:r>
              <a:rPr lang="en-GB" dirty="0"/>
              <a:t>What are the relationships between experiential learning activities and soft skill development in the context of different course routes? (RQ4)</a:t>
            </a:r>
          </a:p>
        </p:txBody>
      </p:sp>
    </p:spTree>
    <p:extLst>
      <p:ext uri="{BB962C8B-B14F-4D97-AF65-F5344CB8AC3E}">
        <p14:creationId xmlns:p14="http://schemas.microsoft.com/office/powerpoint/2010/main" val="358775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 Standard Wide - Montserrat  -  Read-Only" id="{21248BF0-E3B0-4C53-A169-55826A3FFB48}" vid="{B6E6AA51-05D2-406F-A906-CDA204BCD2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1A7AEEA913F43841A4D8BD080A637" ma:contentTypeVersion="9" ma:contentTypeDescription="Create a new document." ma:contentTypeScope="" ma:versionID="95abf10a02f780df8561e7c327134a07">
  <xsd:schema xmlns:xsd="http://www.w3.org/2001/XMLSchema" xmlns:xs="http://www.w3.org/2001/XMLSchema" xmlns:p="http://schemas.microsoft.com/office/2006/metadata/properties" xmlns:ns2="58767df0-406d-4df6-8b4c-139bb9fe3a07" targetNamespace="http://schemas.microsoft.com/office/2006/metadata/properties" ma:root="true" ma:fieldsID="fdc187d24fa9ecd6d04426a15938c3f0" ns2:_="">
    <xsd:import namespace="58767df0-406d-4df6-8b4c-139bb9fe3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67df0-406d-4df6-8b4c-139bb9fe3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D3BDC1-260F-4E71-BAFD-3C6F9351C5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D439D5-6371-44B3-B022-717918CF4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67df0-406d-4df6-8b4c-139bb9fe3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982A54-7D8B-45D2-AF0A-F8F877D9577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767df0-406d-4df6-8b4c-139bb9fe3a0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45131</TotalTime>
  <Words>1873</Words>
  <Application>Microsoft Office PowerPoint</Application>
  <PresentationFormat>Widescreen</PresentationFormat>
  <Paragraphs>332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Office Theme</vt:lpstr>
      <vt:lpstr>OU Title</vt:lpstr>
      <vt:lpstr>EMPLOYABILITY CONFERENCE 2022</vt:lpstr>
      <vt:lpstr>Beyond the classroom: A new model to demonstrate how experiential learning can develop soft skills and aid employability  </vt:lpstr>
      <vt:lpstr>Experiential Education Literature</vt:lpstr>
      <vt:lpstr>Experiential Education Literature</vt:lpstr>
      <vt:lpstr>Experiential Education Literature</vt:lpstr>
      <vt:lpstr>Literature Review: Experiential Education and Business Management</vt:lpstr>
      <vt:lpstr>Literature Review: Degree Apprenticeships and Soft Skill Development</vt:lpstr>
      <vt:lpstr>Research Problem</vt:lpstr>
      <vt:lpstr>Research statement and sub-questions</vt:lpstr>
      <vt:lpstr>Methodology</vt:lpstr>
      <vt:lpstr>Methods</vt:lpstr>
      <vt:lpstr>Findings</vt:lpstr>
      <vt:lpstr>Conclusions</vt:lpstr>
      <vt:lpstr>Contributions to the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London School of Business and Finance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 Brazier</dc:creator>
  <cp:lastModifiedBy>Caroline.Fletcher-Moore</cp:lastModifiedBy>
  <cp:revision>77</cp:revision>
  <dcterms:created xsi:type="dcterms:W3CDTF">2019-11-28T17:54:40Z</dcterms:created>
  <dcterms:modified xsi:type="dcterms:W3CDTF">2022-03-21T11:25:23Z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0x0101006D51A7AEEA913F43841A4D8BD080A637</vt:lpwstr>
  </property>
</Properties>
</file>