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 id="2147483675" r:id="rId5"/>
    <p:sldMasterId id="2147483677" r:id="rId6"/>
    <p:sldMasterId id="2147483680" r:id="rId7"/>
  </p:sldMasterIdLst>
  <p:notesMasterIdLst>
    <p:notesMasterId r:id="rId48"/>
  </p:notesMasterIdLst>
  <p:sldIdLst>
    <p:sldId id="346" r:id="rId8"/>
    <p:sldId id="256" r:id="rId9"/>
    <p:sldId id="334" r:id="rId10"/>
    <p:sldId id="335" r:id="rId11"/>
    <p:sldId id="314" r:id="rId12"/>
    <p:sldId id="303" r:id="rId13"/>
    <p:sldId id="333" r:id="rId14"/>
    <p:sldId id="332" r:id="rId15"/>
    <p:sldId id="261" r:id="rId16"/>
    <p:sldId id="263" r:id="rId17"/>
    <p:sldId id="266" r:id="rId18"/>
    <p:sldId id="267" r:id="rId19"/>
    <p:sldId id="268" r:id="rId20"/>
    <p:sldId id="269" r:id="rId21"/>
    <p:sldId id="270" r:id="rId22"/>
    <p:sldId id="272" r:id="rId23"/>
    <p:sldId id="273" r:id="rId24"/>
    <p:sldId id="271" r:id="rId25"/>
    <p:sldId id="274" r:id="rId26"/>
    <p:sldId id="338" r:id="rId27"/>
    <p:sldId id="275" r:id="rId28"/>
    <p:sldId id="276" r:id="rId29"/>
    <p:sldId id="277" r:id="rId30"/>
    <p:sldId id="278" r:id="rId31"/>
    <p:sldId id="279" r:id="rId32"/>
    <p:sldId id="280" r:id="rId33"/>
    <p:sldId id="281" r:id="rId34"/>
    <p:sldId id="282" r:id="rId35"/>
    <p:sldId id="283" r:id="rId36"/>
    <p:sldId id="336" r:id="rId37"/>
    <p:sldId id="339" r:id="rId38"/>
    <p:sldId id="343" r:id="rId39"/>
    <p:sldId id="297" r:id="rId40"/>
    <p:sldId id="340" r:id="rId41"/>
    <p:sldId id="341" r:id="rId42"/>
    <p:sldId id="345" r:id="rId43"/>
    <p:sldId id="288" r:id="rId44"/>
    <p:sldId id="264" r:id="rId45"/>
    <p:sldId id="265" r:id="rId46"/>
    <p:sldId id="347"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Montserrat" panose="00000500000000000000" pitchFamily="2" charset="0"/>
      <p:regular r:id="rId53"/>
      <p:bold r:id="rId54"/>
    </p:embeddedFont>
    <p:embeddedFont>
      <p:font typeface="Segoe UI" panose="020B0502040204020203"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E9AF7-DE6F-4042-A1B8-5D5C15C27EA5}" v="20" dt="2022-03-17T21:15:25.635"/>
  </p1510:revLst>
</p1510:revInfo>
</file>

<file path=ppt/tableStyles.xml><?xml version="1.0" encoding="utf-8"?>
<a:tblStyleLst xmlns:a="http://schemas.openxmlformats.org/drawingml/2006/main" def="{72BA60D0-3B63-405D-AAAE-21CA92661B45}">
  <a:tblStyle styleId="{72BA60D0-3B63-405D-AAAE-21CA92661B4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FEB"/>
          </a:solidFill>
        </a:fill>
      </a:tcStyle>
    </a:wholeTbl>
    <a:band1H>
      <a:tcTxStyle/>
      <a:tcStyle>
        <a:tcBdr/>
        <a:fill>
          <a:solidFill>
            <a:srgbClr val="CBDDD5"/>
          </a:solidFill>
        </a:fill>
      </a:tcStyle>
    </a:band1H>
    <a:band2H>
      <a:tcTxStyle/>
      <a:tcStyle>
        <a:tcBdr/>
      </a:tcStyle>
    </a:band2H>
    <a:band1V>
      <a:tcTxStyle/>
      <a:tcStyle>
        <a:tcBdr/>
        <a:fill>
          <a:solidFill>
            <a:srgbClr val="CBDDD5"/>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ACB6AD8-2E34-4EC4-88F1-B7F39E1CCA5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2F6"/>
          </a:solidFill>
        </a:fill>
      </a:tcStyle>
    </a:wholeTbl>
    <a:band1H>
      <a:tcTxStyle/>
      <a:tcStyle>
        <a:tcBdr/>
        <a:fill>
          <a:solidFill>
            <a:srgbClr val="CCE3ED"/>
          </a:solidFill>
        </a:fill>
      </a:tcStyle>
    </a:band1H>
    <a:band2H>
      <a:tcTxStyle/>
      <a:tcStyle>
        <a:tcBdr/>
      </a:tcStyle>
    </a:band2H>
    <a:band1V>
      <a:tcTxStyle/>
      <a:tcStyle>
        <a:tcBdr/>
        <a:fill>
          <a:solidFill>
            <a:srgbClr val="CCE3ED"/>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06FF3E12-6AA7-458F-A7BF-87304788ADA0}"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2F6"/>
          </a:solidFill>
        </a:fill>
      </a:tcStyle>
    </a:wholeTbl>
    <a:band1H>
      <a:tcTxStyle b="off" i="off"/>
      <a:tcStyle>
        <a:tcBdr/>
        <a:fill>
          <a:solidFill>
            <a:srgbClr val="CCE3ED"/>
          </a:solidFill>
        </a:fill>
      </a:tcStyle>
    </a:band1H>
    <a:band2H>
      <a:tcTxStyle b="off" i="off"/>
      <a:tcStyle>
        <a:tcBdr/>
      </a:tcStyle>
    </a:band2H>
    <a:band1V>
      <a:tcTxStyle b="off" i="off"/>
      <a:tcStyle>
        <a:tcBdr/>
        <a:fill>
          <a:solidFill>
            <a:srgbClr val="CCE3E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7365" autoAdjust="0"/>
  </p:normalViewPr>
  <p:slideViewPr>
    <p:cSldViewPr snapToGrid="0">
      <p:cViewPr varScale="1">
        <p:scale>
          <a:sx n="110" d="100"/>
          <a:sy n="110" d="100"/>
        </p:scale>
        <p:origin x="516" y="138"/>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font" Target="fonts/font2.fntdata"/><Relationship Id="rId55" Type="http://schemas.openxmlformats.org/officeDocument/2006/relationships/font" Target="fonts/font7.fntdata"/><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1.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02908-ACBE-4005-98D4-51ADCA5928B0}"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9F6D58E4-C8C3-40BD-93C2-11436651EE32}">
      <dgm:prSet phldrT="[Text]" custT="1"/>
      <dgm:spPr/>
      <dgm:t>
        <a:bodyPr/>
        <a:lstStyle/>
        <a:p>
          <a:r>
            <a:rPr lang="en-GB" sz="2000" dirty="0"/>
            <a:t>Research on language learning for wellbeing, also in older age</a:t>
          </a:r>
        </a:p>
      </dgm:t>
    </dgm:pt>
    <dgm:pt modelId="{3D1AAC9F-D9E4-4C8B-8915-5DF0429AFA82}" type="parTrans" cxnId="{4ABC715F-ACEB-4481-A785-3CFC12F4BDC9}">
      <dgm:prSet/>
      <dgm:spPr/>
      <dgm:t>
        <a:bodyPr/>
        <a:lstStyle/>
        <a:p>
          <a:endParaRPr lang="en-GB"/>
        </a:p>
      </dgm:t>
    </dgm:pt>
    <dgm:pt modelId="{35185BFE-1F94-42D5-ABB0-DAB357537AB2}" type="sibTrans" cxnId="{4ABC715F-ACEB-4481-A785-3CFC12F4BDC9}">
      <dgm:prSet/>
      <dgm:spPr/>
      <dgm:t>
        <a:bodyPr/>
        <a:lstStyle/>
        <a:p>
          <a:endParaRPr lang="en-GB"/>
        </a:p>
      </dgm:t>
    </dgm:pt>
    <dgm:pt modelId="{C62F3CDD-17BA-4167-A03C-E4F94DB63DEF}">
      <dgm:prSet phldrT="[Text]" custT="1"/>
      <dgm:spPr/>
      <dgm:t>
        <a:bodyPr/>
        <a:lstStyle/>
        <a:p>
          <a:r>
            <a:rPr lang="en-GB" sz="2000" dirty="0"/>
            <a:t>Collaboration with Lingo Flamingo creating ways of taking the learning to older learners </a:t>
          </a:r>
        </a:p>
      </dgm:t>
    </dgm:pt>
    <dgm:pt modelId="{ADC84039-2918-4FF7-9D94-2100A9824BCB}" type="parTrans" cxnId="{28592E6B-F84E-4404-B25B-1E98BC411354}">
      <dgm:prSet/>
      <dgm:spPr/>
      <dgm:t>
        <a:bodyPr/>
        <a:lstStyle/>
        <a:p>
          <a:endParaRPr lang="en-GB"/>
        </a:p>
      </dgm:t>
    </dgm:pt>
    <dgm:pt modelId="{A3F31928-87C7-4C4D-8244-98FBA8F3D051}" type="sibTrans" cxnId="{28592E6B-F84E-4404-B25B-1E98BC411354}">
      <dgm:prSet/>
      <dgm:spPr/>
      <dgm:t>
        <a:bodyPr/>
        <a:lstStyle/>
        <a:p>
          <a:endParaRPr lang="en-GB"/>
        </a:p>
      </dgm:t>
    </dgm:pt>
    <dgm:pt modelId="{D6F84695-A668-4767-A924-BE4931E91097}">
      <dgm:prSet phldrT="[Text]" custT="1"/>
      <dgm:spPr/>
      <dgm:t>
        <a:bodyPr/>
        <a:lstStyle/>
        <a:p>
          <a:r>
            <a:rPr lang="en-GB" sz="2000" dirty="0"/>
            <a:t>Production of upskilling course for social care staff</a:t>
          </a:r>
        </a:p>
      </dgm:t>
    </dgm:pt>
    <dgm:pt modelId="{4D123FD6-341A-4399-AC79-D1FE733FDDA3}" type="parTrans" cxnId="{5246A213-E632-4AB9-87D3-D0E477F0284D}">
      <dgm:prSet/>
      <dgm:spPr/>
      <dgm:t>
        <a:bodyPr/>
        <a:lstStyle/>
        <a:p>
          <a:endParaRPr lang="en-GB"/>
        </a:p>
      </dgm:t>
    </dgm:pt>
    <dgm:pt modelId="{245BED3D-DBE2-4A0B-A674-5804CAD2750D}" type="sibTrans" cxnId="{5246A213-E632-4AB9-87D3-D0E477F0284D}">
      <dgm:prSet/>
      <dgm:spPr/>
      <dgm:t>
        <a:bodyPr/>
        <a:lstStyle/>
        <a:p>
          <a:endParaRPr lang="en-GB"/>
        </a:p>
      </dgm:t>
    </dgm:pt>
    <dgm:pt modelId="{FA3237ED-4FB7-43D2-8600-43C950F33C02}" type="pres">
      <dgm:prSet presAssocID="{97902908-ACBE-4005-98D4-51ADCA5928B0}" presName="Name0" presStyleCnt="0">
        <dgm:presLayoutVars>
          <dgm:chMax val="11"/>
          <dgm:chPref val="11"/>
          <dgm:dir/>
          <dgm:resizeHandles/>
        </dgm:presLayoutVars>
      </dgm:prSet>
      <dgm:spPr/>
    </dgm:pt>
    <dgm:pt modelId="{EDF263B3-A7A1-4FE6-AA78-EFD449B18852}" type="pres">
      <dgm:prSet presAssocID="{D6F84695-A668-4767-A924-BE4931E91097}" presName="Accent3" presStyleCnt="0"/>
      <dgm:spPr/>
    </dgm:pt>
    <dgm:pt modelId="{8C4FB883-7787-4B6C-8B33-7584E76EF6D8}" type="pres">
      <dgm:prSet presAssocID="{D6F84695-A668-4767-A924-BE4931E91097}" presName="Accent" presStyleLbl="node1" presStyleIdx="0" presStyleCnt="3" custLinFactNeighborY="-570"/>
      <dgm:spPr>
        <a:solidFill>
          <a:srgbClr val="00B050"/>
        </a:solidFill>
      </dgm:spPr>
    </dgm:pt>
    <dgm:pt modelId="{AD74F2B1-E2DE-41E4-B9D9-C3D3E2F55E18}" type="pres">
      <dgm:prSet presAssocID="{D6F84695-A668-4767-A924-BE4931E91097}" presName="ParentBackground3" presStyleCnt="0"/>
      <dgm:spPr/>
    </dgm:pt>
    <dgm:pt modelId="{71BA5B12-312E-4498-ACE9-AE6470E9F976}" type="pres">
      <dgm:prSet presAssocID="{D6F84695-A668-4767-A924-BE4931E91097}" presName="ParentBackground" presStyleLbl="fgAcc1" presStyleIdx="0" presStyleCnt="3"/>
      <dgm:spPr/>
    </dgm:pt>
    <dgm:pt modelId="{197F988D-F7E5-43D0-BF82-BCC3114A1713}" type="pres">
      <dgm:prSet presAssocID="{D6F84695-A668-4767-A924-BE4931E91097}" presName="Parent3" presStyleLbl="revTx" presStyleIdx="0" presStyleCnt="0">
        <dgm:presLayoutVars>
          <dgm:chMax val="1"/>
          <dgm:chPref val="1"/>
          <dgm:bulletEnabled val="1"/>
        </dgm:presLayoutVars>
      </dgm:prSet>
      <dgm:spPr/>
    </dgm:pt>
    <dgm:pt modelId="{EDD352C4-9155-4690-8297-3248F04C105D}" type="pres">
      <dgm:prSet presAssocID="{C62F3CDD-17BA-4167-A03C-E4F94DB63DEF}" presName="Accent2" presStyleCnt="0"/>
      <dgm:spPr/>
    </dgm:pt>
    <dgm:pt modelId="{7BC96C03-CC09-4839-B193-1E74BE9DED68}" type="pres">
      <dgm:prSet presAssocID="{C62F3CDD-17BA-4167-A03C-E4F94DB63DEF}" presName="Accent" presStyleLbl="node1" presStyleIdx="1" presStyleCnt="3" custScaleX="132142" custScaleY="124069" custLinFactNeighborX="-10916" custLinFactNeighborY="1210"/>
      <dgm:spPr>
        <a:solidFill>
          <a:schemeClr val="accent2"/>
        </a:solidFill>
      </dgm:spPr>
    </dgm:pt>
    <dgm:pt modelId="{879F0D96-E0B8-4747-8991-BAF05A279264}" type="pres">
      <dgm:prSet presAssocID="{C62F3CDD-17BA-4167-A03C-E4F94DB63DEF}" presName="ParentBackground2" presStyleCnt="0"/>
      <dgm:spPr/>
    </dgm:pt>
    <dgm:pt modelId="{62345E17-AAAA-46C4-B33C-A33294D0625F}" type="pres">
      <dgm:prSet presAssocID="{C62F3CDD-17BA-4167-A03C-E4F94DB63DEF}" presName="ParentBackground" presStyleLbl="fgAcc1" presStyleIdx="1" presStyleCnt="3" custScaleX="115074" custScaleY="109310" custLinFactNeighborX="-15885" custLinFactNeighborY="-1833"/>
      <dgm:spPr/>
    </dgm:pt>
    <dgm:pt modelId="{4E29089C-4CF7-42B3-993A-68C5E14B9D3F}" type="pres">
      <dgm:prSet presAssocID="{C62F3CDD-17BA-4167-A03C-E4F94DB63DEF}" presName="Parent2" presStyleLbl="revTx" presStyleIdx="0" presStyleCnt="0">
        <dgm:presLayoutVars>
          <dgm:chMax val="1"/>
          <dgm:chPref val="1"/>
          <dgm:bulletEnabled val="1"/>
        </dgm:presLayoutVars>
      </dgm:prSet>
      <dgm:spPr/>
    </dgm:pt>
    <dgm:pt modelId="{65775036-F8F2-4BDF-836F-AE86528EFE96}" type="pres">
      <dgm:prSet presAssocID="{9F6D58E4-C8C3-40BD-93C2-11436651EE32}" presName="Accent1" presStyleCnt="0"/>
      <dgm:spPr/>
    </dgm:pt>
    <dgm:pt modelId="{9A4A5F14-486E-424E-BE2B-3BDB938E97FF}" type="pres">
      <dgm:prSet presAssocID="{9F6D58E4-C8C3-40BD-93C2-11436651EE32}" presName="Accent" presStyleLbl="node1" presStyleIdx="2" presStyleCnt="3" custScaleX="134751" custScaleY="124069" custLinFactNeighborX="-43837" custLinFactNeighborY="-3848"/>
      <dgm:spPr>
        <a:solidFill>
          <a:srgbClr val="C00000"/>
        </a:solidFill>
      </dgm:spPr>
    </dgm:pt>
    <dgm:pt modelId="{6638AB5B-61D3-4A2A-8513-7C2E3F28F44D}" type="pres">
      <dgm:prSet presAssocID="{9F6D58E4-C8C3-40BD-93C2-11436651EE32}" presName="ParentBackground1" presStyleCnt="0"/>
      <dgm:spPr/>
    </dgm:pt>
    <dgm:pt modelId="{1855CC0F-658E-466B-AF4D-63B7267017EB}" type="pres">
      <dgm:prSet presAssocID="{9F6D58E4-C8C3-40BD-93C2-11436651EE32}" presName="ParentBackground" presStyleLbl="fgAcc1" presStyleIdx="2" presStyleCnt="3" custScaleX="114401" custScaleY="109949" custLinFactNeighborX="-38896" custLinFactNeighborY="-1216"/>
      <dgm:spPr/>
    </dgm:pt>
    <dgm:pt modelId="{2DCD05F1-13D5-4095-886A-EE038CEDC814}" type="pres">
      <dgm:prSet presAssocID="{9F6D58E4-C8C3-40BD-93C2-11436651EE32}" presName="Parent1" presStyleLbl="revTx" presStyleIdx="0" presStyleCnt="0">
        <dgm:presLayoutVars>
          <dgm:chMax val="1"/>
          <dgm:chPref val="1"/>
          <dgm:bulletEnabled val="1"/>
        </dgm:presLayoutVars>
      </dgm:prSet>
      <dgm:spPr/>
    </dgm:pt>
  </dgm:ptLst>
  <dgm:cxnLst>
    <dgm:cxn modelId="{D5389E0F-B85A-4595-8613-2A2B015FE2C2}" type="presOf" srcId="{9F6D58E4-C8C3-40BD-93C2-11436651EE32}" destId="{2DCD05F1-13D5-4095-886A-EE038CEDC814}" srcOrd="1" destOrd="0" presId="urn:microsoft.com/office/officeart/2011/layout/CircleProcess"/>
    <dgm:cxn modelId="{5246A213-E632-4AB9-87D3-D0E477F0284D}" srcId="{97902908-ACBE-4005-98D4-51ADCA5928B0}" destId="{D6F84695-A668-4767-A924-BE4931E91097}" srcOrd="2" destOrd="0" parTransId="{4D123FD6-341A-4399-AC79-D1FE733FDDA3}" sibTransId="{245BED3D-DBE2-4A0B-A674-5804CAD2750D}"/>
    <dgm:cxn modelId="{D0C99114-A320-437A-8A63-2E41177E50B7}" type="presOf" srcId="{97902908-ACBE-4005-98D4-51ADCA5928B0}" destId="{FA3237ED-4FB7-43D2-8600-43C950F33C02}" srcOrd="0" destOrd="0" presId="urn:microsoft.com/office/officeart/2011/layout/CircleProcess"/>
    <dgm:cxn modelId="{7D163425-4984-42A2-928A-3454481C50B4}" type="presOf" srcId="{9F6D58E4-C8C3-40BD-93C2-11436651EE32}" destId="{1855CC0F-658E-466B-AF4D-63B7267017EB}" srcOrd="0" destOrd="0" presId="urn:microsoft.com/office/officeart/2011/layout/CircleProcess"/>
    <dgm:cxn modelId="{8A367F2B-A0C2-4E76-9180-333C509AD834}" type="presOf" srcId="{C62F3CDD-17BA-4167-A03C-E4F94DB63DEF}" destId="{62345E17-AAAA-46C4-B33C-A33294D0625F}" srcOrd="0" destOrd="0" presId="urn:microsoft.com/office/officeart/2011/layout/CircleProcess"/>
    <dgm:cxn modelId="{4ABC715F-ACEB-4481-A785-3CFC12F4BDC9}" srcId="{97902908-ACBE-4005-98D4-51ADCA5928B0}" destId="{9F6D58E4-C8C3-40BD-93C2-11436651EE32}" srcOrd="0" destOrd="0" parTransId="{3D1AAC9F-D9E4-4C8B-8915-5DF0429AFA82}" sibTransId="{35185BFE-1F94-42D5-ABB0-DAB357537AB2}"/>
    <dgm:cxn modelId="{28592E6B-F84E-4404-B25B-1E98BC411354}" srcId="{97902908-ACBE-4005-98D4-51ADCA5928B0}" destId="{C62F3CDD-17BA-4167-A03C-E4F94DB63DEF}" srcOrd="1" destOrd="0" parTransId="{ADC84039-2918-4FF7-9D94-2100A9824BCB}" sibTransId="{A3F31928-87C7-4C4D-8244-98FBA8F3D051}"/>
    <dgm:cxn modelId="{131A6D7E-F2BB-46F6-A0BF-039A092B1F42}" type="presOf" srcId="{C62F3CDD-17BA-4167-A03C-E4F94DB63DEF}" destId="{4E29089C-4CF7-42B3-993A-68C5E14B9D3F}" srcOrd="1" destOrd="0" presId="urn:microsoft.com/office/officeart/2011/layout/CircleProcess"/>
    <dgm:cxn modelId="{9E7C61A7-85B5-4E31-8325-8646AA132ECE}" type="presOf" srcId="{D6F84695-A668-4767-A924-BE4931E91097}" destId="{71BA5B12-312E-4498-ACE9-AE6470E9F976}" srcOrd="0" destOrd="0" presId="urn:microsoft.com/office/officeart/2011/layout/CircleProcess"/>
    <dgm:cxn modelId="{05935EAB-D8F2-40AE-A4A9-72397D373322}" type="presOf" srcId="{D6F84695-A668-4767-A924-BE4931E91097}" destId="{197F988D-F7E5-43D0-BF82-BCC3114A1713}" srcOrd="1" destOrd="0" presId="urn:microsoft.com/office/officeart/2011/layout/CircleProcess"/>
    <dgm:cxn modelId="{740B4C39-A719-475C-ABCF-106A2670C323}" type="presParOf" srcId="{FA3237ED-4FB7-43D2-8600-43C950F33C02}" destId="{EDF263B3-A7A1-4FE6-AA78-EFD449B18852}" srcOrd="0" destOrd="0" presId="urn:microsoft.com/office/officeart/2011/layout/CircleProcess"/>
    <dgm:cxn modelId="{7FC49F9A-70DA-4E35-964A-CECDB8442C9E}" type="presParOf" srcId="{EDF263B3-A7A1-4FE6-AA78-EFD449B18852}" destId="{8C4FB883-7787-4B6C-8B33-7584E76EF6D8}" srcOrd="0" destOrd="0" presId="urn:microsoft.com/office/officeart/2011/layout/CircleProcess"/>
    <dgm:cxn modelId="{61ACD9BB-B681-448C-9702-D23B5C688954}" type="presParOf" srcId="{FA3237ED-4FB7-43D2-8600-43C950F33C02}" destId="{AD74F2B1-E2DE-41E4-B9D9-C3D3E2F55E18}" srcOrd="1" destOrd="0" presId="urn:microsoft.com/office/officeart/2011/layout/CircleProcess"/>
    <dgm:cxn modelId="{F5282F94-7FBE-45B1-963A-D19C9EEE243C}" type="presParOf" srcId="{AD74F2B1-E2DE-41E4-B9D9-C3D3E2F55E18}" destId="{71BA5B12-312E-4498-ACE9-AE6470E9F976}" srcOrd="0" destOrd="0" presId="urn:microsoft.com/office/officeart/2011/layout/CircleProcess"/>
    <dgm:cxn modelId="{7AC6C6DB-242C-4045-BDFC-407CBCF1406A}" type="presParOf" srcId="{FA3237ED-4FB7-43D2-8600-43C950F33C02}" destId="{197F988D-F7E5-43D0-BF82-BCC3114A1713}" srcOrd="2" destOrd="0" presId="urn:microsoft.com/office/officeart/2011/layout/CircleProcess"/>
    <dgm:cxn modelId="{7FAE9559-9640-4C1B-880B-4DBA6C486972}" type="presParOf" srcId="{FA3237ED-4FB7-43D2-8600-43C950F33C02}" destId="{EDD352C4-9155-4690-8297-3248F04C105D}" srcOrd="3" destOrd="0" presId="urn:microsoft.com/office/officeart/2011/layout/CircleProcess"/>
    <dgm:cxn modelId="{796200AA-6F55-4DB6-A8E6-0045E34A0D3F}" type="presParOf" srcId="{EDD352C4-9155-4690-8297-3248F04C105D}" destId="{7BC96C03-CC09-4839-B193-1E74BE9DED68}" srcOrd="0" destOrd="0" presId="urn:microsoft.com/office/officeart/2011/layout/CircleProcess"/>
    <dgm:cxn modelId="{B5A6B19E-0310-4C65-8266-0D4C74CD00D3}" type="presParOf" srcId="{FA3237ED-4FB7-43D2-8600-43C950F33C02}" destId="{879F0D96-E0B8-4747-8991-BAF05A279264}" srcOrd="4" destOrd="0" presId="urn:microsoft.com/office/officeart/2011/layout/CircleProcess"/>
    <dgm:cxn modelId="{7D329121-8F3C-4D47-A63C-9FB7213147BA}" type="presParOf" srcId="{879F0D96-E0B8-4747-8991-BAF05A279264}" destId="{62345E17-AAAA-46C4-B33C-A33294D0625F}" srcOrd="0" destOrd="0" presId="urn:microsoft.com/office/officeart/2011/layout/CircleProcess"/>
    <dgm:cxn modelId="{F77F5B7C-7D00-4F69-BA6E-16590FFCC80A}" type="presParOf" srcId="{FA3237ED-4FB7-43D2-8600-43C950F33C02}" destId="{4E29089C-4CF7-42B3-993A-68C5E14B9D3F}" srcOrd="5" destOrd="0" presId="urn:microsoft.com/office/officeart/2011/layout/CircleProcess"/>
    <dgm:cxn modelId="{D9B93D98-7631-4FFC-9BAC-734117B3E98E}" type="presParOf" srcId="{FA3237ED-4FB7-43D2-8600-43C950F33C02}" destId="{65775036-F8F2-4BDF-836F-AE86528EFE96}" srcOrd="6" destOrd="0" presId="urn:microsoft.com/office/officeart/2011/layout/CircleProcess"/>
    <dgm:cxn modelId="{F2EC7B31-0391-4401-9DC7-B1B10F7F77A8}" type="presParOf" srcId="{65775036-F8F2-4BDF-836F-AE86528EFE96}" destId="{9A4A5F14-486E-424E-BE2B-3BDB938E97FF}" srcOrd="0" destOrd="0" presId="urn:microsoft.com/office/officeart/2011/layout/CircleProcess"/>
    <dgm:cxn modelId="{2CC37C6B-8BA1-4862-B0A1-974CBAC183D0}" type="presParOf" srcId="{FA3237ED-4FB7-43D2-8600-43C950F33C02}" destId="{6638AB5B-61D3-4A2A-8513-7C2E3F28F44D}" srcOrd="7" destOrd="0" presId="urn:microsoft.com/office/officeart/2011/layout/CircleProcess"/>
    <dgm:cxn modelId="{83B8FE4C-4F68-4614-958A-7AB88BCA8E25}" type="presParOf" srcId="{6638AB5B-61D3-4A2A-8513-7C2E3F28F44D}" destId="{1855CC0F-658E-466B-AF4D-63B7267017EB}" srcOrd="0" destOrd="0" presId="urn:microsoft.com/office/officeart/2011/layout/CircleProcess"/>
    <dgm:cxn modelId="{92386973-8DB4-4777-ADDA-D96E471C6E75}" type="presParOf" srcId="{FA3237ED-4FB7-43D2-8600-43C950F33C02}" destId="{2DCD05F1-13D5-4095-886A-EE038CEDC814}"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AD7C48-B32B-4FC8-B10F-504A5160B32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2D02866-9B8E-48B3-B93E-64020BABEA10}">
      <dgm:prSet/>
      <dgm:spPr/>
      <dgm:t>
        <a:bodyPr/>
        <a:lstStyle/>
        <a:p>
          <a:r>
            <a:rPr lang="en-GB" b="1" i="0" dirty="0"/>
            <a:t>Closed group course on </a:t>
          </a:r>
          <a:r>
            <a:rPr lang="en-GB" b="1" i="0" dirty="0" err="1"/>
            <a:t>OpenLearn</a:t>
          </a:r>
          <a:r>
            <a:rPr lang="en-GB" b="1" i="0" dirty="0"/>
            <a:t> Create</a:t>
          </a:r>
          <a:endParaRPr lang="en-US" b="1" dirty="0"/>
        </a:p>
      </dgm:t>
    </dgm:pt>
    <dgm:pt modelId="{83347840-0A64-4C87-B289-6CEE5B315079}" type="parTrans" cxnId="{610470F5-FF9C-447E-9655-898C779A671D}">
      <dgm:prSet/>
      <dgm:spPr/>
      <dgm:t>
        <a:bodyPr/>
        <a:lstStyle/>
        <a:p>
          <a:endParaRPr lang="en-US"/>
        </a:p>
      </dgm:t>
    </dgm:pt>
    <dgm:pt modelId="{AAE809F2-3D63-4751-BDED-173EF57EBB6B}" type="sibTrans" cxnId="{610470F5-FF9C-447E-9655-898C779A671D}">
      <dgm:prSet/>
      <dgm:spPr/>
      <dgm:t>
        <a:bodyPr/>
        <a:lstStyle/>
        <a:p>
          <a:endParaRPr lang="en-US"/>
        </a:p>
      </dgm:t>
    </dgm:pt>
    <dgm:pt modelId="{238107AE-4BDA-4F74-89CC-743C55AF98BF}">
      <dgm:prSet/>
      <dgm:spPr/>
      <dgm:t>
        <a:bodyPr/>
        <a:lstStyle/>
        <a:p>
          <a:r>
            <a:rPr lang="en-GB" b="1" i="0" dirty="0"/>
            <a:t>Fully online blended tuition</a:t>
          </a:r>
          <a:endParaRPr lang="en-US" b="1" dirty="0"/>
        </a:p>
      </dgm:t>
    </dgm:pt>
    <dgm:pt modelId="{56C7A4DE-5C01-436B-8050-EBA8C59052F6}" type="parTrans" cxnId="{6EE1142C-DE86-4FE5-BD54-4550772007F8}">
      <dgm:prSet/>
      <dgm:spPr/>
      <dgm:t>
        <a:bodyPr/>
        <a:lstStyle/>
        <a:p>
          <a:endParaRPr lang="en-US"/>
        </a:p>
      </dgm:t>
    </dgm:pt>
    <dgm:pt modelId="{98EF8525-284F-41A4-8B75-E83C5B6C57E8}" type="sibTrans" cxnId="{6EE1142C-DE86-4FE5-BD54-4550772007F8}">
      <dgm:prSet/>
      <dgm:spPr/>
      <dgm:t>
        <a:bodyPr/>
        <a:lstStyle/>
        <a:p>
          <a:endParaRPr lang="en-US"/>
        </a:p>
      </dgm:t>
    </dgm:pt>
    <dgm:pt modelId="{0BC3F798-6BD6-4B60-A0F4-B67992A74E5B}">
      <dgm:prSet/>
      <dgm:spPr/>
      <dgm:t>
        <a:bodyPr/>
        <a:lstStyle/>
        <a:p>
          <a:r>
            <a:rPr lang="en-GB" b="1" i="0" dirty="0"/>
            <a:t>10 weeks study – 40 study hours</a:t>
          </a:r>
          <a:endParaRPr lang="en-US" b="1" dirty="0"/>
        </a:p>
      </dgm:t>
    </dgm:pt>
    <dgm:pt modelId="{551EC7FB-E5B4-497B-B470-9D259AB35982}" type="parTrans" cxnId="{86C187DF-E2B0-4AD2-9609-34B3F32F44B3}">
      <dgm:prSet/>
      <dgm:spPr/>
      <dgm:t>
        <a:bodyPr/>
        <a:lstStyle/>
        <a:p>
          <a:endParaRPr lang="en-US"/>
        </a:p>
      </dgm:t>
    </dgm:pt>
    <dgm:pt modelId="{0F907ECC-4FE2-400B-B3D4-C5A42096D943}" type="sibTrans" cxnId="{86C187DF-E2B0-4AD2-9609-34B3F32F44B3}">
      <dgm:prSet/>
      <dgm:spPr/>
      <dgm:t>
        <a:bodyPr/>
        <a:lstStyle/>
        <a:p>
          <a:endParaRPr lang="en-US"/>
        </a:p>
      </dgm:t>
    </dgm:pt>
    <dgm:pt modelId="{D17CFE8C-9113-49C0-9223-2BE4DAEEC297}">
      <dgm:prSet/>
      <dgm:spPr/>
      <dgm:t>
        <a:bodyPr/>
        <a:lstStyle/>
        <a:p>
          <a:r>
            <a:rPr lang="en-GB" b="1" i="0" dirty="0"/>
            <a:t>6 course units</a:t>
          </a:r>
          <a:endParaRPr lang="en-US" b="1" dirty="0"/>
        </a:p>
      </dgm:t>
    </dgm:pt>
    <dgm:pt modelId="{5A22D095-F992-4DB2-9C59-FDB3291BFC41}" type="parTrans" cxnId="{3D9A1847-CF78-49A0-B213-DCA9BA76B486}">
      <dgm:prSet/>
      <dgm:spPr/>
      <dgm:t>
        <a:bodyPr/>
        <a:lstStyle/>
        <a:p>
          <a:endParaRPr lang="en-US"/>
        </a:p>
      </dgm:t>
    </dgm:pt>
    <dgm:pt modelId="{5F0340F5-A557-4394-9AF5-A0F29B1DB3BB}" type="sibTrans" cxnId="{3D9A1847-CF78-49A0-B213-DCA9BA76B486}">
      <dgm:prSet/>
      <dgm:spPr/>
      <dgm:t>
        <a:bodyPr/>
        <a:lstStyle/>
        <a:p>
          <a:endParaRPr lang="en-US"/>
        </a:p>
      </dgm:t>
    </dgm:pt>
    <dgm:pt modelId="{313FD6E7-0DEA-4061-9EB2-59AE86AD777D}">
      <dgm:prSet/>
      <dgm:spPr/>
      <dgm:t>
        <a:bodyPr/>
        <a:lstStyle/>
        <a:p>
          <a:r>
            <a:rPr lang="en-GB" b="1" i="0" dirty="0"/>
            <a:t>5 90-minute online tutorials</a:t>
          </a:r>
          <a:endParaRPr lang="en-US" b="1" dirty="0"/>
        </a:p>
      </dgm:t>
    </dgm:pt>
    <dgm:pt modelId="{1943AC9F-AA39-438A-BA44-55BE7AD35ACE}" type="parTrans" cxnId="{C9E4FFC4-6914-4E77-B383-3497FAED301A}">
      <dgm:prSet/>
      <dgm:spPr/>
      <dgm:t>
        <a:bodyPr/>
        <a:lstStyle/>
        <a:p>
          <a:endParaRPr lang="en-US"/>
        </a:p>
      </dgm:t>
    </dgm:pt>
    <dgm:pt modelId="{0F3A09CE-FCBE-4A51-A07A-CA5305AD6A51}" type="sibTrans" cxnId="{C9E4FFC4-6914-4E77-B383-3497FAED301A}">
      <dgm:prSet/>
      <dgm:spPr/>
      <dgm:t>
        <a:bodyPr/>
        <a:lstStyle/>
        <a:p>
          <a:endParaRPr lang="en-US"/>
        </a:p>
      </dgm:t>
    </dgm:pt>
    <dgm:pt modelId="{A103A04D-39DB-41F7-A0FB-974C57556976}">
      <dgm:prSet/>
      <dgm:spPr/>
      <dgm:t>
        <a:bodyPr/>
        <a:lstStyle/>
        <a:p>
          <a:r>
            <a:rPr lang="en-GB" b="1" i="0" dirty="0"/>
            <a:t>5 formative assessment tasks</a:t>
          </a:r>
          <a:endParaRPr lang="en-US" b="1" dirty="0"/>
        </a:p>
      </dgm:t>
    </dgm:pt>
    <dgm:pt modelId="{51DEC539-FC9A-471E-BFB9-BEB80E76628C}" type="parTrans" cxnId="{0E5ECB4E-FA87-46CB-8083-30DC3B5F794E}">
      <dgm:prSet/>
      <dgm:spPr/>
      <dgm:t>
        <a:bodyPr/>
        <a:lstStyle/>
        <a:p>
          <a:endParaRPr lang="en-US"/>
        </a:p>
      </dgm:t>
    </dgm:pt>
    <dgm:pt modelId="{EF6D2537-C896-4690-AE2D-27688AA68F3E}" type="sibTrans" cxnId="{0E5ECB4E-FA87-46CB-8083-30DC3B5F794E}">
      <dgm:prSet/>
      <dgm:spPr/>
      <dgm:t>
        <a:bodyPr/>
        <a:lstStyle/>
        <a:p>
          <a:endParaRPr lang="en-US"/>
        </a:p>
      </dgm:t>
    </dgm:pt>
    <dgm:pt modelId="{10D95123-4168-4147-A043-437CCEA941BE}">
      <dgm:prSet/>
      <dgm:spPr/>
      <dgm:t>
        <a:bodyPr/>
        <a:lstStyle/>
        <a:p>
          <a:r>
            <a:rPr lang="en-GB" b="1" i="0" dirty="0"/>
            <a:t>Digital badge task for professional recognition</a:t>
          </a:r>
          <a:endParaRPr lang="en-US" b="1" dirty="0"/>
        </a:p>
      </dgm:t>
    </dgm:pt>
    <dgm:pt modelId="{2DF5F5A8-EDD4-4543-9CCB-BB5D35A647DD}" type="parTrans" cxnId="{0EF34926-9F32-4CAA-BFC8-FF8CF4D6592A}">
      <dgm:prSet/>
      <dgm:spPr/>
      <dgm:t>
        <a:bodyPr/>
        <a:lstStyle/>
        <a:p>
          <a:endParaRPr lang="en-US"/>
        </a:p>
      </dgm:t>
    </dgm:pt>
    <dgm:pt modelId="{B1E7F9C8-1B5A-42F2-9E89-AA876C14A005}" type="sibTrans" cxnId="{0EF34926-9F32-4CAA-BFC8-FF8CF4D6592A}">
      <dgm:prSet/>
      <dgm:spPr/>
      <dgm:t>
        <a:bodyPr/>
        <a:lstStyle/>
        <a:p>
          <a:endParaRPr lang="en-US"/>
        </a:p>
      </dgm:t>
    </dgm:pt>
    <dgm:pt modelId="{EE7FE4F2-ECE0-452A-80B3-A8C10BF4BF93}">
      <dgm:prSet/>
      <dgm:spPr/>
      <dgm:t>
        <a:bodyPr/>
        <a:lstStyle/>
        <a:p>
          <a:r>
            <a:rPr lang="en-GB" b="1" i="0" dirty="0"/>
            <a:t>Group discussion in the course forum</a:t>
          </a:r>
          <a:endParaRPr lang="en-US" b="1" dirty="0"/>
        </a:p>
      </dgm:t>
    </dgm:pt>
    <dgm:pt modelId="{974F060F-F46C-46EF-9A2B-82CBC0B5D1BE}" type="parTrans" cxnId="{08B9FE36-183C-4C23-8394-5805C31EB7B2}">
      <dgm:prSet/>
      <dgm:spPr/>
      <dgm:t>
        <a:bodyPr/>
        <a:lstStyle/>
        <a:p>
          <a:endParaRPr lang="en-US"/>
        </a:p>
      </dgm:t>
    </dgm:pt>
    <dgm:pt modelId="{70AE5CD7-CFA1-468F-BDB5-5015F5497C0B}" type="sibTrans" cxnId="{08B9FE36-183C-4C23-8394-5805C31EB7B2}">
      <dgm:prSet/>
      <dgm:spPr/>
      <dgm:t>
        <a:bodyPr/>
        <a:lstStyle/>
        <a:p>
          <a:endParaRPr lang="en-US"/>
        </a:p>
      </dgm:t>
    </dgm:pt>
    <dgm:pt modelId="{6148D74C-0DBD-47CF-B6E0-66EF5EC140A3}">
      <dgm:prSet/>
      <dgm:spPr/>
      <dgm:t>
        <a:bodyPr/>
        <a:lstStyle/>
        <a:p>
          <a:r>
            <a:rPr lang="en-GB" b="1" i="0" dirty="0"/>
            <a:t>Tutor support and feedback</a:t>
          </a:r>
          <a:endParaRPr lang="en-US" b="1" dirty="0"/>
        </a:p>
      </dgm:t>
    </dgm:pt>
    <dgm:pt modelId="{70202A40-BE08-4747-A965-24B37AEE3C15}" type="parTrans" cxnId="{B13EDC98-5813-4D27-9746-C2475ACDAB99}">
      <dgm:prSet/>
      <dgm:spPr/>
      <dgm:t>
        <a:bodyPr/>
        <a:lstStyle/>
        <a:p>
          <a:endParaRPr lang="en-US"/>
        </a:p>
      </dgm:t>
    </dgm:pt>
    <dgm:pt modelId="{7D70B47F-B533-42FA-8D22-413F55507FDA}" type="sibTrans" cxnId="{B13EDC98-5813-4D27-9746-C2475ACDAB99}">
      <dgm:prSet/>
      <dgm:spPr/>
      <dgm:t>
        <a:bodyPr/>
        <a:lstStyle/>
        <a:p>
          <a:endParaRPr lang="en-US"/>
        </a:p>
      </dgm:t>
    </dgm:pt>
    <dgm:pt modelId="{74F4DB68-0D11-460E-AEF2-61259D99B88D}" type="pres">
      <dgm:prSet presAssocID="{8FAD7C48-B32B-4FC8-B10F-504A5160B32E}" presName="diagram" presStyleCnt="0">
        <dgm:presLayoutVars>
          <dgm:dir/>
          <dgm:resizeHandles val="exact"/>
        </dgm:presLayoutVars>
      </dgm:prSet>
      <dgm:spPr/>
    </dgm:pt>
    <dgm:pt modelId="{627260E2-CF85-4E13-8151-42B674F9D66D}" type="pres">
      <dgm:prSet presAssocID="{C2D02866-9B8E-48B3-B93E-64020BABEA10}" presName="node" presStyleLbl="node1" presStyleIdx="0" presStyleCnt="9">
        <dgm:presLayoutVars>
          <dgm:bulletEnabled val="1"/>
        </dgm:presLayoutVars>
      </dgm:prSet>
      <dgm:spPr/>
    </dgm:pt>
    <dgm:pt modelId="{FF012D47-CF50-4C13-BF9D-ED6894B4AAEB}" type="pres">
      <dgm:prSet presAssocID="{AAE809F2-3D63-4751-BDED-173EF57EBB6B}" presName="sibTrans" presStyleCnt="0"/>
      <dgm:spPr/>
    </dgm:pt>
    <dgm:pt modelId="{51ED4C59-3995-4A18-B97A-E5E15A55B6D9}" type="pres">
      <dgm:prSet presAssocID="{238107AE-4BDA-4F74-89CC-743C55AF98BF}" presName="node" presStyleLbl="node1" presStyleIdx="1" presStyleCnt="9">
        <dgm:presLayoutVars>
          <dgm:bulletEnabled val="1"/>
        </dgm:presLayoutVars>
      </dgm:prSet>
      <dgm:spPr/>
    </dgm:pt>
    <dgm:pt modelId="{3FDBA906-DC3F-4551-BFC2-4C2B284B717D}" type="pres">
      <dgm:prSet presAssocID="{98EF8525-284F-41A4-8B75-E83C5B6C57E8}" presName="sibTrans" presStyleCnt="0"/>
      <dgm:spPr/>
    </dgm:pt>
    <dgm:pt modelId="{02765CC2-BDEB-4875-B6E5-A4B88DF328E8}" type="pres">
      <dgm:prSet presAssocID="{0BC3F798-6BD6-4B60-A0F4-B67992A74E5B}" presName="node" presStyleLbl="node1" presStyleIdx="2" presStyleCnt="9">
        <dgm:presLayoutVars>
          <dgm:bulletEnabled val="1"/>
        </dgm:presLayoutVars>
      </dgm:prSet>
      <dgm:spPr/>
    </dgm:pt>
    <dgm:pt modelId="{7A16A40B-16F8-46AD-8052-55022557E15B}" type="pres">
      <dgm:prSet presAssocID="{0F907ECC-4FE2-400B-B3D4-C5A42096D943}" presName="sibTrans" presStyleCnt="0"/>
      <dgm:spPr/>
    </dgm:pt>
    <dgm:pt modelId="{9953AFF3-7B29-498C-B5D4-A76228385686}" type="pres">
      <dgm:prSet presAssocID="{D17CFE8C-9113-49C0-9223-2BE4DAEEC297}" presName="node" presStyleLbl="node1" presStyleIdx="3" presStyleCnt="9">
        <dgm:presLayoutVars>
          <dgm:bulletEnabled val="1"/>
        </dgm:presLayoutVars>
      </dgm:prSet>
      <dgm:spPr/>
    </dgm:pt>
    <dgm:pt modelId="{A966EB41-A8BF-41A6-8B7F-163A5C4D2107}" type="pres">
      <dgm:prSet presAssocID="{5F0340F5-A557-4394-9AF5-A0F29B1DB3BB}" presName="sibTrans" presStyleCnt="0"/>
      <dgm:spPr/>
    </dgm:pt>
    <dgm:pt modelId="{C3D9FBBD-EC09-41D6-A7D5-436296D365ED}" type="pres">
      <dgm:prSet presAssocID="{313FD6E7-0DEA-4061-9EB2-59AE86AD777D}" presName="node" presStyleLbl="node1" presStyleIdx="4" presStyleCnt="9">
        <dgm:presLayoutVars>
          <dgm:bulletEnabled val="1"/>
        </dgm:presLayoutVars>
      </dgm:prSet>
      <dgm:spPr/>
    </dgm:pt>
    <dgm:pt modelId="{69D58174-5DD5-44B2-B631-C0E733295EE6}" type="pres">
      <dgm:prSet presAssocID="{0F3A09CE-FCBE-4A51-A07A-CA5305AD6A51}" presName="sibTrans" presStyleCnt="0"/>
      <dgm:spPr/>
    </dgm:pt>
    <dgm:pt modelId="{8C6949FD-055A-4B0A-BC7B-00695B93BF8F}" type="pres">
      <dgm:prSet presAssocID="{A103A04D-39DB-41F7-A0FB-974C57556976}" presName="node" presStyleLbl="node1" presStyleIdx="5" presStyleCnt="9">
        <dgm:presLayoutVars>
          <dgm:bulletEnabled val="1"/>
        </dgm:presLayoutVars>
      </dgm:prSet>
      <dgm:spPr/>
    </dgm:pt>
    <dgm:pt modelId="{EBA1FE60-32E4-4055-A3B1-C92FBFD39F72}" type="pres">
      <dgm:prSet presAssocID="{EF6D2537-C896-4690-AE2D-27688AA68F3E}" presName="sibTrans" presStyleCnt="0"/>
      <dgm:spPr/>
    </dgm:pt>
    <dgm:pt modelId="{58B70970-55A8-4DAA-ACC3-535D1560F914}" type="pres">
      <dgm:prSet presAssocID="{10D95123-4168-4147-A043-437CCEA941BE}" presName="node" presStyleLbl="node1" presStyleIdx="6" presStyleCnt="9">
        <dgm:presLayoutVars>
          <dgm:bulletEnabled val="1"/>
        </dgm:presLayoutVars>
      </dgm:prSet>
      <dgm:spPr/>
    </dgm:pt>
    <dgm:pt modelId="{4F082066-8127-4040-A904-1977E0E79B34}" type="pres">
      <dgm:prSet presAssocID="{B1E7F9C8-1B5A-42F2-9E89-AA876C14A005}" presName="sibTrans" presStyleCnt="0"/>
      <dgm:spPr/>
    </dgm:pt>
    <dgm:pt modelId="{9E67124E-EE5E-454F-8D57-9DC5993119C3}" type="pres">
      <dgm:prSet presAssocID="{EE7FE4F2-ECE0-452A-80B3-A8C10BF4BF93}" presName="node" presStyleLbl="node1" presStyleIdx="7" presStyleCnt="9">
        <dgm:presLayoutVars>
          <dgm:bulletEnabled val="1"/>
        </dgm:presLayoutVars>
      </dgm:prSet>
      <dgm:spPr/>
    </dgm:pt>
    <dgm:pt modelId="{88073A6D-309C-428D-896C-2ED1A9151675}" type="pres">
      <dgm:prSet presAssocID="{70AE5CD7-CFA1-468F-BDB5-5015F5497C0B}" presName="sibTrans" presStyleCnt="0"/>
      <dgm:spPr/>
    </dgm:pt>
    <dgm:pt modelId="{0DFC5B36-3CB7-4691-A181-C696741EEF04}" type="pres">
      <dgm:prSet presAssocID="{6148D74C-0DBD-47CF-B6E0-66EF5EC140A3}" presName="node" presStyleLbl="node1" presStyleIdx="8" presStyleCnt="9">
        <dgm:presLayoutVars>
          <dgm:bulletEnabled val="1"/>
        </dgm:presLayoutVars>
      </dgm:prSet>
      <dgm:spPr/>
    </dgm:pt>
  </dgm:ptLst>
  <dgm:cxnLst>
    <dgm:cxn modelId="{8FDBE71C-0787-49BD-B023-339AFE8B5B9E}" type="presOf" srcId="{C2D02866-9B8E-48B3-B93E-64020BABEA10}" destId="{627260E2-CF85-4E13-8151-42B674F9D66D}" srcOrd="0" destOrd="0" presId="urn:microsoft.com/office/officeart/2005/8/layout/default"/>
    <dgm:cxn modelId="{0EF34926-9F32-4CAA-BFC8-FF8CF4D6592A}" srcId="{8FAD7C48-B32B-4FC8-B10F-504A5160B32E}" destId="{10D95123-4168-4147-A043-437CCEA941BE}" srcOrd="6" destOrd="0" parTransId="{2DF5F5A8-EDD4-4543-9CCB-BB5D35A647DD}" sibTransId="{B1E7F9C8-1B5A-42F2-9E89-AA876C14A005}"/>
    <dgm:cxn modelId="{6EE1142C-DE86-4FE5-BD54-4550772007F8}" srcId="{8FAD7C48-B32B-4FC8-B10F-504A5160B32E}" destId="{238107AE-4BDA-4F74-89CC-743C55AF98BF}" srcOrd="1" destOrd="0" parTransId="{56C7A4DE-5C01-436B-8050-EBA8C59052F6}" sibTransId="{98EF8525-284F-41A4-8B75-E83C5B6C57E8}"/>
    <dgm:cxn modelId="{08B9FE36-183C-4C23-8394-5805C31EB7B2}" srcId="{8FAD7C48-B32B-4FC8-B10F-504A5160B32E}" destId="{EE7FE4F2-ECE0-452A-80B3-A8C10BF4BF93}" srcOrd="7" destOrd="0" parTransId="{974F060F-F46C-46EF-9A2B-82CBC0B5D1BE}" sibTransId="{70AE5CD7-CFA1-468F-BDB5-5015F5497C0B}"/>
    <dgm:cxn modelId="{37FE8A40-8AC7-4B41-BEE4-92761C989F9D}" type="presOf" srcId="{238107AE-4BDA-4F74-89CC-743C55AF98BF}" destId="{51ED4C59-3995-4A18-B97A-E5E15A55B6D9}" srcOrd="0" destOrd="0" presId="urn:microsoft.com/office/officeart/2005/8/layout/default"/>
    <dgm:cxn modelId="{3D9A1847-CF78-49A0-B213-DCA9BA76B486}" srcId="{8FAD7C48-B32B-4FC8-B10F-504A5160B32E}" destId="{D17CFE8C-9113-49C0-9223-2BE4DAEEC297}" srcOrd="3" destOrd="0" parTransId="{5A22D095-F992-4DB2-9C59-FDB3291BFC41}" sibTransId="{5F0340F5-A557-4394-9AF5-A0F29B1DB3BB}"/>
    <dgm:cxn modelId="{0E5ECB4E-FA87-46CB-8083-30DC3B5F794E}" srcId="{8FAD7C48-B32B-4FC8-B10F-504A5160B32E}" destId="{A103A04D-39DB-41F7-A0FB-974C57556976}" srcOrd="5" destOrd="0" parTransId="{51DEC539-FC9A-471E-BFB9-BEB80E76628C}" sibTransId="{EF6D2537-C896-4690-AE2D-27688AA68F3E}"/>
    <dgm:cxn modelId="{30E46558-8887-473F-B213-491096302803}" type="presOf" srcId="{10D95123-4168-4147-A043-437CCEA941BE}" destId="{58B70970-55A8-4DAA-ACC3-535D1560F914}" srcOrd="0" destOrd="0" presId="urn:microsoft.com/office/officeart/2005/8/layout/default"/>
    <dgm:cxn modelId="{81DFDC8C-9E22-4515-9342-F964CCFEA430}" type="presOf" srcId="{A103A04D-39DB-41F7-A0FB-974C57556976}" destId="{8C6949FD-055A-4B0A-BC7B-00695B93BF8F}" srcOrd="0" destOrd="0" presId="urn:microsoft.com/office/officeart/2005/8/layout/default"/>
    <dgm:cxn modelId="{B13EDC98-5813-4D27-9746-C2475ACDAB99}" srcId="{8FAD7C48-B32B-4FC8-B10F-504A5160B32E}" destId="{6148D74C-0DBD-47CF-B6E0-66EF5EC140A3}" srcOrd="8" destOrd="0" parTransId="{70202A40-BE08-4747-A965-24B37AEE3C15}" sibTransId="{7D70B47F-B533-42FA-8D22-413F55507FDA}"/>
    <dgm:cxn modelId="{5C3DA4A3-A507-43A2-A6F9-140475AE402B}" type="presOf" srcId="{313FD6E7-0DEA-4061-9EB2-59AE86AD777D}" destId="{C3D9FBBD-EC09-41D6-A7D5-436296D365ED}" srcOrd="0" destOrd="0" presId="urn:microsoft.com/office/officeart/2005/8/layout/default"/>
    <dgm:cxn modelId="{931E6DAF-7F25-4400-9B23-AD1687CA00D1}" type="presOf" srcId="{D17CFE8C-9113-49C0-9223-2BE4DAEEC297}" destId="{9953AFF3-7B29-498C-B5D4-A76228385686}" srcOrd="0" destOrd="0" presId="urn:microsoft.com/office/officeart/2005/8/layout/default"/>
    <dgm:cxn modelId="{C9E4FFC4-6914-4E77-B383-3497FAED301A}" srcId="{8FAD7C48-B32B-4FC8-B10F-504A5160B32E}" destId="{313FD6E7-0DEA-4061-9EB2-59AE86AD777D}" srcOrd="4" destOrd="0" parTransId="{1943AC9F-AA39-438A-BA44-55BE7AD35ACE}" sibTransId="{0F3A09CE-FCBE-4A51-A07A-CA5305AD6A51}"/>
    <dgm:cxn modelId="{FE7D4AD7-2607-4FB9-9677-DBFBF1BEC281}" type="presOf" srcId="{EE7FE4F2-ECE0-452A-80B3-A8C10BF4BF93}" destId="{9E67124E-EE5E-454F-8D57-9DC5993119C3}" srcOrd="0" destOrd="0" presId="urn:microsoft.com/office/officeart/2005/8/layout/default"/>
    <dgm:cxn modelId="{86C187DF-E2B0-4AD2-9609-34B3F32F44B3}" srcId="{8FAD7C48-B32B-4FC8-B10F-504A5160B32E}" destId="{0BC3F798-6BD6-4B60-A0F4-B67992A74E5B}" srcOrd="2" destOrd="0" parTransId="{551EC7FB-E5B4-497B-B470-9D259AB35982}" sibTransId="{0F907ECC-4FE2-400B-B3D4-C5A42096D943}"/>
    <dgm:cxn modelId="{CFE1BCE3-3EF5-4E1C-8E60-88663FB6D09A}" type="presOf" srcId="{8FAD7C48-B32B-4FC8-B10F-504A5160B32E}" destId="{74F4DB68-0D11-460E-AEF2-61259D99B88D}" srcOrd="0" destOrd="0" presId="urn:microsoft.com/office/officeart/2005/8/layout/default"/>
    <dgm:cxn modelId="{6DA92EEA-0F65-4299-86C5-8D6BC3EC44F0}" type="presOf" srcId="{0BC3F798-6BD6-4B60-A0F4-B67992A74E5B}" destId="{02765CC2-BDEB-4875-B6E5-A4B88DF328E8}" srcOrd="0" destOrd="0" presId="urn:microsoft.com/office/officeart/2005/8/layout/default"/>
    <dgm:cxn modelId="{A760C9F2-6541-477A-8514-0AC62072E1F4}" type="presOf" srcId="{6148D74C-0DBD-47CF-B6E0-66EF5EC140A3}" destId="{0DFC5B36-3CB7-4691-A181-C696741EEF04}" srcOrd="0" destOrd="0" presId="urn:microsoft.com/office/officeart/2005/8/layout/default"/>
    <dgm:cxn modelId="{610470F5-FF9C-447E-9655-898C779A671D}" srcId="{8FAD7C48-B32B-4FC8-B10F-504A5160B32E}" destId="{C2D02866-9B8E-48B3-B93E-64020BABEA10}" srcOrd="0" destOrd="0" parTransId="{83347840-0A64-4C87-B289-6CEE5B315079}" sibTransId="{AAE809F2-3D63-4751-BDED-173EF57EBB6B}"/>
    <dgm:cxn modelId="{CC1A2ACF-0C20-463F-AA37-C70F9AE37216}" type="presParOf" srcId="{74F4DB68-0D11-460E-AEF2-61259D99B88D}" destId="{627260E2-CF85-4E13-8151-42B674F9D66D}" srcOrd="0" destOrd="0" presId="urn:microsoft.com/office/officeart/2005/8/layout/default"/>
    <dgm:cxn modelId="{5970FE52-7C70-4782-B444-015A98F5B22E}" type="presParOf" srcId="{74F4DB68-0D11-460E-AEF2-61259D99B88D}" destId="{FF012D47-CF50-4C13-BF9D-ED6894B4AAEB}" srcOrd="1" destOrd="0" presId="urn:microsoft.com/office/officeart/2005/8/layout/default"/>
    <dgm:cxn modelId="{28DA0412-8BFE-4EAB-928B-51B256E79840}" type="presParOf" srcId="{74F4DB68-0D11-460E-AEF2-61259D99B88D}" destId="{51ED4C59-3995-4A18-B97A-E5E15A55B6D9}" srcOrd="2" destOrd="0" presId="urn:microsoft.com/office/officeart/2005/8/layout/default"/>
    <dgm:cxn modelId="{E2BB8D93-7B91-4212-8727-E5C34C161F78}" type="presParOf" srcId="{74F4DB68-0D11-460E-AEF2-61259D99B88D}" destId="{3FDBA906-DC3F-4551-BFC2-4C2B284B717D}" srcOrd="3" destOrd="0" presId="urn:microsoft.com/office/officeart/2005/8/layout/default"/>
    <dgm:cxn modelId="{7B7C1ECD-2A24-46BA-81C8-F6659E2230B6}" type="presParOf" srcId="{74F4DB68-0D11-460E-AEF2-61259D99B88D}" destId="{02765CC2-BDEB-4875-B6E5-A4B88DF328E8}" srcOrd="4" destOrd="0" presId="urn:microsoft.com/office/officeart/2005/8/layout/default"/>
    <dgm:cxn modelId="{C10A007C-7198-4D20-B0E7-4A07118A73F7}" type="presParOf" srcId="{74F4DB68-0D11-460E-AEF2-61259D99B88D}" destId="{7A16A40B-16F8-46AD-8052-55022557E15B}" srcOrd="5" destOrd="0" presId="urn:microsoft.com/office/officeart/2005/8/layout/default"/>
    <dgm:cxn modelId="{2CC6F884-72EE-4F11-AA39-024955B4AECD}" type="presParOf" srcId="{74F4DB68-0D11-460E-AEF2-61259D99B88D}" destId="{9953AFF3-7B29-498C-B5D4-A76228385686}" srcOrd="6" destOrd="0" presId="urn:microsoft.com/office/officeart/2005/8/layout/default"/>
    <dgm:cxn modelId="{FE02CEA9-3233-49BE-881B-1E0B3385C9CF}" type="presParOf" srcId="{74F4DB68-0D11-460E-AEF2-61259D99B88D}" destId="{A966EB41-A8BF-41A6-8B7F-163A5C4D2107}" srcOrd="7" destOrd="0" presId="urn:microsoft.com/office/officeart/2005/8/layout/default"/>
    <dgm:cxn modelId="{172C75CC-C887-4D5A-9D51-9257C3BA5A32}" type="presParOf" srcId="{74F4DB68-0D11-460E-AEF2-61259D99B88D}" destId="{C3D9FBBD-EC09-41D6-A7D5-436296D365ED}" srcOrd="8" destOrd="0" presId="urn:microsoft.com/office/officeart/2005/8/layout/default"/>
    <dgm:cxn modelId="{A2B9798E-9051-483C-ABEA-A551F1D06F7B}" type="presParOf" srcId="{74F4DB68-0D11-460E-AEF2-61259D99B88D}" destId="{69D58174-5DD5-44B2-B631-C0E733295EE6}" srcOrd="9" destOrd="0" presId="urn:microsoft.com/office/officeart/2005/8/layout/default"/>
    <dgm:cxn modelId="{3AF49172-442A-4FB5-B794-A6EBD7B3A625}" type="presParOf" srcId="{74F4DB68-0D11-460E-AEF2-61259D99B88D}" destId="{8C6949FD-055A-4B0A-BC7B-00695B93BF8F}" srcOrd="10" destOrd="0" presId="urn:microsoft.com/office/officeart/2005/8/layout/default"/>
    <dgm:cxn modelId="{7E54A4F5-DD83-4496-A42B-DDE9D92C2198}" type="presParOf" srcId="{74F4DB68-0D11-460E-AEF2-61259D99B88D}" destId="{EBA1FE60-32E4-4055-A3B1-C92FBFD39F72}" srcOrd="11" destOrd="0" presId="urn:microsoft.com/office/officeart/2005/8/layout/default"/>
    <dgm:cxn modelId="{6F761794-C671-4A7F-8063-3A2332C082E9}" type="presParOf" srcId="{74F4DB68-0D11-460E-AEF2-61259D99B88D}" destId="{58B70970-55A8-4DAA-ACC3-535D1560F914}" srcOrd="12" destOrd="0" presId="urn:microsoft.com/office/officeart/2005/8/layout/default"/>
    <dgm:cxn modelId="{746A93D6-C96D-48A8-95E4-0118EFF3866F}" type="presParOf" srcId="{74F4DB68-0D11-460E-AEF2-61259D99B88D}" destId="{4F082066-8127-4040-A904-1977E0E79B34}" srcOrd="13" destOrd="0" presId="urn:microsoft.com/office/officeart/2005/8/layout/default"/>
    <dgm:cxn modelId="{1FE19C2B-4D58-436A-97B0-452C6D8E4A3E}" type="presParOf" srcId="{74F4DB68-0D11-460E-AEF2-61259D99B88D}" destId="{9E67124E-EE5E-454F-8D57-9DC5993119C3}" srcOrd="14" destOrd="0" presId="urn:microsoft.com/office/officeart/2005/8/layout/default"/>
    <dgm:cxn modelId="{7A779AFC-B429-489D-8B4C-6AC212171CB2}" type="presParOf" srcId="{74F4DB68-0D11-460E-AEF2-61259D99B88D}" destId="{88073A6D-309C-428D-896C-2ED1A9151675}" srcOrd="15" destOrd="0" presId="urn:microsoft.com/office/officeart/2005/8/layout/default"/>
    <dgm:cxn modelId="{E5EB514C-B981-4AA3-9618-5606A0705BEC}" type="presParOf" srcId="{74F4DB68-0D11-460E-AEF2-61259D99B88D}" destId="{0DFC5B36-3CB7-4691-A181-C696741EEF0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78DA7D-0490-4A71-AB7F-FC12FB3255A2}"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en-GB"/>
        </a:p>
      </dgm:t>
    </dgm:pt>
    <dgm:pt modelId="{97BD20D2-7C71-4118-B435-B484A1F1F726}">
      <dgm:prSet phldrT="[Text]"/>
      <dgm:spPr/>
      <dgm:t>
        <a:bodyPr/>
        <a:lstStyle/>
        <a:p>
          <a:r>
            <a:rPr lang="en-GB" b="1" dirty="0">
              <a:solidFill>
                <a:schemeClr val="tx1"/>
              </a:solidFill>
            </a:rPr>
            <a:t>Studying course materials and group tutorial</a:t>
          </a:r>
        </a:p>
      </dgm:t>
    </dgm:pt>
    <dgm:pt modelId="{285D0879-76B9-4EEE-836B-292DC8A1F828}" type="parTrans" cxnId="{4CA1EC42-2661-4252-9687-A9BBF0E2A927}">
      <dgm:prSet/>
      <dgm:spPr/>
      <dgm:t>
        <a:bodyPr/>
        <a:lstStyle/>
        <a:p>
          <a:endParaRPr lang="en-GB"/>
        </a:p>
      </dgm:t>
    </dgm:pt>
    <dgm:pt modelId="{2E84FC1E-78C1-4847-8E7E-D440252B56F8}" type="sibTrans" cxnId="{4CA1EC42-2661-4252-9687-A9BBF0E2A927}">
      <dgm:prSet/>
      <dgm:spPr/>
      <dgm:t>
        <a:bodyPr/>
        <a:lstStyle/>
        <a:p>
          <a:endParaRPr lang="en-GB"/>
        </a:p>
      </dgm:t>
    </dgm:pt>
    <dgm:pt modelId="{B470D5DE-0A9E-47B9-A85C-841D163385C8}">
      <dgm:prSet phldrT="[Text]"/>
      <dgm:spPr/>
      <dgm:t>
        <a:bodyPr/>
        <a:lstStyle/>
        <a:p>
          <a:r>
            <a:rPr lang="en-GB" b="1" dirty="0">
              <a:solidFill>
                <a:schemeClr val="tx1"/>
              </a:solidFill>
            </a:rPr>
            <a:t>Planning the care context application</a:t>
          </a:r>
        </a:p>
      </dgm:t>
    </dgm:pt>
    <dgm:pt modelId="{318BC9DA-7C45-4237-A47B-3BBD393D95BD}" type="parTrans" cxnId="{46D0E2C1-3E96-4138-B5FB-1ACF6F2668B8}">
      <dgm:prSet/>
      <dgm:spPr/>
      <dgm:t>
        <a:bodyPr/>
        <a:lstStyle/>
        <a:p>
          <a:endParaRPr lang="en-GB"/>
        </a:p>
      </dgm:t>
    </dgm:pt>
    <dgm:pt modelId="{82BE2ECD-564A-4C49-B924-708631E89003}" type="sibTrans" cxnId="{46D0E2C1-3E96-4138-B5FB-1ACF6F2668B8}">
      <dgm:prSet/>
      <dgm:spPr/>
      <dgm:t>
        <a:bodyPr/>
        <a:lstStyle/>
        <a:p>
          <a:endParaRPr lang="en-GB"/>
        </a:p>
      </dgm:t>
    </dgm:pt>
    <dgm:pt modelId="{5943C010-DC64-49C0-B332-A5770B17B710}">
      <dgm:prSet phldrT="[Text]"/>
      <dgm:spPr/>
      <dgm:t>
        <a:bodyPr/>
        <a:lstStyle/>
        <a:p>
          <a:r>
            <a:rPr lang="en-GB" b="1" dirty="0">
              <a:solidFill>
                <a:schemeClr val="tx1"/>
              </a:solidFill>
            </a:rPr>
            <a:t>Trying out the activity</a:t>
          </a:r>
        </a:p>
      </dgm:t>
    </dgm:pt>
    <dgm:pt modelId="{998DE5A4-460B-42D1-9BAC-05CADDD723B8}" type="parTrans" cxnId="{1FF14EDD-D8D9-4CAA-AC93-E1849DA0F3CB}">
      <dgm:prSet/>
      <dgm:spPr/>
      <dgm:t>
        <a:bodyPr/>
        <a:lstStyle/>
        <a:p>
          <a:endParaRPr lang="en-GB"/>
        </a:p>
      </dgm:t>
    </dgm:pt>
    <dgm:pt modelId="{191D7E74-9959-4F5D-9A10-D1706B7CF614}" type="sibTrans" cxnId="{1FF14EDD-D8D9-4CAA-AC93-E1849DA0F3CB}">
      <dgm:prSet/>
      <dgm:spPr/>
      <dgm:t>
        <a:bodyPr/>
        <a:lstStyle/>
        <a:p>
          <a:endParaRPr lang="en-GB"/>
        </a:p>
      </dgm:t>
    </dgm:pt>
    <dgm:pt modelId="{46EC0BD1-5EED-46C0-AFED-248B5538247A}">
      <dgm:prSet phldrT="[Text]"/>
      <dgm:spPr/>
      <dgm:t>
        <a:bodyPr/>
        <a:lstStyle/>
        <a:p>
          <a:r>
            <a:rPr lang="en-GB" b="1" dirty="0">
              <a:solidFill>
                <a:schemeClr val="tx1"/>
              </a:solidFill>
            </a:rPr>
            <a:t>Reflecting on the application with peers </a:t>
          </a:r>
        </a:p>
      </dgm:t>
    </dgm:pt>
    <dgm:pt modelId="{70A8CD38-4765-4828-8833-72F39A482674}" type="parTrans" cxnId="{924E2781-D342-41BC-9CC7-3A9E41E93AFD}">
      <dgm:prSet/>
      <dgm:spPr/>
      <dgm:t>
        <a:bodyPr/>
        <a:lstStyle/>
        <a:p>
          <a:endParaRPr lang="en-GB"/>
        </a:p>
      </dgm:t>
    </dgm:pt>
    <dgm:pt modelId="{94188FC3-C232-4012-B7D0-B3DAD48208D5}" type="sibTrans" cxnId="{924E2781-D342-41BC-9CC7-3A9E41E93AFD}">
      <dgm:prSet/>
      <dgm:spPr/>
      <dgm:t>
        <a:bodyPr/>
        <a:lstStyle/>
        <a:p>
          <a:endParaRPr lang="en-GB"/>
        </a:p>
      </dgm:t>
    </dgm:pt>
    <dgm:pt modelId="{8EAB8BC4-4092-4F4D-B0AE-FAF31D7FEC67}">
      <dgm:prSet phldrT="[Text]"/>
      <dgm:spPr/>
      <dgm:t>
        <a:bodyPr/>
        <a:lstStyle/>
        <a:p>
          <a:r>
            <a:rPr lang="en-GB" b="1" dirty="0">
              <a:solidFill>
                <a:schemeClr val="tx1"/>
              </a:solidFill>
            </a:rPr>
            <a:t>Reflection and engagement with professional recognition element</a:t>
          </a:r>
        </a:p>
      </dgm:t>
    </dgm:pt>
    <dgm:pt modelId="{44D33EF4-F8ED-4DFF-A5E2-A7354BBCBB29}" type="parTrans" cxnId="{3B48DE7D-1CDE-4DB1-99CC-0D2260061BC8}">
      <dgm:prSet/>
      <dgm:spPr/>
      <dgm:t>
        <a:bodyPr/>
        <a:lstStyle/>
        <a:p>
          <a:endParaRPr lang="en-GB"/>
        </a:p>
      </dgm:t>
    </dgm:pt>
    <dgm:pt modelId="{C6697A87-4680-4F26-A434-15FB94025E01}" type="sibTrans" cxnId="{3B48DE7D-1CDE-4DB1-99CC-0D2260061BC8}">
      <dgm:prSet/>
      <dgm:spPr/>
      <dgm:t>
        <a:bodyPr/>
        <a:lstStyle/>
        <a:p>
          <a:endParaRPr lang="en-GB"/>
        </a:p>
      </dgm:t>
    </dgm:pt>
    <dgm:pt modelId="{C9D50812-F4BF-40B8-9E3D-418579A41150}" type="pres">
      <dgm:prSet presAssocID="{2C78DA7D-0490-4A71-AB7F-FC12FB3255A2}" presName="Name0" presStyleCnt="0">
        <dgm:presLayoutVars>
          <dgm:dir/>
          <dgm:resizeHandles val="exact"/>
        </dgm:presLayoutVars>
      </dgm:prSet>
      <dgm:spPr/>
    </dgm:pt>
    <dgm:pt modelId="{6443B2FC-DF54-43D7-9FAA-D4EF494244DB}" type="pres">
      <dgm:prSet presAssocID="{2C78DA7D-0490-4A71-AB7F-FC12FB3255A2}" presName="cycle" presStyleCnt="0"/>
      <dgm:spPr/>
    </dgm:pt>
    <dgm:pt modelId="{9B908A18-AE82-4419-823E-DF927D63AB19}" type="pres">
      <dgm:prSet presAssocID="{97BD20D2-7C71-4118-B435-B484A1F1F726}" presName="nodeFirstNode" presStyleLbl="node1" presStyleIdx="0" presStyleCnt="5">
        <dgm:presLayoutVars>
          <dgm:bulletEnabled val="1"/>
        </dgm:presLayoutVars>
      </dgm:prSet>
      <dgm:spPr/>
    </dgm:pt>
    <dgm:pt modelId="{10AADF53-AFC0-4A23-B523-5C2D3BD04FB7}" type="pres">
      <dgm:prSet presAssocID="{2E84FC1E-78C1-4847-8E7E-D440252B56F8}" presName="sibTransFirstNode" presStyleLbl="bgShp" presStyleIdx="0" presStyleCnt="1"/>
      <dgm:spPr/>
    </dgm:pt>
    <dgm:pt modelId="{22223AD5-D433-47C5-8674-7193C9FC6CE5}" type="pres">
      <dgm:prSet presAssocID="{B470D5DE-0A9E-47B9-A85C-841D163385C8}" presName="nodeFollowingNodes" presStyleLbl="node1" presStyleIdx="1" presStyleCnt="5" custScaleX="148314">
        <dgm:presLayoutVars>
          <dgm:bulletEnabled val="1"/>
        </dgm:presLayoutVars>
      </dgm:prSet>
      <dgm:spPr/>
    </dgm:pt>
    <dgm:pt modelId="{D6D940FB-50D3-41C2-836F-A7E3480A5CFB}" type="pres">
      <dgm:prSet presAssocID="{5943C010-DC64-49C0-B332-A5770B17B710}" presName="nodeFollowingNodes" presStyleLbl="node1" presStyleIdx="2" presStyleCnt="5" custScaleX="130286" custRadScaleRad="96004" custRadScaleInc="-27384">
        <dgm:presLayoutVars>
          <dgm:bulletEnabled val="1"/>
        </dgm:presLayoutVars>
      </dgm:prSet>
      <dgm:spPr/>
    </dgm:pt>
    <dgm:pt modelId="{C7BEE98D-C2DE-4740-8525-97FEE4DFB4A2}" type="pres">
      <dgm:prSet presAssocID="{46EC0BD1-5EED-46C0-AFED-248B5538247A}" presName="nodeFollowingNodes" presStyleLbl="node1" presStyleIdx="3" presStyleCnt="5" custScaleX="124332" custRadScaleRad="99634" custRadScaleInc="30884">
        <dgm:presLayoutVars>
          <dgm:bulletEnabled val="1"/>
        </dgm:presLayoutVars>
      </dgm:prSet>
      <dgm:spPr/>
    </dgm:pt>
    <dgm:pt modelId="{D2792897-BADF-4A37-805E-8BFCC3F7F8D9}" type="pres">
      <dgm:prSet presAssocID="{8EAB8BC4-4092-4F4D-B0AE-FAF31D7FEC67}" presName="nodeFollowingNodes" presStyleLbl="node1" presStyleIdx="4" presStyleCnt="5" custScaleX="165618">
        <dgm:presLayoutVars>
          <dgm:bulletEnabled val="1"/>
        </dgm:presLayoutVars>
      </dgm:prSet>
      <dgm:spPr/>
    </dgm:pt>
  </dgm:ptLst>
  <dgm:cxnLst>
    <dgm:cxn modelId="{B6472509-999F-434F-BE58-907F9A8D3C6A}" type="presOf" srcId="{2E84FC1E-78C1-4847-8E7E-D440252B56F8}" destId="{10AADF53-AFC0-4A23-B523-5C2D3BD04FB7}" srcOrd="0" destOrd="0" presId="urn:microsoft.com/office/officeart/2005/8/layout/cycle3"/>
    <dgm:cxn modelId="{4CA1EC42-2661-4252-9687-A9BBF0E2A927}" srcId="{2C78DA7D-0490-4A71-AB7F-FC12FB3255A2}" destId="{97BD20D2-7C71-4118-B435-B484A1F1F726}" srcOrd="0" destOrd="0" parTransId="{285D0879-76B9-4EEE-836B-292DC8A1F828}" sibTransId="{2E84FC1E-78C1-4847-8E7E-D440252B56F8}"/>
    <dgm:cxn modelId="{EF918153-28BB-424F-B955-BDD38A848A74}" type="presOf" srcId="{8EAB8BC4-4092-4F4D-B0AE-FAF31D7FEC67}" destId="{D2792897-BADF-4A37-805E-8BFCC3F7F8D9}" srcOrd="0" destOrd="0" presId="urn:microsoft.com/office/officeart/2005/8/layout/cycle3"/>
    <dgm:cxn modelId="{AF7C9277-D1D1-4933-A658-B70E855040C1}" type="presOf" srcId="{2C78DA7D-0490-4A71-AB7F-FC12FB3255A2}" destId="{C9D50812-F4BF-40B8-9E3D-418579A41150}" srcOrd="0" destOrd="0" presId="urn:microsoft.com/office/officeart/2005/8/layout/cycle3"/>
    <dgm:cxn modelId="{3B48DE7D-1CDE-4DB1-99CC-0D2260061BC8}" srcId="{2C78DA7D-0490-4A71-AB7F-FC12FB3255A2}" destId="{8EAB8BC4-4092-4F4D-B0AE-FAF31D7FEC67}" srcOrd="4" destOrd="0" parTransId="{44D33EF4-F8ED-4DFF-A5E2-A7354BBCBB29}" sibTransId="{C6697A87-4680-4F26-A434-15FB94025E01}"/>
    <dgm:cxn modelId="{924E2781-D342-41BC-9CC7-3A9E41E93AFD}" srcId="{2C78DA7D-0490-4A71-AB7F-FC12FB3255A2}" destId="{46EC0BD1-5EED-46C0-AFED-248B5538247A}" srcOrd="3" destOrd="0" parTransId="{70A8CD38-4765-4828-8833-72F39A482674}" sibTransId="{94188FC3-C232-4012-B7D0-B3DAD48208D5}"/>
    <dgm:cxn modelId="{7B59FFA1-CFD2-4819-92DA-94962A08CED2}" type="presOf" srcId="{46EC0BD1-5EED-46C0-AFED-248B5538247A}" destId="{C7BEE98D-C2DE-4740-8525-97FEE4DFB4A2}" srcOrd="0" destOrd="0" presId="urn:microsoft.com/office/officeart/2005/8/layout/cycle3"/>
    <dgm:cxn modelId="{5E5DD5AE-CC77-40FD-9D9A-81201EB14AC6}" type="presOf" srcId="{97BD20D2-7C71-4118-B435-B484A1F1F726}" destId="{9B908A18-AE82-4419-823E-DF927D63AB19}" srcOrd="0" destOrd="0" presId="urn:microsoft.com/office/officeart/2005/8/layout/cycle3"/>
    <dgm:cxn modelId="{46D0E2C1-3E96-4138-B5FB-1ACF6F2668B8}" srcId="{2C78DA7D-0490-4A71-AB7F-FC12FB3255A2}" destId="{B470D5DE-0A9E-47B9-A85C-841D163385C8}" srcOrd="1" destOrd="0" parTransId="{318BC9DA-7C45-4237-A47B-3BBD393D95BD}" sibTransId="{82BE2ECD-564A-4C49-B924-708631E89003}"/>
    <dgm:cxn modelId="{A94A49D7-2A51-4634-A9E3-264EF2C6C36A}" type="presOf" srcId="{B470D5DE-0A9E-47B9-A85C-841D163385C8}" destId="{22223AD5-D433-47C5-8674-7193C9FC6CE5}" srcOrd="0" destOrd="0" presId="urn:microsoft.com/office/officeart/2005/8/layout/cycle3"/>
    <dgm:cxn modelId="{1FF14EDD-D8D9-4CAA-AC93-E1849DA0F3CB}" srcId="{2C78DA7D-0490-4A71-AB7F-FC12FB3255A2}" destId="{5943C010-DC64-49C0-B332-A5770B17B710}" srcOrd="2" destOrd="0" parTransId="{998DE5A4-460B-42D1-9BAC-05CADDD723B8}" sibTransId="{191D7E74-9959-4F5D-9A10-D1706B7CF614}"/>
    <dgm:cxn modelId="{02C98FE8-A1C6-4819-8C03-7313135D2F1C}" type="presOf" srcId="{5943C010-DC64-49C0-B332-A5770B17B710}" destId="{D6D940FB-50D3-41C2-836F-A7E3480A5CFB}" srcOrd="0" destOrd="0" presId="urn:microsoft.com/office/officeart/2005/8/layout/cycle3"/>
    <dgm:cxn modelId="{C3D6C85E-978D-4B7F-BBF7-7FEA21E338D3}" type="presParOf" srcId="{C9D50812-F4BF-40B8-9E3D-418579A41150}" destId="{6443B2FC-DF54-43D7-9FAA-D4EF494244DB}" srcOrd="0" destOrd="0" presId="urn:microsoft.com/office/officeart/2005/8/layout/cycle3"/>
    <dgm:cxn modelId="{3CB16C2B-3ECA-4380-A926-BB72F23269D9}" type="presParOf" srcId="{6443B2FC-DF54-43D7-9FAA-D4EF494244DB}" destId="{9B908A18-AE82-4419-823E-DF927D63AB19}" srcOrd="0" destOrd="0" presId="urn:microsoft.com/office/officeart/2005/8/layout/cycle3"/>
    <dgm:cxn modelId="{AFFF913B-096B-4ED4-B06D-12FE032861E7}" type="presParOf" srcId="{6443B2FC-DF54-43D7-9FAA-D4EF494244DB}" destId="{10AADF53-AFC0-4A23-B523-5C2D3BD04FB7}" srcOrd="1" destOrd="0" presId="urn:microsoft.com/office/officeart/2005/8/layout/cycle3"/>
    <dgm:cxn modelId="{CDD92001-79B9-43F1-91AB-E40CBA170401}" type="presParOf" srcId="{6443B2FC-DF54-43D7-9FAA-D4EF494244DB}" destId="{22223AD5-D433-47C5-8674-7193C9FC6CE5}" srcOrd="2" destOrd="0" presId="urn:microsoft.com/office/officeart/2005/8/layout/cycle3"/>
    <dgm:cxn modelId="{B66344B7-BD28-44BA-8A55-69B953BED12A}" type="presParOf" srcId="{6443B2FC-DF54-43D7-9FAA-D4EF494244DB}" destId="{D6D940FB-50D3-41C2-836F-A7E3480A5CFB}" srcOrd="3" destOrd="0" presId="urn:microsoft.com/office/officeart/2005/8/layout/cycle3"/>
    <dgm:cxn modelId="{38F79B54-7CE3-4DEE-9EEC-331378771DFC}" type="presParOf" srcId="{6443B2FC-DF54-43D7-9FAA-D4EF494244DB}" destId="{C7BEE98D-C2DE-4740-8525-97FEE4DFB4A2}" srcOrd="4" destOrd="0" presId="urn:microsoft.com/office/officeart/2005/8/layout/cycle3"/>
    <dgm:cxn modelId="{CF126FF5-A1E9-4D2D-BF63-1970524796F3}" type="presParOf" srcId="{6443B2FC-DF54-43D7-9FAA-D4EF494244DB}" destId="{D2792897-BADF-4A37-805E-8BFCC3F7F8D9}"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FB883-7787-4B6C-8B33-7584E76EF6D8}">
      <dsp:nvSpPr>
        <dsp:cNvPr id="0" name=""/>
        <dsp:cNvSpPr/>
      </dsp:nvSpPr>
      <dsp:spPr>
        <a:xfrm>
          <a:off x="7129221" y="928448"/>
          <a:ext cx="2466297" cy="2466753"/>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BA5B12-312E-4498-ACE9-AE6470E9F976}">
      <dsp:nvSpPr>
        <dsp:cNvPr id="0" name=""/>
        <dsp:cNvSpPr/>
      </dsp:nvSpPr>
      <dsp:spPr>
        <a:xfrm>
          <a:off x="7211109" y="1024748"/>
          <a:ext cx="2302519" cy="2302274"/>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Production of upskilling course for social care staff</a:t>
          </a:r>
        </a:p>
      </dsp:txBody>
      <dsp:txXfrm>
        <a:off x="7540270" y="1353706"/>
        <a:ext cx="1644198" cy="1644358"/>
      </dsp:txXfrm>
    </dsp:sp>
    <dsp:sp modelId="{7BC96C03-CC09-4839-B193-1E74BE9DED68}">
      <dsp:nvSpPr>
        <dsp:cNvPr id="0" name=""/>
        <dsp:cNvSpPr/>
      </dsp:nvSpPr>
      <dsp:spPr>
        <a:xfrm rot="2700000">
          <a:off x="3903248" y="656833"/>
          <a:ext cx="3060627" cy="3060627"/>
        </a:xfrm>
        <a:prstGeom prst="teardrop">
          <a:avLst>
            <a:gd name="adj" fmla="val 10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45E17-AAAA-46C4-B33C-A33294D0625F}">
      <dsp:nvSpPr>
        <dsp:cNvPr id="0" name=""/>
        <dsp:cNvSpPr/>
      </dsp:nvSpPr>
      <dsp:spPr>
        <a:xfrm>
          <a:off x="4122824" y="875376"/>
          <a:ext cx="2649601" cy="2516616"/>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Collaboration with Lingo Flamingo creating ways of taking the learning to older learners </a:t>
          </a:r>
        </a:p>
      </dsp:txBody>
      <dsp:txXfrm>
        <a:off x="4501603" y="1234960"/>
        <a:ext cx="1892044" cy="1797447"/>
      </dsp:txXfrm>
    </dsp:sp>
    <dsp:sp modelId="{9A4A5F14-486E-424E-BE2B-3BDB938E97FF}">
      <dsp:nvSpPr>
        <dsp:cNvPr id="0" name=""/>
        <dsp:cNvSpPr/>
      </dsp:nvSpPr>
      <dsp:spPr>
        <a:xfrm rot="2700000">
          <a:off x="813996" y="633876"/>
          <a:ext cx="3060627" cy="3060627"/>
        </a:xfrm>
        <a:prstGeom prst="teardrop">
          <a:avLst>
            <a:gd name="adj" fmla="val 10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5CC0F-658E-466B-AF4D-63B7267017EB}">
      <dsp:nvSpPr>
        <dsp:cNvPr id="0" name=""/>
        <dsp:cNvSpPr/>
      </dsp:nvSpPr>
      <dsp:spPr>
        <a:xfrm>
          <a:off x="1051751" y="882225"/>
          <a:ext cx="2634105" cy="2531327"/>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Research on language learning for wellbeing, also in older age</a:t>
          </a:r>
        </a:p>
      </dsp:txBody>
      <dsp:txXfrm>
        <a:off x="1428314" y="1243912"/>
        <a:ext cx="1880979" cy="1807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260E2-CF85-4E13-8151-42B674F9D66D}">
      <dsp:nvSpPr>
        <dsp:cNvPr id="0" name=""/>
        <dsp:cNvSpPr/>
      </dsp:nvSpPr>
      <dsp:spPr>
        <a:xfrm>
          <a:off x="582645" y="1781"/>
          <a:ext cx="2174490" cy="13046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Closed group course on </a:t>
          </a:r>
          <a:r>
            <a:rPr lang="en-GB" sz="2100" b="1" i="0" kern="1200" dirty="0" err="1"/>
            <a:t>OpenLearn</a:t>
          </a:r>
          <a:r>
            <a:rPr lang="en-GB" sz="2100" b="1" i="0" kern="1200" dirty="0"/>
            <a:t> Create</a:t>
          </a:r>
          <a:endParaRPr lang="en-US" sz="2100" b="1" kern="1200" dirty="0"/>
        </a:p>
      </dsp:txBody>
      <dsp:txXfrm>
        <a:off x="582645" y="1781"/>
        <a:ext cx="2174490" cy="1304694"/>
      </dsp:txXfrm>
    </dsp:sp>
    <dsp:sp modelId="{51ED4C59-3995-4A18-B97A-E5E15A55B6D9}">
      <dsp:nvSpPr>
        <dsp:cNvPr id="0" name=""/>
        <dsp:cNvSpPr/>
      </dsp:nvSpPr>
      <dsp:spPr>
        <a:xfrm>
          <a:off x="2974584" y="1781"/>
          <a:ext cx="2174490" cy="13046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Fully online blended tuition</a:t>
          </a:r>
          <a:endParaRPr lang="en-US" sz="2100" b="1" kern="1200" dirty="0"/>
        </a:p>
      </dsp:txBody>
      <dsp:txXfrm>
        <a:off x="2974584" y="1781"/>
        <a:ext cx="2174490" cy="1304694"/>
      </dsp:txXfrm>
    </dsp:sp>
    <dsp:sp modelId="{02765CC2-BDEB-4875-B6E5-A4B88DF328E8}">
      <dsp:nvSpPr>
        <dsp:cNvPr id="0" name=""/>
        <dsp:cNvSpPr/>
      </dsp:nvSpPr>
      <dsp:spPr>
        <a:xfrm>
          <a:off x="5366524" y="1781"/>
          <a:ext cx="2174490" cy="13046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10 weeks study – 40 study hours</a:t>
          </a:r>
          <a:endParaRPr lang="en-US" sz="2100" b="1" kern="1200" dirty="0"/>
        </a:p>
      </dsp:txBody>
      <dsp:txXfrm>
        <a:off x="5366524" y="1781"/>
        <a:ext cx="2174490" cy="1304694"/>
      </dsp:txXfrm>
    </dsp:sp>
    <dsp:sp modelId="{9953AFF3-7B29-498C-B5D4-A76228385686}">
      <dsp:nvSpPr>
        <dsp:cNvPr id="0" name=""/>
        <dsp:cNvSpPr/>
      </dsp:nvSpPr>
      <dsp:spPr>
        <a:xfrm>
          <a:off x="7758464" y="1781"/>
          <a:ext cx="2174490" cy="130469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6 course units</a:t>
          </a:r>
          <a:endParaRPr lang="en-US" sz="2100" b="1" kern="1200" dirty="0"/>
        </a:p>
      </dsp:txBody>
      <dsp:txXfrm>
        <a:off x="7758464" y="1781"/>
        <a:ext cx="2174490" cy="1304694"/>
      </dsp:txXfrm>
    </dsp:sp>
    <dsp:sp modelId="{C3D9FBBD-EC09-41D6-A7D5-436296D365ED}">
      <dsp:nvSpPr>
        <dsp:cNvPr id="0" name=""/>
        <dsp:cNvSpPr/>
      </dsp:nvSpPr>
      <dsp:spPr>
        <a:xfrm>
          <a:off x="582645" y="1523924"/>
          <a:ext cx="2174490" cy="130469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5 90-minute online tutorials</a:t>
          </a:r>
          <a:endParaRPr lang="en-US" sz="2100" b="1" kern="1200" dirty="0"/>
        </a:p>
      </dsp:txBody>
      <dsp:txXfrm>
        <a:off x="582645" y="1523924"/>
        <a:ext cx="2174490" cy="1304694"/>
      </dsp:txXfrm>
    </dsp:sp>
    <dsp:sp modelId="{8C6949FD-055A-4B0A-BC7B-00695B93BF8F}">
      <dsp:nvSpPr>
        <dsp:cNvPr id="0" name=""/>
        <dsp:cNvSpPr/>
      </dsp:nvSpPr>
      <dsp:spPr>
        <a:xfrm>
          <a:off x="2974584" y="1523924"/>
          <a:ext cx="2174490" cy="13046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5 formative assessment tasks</a:t>
          </a:r>
          <a:endParaRPr lang="en-US" sz="2100" b="1" kern="1200" dirty="0"/>
        </a:p>
      </dsp:txBody>
      <dsp:txXfrm>
        <a:off x="2974584" y="1523924"/>
        <a:ext cx="2174490" cy="1304694"/>
      </dsp:txXfrm>
    </dsp:sp>
    <dsp:sp modelId="{58B70970-55A8-4DAA-ACC3-535D1560F914}">
      <dsp:nvSpPr>
        <dsp:cNvPr id="0" name=""/>
        <dsp:cNvSpPr/>
      </dsp:nvSpPr>
      <dsp:spPr>
        <a:xfrm>
          <a:off x="5366524" y="1523924"/>
          <a:ext cx="2174490" cy="13046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Digital badge task for professional recognition</a:t>
          </a:r>
          <a:endParaRPr lang="en-US" sz="2100" b="1" kern="1200" dirty="0"/>
        </a:p>
      </dsp:txBody>
      <dsp:txXfrm>
        <a:off x="5366524" y="1523924"/>
        <a:ext cx="2174490" cy="1304694"/>
      </dsp:txXfrm>
    </dsp:sp>
    <dsp:sp modelId="{9E67124E-EE5E-454F-8D57-9DC5993119C3}">
      <dsp:nvSpPr>
        <dsp:cNvPr id="0" name=""/>
        <dsp:cNvSpPr/>
      </dsp:nvSpPr>
      <dsp:spPr>
        <a:xfrm>
          <a:off x="7758464" y="1523924"/>
          <a:ext cx="2174490" cy="13046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Group discussion in the course forum</a:t>
          </a:r>
          <a:endParaRPr lang="en-US" sz="2100" b="1" kern="1200" dirty="0"/>
        </a:p>
      </dsp:txBody>
      <dsp:txXfrm>
        <a:off x="7758464" y="1523924"/>
        <a:ext cx="2174490" cy="1304694"/>
      </dsp:txXfrm>
    </dsp:sp>
    <dsp:sp modelId="{0DFC5B36-3CB7-4691-A181-C696741EEF04}">
      <dsp:nvSpPr>
        <dsp:cNvPr id="0" name=""/>
        <dsp:cNvSpPr/>
      </dsp:nvSpPr>
      <dsp:spPr>
        <a:xfrm>
          <a:off x="4170554" y="3046068"/>
          <a:ext cx="2174490" cy="130469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i="0" kern="1200" dirty="0"/>
            <a:t>Tutor support and feedback</a:t>
          </a:r>
          <a:endParaRPr lang="en-US" sz="2100" b="1" kern="1200" dirty="0"/>
        </a:p>
      </dsp:txBody>
      <dsp:txXfrm>
        <a:off x="4170554" y="3046068"/>
        <a:ext cx="2174490" cy="1304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ADF53-AFC0-4A23-B523-5C2D3BD04FB7}">
      <dsp:nvSpPr>
        <dsp:cNvPr id="0" name=""/>
        <dsp:cNvSpPr/>
      </dsp:nvSpPr>
      <dsp:spPr>
        <a:xfrm>
          <a:off x="2868189" y="-33184"/>
          <a:ext cx="4984461" cy="4984461"/>
        </a:xfrm>
        <a:prstGeom prst="circularArrow">
          <a:avLst>
            <a:gd name="adj1" fmla="val 5544"/>
            <a:gd name="adj2" fmla="val 330680"/>
            <a:gd name="adj3" fmla="val 13737938"/>
            <a:gd name="adj4" fmla="val 17409127"/>
            <a:gd name="adj5" fmla="val 5757"/>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9B908A18-AE82-4419-823E-DF927D63AB19}">
      <dsp:nvSpPr>
        <dsp:cNvPr id="0" name=""/>
        <dsp:cNvSpPr/>
      </dsp:nvSpPr>
      <dsp:spPr>
        <a:xfrm>
          <a:off x="4174334" y="548"/>
          <a:ext cx="2372171" cy="1186085"/>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Studying course materials and group tutorial</a:t>
          </a:r>
        </a:p>
      </dsp:txBody>
      <dsp:txXfrm>
        <a:off x="4232234" y="58448"/>
        <a:ext cx="2256371" cy="1070285"/>
      </dsp:txXfrm>
    </dsp:sp>
    <dsp:sp modelId="{22223AD5-D433-47C5-8674-7193C9FC6CE5}">
      <dsp:nvSpPr>
        <dsp:cNvPr id="0" name=""/>
        <dsp:cNvSpPr/>
      </dsp:nvSpPr>
      <dsp:spPr>
        <a:xfrm>
          <a:off x="5622826" y="1469281"/>
          <a:ext cx="3518262" cy="1186085"/>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Planning the care context application</a:t>
          </a:r>
        </a:p>
      </dsp:txBody>
      <dsp:txXfrm>
        <a:off x="5680726" y="1527181"/>
        <a:ext cx="3402462" cy="1070285"/>
      </dsp:txXfrm>
    </dsp:sp>
    <dsp:sp modelId="{D6D940FB-50D3-41C2-836F-A7E3480A5CFB}">
      <dsp:nvSpPr>
        <dsp:cNvPr id="0" name=""/>
        <dsp:cNvSpPr/>
      </dsp:nvSpPr>
      <dsp:spPr>
        <a:xfrm>
          <a:off x="5432548" y="3370342"/>
          <a:ext cx="3090607" cy="1186085"/>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Trying out the activity</a:t>
          </a:r>
        </a:p>
      </dsp:txBody>
      <dsp:txXfrm>
        <a:off x="5490448" y="3428242"/>
        <a:ext cx="2974807" cy="1070285"/>
      </dsp:txXfrm>
    </dsp:sp>
    <dsp:sp modelId="{C7BEE98D-C2DE-4740-8525-97FEE4DFB4A2}">
      <dsp:nvSpPr>
        <dsp:cNvPr id="0" name=""/>
        <dsp:cNvSpPr/>
      </dsp:nvSpPr>
      <dsp:spPr>
        <a:xfrm>
          <a:off x="2160957" y="3355010"/>
          <a:ext cx="2949368" cy="1186085"/>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Reflecting on the application with peers </a:t>
          </a:r>
        </a:p>
      </dsp:txBody>
      <dsp:txXfrm>
        <a:off x="2218857" y="3412910"/>
        <a:ext cx="2833568" cy="1070285"/>
      </dsp:txXfrm>
    </dsp:sp>
    <dsp:sp modelId="{D2792897-BADF-4A37-805E-8BFCC3F7F8D9}">
      <dsp:nvSpPr>
        <dsp:cNvPr id="0" name=""/>
        <dsp:cNvSpPr/>
      </dsp:nvSpPr>
      <dsp:spPr>
        <a:xfrm>
          <a:off x="1374511" y="1469281"/>
          <a:ext cx="3928742" cy="1186085"/>
        </a:xfrm>
        <a:prstGeom prst="round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1"/>
              </a:solidFill>
            </a:rPr>
            <a:t>Reflection and engagement with professional recognition element</a:t>
          </a:r>
        </a:p>
      </dsp:txBody>
      <dsp:txXfrm>
        <a:off x="1432411" y="1527181"/>
        <a:ext cx="3812942" cy="107028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8519EDF-32DA-2B40-A28B-2067B9A173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42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Point out that ageing process is very individual, individual differences increase with age, </a:t>
            </a:r>
            <a:endParaRPr/>
          </a:p>
          <a:p>
            <a:pPr marL="0" lvl="0" indent="0" algn="l" rtl="0">
              <a:spcBef>
                <a:spcPts val="0"/>
              </a:spcBef>
              <a:spcAft>
                <a:spcPts val="0"/>
              </a:spcAft>
              <a:buNone/>
            </a:pPr>
            <a:r>
              <a:rPr lang="en-GB"/>
              <a:t>I took out accuracy because that’s not something I ever read about but let me know if it should stay in (and where it comes from) </a:t>
            </a:r>
            <a:endParaRPr/>
          </a:p>
          <a:p>
            <a:pPr marL="0" lvl="0" indent="0" algn="l" rtl="0">
              <a:spcBef>
                <a:spcPts val="0"/>
              </a:spcBef>
              <a:spcAft>
                <a:spcPts val="0"/>
              </a:spcAft>
              <a:buNone/>
            </a:pPr>
            <a:endParaRPr/>
          </a:p>
          <a:p>
            <a:pPr marL="0" lvl="0" indent="0" algn="l" rtl="0">
              <a:spcBef>
                <a:spcPts val="0"/>
              </a:spcBef>
              <a:spcAft>
                <a:spcPts val="0"/>
              </a:spcAft>
              <a:buNone/>
            </a:pPr>
            <a:r>
              <a:rPr lang="en-GB"/>
              <a:t>12 minutes for Christine’s section</a:t>
            </a:r>
            <a:endParaRPr/>
          </a:p>
        </p:txBody>
      </p:sp>
      <p:sp>
        <p:nvSpPr>
          <p:cNvPr id="286" name="Google Shape;28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187d3738c0_3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1187d3738c0_3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Rosi</a:t>
            </a:r>
            <a:endParaRPr dirty="0"/>
          </a:p>
        </p:txBody>
      </p:sp>
      <p:sp>
        <p:nvSpPr>
          <p:cNvPr id="294" name="Google Shape;294;g1187d3738c0_3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187d3738c0_3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1187d3738c0_3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Rosi</a:t>
            </a:r>
            <a:endParaRPr dirty="0"/>
          </a:p>
        </p:txBody>
      </p:sp>
      <p:sp>
        <p:nvSpPr>
          <p:cNvPr id="305" name="Google Shape;305;g1187d3738c0_3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87d3738c0_3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1187d3738c0_3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Rosi</a:t>
            </a:r>
            <a:endParaRPr dirty="0"/>
          </a:p>
        </p:txBody>
      </p:sp>
      <p:sp>
        <p:nvSpPr>
          <p:cNvPr id="354" name="Google Shape;354;g1187d3738c0_3_1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187d3738c0_3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1187d3738c0_3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Rosi</a:t>
            </a:r>
            <a:endParaRPr dirty="0"/>
          </a:p>
        </p:txBody>
      </p:sp>
      <p:sp>
        <p:nvSpPr>
          <p:cNvPr id="364" name="Google Shape;364;g1187d3738c0_3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dirty="0" err="1">
                <a:solidFill>
                  <a:schemeClr val="dk1"/>
                </a:solidFill>
                <a:latin typeface="Calibri"/>
                <a:ea typeface="Calibri"/>
                <a:cs typeface="Calibri"/>
                <a:sym typeface="Calibri"/>
              </a:rPr>
              <a:t>Rosi</a:t>
            </a: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Our innovative language learning pedagogy builds on these findings, focusing less on achieving levels of proficiency and more on having a positive impact on brain health, participation and social cohesion. Those who teach do not need to be experts. At the heart of our pioneering pedagogy is the notion of learning a new language </a:t>
            </a:r>
            <a:r>
              <a:rPr lang="en-GB" sz="1200" b="1" i="0" dirty="0">
                <a:solidFill>
                  <a:schemeClr val="dk1"/>
                </a:solidFill>
                <a:latin typeface="Calibri"/>
                <a:ea typeface="Calibri"/>
                <a:cs typeface="Calibri"/>
                <a:sym typeface="Calibri"/>
              </a:rPr>
              <a:t>together</a:t>
            </a:r>
            <a:r>
              <a:rPr lang="en-GB" sz="1200" b="0" i="0" dirty="0">
                <a:solidFill>
                  <a:schemeClr val="dk1"/>
                </a:solidFill>
                <a:latin typeface="Calibri"/>
                <a:ea typeface="Calibri"/>
                <a:cs typeface="Calibri"/>
                <a:sym typeface="Calibri"/>
              </a:rPr>
              <a:t> using multisensory approaches that allow every learner to engage, even a non-verbal dementia patient.</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Our training course aligns with what is at the heart of the Open University’s mission: social justice. We believe in creating an inclusive community and responding positively to different needs and circumstances so that everyone can achieve their potential. Here, this means empowering older people through novel learning opportunities involving a range of community stakeholders while at the same time changing mind-sets and perceptions of senior learners, thus re-imagining care.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After studying this course and participating in the tasks you will have an awareness of:</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How senior learners learn</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What dementia is and how it may impact on individual learners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Key questions to ask when planning a language learning session for senior learners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Planning and sequencing a simple language learning session</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Suitable materials for a language learning session</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Reflection on the delivery of a language learning session</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Effective and inclusive communication in a language learning session</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Evaluation of a language learning session for quality assurance</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Regional and national language learning projects and initiatives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Current research and practical support strategies</a:t>
            </a:r>
            <a:endParaRPr dirty="0"/>
          </a:p>
          <a:p>
            <a:pPr marL="0" lvl="0" indent="0" algn="l" rtl="0">
              <a:spcBef>
                <a:spcPts val="0"/>
              </a:spcBef>
              <a:spcAft>
                <a:spcPts val="0"/>
              </a:spcAft>
              <a:buNone/>
            </a:pPr>
            <a:endParaRPr dirty="0"/>
          </a:p>
        </p:txBody>
      </p:sp>
      <p:sp>
        <p:nvSpPr>
          <p:cNvPr id="393" name="Google Shape;39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187d3738c0_3_1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Rosi</a:t>
            </a:r>
            <a:endParaRPr dirty="0"/>
          </a:p>
        </p:txBody>
      </p:sp>
      <p:sp>
        <p:nvSpPr>
          <p:cNvPr id="412" name="Google Shape;412;g1187d3738c0_3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187d3738c0_3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1187d3738c0_3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Rosi</a:t>
            </a:r>
            <a:endParaRPr dirty="0"/>
          </a:p>
        </p:txBody>
      </p:sp>
      <p:sp>
        <p:nvSpPr>
          <p:cNvPr id="376" name="Google Shape;376;g1187d3738c0_3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187d3738c0_3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1187d3738c0_3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err="1"/>
              <a:t>Rosi</a:t>
            </a:r>
            <a:endParaRPr dirty="0"/>
          </a:p>
        </p:txBody>
      </p:sp>
      <p:sp>
        <p:nvSpPr>
          <p:cNvPr id="418" name="Google Shape;418;g1187d3738c0_3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Baerbel</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Feedback showed that the course had led to a change of mindset with staff being able to develop novel ways of engaging with residents, and residents being empowered through the language activities to develop their participatory literacy and wellbeing. </a:t>
            </a:r>
            <a:endParaRPr dirty="0"/>
          </a:p>
        </p:txBody>
      </p:sp>
      <p:sp>
        <p:nvSpPr>
          <p:cNvPr id="434" name="Google Shape;43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Introductions (Sylvia – slide 1 and 2 ): 2 min</a:t>
            </a:r>
            <a:endParaRPr/>
          </a:p>
          <a:p>
            <a:pPr marL="0" lvl="0" indent="0" algn="l" rtl="0">
              <a:spcBef>
                <a:spcPts val="0"/>
              </a:spcBef>
              <a:spcAft>
                <a:spcPts val="0"/>
              </a:spcAft>
              <a:buNone/>
            </a:pPr>
            <a:r>
              <a:rPr lang="en-GB"/>
              <a:t>Who we are</a:t>
            </a:r>
            <a:endParaRPr/>
          </a:p>
          <a:p>
            <a:pPr marL="0" lvl="0" indent="0" algn="l" rtl="0">
              <a:spcBef>
                <a:spcPts val="0"/>
              </a:spcBef>
              <a:spcAft>
                <a:spcPts val="0"/>
              </a:spcAft>
              <a:buNone/>
            </a:pPr>
            <a:r>
              <a:rPr lang="en-GB"/>
              <a:t>Presenting lingo flamingo</a:t>
            </a:r>
            <a:endParaRPr/>
          </a:p>
          <a:p>
            <a:pPr marL="0" lvl="0" indent="0" algn="l" rtl="0">
              <a:spcBef>
                <a:spcPts val="0"/>
              </a:spcBef>
              <a:spcAft>
                <a:spcPts val="0"/>
              </a:spcAft>
              <a:buNone/>
            </a:pPr>
            <a:endParaRPr/>
          </a:p>
        </p:txBody>
      </p:sp>
      <p:sp>
        <p:nvSpPr>
          <p:cNvPr id="194" name="Google Shape;19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17bb192c5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17bb192c5e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Baerbel</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Participant feedback</a:t>
            </a:r>
          </a:p>
          <a:p>
            <a:pPr marL="0" lvl="0" indent="0" algn="l" rtl="0">
              <a:spcBef>
                <a:spcPts val="0"/>
              </a:spcBef>
              <a:spcAft>
                <a:spcPts val="0"/>
              </a:spcAft>
              <a:buNone/>
            </a:pPr>
            <a:endParaRPr lang="en-GB" dirty="0"/>
          </a:p>
          <a:p>
            <a:r>
              <a:rPr lang="en-GB" dirty="0"/>
              <a:t>It has enhanced [what I can do] in the home and get the </a:t>
            </a:r>
            <a:r>
              <a:rPr lang="en-GB" b="1" dirty="0"/>
              <a:t>confidence</a:t>
            </a:r>
            <a:r>
              <a:rPr lang="en-GB" dirty="0"/>
              <a:t> now to actually try to do these activities </a:t>
            </a:r>
            <a:r>
              <a:rPr lang="en-GB" b="1" dirty="0"/>
              <a:t>on my own</a:t>
            </a:r>
            <a:r>
              <a:rPr lang="en-GB" dirty="0"/>
              <a:t>.</a:t>
            </a:r>
          </a:p>
          <a:p>
            <a:r>
              <a:rPr lang="en-GB" dirty="0"/>
              <a:t>I would like to thank this project, because it </a:t>
            </a:r>
            <a:r>
              <a:rPr lang="en-GB" b="1" dirty="0"/>
              <a:t>opens more possibilities of working</a:t>
            </a:r>
            <a:r>
              <a:rPr lang="en-GB" dirty="0"/>
              <a:t> in a different areas. </a:t>
            </a:r>
          </a:p>
          <a:p>
            <a:r>
              <a:rPr lang="en-GB" dirty="0"/>
              <a:t>I’ve got so many good ideas from the course, and I feel like I’ve </a:t>
            </a:r>
            <a:r>
              <a:rPr lang="en-GB" b="1" dirty="0"/>
              <a:t>developed skills to help me</a:t>
            </a:r>
            <a:r>
              <a:rPr lang="en-GB" dirty="0"/>
              <a:t>, be able to kind of get more quality interaction from people.</a:t>
            </a:r>
          </a:p>
          <a:p>
            <a:r>
              <a:rPr lang="en-GB" dirty="0"/>
              <a:t>It’s </a:t>
            </a:r>
            <a:r>
              <a:rPr lang="en-GB" b="1" dirty="0"/>
              <a:t>transferable</a:t>
            </a:r>
            <a:r>
              <a:rPr lang="en-GB" dirty="0"/>
              <a:t>, you know, it’s about </a:t>
            </a:r>
            <a:r>
              <a:rPr lang="en-GB" b="1" dirty="0"/>
              <a:t>pushing that out wider </a:t>
            </a:r>
            <a:r>
              <a:rPr lang="en-GB" dirty="0"/>
              <a:t>[across the home] as well. So yeah, it is hugely beneficial.</a:t>
            </a:r>
          </a:p>
          <a:p>
            <a:pPr marL="0" lvl="0" indent="0" algn="l" rtl="0">
              <a:spcBef>
                <a:spcPts val="0"/>
              </a:spcBef>
              <a:spcAft>
                <a:spcPts val="0"/>
              </a:spcAft>
              <a:buNone/>
            </a:pPr>
            <a:endParaRPr dirty="0"/>
          </a:p>
        </p:txBody>
      </p:sp>
      <p:sp>
        <p:nvSpPr>
          <p:cNvPr id="451" name="Google Shape;451;g117bb192c5e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dirty="0" err="1">
                <a:solidFill>
                  <a:schemeClr val="dk1"/>
                </a:solidFill>
                <a:latin typeface="Calibri"/>
                <a:ea typeface="Calibri"/>
                <a:cs typeface="Calibri"/>
                <a:sym typeface="Calibri"/>
              </a:rPr>
              <a:t>Baerbel</a:t>
            </a: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Learning together creates common ground and the new purpose of developing knowledge together. In educational research this is often referred to as “co-creation”. This can be defined as follows: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“Co-creation involves developing deeper relationships between student and teacher, and between students and other students. Education is perceived as a shared endeavour where learning and teaching are done with students not to them (Cook-Sather et al. 2014).”</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Reference: Cook-Sather, A., </a:t>
            </a:r>
            <a:r>
              <a:rPr lang="en-GB" sz="1200" b="0" i="0" dirty="0" err="1">
                <a:solidFill>
                  <a:schemeClr val="dk1"/>
                </a:solidFill>
                <a:latin typeface="Calibri"/>
                <a:ea typeface="Calibri"/>
                <a:cs typeface="Calibri"/>
                <a:sym typeface="Calibri"/>
              </a:rPr>
              <a:t>Bovill</a:t>
            </a:r>
            <a:r>
              <a:rPr lang="en-GB" sz="1200" b="0" i="0" dirty="0">
                <a:solidFill>
                  <a:schemeClr val="dk1"/>
                </a:solidFill>
                <a:latin typeface="Calibri"/>
                <a:ea typeface="Calibri"/>
                <a:cs typeface="Calibri"/>
                <a:sym typeface="Calibri"/>
              </a:rPr>
              <a:t>, C., </a:t>
            </a:r>
            <a:r>
              <a:rPr lang="en-GB" sz="1200" b="0" i="0" dirty="0" err="1">
                <a:solidFill>
                  <a:schemeClr val="dk1"/>
                </a:solidFill>
                <a:latin typeface="Calibri"/>
                <a:ea typeface="Calibri"/>
                <a:cs typeface="Calibri"/>
                <a:sym typeface="Calibri"/>
              </a:rPr>
              <a:t>Felten</a:t>
            </a:r>
            <a:r>
              <a:rPr lang="en-GB" sz="1200" b="0" i="0" dirty="0">
                <a:solidFill>
                  <a:schemeClr val="dk1"/>
                </a:solidFill>
                <a:latin typeface="Calibri"/>
                <a:ea typeface="Calibri"/>
                <a:cs typeface="Calibri"/>
                <a:sym typeface="Calibri"/>
              </a:rPr>
              <a:t>, P. (2014), Engaging students as partners in learning and teaching: a guide for faculty. San Francisco, Jossey Bass.</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Here is an example by one of our students/care workers: Today I ran another French lesson with another gentleman in my home who unfortunately can’t leave his bed anymore for medical reasons but who really wanted to give it a go too. He’s been around lots of different languages in his life as he used to live all over the world (Burma, India, Singapore,….) as an air force pilot commanding a squadron of bombers during several wars, and his wife is German (and they lived In Germany for a while) so has some background knowledge in other language but not French.</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He absolutely loved it. Talking about the countries where French was an official language gave him the chance to talk some more about his time abroad and he surprised himself by getting all but one of the answers to the quiz correct. He also remembered some French words that weren’t on my list and you could just see his eyes sparkle with pride. We learned the pronunciation of some simple French words ready to practice them for the tea trolley round and we spent some more time talking about how amazing it is that despite France, Belgium and the UK being so close to each other geographically, the languages (sounds) and the culture are so different.</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I was really nice to see that when the tea trolley came around and he told the carer he would like some tea with “un </a:t>
            </a:r>
            <a:r>
              <a:rPr lang="en-GB" sz="1200" b="0" i="0" dirty="0" err="1">
                <a:solidFill>
                  <a:schemeClr val="dk1"/>
                </a:solidFill>
                <a:latin typeface="Calibri"/>
                <a:ea typeface="Calibri"/>
                <a:cs typeface="Calibri"/>
                <a:sym typeface="Calibri"/>
              </a:rPr>
              <a:t>peu</a:t>
            </a:r>
            <a:r>
              <a:rPr lang="en-GB" sz="1200" b="0" i="0" dirty="0">
                <a:solidFill>
                  <a:schemeClr val="dk1"/>
                </a:solidFill>
                <a:latin typeface="Calibri"/>
                <a:ea typeface="Calibri"/>
                <a:cs typeface="Calibri"/>
                <a:sym typeface="Calibri"/>
              </a:rPr>
              <a:t>” milk and “deux” sugars “</a:t>
            </a:r>
            <a:r>
              <a:rPr lang="en-GB" sz="1200" b="0" i="0" dirty="0" err="1">
                <a:solidFill>
                  <a:schemeClr val="dk1"/>
                </a:solidFill>
                <a:latin typeface="Calibri"/>
                <a:ea typeface="Calibri"/>
                <a:cs typeface="Calibri"/>
                <a:sym typeface="Calibri"/>
              </a:rPr>
              <a:t>s’il</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vous</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plaît</a:t>
            </a:r>
            <a:r>
              <a:rPr lang="en-GB" sz="1200" b="0" i="0" dirty="0">
                <a:solidFill>
                  <a:schemeClr val="dk1"/>
                </a:solidFill>
                <a:latin typeface="Calibri"/>
                <a:ea typeface="Calibri"/>
                <a:cs typeface="Calibri"/>
                <a:sym typeface="Calibri"/>
              </a:rPr>
              <a:t>” the carer replied with “</a:t>
            </a:r>
            <a:r>
              <a:rPr lang="en-GB" sz="1200" b="0" i="0" dirty="0" err="1">
                <a:solidFill>
                  <a:schemeClr val="dk1"/>
                </a:solidFill>
                <a:latin typeface="Calibri"/>
                <a:ea typeface="Calibri"/>
                <a:cs typeface="Calibri"/>
                <a:sym typeface="Calibri"/>
              </a:rPr>
              <a:t>très</a:t>
            </a:r>
            <a:r>
              <a:rPr lang="en-GB" sz="1200" b="0" i="0" dirty="0">
                <a:solidFill>
                  <a:schemeClr val="dk1"/>
                </a:solidFill>
                <a:latin typeface="Calibri"/>
                <a:ea typeface="Calibri"/>
                <a:cs typeface="Calibri"/>
                <a:sym typeface="Calibri"/>
              </a:rPr>
              <a:t> bien” and ended with “merci” and “au revoir”.</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At one point I had to go and check on the room next doors as the residents was coughing a lot, when I came back into my learner’s room he was showing our “Joy for All” interactive puppy Oscar the handout and I heard him tell him how funny it was that “</a:t>
            </a:r>
            <a:r>
              <a:rPr lang="en-GB" sz="1200" b="0" i="0" dirty="0" err="1">
                <a:solidFill>
                  <a:schemeClr val="dk1"/>
                </a:solidFill>
                <a:latin typeface="Calibri"/>
                <a:ea typeface="Calibri"/>
                <a:cs typeface="Calibri"/>
                <a:sym typeface="Calibri"/>
              </a:rPr>
              <a:t>oui</a:t>
            </a:r>
            <a:r>
              <a:rPr lang="en-GB" sz="1200" b="0" i="0" dirty="0">
                <a:solidFill>
                  <a:schemeClr val="dk1"/>
                </a:solidFill>
                <a:latin typeface="Calibri"/>
                <a:ea typeface="Calibri"/>
                <a:cs typeface="Calibri"/>
                <a:sym typeface="Calibri"/>
              </a:rPr>
              <a:t>” wasn’t at all pronounced the way he would read it and that the word “beaucoup” had way to many vowels in it (…)</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At the end of the session (which lasted for about an hour) he again said that he was so grateful to have a completely different type of activity where on top of a lot of laughter he felt like his brain had a workout. He said: </a:t>
            </a:r>
            <a:r>
              <a:rPr lang="en-GB" sz="1200" b="1" i="0" dirty="0">
                <a:solidFill>
                  <a:schemeClr val="dk1"/>
                </a:solidFill>
                <a:latin typeface="Calibri"/>
                <a:ea typeface="Calibri"/>
                <a:cs typeface="Calibri"/>
                <a:sym typeface="Calibri"/>
              </a:rPr>
              <a:t>“you made my afternoon, most days I just lay here, sometimes I’m not even sure whether I’m awake or asleep and my brain is never stimulated, it’s as blank as the wall I’m staring at all day. But this afternoon my brain was working hard, it was fun and it was as bright and colourful as Carnival in Rio.”</a:t>
            </a:r>
            <a:r>
              <a:rPr lang="en-GB" sz="1200" b="0" i="0" dirty="0">
                <a:solidFill>
                  <a:schemeClr val="dk1"/>
                </a:solidFill>
                <a:latin typeface="Calibri"/>
                <a:ea typeface="Calibri"/>
                <a:cs typeface="Calibri"/>
                <a:sym typeface="Calibri"/>
              </a:rPr>
              <a:t> I thought that was a brilliant description!</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Co-creation: </a:t>
            </a:r>
            <a:endParaRPr dirty="0"/>
          </a:p>
          <a:p>
            <a:pPr marL="0" lvl="0" indent="0" algn="l" rtl="0">
              <a:spcBef>
                <a:spcPts val="0"/>
              </a:spcBef>
              <a:spcAft>
                <a:spcPts val="0"/>
              </a:spcAft>
              <a:buNone/>
            </a:pPr>
            <a:endParaRPr dirty="0"/>
          </a:p>
        </p:txBody>
      </p:sp>
      <p:sp>
        <p:nvSpPr>
          <p:cNvPr id="458" name="Google Shape;4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dirty="0" err="1">
                <a:solidFill>
                  <a:schemeClr val="dk1"/>
                </a:solidFill>
                <a:latin typeface="Calibri"/>
                <a:ea typeface="Calibri"/>
                <a:cs typeface="Calibri"/>
                <a:sym typeface="Calibri"/>
              </a:rPr>
              <a:t>Baerbel</a:t>
            </a: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Co-creation can also mean that you let your learners take the lead. Here is another example by one of our students&gt;</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During the last tutorial I was planning on doing my next lesson on the rooms in the house etc but later changed my mind. The reason for this is that I had overheard three of the ladies in my group talk about their teddy bears and how much the are attached to them and talk to them and how they found comfort in them etc. So(…) I had a look on Facebook Marketplace and found that a lady in my town was emptying her loft and was offering 4 Build a Bear teddies and a range of clothes, all for £5. This was the ideal opportunity to prepare a lesson about clothing in French and I hoped the combination of meeting the new furry friends and being able to change their clothes and “care for them” while learning the words in French would go down well. (…)</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It took forever to get the activity to a point where we started to learn French words because as soon as they saw the stuffed toys, they were all over them and started to talk about their own “fur babies”, their little habits, commenting on how well made they were and how good quality the clothes where. (…) It was probably one of the warmest and emotional activities, the care and love they were showing to “our new friends” was so heart-warming. Especially one lady who suffers with severe anxiety and doesn’t speak very much started to talk non-stop to the bears.</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After about 45 minutes we finally managed to start learning some new words and I pointed out the similarities between some of the words in French and English. Then we undressed the bears and spread the clothes on the table. I had one learner name some items of clothing he/she wanted another learner they to find and dress a bear in. In another exercise I gave them a season or a trip they were going on and asked to dress the bears appropriately and tell me the names of the clothes they had chosen. As usual some of the words stuck better than others but they still worked hard and did a good job. And when the next day I arrived in the morning and complimented one of the ladies on her “</a:t>
            </a:r>
            <a:r>
              <a:rPr lang="en-GB" sz="1200" b="0" i="0" dirty="0" err="1">
                <a:solidFill>
                  <a:schemeClr val="dk1"/>
                </a:solidFill>
                <a:latin typeface="Calibri"/>
                <a:ea typeface="Calibri"/>
                <a:cs typeface="Calibri"/>
                <a:sym typeface="Calibri"/>
              </a:rPr>
              <a:t>jupe</a:t>
            </a:r>
            <a:r>
              <a:rPr lang="en-GB" sz="1200" b="0" i="0" dirty="0">
                <a:solidFill>
                  <a:schemeClr val="dk1"/>
                </a:solidFill>
                <a:latin typeface="Calibri"/>
                <a:ea typeface="Calibri"/>
                <a:cs typeface="Calibri"/>
                <a:sym typeface="Calibri"/>
              </a:rPr>
              <a:t>” she immediately touched her skirt and said she liked the flowers on it too.</a:t>
            </a:r>
            <a:endParaRPr dirty="0"/>
          </a:p>
          <a:p>
            <a:pPr marL="0" lvl="0" indent="0" algn="l" rtl="0">
              <a:spcBef>
                <a:spcPts val="0"/>
              </a:spcBef>
              <a:spcAft>
                <a:spcPts val="0"/>
              </a:spcAft>
              <a:buNone/>
            </a:pPr>
            <a:r>
              <a:rPr lang="en-GB" sz="1200" b="0" i="0" dirty="0">
                <a:solidFill>
                  <a:schemeClr val="dk1"/>
                </a:solidFill>
                <a:latin typeface="Calibri"/>
                <a:ea typeface="Calibri"/>
                <a:cs typeface="Calibri"/>
                <a:sym typeface="Calibri"/>
              </a:rPr>
              <a:t>After the games (…) [they did online shopping] Once again, I absolutely LOVED doing these sessions with my learners and hearing them tell other residents later that they “missed an incredible show this afternoon” made me smile, they do like to exaggerate 😉  </a:t>
            </a:r>
            <a:endParaRPr dirty="0"/>
          </a:p>
          <a:p>
            <a:pPr marL="0" lvl="0" indent="0" algn="l" rtl="0">
              <a:spcBef>
                <a:spcPts val="0"/>
              </a:spcBef>
              <a:spcAft>
                <a:spcPts val="0"/>
              </a:spcAft>
              <a:buNone/>
            </a:pPr>
            <a:endParaRPr dirty="0"/>
          </a:p>
        </p:txBody>
      </p:sp>
      <p:sp>
        <p:nvSpPr>
          <p:cNvPr id="465" name="Google Shape;46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Because we worked with care staff, co-creation was possible at any time and not restricted to the lesson or the course. Participants felt it broke down barriers between them and their residents/learners but also within teams. It also added spontaneity and a good atmosphere to the home.</a:t>
            </a:r>
            <a:endParaRPr/>
          </a:p>
        </p:txBody>
      </p:sp>
      <p:sp>
        <p:nvSpPr>
          <p:cNvPr id="474" name="Google Shape;4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17f4c8ccab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17f4c8ccab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Baerbel</a:t>
            </a:r>
            <a:endParaRPr dirty="0"/>
          </a:p>
        </p:txBody>
      </p:sp>
      <p:sp>
        <p:nvSpPr>
          <p:cNvPr id="485" name="Google Shape;485;g117f4c8ccab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Baerbel</a:t>
            </a:r>
            <a:endParaRPr dirty="0"/>
          </a:p>
        </p:txBody>
      </p:sp>
      <p:sp>
        <p:nvSpPr>
          <p:cNvPr id="491" name="Google Shape;4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Baerbel</a:t>
            </a:r>
            <a:endParaRPr dirty="0"/>
          </a:p>
        </p:txBody>
      </p:sp>
      <p:sp>
        <p:nvSpPr>
          <p:cNvPr id="501" name="Google Shape;5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7bb192c5e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17bb192c5e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600"/>
              </a:spcBef>
              <a:spcAft>
                <a:spcPts val="0"/>
              </a:spcAft>
              <a:buNone/>
            </a:pPr>
            <a:r>
              <a:rPr lang="en-GB" dirty="0" err="1"/>
              <a:t>Baerbel</a:t>
            </a:r>
            <a:endParaRPr lang="en-GB" dirty="0"/>
          </a:p>
          <a:p>
            <a:pPr marL="0" lvl="0" indent="0" algn="l" rtl="0">
              <a:lnSpc>
                <a:spcPct val="115000"/>
              </a:lnSpc>
              <a:spcBef>
                <a:spcPts val="600"/>
              </a:spcBef>
              <a:spcAft>
                <a:spcPts val="0"/>
              </a:spcAft>
              <a:buNone/>
            </a:pPr>
            <a:endParaRPr lang="en-GB" dirty="0"/>
          </a:p>
          <a:p>
            <a:pPr marL="0" lvl="0" indent="0" algn="l" rtl="0">
              <a:lnSpc>
                <a:spcPct val="115000"/>
              </a:lnSpc>
              <a:spcBef>
                <a:spcPts val="600"/>
              </a:spcBef>
              <a:spcAft>
                <a:spcPts val="0"/>
              </a:spcAft>
              <a:buNone/>
            </a:pPr>
            <a:r>
              <a:rPr lang="en-GB" dirty="0"/>
              <a:t>Students were developing transferable employability skills such as interpersonal and problem-solving skills, team working skills, digital skills but also by promoting the value of diversity and difference, self-motivation and organisation as well as life-long learning skills.  Our participants were mature students, with widely differing previous educational qualifications (PEQs), working either as unpaid carer or tutor or in paid care settings. Of the participants in our courses 29% were BAME students. 100% of them passed the course.</a:t>
            </a:r>
            <a:endParaRPr dirty="0"/>
          </a:p>
          <a:p>
            <a:pPr marL="0" lvl="0" indent="0" algn="l" rtl="0">
              <a:spcBef>
                <a:spcPts val="1200"/>
              </a:spcBef>
              <a:spcAft>
                <a:spcPts val="0"/>
              </a:spcAft>
              <a:buNone/>
            </a:pPr>
            <a:endParaRPr dirty="0"/>
          </a:p>
        </p:txBody>
      </p:sp>
      <p:sp>
        <p:nvSpPr>
          <p:cNvPr id="511" name="Google Shape;511;g117bb192c5e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Sylvia</a:t>
            </a:r>
          </a:p>
          <a:p>
            <a:r>
              <a:rPr lang="en-GB" dirty="0"/>
              <a:t>Social care staff </a:t>
            </a:r>
          </a:p>
          <a:p>
            <a:pPr marL="171450" indent="-171450">
              <a:buFontTx/>
              <a:buChar char="-"/>
            </a:pPr>
            <a:r>
              <a:rPr lang="en-GB" dirty="0"/>
              <a:t>Bringing together experiences from different care contexts, with different types of management; many different educational as well as national and cultural backgrounds, no experience with online distance learning</a:t>
            </a:r>
          </a:p>
          <a:p>
            <a:pPr marL="171450" indent="-171450">
              <a:buFontTx/>
              <a:buChar char="-"/>
            </a:pPr>
            <a:r>
              <a:rPr lang="en-GB" dirty="0"/>
              <a:t>New concept of learning (especially people with dementia) and learning together – shift in roles in care; learning a language considered ‘difficult’</a:t>
            </a:r>
          </a:p>
          <a:p>
            <a:pPr marL="171450" indent="-171450">
              <a:buFontTx/>
              <a:buChar char="-"/>
            </a:pPr>
            <a:r>
              <a:rPr lang="en-GB" dirty="0"/>
              <a:t>Learning together not just with residents but with peers – important as the community played an important role in retention and impact, sharing of practice and experiences</a:t>
            </a:r>
          </a:p>
          <a:p>
            <a:pPr marL="171450" indent="-171450">
              <a:buFontTx/>
              <a:buChar char="-"/>
            </a:pPr>
            <a:r>
              <a:rPr lang="en-GB" dirty="0"/>
              <a:t>Trying out new skills in a guided and safe way, supported by tutors and peers – highlighting importance of reflection on non-medical intervention</a:t>
            </a:r>
          </a:p>
          <a:p>
            <a:pPr marL="171450" indent="-171450">
              <a:buFontTx/>
              <a:buChar char="-"/>
            </a:pPr>
            <a:r>
              <a:rPr lang="en-GB" dirty="0"/>
              <a:t>tend to focus on care regulations and the physical wellbeing of those they care for in professional development (compounded by Covid), are not used to learning in an interactive online course for work, speaking up in online tutorials (what’s normal for us was huge step for them)</a:t>
            </a:r>
          </a:p>
          <a:p>
            <a:pPr marL="171450" indent="-171450">
              <a:buFontTx/>
              <a:buChar char="-"/>
            </a:pPr>
            <a:endParaRPr lang="en-GB" dirty="0"/>
          </a:p>
          <a:p>
            <a:endParaRPr lang="en-GB" dirty="0"/>
          </a:p>
        </p:txBody>
      </p:sp>
      <p:sp>
        <p:nvSpPr>
          <p:cNvPr id="4" name="Slide Number Placeholder 3"/>
          <p:cNvSpPr>
            <a:spLocks noGrp="1"/>
          </p:cNvSpPr>
          <p:nvPr>
            <p:ph type="sldNum" sz="quarter" idx="5"/>
          </p:nvPr>
        </p:nvSpPr>
        <p:spPr/>
        <p:txBody>
          <a:bodyPr/>
          <a:lstStyle/>
          <a:p>
            <a:fld id="{58015B92-ABB7-4253-8E7C-86641363B505}" type="slidenum">
              <a:rPr lang="en-GB" smtClean="0"/>
              <a:t>30</a:t>
            </a:fld>
            <a:endParaRPr lang="en-GB"/>
          </a:p>
        </p:txBody>
      </p:sp>
    </p:spTree>
    <p:extLst>
      <p:ext uri="{BB962C8B-B14F-4D97-AF65-F5344CB8AC3E}">
        <p14:creationId xmlns:p14="http://schemas.microsoft.com/office/powerpoint/2010/main" val="3796214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Sylvia</a:t>
            </a:r>
          </a:p>
          <a:p>
            <a:pPr marL="0" lvl="0" indent="0" algn="l" rtl="0">
              <a:spcBef>
                <a:spcPts val="0"/>
              </a:spcBef>
              <a:spcAft>
                <a:spcPts val="0"/>
              </a:spcAft>
              <a:buNone/>
            </a:pPr>
            <a:r>
              <a:rPr lang="en-GB" dirty="0"/>
              <a:t>Also ask at the end, What do you associate with language learning.</a:t>
            </a:r>
          </a:p>
          <a:p>
            <a:pPr marL="0" lvl="0" indent="0" algn="l" rtl="0">
              <a:spcBef>
                <a:spcPts val="0"/>
              </a:spcBef>
              <a:spcAft>
                <a:spcPts val="0"/>
              </a:spcAft>
              <a:buNone/>
            </a:pPr>
            <a:r>
              <a:rPr lang="en-GB" dirty="0"/>
              <a:t>5 mins for introductory bit altogether</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8786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1110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9" name="Google Shape;27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extLst>
      <p:ext uri="{BB962C8B-B14F-4D97-AF65-F5344CB8AC3E}">
        <p14:creationId xmlns:p14="http://schemas.microsoft.com/office/powerpoint/2010/main" val="27338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Sylvia – we want to share our journey with you and show how we arrived at the upskilling model we designed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7178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Sylvia</a:t>
            </a:r>
          </a:p>
          <a:p>
            <a:endParaRPr lang="en-GB" dirty="0"/>
          </a:p>
          <a:p>
            <a:r>
              <a:rPr lang="en-GB" dirty="0"/>
              <a:t>In terms of language learning “older learner” has been used for anybody from aged 14 onwards. Now “older learner” literature often uses 60+ definition. Here we talk about learners who are of retirement age, who are in their 3</a:t>
            </a:r>
            <a:r>
              <a:rPr lang="en-GB" baseline="30000" dirty="0"/>
              <a:t>rd</a:t>
            </a:r>
            <a:r>
              <a:rPr lang="en-GB" dirty="0"/>
              <a:t> age, the so-called “young old””, and, in relation to the project being presented, especially learners in their 4</a:t>
            </a:r>
            <a:r>
              <a:rPr lang="en-GB" baseline="30000" dirty="0"/>
              <a:t>th</a:t>
            </a:r>
            <a:r>
              <a:rPr lang="en-GB" dirty="0"/>
              <a:t> age, the “old </a:t>
            </a:r>
            <a:r>
              <a:rPr lang="en-GB" dirty="0" err="1"/>
              <a:t>old</a:t>
            </a:r>
            <a:r>
              <a:rPr lang="en-GB" dirty="0"/>
              <a:t>”. The distinction refers to the ageing process rather than actual age. A 60-year old with dementia could be seen as a 4</a:t>
            </a:r>
            <a:r>
              <a:rPr lang="en-GB" baseline="30000" dirty="0"/>
              <a:t>th</a:t>
            </a:r>
            <a:r>
              <a:rPr lang="en-GB" dirty="0"/>
              <a:t> age learner whereas a healthy, active 75 year old is not.</a:t>
            </a:r>
          </a:p>
          <a:p>
            <a:endParaRPr lang="en-GB" dirty="0"/>
          </a:p>
          <a:p>
            <a:endParaRPr lang="en-GB" dirty="0"/>
          </a:p>
          <a:p>
            <a:endParaRPr lang="en-GB" dirty="0"/>
          </a:p>
          <a:p>
            <a:r>
              <a:rPr lang="en-GB" dirty="0"/>
              <a:t>Bear in mind question why do older learners learn languages?</a:t>
            </a:r>
          </a:p>
        </p:txBody>
      </p:sp>
      <p:sp>
        <p:nvSpPr>
          <p:cNvPr id="4" name="Slide Number Placeholder 3"/>
          <p:cNvSpPr>
            <a:spLocks noGrp="1"/>
          </p:cNvSpPr>
          <p:nvPr>
            <p:ph type="sldNum" sz="quarter" idx="5"/>
          </p:nvPr>
        </p:nvSpPr>
        <p:spPr/>
        <p:txBody>
          <a:bodyPr/>
          <a:lstStyle/>
          <a:p>
            <a:fld id="{B1112D70-B830-4B44-979B-C00E3C632D99}" type="slidenum">
              <a:rPr lang="en-GB" smtClean="0"/>
              <a:t>6</a:t>
            </a:fld>
            <a:endParaRPr lang="en-GB"/>
          </a:p>
        </p:txBody>
      </p:sp>
    </p:spTree>
    <p:extLst>
      <p:ext uri="{BB962C8B-B14F-4D97-AF65-F5344CB8AC3E}">
        <p14:creationId xmlns:p14="http://schemas.microsoft.com/office/powerpoint/2010/main" val="282249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Sylvia</a:t>
            </a:r>
          </a:p>
          <a:p>
            <a:endParaRPr lang="en-GB" dirty="0"/>
          </a:p>
          <a:p>
            <a:r>
              <a:rPr lang="en-GB" sz="1200" b="1" dirty="0">
                <a:solidFill>
                  <a:srgbClr val="FF0000"/>
                </a:solidFill>
              </a:rPr>
              <a:t>Put in text chat how you think older learners differ and why do older learners learn languages.</a:t>
            </a:r>
          </a:p>
          <a:p>
            <a:endParaRPr lang="en-GB" sz="1200" b="1">
              <a:solidFill>
                <a:srgbClr val="FF0000"/>
              </a:solidFill>
            </a:endParaRPr>
          </a:p>
          <a:p>
            <a:r>
              <a:rPr lang="en-GB"/>
              <a:t>This </a:t>
            </a:r>
            <a:r>
              <a:rPr lang="en-GB" dirty="0"/>
              <a:t>slide about older students on our modules</a:t>
            </a:r>
          </a:p>
          <a:p>
            <a:endParaRPr lang="en-GB" dirty="0"/>
          </a:p>
          <a:p>
            <a:r>
              <a:rPr lang="en-GB" dirty="0"/>
              <a:t>Background on age groups at OU. (Good to know about, but we shouldn’t spend much time on this (if at all). )</a:t>
            </a:r>
          </a:p>
          <a:p>
            <a:endParaRPr lang="en-GB" dirty="0"/>
          </a:p>
          <a:p>
            <a:r>
              <a:rPr lang="en-GB" dirty="0"/>
              <a:t>Top bar chart: Age distribution university-wide</a:t>
            </a:r>
          </a:p>
          <a:p>
            <a:r>
              <a:rPr lang="en-GB" dirty="0"/>
              <a:t>Middle bar chart: Age distribution in WELS-LAL  (including Applied Linguistics, English for Business studies etc.)</a:t>
            </a:r>
          </a:p>
          <a:p>
            <a:endParaRPr lang="en-GB" dirty="0"/>
          </a:p>
          <a:p>
            <a:pPr rtl="0"/>
            <a:r>
              <a:rPr lang="en-GB" dirty="0">
                <a:effectLst/>
                <a:latin typeface="Segoe UI" panose="020B0502040204020203" pitchFamily="34" charset="0"/>
              </a:rPr>
              <a:t>[10:23] </a:t>
            </a:r>
            <a:r>
              <a:rPr lang="en-GB" dirty="0" err="1">
                <a:effectLst/>
                <a:latin typeface="Segoe UI" panose="020B0502040204020203" pitchFamily="34" charset="0"/>
              </a:rPr>
              <a:t>Baerbel.Brash</a:t>
            </a:r>
            <a:endParaRPr lang="en-GB" dirty="0">
              <a:effectLst/>
              <a:latin typeface="Segoe UI" panose="020B0502040204020203" pitchFamily="34" charset="0"/>
            </a:endParaRPr>
          </a:p>
          <a:p>
            <a:pPr rtl="0"/>
            <a:br>
              <a:rPr lang="en-GB" dirty="0"/>
            </a:br>
            <a:endParaRPr lang="en-GB" dirty="0"/>
          </a:p>
          <a:p>
            <a:endParaRPr lang="en-GB" dirty="0"/>
          </a:p>
          <a:p>
            <a:r>
              <a:rPr lang="en-GB" dirty="0"/>
              <a:t>Table on the right: actual languages modules: high proportion of older learners</a:t>
            </a:r>
          </a:p>
          <a:p>
            <a:r>
              <a:rPr lang="en-GB" dirty="0"/>
              <a:t>Bottom bar chart demonstrates: right-shift in age distribution, numbers going up in top age group - covers a wider segment (i.e. not just a five-year period 65-69 but including learners aged up to 80+)</a:t>
            </a:r>
          </a:p>
        </p:txBody>
      </p:sp>
      <p:sp>
        <p:nvSpPr>
          <p:cNvPr id="4" name="Slide Number Placeholder 3"/>
          <p:cNvSpPr>
            <a:spLocks noGrp="1"/>
          </p:cNvSpPr>
          <p:nvPr>
            <p:ph type="sldNum" sz="quarter" idx="5"/>
          </p:nvPr>
        </p:nvSpPr>
        <p:spPr/>
        <p:txBody>
          <a:bodyPr/>
          <a:lstStyle/>
          <a:p>
            <a:fld id="{829D798F-3C03-4F36-9787-896B52E70D71}" type="slidenum">
              <a:rPr lang="en-GB" smtClean="0"/>
              <a:t>7</a:t>
            </a:fld>
            <a:endParaRPr lang="en-GB"/>
          </a:p>
        </p:txBody>
      </p:sp>
    </p:spTree>
    <p:extLst>
      <p:ext uri="{BB962C8B-B14F-4D97-AF65-F5344CB8AC3E}">
        <p14:creationId xmlns:p14="http://schemas.microsoft.com/office/powerpoint/2010/main" val="216106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Sylvia – now let’s explore why language learning is particularly beneficial for older learners.</a:t>
            </a:r>
          </a:p>
          <a:p>
            <a:r>
              <a:rPr lang="en-GB" dirty="0"/>
              <a:t>Do you have any ideas? Please type in the chat.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8063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Sylvia – go through slide. Then:</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Now let’s look at the benefits and challenges of language learning for older learners. </a:t>
            </a:r>
            <a:r>
              <a:rPr lang="en-GB" dirty="0" err="1"/>
              <a:t>Rosi</a:t>
            </a:r>
            <a:r>
              <a:rPr lang="en-GB" dirty="0"/>
              <a:t> will explore these with you and share how we came to collaborate with Lingo Flamingo.</a:t>
            </a:r>
          </a:p>
          <a:p>
            <a:pPr marL="0" lvl="0" indent="0" algn="l" rtl="0">
              <a:spcBef>
                <a:spcPts val="0"/>
              </a:spcBef>
              <a:spcAft>
                <a:spcPts val="0"/>
              </a:spcAft>
              <a:buNone/>
            </a:pPr>
            <a:endParaRPr dirty="0"/>
          </a:p>
        </p:txBody>
      </p:sp>
      <p:sp>
        <p:nvSpPr>
          <p:cNvPr id="248" name="Google Shape;24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Rosi</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depends! There is a deficit view, and now, much more current, a competence view.</a:t>
            </a:r>
            <a:endParaRPr dirty="0"/>
          </a:p>
          <a:p>
            <a:pPr marL="0" lvl="0" indent="0" algn="l" rtl="0">
              <a:spcBef>
                <a:spcPts val="0"/>
              </a:spcBef>
              <a:spcAft>
                <a:spcPts val="0"/>
              </a:spcAft>
              <a:buNone/>
            </a:pPr>
            <a:endParaRPr dirty="0"/>
          </a:p>
          <a:p>
            <a:pPr marL="457200" lvl="0" indent="-457200" algn="l" rtl="0">
              <a:spcBef>
                <a:spcPts val="0"/>
              </a:spcBef>
              <a:spcAft>
                <a:spcPts val="0"/>
              </a:spcAft>
              <a:buNone/>
            </a:pPr>
            <a:r>
              <a:rPr lang="en-GB" dirty="0"/>
              <a:t>Sight and/or hearing loss</a:t>
            </a:r>
            <a:endParaRPr dirty="0"/>
          </a:p>
          <a:p>
            <a:pPr marL="457200" lvl="0" indent="-457200" algn="l" rtl="0">
              <a:spcBef>
                <a:spcPts val="0"/>
              </a:spcBef>
              <a:spcAft>
                <a:spcPts val="0"/>
              </a:spcAft>
              <a:buNone/>
            </a:pPr>
            <a:r>
              <a:rPr lang="en-GB" dirty="0"/>
              <a:t>Restricted mobility</a:t>
            </a:r>
            <a:endParaRPr dirty="0"/>
          </a:p>
          <a:p>
            <a:pPr marL="457200" lvl="0" indent="-457200" algn="l" rtl="0">
              <a:spcBef>
                <a:spcPts val="0"/>
              </a:spcBef>
              <a:spcAft>
                <a:spcPts val="0"/>
              </a:spcAft>
              <a:buNone/>
            </a:pPr>
            <a:r>
              <a:rPr lang="en-GB" dirty="0"/>
              <a:t>Lower information recall</a:t>
            </a:r>
            <a:endParaRPr dirty="0"/>
          </a:p>
          <a:p>
            <a:pPr marL="457200" lvl="0" indent="-457200" algn="l" rtl="0">
              <a:spcBef>
                <a:spcPts val="0"/>
              </a:spcBef>
              <a:spcAft>
                <a:spcPts val="0"/>
              </a:spcAft>
              <a:buNone/>
            </a:pPr>
            <a:r>
              <a:rPr lang="en-GB" dirty="0"/>
              <a:t>Lower processing speed / difficulties with parallel processing</a:t>
            </a:r>
            <a:endParaRPr dirty="0"/>
          </a:p>
          <a:p>
            <a:pPr marL="457200" lvl="0" indent="-457200" algn="l" rtl="0">
              <a:spcBef>
                <a:spcPts val="0"/>
              </a:spcBef>
              <a:spcAft>
                <a:spcPts val="0"/>
              </a:spcAft>
              <a:buNone/>
            </a:pPr>
            <a:endParaRPr dirty="0"/>
          </a:p>
          <a:p>
            <a:pPr marL="457200" lvl="0" indent="-457200" algn="l" rtl="0">
              <a:spcBef>
                <a:spcPts val="0"/>
              </a:spcBef>
              <a:spcAft>
                <a:spcPts val="0"/>
              </a:spcAft>
              <a:buNone/>
            </a:pPr>
            <a:r>
              <a:rPr lang="en-GB" dirty="0"/>
              <a:t>Each person’s ageing process is individual.</a:t>
            </a:r>
            <a:endParaRPr dirty="0"/>
          </a:p>
          <a:p>
            <a:pPr marL="457200" lvl="0" indent="-457200" algn="l" rtl="0">
              <a:spcBef>
                <a:spcPts val="0"/>
              </a:spcBef>
              <a:spcAft>
                <a:spcPts val="0"/>
              </a:spcAft>
              <a:buNone/>
            </a:pPr>
            <a:r>
              <a:rPr lang="en-GB" dirty="0"/>
              <a:t>The actual learning capacity has not declined. </a:t>
            </a:r>
            <a:endParaRPr dirty="0"/>
          </a:p>
          <a:p>
            <a:pPr marL="457200" lvl="0" indent="-457200" algn="l" rtl="0">
              <a:spcBef>
                <a:spcPts val="0"/>
              </a:spcBef>
              <a:spcAft>
                <a:spcPts val="0"/>
              </a:spcAft>
              <a:buNone/>
            </a:pPr>
            <a:r>
              <a:rPr lang="en-GB" dirty="0"/>
              <a:t>Older people are less good at some things but better at others</a:t>
            </a:r>
            <a:endParaRPr dirty="0"/>
          </a:p>
          <a:p>
            <a:pPr marL="0" lvl="0" indent="0" algn="l" rtl="0">
              <a:spcBef>
                <a:spcPts val="0"/>
              </a:spcBef>
              <a:spcAft>
                <a:spcPts val="0"/>
              </a:spcAft>
              <a:buClr>
                <a:schemeClr val="dk1"/>
              </a:buClr>
              <a:buSzPts val="1200"/>
              <a:buFont typeface="Calibri"/>
              <a:buNone/>
            </a:pPr>
            <a:r>
              <a:rPr lang="en-GB" dirty="0"/>
              <a:t>Compensation of loss of abilities through</a:t>
            </a:r>
            <a:endParaRPr dirty="0"/>
          </a:p>
          <a:p>
            <a:pPr marL="0" lvl="0" indent="0" algn="l" rtl="0">
              <a:spcBef>
                <a:spcPts val="0"/>
              </a:spcBef>
              <a:spcAft>
                <a:spcPts val="0"/>
              </a:spcAft>
              <a:buNone/>
            </a:pPr>
            <a:r>
              <a:rPr lang="en-GB" dirty="0"/>
              <a:t>World knowledge and experience, </a:t>
            </a:r>
            <a:endParaRPr dirty="0"/>
          </a:p>
          <a:p>
            <a:pPr marL="0" lvl="0" indent="0" algn="l" rtl="0">
              <a:spcBef>
                <a:spcPts val="0"/>
              </a:spcBef>
              <a:spcAft>
                <a:spcPts val="0"/>
              </a:spcAft>
              <a:buNone/>
            </a:pPr>
            <a:r>
              <a:rPr lang="en-GB" dirty="0"/>
              <a:t>Conceptual knowledge</a:t>
            </a:r>
            <a:endParaRPr dirty="0"/>
          </a:p>
          <a:p>
            <a:pPr marL="0" lvl="0" indent="0" algn="l" rtl="0">
              <a:spcBef>
                <a:spcPts val="0"/>
              </a:spcBef>
              <a:spcAft>
                <a:spcPts val="0"/>
              </a:spcAft>
              <a:buNone/>
            </a:pPr>
            <a:r>
              <a:rPr lang="en-GB" dirty="0"/>
              <a:t>Problem solving skills </a:t>
            </a:r>
            <a:endParaRPr dirty="0"/>
          </a:p>
          <a:p>
            <a:pPr marL="0" lvl="0" indent="0" algn="l" rtl="0">
              <a:spcBef>
                <a:spcPts val="0"/>
              </a:spcBef>
              <a:spcAft>
                <a:spcPts val="0"/>
              </a:spcAft>
              <a:buNone/>
            </a:pPr>
            <a:r>
              <a:rPr lang="en-GB" dirty="0"/>
              <a:t>Focused learning and high motivation</a:t>
            </a:r>
            <a:endParaRPr dirty="0"/>
          </a:p>
          <a:p>
            <a:pPr marL="0" lvl="0" indent="0" algn="l" rtl="0">
              <a:spcBef>
                <a:spcPts val="0"/>
              </a:spcBef>
              <a:spcAft>
                <a:spcPts val="0"/>
              </a:spcAft>
              <a:buNone/>
            </a:pPr>
            <a:r>
              <a:rPr lang="en-GB" dirty="0"/>
              <a:t>Increased accuracy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Interesting in terms of language learning:</a:t>
            </a:r>
            <a:endParaRPr dirty="0"/>
          </a:p>
          <a:p>
            <a:pPr marL="0" lvl="0" indent="0" algn="l" rtl="0">
              <a:spcBef>
                <a:spcPts val="0"/>
              </a:spcBef>
              <a:spcAft>
                <a:spcPts val="0"/>
              </a:spcAft>
              <a:buNone/>
            </a:pPr>
            <a:r>
              <a:rPr lang="en-GB" dirty="0"/>
              <a:t>How we learn: children/adolescents/young adults</a:t>
            </a:r>
            <a:endParaRPr dirty="0"/>
          </a:p>
          <a:p>
            <a:pPr marL="0" lvl="0" indent="0" algn="l" rtl="0">
              <a:spcBef>
                <a:spcPts val="0"/>
              </a:spcBef>
              <a:spcAft>
                <a:spcPts val="0"/>
              </a:spcAft>
              <a:buNone/>
            </a:pPr>
            <a:r>
              <a:rPr lang="en-GB" dirty="0"/>
              <a:t>Implicit/explicit learning</a:t>
            </a:r>
            <a:endParaRPr dirty="0"/>
          </a:p>
          <a:p>
            <a:pPr marL="0" lvl="0" indent="0" algn="l" rtl="0">
              <a:spcBef>
                <a:spcPts val="0"/>
              </a:spcBef>
              <a:spcAft>
                <a:spcPts val="0"/>
              </a:spcAft>
              <a:buNone/>
            </a:pPr>
            <a:r>
              <a:rPr lang="en-GB" dirty="0"/>
              <a:t>What changes happen through adulthood? </a:t>
            </a:r>
            <a:endParaRPr dirty="0"/>
          </a:p>
        </p:txBody>
      </p:sp>
      <p:sp>
        <p:nvSpPr>
          <p:cNvPr id="263" name="Google Shape;2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3D367-9F17-4E70-A930-8FDCC9B47D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DB363E-D9A8-4597-A577-E4FDB2293A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AC4F12-2BE6-45CE-8976-6A5CEA87711C}"/>
              </a:ext>
            </a:extLst>
          </p:cNvPr>
          <p:cNvSpPr>
            <a:spLocks noGrp="1"/>
          </p:cNvSpPr>
          <p:nvPr>
            <p:ph type="dt" sz="half" idx="10"/>
          </p:nvPr>
        </p:nvSpPr>
        <p:spPr/>
        <p:txBody>
          <a:bodyPr/>
          <a:lstStyle/>
          <a:p>
            <a:fld id="{8B92B574-16AB-4705-AF91-2F3B1E2106E4}" type="datetimeFigureOut">
              <a:rPr lang="en-GB" smtClean="0"/>
              <a:t>17/03/2022</a:t>
            </a:fld>
            <a:endParaRPr lang="en-GB"/>
          </a:p>
        </p:txBody>
      </p:sp>
      <p:sp>
        <p:nvSpPr>
          <p:cNvPr id="5" name="Footer Placeholder 4">
            <a:extLst>
              <a:ext uri="{FF2B5EF4-FFF2-40B4-BE49-F238E27FC236}">
                <a16:creationId xmlns:a16="http://schemas.microsoft.com/office/drawing/2014/main" id="{2741C813-4322-4536-973A-A682387B57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7CBA79-4FD4-4CE0-BA4B-CD5BB06712AF}"/>
              </a:ext>
            </a:extLst>
          </p:cNvPr>
          <p:cNvSpPr>
            <a:spLocks noGrp="1"/>
          </p:cNvSpPr>
          <p:nvPr>
            <p:ph type="sldNum" sz="quarter" idx="12"/>
          </p:nvPr>
        </p:nvSpPr>
        <p:spPr/>
        <p:txBody>
          <a:bodyPr/>
          <a:lstStyle/>
          <a:p>
            <a:fld id="{F634EFB0-65BE-4FB1-BDF9-354EF0226838}" type="slidenum">
              <a:rPr lang="en-GB" smtClean="0"/>
              <a:t>‹#›</a:t>
            </a:fld>
            <a:endParaRPr lang="en-GB"/>
          </a:p>
        </p:txBody>
      </p:sp>
    </p:spTree>
    <p:extLst>
      <p:ext uri="{BB962C8B-B14F-4D97-AF65-F5344CB8AC3E}">
        <p14:creationId xmlns:p14="http://schemas.microsoft.com/office/powerpoint/2010/main" val="270936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EA9E-3B8F-41B2-B2B8-55A02D9055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8731AC0-247B-44A5-8138-E5A999F335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11FAF3-8234-4DE9-B432-98C962025B6C}"/>
              </a:ext>
            </a:extLst>
          </p:cNvPr>
          <p:cNvSpPr>
            <a:spLocks noGrp="1"/>
          </p:cNvSpPr>
          <p:nvPr>
            <p:ph type="dt" sz="half" idx="10"/>
          </p:nvPr>
        </p:nvSpPr>
        <p:spPr/>
        <p:txBody>
          <a:bodyPr/>
          <a:lstStyle/>
          <a:p>
            <a:fld id="{8B92B574-16AB-4705-AF91-2F3B1E2106E4}" type="datetimeFigureOut">
              <a:rPr lang="en-GB" smtClean="0"/>
              <a:t>17/03/2022</a:t>
            </a:fld>
            <a:endParaRPr lang="en-GB"/>
          </a:p>
        </p:txBody>
      </p:sp>
      <p:sp>
        <p:nvSpPr>
          <p:cNvPr id="5" name="Footer Placeholder 4">
            <a:extLst>
              <a:ext uri="{FF2B5EF4-FFF2-40B4-BE49-F238E27FC236}">
                <a16:creationId xmlns:a16="http://schemas.microsoft.com/office/drawing/2014/main" id="{082CD9FC-F11B-40F6-B65E-E6C5F0E359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CD4207-4395-4CC1-99B7-114B339EEB47}"/>
              </a:ext>
            </a:extLst>
          </p:cNvPr>
          <p:cNvSpPr>
            <a:spLocks noGrp="1"/>
          </p:cNvSpPr>
          <p:nvPr>
            <p:ph type="sldNum" sz="quarter" idx="12"/>
          </p:nvPr>
        </p:nvSpPr>
        <p:spPr/>
        <p:txBody>
          <a:bodyPr/>
          <a:lstStyle/>
          <a:p>
            <a:fld id="{F634EFB0-65BE-4FB1-BDF9-354EF0226838}" type="slidenum">
              <a:rPr lang="en-GB" smtClean="0"/>
              <a:t>‹#›</a:t>
            </a:fld>
            <a:endParaRPr lang="en-GB"/>
          </a:p>
        </p:txBody>
      </p:sp>
    </p:spTree>
    <p:extLst>
      <p:ext uri="{BB962C8B-B14F-4D97-AF65-F5344CB8AC3E}">
        <p14:creationId xmlns:p14="http://schemas.microsoft.com/office/powerpoint/2010/main" val="982599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4" name="Google Shape;18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7"/>
        <p:cNvGrpSpPr/>
        <p:nvPr/>
      </p:nvGrpSpPr>
      <p:grpSpPr>
        <a:xfrm>
          <a:off x="0" y="0"/>
          <a:ext cx="0" cy="0"/>
          <a:chOff x="0" y="0"/>
          <a:chExt cx="0" cy="0"/>
        </a:xfrm>
      </p:grpSpPr>
      <p:sp>
        <p:nvSpPr>
          <p:cNvPr id="188" name="Google Shape;18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761" y="2880001"/>
            <a:ext cx="11486267" cy="1329595"/>
          </a:xfrm>
          <a:prstGeom prst="rect">
            <a:avLst/>
          </a:prstGeom>
        </p:spPr>
        <p:txBody>
          <a:bodyPr wrap="square" lIns="0" tIns="0" rIns="0" bIns="0" anchor="t" anchorCtr="0">
            <a:spAutoFit/>
          </a:bodyPr>
          <a:lstStyle>
            <a:lvl1pPr algn="l">
              <a:defRPr sz="4800" b="1">
                <a:solidFill>
                  <a:schemeClr val="bg1"/>
                </a:solidFill>
                <a:latin typeface="Montserrat" panose="00000500000000000000" pitchFamily="2" charset="0"/>
              </a:defRPr>
            </a:lvl1pPr>
          </a:lstStyle>
          <a:p>
            <a:r>
              <a:rPr lang="en-US" dirty="0"/>
              <a:t>PRESENTATION</a:t>
            </a:r>
            <a:br>
              <a:rPr lang="en-US" dirty="0"/>
            </a:br>
            <a:r>
              <a:rPr lang="en-US" dirty="0"/>
              <a:t>TITLE</a:t>
            </a:r>
          </a:p>
        </p:txBody>
      </p:sp>
      <p:sp>
        <p:nvSpPr>
          <p:cNvPr id="3" name="Subtitle 2"/>
          <p:cNvSpPr>
            <a:spLocks noGrp="1"/>
          </p:cNvSpPr>
          <p:nvPr>
            <p:ph type="subTitle" idx="1" hasCustomPrompt="1"/>
          </p:nvPr>
        </p:nvSpPr>
        <p:spPr>
          <a:xfrm>
            <a:off x="365761" y="4222657"/>
            <a:ext cx="11486268" cy="332399"/>
          </a:xfrm>
          <a:prstGeom prst="rect">
            <a:avLst/>
          </a:prstGeom>
        </p:spPr>
        <p:txBody>
          <a:bodyPr wrap="square" lIns="0" tIns="0" rIns="0" bIns="0">
            <a:spAutoFit/>
          </a:bodyPr>
          <a:lstStyle>
            <a:lvl1pPr marL="0" indent="0" algn="l">
              <a:buNone/>
              <a:defRPr sz="2400">
                <a:solidFill>
                  <a:schemeClr val="bg1"/>
                </a:solidFill>
                <a:latin typeface="Montserrat" panose="00000500000000000000" pitchFamily="2" charset="0"/>
              </a:defRPr>
            </a:lvl1pPr>
            <a:lvl2pPr marL="457177" indent="0" algn="ctr">
              <a:buNone/>
              <a:defRPr sz="2000"/>
            </a:lvl2pPr>
            <a:lvl3pPr marL="914354" indent="0" algn="ctr">
              <a:buNone/>
              <a:defRPr sz="1801"/>
            </a:lvl3pPr>
            <a:lvl4pPr marL="1371531"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dirty="0"/>
              <a:t>SUB TITLE IN HERE</a:t>
            </a:r>
          </a:p>
        </p:txBody>
      </p:sp>
      <p:sp>
        <p:nvSpPr>
          <p:cNvPr id="4" name="Date Placeholder 3"/>
          <p:cNvSpPr>
            <a:spLocks noGrp="1"/>
          </p:cNvSpPr>
          <p:nvPr>
            <p:ph type="dt" sz="half" idx="10"/>
          </p:nvPr>
        </p:nvSpPr>
        <p:spPr>
          <a:xfrm>
            <a:off x="365759" y="6321578"/>
            <a:ext cx="2743200" cy="184665"/>
          </a:xfrm>
          <a:prstGeom prst="rect">
            <a:avLst/>
          </a:prstGeom>
        </p:spPr>
        <p:txBody>
          <a:bodyPr lIns="0" tIns="0" rIns="0" bIns="0" anchor="t" anchorCtr="0">
            <a:noAutofit/>
          </a:bodyPr>
          <a:lstStyle>
            <a:lvl1pPr>
              <a:defRPr sz="1333">
                <a:solidFill>
                  <a:schemeClr val="bg1"/>
                </a:solidFill>
                <a:latin typeface="Montserrat" panose="00000500000000000000" pitchFamily="2" charset="0"/>
              </a:defRPr>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1477" y="5507027"/>
            <a:ext cx="1460553" cy="999213"/>
          </a:xfrm>
          <a:prstGeom prst="rect">
            <a:avLst/>
          </a:prstGeom>
        </p:spPr>
      </p:pic>
    </p:spTree>
    <p:extLst>
      <p:ext uri="{BB962C8B-B14F-4D97-AF65-F5344CB8AC3E}">
        <p14:creationId xmlns:p14="http://schemas.microsoft.com/office/powerpoint/2010/main" val="38822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a:spLocks noGrp="1"/>
          </p:cNvSpPr>
          <p:nvPr>
            <p:ph type="pic" idx="2"/>
          </p:nvPr>
        </p:nvSpPr>
        <p:spPr>
          <a:xfrm>
            <a:off x="5183188" y="987425"/>
            <a:ext cx="6172200" cy="4873625"/>
          </a:xfrm>
          <a:prstGeom prst="rect">
            <a:avLst/>
          </a:prstGeom>
          <a:noFill/>
          <a:ln>
            <a:noFill/>
          </a:ln>
        </p:spPr>
      </p:sp>
      <p:sp>
        <p:nvSpPr>
          <p:cNvPr id="84" name="Google Shape;84;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 id="2147483678" r:id="rId10"/>
    <p:sldLayoutId id="21474836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7" name="Google Shape;17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78" name="Google Shape;17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79" name="Google Shape;17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80" name="Google Shape;18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1922968"/>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354" rtl="0" eaLnBrk="1" latinLnBrk="0" hangingPunct="1">
        <a:lnSpc>
          <a:spcPct val="90000"/>
        </a:lnSpc>
        <a:spcBef>
          <a:spcPct val="0"/>
        </a:spcBef>
        <a:buNone/>
        <a:defRPr sz="4400" kern="1200">
          <a:solidFill>
            <a:schemeClr val="tx1"/>
          </a:solidFill>
          <a:latin typeface="Montserrat" panose="00000500000000000000" pitchFamily="2" charset="0"/>
          <a:ea typeface="+mj-ea"/>
          <a:cs typeface="+mj-cs"/>
        </a:defRPr>
      </a:lvl1pPr>
    </p:titleStyle>
    <p:bodyStyle>
      <a:lvl1pPr marL="228589" indent="-228589" algn="l" defTabSz="914354"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67"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1"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476"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54" rtl="0" eaLnBrk="1" latinLnBrk="0" hangingPunct="1">
        <a:defRPr sz="1801" kern="1200">
          <a:solidFill>
            <a:schemeClr val="tx1"/>
          </a:solidFill>
          <a:latin typeface="+mn-lt"/>
          <a:ea typeface="+mn-ea"/>
          <a:cs typeface="+mn-cs"/>
        </a:defRPr>
      </a:lvl1pPr>
      <a:lvl2pPr marL="457177" algn="l" defTabSz="914354" rtl="0" eaLnBrk="1" latinLnBrk="0" hangingPunct="1">
        <a:defRPr sz="1801" kern="1200">
          <a:solidFill>
            <a:schemeClr val="tx1"/>
          </a:solidFill>
          <a:latin typeface="+mn-lt"/>
          <a:ea typeface="+mn-ea"/>
          <a:cs typeface="+mn-cs"/>
        </a:defRPr>
      </a:lvl2pPr>
      <a:lvl3pPr marL="914354" algn="l" defTabSz="914354" rtl="0" eaLnBrk="1" latinLnBrk="0" hangingPunct="1">
        <a:defRPr sz="1801" kern="1200">
          <a:solidFill>
            <a:schemeClr val="tx1"/>
          </a:solidFill>
          <a:latin typeface="+mn-lt"/>
          <a:ea typeface="+mn-ea"/>
          <a:cs typeface="+mn-cs"/>
        </a:defRPr>
      </a:lvl3pPr>
      <a:lvl4pPr marL="1371531" algn="l" defTabSz="914354" rtl="0" eaLnBrk="1" latinLnBrk="0" hangingPunct="1">
        <a:defRPr sz="1801" kern="1200">
          <a:solidFill>
            <a:schemeClr val="tx1"/>
          </a:solidFill>
          <a:latin typeface="+mn-lt"/>
          <a:ea typeface="+mn-ea"/>
          <a:cs typeface="+mn-cs"/>
        </a:defRPr>
      </a:lvl4pPr>
      <a:lvl5pPr marL="1828709" algn="l" defTabSz="914354" rtl="0" eaLnBrk="1" latinLnBrk="0" hangingPunct="1">
        <a:defRPr sz="1801" kern="1200">
          <a:solidFill>
            <a:schemeClr val="tx1"/>
          </a:solidFill>
          <a:latin typeface="+mn-lt"/>
          <a:ea typeface="+mn-ea"/>
          <a:cs typeface="+mn-cs"/>
        </a:defRPr>
      </a:lvl5pPr>
      <a:lvl6pPr marL="2285886" algn="l" defTabSz="914354" rtl="0" eaLnBrk="1" latinLnBrk="0" hangingPunct="1">
        <a:defRPr sz="1801" kern="1200">
          <a:solidFill>
            <a:schemeClr val="tx1"/>
          </a:solidFill>
          <a:latin typeface="+mn-lt"/>
          <a:ea typeface="+mn-ea"/>
          <a:cs typeface="+mn-cs"/>
        </a:defRPr>
      </a:lvl6pPr>
      <a:lvl7pPr marL="2743063" algn="l" defTabSz="914354" rtl="0" eaLnBrk="1" latinLnBrk="0" hangingPunct="1">
        <a:defRPr sz="1801" kern="1200">
          <a:solidFill>
            <a:schemeClr val="tx1"/>
          </a:solidFill>
          <a:latin typeface="+mn-lt"/>
          <a:ea typeface="+mn-ea"/>
          <a:cs typeface="+mn-cs"/>
        </a:defRPr>
      </a:lvl7pPr>
      <a:lvl8pPr marL="3200240" algn="l" defTabSz="914354" rtl="0" eaLnBrk="1" latinLnBrk="0" hangingPunct="1">
        <a:defRPr sz="1801" kern="1200">
          <a:solidFill>
            <a:schemeClr val="tx1"/>
          </a:solidFill>
          <a:latin typeface="+mn-lt"/>
          <a:ea typeface="+mn-ea"/>
          <a:cs typeface="+mn-cs"/>
        </a:defRPr>
      </a:lvl8pPr>
      <a:lvl9pPr marL="3657417" algn="l" defTabSz="91435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7.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_qFzHoNXZ1M?feature=oembed"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www.open.edu/openlearncreate/course/index.php?categoryid=44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hyperlink" Target="https://www.open.edu/openlearncreate/mod/forumng/view.php?id=174856" TargetMode="External"/><Relationship Id="rId2" Type="http://schemas.openxmlformats.org/officeDocument/2006/relationships/hyperlink" Target="https://www.open.edu/openlearncreate/pluginfile.php/580203/mod_book/chapter/24072/Model%20Answer%20Unit%202%20Activity%206.3%20Application%20and%20reflection.pdf"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hyperlink" Target="https://padlet.com/exploerercourse/szdmdbfs3bmlbx9f"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ahajournals.org/doi/full/10.1161/STROKEAHA.115.010418"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79141" y="157694"/>
            <a:ext cx="11246464" cy="609398"/>
          </a:xfrm>
        </p:spPr>
        <p:txBody>
          <a:bodyPr/>
          <a:lstStyle/>
          <a:p>
            <a:r>
              <a:rPr lang="en-US" sz="4400" dirty="0"/>
              <a:t>EMPLOYABILITY CONFERENCE 2022</a:t>
            </a:r>
          </a:p>
        </p:txBody>
      </p:sp>
      <p:sp>
        <p:nvSpPr>
          <p:cNvPr id="5" name="Subtitle 4"/>
          <p:cNvSpPr>
            <a:spLocks noGrp="1"/>
          </p:cNvSpPr>
          <p:nvPr>
            <p:ph type="subTitle" idx="1"/>
          </p:nvPr>
        </p:nvSpPr>
        <p:spPr>
          <a:xfrm>
            <a:off x="379140" y="767092"/>
            <a:ext cx="11246465" cy="664797"/>
          </a:xfrm>
        </p:spPr>
        <p:txBody>
          <a:bodyPr/>
          <a:lstStyle/>
          <a:p>
            <a:r>
              <a:rPr lang="en-US" dirty="0"/>
              <a:t>Employability: expanding the narrative for a rapidly changing world – continuing the conversation </a:t>
            </a:r>
          </a:p>
        </p:txBody>
      </p:sp>
      <p:sp>
        <p:nvSpPr>
          <p:cNvPr id="2" name="TextBox 1">
            <a:extLst>
              <a:ext uri="{FF2B5EF4-FFF2-40B4-BE49-F238E27FC236}">
                <a16:creationId xmlns:a16="http://schemas.microsoft.com/office/drawing/2014/main" id="{85A2831A-6611-46D6-BF7E-B5564D8EF23C}"/>
              </a:ext>
            </a:extLst>
          </p:cNvPr>
          <p:cNvSpPr txBox="1"/>
          <p:nvPr/>
        </p:nvSpPr>
        <p:spPr>
          <a:xfrm>
            <a:off x="2595156" y="853441"/>
            <a:ext cx="2969621" cy="1663337"/>
          </a:xfrm>
          <a:prstGeom prst="rect">
            <a:avLst/>
          </a:prstGeom>
          <a:noFill/>
        </p:spPr>
        <p:txBody>
          <a:bodyPr wrap="square"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7" descr="Graphical user interface&#10;&#10;Description automatically generated">
            <a:extLst>
              <a:ext uri="{FF2B5EF4-FFF2-40B4-BE49-F238E27FC236}">
                <a16:creationId xmlns:a16="http://schemas.microsoft.com/office/drawing/2014/main" id="{6193D994-E2FC-46EA-98C1-5039ED753CF3}"/>
              </a:ext>
            </a:extLst>
          </p:cNvPr>
          <p:cNvPicPr>
            <a:picLocks noChangeAspect="1"/>
          </p:cNvPicPr>
          <p:nvPr/>
        </p:nvPicPr>
        <p:blipFill rotWithShape="1">
          <a:blip r:embed="rId3">
            <a:extLst>
              <a:ext uri="{28A0092B-C50C-407E-A947-70E740481C1C}">
                <a14:useLocalDpi xmlns:a14="http://schemas.microsoft.com/office/drawing/2010/main" val="0"/>
              </a:ext>
            </a:extLst>
          </a:blip>
          <a:srcRect l="70358" b="1864"/>
          <a:stretch/>
        </p:blipFill>
        <p:spPr>
          <a:xfrm>
            <a:off x="9721923" y="4480472"/>
            <a:ext cx="2409117" cy="2219834"/>
          </a:xfrm>
          <a:prstGeom prst="rect">
            <a:avLst/>
          </a:prstGeom>
        </p:spPr>
      </p:pic>
      <p:sp>
        <p:nvSpPr>
          <p:cNvPr id="9" name="Title 3">
            <a:extLst>
              <a:ext uri="{FF2B5EF4-FFF2-40B4-BE49-F238E27FC236}">
                <a16:creationId xmlns:a16="http://schemas.microsoft.com/office/drawing/2014/main" id="{75D31BD8-09A3-43EE-A06D-F7CCB3B662E0}"/>
              </a:ext>
            </a:extLst>
          </p:cNvPr>
          <p:cNvSpPr txBox="1">
            <a:spLocks/>
          </p:cNvSpPr>
          <p:nvPr/>
        </p:nvSpPr>
        <p:spPr>
          <a:xfrm>
            <a:off x="379140" y="2819602"/>
            <a:ext cx="11486269" cy="1495794"/>
          </a:xfrm>
          <a:prstGeom prst="rect">
            <a:avLst/>
          </a:prstGeom>
        </p:spPr>
        <p:txBody>
          <a:bodyPr vert="horz" wrap="square" lIns="0" tIns="0" rIns="0" bIns="0" rtlCol="0" anchor="t" anchorCtr="0">
            <a:spAutoFit/>
          </a:bodyPr>
          <a:lstStyle>
            <a:lvl1pPr algn="l" defTabSz="914354" rtl="0" eaLnBrk="1" latinLnBrk="0" hangingPunct="1">
              <a:lnSpc>
                <a:spcPct val="90000"/>
              </a:lnSpc>
              <a:spcBef>
                <a:spcPct val="0"/>
              </a:spcBef>
              <a:buNone/>
              <a:defRPr sz="4800" b="1" kern="1200">
                <a:solidFill>
                  <a:schemeClr val="bg1"/>
                </a:solidFill>
                <a:latin typeface="Montserrat" panose="00000500000000000000" pitchFamily="2" charset="0"/>
                <a:ea typeface="+mj-ea"/>
                <a:cs typeface="+mj-cs"/>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Montserrat" panose="00000500000000000000" pitchFamily="2" charset="0"/>
                <a:ea typeface="+mj-ea"/>
                <a:cs typeface="+mj-cs"/>
              </a:rPr>
              <a:t>Enhancing social care worker employability through innovative cross-sector professional learning provision</a:t>
            </a:r>
            <a:endParaRPr kumimoji="0" lang="en-US" sz="3600" b="1" i="0" u="none" strike="noStrike" kern="1200" cap="none" spc="0" normalizeH="0" baseline="0" noProof="0" dirty="0">
              <a:ln>
                <a:noFill/>
              </a:ln>
              <a:solidFill>
                <a:srgbClr val="FFFFFF"/>
              </a:solidFill>
              <a:effectLst/>
              <a:uLnTx/>
              <a:uFillTx/>
              <a:latin typeface="Montserrat" panose="00000500000000000000" pitchFamily="2" charset="0"/>
              <a:ea typeface="+mj-ea"/>
              <a:cs typeface="+mj-cs"/>
            </a:endParaRPr>
          </a:p>
        </p:txBody>
      </p:sp>
      <p:sp>
        <p:nvSpPr>
          <p:cNvPr id="10" name="Subtitle 4">
            <a:extLst>
              <a:ext uri="{FF2B5EF4-FFF2-40B4-BE49-F238E27FC236}">
                <a16:creationId xmlns:a16="http://schemas.microsoft.com/office/drawing/2014/main" id="{C387A22A-54E4-4FCD-A0D4-688FDFB7A4D4}"/>
              </a:ext>
            </a:extLst>
          </p:cNvPr>
          <p:cNvSpPr txBox="1">
            <a:spLocks/>
          </p:cNvSpPr>
          <p:nvPr/>
        </p:nvSpPr>
        <p:spPr>
          <a:xfrm>
            <a:off x="379140" y="4480472"/>
            <a:ext cx="11246465" cy="1125436"/>
          </a:xfrm>
          <a:prstGeom prst="rect">
            <a:avLst/>
          </a:prstGeom>
        </p:spPr>
        <p:txBody>
          <a:bodyPr vert="horz" wrap="square" lIns="0" tIns="0" rIns="0" bIns="0" rtlCol="0">
            <a:spAutoFit/>
          </a:bodyPr>
          <a:lstStyle>
            <a:lvl1pPr marL="0" indent="0" algn="l" defTabSz="914354" rtl="0" eaLnBrk="1" latinLnBrk="0" hangingPunct="1">
              <a:lnSpc>
                <a:spcPct val="90000"/>
              </a:lnSpc>
              <a:spcBef>
                <a:spcPts val="1001"/>
              </a:spcBef>
              <a:buFont typeface="Arial" panose="020B0604020202020204" pitchFamily="34" charset="0"/>
              <a:buNone/>
              <a:defRPr sz="2400" kern="1200">
                <a:solidFill>
                  <a:schemeClr val="bg1"/>
                </a:solidFill>
                <a:latin typeface="Montserrat" panose="00000500000000000000" pitchFamily="2" charset="0"/>
                <a:ea typeface="+mn-ea"/>
                <a:cs typeface="+mn-cs"/>
              </a:defRPr>
            </a:lvl1pPr>
            <a:lvl2pPr marL="457177"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1" kern="1200">
                <a:solidFill>
                  <a:schemeClr val="tx1"/>
                </a:solidFill>
                <a:latin typeface="+mn-lt"/>
                <a:ea typeface="+mn-ea"/>
                <a:cs typeface="+mn-cs"/>
              </a:defRPr>
            </a:lvl3pPr>
            <a:lvl4pPr marL="1371531"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3"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7"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Sylvia Warnecke, </a:t>
            </a:r>
            <a:r>
              <a:rPr kumimoji="0" lang="en-GB" sz="24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Rosi</a:t>
            </a:r>
            <a:r>
              <a:rPr kumimoji="0" lang="en-GB" sz="2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Mele, </a:t>
            </a:r>
            <a:r>
              <a:rPr kumimoji="0" lang="en-GB" sz="2400" b="0" i="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Bärbel</a:t>
            </a:r>
            <a:r>
              <a:rPr kumimoji="0" lang="en-GB" sz="2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Brash - School of Languages and Applied Linguistics</a:t>
            </a:r>
          </a:p>
          <a:p>
            <a:pPr marL="0" marR="0" lvl="0" indent="0" algn="l" defTabSz="914354"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The Open University and Lingo Flamingo</a:t>
            </a:r>
          </a:p>
        </p:txBody>
      </p:sp>
    </p:spTree>
    <p:extLst>
      <p:ext uri="{BB962C8B-B14F-4D97-AF65-F5344CB8AC3E}">
        <p14:creationId xmlns:p14="http://schemas.microsoft.com/office/powerpoint/2010/main" val="373498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264"/>
        <p:cNvGrpSpPr/>
        <p:nvPr/>
      </p:nvGrpSpPr>
      <p:grpSpPr>
        <a:xfrm>
          <a:off x="0" y="0"/>
          <a:ext cx="0" cy="0"/>
          <a:chOff x="0" y="0"/>
          <a:chExt cx="0" cy="0"/>
        </a:xfrm>
      </p:grpSpPr>
      <p:sp>
        <p:nvSpPr>
          <p:cNvPr id="265" name="Google Shape;265;p38"/>
          <p:cNvSpPr txBox="1">
            <a:spLocks noGrp="1"/>
          </p:cNvSpPr>
          <p:nvPr>
            <p:ph type="title"/>
          </p:nvPr>
        </p:nvSpPr>
        <p:spPr>
          <a:xfrm>
            <a:off x="423015" y="365125"/>
            <a:ext cx="1133892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GB" sz="4000" b="1" dirty="0"/>
              <a:t>4. Are older learners good at learning languages ?</a:t>
            </a:r>
            <a:endParaRPr dirty="0"/>
          </a:p>
        </p:txBody>
      </p:sp>
      <p:sp>
        <p:nvSpPr>
          <p:cNvPr id="266" name="Google Shape;266;p38"/>
          <p:cNvSpPr txBox="1">
            <a:spLocks noGrp="1"/>
          </p:cNvSpPr>
          <p:nvPr>
            <p:ph type="body" idx="1"/>
          </p:nvPr>
        </p:nvSpPr>
        <p:spPr>
          <a:xfrm>
            <a:off x="703025" y="4303394"/>
            <a:ext cx="5038725" cy="108265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GB"/>
              <a:t>Equating old age with a loss of abilities</a:t>
            </a:r>
            <a:endParaRPr/>
          </a:p>
        </p:txBody>
      </p:sp>
      <p:sp>
        <p:nvSpPr>
          <p:cNvPr id="267" name="Google Shape;267;p38"/>
          <p:cNvSpPr txBox="1">
            <a:spLocks noGrp="1"/>
          </p:cNvSpPr>
          <p:nvPr>
            <p:ph type="body" idx="2"/>
          </p:nvPr>
        </p:nvSpPr>
        <p:spPr>
          <a:xfrm>
            <a:off x="5741750" y="4186237"/>
            <a:ext cx="6571335" cy="9572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GB"/>
              <a:t>Viewing older learners in terms of competencies rather than deficits </a:t>
            </a:r>
            <a:endParaRPr/>
          </a:p>
          <a:p>
            <a:pPr marL="457200" lvl="0" indent="-279400" algn="l" rtl="0">
              <a:lnSpc>
                <a:spcPct val="90000"/>
              </a:lnSpc>
              <a:spcBef>
                <a:spcPts val="1000"/>
              </a:spcBef>
              <a:spcAft>
                <a:spcPts val="0"/>
              </a:spcAft>
              <a:buClr>
                <a:schemeClr val="dk1"/>
              </a:buClr>
              <a:buSzPts val="2800"/>
              <a:buNone/>
            </a:pPr>
            <a:endParaRPr/>
          </a:p>
        </p:txBody>
      </p:sp>
      <p:sp>
        <p:nvSpPr>
          <p:cNvPr id="268" name="Google Shape;268;p38"/>
          <p:cNvSpPr/>
          <p:nvPr/>
        </p:nvSpPr>
        <p:spPr>
          <a:xfrm>
            <a:off x="1164920" y="2151668"/>
            <a:ext cx="4576830" cy="1437360"/>
          </a:xfrm>
          <a:prstGeom prst="ellipse">
            <a:avLst/>
          </a:prstGeom>
          <a:solidFill>
            <a:srgbClr val="A5A5A5"/>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chemeClr val="lt1"/>
                </a:solidFill>
                <a:latin typeface="Calibri"/>
                <a:ea typeface="Calibri"/>
                <a:cs typeface="Calibri"/>
                <a:sym typeface="Calibri"/>
              </a:rPr>
              <a:t>Deficit view</a:t>
            </a:r>
            <a:endParaRPr/>
          </a:p>
        </p:txBody>
      </p:sp>
      <p:sp>
        <p:nvSpPr>
          <p:cNvPr id="269" name="Google Shape;269;p38"/>
          <p:cNvSpPr/>
          <p:nvPr/>
        </p:nvSpPr>
        <p:spPr>
          <a:xfrm>
            <a:off x="6477693" y="2151668"/>
            <a:ext cx="4124889" cy="1437360"/>
          </a:xfrm>
          <a:prstGeom prst="ellipse">
            <a:avLst/>
          </a:prstGeom>
          <a:solidFill>
            <a:srgbClr val="BC770B"/>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solidFill>
                  <a:schemeClr val="lt1"/>
                </a:solidFill>
                <a:latin typeface="Calibri"/>
                <a:ea typeface="Calibri"/>
                <a:cs typeface="Calibri"/>
                <a:sym typeface="Calibri"/>
              </a:rPr>
              <a:t>Competence view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542925" y="365125"/>
            <a:ext cx="1081087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sz="3200" b="1"/>
              <a:t>Where do older language learners excel and where do they struggle?</a:t>
            </a:r>
            <a:endParaRPr/>
          </a:p>
        </p:txBody>
      </p:sp>
      <p:sp>
        <p:nvSpPr>
          <p:cNvPr id="289" name="Google Shape;289;p41"/>
          <p:cNvSpPr txBox="1">
            <a:spLocks noGrp="1"/>
          </p:cNvSpPr>
          <p:nvPr>
            <p:ph type="body" idx="1"/>
          </p:nvPr>
        </p:nvSpPr>
        <p:spPr>
          <a:xfrm>
            <a:off x="680884" y="2081264"/>
            <a:ext cx="5181600" cy="358211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GB" dirty="0"/>
              <a:t>Older language learners excel at</a:t>
            </a:r>
            <a:endParaRPr dirty="0"/>
          </a:p>
          <a:p>
            <a:pPr marL="0" lvl="0" indent="0" algn="l" rtl="0">
              <a:lnSpc>
                <a:spcPct val="90000"/>
              </a:lnSpc>
              <a:spcBef>
                <a:spcPts val="1000"/>
              </a:spcBef>
              <a:spcAft>
                <a:spcPts val="0"/>
              </a:spcAft>
              <a:buClr>
                <a:schemeClr val="dk1"/>
              </a:buClr>
              <a:buSzPct val="100000"/>
              <a:buNone/>
            </a:pPr>
            <a:endParaRPr dirty="0"/>
          </a:p>
          <a:p>
            <a:pPr lvl="0" indent="-457200" algn="l" rtl="0">
              <a:lnSpc>
                <a:spcPct val="90000"/>
              </a:lnSpc>
              <a:spcBef>
                <a:spcPts val="1000"/>
              </a:spcBef>
              <a:spcAft>
                <a:spcPts val="0"/>
              </a:spcAft>
              <a:buClrTx/>
              <a:buSzPct val="100000"/>
              <a:buFont typeface="Arial" panose="020B0604020202020204" pitchFamily="34" charset="0"/>
              <a:buChar char="•"/>
            </a:pPr>
            <a:r>
              <a:rPr lang="en-GB" dirty="0">
                <a:solidFill>
                  <a:schemeClr val="tx1"/>
                </a:solidFill>
              </a:rPr>
              <a:t>World knowledge</a:t>
            </a:r>
            <a:endParaRPr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r>
              <a:rPr lang="en-GB" dirty="0">
                <a:solidFill>
                  <a:schemeClr val="tx1"/>
                </a:solidFill>
              </a:rPr>
              <a:t>Conceptual understanding</a:t>
            </a:r>
            <a:endParaRPr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r>
              <a:rPr lang="en-GB" dirty="0">
                <a:solidFill>
                  <a:schemeClr val="tx1"/>
                </a:solidFill>
              </a:rPr>
              <a:t>Problem solving skills</a:t>
            </a:r>
            <a:endParaRPr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r>
              <a:rPr lang="en-GB" dirty="0">
                <a:solidFill>
                  <a:schemeClr val="tx1"/>
                </a:solidFill>
              </a:rPr>
              <a:t>Focused learning</a:t>
            </a:r>
            <a:endParaRPr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r>
              <a:rPr lang="en-GB" dirty="0">
                <a:solidFill>
                  <a:schemeClr val="tx1"/>
                </a:solidFill>
              </a:rPr>
              <a:t>Motivation</a:t>
            </a:r>
            <a:endParaRPr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r>
              <a:rPr lang="en-GB" dirty="0">
                <a:solidFill>
                  <a:schemeClr val="tx1"/>
                </a:solidFill>
              </a:rPr>
              <a:t>Social cohesion</a:t>
            </a:r>
            <a:endParaRPr dirty="0">
              <a:solidFill>
                <a:schemeClr val="tx1"/>
              </a:solidFill>
            </a:endParaRPr>
          </a:p>
          <a:p>
            <a:pPr marL="228600" lvl="0" indent="-64135" algn="l" rtl="0">
              <a:lnSpc>
                <a:spcPct val="90000"/>
              </a:lnSpc>
              <a:spcBef>
                <a:spcPts val="1000"/>
              </a:spcBef>
              <a:spcAft>
                <a:spcPts val="0"/>
              </a:spcAft>
              <a:buClr>
                <a:schemeClr val="dk1"/>
              </a:buClr>
              <a:buSzPct val="100000"/>
              <a:buFont typeface="Noto Sans Symbols"/>
              <a:buNone/>
            </a:pPr>
            <a:endParaRPr dirty="0">
              <a:solidFill>
                <a:srgbClr val="BC770B"/>
              </a:solidFill>
            </a:endParaRPr>
          </a:p>
        </p:txBody>
      </p:sp>
      <p:sp>
        <p:nvSpPr>
          <p:cNvPr id="290" name="Google Shape;290;p41"/>
          <p:cNvSpPr txBox="1">
            <a:spLocks noGrp="1"/>
          </p:cNvSpPr>
          <p:nvPr>
            <p:ph type="body" idx="2"/>
          </p:nvPr>
        </p:nvSpPr>
        <p:spPr>
          <a:xfrm>
            <a:off x="6096000" y="2081264"/>
            <a:ext cx="5734048"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GB" dirty="0"/>
              <a:t>Older language learners struggle with</a:t>
            </a:r>
            <a:endParaRPr dirty="0"/>
          </a:p>
          <a:p>
            <a:pPr marL="0" lvl="0" indent="0" algn="l" rtl="0">
              <a:lnSpc>
                <a:spcPct val="90000"/>
              </a:lnSpc>
              <a:spcBef>
                <a:spcPts val="1000"/>
              </a:spcBef>
              <a:spcAft>
                <a:spcPts val="0"/>
              </a:spcAft>
              <a:buClr>
                <a:schemeClr val="dk1"/>
              </a:buClr>
              <a:buSzPct val="100000"/>
              <a:buNone/>
            </a:pPr>
            <a:endParaRPr dirty="0"/>
          </a:p>
          <a:p>
            <a:pPr lvl="0" indent="-457200" algn="l" rtl="0">
              <a:lnSpc>
                <a:spcPct val="90000"/>
              </a:lnSpc>
              <a:spcBef>
                <a:spcPts val="1000"/>
              </a:spcBef>
              <a:spcAft>
                <a:spcPts val="0"/>
              </a:spcAft>
              <a:buClrTx/>
              <a:buSzPct val="100000"/>
              <a:buFont typeface="Arial" panose="020B0604020202020204" pitchFamily="34" charset="0"/>
              <a:buChar char="•"/>
            </a:pPr>
            <a:r>
              <a:rPr lang="en-GB" sz="2600" dirty="0">
                <a:solidFill>
                  <a:schemeClr val="tx1"/>
                </a:solidFill>
              </a:rPr>
              <a:t>Aural comprehension</a:t>
            </a:r>
            <a:endParaRPr sz="2600"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r>
              <a:rPr lang="en-GB" sz="2600" dirty="0">
                <a:solidFill>
                  <a:schemeClr val="tx1"/>
                </a:solidFill>
              </a:rPr>
              <a:t>Recall</a:t>
            </a:r>
            <a:endParaRPr sz="2600"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r>
              <a:rPr lang="en-GB" sz="2600" dirty="0">
                <a:solidFill>
                  <a:schemeClr val="tx1"/>
                </a:solidFill>
              </a:rPr>
              <a:t>Processing speed</a:t>
            </a:r>
            <a:endParaRPr sz="2600" dirty="0">
              <a:solidFill>
                <a:schemeClr val="tx1"/>
              </a:solidFill>
            </a:endParaRPr>
          </a:p>
          <a:p>
            <a:pPr lvl="0" indent="-457200" algn="l" rtl="0">
              <a:lnSpc>
                <a:spcPct val="90000"/>
              </a:lnSpc>
              <a:spcBef>
                <a:spcPts val="1000"/>
              </a:spcBef>
              <a:spcAft>
                <a:spcPts val="0"/>
              </a:spcAft>
              <a:buClrTx/>
              <a:buSzPct val="100000"/>
              <a:buFont typeface="Arial" panose="020B0604020202020204" pitchFamily="34" charset="0"/>
              <a:buChar char="•"/>
            </a:pPr>
            <a:endParaRPr dirty="0"/>
          </a:p>
          <a:p>
            <a:pPr marL="0" lvl="0" indent="0" algn="l" rtl="0">
              <a:lnSpc>
                <a:spcPct val="90000"/>
              </a:lnSpc>
              <a:spcBef>
                <a:spcPts val="1000"/>
              </a:spcBef>
              <a:spcAft>
                <a:spcPts val="0"/>
              </a:spcAft>
              <a:buClr>
                <a:schemeClr val="dk1"/>
              </a:buClr>
              <a:buSzPct val="100000"/>
              <a:buNone/>
            </a:pPr>
            <a:endParaRPr sz="1400" dirty="0">
              <a:solidFill>
                <a:srgbClr val="BC770B"/>
              </a:solidFill>
            </a:endParaRPr>
          </a:p>
          <a:p>
            <a:pPr marL="0" lvl="0" indent="0" algn="l" rtl="0">
              <a:lnSpc>
                <a:spcPct val="90000"/>
              </a:lnSpc>
              <a:spcBef>
                <a:spcPts val="1000"/>
              </a:spcBef>
              <a:spcAft>
                <a:spcPts val="0"/>
              </a:spcAft>
              <a:buClr>
                <a:schemeClr val="dk1"/>
              </a:buClr>
              <a:buSzPct val="100000"/>
              <a:buNone/>
            </a:pPr>
            <a:endParaRPr sz="1400" dirty="0">
              <a:solidFill>
                <a:srgbClr val="BC770B"/>
              </a:solidFill>
            </a:endParaRPr>
          </a:p>
          <a:p>
            <a:pPr marL="0" lvl="0" indent="0" algn="l" rtl="0">
              <a:lnSpc>
                <a:spcPct val="90000"/>
              </a:lnSpc>
              <a:spcBef>
                <a:spcPts val="1000"/>
              </a:spcBef>
              <a:spcAft>
                <a:spcPts val="0"/>
              </a:spcAft>
              <a:buClr>
                <a:schemeClr val="dk1"/>
              </a:buClr>
              <a:buSzPct val="100000"/>
              <a:buNone/>
            </a:pPr>
            <a:endParaRPr sz="1400" dirty="0">
              <a:solidFill>
                <a:srgbClr val="BC770B"/>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p:nvPr/>
        </p:nvSpPr>
        <p:spPr>
          <a:xfrm>
            <a:off x="0" y="0"/>
            <a:ext cx="12192000" cy="6858000"/>
          </a:xfrm>
          <a:prstGeom prst="rect">
            <a:avLst/>
          </a:prstGeom>
          <a:solidFill>
            <a:srgbClr val="D6EFF5"/>
          </a:soli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7" name="Google Shape;297;p42"/>
          <p:cNvSpPr txBox="1"/>
          <p:nvPr/>
        </p:nvSpPr>
        <p:spPr>
          <a:xfrm>
            <a:off x="237112" y="242473"/>
            <a:ext cx="9703500" cy="1566552"/>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400"/>
              <a:buFont typeface="Arial"/>
              <a:buNone/>
            </a:pPr>
            <a:r>
              <a:rPr lang="en-GB" sz="2400" b="1" i="0" u="none" strike="noStrike" cap="none" dirty="0">
                <a:solidFill>
                  <a:schemeClr val="dk1"/>
                </a:solidFill>
                <a:latin typeface="Calibri"/>
                <a:ea typeface="Calibri"/>
                <a:cs typeface="Calibri"/>
                <a:sym typeface="Calibri"/>
              </a:rPr>
              <a:t>5. Introducing Lingo Flamingo and our course context</a:t>
            </a:r>
            <a:endParaRPr sz="2400" b="1"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400"/>
              <a:buFont typeface="Calibri"/>
              <a:buNone/>
            </a:pPr>
            <a:endParaRPr sz="2400" b="1"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400"/>
              <a:buFont typeface="Calibri"/>
              <a:buNone/>
            </a:pPr>
            <a:endParaRPr sz="2400" b="0" i="0" u="none" strike="noStrike" cap="none" dirty="0">
              <a:solidFill>
                <a:schemeClr val="dk1"/>
              </a:solidFill>
              <a:latin typeface="Calibri"/>
              <a:ea typeface="Calibri"/>
              <a:cs typeface="Calibri"/>
              <a:sym typeface="Calibri"/>
            </a:endParaRPr>
          </a:p>
        </p:txBody>
      </p:sp>
      <p:sp>
        <p:nvSpPr>
          <p:cNvPr id="298" name="Google Shape;298;p42"/>
          <p:cNvSpPr txBox="1"/>
          <p:nvPr/>
        </p:nvSpPr>
        <p:spPr>
          <a:xfrm>
            <a:off x="470850" y="1138206"/>
            <a:ext cx="10515240" cy="382988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GB" sz="2400" b="0" i="0" u="none" strike="noStrike" cap="none" dirty="0">
                <a:solidFill>
                  <a:srgbClr val="FF0066"/>
                </a:solidFill>
                <a:latin typeface="Calibri"/>
                <a:ea typeface="Calibri"/>
                <a:cs typeface="Calibri"/>
                <a:sym typeface="Calibri"/>
              </a:rPr>
              <a:t>Lingo Flamingo - a very short history</a:t>
            </a:r>
            <a:endParaRPr dirty="0"/>
          </a:p>
          <a:p>
            <a:pPr marL="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228600" marR="0" lvl="0" indent="-228600" algn="l" rtl="0">
              <a:lnSpc>
                <a:spcPct val="90000"/>
              </a:lnSpc>
              <a:spcBef>
                <a:spcPts val="0"/>
              </a:spcBef>
              <a:spcAft>
                <a:spcPts val="0"/>
              </a:spcAft>
              <a:buClr>
                <a:srgbClr val="757070"/>
              </a:buClr>
              <a:buSzPts val="2400"/>
              <a:buFont typeface="Arial"/>
              <a:buChar char="•"/>
            </a:pPr>
            <a:r>
              <a:rPr lang="en-GB" sz="2400" b="0" i="0" u="none" strike="noStrike" cap="none" dirty="0">
                <a:solidFill>
                  <a:schemeClr val="tx1"/>
                </a:solidFill>
                <a:latin typeface="Calibri"/>
                <a:ea typeface="Calibri"/>
                <a:cs typeface="Calibri"/>
                <a:sym typeface="Calibri"/>
              </a:rPr>
              <a:t>Established in 2015 in Glasgow.</a:t>
            </a:r>
            <a:endParaRPr sz="2400" b="0" i="0" u="none" strike="noStrike" cap="none" dirty="0">
              <a:solidFill>
                <a:schemeClr val="tx1"/>
              </a:solidFill>
              <a:latin typeface="Calibri"/>
              <a:ea typeface="Calibri"/>
              <a:cs typeface="Calibri"/>
              <a:sym typeface="Calibri"/>
            </a:endParaRPr>
          </a:p>
          <a:p>
            <a:pPr marL="228600" marR="0" lvl="0" indent="-228600" algn="l" rtl="0">
              <a:lnSpc>
                <a:spcPct val="90000"/>
              </a:lnSpc>
              <a:spcBef>
                <a:spcPts val="1001"/>
              </a:spcBef>
              <a:spcAft>
                <a:spcPts val="0"/>
              </a:spcAft>
              <a:buClr>
                <a:srgbClr val="757070"/>
              </a:buClr>
              <a:buSzPts val="2400"/>
              <a:buFont typeface="Arial"/>
              <a:buChar char="•"/>
            </a:pPr>
            <a:r>
              <a:rPr lang="en-GB" sz="2400" b="0" i="0" u="none" strike="noStrike" cap="none" dirty="0">
                <a:solidFill>
                  <a:schemeClr val="tx1"/>
                </a:solidFill>
                <a:latin typeface="Calibri"/>
                <a:ea typeface="Calibri"/>
                <a:cs typeface="Calibri"/>
                <a:sym typeface="Calibri"/>
              </a:rPr>
              <a:t>A social enterprise with a mission to make language learning  accessible for older adults.</a:t>
            </a:r>
            <a:endParaRPr sz="2400" b="0" i="0" u="none" strike="noStrike" cap="none" dirty="0">
              <a:solidFill>
                <a:schemeClr val="tx1"/>
              </a:solidFill>
              <a:latin typeface="Calibri"/>
              <a:ea typeface="Calibri"/>
              <a:cs typeface="Calibri"/>
              <a:sym typeface="Calibri"/>
            </a:endParaRPr>
          </a:p>
          <a:p>
            <a:pPr marL="228600" marR="0" lvl="0" indent="-228600" algn="l" rtl="0">
              <a:lnSpc>
                <a:spcPct val="90000"/>
              </a:lnSpc>
              <a:spcBef>
                <a:spcPts val="1001"/>
              </a:spcBef>
              <a:spcAft>
                <a:spcPts val="0"/>
              </a:spcAft>
              <a:buClr>
                <a:srgbClr val="757070"/>
              </a:buClr>
              <a:buSzPts val="2400"/>
              <a:buFont typeface="Arial"/>
              <a:buChar char="•"/>
            </a:pPr>
            <a:r>
              <a:rPr lang="en-GB" sz="2400" b="0" i="0" u="none" strike="noStrike" cap="none" dirty="0">
                <a:solidFill>
                  <a:schemeClr val="tx1"/>
                </a:solidFill>
                <a:latin typeface="Calibri"/>
                <a:ea typeface="Calibri"/>
                <a:cs typeface="Calibri"/>
                <a:sym typeface="Calibri"/>
              </a:rPr>
              <a:t>We believe in the fun, therapeutic and brain-boosting effects of learning another language, </a:t>
            </a:r>
            <a:r>
              <a:rPr lang="en-GB" sz="2400" b="0" i="0" u="none" strike="noStrike" cap="none" dirty="0">
                <a:solidFill>
                  <a:srgbClr val="FF0066"/>
                </a:solidFill>
                <a:latin typeface="Calibri"/>
                <a:ea typeface="Calibri"/>
                <a:cs typeface="Calibri"/>
                <a:sym typeface="Calibri"/>
              </a:rPr>
              <a:t>at any age!</a:t>
            </a:r>
            <a:endParaRPr sz="2400" b="0" i="0" u="none" strike="noStrike" cap="none" dirty="0">
              <a:solidFill>
                <a:srgbClr val="000000"/>
              </a:solidFill>
              <a:latin typeface="Calibri"/>
              <a:ea typeface="Calibri"/>
              <a:cs typeface="Calibri"/>
              <a:sym typeface="Calibri"/>
            </a:endParaRPr>
          </a:p>
          <a:p>
            <a:pPr marL="228600" marR="0" lvl="0" indent="-228600" algn="l" rtl="0">
              <a:lnSpc>
                <a:spcPct val="90000"/>
              </a:lnSpc>
              <a:spcBef>
                <a:spcPts val="1001"/>
              </a:spcBef>
              <a:spcAft>
                <a:spcPts val="0"/>
              </a:spcAft>
              <a:buClr>
                <a:srgbClr val="757070"/>
              </a:buClr>
              <a:buSzPts val="2400"/>
              <a:buFont typeface="Arial"/>
              <a:buChar char="•"/>
            </a:pPr>
            <a:r>
              <a:rPr lang="en-GB" sz="2400" b="0" i="0" u="none" strike="noStrike" cap="none" dirty="0">
                <a:solidFill>
                  <a:schemeClr val="tx1"/>
                </a:solidFill>
                <a:latin typeface="Calibri"/>
                <a:ea typeface="Calibri"/>
                <a:cs typeface="Calibri"/>
                <a:sym typeface="Calibri"/>
              </a:rPr>
              <a:t>Since 2015, we have taught about </a:t>
            </a:r>
            <a:r>
              <a:rPr lang="en-GB" sz="2400" b="0" i="0" u="none" strike="noStrike" cap="none" dirty="0">
                <a:solidFill>
                  <a:srgbClr val="FF0066"/>
                </a:solidFill>
                <a:latin typeface="Calibri"/>
                <a:ea typeface="Calibri"/>
                <a:cs typeface="Calibri"/>
                <a:sym typeface="Calibri"/>
              </a:rPr>
              <a:t>3500</a:t>
            </a:r>
            <a:r>
              <a:rPr lang="en-GB" sz="2400" b="0" i="0" u="none" strike="noStrike" cap="none" dirty="0">
                <a:solidFill>
                  <a:srgbClr val="757070"/>
                </a:solidFill>
                <a:latin typeface="Calibri"/>
                <a:ea typeface="Calibri"/>
                <a:cs typeface="Calibri"/>
                <a:sym typeface="Calibri"/>
              </a:rPr>
              <a:t> </a:t>
            </a:r>
            <a:r>
              <a:rPr lang="en-GB" sz="2400" b="0" i="0" u="none" strike="noStrike" cap="none" dirty="0">
                <a:solidFill>
                  <a:schemeClr val="tx1"/>
                </a:solidFill>
                <a:latin typeface="Calibri"/>
                <a:ea typeface="Calibri"/>
                <a:cs typeface="Calibri"/>
                <a:sym typeface="Calibri"/>
              </a:rPr>
              <a:t>classes in locations all across Scotland</a:t>
            </a:r>
            <a:endParaRPr sz="2400" b="0" i="0" u="none" strike="noStrike" cap="none" dirty="0">
              <a:solidFill>
                <a:schemeClr val="tx1"/>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p:txBody>
      </p:sp>
      <p:pic>
        <p:nvPicPr>
          <p:cNvPr id="299" name="Google Shape;299;p42"/>
          <p:cNvPicPr preferRelativeResize="0"/>
          <p:nvPr/>
        </p:nvPicPr>
        <p:blipFill rotWithShape="1">
          <a:blip r:embed="rId3">
            <a:alphaModFix/>
          </a:blip>
          <a:srcRect/>
          <a:stretch/>
        </p:blipFill>
        <p:spPr>
          <a:xfrm rot="10800000" flipH="1">
            <a:off x="9041843" y="36934"/>
            <a:ext cx="3150157" cy="424762"/>
          </a:xfrm>
          <a:prstGeom prst="rect">
            <a:avLst/>
          </a:prstGeom>
          <a:noFill/>
          <a:ln>
            <a:noFill/>
          </a:ln>
        </p:spPr>
      </p:pic>
      <p:pic>
        <p:nvPicPr>
          <p:cNvPr id="300" name="Google Shape;300;p42" descr="Learning to remember: In conversation with Robbie Norval ..."/>
          <p:cNvPicPr preferRelativeResize="0"/>
          <p:nvPr/>
        </p:nvPicPr>
        <p:blipFill rotWithShape="1">
          <a:blip r:embed="rId4">
            <a:alphaModFix/>
          </a:blip>
          <a:srcRect/>
          <a:stretch/>
        </p:blipFill>
        <p:spPr>
          <a:xfrm>
            <a:off x="10177723" y="562814"/>
            <a:ext cx="1906554" cy="1464474"/>
          </a:xfrm>
          <a:prstGeom prst="rect">
            <a:avLst/>
          </a:prstGeom>
          <a:noFill/>
          <a:ln>
            <a:noFill/>
          </a:ln>
        </p:spPr>
      </p:pic>
      <p:graphicFrame>
        <p:nvGraphicFramePr>
          <p:cNvPr id="301" name="Google Shape;301;p42"/>
          <p:cNvGraphicFramePr/>
          <p:nvPr>
            <p:extLst>
              <p:ext uri="{D42A27DB-BD31-4B8C-83A1-F6EECF244321}">
                <p14:modId xmlns:p14="http://schemas.microsoft.com/office/powerpoint/2010/main" val="292324563"/>
              </p:ext>
            </p:extLst>
          </p:nvPr>
        </p:nvGraphicFramePr>
        <p:xfrm>
          <a:off x="2921383" y="4471467"/>
          <a:ext cx="4802450" cy="2174540"/>
        </p:xfrm>
        <a:graphic>
          <a:graphicData uri="http://schemas.openxmlformats.org/drawingml/2006/table">
            <a:tbl>
              <a:tblPr firstRow="1" bandRow="1">
                <a:noFill/>
                <a:tableStyleId>{06FF3E12-6AA7-458F-A7BF-87304788ADA0}</a:tableStyleId>
              </a:tblPr>
              <a:tblGrid>
                <a:gridCol w="2401225">
                  <a:extLst>
                    <a:ext uri="{9D8B030D-6E8A-4147-A177-3AD203B41FA5}">
                      <a16:colId xmlns:a16="http://schemas.microsoft.com/office/drawing/2014/main" val="20000"/>
                    </a:ext>
                  </a:extLst>
                </a:gridCol>
                <a:gridCol w="2401225">
                  <a:extLst>
                    <a:ext uri="{9D8B030D-6E8A-4147-A177-3AD203B41FA5}">
                      <a16:colId xmlns:a16="http://schemas.microsoft.com/office/drawing/2014/main" val="20001"/>
                    </a:ext>
                  </a:extLst>
                </a:gridCol>
              </a:tblGrid>
              <a:tr h="189125">
                <a:tc>
                  <a:txBody>
                    <a:bodyPr/>
                    <a:lstStyle/>
                    <a:p>
                      <a:pPr marL="0" marR="0" lvl="0" indent="0" algn="ctr" rtl="0">
                        <a:lnSpc>
                          <a:spcPct val="100000"/>
                        </a:lnSpc>
                        <a:spcBef>
                          <a:spcPts val="0"/>
                        </a:spcBef>
                        <a:spcAft>
                          <a:spcPts val="0"/>
                        </a:spcAft>
                        <a:buNone/>
                      </a:pPr>
                      <a:r>
                        <a:rPr lang="en-GB" sz="1600" u="none" strike="noStrike" cap="none" dirty="0">
                          <a:solidFill>
                            <a:schemeClr val="tx1"/>
                          </a:solidFill>
                        </a:rPr>
                        <a:t>Languages studied</a:t>
                      </a:r>
                      <a:endParaRPr sz="1600"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None/>
                      </a:pPr>
                      <a:r>
                        <a:rPr lang="en-GB" sz="1600" u="none" strike="noStrike" cap="none" dirty="0">
                          <a:solidFill>
                            <a:schemeClr val="tx1"/>
                          </a:solidFill>
                        </a:rPr>
                        <a:t>% of classes per language</a:t>
                      </a:r>
                      <a:endParaRPr sz="1600" dirty="0">
                        <a:solidFill>
                          <a:schemeClr val="tx1"/>
                        </a:solidFill>
                      </a:endParaRPr>
                    </a:p>
                  </a:txBody>
                  <a:tcPr marL="91450" marR="91450" marT="45725" marB="457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None/>
                      </a:pPr>
                      <a:r>
                        <a:rPr lang="en-GB" sz="1400" b="1" i="0" u="none" strike="noStrike" cap="none" dirty="0">
                          <a:solidFill>
                            <a:schemeClr val="tx1"/>
                          </a:solidFill>
                          <a:latin typeface="Calibri"/>
                          <a:ea typeface="Calibri"/>
                          <a:cs typeface="Calibri"/>
                          <a:sym typeface="Calibri"/>
                        </a:rPr>
                        <a:t>Spanish</a:t>
                      </a:r>
                      <a:endParaRPr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1"/>
                          </a:solidFill>
                        </a:rPr>
                        <a:t>40</a:t>
                      </a:r>
                      <a:endParaRPr sz="1400" b="1" u="none" strike="noStrike" cap="none" dirty="0">
                        <a:solidFill>
                          <a:schemeClr val="tx1"/>
                        </a:solidFill>
                      </a:endParaRPr>
                    </a:p>
                  </a:txBody>
                  <a:tcPr marL="170250" marR="127675" marT="85125" marB="851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None/>
                      </a:pPr>
                      <a:r>
                        <a:rPr lang="en-GB" sz="1400" b="1" i="0" u="none" strike="noStrike" cap="none" dirty="0">
                          <a:solidFill>
                            <a:schemeClr val="tx1"/>
                          </a:solidFill>
                          <a:latin typeface="Calibri"/>
                          <a:ea typeface="Calibri"/>
                          <a:cs typeface="Calibri"/>
                          <a:sym typeface="Calibri"/>
                        </a:rPr>
                        <a:t>French</a:t>
                      </a:r>
                      <a:endParaRPr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tx1"/>
                          </a:solidFill>
                        </a:rPr>
                        <a:t>30</a:t>
                      </a:r>
                      <a:endParaRPr sz="1400" b="1" u="none" strike="noStrike" cap="none">
                        <a:solidFill>
                          <a:schemeClr val="tx1"/>
                        </a:solidFill>
                      </a:endParaRPr>
                    </a:p>
                  </a:txBody>
                  <a:tcPr marL="170250" marR="127675" marT="85125" marB="851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None/>
                      </a:pPr>
                      <a:r>
                        <a:rPr lang="en-GB" sz="1400" b="1" i="0" u="none" strike="noStrike" cap="none" dirty="0">
                          <a:solidFill>
                            <a:schemeClr val="tx1"/>
                          </a:solidFill>
                          <a:latin typeface="Calibri"/>
                          <a:ea typeface="Calibri"/>
                          <a:cs typeface="Calibri"/>
                          <a:sym typeface="Calibri"/>
                        </a:rPr>
                        <a:t>Italian</a:t>
                      </a:r>
                      <a:endParaRPr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solidFill>
                            <a:schemeClr val="tx1"/>
                          </a:solidFill>
                        </a:rPr>
                        <a:t>20</a:t>
                      </a:r>
                      <a:endParaRPr sz="1400" b="1" u="none" strike="noStrike" cap="none">
                        <a:solidFill>
                          <a:schemeClr val="tx1"/>
                        </a:solidFill>
                      </a:endParaRPr>
                    </a:p>
                  </a:txBody>
                  <a:tcPr marL="170250" marR="127675" marT="85125" marB="851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r>
                        <a:rPr lang="en-GB" sz="1400" b="1" i="0" u="none" strike="noStrike" cap="none" dirty="0">
                          <a:solidFill>
                            <a:schemeClr val="tx1"/>
                          </a:solidFill>
                          <a:latin typeface="Calibri"/>
                          <a:ea typeface="Calibri"/>
                          <a:cs typeface="Calibri"/>
                          <a:sym typeface="Calibri"/>
                        </a:rPr>
                        <a:t>German</a:t>
                      </a:r>
                      <a:endParaRPr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1"/>
                          </a:solidFill>
                        </a:rPr>
                        <a:t>5</a:t>
                      </a:r>
                      <a:endParaRPr sz="1400" b="1" u="none" strike="noStrike" cap="none" dirty="0">
                        <a:solidFill>
                          <a:schemeClr val="tx1"/>
                        </a:solidFill>
                      </a:endParaRPr>
                    </a:p>
                  </a:txBody>
                  <a:tcPr marL="170250" marR="127675" marT="85125" marB="85125"/>
                </a:tc>
                <a:extLst>
                  <a:ext uri="{0D108BD9-81ED-4DB2-BD59-A6C34878D82A}">
                    <a16:rowId xmlns:a16="http://schemas.microsoft.com/office/drawing/2014/main" val="10004"/>
                  </a:ext>
                </a:extLst>
              </a:tr>
              <a:tr h="189125">
                <a:tc>
                  <a:txBody>
                    <a:bodyPr/>
                    <a:lstStyle/>
                    <a:p>
                      <a:pPr marL="0" marR="0" lvl="0" indent="0" algn="ctr" rtl="0">
                        <a:lnSpc>
                          <a:spcPct val="100000"/>
                        </a:lnSpc>
                        <a:spcBef>
                          <a:spcPts val="0"/>
                        </a:spcBef>
                        <a:spcAft>
                          <a:spcPts val="0"/>
                        </a:spcAft>
                        <a:buNone/>
                      </a:pPr>
                      <a:r>
                        <a:rPr lang="en-GB" sz="1400" b="1" i="0" u="none" strike="noStrike" cap="none" dirty="0">
                          <a:solidFill>
                            <a:schemeClr val="tx1"/>
                          </a:solidFill>
                          <a:latin typeface="Calibri"/>
                          <a:ea typeface="Calibri"/>
                          <a:cs typeface="Calibri"/>
                          <a:sym typeface="Calibri"/>
                        </a:rPr>
                        <a:t>Scottish</a:t>
                      </a:r>
                      <a:r>
                        <a:rPr lang="en-GB" sz="1400" u="none" strike="noStrike" cap="none" dirty="0">
                          <a:solidFill>
                            <a:schemeClr val="tx1"/>
                          </a:solidFill>
                        </a:rPr>
                        <a:t> </a:t>
                      </a:r>
                      <a:r>
                        <a:rPr lang="en-GB" sz="1400" b="1" i="0" u="none" strike="noStrike" cap="none" dirty="0">
                          <a:solidFill>
                            <a:schemeClr val="tx1"/>
                          </a:solidFill>
                          <a:latin typeface="Calibri"/>
                          <a:ea typeface="Calibri"/>
                          <a:cs typeface="Calibri"/>
                          <a:sym typeface="Calibri"/>
                        </a:rPr>
                        <a:t>Gaelic</a:t>
                      </a:r>
                      <a:endParaRPr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dirty="0">
                          <a:solidFill>
                            <a:schemeClr val="tx1"/>
                          </a:solidFill>
                        </a:rPr>
                        <a:t> 5</a:t>
                      </a:r>
                      <a:endParaRPr dirty="0">
                        <a:solidFill>
                          <a:schemeClr val="tx1"/>
                        </a:solidFill>
                      </a:endParaRP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 calcmode="lin" valueType="num">
                                      <p:cBhvr additive="base">
                                        <p:cTn id="7" dur="500"/>
                                        <p:tgtEl>
                                          <p:spTgt spid="3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p:nvPr/>
        </p:nvSpPr>
        <p:spPr>
          <a:xfrm>
            <a:off x="0" y="0"/>
            <a:ext cx="12192000" cy="6858000"/>
          </a:xfrm>
          <a:prstGeom prst="rect">
            <a:avLst/>
          </a:prstGeom>
          <a:solidFill>
            <a:srgbClr val="D6EFF5"/>
          </a:soli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8" name="Google Shape;308;p43"/>
          <p:cNvSpPr txBox="1"/>
          <p:nvPr/>
        </p:nvSpPr>
        <p:spPr>
          <a:xfrm>
            <a:off x="470850" y="216815"/>
            <a:ext cx="11444630" cy="6505340"/>
          </a:xfrm>
          <a:prstGeom prst="rect">
            <a:avLst/>
          </a:prstGeom>
          <a:noFill/>
          <a:ln>
            <a:noFill/>
          </a:ln>
        </p:spPr>
        <p:txBody>
          <a:bodyPr spcFirstLastPara="1" wrap="square" lIns="91425" tIns="91425" rIns="91425" bIns="91425" anchor="t" anchorCtr="0">
            <a:spAutoFit/>
          </a:bodyPr>
          <a:lstStyle/>
          <a:p>
            <a:pPr marL="457200" marR="0" lvl="0" indent="-381000" algn="l" rtl="0">
              <a:lnSpc>
                <a:spcPct val="90000"/>
              </a:lnSpc>
              <a:spcBef>
                <a:spcPts val="100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What were the challenges for our learners? </a:t>
            </a:r>
            <a:endParaRPr dirty="0"/>
          </a:p>
          <a:p>
            <a:pPr marL="0" marR="0" lvl="0" indent="0" algn="ctr" rtl="0">
              <a:lnSpc>
                <a:spcPct val="90000"/>
              </a:lnSpc>
              <a:spcBef>
                <a:spcPts val="1001"/>
              </a:spcBef>
              <a:spcAft>
                <a:spcPts val="0"/>
              </a:spcAft>
              <a:buNone/>
            </a:pPr>
            <a:r>
              <a:rPr lang="en-GB" sz="2400" b="0" i="0" u="none" strike="noStrike" cap="none" dirty="0">
                <a:solidFill>
                  <a:srgbClr val="757070"/>
                </a:solidFill>
                <a:latin typeface="Calibri"/>
                <a:ea typeface="Calibri"/>
                <a:cs typeface="Calibri"/>
                <a:sym typeface="Calibri"/>
              </a:rPr>
              <a:t> </a:t>
            </a:r>
            <a:endParaRPr sz="2400" b="0" i="0" u="none" strike="noStrike" cap="none" dirty="0">
              <a:solidFill>
                <a:srgbClr val="000000"/>
              </a:solidFill>
              <a:latin typeface="Calibri"/>
              <a:ea typeface="Calibri"/>
              <a:cs typeface="Calibri"/>
              <a:sym typeface="Calibri"/>
            </a:endParaRPr>
          </a:p>
          <a:p>
            <a:pPr marL="228600" marR="0" lvl="0" indent="-228600" algn="l" rtl="0">
              <a:lnSpc>
                <a:spcPct val="90000"/>
              </a:lnSpc>
              <a:spcBef>
                <a:spcPts val="1001"/>
              </a:spcBef>
              <a:spcAft>
                <a:spcPts val="0"/>
              </a:spcAft>
              <a:buClr>
                <a:srgbClr val="757070"/>
              </a:buClr>
              <a:buSzPts val="2400"/>
              <a:buFont typeface="Arial"/>
              <a:buChar char="•"/>
            </a:pPr>
            <a:r>
              <a:rPr lang="en-GB" sz="2400" b="0" i="0" u="none" strike="noStrike" cap="none" dirty="0">
                <a:solidFill>
                  <a:schemeClr val="tx1"/>
                </a:solidFill>
                <a:latin typeface="Calibri"/>
                <a:ea typeface="Calibri"/>
                <a:cs typeface="Calibri"/>
                <a:sym typeface="Calibri"/>
              </a:rPr>
              <a:t>Disability </a:t>
            </a:r>
            <a:br>
              <a:rPr lang="en-GB" sz="6600" b="0" i="0" u="none" strike="noStrike" cap="none" dirty="0">
                <a:solidFill>
                  <a:schemeClr val="tx1"/>
                </a:solidFill>
                <a:latin typeface="Arial"/>
                <a:ea typeface="Arial"/>
                <a:cs typeface="Arial"/>
                <a:sym typeface="Arial"/>
              </a:rPr>
            </a:br>
            <a:r>
              <a:rPr lang="en-GB" sz="2400" b="0" i="0" u="none" strike="noStrike" cap="none" dirty="0">
                <a:solidFill>
                  <a:schemeClr val="tx1"/>
                </a:solidFill>
                <a:latin typeface="Calibri"/>
                <a:ea typeface="Calibri"/>
                <a:cs typeface="Calibri"/>
                <a:sym typeface="Calibri"/>
              </a:rPr>
              <a:t> </a:t>
            </a:r>
            <a:endParaRPr dirty="0">
              <a:solidFill>
                <a:schemeClr val="tx1"/>
              </a:solidFill>
            </a:endParaRPr>
          </a:p>
          <a:p>
            <a:pPr marL="228600" marR="0" lvl="0" indent="-76200" algn="l" rtl="0">
              <a:lnSpc>
                <a:spcPct val="90000"/>
              </a:lnSpc>
              <a:spcBef>
                <a:spcPts val="1001"/>
              </a:spcBef>
              <a:spcAft>
                <a:spcPts val="0"/>
              </a:spcAft>
              <a:buClr>
                <a:srgbClr val="757070"/>
              </a:buClr>
              <a:buSzPts val="2400"/>
              <a:buFont typeface="Arial"/>
              <a:buNone/>
            </a:pPr>
            <a:endParaRPr sz="2400" b="0" i="0" u="none" strike="noStrike" cap="none" dirty="0">
              <a:solidFill>
                <a:schemeClr val="tx1"/>
              </a:solidFill>
              <a:latin typeface="Calibri"/>
              <a:ea typeface="Calibri"/>
              <a:cs typeface="Calibri"/>
              <a:sym typeface="Calibri"/>
            </a:endParaRPr>
          </a:p>
          <a:p>
            <a:pPr marL="228600" marR="0" lvl="0" indent="-76200" algn="l" rtl="0">
              <a:lnSpc>
                <a:spcPct val="90000"/>
              </a:lnSpc>
              <a:spcBef>
                <a:spcPts val="1001"/>
              </a:spcBef>
              <a:spcAft>
                <a:spcPts val="0"/>
              </a:spcAft>
              <a:buClr>
                <a:srgbClr val="757070"/>
              </a:buClr>
              <a:buSzPts val="2400"/>
              <a:buFont typeface="Arial"/>
              <a:buNone/>
            </a:pPr>
            <a:endParaRPr sz="2400" b="0" i="0" u="none" strike="noStrike" cap="none" dirty="0">
              <a:solidFill>
                <a:schemeClr val="tx1"/>
              </a:solidFill>
              <a:latin typeface="Calibri"/>
              <a:ea typeface="Calibri"/>
              <a:cs typeface="Calibri"/>
              <a:sym typeface="Calibri"/>
            </a:endParaRPr>
          </a:p>
          <a:p>
            <a:pPr marL="228600" marR="0" lvl="0" indent="-76200" algn="l" rtl="0">
              <a:lnSpc>
                <a:spcPct val="90000"/>
              </a:lnSpc>
              <a:spcBef>
                <a:spcPts val="1001"/>
              </a:spcBef>
              <a:spcAft>
                <a:spcPts val="0"/>
              </a:spcAft>
              <a:buClr>
                <a:srgbClr val="757070"/>
              </a:buClr>
              <a:buSzPts val="2400"/>
              <a:buFont typeface="Arial"/>
              <a:buNone/>
            </a:pPr>
            <a:endParaRPr sz="2400" b="0" i="0" u="none" strike="noStrike" cap="none" dirty="0">
              <a:solidFill>
                <a:schemeClr val="tx1"/>
              </a:solidFill>
              <a:latin typeface="Calibri"/>
              <a:ea typeface="Calibri"/>
              <a:cs typeface="Calibri"/>
              <a:sym typeface="Calibri"/>
            </a:endParaRPr>
          </a:p>
          <a:p>
            <a:pPr marL="228600" marR="0" lvl="0" indent="-228600" algn="l" rtl="0">
              <a:lnSpc>
                <a:spcPct val="90000"/>
              </a:lnSpc>
              <a:spcBef>
                <a:spcPts val="1001"/>
              </a:spcBef>
              <a:spcAft>
                <a:spcPts val="0"/>
              </a:spcAft>
              <a:buClr>
                <a:srgbClr val="757070"/>
              </a:buClr>
              <a:buSzPts val="2400"/>
              <a:buFont typeface="Arial"/>
              <a:buChar char="•"/>
            </a:pPr>
            <a:r>
              <a:rPr lang="en-GB" sz="2400" b="0" i="0" u="none" strike="noStrike" cap="none" dirty="0">
                <a:solidFill>
                  <a:schemeClr val="tx1"/>
                </a:solidFill>
                <a:latin typeface="Calibri"/>
                <a:ea typeface="Calibri"/>
                <a:cs typeface="Calibri"/>
                <a:sym typeface="Calibri"/>
              </a:rPr>
              <a:t>Dementia</a:t>
            </a:r>
            <a:endParaRPr dirty="0">
              <a:solidFill>
                <a:schemeClr val="tx1"/>
              </a:solidFill>
            </a:endParaRPr>
          </a:p>
          <a:p>
            <a:pPr marL="228600" marR="0" lvl="0" indent="-76200" algn="l" rtl="0">
              <a:lnSpc>
                <a:spcPct val="90000"/>
              </a:lnSpc>
              <a:spcBef>
                <a:spcPts val="1001"/>
              </a:spcBef>
              <a:spcAft>
                <a:spcPts val="0"/>
              </a:spcAft>
              <a:buClr>
                <a:srgbClr val="757070"/>
              </a:buClr>
              <a:buSzPts val="2400"/>
              <a:buFont typeface="Arial"/>
              <a:buNone/>
            </a:pPr>
            <a:endParaRPr sz="2400" b="0" i="0" u="none" strike="noStrike" cap="none" dirty="0">
              <a:solidFill>
                <a:schemeClr val="tx1"/>
              </a:solidFill>
              <a:latin typeface="Calibri"/>
              <a:ea typeface="Calibri"/>
              <a:cs typeface="Calibri"/>
              <a:sym typeface="Calibri"/>
            </a:endParaRPr>
          </a:p>
          <a:p>
            <a:pPr marL="228600" marR="0" lvl="0" indent="-76200" algn="l" rtl="0">
              <a:lnSpc>
                <a:spcPct val="90000"/>
              </a:lnSpc>
              <a:spcBef>
                <a:spcPts val="1001"/>
              </a:spcBef>
              <a:spcAft>
                <a:spcPts val="0"/>
              </a:spcAft>
              <a:buClr>
                <a:srgbClr val="757070"/>
              </a:buClr>
              <a:buSzPts val="2400"/>
              <a:buFont typeface="Arial"/>
              <a:buNone/>
            </a:pPr>
            <a:endParaRPr sz="2400" b="0" i="0" u="none" strike="noStrike" cap="none" dirty="0">
              <a:solidFill>
                <a:schemeClr val="tx1"/>
              </a:solidFill>
              <a:latin typeface="Calibri"/>
              <a:ea typeface="Calibri"/>
              <a:cs typeface="Calibri"/>
              <a:sym typeface="Calibri"/>
            </a:endParaRPr>
          </a:p>
          <a:p>
            <a:pPr marL="228600" marR="0" lvl="0" indent="-76200" algn="l" rtl="0">
              <a:lnSpc>
                <a:spcPct val="90000"/>
              </a:lnSpc>
              <a:spcBef>
                <a:spcPts val="1001"/>
              </a:spcBef>
              <a:spcAft>
                <a:spcPts val="0"/>
              </a:spcAft>
              <a:buClr>
                <a:srgbClr val="757070"/>
              </a:buClr>
              <a:buSzPts val="2400"/>
              <a:buFont typeface="Arial"/>
              <a:buNone/>
            </a:pPr>
            <a:endParaRPr sz="2400" b="0" i="0" u="none" strike="noStrike" cap="none" dirty="0">
              <a:solidFill>
                <a:schemeClr val="tx1"/>
              </a:solidFill>
              <a:latin typeface="Calibri"/>
              <a:ea typeface="Calibri"/>
              <a:cs typeface="Calibri"/>
              <a:sym typeface="Calibri"/>
            </a:endParaRPr>
          </a:p>
          <a:p>
            <a:pPr marL="228600" marR="0" lvl="0" indent="-228600" algn="l" rtl="0">
              <a:lnSpc>
                <a:spcPct val="90000"/>
              </a:lnSpc>
              <a:spcBef>
                <a:spcPts val="1001"/>
              </a:spcBef>
              <a:spcAft>
                <a:spcPts val="0"/>
              </a:spcAft>
              <a:buClr>
                <a:srgbClr val="757070"/>
              </a:buClr>
              <a:buSzPts val="2400"/>
              <a:buFont typeface="Arial"/>
              <a:buChar char="•"/>
            </a:pPr>
            <a:r>
              <a:rPr lang="en-GB" sz="2400" b="0" i="0" u="none" strike="noStrike" cap="none" dirty="0">
                <a:solidFill>
                  <a:schemeClr val="tx1"/>
                </a:solidFill>
                <a:latin typeface="Calibri"/>
                <a:ea typeface="Calibri"/>
                <a:cs typeface="Calibri"/>
                <a:sym typeface="Calibri"/>
              </a:rPr>
              <a:t>Insecurity and defeatism</a:t>
            </a:r>
            <a:endParaRPr sz="2400" b="0" i="0" u="none" strike="noStrike" cap="none" dirty="0">
              <a:solidFill>
                <a:schemeClr val="tx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400"/>
              <a:buFont typeface="Calibri"/>
              <a:buNone/>
            </a:pPr>
            <a:endParaRPr sz="2400" b="0" i="0" u="none" strike="noStrike" cap="none" dirty="0">
              <a:solidFill>
                <a:schemeClr val="dk1"/>
              </a:solidFill>
              <a:latin typeface="Calibri"/>
              <a:ea typeface="Calibri"/>
              <a:cs typeface="Calibri"/>
              <a:sym typeface="Calibri"/>
            </a:endParaRPr>
          </a:p>
          <a:p>
            <a:pPr marL="457200" marR="0" lvl="0" indent="-228600" algn="l" rtl="0">
              <a:lnSpc>
                <a:spcPct val="90000"/>
              </a:lnSpc>
              <a:spcBef>
                <a:spcPts val="1000"/>
              </a:spcBef>
              <a:spcAft>
                <a:spcPts val="0"/>
              </a:spcAft>
              <a:buClr>
                <a:schemeClr val="dk1"/>
              </a:buClr>
              <a:buSzPts val="2400"/>
              <a:buFont typeface="Calibri"/>
              <a:buNone/>
            </a:pPr>
            <a:endParaRPr sz="2400" b="0" i="0" u="none" strike="noStrike" cap="none" dirty="0">
              <a:solidFill>
                <a:schemeClr val="dk1"/>
              </a:solidFill>
              <a:latin typeface="Calibri"/>
              <a:ea typeface="Calibri"/>
              <a:cs typeface="Calibri"/>
              <a:sym typeface="Calibri"/>
            </a:endParaRPr>
          </a:p>
        </p:txBody>
      </p:sp>
      <p:pic>
        <p:nvPicPr>
          <p:cNvPr id="309" name="Google Shape;309;p43"/>
          <p:cNvPicPr preferRelativeResize="0"/>
          <p:nvPr/>
        </p:nvPicPr>
        <p:blipFill rotWithShape="1">
          <a:blip r:embed="rId3">
            <a:alphaModFix/>
          </a:blip>
          <a:srcRect/>
          <a:stretch/>
        </p:blipFill>
        <p:spPr>
          <a:xfrm>
            <a:off x="3060315" y="3338879"/>
            <a:ext cx="2171561" cy="1770544"/>
          </a:xfrm>
          <a:prstGeom prst="rect">
            <a:avLst/>
          </a:prstGeom>
          <a:noFill/>
          <a:ln>
            <a:noFill/>
          </a:ln>
        </p:spPr>
      </p:pic>
      <p:pic>
        <p:nvPicPr>
          <p:cNvPr id="310" name="Google Shape;310;p43" descr="Secret, Whispering, Ear, Woman, Lips"/>
          <p:cNvPicPr preferRelativeResize="0"/>
          <p:nvPr/>
        </p:nvPicPr>
        <p:blipFill rotWithShape="1">
          <a:blip r:embed="rId4">
            <a:alphaModFix/>
          </a:blip>
          <a:srcRect/>
          <a:stretch/>
        </p:blipFill>
        <p:spPr>
          <a:xfrm>
            <a:off x="3179757" y="1500086"/>
            <a:ext cx="1508760" cy="1508760"/>
          </a:xfrm>
          <a:prstGeom prst="rect">
            <a:avLst/>
          </a:prstGeom>
          <a:noFill/>
          <a:ln>
            <a:noFill/>
          </a:ln>
        </p:spPr>
      </p:pic>
      <p:grpSp>
        <p:nvGrpSpPr>
          <p:cNvPr id="311" name="Google Shape;311;p43"/>
          <p:cNvGrpSpPr/>
          <p:nvPr/>
        </p:nvGrpSpPr>
        <p:grpSpPr>
          <a:xfrm>
            <a:off x="7112621" y="1270434"/>
            <a:ext cx="3940200" cy="3097440"/>
            <a:chOff x="7555680" y="865800"/>
            <a:chExt cx="3940200" cy="3097440"/>
          </a:xfrm>
        </p:grpSpPr>
        <p:pic>
          <p:nvPicPr>
            <p:cNvPr id="312" name="Google Shape;312;p43"/>
            <p:cNvPicPr preferRelativeResize="0"/>
            <p:nvPr/>
          </p:nvPicPr>
          <p:blipFill rotWithShape="1">
            <a:blip r:embed="rId5">
              <a:alphaModFix/>
            </a:blip>
            <a:srcRect/>
            <a:stretch/>
          </p:blipFill>
          <p:spPr>
            <a:xfrm>
              <a:off x="7905960" y="865800"/>
              <a:ext cx="2926080" cy="2524320"/>
            </a:xfrm>
            <a:prstGeom prst="rect">
              <a:avLst/>
            </a:prstGeom>
            <a:noFill/>
            <a:ln>
              <a:noFill/>
            </a:ln>
          </p:spPr>
        </p:pic>
        <p:sp>
          <p:nvSpPr>
            <p:cNvPr id="313" name="Google Shape;313;p43"/>
            <p:cNvSpPr/>
            <p:nvPr/>
          </p:nvSpPr>
          <p:spPr>
            <a:xfrm>
              <a:off x="8394480" y="3531960"/>
              <a:ext cx="3101400" cy="43128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GB" sz="1600" b="0" i="0" u="none" strike="noStrike" cap="none" dirty="0">
                  <a:solidFill>
                    <a:srgbClr val="F7B2BB"/>
                  </a:solidFill>
                  <a:latin typeface="Calibri"/>
                  <a:ea typeface="Calibri"/>
                  <a:cs typeface="Calibri"/>
                  <a:sym typeface="Calibri"/>
                </a:rPr>
                <a:t>Betty, 85 Glasgow</a:t>
              </a:r>
              <a:endParaRPr sz="1600" b="0" i="0" u="none" strike="noStrike" cap="none" dirty="0">
                <a:solidFill>
                  <a:srgbClr val="000000"/>
                </a:solidFill>
                <a:latin typeface="Arial"/>
                <a:ea typeface="Arial"/>
                <a:cs typeface="Arial"/>
                <a:sym typeface="Arial"/>
              </a:endParaRPr>
            </a:p>
          </p:txBody>
        </p:sp>
        <p:sp>
          <p:nvSpPr>
            <p:cNvPr id="314" name="Google Shape;314;p43"/>
            <p:cNvSpPr/>
            <p:nvPr/>
          </p:nvSpPr>
          <p:spPr>
            <a:xfrm>
              <a:off x="7905960" y="2540520"/>
              <a:ext cx="596520" cy="848520"/>
            </a:xfrm>
            <a:custGeom>
              <a:avLst/>
              <a:gdLst/>
              <a:ahLst/>
              <a:cxnLst/>
              <a:rect l="l" t="t" r="r" b="b"/>
              <a:pathLst>
                <a:path w="473773" h="648183" extrusionOk="0">
                  <a:moveTo>
                    <a:pt x="0" y="0"/>
                  </a:moveTo>
                  <a:lnTo>
                    <a:pt x="473773" y="648183"/>
                  </a:lnTo>
                  <a:lnTo>
                    <a:pt x="0" y="648183"/>
                  </a:lnTo>
                  <a:lnTo>
                    <a:pt x="0" y="0"/>
                  </a:lnTo>
                  <a:close/>
                </a:path>
              </a:pathLst>
            </a:custGeom>
            <a:solidFill>
              <a:srgbClr val="D3EAEF"/>
            </a:solidFill>
            <a:ln>
              <a:noFill/>
            </a:ln>
          </p:spPr>
        </p:sp>
        <p:sp>
          <p:nvSpPr>
            <p:cNvPr id="315" name="Google Shape;315;p43"/>
            <p:cNvSpPr/>
            <p:nvPr/>
          </p:nvSpPr>
          <p:spPr>
            <a:xfrm>
              <a:off x="7555680" y="2930400"/>
              <a:ext cx="477720" cy="909720"/>
            </a:xfrm>
            <a:custGeom>
              <a:avLst/>
              <a:gdLst/>
              <a:ahLst/>
              <a:cxnLst/>
              <a:rect l="l" t="t" r="r" b="b"/>
              <a:pathLst>
                <a:path w="379425" h="694715" extrusionOk="0">
                  <a:moveTo>
                    <a:pt x="204495" y="0"/>
                  </a:moveTo>
                  <a:cubicBezTo>
                    <a:pt x="204495" y="0"/>
                    <a:pt x="220980" y="16637"/>
                    <a:pt x="235420" y="27000"/>
                  </a:cubicBezTo>
                  <a:lnTo>
                    <a:pt x="235344" y="27051"/>
                  </a:lnTo>
                  <a:cubicBezTo>
                    <a:pt x="96050" y="124384"/>
                    <a:pt x="44222" y="307531"/>
                    <a:pt x="121209" y="462471"/>
                  </a:cubicBezTo>
                  <a:cubicBezTo>
                    <a:pt x="172771" y="566230"/>
                    <a:pt x="270650" y="634264"/>
                    <a:pt x="379425" y="654571"/>
                  </a:cubicBezTo>
                  <a:lnTo>
                    <a:pt x="379425" y="694715"/>
                  </a:lnTo>
                  <a:cubicBezTo>
                    <a:pt x="255308" y="673951"/>
                    <a:pt x="142989" y="597497"/>
                    <a:pt x="84392" y="479578"/>
                  </a:cubicBezTo>
                  <a:cubicBezTo>
                    <a:pt x="0" y="309753"/>
                    <a:pt x="54712" y="109487"/>
                    <a:pt x="204495" y="0"/>
                  </a:cubicBezTo>
                  <a:close/>
                </a:path>
              </a:pathLst>
            </a:custGeom>
            <a:solidFill>
              <a:srgbClr val="EC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3"/>
            <p:cNvSpPr/>
            <p:nvPr/>
          </p:nvSpPr>
          <p:spPr>
            <a:xfrm>
              <a:off x="8016480" y="2965320"/>
              <a:ext cx="11160" cy="419400"/>
            </a:xfrm>
            <a:custGeom>
              <a:avLst/>
              <a:gdLst/>
              <a:ahLst/>
              <a:cxnLst/>
              <a:rect l="l" t="t" r="r" b="b"/>
              <a:pathLst>
                <a:path w="9144" h="320548" extrusionOk="0">
                  <a:moveTo>
                    <a:pt x="0" y="0"/>
                  </a:moveTo>
                  <a:lnTo>
                    <a:pt x="9144" y="0"/>
                  </a:lnTo>
                  <a:lnTo>
                    <a:pt x="9144" y="320548"/>
                  </a:lnTo>
                  <a:lnTo>
                    <a:pt x="0" y="320548"/>
                  </a:lnTo>
                  <a:lnTo>
                    <a:pt x="0" y="0"/>
                  </a:lnTo>
                </a:path>
              </a:pathLst>
            </a:custGeom>
            <a:solidFill>
              <a:srgbClr val="F18B9E"/>
            </a:solidFill>
            <a:ln>
              <a:noFill/>
            </a:ln>
          </p:spPr>
        </p:sp>
        <p:sp>
          <p:nvSpPr>
            <p:cNvPr id="317" name="Google Shape;317;p43"/>
            <p:cNvSpPr/>
            <p:nvPr/>
          </p:nvSpPr>
          <p:spPr>
            <a:xfrm>
              <a:off x="8005680" y="3207600"/>
              <a:ext cx="27360" cy="27360"/>
            </a:xfrm>
            <a:custGeom>
              <a:avLst/>
              <a:gdLst/>
              <a:ahLst/>
              <a:cxnLst/>
              <a:rect l="l" t="t" r="r" b="b"/>
              <a:pathLst>
                <a:path w="21946" h="21234" extrusionOk="0">
                  <a:moveTo>
                    <a:pt x="8230" y="0"/>
                  </a:moveTo>
                  <a:lnTo>
                    <a:pt x="13716" y="0"/>
                  </a:lnTo>
                  <a:cubicBezTo>
                    <a:pt x="18250" y="0"/>
                    <a:pt x="21946" y="3581"/>
                    <a:pt x="21946" y="7963"/>
                  </a:cubicBezTo>
                  <a:lnTo>
                    <a:pt x="21946" y="13271"/>
                  </a:lnTo>
                  <a:cubicBezTo>
                    <a:pt x="21946" y="17653"/>
                    <a:pt x="18250" y="21234"/>
                    <a:pt x="13716" y="21234"/>
                  </a:cubicBezTo>
                  <a:lnTo>
                    <a:pt x="8230" y="21234"/>
                  </a:lnTo>
                  <a:cubicBezTo>
                    <a:pt x="3696" y="21234"/>
                    <a:pt x="0" y="17653"/>
                    <a:pt x="0" y="13271"/>
                  </a:cubicBezTo>
                  <a:lnTo>
                    <a:pt x="0" y="7963"/>
                  </a:lnTo>
                  <a:cubicBezTo>
                    <a:pt x="0" y="3581"/>
                    <a:pt x="3696" y="0"/>
                    <a:pt x="8230" y="0"/>
                  </a:cubicBezTo>
                  <a:close/>
                </a:path>
              </a:pathLst>
            </a:custGeom>
            <a:solidFill>
              <a:srgbClr val="F18B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3"/>
            <p:cNvSpPr/>
            <p:nvPr/>
          </p:nvSpPr>
          <p:spPr>
            <a:xfrm>
              <a:off x="8037720" y="2903400"/>
              <a:ext cx="36000" cy="262440"/>
            </a:xfrm>
            <a:custGeom>
              <a:avLst/>
              <a:gdLst/>
              <a:ahLst/>
              <a:cxnLst/>
              <a:rect l="l" t="t" r="r" b="b"/>
              <a:pathLst>
                <a:path w="28969" h="200685" extrusionOk="0">
                  <a:moveTo>
                    <a:pt x="4712" y="0"/>
                  </a:moveTo>
                  <a:lnTo>
                    <a:pt x="28969" y="200152"/>
                  </a:lnTo>
                  <a:lnTo>
                    <a:pt x="24257" y="200685"/>
                  </a:lnTo>
                  <a:lnTo>
                    <a:pt x="0" y="533"/>
                  </a:lnTo>
                  <a:lnTo>
                    <a:pt x="4712" y="0"/>
                  </a:lnTo>
                  <a:close/>
                </a:path>
              </a:pathLst>
            </a:custGeom>
            <a:solidFill>
              <a:srgbClr val="F18B9E"/>
            </a:solidFill>
            <a:ln>
              <a:noFill/>
            </a:ln>
          </p:spPr>
        </p:sp>
        <p:sp>
          <p:nvSpPr>
            <p:cNvPr id="319" name="Google Shape;319;p43"/>
            <p:cNvSpPr/>
            <p:nvPr/>
          </p:nvSpPr>
          <p:spPr>
            <a:xfrm>
              <a:off x="8057160" y="3151800"/>
              <a:ext cx="27360" cy="27360"/>
            </a:xfrm>
            <a:custGeom>
              <a:avLst/>
              <a:gdLst/>
              <a:ahLst/>
              <a:cxnLst/>
              <a:rect l="l" t="t" r="r" b="b"/>
              <a:pathLst>
                <a:path w="21958" h="21234" extrusionOk="0">
                  <a:moveTo>
                    <a:pt x="8242" y="0"/>
                  </a:moveTo>
                  <a:lnTo>
                    <a:pt x="13729" y="0"/>
                  </a:lnTo>
                  <a:cubicBezTo>
                    <a:pt x="18250" y="0"/>
                    <a:pt x="21958" y="3581"/>
                    <a:pt x="21958" y="7963"/>
                  </a:cubicBezTo>
                  <a:lnTo>
                    <a:pt x="21958" y="13271"/>
                  </a:lnTo>
                  <a:cubicBezTo>
                    <a:pt x="21958" y="17653"/>
                    <a:pt x="18250" y="21234"/>
                    <a:pt x="13729" y="21234"/>
                  </a:cubicBezTo>
                  <a:lnTo>
                    <a:pt x="8242" y="21234"/>
                  </a:lnTo>
                  <a:cubicBezTo>
                    <a:pt x="3708" y="21234"/>
                    <a:pt x="0" y="17653"/>
                    <a:pt x="0" y="13271"/>
                  </a:cubicBezTo>
                  <a:lnTo>
                    <a:pt x="0" y="7963"/>
                  </a:lnTo>
                  <a:cubicBezTo>
                    <a:pt x="0" y="3581"/>
                    <a:pt x="3708" y="0"/>
                    <a:pt x="8242" y="0"/>
                  </a:cubicBezTo>
                  <a:close/>
                </a:path>
              </a:pathLst>
            </a:custGeom>
            <a:solidFill>
              <a:srgbClr val="F18B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3"/>
            <p:cNvSpPr/>
            <p:nvPr/>
          </p:nvSpPr>
          <p:spPr>
            <a:xfrm>
              <a:off x="8058240" y="3160440"/>
              <a:ext cx="18720" cy="224640"/>
            </a:xfrm>
            <a:custGeom>
              <a:avLst/>
              <a:gdLst/>
              <a:ahLst/>
              <a:cxnLst/>
              <a:rect l="l" t="t" r="r" b="b"/>
              <a:pathLst>
                <a:path w="15227" h="171907" extrusionOk="0">
                  <a:moveTo>
                    <a:pt x="10503" y="0"/>
                  </a:moveTo>
                  <a:lnTo>
                    <a:pt x="15227" y="267"/>
                  </a:lnTo>
                  <a:lnTo>
                    <a:pt x="4725" y="171907"/>
                  </a:lnTo>
                  <a:lnTo>
                    <a:pt x="0" y="171641"/>
                  </a:lnTo>
                  <a:lnTo>
                    <a:pt x="10503" y="0"/>
                  </a:lnTo>
                  <a:close/>
                </a:path>
              </a:pathLst>
            </a:custGeom>
            <a:solidFill>
              <a:srgbClr val="F18B9E"/>
            </a:solidFill>
            <a:ln>
              <a:noFill/>
            </a:ln>
          </p:spPr>
        </p:sp>
        <p:sp>
          <p:nvSpPr>
            <p:cNvPr id="321" name="Google Shape;321;p43"/>
            <p:cNvSpPr/>
            <p:nvPr/>
          </p:nvSpPr>
          <p:spPr>
            <a:xfrm>
              <a:off x="7666200" y="2607840"/>
              <a:ext cx="525960" cy="510480"/>
            </a:xfrm>
            <a:custGeom>
              <a:avLst/>
              <a:gdLst/>
              <a:ahLst/>
              <a:cxnLst/>
              <a:rect l="l" t="t" r="r" b="b"/>
              <a:pathLst>
                <a:path w="417779" h="390093" extrusionOk="0">
                  <a:moveTo>
                    <a:pt x="417779" y="0"/>
                  </a:moveTo>
                  <a:lnTo>
                    <a:pt x="318821" y="213347"/>
                  </a:lnTo>
                  <a:lnTo>
                    <a:pt x="307734" y="237249"/>
                  </a:lnTo>
                  <a:lnTo>
                    <a:pt x="285305" y="285598"/>
                  </a:lnTo>
                  <a:cubicBezTo>
                    <a:pt x="284328" y="288099"/>
                    <a:pt x="283299" y="290601"/>
                    <a:pt x="282143" y="293078"/>
                  </a:cubicBezTo>
                  <a:cubicBezTo>
                    <a:pt x="251054" y="360121"/>
                    <a:pt x="169647" y="390093"/>
                    <a:pt x="100317" y="360020"/>
                  </a:cubicBezTo>
                  <a:cubicBezTo>
                    <a:pt x="30988" y="329946"/>
                    <a:pt x="0" y="251219"/>
                    <a:pt x="31090" y="184175"/>
                  </a:cubicBezTo>
                  <a:cubicBezTo>
                    <a:pt x="45225" y="153708"/>
                    <a:pt x="69736" y="130899"/>
                    <a:pt x="98781" y="117907"/>
                  </a:cubicBezTo>
                  <a:lnTo>
                    <a:pt x="417779" y="0"/>
                  </a:lnTo>
                  <a:close/>
                </a:path>
              </a:pathLst>
            </a:custGeom>
            <a:solidFill>
              <a:srgbClr val="F7B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3"/>
            <p:cNvSpPr/>
            <p:nvPr/>
          </p:nvSpPr>
          <p:spPr>
            <a:xfrm>
              <a:off x="7689960" y="2607840"/>
              <a:ext cx="502200" cy="429120"/>
            </a:xfrm>
            <a:custGeom>
              <a:avLst/>
              <a:gdLst/>
              <a:ahLst/>
              <a:cxnLst/>
              <a:rect l="l" t="t" r="r" b="b"/>
              <a:pathLst>
                <a:path w="398729" h="328003" extrusionOk="0">
                  <a:moveTo>
                    <a:pt x="398729" y="0"/>
                  </a:moveTo>
                  <a:lnTo>
                    <a:pt x="398679" y="102"/>
                  </a:lnTo>
                  <a:lnTo>
                    <a:pt x="35713" y="328003"/>
                  </a:lnTo>
                  <a:lnTo>
                    <a:pt x="35370" y="327635"/>
                  </a:lnTo>
                  <a:lnTo>
                    <a:pt x="39637" y="323774"/>
                  </a:lnTo>
                  <a:lnTo>
                    <a:pt x="15824" y="300482"/>
                  </a:lnTo>
                  <a:cubicBezTo>
                    <a:pt x="15558" y="299999"/>
                    <a:pt x="15304" y="299517"/>
                    <a:pt x="15050" y="299021"/>
                  </a:cubicBezTo>
                  <a:lnTo>
                    <a:pt x="40005" y="323444"/>
                  </a:lnTo>
                  <a:lnTo>
                    <a:pt x="45974" y="318059"/>
                  </a:lnTo>
                  <a:lnTo>
                    <a:pt x="6757" y="279692"/>
                  </a:lnTo>
                  <a:lnTo>
                    <a:pt x="6426" y="278663"/>
                  </a:lnTo>
                  <a:lnTo>
                    <a:pt x="46342" y="317716"/>
                  </a:lnTo>
                  <a:lnTo>
                    <a:pt x="52299" y="312331"/>
                  </a:lnTo>
                  <a:lnTo>
                    <a:pt x="2451" y="263563"/>
                  </a:lnTo>
                  <a:lnTo>
                    <a:pt x="2299" y="262712"/>
                  </a:lnTo>
                  <a:lnTo>
                    <a:pt x="52680" y="312001"/>
                  </a:lnTo>
                  <a:lnTo>
                    <a:pt x="58636" y="306616"/>
                  </a:lnTo>
                  <a:lnTo>
                    <a:pt x="483" y="249720"/>
                  </a:lnTo>
                  <a:lnTo>
                    <a:pt x="419" y="248945"/>
                  </a:lnTo>
                  <a:lnTo>
                    <a:pt x="59017" y="306273"/>
                  </a:lnTo>
                  <a:lnTo>
                    <a:pt x="64973" y="300888"/>
                  </a:lnTo>
                  <a:lnTo>
                    <a:pt x="0" y="237325"/>
                  </a:lnTo>
                  <a:lnTo>
                    <a:pt x="0" y="236614"/>
                  </a:lnTo>
                  <a:lnTo>
                    <a:pt x="65342" y="300558"/>
                  </a:lnTo>
                  <a:lnTo>
                    <a:pt x="71311" y="295173"/>
                  </a:lnTo>
                  <a:lnTo>
                    <a:pt x="610" y="226009"/>
                  </a:lnTo>
                  <a:lnTo>
                    <a:pt x="660" y="225361"/>
                  </a:lnTo>
                  <a:lnTo>
                    <a:pt x="71679" y="294830"/>
                  </a:lnTo>
                  <a:lnTo>
                    <a:pt x="77635" y="289446"/>
                  </a:lnTo>
                  <a:lnTo>
                    <a:pt x="2083" y="215532"/>
                  </a:lnTo>
                  <a:lnTo>
                    <a:pt x="2197" y="214935"/>
                  </a:lnTo>
                  <a:lnTo>
                    <a:pt x="78016" y="289103"/>
                  </a:lnTo>
                  <a:lnTo>
                    <a:pt x="83972" y="283731"/>
                  </a:lnTo>
                  <a:lnTo>
                    <a:pt x="4267" y="205740"/>
                  </a:lnTo>
                  <a:lnTo>
                    <a:pt x="4420" y="205194"/>
                  </a:lnTo>
                  <a:lnTo>
                    <a:pt x="84354" y="283388"/>
                  </a:lnTo>
                  <a:lnTo>
                    <a:pt x="90310" y="278003"/>
                  </a:lnTo>
                  <a:lnTo>
                    <a:pt x="7061" y="196558"/>
                  </a:lnTo>
                  <a:lnTo>
                    <a:pt x="7239" y="196024"/>
                  </a:lnTo>
                  <a:lnTo>
                    <a:pt x="90678" y="277660"/>
                  </a:lnTo>
                  <a:lnTo>
                    <a:pt x="96647" y="272275"/>
                  </a:lnTo>
                  <a:lnTo>
                    <a:pt x="10414" y="187922"/>
                  </a:lnTo>
                  <a:lnTo>
                    <a:pt x="10630" y="187427"/>
                  </a:lnTo>
                  <a:lnTo>
                    <a:pt x="97015" y="271945"/>
                  </a:lnTo>
                  <a:lnTo>
                    <a:pt x="102972" y="266560"/>
                  </a:lnTo>
                  <a:lnTo>
                    <a:pt x="14224" y="179730"/>
                  </a:lnTo>
                  <a:lnTo>
                    <a:pt x="14465" y="179260"/>
                  </a:lnTo>
                  <a:lnTo>
                    <a:pt x="103353" y="266217"/>
                  </a:lnTo>
                  <a:lnTo>
                    <a:pt x="109309" y="260833"/>
                  </a:lnTo>
                  <a:lnTo>
                    <a:pt x="18504" y="171996"/>
                  </a:lnTo>
                  <a:lnTo>
                    <a:pt x="18771" y="171564"/>
                  </a:lnTo>
                  <a:lnTo>
                    <a:pt x="109690" y="260502"/>
                  </a:lnTo>
                  <a:lnTo>
                    <a:pt x="115646" y="255118"/>
                  </a:lnTo>
                  <a:lnTo>
                    <a:pt x="23216" y="164681"/>
                  </a:lnTo>
                  <a:lnTo>
                    <a:pt x="23495" y="164262"/>
                  </a:lnTo>
                  <a:lnTo>
                    <a:pt x="116027" y="254775"/>
                  </a:lnTo>
                  <a:lnTo>
                    <a:pt x="121984" y="249390"/>
                  </a:lnTo>
                  <a:lnTo>
                    <a:pt x="28308" y="157747"/>
                  </a:lnTo>
                  <a:lnTo>
                    <a:pt x="28626" y="157353"/>
                  </a:lnTo>
                  <a:lnTo>
                    <a:pt x="122352" y="249060"/>
                  </a:lnTo>
                  <a:lnTo>
                    <a:pt x="128321" y="243675"/>
                  </a:lnTo>
                  <a:lnTo>
                    <a:pt x="33833" y="151231"/>
                  </a:lnTo>
                  <a:lnTo>
                    <a:pt x="34163" y="150863"/>
                  </a:lnTo>
                  <a:lnTo>
                    <a:pt x="128689" y="243332"/>
                  </a:lnTo>
                  <a:lnTo>
                    <a:pt x="134645" y="237947"/>
                  </a:lnTo>
                  <a:lnTo>
                    <a:pt x="39726" y="145072"/>
                  </a:lnTo>
                  <a:lnTo>
                    <a:pt x="40069" y="144716"/>
                  </a:lnTo>
                  <a:lnTo>
                    <a:pt x="135026" y="237604"/>
                  </a:lnTo>
                  <a:lnTo>
                    <a:pt x="140983" y="232220"/>
                  </a:lnTo>
                  <a:lnTo>
                    <a:pt x="46012" y="139319"/>
                  </a:lnTo>
                  <a:lnTo>
                    <a:pt x="46393" y="138989"/>
                  </a:lnTo>
                  <a:lnTo>
                    <a:pt x="141351" y="231889"/>
                  </a:lnTo>
                  <a:lnTo>
                    <a:pt x="147320" y="226504"/>
                  </a:lnTo>
                  <a:lnTo>
                    <a:pt x="52692" y="133921"/>
                  </a:lnTo>
                  <a:lnTo>
                    <a:pt x="53086" y="133617"/>
                  </a:lnTo>
                  <a:lnTo>
                    <a:pt x="147688" y="226162"/>
                  </a:lnTo>
                  <a:lnTo>
                    <a:pt x="153645" y="220777"/>
                  </a:lnTo>
                  <a:lnTo>
                    <a:pt x="59754" y="128918"/>
                  </a:lnTo>
                  <a:lnTo>
                    <a:pt x="60185" y="128638"/>
                  </a:lnTo>
                  <a:lnTo>
                    <a:pt x="154026" y="220447"/>
                  </a:lnTo>
                  <a:lnTo>
                    <a:pt x="159982" y="215062"/>
                  </a:lnTo>
                  <a:lnTo>
                    <a:pt x="67234" y="124308"/>
                  </a:lnTo>
                  <a:lnTo>
                    <a:pt x="67678" y="124053"/>
                  </a:lnTo>
                  <a:lnTo>
                    <a:pt x="160363" y="214719"/>
                  </a:lnTo>
                  <a:lnTo>
                    <a:pt x="166319" y="209334"/>
                  </a:lnTo>
                  <a:lnTo>
                    <a:pt x="75108" y="120104"/>
                  </a:lnTo>
                  <a:lnTo>
                    <a:pt x="75591" y="119875"/>
                  </a:lnTo>
                  <a:lnTo>
                    <a:pt x="166700" y="209004"/>
                  </a:lnTo>
                  <a:lnTo>
                    <a:pt x="172657" y="203619"/>
                  </a:lnTo>
                  <a:lnTo>
                    <a:pt x="83591" y="116484"/>
                  </a:lnTo>
                  <a:lnTo>
                    <a:pt x="84112" y="116294"/>
                  </a:lnTo>
                  <a:lnTo>
                    <a:pt x="173025" y="203276"/>
                  </a:lnTo>
                  <a:lnTo>
                    <a:pt x="178994" y="197891"/>
                  </a:lnTo>
                  <a:lnTo>
                    <a:pt x="92431" y="113220"/>
                  </a:lnTo>
                  <a:lnTo>
                    <a:pt x="92951" y="113017"/>
                  </a:lnTo>
                  <a:lnTo>
                    <a:pt x="179362" y="197548"/>
                  </a:lnTo>
                  <a:lnTo>
                    <a:pt x="185319" y="192176"/>
                  </a:lnTo>
                  <a:lnTo>
                    <a:pt x="101270" y="109944"/>
                  </a:lnTo>
                  <a:lnTo>
                    <a:pt x="101803" y="109753"/>
                  </a:lnTo>
                  <a:lnTo>
                    <a:pt x="185700" y="191833"/>
                  </a:lnTo>
                  <a:lnTo>
                    <a:pt x="191656" y="186449"/>
                  </a:lnTo>
                  <a:lnTo>
                    <a:pt x="110122" y="106680"/>
                  </a:lnTo>
                  <a:lnTo>
                    <a:pt x="110642" y="106489"/>
                  </a:lnTo>
                  <a:lnTo>
                    <a:pt x="192037" y="186106"/>
                  </a:lnTo>
                  <a:lnTo>
                    <a:pt x="197993" y="180721"/>
                  </a:lnTo>
                  <a:lnTo>
                    <a:pt x="118961" y="103403"/>
                  </a:lnTo>
                  <a:lnTo>
                    <a:pt x="119482" y="103213"/>
                  </a:lnTo>
                  <a:lnTo>
                    <a:pt x="198361" y="180391"/>
                  </a:lnTo>
                  <a:lnTo>
                    <a:pt x="204330" y="175006"/>
                  </a:lnTo>
                  <a:lnTo>
                    <a:pt x="127800" y="100139"/>
                  </a:lnTo>
                  <a:lnTo>
                    <a:pt x="128321" y="99949"/>
                  </a:lnTo>
                  <a:lnTo>
                    <a:pt x="204699" y="174663"/>
                  </a:lnTo>
                  <a:lnTo>
                    <a:pt x="210655" y="169278"/>
                  </a:lnTo>
                  <a:lnTo>
                    <a:pt x="136652" y="96875"/>
                  </a:lnTo>
                  <a:lnTo>
                    <a:pt x="137173" y="96685"/>
                  </a:lnTo>
                  <a:lnTo>
                    <a:pt x="211036" y="168948"/>
                  </a:lnTo>
                  <a:lnTo>
                    <a:pt x="216992" y="163563"/>
                  </a:lnTo>
                  <a:lnTo>
                    <a:pt x="145491" y="93599"/>
                  </a:lnTo>
                  <a:lnTo>
                    <a:pt x="146012" y="93408"/>
                  </a:lnTo>
                  <a:lnTo>
                    <a:pt x="217373" y="163220"/>
                  </a:lnTo>
                  <a:lnTo>
                    <a:pt x="223330" y="157836"/>
                  </a:lnTo>
                  <a:lnTo>
                    <a:pt x="154331" y="90335"/>
                  </a:lnTo>
                  <a:lnTo>
                    <a:pt x="154851" y="90145"/>
                  </a:lnTo>
                  <a:lnTo>
                    <a:pt x="223698" y="157505"/>
                  </a:lnTo>
                  <a:lnTo>
                    <a:pt x="229667" y="152121"/>
                  </a:lnTo>
                  <a:lnTo>
                    <a:pt x="163170" y="87071"/>
                  </a:lnTo>
                  <a:lnTo>
                    <a:pt x="163690" y="86881"/>
                  </a:lnTo>
                  <a:lnTo>
                    <a:pt x="230035" y="151778"/>
                  </a:lnTo>
                  <a:lnTo>
                    <a:pt x="235991" y="146393"/>
                  </a:lnTo>
                  <a:lnTo>
                    <a:pt x="172022" y="83795"/>
                  </a:lnTo>
                  <a:lnTo>
                    <a:pt x="172542" y="83604"/>
                  </a:lnTo>
                  <a:lnTo>
                    <a:pt x="236373" y="146050"/>
                  </a:lnTo>
                  <a:lnTo>
                    <a:pt x="242329" y="140665"/>
                  </a:lnTo>
                  <a:lnTo>
                    <a:pt x="180861" y="80531"/>
                  </a:lnTo>
                  <a:lnTo>
                    <a:pt x="181382" y="80340"/>
                  </a:lnTo>
                  <a:lnTo>
                    <a:pt x="242710" y="140335"/>
                  </a:lnTo>
                  <a:lnTo>
                    <a:pt x="248666" y="134950"/>
                  </a:lnTo>
                  <a:lnTo>
                    <a:pt x="189700" y="77267"/>
                  </a:lnTo>
                  <a:lnTo>
                    <a:pt x="190221" y="77076"/>
                  </a:lnTo>
                  <a:lnTo>
                    <a:pt x="249034" y="134607"/>
                  </a:lnTo>
                  <a:lnTo>
                    <a:pt x="255003" y="129223"/>
                  </a:lnTo>
                  <a:lnTo>
                    <a:pt x="198539" y="73990"/>
                  </a:lnTo>
                  <a:lnTo>
                    <a:pt x="199073" y="73800"/>
                  </a:lnTo>
                  <a:lnTo>
                    <a:pt x="255372" y="128892"/>
                  </a:lnTo>
                  <a:lnTo>
                    <a:pt x="261328" y="123507"/>
                  </a:lnTo>
                  <a:lnTo>
                    <a:pt x="207391" y="70726"/>
                  </a:lnTo>
                  <a:lnTo>
                    <a:pt x="207912" y="70536"/>
                  </a:lnTo>
                  <a:lnTo>
                    <a:pt x="261709" y="123165"/>
                  </a:lnTo>
                  <a:lnTo>
                    <a:pt x="267665" y="117780"/>
                  </a:lnTo>
                  <a:lnTo>
                    <a:pt x="216230" y="67462"/>
                  </a:lnTo>
                  <a:lnTo>
                    <a:pt x="216751" y="67259"/>
                  </a:lnTo>
                  <a:lnTo>
                    <a:pt x="268046" y="117450"/>
                  </a:lnTo>
                  <a:lnTo>
                    <a:pt x="274003" y="112065"/>
                  </a:lnTo>
                  <a:lnTo>
                    <a:pt x="225070" y="64186"/>
                  </a:lnTo>
                  <a:lnTo>
                    <a:pt x="225590" y="63995"/>
                  </a:lnTo>
                  <a:lnTo>
                    <a:pt x="274384" y="111722"/>
                  </a:lnTo>
                  <a:lnTo>
                    <a:pt x="280340" y="106337"/>
                  </a:lnTo>
                  <a:lnTo>
                    <a:pt x="233921" y="60922"/>
                  </a:lnTo>
                  <a:lnTo>
                    <a:pt x="234442" y="60731"/>
                  </a:lnTo>
                  <a:lnTo>
                    <a:pt x="280708" y="106007"/>
                  </a:lnTo>
                  <a:lnTo>
                    <a:pt x="286677" y="100622"/>
                  </a:lnTo>
                  <a:lnTo>
                    <a:pt x="242761" y="57658"/>
                  </a:lnTo>
                  <a:lnTo>
                    <a:pt x="243281" y="57455"/>
                  </a:lnTo>
                  <a:lnTo>
                    <a:pt x="287045" y="100279"/>
                  </a:lnTo>
                  <a:lnTo>
                    <a:pt x="293002" y="94894"/>
                  </a:lnTo>
                  <a:lnTo>
                    <a:pt x="251600" y="54381"/>
                  </a:lnTo>
                  <a:lnTo>
                    <a:pt x="252120" y="54191"/>
                  </a:lnTo>
                  <a:lnTo>
                    <a:pt x="293383" y="94551"/>
                  </a:lnTo>
                  <a:lnTo>
                    <a:pt x="299339" y="89167"/>
                  </a:lnTo>
                  <a:lnTo>
                    <a:pt x="260439" y="51117"/>
                  </a:lnTo>
                  <a:lnTo>
                    <a:pt x="260960" y="50927"/>
                  </a:lnTo>
                  <a:lnTo>
                    <a:pt x="299720" y="88836"/>
                  </a:lnTo>
                  <a:lnTo>
                    <a:pt x="305676" y="83452"/>
                  </a:lnTo>
                  <a:lnTo>
                    <a:pt x="269278" y="47853"/>
                  </a:lnTo>
                  <a:lnTo>
                    <a:pt x="269799" y="47650"/>
                  </a:lnTo>
                  <a:lnTo>
                    <a:pt x="306045" y="83109"/>
                  </a:lnTo>
                  <a:lnTo>
                    <a:pt x="312014" y="77724"/>
                  </a:lnTo>
                  <a:lnTo>
                    <a:pt x="278130" y="44577"/>
                  </a:lnTo>
                  <a:lnTo>
                    <a:pt x="278651" y="44386"/>
                  </a:lnTo>
                  <a:lnTo>
                    <a:pt x="312382" y="77394"/>
                  </a:lnTo>
                  <a:lnTo>
                    <a:pt x="318338" y="72009"/>
                  </a:lnTo>
                  <a:lnTo>
                    <a:pt x="286969" y="41313"/>
                  </a:lnTo>
                  <a:lnTo>
                    <a:pt x="287490" y="41122"/>
                  </a:lnTo>
                  <a:lnTo>
                    <a:pt x="318719" y="71666"/>
                  </a:lnTo>
                  <a:lnTo>
                    <a:pt x="324676" y="66281"/>
                  </a:lnTo>
                  <a:lnTo>
                    <a:pt x="295809" y="38049"/>
                  </a:lnTo>
                  <a:lnTo>
                    <a:pt x="296329" y="37846"/>
                  </a:lnTo>
                  <a:lnTo>
                    <a:pt x="325057" y="65951"/>
                  </a:lnTo>
                  <a:lnTo>
                    <a:pt x="331013" y="60566"/>
                  </a:lnTo>
                  <a:lnTo>
                    <a:pt x="304660" y="34772"/>
                  </a:lnTo>
                  <a:lnTo>
                    <a:pt x="305181" y="34582"/>
                  </a:lnTo>
                  <a:lnTo>
                    <a:pt x="331381" y="60223"/>
                  </a:lnTo>
                  <a:lnTo>
                    <a:pt x="337350" y="54839"/>
                  </a:lnTo>
                  <a:lnTo>
                    <a:pt x="313500" y="31509"/>
                  </a:lnTo>
                  <a:lnTo>
                    <a:pt x="314020" y="31318"/>
                  </a:lnTo>
                  <a:lnTo>
                    <a:pt x="337719" y="54496"/>
                  </a:lnTo>
                  <a:lnTo>
                    <a:pt x="343675" y="49111"/>
                  </a:lnTo>
                  <a:lnTo>
                    <a:pt x="322339" y="28245"/>
                  </a:lnTo>
                  <a:lnTo>
                    <a:pt x="322860" y="28042"/>
                  </a:lnTo>
                  <a:lnTo>
                    <a:pt x="344056" y="48781"/>
                  </a:lnTo>
                  <a:lnTo>
                    <a:pt x="350012" y="43396"/>
                  </a:lnTo>
                  <a:lnTo>
                    <a:pt x="331178" y="24968"/>
                  </a:lnTo>
                  <a:lnTo>
                    <a:pt x="331699" y="24778"/>
                  </a:lnTo>
                  <a:lnTo>
                    <a:pt x="350380" y="43053"/>
                  </a:lnTo>
                  <a:lnTo>
                    <a:pt x="356349" y="37668"/>
                  </a:lnTo>
                  <a:lnTo>
                    <a:pt x="340030" y="21704"/>
                  </a:lnTo>
                  <a:lnTo>
                    <a:pt x="340551" y="21514"/>
                  </a:lnTo>
                  <a:lnTo>
                    <a:pt x="356718" y="37338"/>
                  </a:lnTo>
                  <a:lnTo>
                    <a:pt x="362687" y="31953"/>
                  </a:lnTo>
                  <a:lnTo>
                    <a:pt x="348869" y="18428"/>
                  </a:lnTo>
                  <a:lnTo>
                    <a:pt x="349390" y="18237"/>
                  </a:lnTo>
                  <a:lnTo>
                    <a:pt x="363055" y="31610"/>
                  </a:lnTo>
                  <a:lnTo>
                    <a:pt x="369011" y="26226"/>
                  </a:lnTo>
                  <a:lnTo>
                    <a:pt x="357708" y="15164"/>
                  </a:lnTo>
                  <a:lnTo>
                    <a:pt x="358229" y="14973"/>
                  </a:lnTo>
                  <a:lnTo>
                    <a:pt x="369392" y="25895"/>
                  </a:lnTo>
                  <a:lnTo>
                    <a:pt x="375349" y="20510"/>
                  </a:lnTo>
                  <a:lnTo>
                    <a:pt x="366548" y="11900"/>
                  </a:lnTo>
                  <a:lnTo>
                    <a:pt x="367068" y="11709"/>
                  </a:lnTo>
                  <a:lnTo>
                    <a:pt x="375730" y="20168"/>
                  </a:lnTo>
                  <a:lnTo>
                    <a:pt x="381686" y="14783"/>
                  </a:lnTo>
                  <a:lnTo>
                    <a:pt x="375387" y="8636"/>
                  </a:lnTo>
                  <a:lnTo>
                    <a:pt x="375920" y="8433"/>
                  </a:lnTo>
                  <a:lnTo>
                    <a:pt x="382054" y="14453"/>
                  </a:lnTo>
                  <a:lnTo>
                    <a:pt x="388023" y="9068"/>
                  </a:lnTo>
                  <a:lnTo>
                    <a:pt x="384239" y="5359"/>
                  </a:lnTo>
                  <a:lnTo>
                    <a:pt x="384759" y="5169"/>
                  </a:lnTo>
                  <a:lnTo>
                    <a:pt x="388391" y="8725"/>
                  </a:lnTo>
                  <a:lnTo>
                    <a:pt x="394360" y="3340"/>
                  </a:lnTo>
                  <a:lnTo>
                    <a:pt x="393078" y="2095"/>
                  </a:lnTo>
                  <a:lnTo>
                    <a:pt x="393598" y="1905"/>
                  </a:lnTo>
                  <a:lnTo>
                    <a:pt x="394729" y="2997"/>
                  </a:lnTo>
                  <a:lnTo>
                    <a:pt x="397574" y="432"/>
                  </a:lnTo>
                  <a:lnTo>
                    <a:pt x="398729" y="0"/>
                  </a:lnTo>
                  <a:close/>
                </a:path>
              </a:pathLst>
            </a:custGeom>
            <a:solidFill>
              <a:srgbClr val="F5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3"/>
            <p:cNvSpPr/>
            <p:nvPr/>
          </p:nvSpPr>
          <p:spPr>
            <a:xfrm>
              <a:off x="8041680" y="3654720"/>
              <a:ext cx="197280" cy="209160"/>
            </a:xfrm>
            <a:custGeom>
              <a:avLst/>
              <a:gdLst/>
              <a:ahLst/>
              <a:cxnLst/>
              <a:rect l="l" t="t" r="r" b="b"/>
              <a:pathLst>
                <a:path w="156807" h="160033" extrusionOk="0">
                  <a:moveTo>
                    <a:pt x="115659" y="0"/>
                  </a:moveTo>
                  <a:lnTo>
                    <a:pt x="156807" y="124206"/>
                  </a:lnTo>
                  <a:lnTo>
                    <a:pt x="41135" y="160033"/>
                  </a:lnTo>
                  <a:lnTo>
                    <a:pt x="0" y="35827"/>
                  </a:lnTo>
                  <a:lnTo>
                    <a:pt x="115659" y="0"/>
                  </a:lnTo>
                  <a:close/>
                </a:path>
              </a:pathLst>
            </a:custGeom>
            <a:solidFill>
              <a:srgbClr val="E9E8E7"/>
            </a:solidFill>
            <a:ln>
              <a:noFill/>
            </a:ln>
          </p:spPr>
        </p:sp>
        <p:sp>
          <p:nvSpPr>
            <p:cNvPr id="324" name="Google Shape;324;p43"/>
            <p:cNvSpPr/>
            <p:nvPr/>
          </p:nvSpPr>
          <p:spPr>
            <a:xfrm>
              <a:off x="7938000" y="3659400"/>
              <a:ext cx="241200" cy="256680"/>
            </a:xfrm>
            <a:custGeom>
              <a:avLst/>
              <a:gdLst/>
              <a:ahLst/>
              <a:cxnLst/>
              <a:rect l="l" t="t" r="r" b="b"/>
              <a:pathLst>
                <a:path w="191668" h="196329" extrusionOk="0">
                  <a:moveTo>
                    <a:pt x="115427" y="1078"/>
                  </a:moveTo>
                  <a:cubicBezTo>
                    <a:pt x="127765" y="2156"/>
                    <a:pt x="139681" y="5556"/>
                    <a:pt x="150533" y="10960"/>
                  </a:cubicBezTo>
                  <a:lnTo>
                    <a:pt x="106883" y="92951"/>
                  </a:lnTo>
                  <a:lnTo>
                    <a:pt x="191668" y="135166"/>
                  </a:lnTo>
                  <a:cubicBezTo>
                    <a:pt x="180505" y="156146"/>
                    <a:pt x="161061" y="173012"/>
                    <a:pt x="135979" y="180784"/>
                  </a:cubicBezTo>
                  <a:cubicBezTo>
                    <a:pt x="85814" y="196329"/>
                    <a:pt x="32131" y="169595"/>
                    <a:pt x="16065" y="121094"/>
                  </a:cubicBezTo>
                  <a:cubicBezTo>
                    <a:pt x="0" y="72580"/>
                    <a:pt x="27635" y="20663"/>
                    <a:pt x="77788" y="5131"/>
                  </a:cubicBezTo>
                  <a:cubicBezTo>
                    <a:pt x="90329" y="1244"/>
                    <a:pt x="103089" y="0"/>
                    <a:pt x="115427" y="1078"/>
                  </a:cubicBezTo>
                  <a:close/>
                </a:path>
              </a:pathLst>
            </a:custGeom>
            <a:solidFill>
              <a:srgbClr val="F7B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3"/>
            <p:cNvSpPr/>
            <p:nvPr/>
          </p:nvSpPr>
          <p:spPr>
            <a:xfrm>
              <a:off x="8098200" y="3761640"/>
              <a:ext cx="22320" cy="20160"/>
            </a:xfrm>
            <a:custGeom>
              <a:avLst/>
              <a:gdLst/>
              <a:ahLst/>
              <a:cxnLst/>
              <a:rect l="l" t="t" r="r" b="b"/>
              <a:pathLst>
                <a:path w="17996" h="15545" extrusionOk="0">
                  <a:moveTo>
                    <a:pt x="9004" y="0"/>
                  </a:moveTo>
                  <a:cubicBezTo>
                    <a:pt x="12408" y="0"/>
                    <a:pt x="15558" y="2108"/>
                    <a:pt x="16650" y="5397"/>
                  </a:cubicBezTo>
                  <a:cubicBezTo>
                    <a:pt x="17996" y="9487"/>
                    <a:pt x="15672" y="13856"/>
                    <a:pt x="11455" y="15164"/>
                  </a:cubicBezTo>
                  <a:cubicBezTo>
                    <a:pt x="10630" y="15418"/>
                    <a:pt x="9804" y="15545"/>
                    <a:pt x="9004" y="15545"/>
                  </a:cubicBezTo>
                  <a:cubicBezTo>
                    <a:pt x="5601" y="15545"/>
                    <a:pt x="2438" y="13437"/>
                    <a:pt x="1346" y="10135"/>
                  </a:cubicBezTo>
                  <a:cubicBezTo>
                    <a:pt x="0" y="6058"/>
                    <a:pt x="2324" y="1676"/>
                    <a:pt x="6553" y="368"/>
                  </a:cubicBezTo>
                  <a:cubicBezTo>
                    <a:pt x="7366" y="114"/>
                    <a:pt x="8192" y="0"/>
                    <a:pt x="9004" y="0"/>
                  </a:cubicBezTo>
                  <a:close/>
                </a:path>
              </a:pathLst>
            </a:custGeom>
            <a:solidFill>
              <a:srgbClr val="E0D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3"/>
            <p:cNvSpPr/>
            <p:nvPr/>
          </p:nvSpPr>
          <p:spPr>
            <a:xfrm>
              <a:off x="8107200" y="3760920"/>
              <a:ext cx="9720" cy="7920"/>
            </a:xfrm>
            <a:custGeom>
              <a:avLst/>
              <a:gdLst/>
              <a:ahLst/>
              <a:cxnLst/>
              <a:rect l="l" t="t" r="r" b="b"/>
              <a:pathLst>
                <a:path w="7988" h="6439" extrusionOk="0">
                  <a:moveTo>
                    <a:pt x="635" y="432"/>
                  </a:moveTo>
                  <a:cubicBezTo>
                    <a:pt x="3429" y="0"/>
                    <a:pt x="6210" y="1029"/>
                    <a:pt x="7988" y="3035"/>
                  </a:cubicBezTo>
                  <a:cubicBezTo>
                    <a:pt x="7722" y="4889"/>
                    <a:pt x="6109" y="6350"/>
                    <a:pt x="4115" y="6388"/>
                  </a:cubicBezTo>
                  <a:cubicBezTo>
                    <a:pt x="1892" y="6439"/>
                    <a:pt x="64" y="4737"/>
                    <a:pt x="13" y="2591"/>
                  </a:cubicBezTo>
                  <a:cubicBezTo>
                    <a:pt x="0" y="1791"/>
                    <a:pt x="229" y="1054"/>
                    <a:pt x="635" y="432"/>
                  </a:cubicBezTo>
                  <a:close/>
                </a:path>
              </a:pathLst>
            </a:custGeom>
            <a:solidFill>
              <a:srgbClr val="171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3"/>
            <p:cNvSpPr/>
            <p:nvPr/>
          </p:nvSpPr>
          <p:spPr>
            <a:xfrm>
              <a:off x="8178120" y="3838680"/>
              <a:ext cx="360" cy="360"/>
            </a:xfrm>
            <a:custGeom>
              <a:avLst/>
              <a:gdLst/>
              <a:ahLst/>
              <a:cxnLst/>
              <a:rect l="l" t="t" r="r" b="b"/>
              <a:pathLst>
                <a:path w="13" h="26" extrusionOk="0">
                  <a:moveTo>
                    <a:pt x="0" y="26"/>
                  </a:moveTo>
                  <a:cubicBezTo>
                    <a:pt x="0" y="13"/>
                    <a:pt x="13" y="13"/>
                    <a:pt x="13"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3"/>
            <p:cNvSpPr/>
            <p:nvPr/>
          </p:nvSpPr>
          <p:spPr>
            <a:xfrm>
              <a:off x="8178480" y="3838320"/>
              <a:ext cx="360" cy="360"/>
            </a:xfrm>
            <a:custGeom>
              <a:avLst/>
              <a:gdLst/>
              <a:ahLst/>
              <a:cxnLst/>
              <a:rect l="l" t="t" r="r" b="b"/>
              <a:pathLst>
                <a:path w="51" h="89" extrusionOk="0">
                  <a:moveTo>
                    <a:pt x="0" y="89"/>
                  </a:moveTo>
                  <a:cubicBezTo>
                    <a:pt x="13" y="64"/>
                    <a:pt x="38" y="26"/>
                    <a:pt x="51"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3"/>
            <p:cNvSpPr/>
            <p:nvPr/>
          </p:nvSpPr>
          <p:spPr>
            <a:xfrm>
              <a:off x="8178840" y="3837960"/>
              <a:ext cx="360" cy="360"/>
            </a:xfrm>
            <a:custGeom>
              <a:avLst/>
              <a:gdLst/>
              <a:ahLst/>
              <a:cxnLst/>
              <a:rect l="l" t="t" r="r" b="b"/>
              <a:pathLst>
                <a:path w="64" h="140" extrusionOk="0">
                  <a:moveTo>
                    <a:pt x="0" y="140"/>
                  </a:moveTo>
                  <a:cubicBezTo>
                    <a:pt x="26" y="89"/>
                    <a:pt x="51" y="51"/>
                    <a:pt x="64"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3"/>
            <p:cNvSpPr/>
            <p:nvPr/>
          </p:nvSpPr>
          <p:spPr>
            <a:xfrm>
              <a:off x="8178840" y="3837240"/>
              <a:ext cx="360" cy="360"/>
            </a:xfrm>
            <a:custGeom>
              <a:avLst/>
              <a:gdLst/>
              <a:ahLst/>
              <a:cxnLst/>
              <a:rect l="l" t="t" r="r" b="b"/>
              <a:pathLst>
                <a:path w="76" h="127" extrusionOk="0">
                  <a:moveTo>
                    <a:pt x="0" y="127"/>
                  </a:moveTo>
                  <a:cubicBezTo>
                    <a:pt x="25" y="89"/>
                    <a:pt x="51" y="51"/>
                    <a:pt x="76"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3"/>
            <p:cNvSpPr/>
            <p:nvPr/>
          </p:nvSpPr>
          <p:spPr>
            <a:xfrm>
              <a:off x="8179200" y="3836880"/>
              <a:ext cx="360" cy="360"/>
            </a:xfrm>
            <a:custGeom>
              <a:avLst/>
              <a:gdLst/>
              <a:ahLst/>
              <a:cxnLst/>
              <a:rect l="l" t="t" r="r" b="b"/>
              <a:pathLst>
                <a:path w="76" h="127" extrusionOk="0">
                  <a:moveTo>
                    <a:pt x="0" y="127"/>
                  </a:moveTo>
                  <a:cubicBezTo>
                    <a:pt x="25" y="76"/>
                    <a:pt x="51" y="38"/>
                    <a:pt x="76"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3"/>
            <p:cNvSpPr/>
            <p:nvPr/>
          </p:nvSpPr>
          <p:spPr>
            <a:xfrm>
              <a:off x="8127000" y="3673440"/>
              <a:ext cx="360" cy="360"/>
            </a:xfrm>
            <a:custGeom>
              <a:avLst/>
              <a:gdLst/>
              <a:ahLst/>
              <a:cxnLst/>
              <a:rect l="l" t="t" r="r" b="b"/>
              <a:pathLst>
                <a:path w="140" h="64" extrusionOk="0">
                  <a:moveTo>
                    <a:pt x="140" y="64"/>
                  </a:moveTo>
                  <a:cubicBezTo>
                    <a:pt x="89" y="38"/>
                    <a:pt x="51" y="13"/>
                    <a:pt x="0"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3"/>
            <p:cNvSpPr/>
            <p:nvPr/>
          </p:nvSpPr>
          <p:spPr>
            <a:xfrm>
              <a:off x="8126640" y="3673440"/>
              <a:ext cx="360" cy="360"/>
            </a:xfrm>
            <a:custGeom>
              <a:avLst/>
              <a:gdLst/>
              <a:ahLst/>
              <a:cxnLst/>
              <a:rect l="l" t="t" r="r" b="b"/>
              <a:pathLst>
                <a:path w="140" h="76" extrusionOk="0">
                  <a:moveTo>
                    <a:pt x="140" y="76"/>
                  </a:moveTo>
                  <a:cubicBezTo>
                    <a:pt x="89" y="51"/>
                    <a:pt x="38" y="25"/>
                    <a:pt x="0"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3"/>
            <p:cNvSpPr/>
            <p:nvPr/>
          </p:nvSpPr>
          <p:spPr>
            <a:xfrm>
              <a:off x="8126280" y="3673080"/>
              <a:ext cx="360" cy="360"/>
            </a:xfrm>
            <a:custGeom>
              <a:avLst/>
              <a:gdLst/>
              <a:ahLst/>
              <a:cxnLst/>
              <a:rect l="l" t="t" r="r" b="b"/>
              <a:pathLst>
                <a:path w="140" h="63" extrusionOk="0">
                  <a:moveTo>
                    <a:pt x="140" y="63"/>
                  </a:moveTo>
                  <a:cubicBezTo>
                    <a:pt x="89" y="51"/>
                    <a:pt x="51" y="25"/>
                    <a:pt x="0"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p:nvPr/>
          </p:nvSpPr>
          <p:spPr>
            <a:xfrm>
              <a:off x="8125560" y="3672720"/>
              <a:ext cx="360" cy="360"/>
            </a:xfrm>
            <a:custGeom>
              <a:avLst/>
              <a:gdLst/>
              <a:ahLst/>
              <a:cxnLst/>
              <a:rect l="l" t="t" r="r" b="b"/>
              <a:pathLst>
                <a:path w="51" h="26" extrusionOk="0">
                  <a:moveTo>
                    <a:pt x="51" y="26"/>
                  </a:moveTo>
                  <a:cubicBezTo>
                    <a:pt x="38" y="26"/>
                    <a:pt x="13" y="13"/>
                    <a:pt x="0" y="0"/>
                  </a:cubicBezTo>
                  <a:close/>
                </a:path>
              </a:pathLst>
            </a:custGeom>
            <a:solidFill>
              <a:srgbClr val="F6E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3"/>
            <p:cNvSpPr/>
            <p:nvPr/>
          </p:nvSpPr>
          <p:spPr>
            <a:xfrm>
              <a:off x="8072640" y="3735360"/>
              <a:ext cx="106560" cy="100800"/>
            </a:xfrm>
            <a:custGeom>
              <a:avLst/>
              <a:gdLst/>
              <a:ahLst/>
              <a:cxnLst/>
              <a:rect l="l" t="t" r="r" b="b"/>
              <a:pathLst>
                <a:path w="84798" h="77305" extrusionOk="0">
                  <a:moveTo>
                    <a:pt x="18682" y="0"/>
                  </a:moveTo>
                  <a:cubicBezTo>
                    <a:pt x="8484" y="19469"/>
                    <a:pt x="16446" y="43281"/>
                    <a:pt x="36538" y="53277"/>
                  </a:cubicBezTo>
                  <a:lnTo>
                    <a:pt x="84798" y="77305"/>
                  </a:lnTo>
                  <a:lnTo>
                    <a:pt x="0" y="35090"/>
                  </a:lnTo>
                  <a:lnTo>
                    <a:pt x="18682" y="0"/>
                  </a:lnTo>
                  <a:close/>
                </a:path>
              </a:pathLst>
            </a:custGeom>
            <a:solidFill>
              <a:srgbClr val="E0D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3"/>
            <p:cNvSpPr/>
            <p:nvPr/>
          </p:nvSpPr>
          <p:spPr>
            <a:xfrm>
              <a:off x="8035200" y="3662640"/>
              <a:ext cx="143640" cy="200520"/>
            </a:xfrm>
            <a:custGeom>
              <a:avLst/>
              <a:gdLst/>
              <a:ahLst/>
              <a:cxnLst/>
              <a:rect l="l" t="t" r="r" b="b"/>
              <a:pathLst>
                <a:path w="114338" h="153416" extrusionOk="0">
                  <a:moveTo>
                    <a:pt x="48362" y="0"/>
                  </a:moveTo>
                  <a:cubicBezTo>
                    <a:pt x="56477" y="1588"/>
                    <a:pt x="64326" y="4178"/>
                    <a:pt x="71704" y="7683"/>
                  </a:cubicBezTo>
                  <a:cubicBezTo>
                    <a:pt x="71730" y="7696"/>
                    <a:pt x="71742" y="7709"/>
                    <a:pt x="71768" y="7722"/>
                  </a:cubicBezTo>
                  <a:cubicBezTo>
                    <a:pt x="71857" y="7760"/>
                    <a:pt x="71933" y="7798"/>
                    <a:pt x="72022" y="7836"/>
                  </a:cubicBezTo>
                  <a:cubicBezTo>
                    <a:pt x="72073" y="7861"/>
                    <a:pt x="72123" y="7887"/>
                    <a:pt x="72161" y="7912"/>
                  </a:cubicBezTo>
                  <a:cubicBezTo>
                    <a:pt x="72225" y="7938"/>
                    <a:pt x="72301" y="7976"/>
                    <a:pt x="72365" y="8001"/>
                  </a:cubicBezTo>
                  <a:cubicBezTo>
                    <a:pt x="72415" y="8026"/>
                    <a:pt x="72466" y="8052"/>
                    <a:pt x="72517" y="8077"/>
                  </a:cubicBezTo>
                  <a:cubicBezTo>
                    <a:pt x="72580" y="8115"/>
                    <a:pt x="72644" y="8141"/>
                    <a:pt x="72708" y="8179"/>
                  </a:cubicBezTo>
                  <a:cubicBezTo>
                    <a:pt x="72758" y="8204"/>
                    <a:pt x="72809" y="8217"/>
                    <a:pt x="72847" y="8242"/>
                  </a:cubicBezTo>
                  <a:cubicBezTo>
                    <a:pt x="72961" y="8306"/>
                    <a:pt x="73076" y="8357"/>
                    <a:pt x="73190" y="8407"/>
                  </a:cubicBezTo>
                  <a:lnTo>
                    <a:pt x="48349" y="55080"/>
                  </a:lnTo>
                  <a:cubicBezTo>
                    <a:pt x="48311" y="55156"/>
                    <a:pt x="48260" y="55232"/>
                    <a:pt x="48222" y="55321"/>
                  </a:cubicBezTo>
                  <a:lnTo>
                    <a:pt x="29540" y="90411"/>
                  </a:lnTo>
                  <a:lnTo>
                    <a:pt x="114338" y="132626"/>
                  </a:lnTo>
                  <a:cubicBezTo>
                    <a:pt x="114275" y="132715"/>
                    <a:pt x="114236" y="132817"/>
                    <a:pt x="114173" y="132918"/>
                  </a:cubicBezTo>
                  <a:cubicBezTo>
                    <a:pt x="114147" y="132956"/>
                    <a:pt x="114122" y="133007"/>
                    <a:pt x="114110" y="133045"/>
                  </a:cubicBezTo>
                  <a:cubicBezTo>
                    <a:pt x="114071" y="133109"/>
                    <a:pt x="114033" y="133172"/>
                    <a:pt x="114008" y="133223"/>
                  </a:cubicBezTo>
                  <a:cubicBezTo>
                    <a:pt x="113982" y="133274"/>
                    <a:pt x="113957" y="133312"/>
                    <a:pt x="113944" y="133363"/>
                  </a:cubicBezTo>
                  <a:cubicBezTo>
                    <a:pt x="113894" y="133452"/>
                    <a:pt x="113843" y="133541"/>
                    <a:pt x="113792" y="133629"/>
                  </a:cubicBezTo>
                  <a:cubicBezTo>
                    <a:pt x="113767" y="133667"/>
                    <a:pt x="113741" y="133718"/>
                    <a:pt x="113716" y="133757"/>
                  </a:cubicBezTo>
                  <a:cubicBezTo>
                    <a:pt x="113678" y="133820"/>
                    <a:pt x="113640" y="133896"/>
                    <a:pt x="113601" y="133960"/>
                  </a:cubicBezTo>
                  <a:cubicBezTo>
                    <a:pt x="113589" y="133998"/>
                    <a:pt x="113576" y="134023"/>
                    <a:pt x="113551" y="134061"/>
                  </a:cubicBezTo>
                  <a:cubicBezTo>
                    <a:pt x="113500" y="134163"/>
                    <a:pt x="113436" y="134264"/>
                    <a:pt x="113373" y="134366"/>
                  </a:cubicBezTo>
                  <a:cubicBezTo>
                    <a:pt x="113373" y="134379"/>
                    <a:pt x="113373" y="134391"/>
                    <a:pt x="113360" y="134391"/>
                  </a:cubicBezTo>
                  <a:cubicBezTo>
                    <a:pt x="109512" y="141262"/>
                    <a:pt x="104737" y="147663"/>
                    <a:pt x="99174" y="153416"/>
                  </a:cubicBezTo>
                  <a:lnTo>
                    <a:pt x="18491" y="113246"/>
                  </a:lnTo>
                  <a:cubicBezTo>
                    <a:pt x="5220" y="106642"/>
                    <a:pt x="0" y="90868"/>
                    <a:pt x="6820" y="78029"/>
                  </a:cubicBezTo>
                  <a:lnTo>
                    <a:pt x="48362" y="0"/>
                  </a:lnTo>
                  <a:close/>
                </a:path>
              </a:pathLst>
            </a:custGeom>
            <a:solidFill>
              <a:srgbClr val="ECA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3"/>
            <p:cNvSpPr/>
            <p:nvPr/>
          </p:nvSpPr>
          <p:spPr>
            <a:xfrm>
              <a:off x="8140320" y="3497400"/>
              <a:ext cx="188280" cy="324720"/>
            </a:xfrm>
            <a:custGeom>
              <a:avLst/>
              <a:gdLst/>
              <a:ahLst/>
              <a:cxnLst/>
              <a:rect l="l" t="t" r="r" b="b"/>
              <a:pathLst>
                <a:path w="149752" h="248323" extrusionOk="0">
                  <a:moveTo>
                    <a:pt x="5258" y="1540"/>
                  </a:moveTo>
                  <a:cubicBezTo>
                    <a:pt x="8382" y="0"/>
                    <a:pt x="12497" y="343"/>
                    <a:pt x="15132" y="3785"/>
                  </a:cubicBezTo>
                  <a:lnTo>
                    <a:pt x="147466" y="176632"/>
                  </a:lnTo>
                  <a:cubicBezTo>
                    <a:pt x="149752" y="179616"/>
                    <a:pt x="149473" y="183744"/>
                    <a:pt x="146819" y="186423"/>
                  </a:cubicBezTo>
                  <a:lnTo>
                    <a:pt x="89364" y="244170"/>
                  </a:lnTo>
                  <a:cubicBezTo>
                    <a:pt x="85223" y="248323"/>
                    <a:pt x="77997" y="246685"/>
                    <a:pt x="76207" y="241173"/>
                  </a:cubicBezTo>
                  <a:lnTo>
                    <a:pt x="1327" y="10592"/>
                  </a:lnTo>
                  <a:cubicBezTo>
                    <a:pt x="0" y="6503"/>
                    <a:pt x="2134" y="3080"/>
                    <a:pt x="5258" y="1540"/>
                  </a:cubicBezTo>
                  <a:close/>
                </a:path>
              </a:pathLst>
            </a:custGeom>
            <a:solidFill>
              <a:srgbClr val="18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3"/>
            <p:cNvSpPr/>
            <p:nvPr/>
          </p:nvSpPr>
          <p:spPr>
            <a:xfrm>
              <a:off x="8140680" y="3497400"/>
              <a:ext cx="93600" cy="312840"/>
            </a:xfrm>
            <a:custGeom>
              <a:avLst/>
              <a:gdLst/>
              <a:ahLst/>
              <a:cxnLst/>
              <a:rect l="l" t="t" r="r" b="b"/>
              <a:pathLst>
                <a:path w="74631" h="239170" extrusionOk="0">
                  <a:moveTo>
                    <a:pt x="8623" y="13"/>
                  </a:moveTo>
                  <a:cubicBezTo>
                    <a:pt x="11024" y="0"/>
                    <a:pt x="13500" y="1029"/>
                    <a:pt x="15278" y="3365"/>
                  </a:cubicBezTo>
                  <a:lnTo>
                    <a:pt x="74631" y="80884"/>
                  </a:lnTo>
                  <a:lnTo>
                    <a:pt x="74631" y="82816"/>
                  </a:lnTo>
                  <a:lnTo>
                    <a:pt x="14313" y="4039"/>
                  </a:lnTo>
                  <a:cubicBezTo>
                    <a:pt x="12751" y="1994"/>
                    <a:pt x="10693" y="1156"/>
                    <a:pt x="8623" y="1156"/>
                  </a:cubicBezTo>
                  <a:cubicBezTo>
                    <a:pt x="4851" y="1156"/>
                    <a:pt x="1194" y="4064"/>
                    <a:pt x="1181" y="8052"/>
                  </a:cubicBezTo>
                  <a:cubicBezTo>
                    <a:pt x="1181" y="8776"/>
                    <a:pt x="1295" y="9538"/>
                    <a:pt x="1562" y="10325"/>
                  </a:cubicBezTo>
                  <a:lnTo>
                    <a:pt x="74631" y="235346"/>
                  </a:lnTo>
                  <a:lnTo>
                    <a:pt x="74631" y="239170"/>
                  </a:lnTo>
                  <a:lnTo>
                    <a:pt x="419" y="10668"/>
                  </a:lnTo>
                  <a:cubicBezTo>
                    <a:pt x="140" y="9766"/>
                    <a:pt x="0" y="8890"/>
                    <a:pt x="0" y="8052"/>
                  </a:cubicBezTo>
                  <a:cubicBezTo>
                    <a:pt x="13" y="3340"/>
                    <a:pt x="4254" y="13"/>
                    <a:pt x="8623" y="13"/>
                  </a:cubicBezTo>
                  <a:close/>
                </a:path>
              </a:pathLst>
            </a:custGeom>
            <a:solidFill>
              <a:srgbClr val="FFF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3"/>
            <p:cNvSpPr/>
            <p:nvPr/>
          </p:nvSpPr>
          <p:spPr>
            <a:xfrm>
              <a:off x="8234640" y="3603600"/>
              <a:ext cx="93600" cy="217080"/>
            </a:xfrm>
            <a:custGeom>
              <a:avLst/>
              <a:gdLst/>
              <a:ahLst/>
              <a:cxnLst/>
              <a:rect l="l" t="t" r="r" b="b"/>
              <a:pathLst>
                <a:path w="74631" h="166106" extrusionOk="0">
                  <a:moveTo>
                    <a:pt x="0" y="0"/>
                  </a:moveTo>
                  <a:lnTo>
                    <a:pt x="72981" y="95316"/>
                  </a:lnTo>
                  <a:cubicBezTo>
                    <a:pt x="74085" y="96776"/>
                    <a:pt x="74631" y="98478"/>
                    <a:pt x="74631" y="100180"/>
                  </a:cubicBezTo>
                  <a:cubicBezTo>
                    <a:pt x="74631" y="102238"/>
                    <a:pt x="73831" y="104282"/>
                    <a:pt x="72269" y="105844"/>
                  </a:cubicBezTo>
                  <a:lnTo>
                    <a:pt x="14821" y="163585"/>
                  </a:lnTo>
                  <a:lnTo>
                    <a:pt x="14827" y="163591"/>
                  </a:lnTo>
                  <a:cubicBezTo>
                    <a:pt x="13125" y="165305"/>
                    <a:pt x="10928" y="166106"/>
                    <a:pt x="8769" y="166106"/>
                  </a:cubicBezTo>
                  <a:cubicBezTo>
                    <a:pt x="5277" y="166106"/>
                    <a:pt x="1861" y="164023"/>
                    <a:pt x="679" y="160378"/>
                  </a:cubicBezTo>
                  <a:lnTo>
                    <a:pt x="0" y="158286"/>
                  </a:lnTo>
                  <a:lnTo>
                    <a:pt x="0" y="154462"/>
                  </a:lnTo>
                  <a:lnTo>
                    <a:pt x="1810" y="160035"/>
                  </a:lnTo>
                  <a:cubicBezTo>
                    <a:pt x="2826" y="163185"/>
                    <a:pt x="5760" y="164950"/>
                    <a:pt x="8769" y="164950"/>
                  </a:cubicBezTo>
                  <a:cubicBezTo>
                    <a:pt x="10624" y="164950"/>
                    <a:pt x="12503" y="164277"/>
                    <a:pt x="13964" y="162804"/>
                  </a:cubicBezTo>
                  <a:lnTo>
                    <a:pt x="14395" y="163197"/>
                  </a:lnTo>
                  <a:lnTo>
                    <a:pt x="13976" y="162804"/>
                  </a:lnTo>
                  <a:lnTo>
                    <a:pt x="71419" y="105057"/>
                  </a:lnTo>
                  <a:cubicBezTo>
                    <a:pt x="72765" y="103698"/>
                    <a:pt x="73450" y="101945"/>
                    <a:pt x="73450" y="100180"/>
                  </a:cubicBezTo>
                  <a:cubicBezTo>
                    <a:pt x="73450" y="98720"/>
                    <a:pt x="72981" y="97246"/>
                    <a:pt x="72028" y="96002"/>
                  </a:cubicBezTo>
                  <a:lnTo>
                    <a:pt x="0" y="1932"/>
                  </a:lnTo>
                  <a:lnTo>
                    <a:pt x="0" y="0"/>
                  </a:lnTo>
                  <a:close/>
                </a:path>
              </a:pathLst>
            </a:custGeom>
            <a:solidFill>
              <a:srgbClr val="FFF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3"/>
            <p:cNvSpPr/>
            <p:nvPr/>
          </p:nvSpPr>
          <p:spPr>
            <a:xfrm>
              <a:off x="8141400" y="3510720"/>
              <a:ext cx="134640" cy="222120"/>
            </a:xfrm>
            <a:custGeom>
              <a:avLst/>
              <a:gdLst/>
              <a:ahLst/>
              <a:cxnLst/>
              <a:rect l="l" t="t" r="r" b="b"/>
              <a:pathLst>
                <a:path w="107048" h="169939" extrusionOk="0">
                  <a:moveTo>
                    <a:pt x="203" y="0"/>
                  </a:moveTo>
                  <a:lnTo>
                    <a:pt x="1016" y="190"/>
                  </a:lnTo>
                  <a:lnTo>
                    <a:pt x="107048" y="169151"/>
                  </a:lnTo>
                  <a:lnTo>
                    <a:pt x="106845" y="169939"/>
                  </a:lnTo>
                  <a:lnTo>
                    <a:pt x="106032" y="169736"/>
                  </a:lnTo>
                  <a:lnTo>
                    <a:pt x="0" y="787"/>
                  </a:lnTo>
                  <a:lnTo>
                    <a:pt x="203" y="0"/>
                  </a:lnTo>
                  <a:close/>
                </a:path>
              </a:pathLst>
            </a:custGeom>
            <a:solidFill>
              <a:srgbClr val="FFFEFD"/>
            </a:solidFill>
            <a:ln>
              <a:noFill/>
            </a:ln>
          </p:spPr>
        </p:sp>
        <p:sp>
          <p:nvSpPr>
            <p:cNvPr id="342" name="Google Shape;342;p43"/>
            <p:cNvSpPr/>
            <p:nvPr/>
          </p:nvSpPr>
          <p:spPr>
            <a:xfrm>
              <a:off x="8184600" y="3651120"/>
              <a:ext cx="360" cy="3960"/>
            </a:xfrm>
            <a:custGeom>
              <a:avLst/>
              <a:gdLst/>
              <a:ahLst/>
              <a:cxnLst/>
              <a:rect l="l" t="t" r="r" b="b"/>
              <a:pathLst>
                <a:path w="64" h="3264" extrusionOk="0">
                  <a:moveTo>
                    <a:pt x="0" y="3264"/>
                  </a:moveTo>
                  <a:lnTo>
                    <a:pt x="64" y="0"/>
                  </a:lnTo>
                  <a:close/>
                </a:path>
              </a:pathLst>
            </a:custGeom>
            <a:solidFill>
              <a:srgbClr val="F18B9E"/>
            </a:solidFill>
            <a:ln>
              <a:noFill/>
            </a:ln>
          </p:spPr>
        </p:sp>
        <p:sp>
          <p:nvSpPr>
            <p:cNvPr id="343" name="Google Shape;343;p43"/>
            <p:cNvSpPr/>
            <p:nvPr/>
          </p:nvSpPr>
          <p:spPr>
            <a:xfrm>
              <a:off x="8181360" y="3655440"/>
              <a:ext cx="2880" cy="160200"/>
            </a:xfrm>
            <a:custGeom>
              <a:avLst/>
              <a:gdLst/>
              <a:ahLst/>
              <a:cxnLst/>
              <a:rect l="l" t="t" r="r" b="b"/>
              <a:pathLst>
                <a:path w="2629" h="122669" extrusionOk="0">
                  <a:moveTo>
                    <a:pt x="0" y="122669"/>
                  </a:moveTo>
                  <a:lnTo>
                    <a:pt x="2629" y="0"/>
                  </a:lnTo>
                  <a:close/>
                </a:path>
              </a:pathLst>
            </a:custGeom>
            <a:solidFill>
              <a:srgbClr val="DB8092"/>
            </a:solidFill>
            <a:ln>
              <a:noFill/>
            </a:ln>
          </p:spPr>
        </p:sp>
        <p:sp>
          <p:nvSpPr>
            <p:cNvPr id="344" name="Google Shape;344;p43"/>
            <p:cNvSpPr/>
            <p:nvPr/>
          </p:nvSpPr>
          <p:spPr>
            <a:xfrm>
              <a:off x="8184960" y="3645360"/>
              <a:ext cx="360" cy="720"/>
            </a:xfrm>
            <a:custGeom>
              <a:avLst/>
              <a:gdLst/>
              <a:ahLst/>
              <a:cxnLst/>
              <a:rect l="l" t="t" r="r" b="b"/>
              <a:pathLst>
                <a:path w="13" h="711" extrusionOk="0">
                  <a:moveTo>
                    <a:pt x="0" y="711"/>
                  </a:moveTo>
                  <a:lnTo>
                    <a:pt x="13" y="0"/>
                  </a:lnTo>
                  <a:close/>
                </a:path>
              </a:pathLst>
            </a:custGeom>
            <a:solidFill>
              <a:srgbClr val="000803"/>
            </a:solidFill>
            <a:ln>
              <a:noFill/>
            </a:ln>
          </p:spPr>
        </p:sp>
        <p:sp>
          <p:nvSpPr>
            <p:cNvPr id="345" name="Google Shape;345;p43"/>
            <p:cNvSpPr/>
            <p:nvPr/>
          </p:nvSpPr>
          <p:spPr>
            <a:xfrm>
              <a:off x="8184960" y="3646440"/>
              <a:ext cx="360" cy="4320"/>
            </a:xfrm>
            <a:custGeom>
              <a:avLst/>
              <a:gdLst/>
              <a:ahLst/>
              <a:cxnLst/>
              <a:rect l="l" t="t" r="r" b="b"/>
              <a:pathLst>
                <a:path w="76" h="3594" extrusionOk="0">
                  <a:moveTo>
                    <a:pt x="0" y="3594"/>
                  </a:moveTo>
                  <a:lnTo>
                    <a:pt x="76" y="0"/>
                  </a:lnTo>
                  <a:close/>
                </a:path>
              </a:pathLst>
            </a:custGeom>
            <a:solidFill>
              <a:srgbClr val="F18B9E"/>
            </a:solidFill>
            <a:ln>
              <a:noFill/>
            </a:ln>
          </p:spPr>
        </p:sp>
        <p:sp>
          <p:nvSpPr>
            <p:cNvPr id="346" name="Google Shape;346;p43"/>
            <p:cNvSpPr/>
            <p:nvPr/>
          </p:nvSpPr>
          <p:spPr>
            <a:xfrm>
              <a:off x="8193600" y="3817800"/>
              <a:ext cx="46080" cy="16560"/>
            </a:xfrm>
            <a:custGeom>
              <a:avLst/>
              <a:gdLst/>
              <a:ahLst/>
              <a:cxnLst/>
              <a:rect l="l" t="t" r="r" b="b"/>
              <a:pathLst>
                <a:path w="36919" h="12840" extrusionOk="0">
                  <a:moveTo>
                    <a:pt x="35166" y="0"/>
                  </a:moveTo>
                  <a:cubicBezTo>
                    <a:pt x="35687" y="533"/>
                    <a:pt x="36284" y="1003"/>
                    <a:pt x="36919" y="1372"/>
                  </a:cubicBezTo>
                  <a:lnTo>
                    <a:pt x="5093" y="12586"/>
                  </a:lnTo>
                  <a:cubicBezTo>
                    <a:pt x="4610" y="12764"/>
                    <a:pt x="4115" y="12840"/>
                    <a:pt x="3632" y="12840"/>
                  </a:cubicBezTo>
                  <a:cubicBezTo>
                    <a:pt x="2146" y="12840"/>
                    <a:pt x="775" y="12078"/>
                    <a:pt x="0" y="10897"/>
                  </a:cubicBezTo>
                  <a:lnTo>
                    <a:pt x="35166" y="0"/>
                  </a:lnTo>
                  <a:close/>
                </a:path>
              </a:pathLst>
            </a:custGeom>
            <a:solidFill>
              <a:srgbClr val="EC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a:off x="8192880" y="3696840"/>
              <a:ext cx="44640" cy="134640"/>
            </a:xfrm>
            <a:custGeom>
              <a:avLst/>
              <a:gdLst/>
              <a:ahLst/>
              <a:cxnLst/>
              <a:rect l="l" t="t" r="r" b="b"/>
              <a:pathLst>
                <a:path w="35814" h="103162" extrusionOk="0">
                  <a:moveTo>
                    <a:pt x="4991" y="0"/>
                  </a:moveTo>
                  <a:lnTo>
                    <a:pt x="33935" y="89141"/>
                  </a:lnTo>
                  <a:cubicBezTo>
                    <a:pt x="34341" y="90373"/>
                    <a:pt x="35001" y="91415"/>
                    <a:pt x="35814" y="92278"/>
                  </a:cubicBezTo>
                  <a:lnTo>
                    <a:pt x="660" y="103162"/>
                  </a:lnTo>
                  <a:cubicBezTo>
                    <a:pt x="241" y="102514"/>
                    <a:pt x="0" y="101740"/>
                    <a:pt x="13" y="100889"/>
                  </a:cubicBezTo>
                  <a:lnTo>
                    <a:pt x="2096" y="3823"/>
                  </a:lnTo>
                  <a:cubicBezTo>
                    <a:pt x="2146" y="1829"/>
                    <a:pt x="3429" y="495"/>
                    <a:pt x="4991" y="0"/>
                  </a:cubicBezTo>
                  <a:close/>
                </a:path>
              </a:pathLst>
            </a:custGeom>
            <a:solidFill>
              <a:srgbClr val="D56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a:off x="8200440" y="3696480"/>
              <a:ext cx="46440" cy="122040"/>
            </a:xfrm>
            <a:custGeom>
              <a:avLst/>
              <a:gdLst/>
              <a:ahLst/>
              <a:cxnLst/>
              <a:rect l="l" t="t" r="r" b="b"/>
              <a:pathLst>
                <a:path w="37071" h="93345" extrusionOk="0">
                  <a:moveTo>
                    <a:pt x="254" y="0"/>
                  </a:moveTo>
                  <a:cubicBezTo>
                    <a:pt x="1880" y="0"/>
                    <a:pt x="3518" y="864"/>
                    <a:pt x="4216" y="2718"/>
                  </a:cubicBezTo>
                  <a:lnTo>
                    <a:pt x="36271" y="87757"/>
                  </a:lnTo>
                  <a:cubicBezTo>
                    <a:pt x="37071" y="89903"/>
                    <a:pt x="35928" y="92278"/>
                    <a:pt x="33718" y="93053"/>
                  </a:cubicBezTo>
                  <a:lnTo>
                    <a:pt x="32906" y="93345"/>
                  </a:lnTo>
                  <a:cubicBezTo>
                    <a:pt x="31090" y="92583"/>
                    <a:pt x="29578" y="91097"/>
                    <a:pt x="28905" y="89014"/>
                  </a:cubicBezTo>
                  <a:lnTo>
                    <a:pt x="0" y="13"/>
                  </a:lnTo>
                  <a:cubicBezTo>
                    <a:pt x="89" y="0"/>
                    <a:pt x="165" y="0"/>
                    <a:pt x="254" y="0"/>
                  </a:cubicBezTo>
                  <a:close/>
                </a:path>
              </a:pathLst>
            </a:custGeom>
            <a:solidFill>
              <a:srgbClr val="0009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a:off x="8199000" y="3696480"/>
              <a:ext cx="42480" cy="122760"/>
            </a:xfrm>
            <a:custGeom>
              <a:avLst/>
              <a:gdLst/>
              <a:ahLst/>
              <a:cxnLst/>
              <a:rect l="l" t="t" r="r" b="b"/>
              <a:pathLst>
                <a:path w="34087" h="93866" extrusionOk="0">
                  <a:moveTo>
                    <a:pt x="1168" y="0"/>
                  </a:moveTo>
                  <a:lnTo>
                    <a:pt x="30074" y="89002"/>
                  </a:lnTo>
                  <a:cubicBezTo>
                    <a:pt x="30747" y="91084"/>
                    <a:pt x="32258" y="92570"/>
                    <a:pt x="34087" y="93332"/>
                  </a:cubicBezTo>
                  <a:lnTo>
                    <a:pt x="32576" y="93866"/>
                  </a:lnTo>
                  <a:cubicBezTo>
                    <a:pt x="31940" y="93485"/>
                    <a:pt x="31344" y="93028"/>
                    <a:pt x="30823" y="92494"/>
                  </a:cubicBezTo>
                  <a:cubicBezTo>
                    <a:pt x="29997" y="91630"/>
                    <a:pt x="29350" y="90576"/>
                    <a:pt x="28943" y="89357"/>
                  </a:cubicBezTo>
                  <a:lnTo>
                    <a:pt x="0" y="216"/>
                  </a:lnTo>
                  <a:cubicBezTo>
                    <a:pt x="381" y="89"/>
                    <a:pt x="775" y="25"/>
                    <a:pt x="1168" y="0"/>
                  </a:cubicBezTo>
                  <a:close/>
                </a:path>
              </a:pathLst>
            </a:custGeom>
            <a:solidFill>
              <a:srgbClr val="EC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43"/>
          <p:cNvSpPr/>
          <p:nvPr/>
        </p:nvSpPr>
        <p:spPr>
          <a:xfrm>
            <a:off x="5964340" y="4476281"/>
            <a:ext cx="6089400" cy="2150482"/>
          </a:xfrm>
          <a:prstGeom prst="rect">
            <a:avLst/>
          </a:prstGeom>
          <a:noFill/>
          <a:ln>
            <a:noFill/>
          </a:ln>
        </p:spPr>
        <p:txBody>
          <a:bodyPr spcFirstLastPara="1" wrap="square" lIns="90000" tIns="45000" rIns="90000" bIns="45000" anchor="t" anchorCtr="0">
            <a:noAutofit/>
          </a:bodyPr>
          <a:lstStyle/>
          <a:p>
            <a:pPr marL="0" marR="0" lvl="0" indent="0" algn="ctr" rtl="0">
              <a:lnSpc>
                <a:spcPct val="107000"/>
              </a:lnSpc>
              <a:spcBef>
                <a:spcPts val="0"/>
              </a:spcBef>
              <a:spcAft>
                <a:spcPts val="0"/>
              </a:spcAft>
              <a:buNone/>
            </a:pPr>
            <a:r>
              <a:rPr lang="en-GB" sz="1800" b="0" i="1" u="none" strike="noStrike" cap="none" dirty="0">
                <a:solidFill>
                  <a:srgbClr val="0070C0"/>
                </a:solidFill>
                <a:latin typeface="Calibri"/>
                <a:ea typeface="Calibri"/>
                <a:cs typeface="Calibri"/>
                <a:sym typeface="Calibri"/>
              </a:rPr>
              <a:t>“At the beginning, I thought it would have been really difficult, at my age, you don’t expect to be able to learn a new language. But the lessons were lovely, and we got along very well… </a:t>
            </a:r>
            <a:endParaRPr sz="1800" b="0" i="0" u="none" strike="noStrike" cap="none" dirty="0">
              <a:solidFill>
                <a:srgbClr val="000000"/>
              </a:solidFill>
              <a:latin typeface="Arial"/>
              <a:ea typeface="Arial"/>
              <a:cs typeface="Arial"/>
              <a:sym typeface="Arial"/>
            </a:endParaRPr>
          </a:p>
          <a:p>
            <a:pPr marL="0" marR="0" lvl="0" indent="0" algn="ctr" rtl="0">
              <a:lnSpc>
                <a:spcPct val="107000"/>
              </a:lnSpc>
              <a:spcBef>
                <a:spcPts val="0"/>
              </a:spcBef>
              <a:spcAft>
                <a:spcPts val="0"/>
              </a:spcAft>
              <a:buNone/>
            </a:pPr>
            <a:r>
              <a:rPr lang="en-GB" sz="1800" b="0" i="1" u="none" strike="noStrike" cap="none" dirty="0">
                <a:solidFill>
                  <a:srgbClr val="0070C0"/>
                </a:solidFill>
                <a:latin typeface="Calibri"/>
                <a:ea typeface="Calibri"/>
                <a:cs typeface="Calibri"/>
                <a:sym typeface="Calibri"/>
              </a:rPr>
              <a:t>After the first lesson I wasn’t feeling shy anymore, because I knew it would be a lot of fun. For sure, it’s been a great experience! I personally think that I would do it again and again.” </a:t>
            </a:r>
            <a:r>
              <a:rPr lang="en-GB" sz="1800" b="0" i="0" u="none" strike="noStrike" cap="none" dirty="0">
                <a:solidFill>
                  <a:srgbClr val="F7B2BB"/>
                </a:solidFill>
                <a:latin typeface="Calibri"/>
                <a:ea typeface="Calibri"/>
                <a:cs typeface="Calibri"/>
                <a:sym typeface="Calibri"/>
              </a:rPr>
              <a:t>Betty</a:t>
            </a:r>
            <a:endParaRPr sz="18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4"/>
          <p:cNvSpPr txBox="1"/>
          <p:nvPr/>
        </p:nvSpPr>
        <p:spPr>
          <a:xfrm>
            <a:off x="0" y="0"/>
            <a:ext cx="12192000" cy="6858000"/>
          </a:xfrm>
          <a:prstGeom prst="rect">
            <a:avLst/>
          </a:prstGeom>
          <a:solidFill>
            <a:srgbClr val="D6EFF5"/>
          </a:soli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8" name="Google Shape;358;p44"/>
          <p:cNvSpPr txBox="1"/>
          <p:nvPr/>
        </p:nvSpPr>
        <p:spPr>
          <a:xfrm>
            <a:off x="470850" y="1253765"/>
            <a:ext cx="10515240" cy="505432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pic>
        <p:nvPicPr>
          <p:cNvPr id="2" name="Online Media 1" title="Lingo Flamingo">
            <a:hlinkClick r:id="" action="ppaction://media"/>
            <a:extLst>
              <a:ext uri="{FF2B5EF4-FFF2-40B4-BE49-F238E27FC236}">
                <a16:creationId xmlns:a16="http://schemas.microsoft.com/office/drawing/2014/main" id="{355BCF8C-0E3E-436F-BA25-C86D623D5502}"/>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5"/>
          <p:cNvSpPr txBox="1"/>
          <p:nvPr/>
        </p:nvSpPr>
        <p:spPr>
          <a:xfrm>
            <a:off x="0" y="0"/>
            <a:ext cx="12192000" cy="6858000"/>
          </a:xfrm>
          <a:prstGeom prst="rect">
            <a:avLst/>
          </a:prstGeom>
          <a:solidFill>
            <a:srgbClr val="D6EFF5"/>
          </a:soli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8" name="Google Shape;368;p45"/>
          <p:cNvSpPr txBox="1"/>
          <p:nvPr/>
        </p:nvSpPr>
        <p:spPr>
          <a:xfrm>
            <a:off x="208719" y="1053937"/>
            <a:ext cx="10515240" cy="696838"/>
          </a:xfrm>
          <a:prstGeom prst="rect">
            <a:avLst/>
          </a:prstGeom>
          <a:noFill/>
          <a:ln>
            <a:noFill/>
          </a:ln>
        </p:spPr>
        <p:txBody>
          <a:bodyPr spcFirstLastPara="1" wrap="square" lIns="91425" tIns="45700" rIns="91425" bIns="45700" anchor="ctr" anchorCtr="0">
            <a:normAutofit/>
          </a:bodyPr>
          <a:lstStyle/>
          <a:p>
            <a:pPr marL="76200" marR="0" lvl="0" indent="0" algn="l" rtl="0">
              <a:lnSpc>
                <a:spcPct val="90000"/>
              </a:lnSpc>
              <a:spcBef>
                <a:spcPts val="0"/>
              </a:spcBef>
              <a:spcAft>
                <a:spcPts val="0"/>
              </a:spcAft>
              <a:buNone/>
            </a:pPr>
            <a:r>
              <a:rPr lang="en-GB" sz="2400" b="0" i="0" u="none" strike="noStrike" cap="none" dirty="0">
                <a:solidFill>
                  <a:srgbClr val="FF0066"/>
                </a:solidFill>
                <a:latin typeface="Calibri"/>
                <a:ea typeface="Calibri"/>
                <a:cs typeface="Calibri"/>
                <a:sym typeface="Calibri"/>
              </a:rPr>
              <a:t>How did Covid impact on our course development and the care environment? </a:t>
            </a:r>
            <a:endParaRPr dirty="0"/>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p:txBody>
      </p:sp>
      <p:pic>
        <p:nvPicPr>
          <p:cNvPr id="369" name="Google Shape;369;p45" descr="A group of people sitting at a table&#10;&#10;Description automatically generated"/>
          <p:cNvPicPr preferRelativeResize="0"/>
          <p:nvPr/>
        </p:nvPicPr>
        <p:blipFill rotWithShape="1">
          <a:blip r:embed="rId3">
            <a:alphaModFix/>
          </a:blip>
          <a:srcRect/>
          <a:stretch/>
        </p:blipFill>
        <p:spPr>
          <a:xfrm>
            <a:off x="670777" y="2232140"/>
            <a:ext cx="4286250" cy="2857500"/>
          </a:xfrm>
          <a:prstGeom prst="rect">
            <a:avLst/>
          </a:prstGeom>
          <a:noFill/>
          <a:ln>
            <a:noFill/>
          </a:ln>
          <a:effectLst>
            <a:outerShdw blurRad="190500" algn="tl" rotWithShape="0">
              <a:srgbClr val="000000">
                <a:alpha val="69803"/>
              </a:srgbClr>
            </a:outerShdw>
          </a:effectLst>
        </p:spPr>
      </p:pic>
      <p:sp>
        <p:nvSpPr>
          <p:cNvPr id="370" name="Google Shape;370;p45"/>
          <p:cNvSpPr/>
          <p:nvPr/>
        </p:nvSpPr>
        <p:spPr>
          <a:xfrm>
            <a:off x="9184535" y="2395403"/>
            <a:ext cx="2846895" cy="1669018"/>
          </a:xfrm>
          <a:prstGeom prst="wedgeEllipseCallout">
            <a:avLst>
              <a:gd name="adj1" fmla="val -20833"/>
              <a:gd name="adj2" fmla="val 62500"/>
            </a:avLst>
          </a:prstGeom>
          <a:gradFill>
            <a:gsLst>
              <a:gs pos="0">
                <a:srgbClr val="92EBFF"/>
              </a:gs>
              <a:gs pos="35000">
                <a:srgbClr val="B3F0FF"/>
              </a:gs>
              <a:gs pos="100000">
                <a:srgbClr val="DFFBFF"/>
              </a:gs>
            </a:gsLst>
            <a:lin ang="16200000" scaled="0"/>
          </a:gra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0" i="0" u="none" strike="noStrike" cap="none" dirty="0">
                <a:solidFill>
                  <a:schemeClr val="tx1"/>
                </a:solidFill>
                <a:latin typeface="Calibri"/>
                <a:ea typeface="Calibri"/>
                <a:cs typeface="Calibri"/>
                <a:sym typeface="Calibri"/>
              </a:rPr>
              <a:t>“We are seeing an increased need for activities at this time”</a:t>
            </a:r>
            <a:endParaRPr sz="1800" b="0" i="0" u="none" strike="noStrike" cap="none" dirty="0">
              <a:solidFill>
                <a:schemeClr val="tx1"/>
              </a:solidFill>
              <a:latin typeface="Calibri"/>
              <a:ea typeface="Calibri"/>
              <a:cs typeface="Calibri"/>
              <a:sym typeface="Calibri"/>
            </a:endParaRPr>
          </a:p>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371" name="Google Shape;371;p45"/>
          <p:cNvSpPr/>
          <p:nvPr/>
        </p:nvSpPr>
        <p:spPr>
          <a:xfrm>
            <a:off x="5627803" y="1814138"/>
            <a:ext cx="3280528" cy="1614861"/>
          </a:xfrm>
          <a:prstGeom prst="wedgeEllipseCallout">
            <a:avLst>
              <a:gd name="adj1" fmla="val -21482"/>
              <a:gd name="adj2" fmla="val 68999"/>
            </a:avLst>
          </a:prstGeom>
          <a:gradFill>
            <a:gsLst>
              <a:gs pos="0">
                <a:srgbClr val="92EBFF"/>
              </a:gs>
              <a:gs pos="35000">
                <a:srgbClr val="B3F0FF"/>
              </a:gs>
              <a:gs pos="100000">
                <a:srgbClr val="DFFBFF"/>
              </a:gs>
            </a:gsLst>
            <a:lin ang="16200000" scaled="0"/>
          </a:gra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800" b="0" i="0" u="none" strike="noStrike" cap="none" dirty="0">
                <a:solidFill>
                  <a:schemeClr val="tx1"/>
                </a:solidFill>
                <a:latin typeface="Calibri"/>
                <a:ea typeface="Calibri"/>
                <a:cs typeface="Calibri"/>
                <a:sym typeface="Calibri"/>
              </a:rPr>
              <a:t>“Not seeing people and not interacting was severely affecting their mental health”</a:t>
            </a:r>
            <a:endParaRPr sz="1800" b="0" i="0" u="none" strike="noStrike" cap="none" dirty="0">
              <a:solidFill>
                <a:schemeClr val="tx1"/>
              </a:solidFill>
              <a:latin typeface="Calibri"/>
              <a:ea typeface="Calibri"/>
              <a:cs typeface="Calibri"/>
              <a:sym typeface="Calibri"/>
            </a:endParaRPr>
          </a:p>
        </p:txBody>
      </p:sp>
      <p:sp>
        <p:nvSpPr>
          <p:cNvPr id="372" name="Google Shape;372;p45"/>
          <p:cNvSpPr/>
          <p:nvPr/>
        </p:nvSpPr>
        <p:spPr>
          <a:xfrm>
            <a:off x="6655324" y="4656840"/>
            <a:ext cx="4666268" cy="1574277"/>
          </a:xfrm>
          <a:prstGeom prst="roundRect">
            <a:avLst>
              <a:gd name="adj" fmla="val 16667"/>
            </a:avLst>
          </a:prstGeom>
          <a:gradFill>
            <a:gsLst>
              <a:gs pos="0">
                <a:srgbClr val="92EBFF"/>
              </a:gs>
              <a:gs pos="35000">
                <a:srgbClr val="B3F0FF"/>
              </a:gs>
              <a:gs pos="100000">
                <a:srgbClr val="DFFBFF"/>
              </a:gs>
            </a:gsLst>
            <a:lin ang="16200000" scaled="0"/>
          </a:gra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800" b="0" i="0" u="none" strike="noStrike" cap="none" dirty="0">
                <a:solidFill>
                  <a:schemeClr val="tx1"/>
                </a:solidFill>
                <a:latin typeface="Calibri"/>
                <a:ea typeface="Calibri"/>
                <a:cs typeface="Calibri"/>
                <a:sym typeface="Calibri"/>
              </a:rPr>
              <a:t>“It is now recognised that loneliness and social isolation represent a major challenge within our communities today” </a:t>
            </a:r>
            <a:endParaRPr sz="1600" dirty="0">
              <a:solidFill>
                <a:schemeClr val="tx1"/>
              </a:solidFill>
            </a:endParaRPr>
          </a:p>
          <a:p>
            <a:pPr marL="0" marR="0" lvl="0" indent="0" algn="l" rtl="0">
              <a:lnSpc>
                <a:spcPct val="100000"/>
              </a:lnSpc>
              <a:spcBef>
                <a:spcPts val="0"/>
              </a:spcBef>
              <a:spcAft>
                <a:spcPts val="0"/>
              </a:spcAft>
              <a:buNone/>
            </a:pPr>
            <a:r>
              <a:rPr lang="en-GB" sz="1600" b="0" i="1" u="none" strike="noStrike" cap="none" dirty="0" err="1">
                <a:solidFill>
                  <a:srgbClr val="3F3F3F"/>
                </a:solidFill>
                <a:latin typeface="Calibri"/>
                <a:ea typeface="Calibri"/>
                <a:cs typeface="Calibri"/>
                <a:sym typeface="Calibri"/>
              </a:rPr>
              <a:t>Senscot</a:t>
            </a:r>
            <a:r>
              <a:rPr lang="en-GB" sz="1600" b="0" i="0" u="none" strike="noStrike" cap="none" dirty="0">
                <a:solidFill>
                  <a:srgbClr val="3F3F3F"/>
                </a:solidFill>
                <a:latin typeface="Calibri"/>
                <a:ea typeface="Calibri"/>
                <a:cs typeface="Calibri"/>
                <a:sym typeface="Calibri"/>
              </a:rPr>
              <a:t> report “Loneliness and Social Isolation” </a:t>
            </a:r>
            <a:endParaRPr sz="1600" b="0" i="0" u="none" strike="noStrike" cap="none" dirty="0">
              <a:solidFill>
                <a:srgbClr val="3F3F3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394"/>
        <p:cNvGrpSpPr/>
        <p:nvPr/>
      </p:nvGrpSpPr>
      <p:grpSpPr>
        <a:xfrm>
          <a:off x="0" y="0"/>
          <a:ext cx="0" cy="0"/>
          <a:chOff x="0" y="0"/>
          <a:chExt cx="0" cy="0"/>
        </a:xfrm>
      </p:grpSpPr>
      <p:sp>
        <p:nvSpPr>
          <p:cNvPr id="395" name="Google Shape;395;p47"/>
          <p:cNvSpPr/>
          <p:nvPr/>
        </p:nvSpPr>
        <p:spPr>
          <a:xfrm>
            <a:off x="-1" y="0"/>
            <a:ext cx="12192000" cy="6858000"/>
          </a:xfrm>
          <a:prstGeom prst="rect">
            <a:avLst/>
          </a:prstGeom>
          <a:solidFill>
            <a:srgbClr val="FF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396" name="Google Shape;396;p47"/>
          <p:cNvSpPr/>
          <p:nvPr/>
        </p:nvSpPr>
        <p:spPr>
          <a:xfrm>
            <a:off x="-3046"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47"/>
          <p:cNvSpPr txBox="1"/>
          <p:nvPr/>
        </p:nvSpPr>
        <p:spPr>
          <a:xfrm>
            <a:off x="476167" y="146334"/>
            <a:ext cx="11233574" cy="723275"/>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GB" sz="3200" b="1" dirty="0">
                <a:solidFill>
                  <a:schemeClr val="tx1"/>
                </a:solidFill>
                <a:latin typeface="Calibri"/>
                <a:ea typeface="Calibri"/>
                <a:cs typeface="Calibri"/>
                <a:sym typeface="Calibri"/>
              </a:rPr>
              <a:t>6. Learning Languages with Senior Learners – t</a:t>
            </a:r>
            <a:r>
              <a:rPr lang="en-GB" sz="3200" b="1" dirty="0">
                <a:solidFill>
                  <a:schemeClr val="tx1"/>
                </a:solidFill>
                <a:latin typeface="Calibri"/>
                <a:cs typeface="Calibri"/>
                <a:sym typeface="Calibri"/>
              </a:rPr>
              <a:t>he course</a:t>
            </a:r>
            <a:endParaRPr sz="1100" dirty="0">
              <a:solidFill>
                <a:schemeClr val="tx1"/>
              </a:solidFill>
            </a:endParaRPr>
          </a:p>
        </p:txBody>
      </p:sp>
      <p:grpSp>
        <p:nvGrpSpPr>
          <p:cNvPr id="398" name="Google Shape;398;p47"/>
          <p:cNvGrpSpPr/>
          <p:nvPr/>
        </p:nvGrpSpPr>
        <p:grpSpPr>
          <a:xfrm rot="-5400000" flipH="1">
            <a:off x="-176401" y="170308"/>
            <a:ext cx="2514948" cy="2174333"/>
            <a:chOff x="-305" y="-4155"/>
            <a:chExt cx="2514948" cy="2174333"/>
          </a:xfrm>
        </p:grpSpPr>
        <p:sp>
          <p:nvSpPr>
            <p:cNvPr id="399" name="Google Shape;399;p47"/>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47"/>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47"/>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402" name="Google Shape;402;p47"/>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403" name="Google Shape;403;p47" descr="C:\Users\Baerbel\Downloads\Happy Older People - Depositphotos_30945185_ds.jpg"/>
          <p:cNvPicPr preferRelativeResize="0"/>
          <p:nvPr/>
        </p:nvPicPr>
        <p:blipFill rotWithShape="1">
          <a:blip r:embed="rId3">
            <a:alphaModFix/>
          </a:blip>
          <a:srcRect/>
          <a:stretch/>
        </p:blipFill>
        <p:spPr>
          <a:xfrm>
            <a:off x="2030045" y="1739218"/>
            <a:ext cx="6137549" cy="4603162"/>
          </a:xfrm>
          <a:prstGeom prst="rect">
            <a:avLst/>
          </a:prstGeom>
          <a:noFill/>
          <a:ln>
            <a:noFill/>
          </a:ln>
        </p:spPr>
      </p:pic>
      <p:grpSp>
        <p:nvGrpSpPr>
          <p:cNvPr id="404" name="Google Shape;404;p47"/>
          <p:cNvGrpSpPr/>
          <p:nvPr/>
        </p:nvGrpSpPr>
        <p:grpSpPr>
          <a:xfrm rot="10800000">
            <a:off x="9130553" y="4560734"/>
            <a:ext cx="3061446" cy="2297265"/>
            <a:chOff x="-305" y="-1"/>
            <a:chExt cx="3832880" cy="2876136"/>
          </a:xfrm>
        </p:grpSpPr>
        <p:sp>
          <p:nvSpPr>
            <p:cNvPr id="405" name="Google Shape;405;p47"/>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47"/>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47"/>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47"/>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F19D19">
                    <a:alpha val="9803"/>
                  </a:srgbClr>
                </a:gs>
                <a:gs pos="85000">
                  <a:srgbClr val="1D9A78">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09" name="Google Shape;409;p47"/>
          <p:cNvSpPr txBox="1"/>
          <p:nvPr/>
        </p:nvSpPr>
        <p:spPr>
          <a:xfrm>
            <a:off x="1785299" y="6359628"/>
            <a:ext cx="7266413" cy="723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hlink"/>
                </a:solidFill>
                <a:latin typeface="Calibri"/>
                <a:ea typeface="Calibri"/>
                <a:cs typeface="Calibri"/>
                <a:sym typeface="Calibri"/>
                <a:hlinkClick r:id="rId4"/>
              </a:rPr>
              <a:t>https://www.open.edu/openlearncreate/course/index.php?categoryid=449</a:t>
            </a:r>
            <a:endParaRPr sz="1800">
              <a:solidFill>
                <a:schemeClr val="dk1"/>
              </a:solidFill>
              <a:latin typeface="Calibri"/>
              <a:ea typeface="Calibri"/>
              <a:cs typeface="Calibri"/>
              <a:sym typeface="Calibri"/>
            </a:endParaRPr>
          </a:p>
          <a:p>
            <a:pPr marL="0" marR="0" lvl="0" indent="0" algn="l" rtl="0">
              <a:spcBef>
                <a:spcPts val="60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13"/>
        <p:cNvGrpSpPr/>
        <p:nvPr/>
      </p:nvGrpSpPr>
      <p:grpSpPr>
        <a:xfrm>
          <a:off x="0" y="0"/>
          <a:ext cx="0" cy="0"/>
          <a:chOff x="0" y="0"/>
          <a:chExt cx="0" cy="0"/>
        </a:xfrm>
      </p:grpSpPr>
      <p:pic>
        <p:nvPicPr>
          <p:cNvPr id="414" name="Google Shape;414;p48"/>
          <p:cNvPicPr preferRelativeResize="0"/>
          <p:nvPr/>
        </p:nvPicPr>
        <p:blipFill rotWithShape="1">
          <a:blip r:embed="rId3"/>
          <a:srcRect b="1368"/>
          <a:stretch/>
        </p:blipFill>
        <p:spPr>
          <a:xfrm>
            <a:off x="2330441" y="522696"/>
            <a:ext cx="7531117" cy="557106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6"/>
          <p:cNvSpPr txBox="1"/>
          <p:nvPr/>
        </p:nvSpPr>
        <p:spPr>
          <a:xfrm>
            <a:off x="0" y="14874"/>
            <a:ext cx="12192000" cy="6858000"/>
          </a:xfrm>
          <a:prstGeom prst="rect">
            <a:avLst/>
          </a:prstGeom>
          <a:solidFill>
            <a:srgbClr val="D6EFF5"/>
          </a:soli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0" name="Google Shape;380;p46"/>
          <p:cNvSpPr txBox="1"/>
          <p:nvPr/>
        </p:nvSpPr>
        <p:spPr>
          <a:xfrm>
            <a:off x="50621" y="1273728"/>
            <a:ext cx="10515240" cy="3999001"/>
          </a:xfrm>
          <a:prstGeom prst="rect">
            <a:avLst/>
          </a:prstGeom>
          <a:noFill/>
          <a:ln>
            <a:noFill/>
          </a:ln>
        </p:spPr>
        <p:txBody>
          <a:bodyPr spcFirstLastPara="1" wrap="square" lIns="91425" tIns="45700" rIns="91425" bIns="45700" anchor="ctr" anchorCtr="0">
            <a:normAutofit/>
          </a:bodyPr>
          <a:lstStyle/>
          <a:p>
            <a:pPr marL="76200" marR="0" lvl="0" indent="0" algn="l" rtl="0">
              <a:lnSpc>
                <a:spcPct val="90000"/>
              </a:lnSpc>
              <a:spcBef>
                <a:spcPts val="0"/>
              </a:spcBef>
              <a:spcAft>
                <a:spcPts val="0"/>
              </a:spcAft>
              <a:buNone/>
            </a:pPr>
            <a:r>
              <a:rPr lang="en-GB" sz="2400" b="0" i="0" u="none" strike="noStrike" cap="none" dirty="0">
                <a:solidFill>
                  <a:srgbClr val="FF0066"/>
                </a:solidFill>
                <a:latin typeface="Calibri"/>
                <a:ea typeface="Calibri"/>
                <a:cs typeface="Calibri"/>
                <a:sym typeface="Calibri"/>
              </a:rPr>
              <a:t>What benefits and challenges did our participants face? </a:t>
            </a: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r>
              <a:rPr lang="en-GB" sz="2400" b="0" i="0" u="none" strike="noStrike" cap="none" dirty="0">
                <a:solidFill>
                  <a:srgbClr val="FF0066"/>
                </a:solidFill>
                <a:latin typeface="Calibri"/>
                <a:ea typeface="Calibri"/>
                <a:cs typeface="Calibri"/>
                <a:sym typeface="Calibri"/>
              </a:rPr>
              <a:t> </a:t>
            </a:r>
            <a:endParaRPr dirty="0"/>
          </a:p>
          <a:p>
            <a:pPr marL="7620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dirty="0">
              <a:solidFill>
                <a:srgbClr val="FF0066"/>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dirty="0">
              <a:solidFill>
                <a:srgbClr val="000000"/>
              </a:solidFill>
              <a:latin typeface="Calibri"/>
              <a:ea typeface="Calibri"/>
              <a:cs typeface="Calibri"/>
              <a:sym typeface="Calibri"/>
            </a:endParaRPr>
          </a:p>
        </p:txBody>
      </p:sp>
      <p:pic>
        <p:nvPicPr>
          <p:cNvPr id="381" name="Google Shape;381;p46" descr="A close up of a logo&#10;&#10;Description automatically generated"/>
          <p:cNvPicPr preferRelativeResize="0"/>
          <p:nvPr/>
        </p:nvPicPr>
        <p:blipFill rotWithShape="1">
          <a:blip r:embed="rId3">
            <a:alphaModFix/>
          </a:blip>
          <a:srcRect/>
          <a:stretch/>
        </p:blipFill>
        <p:spPr>
          <a:xfrm>
            <a:off x="9125146" y="347091"/>
            <a:ext cx="1173768" cy="809028"/>
          </a:xfrm>
          <a:prstGeom prst="rect">
            <a:avLst/>
          </a:prstGeom>
          <a:noFill/>
          <a:ln>
            <a:noFill/>
          </a:ln>
        </p:spPr>
      </p:pic>
      <p:pic>
        <p:nvPicPr>
          <p:cNvPr id="382" name="Google Shape;382;p46" descr="Gateshead Open University office to close with the loss of ..."/>
          <p:cNvPicPr preferRelativeResize="0"/>
          <p:nvPr/>
        </p:nvPicPr>
        <p:blipFill rotWithShape="1">
          <a:blip r:embed="rId4">
            <a:alphaModFix/>
          </a:blip>
          <a:srcRect/>
          <a:stretch/>
        </p:blipFill>
        <p:spPr>
          <a:xfrm>
            <a:off x="10706012" y="216816"/>
            <a:ext cx="1173768" cy="1018650"/>
          </a:xfrm>
          <a:prstGeom prst="rect">
            <a:avLst/>
          </a:prstGeom>
          <a:noFill/>
          <a:ln>
            <a:noFill/>
          </a:ln>
        </p:spPr>
      </p:pic>
      <p:pic>
        <p:nvPicPr>
          <p:cNvPr id="383" name="Google Shape;383;p46"/>
          <p:cNvPicPr preferRelativeResize="0"/>
          <p:nvPr/>
        </p:nvPicPr>
        <p:blipFill rotWithShape="1">
          <a:blip r:embed="rId5">
            <a:alphaModFix/>
          </a:blip>
          <a:srcRect l="12517" t="28762" r="12518" b="4972"/>
          <a:stretch/>
        </p:blipFill>
        <p:spPr>
          <a:xfrm>
            <a:off x="384192" y="1941391"/>
            <a:ext cx="6346229" cy="364288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384" name="Google Shape;384;p46"/>
          <p:cNvSpPr txBox="1"/>
          <p:nvPr/>
        </p:nvSpPr>
        <p:spPr>
          <a:xfrm>
            <a:off x="7160260" y="2028615"/>
            <a:ext cx="2823209"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chemeClr val="tx1"/>
                </a:solidFill>
                <a:latin typeface="Calibri"/>
                <a:ea typeface="Calibri"/>
                <a:cs typeface="Calibri"/>
                <a:sym typeface="Calibri"/>
              </a:rPr>
              <a:t>Train The Trainers</a:t>
            </a:r>
            <a:endParaRPr dirty="0">
              <a:solidFill>
                <a:schemeClr val="tx1"/>
              </a:solidFill>
            </a:endParaRPr>
          </a:p>
          <a:p>
            <a:pPr marL="0" marR="0" lvl="0" indent="0" algn="l" rtl="0">
              <a:lnSpc>
                <a:spcPct val="100000"/>
              </a:lnSpc>
              <a:spcBef>
                <a:spcPts val="0"/>
              </a:spcBef>
              <a:spcAft>
                <a:spcPts val="0"/>
              </a:spcAft>
              <a:buNone/>
            </a:pPr>
            <a:endParaRPr sz="22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None/>
            </a:pPr>
            <a:endParaRPr sz="2200" b="0" i="0" u="none" strike="noStrike" cap="none" dirty="0">
              <a:solidFill>
                <a:srgbClr val="3F3F3F"/>
              </a:solidFill>
              <a:latin typeface="Calibri"/>
              <a:ea typeface="Calibri"/>
              <a:cs typeface="Calibri"/>
              <a:sym typeface="Calibri"/>
            </a:endParaRPr>
          </a:p>
        </p:txBody>
      </p:sp>
      <p:sp>
        <p:nvSpPr>
          <p:cNvPr id="385" name="Google Shape;385;p46"/>
          <p:cNvSpPr txBox="1"/>
          <p:nvPr/>
        </p:nvSpPr>
        <p:spPr>
          <a:xfrm>
            <a:off x="7160260" y="2598001"/>
            <a:ext cx="2947482" cy="4807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dirty="0">
                <a:solidFill>
                  <a:schemeClr val="tx1"/>
                </a:solidFill>
                <a:latin typeface="Calibri"/>
                <a:ea typeface="Calibri"/>
                <a:cs typeface="Calibri"/>
                <a:sym typeface="Calibri"/>
              </a:rPr>
              <a:t>Enabling</a:t>
            </a:r>
            <a:r>
              <a:rPr lang="en-GB" sz="2400" b="0" i="1" u="none" strike="noStrike" cap="none" dirty="0">
                <a:solidFill>
                  <a:schemeClr val="tx1"/>
                </a:solidFill>
                <a:latin typeface="Arial"/>
                <a:ea typeface="Arial"/>
                <a:cs typeface="Arial"/>
                <a:sym typeface="Arial"/>
              </a:rPr>
              <a:t> </a:t>
            </a:r>
            <a:r>
              <a:rPr lang="en-GB" sz="2400" b="0" i="0" u="none" strike="noStrike" cap="none" dirty="0">
                <a:solidFill>
                  <a:schemeClr val="tx1"/>
                </a:solidFill>
                <a:latin typeface="Calibri"/>
                <a:ea typeface="Calibri"/>
                <a:cs typeface="Calibri"/>
                <a:sym typeface="Calibri"/>
              </a:rPr>
              <a:t>care workers</a:t>
            </a:r>
            <a:br>
              <a:rPr lang="en-GB" sz="2400" b="0" i="0" u="none" strike="noStrike" cap="none" dirty="0">
                <a:solidFill>
                  <a:srgbClr val="3F3F3F"/>
                </a:solidFill>
                <a:latin typeface="Calibri"/>
                <a:ea typeface="Calibri"/>
                <a:cs typeface="Calibri"/>
                <a:sym typeface="Calibri"/>
              </a:rPr>
            </a:br>
            <a:br>
              <a:rPr lang="en-GB" sz="2400" b="0" i="0" u="none" strike="noStrike" cap="none" dirty="0">
                <a:solidFill>
                  <a:srgbClr val="3F3F3F"/>
                </a:solidFill>
                <a:latin typeface="Calibri"/>
                <a:ea typeface="Calibri"/>
                <a:cs typeface="Calibri"/>
                <a:sym typeface="Calibri"/>
              </a:rPr>
            </a:br>
            <a:endParaRPr sz="2400" b="0" i="0" u="none" strike="noStrike" cap="none" dirty="0">
              <a:solidFill>
                <a:srgbClr val="3F3F3F"/>
              </a:solidFill>
              <a:latin typeface="Calibri"/>
              <a:ea typeface="Calibri"/>
              <a:cs typeface="Calibri"/>
              <a:sym typeface="Calibri"/>
            </a:endParaRPr>
          </a:p>
        </p:txBody>
      </p:sp>
      <p:sp>
        <p:nvSpPr>
          <p:cNvPr id="386" name="Google Shape;386;p46"/>
          <p:cNvSpPr txBox="1"/>
          <p:nvPr/>
        </p:nvSpPr>
        <p:spPr>
          <a:xfrm>
            <a:off x="7160259" y="3213556"/>
            <a:ext cx="340560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chemeClr val="tx1"/>
                </a:solidFill>
                <a:latin typeface="Calibri"/>
                <a:ea typeface="Calibri"/>
                <a:cs typeface="Calibri"/>
                <a:sym typeface="Calibri"/>
              </a:rPr>
              <a:t>New</a:t>
            </a:r>
            <a:r>
              <a:rPr lang="en-GB" sz="1600" b="0" i="0" u="none" strike="noStrike" cap="none" dirty="0">
                <a:solidFill>
                  <a:schemeClr val="tx1"/>
                </a:solidFill>
                <a:latin typeface="Calibri"/>
                <a:ea typeface="Calibri"/>
                <a:cs typeface="Calibri"/>
                <a:sym typeface="Calibri"/>
              </a:rPr>
              <a:t> </a:t>
            </a:r>
            <a:r>
              <a:rPr lang="en-GB" sz="2400" b="0" i="0" u="none" strike="noStrike" cap="none" dirty="0">
                <a:solidFill>
                  <a:schemeClr val="tx1"/>
                </a:solidFill>
                <a:latin typeface="Calibri"/>
                <a:ea typeface="Calibri"/>
                <a:cs typeface="Calibri"/>
                <a:sym typeface="Calibri"/>
              </a:rPr>
              <a:t>Blended</a:t>
            </a:r>
            <a:r>
              <a:rPr lang="en-GB" sz="1600" b="0" i="0" u="none" strike="noStrike" cap="none" dirty="0">
                <a:solidFill>
                  <a:schemeClr val="tx1"/>
                </a:solidFill>
                <a:latin typeface="Calibri"/>
                <a:ea typeface="Calibri"/>
                <a:cs typeface="Calibri"/>
                <a:sym typeface="Calibri"/>
              </a:rPr>
              <a:t> </a:t>
            </a:r>
            <a:r>
              <a:rPr lang="en-GB" sz="2400" b="0" i="0" u="none" strike="noStrike" cap="none" dirty="0">
                <a:solidFill>
                  <a:schemeClr val="tx1"/>
                </a:solidFill>
                <a:latin typeface="Calibri"/>
                <a:ea typeface="Calibri"/>
                <a:cs typeface="Calibri"/>
                <a:sym typeface="Calibri"/>
              </a:rPr>
              <a:t>Model</a:t>
            </a:r>
            <a:endParaRPr sz="2400" b="0" i="0" u="none" strike="noStrike" cap="none" dirty="0">
              <a:solidFill>
                <a:schemeClr val="tx1"/>
              </a:solidFill>
              <a:latin typeface="Calibri"/>
              <a:ea typeface="Calibri"/>
              <a:cs typeface="Calibri"/>
              <a:sym typeface="Calibri"/>
            </a:endParaRPr>
          </a:p>
        </p:txBody>
      </p:sp>
      <p:sp>
        <p:nvSpPr>
          <p:cNvPr id="387" name="Google Shape;387;p46"/>
          <p:cNvSpPr txBox="1"/>
          <p:nvPr/>
        </p:nvSpPr>
        <p:spPr>
          <a:xfrm>
            <a:off x="7160259" y="3863290"/>
            <a:ext cx="30301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chemeClr val="tx1"/>
                </a:solidFill>
                <a:latin typeface="Calibri"/>
                <a:ea typeface="Calibri"/>
                <a:cs typeface="Calibri"/>
                <a:sym typeface="Calibri"/>
              </a:rPr>
              <a:t>Language knowledge</a:t>
            </a:r>
            <a:endParaRPr sz="2400" b="0" i="0" u="none" strike="noStrike" cap="none" dirty="0">
              <a:solidFill>
                <a:schemeClr val="tx1"/>
              </a:solidFill>
              <a:latin typeface="Calibri"/>
              <a:ea typeface="Calibri"/>
              <a:cs typeface="Calibri"/>
              <a:sym typeface="Calibri"/>
            </a:endParaRPr>
          </a:p>
        </p:txBody>
      </p:sp>
      <p:sp>
        <p:nvSpPr>
          <p:cNvPr id="388" name="Google Shape;388;p46"/>
          <p:cNvSpPr txBox="1"/>
          <p:nvPr/>
        </p:nvSpPr>
        <p:spPr>
          <a:xfrm>
            <a:off x="7160259" y="4513024"/>
            <a:ext cx="303011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chemeClr val="tx1"/>
                </a:solidFill>
                <a:latin typeface="Calibri"/>
                <a:ea typeface="Calibri"/>
                <a:cs typeface="Calibri"/>
                <a:sym typeface="Calibri"/>
              </a:rPr>
              <a:t>Self-confidence </a:t>
            </a:r>
            <a:endParaRPr sz="2400" b="0" i="0" u="none" strike="noStrike" cap="none" dirty="0">
              <a:solidFill>
                <a:schemeClr val="tx1"/>
              </a:solidFill>
              <a:latin typeface="Calibri"/>
              <a:ea typeface="Calibri"/>
              <a:cs typeface="Calibri"/>
              <a:sym typeface="Calibri"/>
            </a:endParaRPr>
          </a:p>
        </p:txBody>
      </p:sp>
      <p:sp>
        <p:nvSpPr>
          <p:cNvPr id="389" name="Google Shape;389;p46"/>
          <p:cNvSpPr txBox="1"/>
          <p:nvPr/>
        </p:nvSpPr>
        <p:spPr>
          <a:xfrm>
            <a:off x="523789" y="5903413"/>
            <a:ext cx="66364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1" u="none" strike="noStrike" cap="none">
                <a:solidFill>
                  <a:srgbClr val="0070C0"/>
                </a:solidFill>
                <a:latin typeface="Arial"/>
                <a:ea typeface="Arial"/>
                <a:cs typeface="Arial"/>
                <a:sym typeface="Arial"/>
              </a:rPr>
              <a:t>https://www.open.edu/openlearncreate/course/index.php?categoryid=449</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9"/>
          <p:cNvSpPr txBox="1"/>
          <p:nvPr/>
        </p:nvSpPr>
        <p:spPr>
          <a:xfrm>
            <a:off x="0" y="14874"/>
            <a:ext cx="12192000" cy="6858000"/>
          </a:xfrm>
          <a:prstGeom prst="rect">
            <a:avLst/>
          </a:prstGeom>
          <a:solidFill>
            <a:srgbClr val="D6EFF5"/>
          </a:solidFill>
          <a:ln w="9525" cap="flat" cmpd="sng">
            <a:solidFill>
              <a:srgbClr val="30ACCC"/>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1" name="Google Shape;421;p49"/>
          <p:cNvSpPr txBox="1"/>
          <p:nvPr/>
        </p:nvSpPr>
        <p:spPr>
          <a:xfrm>
            <a:off x="8530" y="164823"/>
            <a:ext cx="9703500" cy="645275"/>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400"/>
              <a:buFont typeface="Arial"/>
              <a:buNone/>
            </a:pPr>
            <a:r>
              <a:rPr lang="en-GB" sz="2400" b="0" i="0" u="none" strike="noStrike" cap="none" dirty="0">
                <a:solidFill>
                  <a:srgbClr val="FF0066"/>
                </a:solidFill>
                <a:latin typeface="Calibri"/>
                <a:ea typeface="Calibri"/>
                <a:cs typeface="Calibri"/>
                <a:sym typeface="Calibri"/>
              </a:rPr>
              <a:t> Covid</a:t>
            </a:r>
            <a:r>
              <a:rPr lang="en-GB" sz="2400" b="0" i="0" u="none" strike="noStrike" cap="none" dirty="0">
                <a:solidFill>
                  <a:schemeClr val="dk1"/>
                </a:solidFill>
                <a:latin typeface="Calibri"/>
                <a:ea typeface="Calibri"/>
                <a:cs typeface="Calibri"/>
                <a:sym typeface="Calibri"/>
              </a:rPr>
              <a:t> </a:t>
            </a:r>
            <a:r>
              <a:rPr lang="en-GB" sz="2400" b="0" i="0" u="none" strike="noStrike" cap="none" dirty="0">
                <a:solidFill>
                  <a:srgbClr val="FF0066"/>
                </a:solidFill>
                <a:latin typeface="Calibri"/>
                <a:ea typeface="Calibri"/>
                <a:cs typeface="Calibri"/>
                <a:sym typeface="Calibri"/>
              </a:rPr>
              <a:t>background</a:t>
            </a:r>
            <a:r>
              <a:rPr lang="en-GB" sz="2400" b="0" i="0" u="none" strike="noStrike" cap="none" dirty="0">
                <a:solidFill>
                  <a:schemeClr val="dk1"/>
                </a:solidFill>
                <a:latin typeface="Calibri"/>
                <a:ea typeface="Calibri"/>
                <a:cs typeface="Calibri"/>
                <a:sym typeface="Calibri"/>
              </a:rPr>
              <a:t> </a:t>
            </a:r>
            <a:r>
              <a:rPr lang="en-GB" sz="2400" b="0" i="0" u="none" strike="noStrike" cap="none" dirty="0">
                <a:solidFill>
                  <a:srgbClr val="FF0066"/>
                </a:solidFill>
                <a:latin typeface="Calibri"/>
                <a:ea typeface="Calibri"/>
                <a:cs typeface="Calibri"/>
                <a:sym typeface="Calibri"/>
              </a:rPr>
              <a:t>and</a:t>
            </a:r>
            <a:r>
              <a:rPr lang="en-GB" sz="2400" b="0" i="0" u="none" strike="noStrike" cap="none" dirty="0">
                <a:solidFill>
                  <a:schemeClr val="dk1"/>
                </a:solidFill>
                <a:latin typeface="Calibri"/>
                <a:ea typeface="Calibri"/>
                <a:cs typeface="Calibri"/>
                <a:sym typeface="Calibri"/>
              </a:rPr>
              <a:t> </a:t>
            </a:r>
            <a:r>
              <a:rPr lang="en-GB" sz="2400" b="0" i="0" u="none" strike="noStrike" cap="none" dirty="0">
                <a:solidFill>
                  <a:srgbClr val="FF0066"/>
                </a:solidFill>
                <a:latin typeface="Calibri"/>
                <a:ea typeface="Calibri"/>
                <a:cs typeface="Calibri"/>
                <a:sym typeface="Calibri"/>
              </a:rPr>
              <a:t>successful</a:t>
            </a:r>
            <a:r>
              <a:rPr lang="en-GB" sz="2400" b="0" i="0" u="none" strike="noStrike" cap="none" dirty="0">
                <a:solidFill>
                  <a:schemeClr val="dk1"/>
                </a:solidFill>
                <a:latin typeface="Calibri"/>
                <a:ea typeface="Calibri"/>
                <a:cs typeface="Calibri"/>
                <a:sym typeface="Calibri"/>
              </a:rPr>
              <a:t> </a:t>
            </a:r>
            <a:r>
              <a:rPr lang="en-GB" sz="2400" b="0" i="0" u="none" strike="noStrike" cap="none" dirty="0">
                <a:solidFill>
                  <a:srgbClr val="FF0066"/>
                </a:solidFill>
                <a:latin typeface="Calibri"/>
                <a:ea typeface="Calibri"/>
                <a:cs typeface="Calibri"/>
                <a:sym typeface="Calibri"/>
              </a:rPr>
              <a:t>innovation</a:t>
            </a:r>
            <a:endParaRPr dirty="0"/>
          </a:p>
        </p:txBody>
      </p:sp>
      <p:sp>
        <p:nvSpPr>
          <p:cNvPr id="422" name="Google Shape;422;p49"/>
          <p:cNvSpPr txBox="1"/>
          <p:nvPr/>
        </p:nvSpPr>
        <p:spPr>
          <a:xfrm>
            <a:off x="539865" y="2256993"/>
            <a:ext cx="7431832" cy="2930673"/>
          </a:xfrm>
          <a:prstGeom prst="rect">
            <a:avLst/>
          </a:prstGeom>
          <a:noFill/>
          <a:ln>
            <a:noFill/>
          </a:ln>
        </p:spPr>
        <p:txBody>
          <a:bodyPr spcFirstLastPara="1" wrap="square" lIns="91425" tIns="45700" rIns="91425" bIns="45700" anchor="ctr" anchorCtr="0">
            <a:normAutofit/>
          </a:bodyPr>
          <a:lstStyle/>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r>
              <a:rPr lang="en-GB" sz="2400" b="0" i="0" u="none" strike="noStrike" cap="none">
                <a:solidFill>
                  <a:srgbClr val="FF0066"/>
                </a:solidFill>
                <a:latin typeface="Calibri"/>
                <a:ea typeface="Calibri"/>
                <a:cs typeface="Calibri"/>
                <a:sym typeface="Calibri"/>
              </a:rPr>
              <a:t> </a:t>
            </a:r>
            <a:endParaRPr/>
          </a:p>
          <a:p>
            <a:pPr marL="7620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76200" marR="0" lvl="0" indent="0" algn="l" rtl="0">
              <a:lnSpc>
                <a:spcPct val="90000"/>
              </a:lnSpc>
              <a:spcBef>
                <a:spcPts val="0"/>
              </a:spcBef>
              <a:spcAft>
                <a:spcPts val="0"/>
              </a:spcAft>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a:solidFill>
                <a:srgbClr val="FF0066"/>
              </a:solidFill>
              <a:latin typeface="Calibri"/>
              <a:ea typeface="Calibri"/>
              <a:cs typeface="Calibri"/>
              <a:sym typeface="Calibri"/>
            </a:endParaRPr>
          </a:p>
          <a:p>
            <a:pPr marL="0" marR="0" lvl="0" indent="0" algn="l" rtl="0">
              <a:lnSpc>
                <a:spcPct val="90000"/>
              </a:lnSpc>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425" name="Google Shape;425;p49"/>
          <p:cNvSpPr txBox="1"/>
          <p:nvPr/>
        </p:nvSpPr>
        <p:spPr>
          <a:xfrm>
            <a:off x="7160260" y="2028615"/>
            <a:ext cx="3102131" cy="800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a:solidFill>
                  <a:schemeClr val="dk1"/>
                </a:solidFill>
                <a:latin typeface="Calibri"/>
                <a:ea typeface="Calibri"/>
                <a:cs typeface="Calibri"/>
                <a:sym typeface="Calibri"/>
              </a:rPr>
              <a:t>Continuity of activities</a:t>
            </a:r>
            <a:endParaRPr sz="22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endParaRPr sz="2200" b="0" i="0" u="none" strike="noStrike" cap="none">
              <a:solidFill>
                <a:srgbClr val="3F3F3F"/>
              </a:solidFill>
              <a:latin typeface="Calibri"/>
              <a:ea typeface="Calibri"/>
              <a:cs typeface="Calibri"/>
              <a:sym typeface="Calibri"/>
            </a:endParaRPr>
          </a:p>
        </p:txBody>
      </p:sp>
      <p:sp>
        <p:nvSpPr>
          <p:cNvPr id="426" name="Google Shape;426;p49"/>
          <p:cNvSpPr txBox="1"/>
          <p:nvPr/>
        </p:nvSpPr>
        <p:spPr>
          <a:xfrm>
            <a:off x="7160260" y="2598001"/>
            <a:ext cx="2947482" cy="4807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chemeClr val="dk1"/>
                </a:solidFill>
                <a:latin typeface="Calibri"/>
                <a:ea typeface="Calibri"/>
                <a:cs typeface="Calibri"/>
                <a:sym typeface="Calibri"/>
              </a:rPr>
              <a:t>Social cohesion</a:t>
            </a:r>
            <a:br>
              <a:rPr lang="en-GB" sz="2400" b="0" i="0" u="none" strike="noStrike" cap="none">
                <a:solidFill>
                  <a:srgbClr val="3F3F3F"/>
                </a:solidFill>
                <a:latin typeface="Calibri"/>
                <a:ea typeface="Calibri"/>
                <a:cs typeface="Calibri"/>
                <a:sym typeface="Calibri"/>
              </a:rPr>
            </a:br>
            <a:br>
              <a:rPr lang="en-GB" sz="2400" b="0" i="0" u="none" strike="noStrike" cap="none">
                <a:solidFill>
                  <a:srgbClr val="3F3F3F"/>
                </a:solidFill>
                <a:latin typeface="Calibri"/>
                <a:ea typeface="Calibri"/>
                <a:cs typeface="Calibri"/>
                <a:sym typeface="Calibri"/>
              </a:rPr>
            </a:br>
            <a:endParaRPr sz="2400" b="0" i="0" u="none" strike="noStrike" cap="none">
              <a:solidFill>
                <a:srgbClr val="3F3F3F"/>
              </a:solidFill>
              <a:latin typeface="Calibri"/>
              <a:ea typeface="Calibri"/>
              <a:cs typeface="Calibri"/>
              <a:sym typeface="Calibri"/>
            </a:endParaRPr>
          </a:p>
        </p:txBody>
      </p:sp>
      <p:sp>
        <p:nvSpPr>
          <p:cNvPr id="427" name="Google Shape;427;p49"/>
          <p:cNvSpPr txBox="1"/>
          <p:nvPr/>
        </p:nvSpPr>
        <p:spPr>
          <a:xfrm>
            <a:off x="7160259" y="3213556"/>
            <a:ext cx="467583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rgbClr val="3F3F3F"/>
                </a:solidFill>
                <a:latin typeface="Calibri"/>
                <a:ea typeface="Calibri"/>
                <a:cs typeface="Calibri"/>
                <a:sym typeface="Calibri"/>
              </a:rPr>
              <a:t>Increased wellbeing - participants</a:t>
            </a:r>
            <a:endParaRPr sz="2400" b="0" i="0" u="none" strike="noStrike" cap="none" dirty="0">
              <a:solidFill>
                <a:srgbClr val="3F3F3F"/>
              </a:solidFill>
              <a:latin typeface="Calibri"/>
              <a:ea typeface="Calibri"/>
              <a:cs typeface="Calibri"/>
              <a:sym typeface="Calibri"/>
            </a:endParaRPr>
          </a:p>
        </p:txBody>
      </p:sp>
      <p:sp>
        <p:nvSpPr>
          <p:cNvPr id="428" name="Google Shape;428;p49"/>
          <p:cNvSpPr txBox="1"/>
          <p:nvPr/>
        </p:nvSpPr>
        <p:spPr>
          <a:xfrm>
            <a:off x="7176275" y="4578195"/>
            <a:ext cx="443471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rgbClr val="3F3F3F"/>
                </a:solidFill>
                <a:latin typeface="Calibri"/>
                <a:ea typeface="Calibri"/>
                <a:cs typeface="Calibri"/>
                <a:sym typeface="Calibri"/>
              </a:rPr>
              <a:t>Creative innovation</a:t>
            </a:r>
            <a:endParaRPr sz="2400" b="0" i="0" u="none" strike="noStrike" cap="none" dirty="0">
              <a:solidFill>
                <a:srgbClr val="3F3F3F"/>
              </a:solidFill>
              <a:latin typeface="Calibri"/>
              <a:ea typeface="Calibri"/>
              <a:cs typeface="Calibri"/>
              <a:sym typeface="Calibri"/>
            </a:endParaRPr>
          </a:p>
        </p:txBody>
      </p:sp>
      <p:sp>
        <p:nvSpPr>
          <p:cNvPr id="429" name="Google Shape;429;p49"/>
          <p:cNvSpPr txBox="1"/>
          <p:nvPr/>
        </p:nvSpPr>
        <p:spPr>
          <a:xfrm>
            <a:off x="7160259" y="3897425"/>
            <a:ext cx="467583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rgbClr val="3F3F3F"/>
                </a:solidFill>
                <a:latin typeface="Calibri"/>
                <a:ea typeface="Calibri"/>
                <a:cs typeface="Calibri"/>
                <a:sym typeface="Calibri"/>
              </a:rPr>
              <a:t>Increased wellbeing - students</a:t>
            </a:r>
            <a:endParaRPr sz="2400" b="0" i="0" u="none" strike="noStrike" cap="none" dirty="0">
              <a:solidFill>
                <a:srgbClr val="3F3F3F"/>
              </a:solidFill>
              <a:latin typeface="Calibri"/>
              <a:ea typeface="Calibri"/>
              <a:cs typeface="Calibri"/>
              <a:sym typeface="Calibri"/>
            </a:endParaRPr>
          </a:p>
        </p:txBody>
      </p:sp>
      <p:pic>
        <p:nvPicPr>
          <p:cNvPr id="430" name="Google Shape;430;p49" descr="Rooms in the house"/>
          <p:cNvPicPr preferRelativeResize="0"/>
          <p:nvPr/>
        </p:nvPicPr>
        <p:blipFill rotWithShape="1">
          <a:blip r:embed="rId3">
            <a:alphaModFix/>
          </a:blip>
          <a:srcRect/>
          <a:stretch/>
        </p:blipFill>
        <p:spPr>
          <a:xfrm>
            <a:off x="900991" y="1704814"/>
            <a:ext cx="5193783" cy="41531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279105" y="2226430"/>
            <a:ext cx="6957741" cy="30455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6F2D9"/>
              </a:buClr>
              <a:buSzPts val="4800"/>
              <a:buFont typeface="Calibri"/>
              <a:buNone/>
            </a:pPr>
            <a:r>
              <a:rPr lang="en-GB" sz="3600" b="1" i="1" dirty="0">
                <a:effectLst/>
                <a:latin typeface="Calibri" panose="020F0502020204030204" pitchFamily="34" charset="0"/>
                <a:ea typeface="Calibri" panose="020F0502020204030204" pitchFamily="34" charset="0"/>
                <a:cs typeface="Times New Roman" panose="02020603050405020304" pitchFamily="18" charset="0"/>
              </a:rPr>
              <a:t>Parking your assumptions </a:t>
            </a:r>
            <a:br>
              <a:rPr lang="en-GB" sz="3600" b="1" dirty="0">
                <a:effectLst/>
                <a:latin typeface="Calibri" panose="020F0502020204030204" pitchFamily="34" charset="0"/>
                <a:ea typeface="Calibri" panose="020F0502020204030204" pitchFamily="34" charset="0"/>
                <a:cs typeface="Times New Roman" panose="02020603050405020304" pitchFamily="18" charset="0"/>
              </a:rPr>
            </a:br>
            <a:br>
              <a:rPr lang="en-GB" sz="3600" b="1" dirty="0">
                <a:effectLst/>
                <a:latin typeface="Calibri" panose="020F0502020204030204" pitchFamily="34" charset="0"/>
                <a:ea typeface="Calibri" panose="020F0502020204030204" pitchFamily="34" charset="0"/>
                <a:cs typeface="Times New Roman" panose="02020603050405020304" pitchFamily="18" charset="0"/>
              </a:rPr>
            </a:br>
            <a:r>
              <a:rPr lang="en-GB" sz="3600" b="1" dirty="0">
                <a:effectLst/>
                <a:latin typeface="Calibri" panose="020F0502020204030204" pitchFamily="34" charset="0"/>
                <a:ea typeface="Calibri" panose="020F0502020204030204" pitchFamily="34" charset="0"/>
                <a:cs typeface="Times New Roman" panose="02020603050405020304" pitchFamily="18" charset="0"/>
              </a:rPr>
              <a:t>Enhancing social care worker employability through innovative cross-sector professional learning provision</a:t>
            </a:r>
            <a:endParaRPr lang="en-GB" sz="3600" dirty="0"/>
          </a:p>
        </p:txBody>
      </p:sp>
      <p:sp>
        <p:nvSpPr>
          <p:cNvPr id="197" name="Google Shape;197;p31"/>
          <p:cNvSpPr txBox="1">
            <a:spLocks noGrp="1"/>
          </p:cNvSpPr>
          <p:nvPr>
            <p:ph type="body" idx="1"/>
          </p:nvPr>
        </p:nvSpPr>
        <p:spPr>
          <a:xfrm>
            <a:off x="279105" y="4991391"/>
            <a:ext cx="9469806" cy="174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100"/>
              <a:buNone/>
            </a:pPr>
            <a:endParaRPr sz="1100" dirty="0"/>
          </a:p>
          <a:p>
            <a:pPr marL="0" lvl="0" indent="0" algn="l" rtl="0">
              <a:lnSpc>
                <a:spcPct val="90000"/>
              </a:lnSpc>
              <a:spcBef>
                <a:spcPts val="1000"/>
              </a:spcBef>
              <a:spcAft>
                <a:spcPts val="0"/>
              </a:spcAft>
              <a:buClr>
                <a:schemeClr val="lt1"/>
              </a:buClr>
              <a:buSzPts val="1100"/>
              <a:buNone/>
            </a:pPr>
            <a:endParaRPr sz="1100" dirty="0"/>
          </a:p>
          <a:p>
            <a:pPr marL="0" lvl="0" indent="0" algn="l" rtl="0">
              <a:lnSpc>
                <a:spcPct val="90000"/>
              </a:lnSpc>
              <a:spcBef>
                <a:spcPts val="1000"/>
              </a:spcBef>
              <a:spcAft>
                <a:spcPts val="0"/>
              </a:spcAft>
              <a:buClr>
                <a:schemeClr val="lt1"/>
              </a:buClr>
              <a:buSzPts val="1100"/>
              <a:buNone/>
            </a:pPr>
            <a:endParaRPr sz="1100" dirty="0"/>
          </a:p>
          <a:p>
            <a:pPr marL="0" lvl="0" indent="0" algn="l" rtl="0">
              <a:lnSpc>
                <a:spcPct val="90000"/>
              </a:lnSpc>
              <a:spcBef>
                <a:spcPts val="1000"/>
              </a:spcBef>
              <a:spcAft>
                <a:spcPts val="0"/>
              </a:spcAft>
              <a:buClr>
                <a:schemeClr val="lt1"/>
              </a:buClr>
              <a:buSzPts val="1100"/>
              <a:buNone/>
            </a:pPr>
            <a:endParaRPr sz="1100" dirty="0"/>
          </a:p>
          <a:p>
            <a:pPr marL="0" lvl="0" indent="0" algn="l" rtl="0">
              <a:lnSpc>
                <a:spcPct val="90000"/>
              </a:lnSpc>
              <a:spcBef>
                <a:spcPts val="1000"/>
              </a:spcBef>
              <a:spcAft>
                <a:spcPts val="0"/>
              </a:spcAft>
              <a:buClr>
                <a:schemeClr val="lt1"/>
              </a:buClr>
              <a:buSzPts val="2000"/>
              <a:buNone/>
            </a:pPr>
            <a:r>
              <a:rPr lang="en-GB" sz="2000" dirty="0"/>
              <a:t>Sylvia Warnecke, </a:t>
            </a:r>
            <a:r>
              <a:rPr lang="en-GB" sz="2000" dirty="0" err="1"/>
              <a:t>Rosi</a:t>
            </a:r>
            <a:r>
              <a:rPr lang="en-GB" sz="2000" dirty="0"/>
              <a:t> Mele, </a:t>
            </a:r>
            <a:r>
              <a:rPr lang="en-GB" sz="2000" dirty="0" err="1"/>
              <a:t>Bärbel</a:t>
            </a:r>
            <a:r>
              <a:rPr lang="en-GB" sz="2000" dirty="0"/>
              <a:t> Brash -</a:t>
            </a:r>
            <a:r>
              <a:rPr lang="en-GB" sz="2000" b="1" dirty="0"/>
              <a:t> </a:t>
            </a:r>
            <a:r>
              <a:rPr lang="en-GB" sz="2000" dirty="0"/>
              <a:t>School of Languages and Applied Linguistics</a:t>
            </a:r>
            <a:endParaRPr sz="2000" b="1" dirty="0"/>
          </a:p>
        </p:txBody>
      </p:sp>
      <p:pic>
        <p:nvPicPr>
          <p:cNvPr id="198" name="Google Shape;198;p31"/>
          <p:cNvPicPr preferRelativeResize="0"/>
          <p:nvPr/>
        </p:nvPicPr>
        <p:blipFill rotWithShape="1">
          <a:blip r:embed="rId3">
            <a:alphaModFix/>
          </a:blip>
          <a:srcRect r="85"/>
          <a:stretch/>
        </p:blipFill>
        <p:spPr>
          <a:xfrm>
            <a:off x="5142944" y="3"/>
            <a:ext cx="6069184" cy="2839783"/>
          </a:xfrm>
          <a:custGeom>
            <a:avLst/>
            <a:gdLst/>
            <a:ahLst/>
            <a:cxnLst/>
            <a:rect l="l" t="t" r="r" b="b"/>
            <a:pathLst>
              <a:path w="6069184" h="2839783" extrusionOk="0">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ln>
            <a:noFill/>
          </a:ln>
        </p:spPr>
      </p:pic>
      <p:pic>
        <p:nvPicPr>
          <p:cNvPr id="199" name="Google Shape;199;p31" descr="Icon&#10;&#10;Description automatically generated"/>
          <p:cNvPicPr preferRelativeResize="0"/>
          <p:nvPr/>
        </p:nvPicPr>
        <p:blipFill rotWithShape="1">
          <a:blip r:embed="rId4">
            <a:alphaModFix/>
          </a:blip>
          <a:srcRect t="10068" r="4" b="3"/>
          <a:stretch/>
        </p:blipFill>
        <p:spPr>
          <a:xfrm>
            <a:off x="7190587" y="3124784"/>
            <a:ext cx="5001415" cy="3733214"/>
          </a:xfrm>
          <a:custGeom>
            <a:avLst/>
            <a:gdLst/>
            <a:ahLst/>
            <a:cxnLst/>
            <a:rect l="l" t="t" r="r" b="b"/>
            <a:pathLst>
              <a:path w="5001415" h="3733214" extrusionOk="0">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D4DB-06B9-4688-A387-D9E4E2343C96}"/>
              </a:ext>
            </a:extLst>
          </p:cNvPr>
          <p:cNvSpPr>
            <a:spLocks noGrp="1"/>
          </p:cNvSpPr>
          <p:nvPr>
            <p:ph type="title"/>
          </p:nvPr>
        </p:nvSpPr>
        <p:spPr/>
        <p:txBody>
          <a:bodyPr/>
          <a:lstStyle/>
          <a:p>
            <a:r>
              <a:rPr lang="en-GB" dirty="0"/>
              <a:t>7. Outcomes and impact</a:t>
            </a:r>
          </a:p>
        </p:txBody>
      </p:sp>
      <p:pic>
        <p:nvPicPr>
          <p:cNvPr id="5" name="Content Placeholder 4">
            <a:extLst>
              <a:ext uri="{FF2B5EF4-FFF2-40B4-BE49-F238E27FC236}">
                <a16:creationId xmlns:a16="http://schemas.microsoft.com/office/drawing/2014/main" id="{9991D075-AC57-4989-8225-9394314DAC06}"/>
              </a:ext>
            </a:extLst>
          </p:cNvPr>
          <p:cNvPicPr>
            <a:picLocks noGrp="1" noChangeAspect="1"/>
          </p:cNvPicPr>
          <p:nvPr>
            <p:ph idx="1"/>
          </p:nvPr>
        </p:nvPicPr>
        <p:blipFill rotWithShape="1">
          <a:blip r:embed="rId2"/>
          <a:srcRect l="17404" t="22705" r="18615" b="31712"/>
          <a:stretch/>
        </p:blipFill>
        <p:spPr>
          <a:xfrm>
            <a:off x="0" y="1755000"/>
            <a:ext cx="12132738" cy="4860000"/>
          </a:xfrm>
        </p:spPr>
      </p:pic>
      <p:sp>
        <p:nvSpPr>
          <p:cNvPr id="8" name="Rectangle: Rounded Corners 7">
            <a:extLst>
              <a:ext uri="{FF2B5EF4-FFF2-40B4-BE49-F238E27FC236}">
                <a16:creationId xmlns:a16="http://schemas.microsoft.com/office/drawing/2014/main" id="{CC1CF27F-FD8C-4681-8A03-8A167CA51AB6}"/>
              </a:ext>
            </a:extLst>
          </p:cNvPr>
          <p:cNvSpPr/>
          <p:nvPr/>
        </p:nvSpPr>
        <p:spPr>
          <a:xfrm>
            <a:off x="132522" y="4081669"/>
            <a:ext cx="11847443" cy="267693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endParaRPr>
          </a:p>
        </p:txBody>
      </p:sp>
    </p:spTree>
    <p:extLst>
      <p:ext uri="{BB962C8B-B14F-4D97-AF65-F5344CB8AC3E}">
        <p14:creationId xmlns:p14="http://schemas.microsoft.com/office/powerpoint/2010/main" val="1957038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435"/>
        <p:cNvGrpSpPr/>
        <p:nvPr/>
      </p:nvGrpSpPr>
      <p:grpSpPr>
        <a:xfrm>
          <a:off x="0" y="0"/>
          <a:ext cx="0" cy="0"/>
          <a:chOff x="0" y="0"/>
          <a:chExt cx="0" cy="0"/>
        </a:xfrm>
      </p:grpSpPr>
      <p:sp>
        <p:nvSpPr>
          <p:cNvPr id="436" name="Google Shape;436;p50"/>
          <p:cNvSpPr/>
          <p:nvPr/>
        </p:nvSpPr>
        <p:spPr>
          <a:xfrm>
            <a:off x="584416" y="1711420"/>
            <a:ext cx="2008548" cy="1041256"/>
          </a:xfrm>
          <a:prstGeom prst="ellipse">
            <a:avLst/>
          </a:prstGeom>
          <a:solidFill>
            <a:schemeClr val="lt1"/>
          </a:solid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Empowering</a:t>
            </a:r>
            <a:endParaRPr/>
          </a:p>
        </p:txBody>
      </p:sp>
      <p:sp>
        <p:nvSpPr>
          <p:cNvPr id="437" name="Google Shape;437;p50"/>
          <p:cNvSpPr/>
          <p:nvPr/>
        </p:nvSpPr>
        <p:spPr>
          <a:xfrm>
            <a:off x="9406062" y="4672903"/>
            <a:ext cx="1908488" cy="1041256"/>
          </a:xfrm>
          <a:prstGeom prst="ellipse">
            <a:avLst/>
          </a:prstGeom>
          <a:solidFill>
            <a:schemeClr val="lt1"/>
          </a:solid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Inspiring </a:t>
            </a:r>
            <a:endParaRPr/>
          </a:p>
        </p:txBody>
      </p:sp>
      <p:sp>
        <p:nvSpPr>
          <p:cNvPr id="438" name="Google Shape;438;p50"/>
          <p:cNvSpPr/>
          <p:nvPr/>
        </p:nvSpPr>
        <p:spPr>
          <a:xfrm>
            <a:off x="2762658" y="2927539"/>
            <a:ext cx="2108608" cy="1256771"/>
          </a:xfrm>
          <a:prstGeom prst="ellipse">
            <a:avLst/>
          </a:prstGeom>
          <a:solidFill>
            <a:schemeClr val="lt1"/>
          </a:solidFill>
          <a:ln w="28575" cap="flat" cmpd="sng">
            <a:solidFill>
              <a:srgbClr val="F6C3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Interesting &amp; Wonderful</a:t>
            </a:r>
            <a:endParaRPr/>
          </a:p>
        </p:txBody>
      </p:sp>
      <p:sp>
        <p:nvSpPr>
          <p:cNvPr id="439" name="Google Shape;439;p50"/>
          <p:cNvSpPr/>
          <p:nvPr/>
        </p:nvSpPr>
        <p:spPr>
          <a:xfrm>
            <a:off x="499749" y="3866572"/>
            <a:ext cx="2008548" cy="1041256"/>
          </a:xfrm>
          <a:prstGeom prst="ellipse">
            <a:avLst/>
          </a:prstGeom>
          <a:solidFill>
            <a:schemeClr val="lt1"/>
          </a:solid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Fun</a:t>
            </a:r>
            <a:endParaRPr/>
          </a:p>
        </p:txBody>
      </p:sp>
      <p:sp>
        <p:nvSpPr>
          <p:cNvPr id="440" name="Google Shape;440;p50"/>
          <p:cNvSpPr/>
          <p:nvPr/>
        </p:nvSpPr>
        <p:spPr>
          <a:xfrm>
            <a:off x="4871628" y="1765297"/>
            <a:ext cx="2108608" cy="1256771"/>
          </a:xfrm>
          <a:prstGeom prst="ellipse">
            <a:avLst/>
          </a:prstGeom>
          <a:solidFill>
            <a:schemeClr val="lt1"/>
          </a:solid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Eye-opening</a:t>
            </a:r>
            <a:endParaRPr sz="1800">
              <a:solidFill>
                <a:schemeClr val="dk1"/>
              </a:solidFill>
              <a:latin typeface="Calibri"/>
              <a:ea typeface="Calibri"/>
              <a:cs typeface="Calibri"/>
              <a:sym typeface="Calibri"/>
            </a:endParaRPr>
          </a:p>
        </p:txBody>
      </p:sp>
      <p:sp>
        <p:nvSpPr>
          <p:cNvPr id="441" name="Google Shape;441;p50"/>
          <p:cNvSpPr/>
          <p:nvPr/>
        </p:nvSpPr>
        <p:spPr>
          <a:xfrm>
            <a:off x="1762970" y="5280964"/>
            <a:ext cx="2000852" cy="1179801"/>
          </a:xfrm>
          <a:prstGeom prst="ellipse">
            <a:avLst/>
          </a:prstGeom>
          <a:solidFill>
            <a:schemeClr val="lt1"/>
          </a:solidFill>
          <a:ln w="28575" cap="flat" cmpd="sng">
            <a:solidFill>
              <a:srgbClr val="F6C3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Fantastic &amp; Rewarding</a:t>
            </a:r>
            <a:endParaRPr sz="1800">
              <a:solidFill>
                <a:schemeClr val="dk1"/>
              </a:solidFill>
              <a:latin typeface="Calibri"/>
              <a:ea typeface="Calibri"/>
              <a:cs typeface="Calibri"/>
              <a:sym typeface="Calibri"/>
            </a:endParaRPr>
          </a:p>
        </p:txBody>
      </p:sp>
      <p:sp>
        <p:nvSpPr>
          <p:cNvPr id="442" name="Google Shape;442;p50"/>
          <p:cNvSpPr/>
          <p:nvPr/>
        </p:nvSpPr>
        <p:spPr>
          <a:xfrm>
            <a:off x="6680414" y="5236631"/>
            <a:ext cx="2108608" cy="1256771"/>
          </a:xfrm>
          <a:prstGeom prst="ellipse">
            <a:avLst/>
          </a:prstGeom>
          <a:solidFill>
            <a:schemeClr val="lt1"/>
          </a:solidFill>
          <a:ln w="28575" cap="flat" cmpd="sng">
            <a:solidFill>
              <a:srgbClr val="F6C3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Really interesting</a:t>
            </a:r>
            <a:endParaRPr sz="1800">
              <a:solidFill>
                <a:schemeClr val="dk1"/>
              </a:solidFill>
              <a:latin typeface="Calibri"/>
              <a:ea typeface="Calibri"/>
              <a:cs typeface="Calibri"/>
              <a:sym typeface="Calibri"/>
            </a:endParaRPr>
          </a:p>
        </p:txBody>
      </p:sp>
      <p:sp>
        <p:nvSpPr>
          <p:cNvPr id="443" name="Google Shape;443;p50"/>
          <p:cNvSpPr/>
          <p:nvPr/>
        </p:nvSpPr>
        <p:spPr>
          <a:xfrm>
            <a:off x="4186595" y="4605480"/>
            <a:ext cx="2108608" cy="1256771"/>
          </a:xfrm>
          <a:prstGeom prst="ellipse">
            <a:avLst/>
          </a:prstGeom>
          <a:solidFill>
            <a:schemeClr val="lt1"/>
          </a:solid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Hands-on</a:t>
            </a:r>
            <a:endParaRPr sz="1800">
              <a:solidFill>
                <a:schemeClr val="dk1"/>
              </a:solidFill>
              <a:latin typeface="Calibri"/>
              <a:ea typeface="Calibri"/>
              <a:cs typeface="Calibri"/>
              <a:sym typeface="Calibri"/>
            </a:endParaRPr>
          </a:p>
        </p:txBody>
      </p:sp>
      <p:sp>
        <p:nvSpPr>
          <p:cNvPr id="444" name="Google Shape;444;p50"/>
          <p:cNvSpPr/>
          <p:nvPr/>
        </p:nvSpPr>
        <p:spPr>
          <a:xfrm>
            <a:off x="9549822" y="3089738"/>
            <a:ext cx="2124003" cy="1087437"/>
          </a:xfrm>
          <a:prstGeom prst="ellipse">
            <a:avLst/>
          </a:prstGeom>
          <a:solidFill>
            <a:schemeClr val="lt1"/>
          </a:solidFill>
          <a:ln w="28575" cap="flat" cmpd="sng">
            <a:solidFill>
              <a:srgbClr val="F6C3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Supportive &amp; Encouraging</a:t>
            </a:r>
            <a:endParaRPr sz="1800">
              <a:solidFill>
                <a:schemeClr val="dk1"/>
              </a:solidFill>
              <a:latin typeface="Calibri"/>
              <a:ea typeface="Calibri"/>
              <a:cs typeface="Calibri"/>
              <a:sym typeface="Calibri"/>
            </a:endParaRPr>
          </a:p>
        </p:txBody>
      </p:sp>
      <p:sp>
        <p:nvSpPr>
          <p:cNvPr id="445" name="Google Shape;445;p50"/>
          <p:cNvSpPr/>
          <p:nvPr/>
        </p:nvSpPr>
        <p:spPr>
          <a:xfrm>
            <a:off x="6357141" y="3281599"/>
            <a:ext cx="2108608" cy="1256771"/>
          </a:xfrm>
          <a:prstGeom prst="ellipse">
            <a:avLst/>
          </a:prstGeom>
          <a:solidFill>
            <a:schemeClr val="lt1"/>
          </a:solid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Collaborative</a:t>
            </a:r>
            <a:endParaRPr sz="1800">
              <a:solidFill>
                <a:schemeClr val="dk1"/>
              </a:solidFill>
              <a:latin typeface="Calibri"/>
              <a:ea typeface="Calibri"/>
              <a:cs typeface="Calibri"/>
              <a:sym typeface="Calibri"/>
            </a:endParaRPr>
          </a:p>
        </p:txBody>
      </p:sp>
      <p:sp>
        <p:nvSpPr>
          <p:cNvPr id="446" name="Google Shape;446;p50"/>
          <p:cNvSpPr/>
          <p:nvPr/>
        </p:nvSpPr>
        <p:spPr>
          <a:xfrm>
            <a:off x="8848604" y="1711421"/>
            <a:ext cx="2008548" cy="1041256"/>
          </a:xfrm>
          <a:prstGeom prst="ellipse">
            <a:avLst/>
          </a:prstGeom>
          <a:solidFill>
            <a:schemeClr val="lt1"/>
          </a:solidFill>
          <a:ln w="2857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Fantastic</a:t>
            </a:r>
            <a:endParaRPr/>
          </a:p>
        </p:txBody>
      </p:sp>
      <p:sp>
        <p:nvSpPr>
          <p:cNvPr id="447" name="Google Shape;447;p50"/>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GB" sz="4400" b="1" dirty="0">
                <a:solidFill>
                  <a:schemeClr val="dk1"/>
                </a:solidFill>
                <a:latin typeface="Calibri"/>
                <a:ea typeface="Calibri"/>
                <a:cs typeface="Calibri"/>
                <a:sym typeface="Calibri"/>
              </a:rPr>
              <a:t>8. Description of the course in 1-word </a:t>
            </a:r>
            <a:endParaRPr sz="4400" b="1"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452"/>
        <p:cNvGrpSpPr/>
        <p:nvPr/>
      </p:nvGrpSpPr>
      <p:grpSpPr>
        <a:xfrm>
          <a:off x="0" y="0"/>
          <a:ext cx="0" cy="0"/>
          <a:chOff x="0" y="0"/>
          <a:chExt cx="0" cy="0"/>
        </a:xfrm>
      </p:grpSpPr>
      <p:sp>
        <p:nvSpPr>
          <p:cNvPr id="453" name="Google Shape;453;p51"/>
          <p:cNvSpPr txBox="1">
            <a:spLocks noGrp="1"/>
          </p:cNvSpPr>
          <p:nvPr>
            <p:ph type="title"/>
          </p:nvPr>
        </p:nvSpPr>
        <p:spPr>
          <a:xfrm>
            <a:off x="387825" y="610800"/>
            <a:ext cx="10515600" cy="1325700"/>
          </a:xfrm>
          <a:prstGeom prst="rect">
            <a:avLst/>
          </a:prstGeom>
        </p:spPr>
        <p:txBody>
          <a:bodyPr spcFirstLastPara="1" wrap="square" lIns="91425" tIns="45700" rIns="91425" bIns="45700" anchor="ctr" anchorCtr="0">
            <a:normAutofit/>
          </a:bodyPr>
          <a:lstStyle/>
          <a:p>
            <a:pPr marL="228600" lvl="0" indent="0" algn="l" rtl="0">
              <a:spcBef>
                <a:spcPts val="1000"/>
              </a:spcBef>
              <a:spcAft>
                <a:spcPts val="0"/>
              </a:spcAft>
              <a:buNone/>
            </a:pPr>
            <a:r>
              <a:rPr lang="en-GB" sz="2900" b="1" dirty="0"/>
              <a:t>9. What were our findings in terms of employability?</a:t>
            </a:r>
            <a:endParaRPr sz="2900" b="1" dirty="0"/>
          </a:p>
          <a:p>
            <a:pPr marL="0" lvl="0" indent="0" algn="l" rtl="0">
              <a:spcBef>
                <a:spcPts val="0"/>
              </a:spcBef>
              <a:spcAft>
                <a:spcPts val="0"/>
              </a:spcAft>
              <a:buNone/>
            </a:pPr>
            <a:endParaRPr b="1" dirty="0"/>
          </a:p>
        </p:txBody>
      </p:sp>
      <p:sp>
        <p:nvSpPr>
          <p:cNvPr id="454" name="Google Shape;454;p51"/>
          <p:cNvSpPr txBox="1">
            <a:spLocks noGrp="1"/>
          </p:cNvSpPr>
          <p:nvPr>
            <p:ph type="body" idx="1"/>
          </p:nvPr>
        </p:nvSpPr>
        <p:spPr>
          <a:xfrm>
            <a:off x="1288575" y="2072275"/>
            <a:ext cx="79647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GB"/>
              <a:t>Co-creation,</a:t>
            </a:r>
            <a:endParaRPr/>
          </a:p>
          <a:p>
            <a:pPr marL="457200" lvl="0" indent="-342900" algn="l" rtl="0">
              <a:spcBef>
                <a:spcPts val="0"/>
              </a:spcBef>
              <a:spcAft>
                <a:spcPts val="0"/>
              </a:spcAft>
              <a:buSzPts val="1800"/>
              <a:buChar char="●"/>
            </a:pPr>
            <a:r>
              <a:rPr lang="en-GB"/>
              <a:t>Parking your assumptions,</a:t>
            </a:r>
            <a:endParaRPr/>
          </a:p>
          <a:p>
            <a:pPr marL="457200" lvl="0" indent="-342900" algn="l" rtl="0">
              <a:spcBef>
                <a:spcPts val="0"/>
              </a:spcBef>
              <a:spcAft>
                <a:spcPts val="0"/>
              </a:spcAft>
              <a:buSzPts val="1800"/>
              <a:buChar char="●"/>
            </a:pPr>
            <a:r>
              <a:rPr lang="en-GB"/>
              <a:t>Social cohesion,</a:t>
            </a:r>
            <a:endParaRPr/>
          </a:p>
          <a:p>
            <a:pPr marL="457200" lvl="0" indent="-342900" algn="l" rtl="0">
              <a:spcBef>
                <a:spcPts val="0"/>
              </a:spcBef>
              <a:spcAft>
                <a:spcPts val="0"/>
              </a:spcAft>
              <a:buSzPts val="1800"/>
              <a:buChar char="●"/>
            </a:pPr>
            <a:r>
              <a:rPr lang="en-GB"/>
              <a:t>Life skills and transferable skills</a:t>
            </a:r>
            <a:endParaRPr/>
          </a:p>
          <a:p>
            <a:pPr marL="0" lvl="0" indent="0" algn="l" rtl="0">
              <a:spcBef>
                <a:spcPts val="100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459"/>
        <p:cNvGrpSpPr/>
        <p:nvPr/>
      </p:nvGrpSpPr>
      <p:grpSpPr>
        <a:xfrm>
          <a:off x="0" y="0"/>
          <a:ext cx="0" cy="0"/>
          <a:chOff x="0" y="0"/>
          <a:chExt cx="0" cy="0"/>
        </a:xfrm>
      </p:grpSpPr>
      <p:sp>
        <p:nvSpPr>
          <p:cNvPr id="460" name="Google Shape;460;p52"/>
          <p:cNvSpPr txBox="1"/>
          <p:nvPr/>
        </p:nvSpPr>
        <p:spPr>
          <a:xfrm>
            <a:off x="213115" y="0"/>
            <a:ext cx="6739857" cy="213729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GB" sz="3200" dirty="0">
                <a:solidFill>
                  <a:srgbClr val="000000"/>
                </a:solidFill>
                <a:latin typeface="Calibri"/>
                <a:ea typeface="Calibri"/>
                <a:cs typeface="Calibri"/>
                <a:sym typeface="Calibri"/>
              </a:rPr>
              <a:t>10. Co-creation - an employability skill</a:t>
            </a:r>
            <a:endParaRPr dirty="0"/>
          </a:p>
        </p:txBody>
      </p:sp>
      <p:pic>
        <p:nvPicPr>
          <p:cNvPr id="461" name="Google Shape;461;p52" descr="A picture containing indoor, person, bedclothes&#10;&#10;Description automatically generated"/>
          <p:cNvPicPr preferRelativeResize="0"/>
          <p:nvPr/>
        </p:nvPicPr>
        <p:blipFill rotWithShape="1">
          <a:blip r:embed="rId3">
            <a:alphaModFix/>
          </a:blip>
          <a:srcRect l="8803" r="19720" b="-1"/>
          <a:stretch/>
        </p:blipFill>
        <p:spPr>
          <a:xfrm>
            <a:off x="6680202" y="760562"/>
            <a:ext cx="5298683" cy="6097438"/>
          </a:xfrm>
          <a:custGeom>
            <a:avLst/>
            <a:gdLst/>
            <a:ahLst/>
            <a:cxnLst/>
            <a:rect l="l" t="t" r="r" b="b"/>
            <a:pathLst>
              <a:path w="5298683" h="6097438" extrusionOk="0">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6"/>
        <p:cNvGrpSpPr/>
        <p:nvPr/>
      </p:nvGrpSpPr>
      <p:grpSpPr>
        <a:xfrm>
          <a:off x="0" y="0"/>
          <a:ext cx="0" cy="0"/>
          <a:chOff x="0" y="0"/>
          <a:chExt cx="0" cy="0"/>
        </a:xfrm>
      </p:grpSpPr>
      <p:pic>
        <p:nvPicPr>
          <p:cNvPr id="467" name="Google Shape;467;p53"/>
          <p:cNvPicPr preferRelativeResize="0"/>
          <p:nvPr/>
        </p:nvPicPr>
        <p:blipFill rotWithShape="1">
          <a:blip r:embed="rId3">
            <a:alphaModFix/>
          </a:blip>
          <a:srcRect t="18299" b="6700"/>
          <a:stretch/>
        </p:blipFill>
        <p:spPr>
          <a:xfrm>
            <a:off x="20" y="10"/>
            <a:ext cx="12191980" cy="6857990"/>
          </a:xfrm>
          <a:prstGeom prst="rect">
            <a:avLst/>
          </a:prstGeom>
          <a:noFill/>
          <a:ln>
            <a:noFill/>
          </a:ln>
        </p:spPr>
      </p:pic>
      <p:sp>
        <p:nvSpPr>
          <p:cNvPr id="468" name="Google Shape;468;p53"/>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53"/>
          <p:cNvSpPr txBox="1"/>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GB" sz="3600">
                <a:solidFill>
                  <a:srgbClr val="262626"/>
                </a:solidFill>
                <a:latin typeface="Calibri"/>
                <a:ea typeface="Calibri"/>
                <a:cs typeface="Calibri"/>
                <a:sym typeface="Calibri"/>
              </a:rPr>
              <a:t>Using Build-a-Bears</a:t>
            </a:r>
            <a:endParaRPr/>
          </a:p>
        </p:txBody>
      </p:sp>
      <p:cxnSp>
        <p:nvCxnSpPr>
          <p:cNvPr id="470" name="Google Shape;470;p53"/>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471" name="Google Shape;471;p53"/>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475"/>
        <p:cNvGrpSpPr/>
        <p:nvPr/>
      </p:nvGrpSpPr>
      <p:grpSpPr>
        <a:xfrm>
          <a:off x="0" y="0"/>
          <a:ext cx="0" cy="0"/>
          <a:chOff x="0" y="0"/>
          <a:chExt cx="0" cy="0"/>
        </a:xfrm>
      </p:grpSpPr>
      <p:sp>
        <p:nvSpPr>
          <p:cNvPr id="476" name="Google Shape;476;p54"/>
          <p:cNvSpPr txBox="1"/>
          <p:nvPr/>
        </p:nvSpPr>
        <p:spPr>
          <a:xfrm>
            <a:off x="3592145" y="2916200"/>
            <a:ext cx="4587834" cy="13453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GB" sz="4400" b="1">
                <a:solidFill>
                  <a:schemeClr val="dk1"/>
                </a:solidFill>
                <a:latin typeface="Calibri"/>
                <a:ea typeface="Calibri"/>
                <a:cs typeface="Calibri"/>
                <a:sym typeface="Calibri"/>
              </a:rPr>
              <a:t>Co-creation</a:t>
            </a:r>
            <a:endParaRPr/>
          </a:p>
          <a:p>
            <a:pPr marL="0" marR="0" lvl="0" indent="0" algn="ctr"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477" name="Google Shape;477;p54"/>
          <p:cNvSpPr/>
          <p:nvPr/>
        </p:nvSpPr>
        <p:spPr>
          <a:xfrm>
            <a:off x="4186750" y="2566982"/>
            <a:ext cx="3383759" cy="2097325"/>
          </a:xfrm>
          <a:prstGeom prst="wedgeEllipseCallout">
            <a:avLst>
              <a:gd name="adj1" fmla="val -20833"/>
              <a:gd name="adj2" fmla="val 62500"/>
            </a:avLst>
          </a:prstGeom>
          <a:solidFill>
            <a:schemeClr val="accent1"/>
          </a:solidFill>
          <a:ln w="12700" cap="flat" cmpd="sng">
            <a:solidFill>
              <a:srgbClr val="157057"/>
            </a:solidFill>
            <a:prstDash val="solid"/>
            <a:miter lim="800000"/>
            <a:headEnd type="none" w="sm" len="sm"/>
            <a:tailEnd type="none" w="sm" len="sm"/>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"Don't underestimate the input from your learner's"</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54"/>
          <p:cNvSpPr/>
          <p:nvPr/>
        </p:nvSpPr>
        <p:spPr>
          <a:xfrm>
            <a:off x="7401859" y="275588"/>
            <a:ext cx="4485989" cy="3231958"/>
          </a:xfrm>
          <a:prstGeom prst="wedgeEllipseCallout">
            <a:avLst>
              <a:gd name="adj1" fmla="val -20833"/>
              <a:gd name="adj2" fmla="val 62500"/>
            </a:avLst>
          </a:prstGeom>
          <a:solidFill>
            <a:srgbClr val="CCE3ED"/>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dk1"/>
                </a:solidFill>
                <a:latin typeface="Calibri"/>
                <a:ea typeface="Calibri"/>
                <a:cs typeface="Calibri"/>
                <a:sym typeface="Calibri"/>
              </a:rPr>
              <a:t>"...spontaneous activity with one person just when I was helping her to dress. And we were learning the names of the shirt, the cardigan, the trousers in Spanish and it was totally spontaneous and, well, it was wonderful... spontaneous activity learning with this kind of activity words very very well"</a:t>
            </a:r>
            <a:endParaRPr sz="1600">
              <a:solidFill>
                <a:schemeClr val="dk1"/>
              </a:solidFill>
              <a:latin typeface="Calibri"/>
              <a:ea typeface="Calibri"/>
              <a:cs typeface="Calibri"/>
              <a:sym typeface="Calibri"/>
            </a:endParaRPr>
          </a:p>
        </p:txBody>
      </p:sp>
      <p:sp>
        <p:nvSpPr>
          <p:cNvPr id="479" name="Google Shape;479;p54"/>
          <p:cNvSpPr/>
          <p:nvPr/>
        </p:nvSpPr>
        <p:spPr>
          <a:xfrm>
            <a:off x="8266001" y="4258986"/>
            <a:ext cx="3394362" cy="2185938"/>
          </a:xfrm>
          <a:prstGeom prst="wedgeEllipseCallout">
            <a:avLst>
              <a:gd name="adj1" fmla="val -49866"/>
              <a:gd name="adj2" fmla="val -38803"/>
            </a:avLst>
          </a:prstGeom>
          <a:solidFill>
            <a:schemeClr val="accent5"/>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"[the language activities] were quite good at bringing a good atmosphere to the home"</a:t>
            </a:r>
            <a:endParaRPr/>
          </a:p>
        </p:txBody>
      </p:sp>
      <p:sp>
        <p:nvSpPr>
          <p:cNvPr id="480" name="Google Shape;480;p54"/>
          <p:cNvSpPr/>
          <p:nvPr/>
        </p:nvSpPr>
        <p:spPr>
          <a:xfrm>
            <a:off x="128540" y="3697856"/>
            <a:ext cx="4089332" cy="2751794"/>
          </a:xfrm>
          <a:prstGeom prst="wedgeEllipseCallout">
            <a:avLst>
              <a:gd name="adj1" fmla="val 60496"/>
              <a:gd name="adj2" fmla="val -8811"/>
            </a:avLst>
          </a:prstGeom>
          <a:solidFill>
            <a:schemeClr val="accent2"/>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a:solidFill>
                  <a:schemeClr val="lt1"/>
                </a:solidFill>
                <a:latin typeface="Calibri"/>
                <a:ea typeface="Calibri"/>
                <a:cs typeface="Calibri"/>
                <a:sym typeface="Calibri"/>
              </a:rPr>
              <a:t>"the dynamics in our group worked really well because we were all learning together and there was that shared experience. That’s very rare to be able to share an experience fully with each other and it kind of broke down barriers"</a:t>
            </a:r>
            <a:endParaRPr/>
          </a:p>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481" name="Google Shape;481;p54"/>
          <p:cNvSpPr/>
          <p:nvPr/>
        </p:nvSpPr>
        <p:spPr>
          <a:xfrm>
            <a:off x="127347" y="147743"/>
            <a:ext cx="4665946" cy="2515645"/>
          </a:xfrm>
          <a:prstGeom prst="wedgeEllipseCallout">
            <a:avLst>
              <a:gd name="adj1" fmla="val 22735"/>
              <a:gd name="adj2" fmla="val 64565"/>
            </a:avLst>
          </a:prstGeom>
          <a:solidFill>
            <a:schemeClr val="accent3"/>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500">
                <a:solidFill>
                  <a:schemeClr val="lt1"/>
                </a:solidFill>
                <a:latin typeface="Calibri"/>
                <a:ea typeface="Calibri"/>
                <a:cs typeface="Calibri"/>
                <a:sym typeface="Calibri"/>
              </a:rPr>
              <a:t>"We had one session, it was a colour session, and somebody mentioned something about the Wizard of Oz and that got us into a whole big dialogue about it and the colours... impromptu play songs from the Wizard of Oz, and everybody was singing"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486"/>
        <p:cNvGrpSpPr/>
        <p:nvPr/>
      </p:nvGrpSpPr>
      <p:grpSpPr>
        <a:xfrm>
          <a:off x="0" y="0"/>
          <a:ext cx="0" cy="0"/>
          <a:chOff x="0" y="0"/>
          <a:chExt cx="0" cy="0"/>
        </a:xfrm>
      </p:grpSpPr>
      <p:sp>
        <p:nvSpPr>
          <p:cNvPr id="487" name="Google Shape;487;p55"/>
          <p:cNvSpPr txBox="1"/>
          <p:nvPr/>
        </p:nvSpPr>
        <p:spPr>
          <a:xfrm>
            <a:off x="1250400" y="1207850"/>
            <a:ext cx="9691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Parking your assumptions</a:t>
            </a:r>
            <a:endParaRPr sz="1800"/>
          </a:p>
        </p:txBody>
      </p:sp>
      <p:pic>
        <p:nvPicPr>
          <p:cNvPr id="488" name="Google Shape;488;p55"/>
          <p:cNvPicPr preferRelativeResize="0"/>
          <p:nvPr/>
        </p:nvPicPr>
        <p:blipFill>
          <a:blip r:embed="rId3">
            <a:alphaModFix/>
          </a:blip>
          <a:stretch>
            <a:fillRect/>
          </a:stretch>
        </p:blipFill>
        <p:spPr>
          <a:xfrm>
            <a:off x="184250" y="103638"/>
            <a:ext cx="11823500" cy="66507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492"/>
        <p:cNvGrpSpPr/>
        <p:nvPr/>
      </p:nvGrpSpPr>
      <p:grpSpPr>
        <a:xfrm>
          <a:off x="0" y="0"/>
          <a:ext cx="0" cy="0"/>
          <a:chOff x="0" y="0"/>
          <a:chExt cx="0" cy="0"/>
        </a:xfrm>
      </p:grpSpPr>
      <p:sp>
        <p:nvSpPr>
          <p:cNvPr id="493" name="Google Shape;493;p56"/>
          <p:cNvSpPr txBox="1"/>
          <p:nvPr/>
        </p:nvSpPr>
        <p:spPr>
          <a:xfrm>
            <a:off x="3965369" y="2908424"/>
            <a:ext cx="4587834" cy="134535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en-GB" sz="4400" b="1">
                <a:solidFill>
                  <a:schemeClr val="dk1"/>
                </a:solidFill>
                <a:latin typeface="Calibri"/>
                <a:ea typeface="Calibri"/>
                <a:cs typeface="Calibri"/>
                <a:sym typeface="Calibri"/>
              </a:rPr>
              <a:t>Social Cohesion</a:t>
            </a:r>
            <a:endParaRPr sz="44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p:txBody>
      </p:sp>
      <p:sp>
        <p:nvSpPr>
          <p:cNvPr id="494" name="Google Shape;494;p56"/>
          <p:cNvSpPr/>
          <p:nvPr/>
        </p:nvSpPr>
        <p:spPr>
          <a:xfrm>
            <a:off x="400281" y="400519"/>
            <a:ext cx="3671453" cy="2416847"/>
          </a:xfrm>
          <a:prstGeom prst="wedgeEllipseCallout">
            <a:avLst>
              <a:gd name="adj1" fmla="val 31100"/>
              <a:gd name="adj2" fmla="val 59637"/>
            </a:avLst>
          </a:prstGeom>
          <a:solidFill>
            <a:schemeClr val="accent1"/>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"The relationship that we have kind of started is developing and I think its valuable not only for [the students] but also for me to learn from [them]"</a:t>
            </a:r>
            <a:endParaRPr sz="1800">
              <a:solidFill>
                <a:schemeClr val="lt1"/>
              </a:solidFill>
              <a:latin typeface="Calibri"/>
              <a:ea typeface="Calibri"/>
              <a:cs typeface="Calibri"/>
              <a:sym typeface="Calibri"/>
            </a:endParaRPr>
          </a:p>
        </p:txBody>
      </p:sp>
      <p:sp>
        <p:nvSpPr>
          <p:cNvPr id="495" name="Google Shape;495;p56"/>
          <p:cNvSpPr/>
          <p:nvPr/>
        </p:nvSpPr>
        <p:spPr>
          <a:xfrm>
            <a:off x="8384457" y="590963"/>
            <a:ext cx="3240423" cy="2031999"/>
          </a:xfrm>
          <a:prstGeom prst="wedgeEllipseCallout">
            <a:avLst>
              <a:gd name="adj1" fmla="val -20833"/>
              <a:gd name="adj2" fmla="val 62500"/>
            </a:avLst>
          </a:prstGeom>
          <a:solidFill>
            <a:schemeClr val="accent3"/>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"You can make a really strong bond with a learner and it helps to combat isolation"</a:t>
            </a:r>
            <a:endParaRPr sz="1800">
              <a:solidFill>
                <a:schemeClr val="lt1"/>
              </a:solidFill>
              <a:latin typeface="Calibri"/>
              <a:ea typeface="Calibri"/>
              <a:cs typeface="Calibri"/>
              <a:sym typeface="Calibri"/>
            </a:endParaRPr>
          </a:p>
        </p:txBody>
      </p:sp>
      <p:sp>
        <p:nvSpPr>
          <p:cNvPr id="496" name="Google Shape;496;p56"/>
          <p:cNvSpPr/>
          <p:nvPr/>
        </p:nvSpPr>
        <p:spPr>
          <a:xfrm>
            <a:off x="3722735" y="1856894"/>
            <a:ext cx="4656663" cy="2978725"/>
          </a:xfrm>
          <a:prstGeom prst="wedgeEllipseCallout">
            <a:avLst>
              <a:gd name="adj1" fmla="val -20833"/>
              <a:gd name="adj2" fmla="val 62500"/>
            </a:avLst>
          </a:prstGeom>
          <a:solidFill>
            <a:srgbClr val="9900F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"We really built a more trust-based relationship that we had before. I wasn't expecting that, I thought it was going to be a language activity and that’s it but it actually carries through the rest of the day in the home."</a:t>
            </a:r>
            <a:endParaRPr sz="1800">
              <a:solidFill>
                <a:schemeClr val="lt1"/>
              </a:solidFill>
              <a:latin typeface="Calibri"/>
              <a:ea typeface="Calibri"/>
              <a:cs typeface="Calibri"/>
              <a:sym typeface="Calibri"/>
            </a:endParaRPr>
          </a:p>
        </p:txBody>
      </p:sp>
      <p:sp>
        <p:nvSpPr>
          <p:cNvPr id="497" name="Google Shape;497;p56"/>
          <p:cNvSpPr/>
          <p:nvPr/>
        </p:nvSpPr>
        <p:spPr>
          <a:xfrm>
            <a:off x="447673" y="4227671"/>
            <a:ext cx="3394362" cy="2185938"/>
          </a:xfrm>
          <a:prstGeom prst="wedgeEllipseCallout">
            <a:avLst>
              <a:gd name="adj1" fmla="val 50799"/>
              <a:gd name="adj2" fmla="val -42989"/>
            </a:avLst>
          </a:prstGeom>
          <a:solidFill>
            <a:schemeClr val="accent2"/>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"The relationships with the learners and with me – the friendships that there were have grown tighter and there is more trust."</a:t>
            </a:r>
            <a:endParaRPr sz="1800">
              <a:solidFill>
                <a:schemeClr val="lt1"/>
              </a:solidFill>
              <a:latin typeface="Calibri"/>
              <a:ea typeface="Calibri"/>
              <a:cs typeface="Calibri"/>
              <a:sym typeface="Calibri"/>
            </a:endParaRPr>
          </a:p>
        </p:txBody>
      </p:sp>
      <p:sp>
        <p:nvSpPr>
          <p:cNvPr id="498" name="Google Shape;498;p56"/>
          <p:cNvSpPr/>
          <p:nvPr/>
        </p:nvSpPr>
        <p:spPr>
          <a:xfrm>
            <a:off x="8553196" y="3891464"/>
            <a:ext cx="3599700" cy="2315100"/>
          </a:xfrm>
          <a:prstGeom prst="wedgeEllipseCallout">
            <a:avLst>
              <a:gd name="adj1" fmla="val -48753"/>
              <a:gd name="adj2" fmla="val -28858"/>
            </a:avLst>
          </a:prstGeom>
          <a:solidFill>
            <a:srgbClr val="F4CCCC"/>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"Its an activity that helped our relationships to develop... all of us – the students with each other and me with them; everybody."</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502"/>
        <p:cNvGrpSpPr/>
        <p:nvPr/>
      </p:nvGrpSpPr>
      <p:grpSpPr>
        <a:xfrm>
          <a:off x="0" y="0"/>
          <a:ext cx="0" cy="0"/>
          <a:chOff x="0" y="0"/>
          <a:chExt cx="0" cy="0"/>
        </a:xfrm>
      </p:grpSpPr>
      <p:sp>
        <p:nvSpPr>
          <p:cNvPr id="503" name="Google Shape;503;p57"/>
          <p:cNvSpPr/>
          <p:nvPr/>
        </p:nvSpPr>
        <p:spPr>
          <a:xfrm>
            <a:off x="641458" y="477198"/>
            <a:ext cx="3429549" cy="2290399"/>
          </a:xfrm>
          <a:prstGeom prst="wedgeRoundRectCallout">
            <a:avLst>
              <a:gd name="adj1" fmla="val -20833"/>
              <a:gd name="adj2" fmla="val 62500"/>
              <a:gd name="adj3" fmla="val 0"/>
            </a:avLst>
          </a:prstGeom>
          <a:solidFill>
            <a:schemeClr val="accent1"/>
          </a:solidFill>
          <a:ln w="12700" cap="flat" cmpd="sng">
            <a:solidFill>
              <a:srgbClr val="15705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chemeClr val="lt1"/>
                </a:solidFill>
                <a:latin typeface="Calibri"/>
                <a:ea typeface="Calibri"/>
                <a:cs typeface="Calibri"/>
                <a:sym typeface="Calibri"/>
              </a:rPr>
              <a:t>"I think what surprised me the most was just how well they did remember with just the slightest encouragement. They thought they didn’t remember and then you would maybe even just say the first letter, and then they would be like, 'Oh, that!' " </a:t>
            </a:r>
            <a:endParaRPr sz="16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57"/>
          <p:cNvSpPr/>
          <p:nvPr/>
        </p:nvSpPr>
        <p:spPr>
          <a:xfrm>
            <a:off x="8707664" y="346130"/>
            <a:ext cx="3024907" cy="2824787"/>
          </a:xfrm>
          <a:prstGeom prst="wedgeRoundRectCallout">
            <a:avLst>
              <a:gd name="adj1" fmla="val -20833"/>
              <a:gd name="adj2" fmla="val 62500"/>
              <a:gd name="adj3" fmla="val 0"/>
            </a:avLst>
          </a:prstGeom>
          <a:solidFill>
            <a:schemeClr val="accent3"/>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"I think it just doesn't really feel like I'm a teacher, it more feels like we're all learning together...Its not even just that we are all learning together, our relationships are all growing as well."</a:t>
            </a:r>
            <a:endParaRPr sz="1800">
              <a:solidFill>
                <a:schemeClr val="lt1"/>
              </a:solidFill>
              <a:latin typeface="Calibri"/>
              <a:ea typeface="Calibri"/>
              <a:cs typeface="Calibri"/>
              <a:sym typeface="Calibri"/>
            </a:endParaRPr>
          </a:p>
        </p:txBody>
      </p:sp>
      <p:sp>
        <p:nvSpPr>
          <p:cNvPr id="505" name="Google Shape;505;p57"/>
          <p:cNvSpPr/>
          <p:nvPr/>
        </p:nvSpPr>
        <p:spPr>
          <a:xfrm>
            <a:off x="826514" y="4399024"/>
            <a:ext cx="2717029" cy="1785697"/>
          </a:xfrm>
          <a:prstGeom prst="wedgeRoundRectCallout">
            <a:avLst>
              <a:gd name="adj1" fmla="val -20833"/>
              <a:gd name="adj2" fmla="val 62500"/>
              <a:gd name="adj3" fmla="val 0"/>
            </a:avLst>
          </a:prstGeom>
          <a:solidFill>
            <a:schemeClr val="accent2"/>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"It's really mind blowing in a way that this can change a person's life and the quality of their life"</a:t>
            </a:r>
            <a:endParaRPr/>
          </a:p>
        </p:txBody>
      </p:sp>
      <p:sp>
        <p:nvSpPr>
          <p:cNvPr id="506" name="Google Shape;506;p57"/>
          <p:cNvSpPr/>
          <p:nvPr/>
        </p:nvSpPr>
        <p:spPr>
          <a:xfrm>
            <a:off x="8707771" y="4747367"/>
            <a:ext cx="2717029" cy="1535326"/>
          </a:xfrm>
          <a:prstGeom prst="wedgeRoundRectCallout">
            <a:avLst>
              <a:gd name="adj1" fmla="val -20833"/>
              <a:gd name="adj2" fmla="val 62500"/>
              <a:gd name="adj3" fmla="val 0"/>
            </a:avLst>
          </a:prstGeom>
          <a:solidFill>
            <a:srgbClr val="FF00F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"It boosts confidence, not only for the learners but for myself as well"</a:t>
            </a:r>
            <a:endParaRPr sz="1800">
              <a:solidFill>
                <a:schemeClr val="lt1"/>
              </a:solidFill>
              <a:latin typeface="Calibri"/>
              <a:ea typeface="Calibri"/>
              <a:cs typeface="Calibri"/>
              <a:sym typeface="Calibri"/>
            </a:endParaRPr>
          </a:p>
        </p:txBody>
      </p:sp>
      <p:sp>
        <p:nvSpPr>
          <p:cNvPr id="507" name="Google Shape;507;p57"/>
          <p:cNvSpPr/>
          <p:nvPr/>
        </p:nvSpPr>
        <p:spPr>
          <a:xfrm>
            <a:off x="4305983" y="2025939"/>
            <a:ext cx="4110400" cy="2906926"/>
          </a:xfrm>
          <a:prstGeom prst="wedgeRoundRectCallout">
            <a:avLst>
              <a:gd name="adj1" fmla="val -20833"/>
              <a:gd name="adj2" fmla="val 62500"/>
              <a:gd name="adj3" fmla="val 0"/>
            </a:avLst>
          </a:prstGeom>
          <a:solidFill>
            <a:srgbClr val="9900FF"/>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"The thing I've learnt is not to underestimate people. Even though they have dementia and things like that, they can still actually learn – which was surprising to me. They could actually achieve more than what I thought they would in the beginning"</a:t>
            </a:r>
            <a:endParaRPr/>
          </a:p>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512"/>
        <p:cNvGrpSpPr/>
        <p:nvPr/>
      </p:nvGrpSpPr>
      <p:grpSpPr>
        <a:xfrm>
          <a:off x="0" y="0"/>
          <a:ext cx="0" cy="0"/>
          <a:chOff x="0" y="0"/>
          <a:chExt cx="0" cy="0"/>
        </a:xfrm>
      </p:grpSpPr>
      <p:sp>
        <p:nvSpPr>
          <p:cNvPr id="513" name="Google Shape;513;p58"/>
          <p:cNvSpPr/>
          <p:nvPr/>
        </p:nvSpPr>
        <p:spPr>
          <a:xfrm>
            <a:off x="5650250" y="2773950"/>
            <a:ext cx="2599800" cy="13101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300"/>
              <a:t>Life skills and transferable skills</a:t>
            </a:r>
            <a:endParaRPr sz="2300"/>
          </a:p>
        </p:txBody>
      </p:sp>
      <p:sp>
        <p:nvSpPr>
          <p:cNvPr id="514" name="Google Shape;514;p58"/>
          <p:cNvSpPr/>
          <p:nvPr/>
        </p:nvSpPr>
        <p:spPr>
          <a:xfrm>
            <a:off x="225200" y="0"/>
            <a:ext cx="4647000" cy="3295800"/>
          </a:xfrm>
          <a:prstGeom prst="wedgeRoundRectCallout">
            <a:avLst>
              <a:gd name="adj1" fmla="val 38547"/>
              <a:gd name="adj2" fmla="val 64290"/>
              <a:gd name="adj3" fmla="val 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600"/>
              <a:t>I</a:t>
            </a:r>
            <a:r>
              <a:rPr lang="en-GB" sz="1800"/>
              <a:t>t’s been a very tough year for a lot of people and (...) those skills are transferable (...)  for anybody who’s done it. They are transferable. It’s not like, “Well, you’ve learned that, and you can only use it in a care home, or you can only use it.” You know, it’s about that pushing that out wider as well. So yeah, it is hugely beneficial.</a:t>
            </a:r>
            <a:endParaRPr sz="1800"/>
          </a:p>
        </p:txBody>
      </p:sp>
      <p:sp>
        <p:nvSpPr>
          <p:cNvPr id="515" name="Google Shape;515;p58"/>
          <p:cNvSpPr/>
          <p:nvPr/>
        </p:nvSpPr>
        <p:spPr>
          <a:xfrm>
            <a:off x="8434325" y="798400"/>
            <a:ext cx="3295800" cy="2825100"/>
          </a:xfrm>
          <a:prstGeom prst="wedgeRoundRectCallout">
            <a:avLst>
              <a:gd name="adj1" fmla="val -20833"/>
              <a:gd name="adj2" fmla="val 62500"/>
              <a:gd name="adj3"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800"/>
              <a:t>I’ve got so many good ideas from the course, and I feel like I’ve developed skills to help me, be able to kind of get more quality interaction from people.</a:t>
            </a:r>
            <a:endParaRPr sz="1800"/>
          </a:p>
        </p:txBody>
      </p:sp>
      <p:sp>
        <p:nvSpPr>
          <p:cNvPr id="516" name="Google Shape;516;p58"/>
          <p:cNvSpPr/>
          <p:nvPr/>
        </p:nvSpPr>
        <p:spPr>
          <a:xfrm>
            <a:off x="225200" y="3623500"/>
            <a:ext cx="4913100" cy="2722800"/>
          </a:xfrm>
          <a:prstGeom prst="wedgeEllipseCallout">
            <a:avLst>
              <a:gd name="adj1" fmla="val 46580"/>
              <a:gd name="adj2" fmla="val -44999"/>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t>I</a:t>
            </a:r>
            <a:r>
              <a:rPr lang="en-GB" sz="1800"/>
              <a:t> just wanted to say, I agree, both and both of these two. It has equipped us with a lot of skills really and all of the most of them are transferable as well, so it’s (..) a really fantastic course because it has so much to offer.</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E6D0-21E6-4142-9A88-FDD700A63AF4}"/>
              </a:ext>
            </a:extLst>
          </p:cNvPr>
          <p:cNvSpPr>
            <a:spLocks noGrp="1"/>
          </p:cNvSpPr>
          <p:nvPr>
            <p:ph type="title"/>
          </p:nvPr>
        </p:nvSpPr>
        <p:spPr/>
        <p:txBody>
          <a:bodyPr/>
          <a:lstStyle/>
          <a:p>
            <a:r>
              <a:rPr lang="en-GB" dirty="0"/>
              <a:t>Programme</a:t>
            </a:r>
          </a:p>
        </p:txBody>
      </p:sp>
      <p:sp>
        <p:nvSpPr>
          <p:cNvPr id="3" name="Content Placeholder 2">
            <a:extLst>
              <a:ext uri="{FF2B5EF4-FFF2-40B4-BE49-F238E27FC236}">
                <a16:creationId xmlns:a16="http://schemas.microsoft.com/office/drawing/2014/main" id="{BF3FB71D-DD2D-4BD2-878A-CBB43CEFDACD}"/>
              </a:ext>
            </a:extLst>
          </p:cNvPr>
          <p:cNvSpPr>
            <a:spLocks noGrp="1"/>
          </p:cNvSpPr>
          <p:nvPr>
            <p:ph idx="1"/>
          </p:nvPr>
        </p:nvSpPr>
        <p:spPr>
          <a:xfrm>
            <a:off x="225287" y="1825625"/>
            <a:ext cx="11807687" cy="4351338"/>
          </a:xfrm>
        </p:spPr>
        <p:txBody>
          <a:bodyPr>
            <a:normAutofit/>
          </a:bodyPr>
          <a:lstStyle/>
          <a:p>
            <a:pPr marL="514350" indent="-514350">
              <a:lnSpc>
                <a:spcPct val="150000"/>
              </a:lnSpc>
              <a:buFont typeface="+mj-lt"/>
              <a:buAutoNum type="alphaUcPeriod"/>
            </a:pPr>
            <a:r>
              <a:rPr lang="en-GB" dirty="0"/>
              <a:t>Setting the scene: Approaches to language learning and the older learner</a:t>
            </a:r>
          </a:p>
          <a:p>
            <a:pPr marL="514350" indent="-514350">
              <a:lnSpc>
                <a:spcPct val="150000"/>
              </a:lnSpc>
              <a:buFont typeface="+mj-lt"/>
              <a:buAutoNum type="alphaUcPeriod"/>
            </a:pPr>
            <a:r>
              <a:rPr lang="en-GB" dirty="0"/>
              <a:t>The collaboration: Lingo Flamingo and the creation of our upskilling course</a:t>
            </a:r>
          </a:p>
          <a:p>
            <a:pPr marL="514350" indent="-514350">
              <a:lnSpc>
                <a:spcPct val="150000"/>
              </a:lnSpc>
              <a:buFont typeface="+mj-lt"/>
              <a:buAutoNum type="alphaUcPeriod"/>
            </a:pPr>
            <a:r>
              <a:rPr lang="en-GB" dirty="0"/>
              <a:t>The impact: Benefits for care home staff and residents</a:t>
            </a:r>
          </a:p>
          <a:p>
            <a:pPr marL="514350" indent="-514350">
              <a:lnSpc>
                <a:spcPct val="150000"/>
              </a:lnSpc>
              <a:buFont typeface="+mj-lt"/>
              <a:buAutoNum type="alphaUcPeriod"/>
            </a:pPr>
            <a:r>
              <a:rPr lang="en-GB" dirty="0"/>
              <a:t>Our upskilling model: approach and structure</a:t>
            </a:r>
          </a:p>
          <a:p>
            <a:pPr marL="514350" indent="-514350">
              <a:lnSpc>
                <a:spcPct val="150000"/>
              </a:lnSpc>
              <a:buFont typeface="+mj-lt"/>
              <a:buAutoNum type="alphaUcPeriod"/>
            </a:pPr>
            <a:r>
              <a:rPr lang="en-GB" dirty="0"/>
              <a:t>Application to your own context</a:t>
            </a:r>
          </a:p>
        </p:txBody>
      </p:sp>
    </p:spTree>
    <p:extLst>
      <p:ext uri="{BB962C8B-B14F-4D97-AF65-F5344CB8AC3E}">
        <p14:creationId xmlns:p14="http://schemas.microsoft.com/office/powerpoint/2010/main" val="75426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029DE3-15F6-4BF7-9986-B846827E8EBD}"/>
              </a:ext>
            </a:extLst>
          </p:cNvPr>
          <p:cNvSpPr>
            <a:spLocks noGrp="1"/>
          </p:cNvSpPr>
          <p:nvPr>
            <p:ph type="title"/>
          </p:nvPr>
        </p:nvSpPr>
        <p:spPr>
          <a:xfrm>
            <a:off x="6978316" y="1431042"/>
            <a:ext cx="4055899" cy="3995916"/>
          </a:xfrm>
        </p:spPr>
        <p:txBody>
          <a:bodyPr anchor="ctr">
            <a:normAutofit/>
          </a:bodyPr>
          <a:lstStyle/>
          <a:p>
            <a:r>
              <a:rPr lang="en-GB" dirty="0">
                <a:solidFill>
                  <a:schemeClr val="tx1">
                    <a:lumMod val="95000"/>
                    <a:lumOff val="5000"/>
                  </a:schemeClr>
                </a:solidFill>
              </a:rPr>
              <a:t>11. Our upskilling model</a:t>
            </a:r>
          </a:p>
        </p:txBody>
      </p:sp>
      <p:sp>
        <p:nvSpPr>
          <p:cNvPr id="3" name="Content Placeholder 2">
            <a:extLst>
              <a:ext uri="{FF2B5EF4-FFF2-40B4-BE49-F238E27FC236}">
                <a16:creationId xmlns:a16="http://schemas.microsoft.com/office/drawing/2014/main" id="{DB77296C-29A3-48B1-8954-785C0ADB985E}"/>
              </a:ext>
            </a:extLst>
          </p:cNvPr>
          <p:cNvSpPr>
            <a:spLocks noGrp="1"/>
          </p:cNvSpPr>
          <p:nvPr>
            <p:ph idx="1"/>
          </p:nvPr>
        </p:nvSpPr>
        <p:spPr>
          <a:xfrm>
            <a:off x="410618" y="682753"/>
            <a:ext cx="5131104" cy="5821563"/>
          </a:xfrm>
        </p:spPr>
        <p:txBody>
          <a:bodyPr anchor="ctr">
            <a:noAutofit/>
          </a:bodyPr>
          <a:lstStyle/>
          <a:p>
            <a:pPr marL="0" indent="0">
              <a:buNone/>
            </a:pPr>
            <a:r>
              <a:rPr lang="en-GB" b="1" dirty="0">
                <a:solidFill>
                  <a:schemeClr val="tx1">
                    <a:lumMod val="85000"/>
                    <a:lumOff val="15000"/>
                  </a:schemeClr>
                </a:solidFill>
              </a:rPr>
              <a:t>The cornerstones:</a:t>
            </a:r>
          </a:p>
          <a:p>
            <a:pPr>
              <a:buFont typeface="Arial" panose="020B0604020202020204" pitchFamily="34" charset="0"/>
              <a:buChar char="•"/>
            </a:pPr>
            <a:r>
              <a:rPr lang="en-GB" sz="2400" dirty="0">
                <a:solidFill>
                  <a:schemeClr val="tx1">
                    <a:lumMod val="85000"/>
                    <a:lumOff val="15000"/>
                  </a:schemeClr>
                </a:solidFill>
              </a:rPr>
              <a:t>Our learners are social care staff working in different contexts</a:t>
            </a:r>
          </a:p>
          <a:p>
            <a:pPr>
              <a:buFont typeface="Arial" panose="020B0604020202020204" pitchFamily="34" charset="0"/>
              <a:buChar char="•"/>
            </a:pPr>
            <a:r>
              <a:rPr lang="en-GB" sz="2400" dirty="0">
                <a:solidFill>
                  <a:schemeClr val="tx1"/>
                </a:solidFill>
              </a:rPr>
              <a:t>Learning with older learners – no previous language skills required</a:t>
            </a:r>
          </a:p>
          <a:p>
            <a:pPr>
              <a:buFont typeface="Arial" panose="020B0604020202020204" pitchFamily="34" charset="0"/>
              <a:buChar char="•"/>
            </a:pPr>
            <a:r>
              <a:rPr lang="en-GB" sz="2400" dirty="0">
                <a:solidFill>
                  <a:schemeClr val="tx1">
                    <a:lumMod val="85000"/>
                    <a:lumOff val="15000"/>
                  </a:schemeClr>
                </a:solidFill>
              </a:rPr>
              <a:t>Creating a community of practice - Sharing practice and experiences with peers</a:t>
            </a:r>
          </a:p>
          <a:p>
            <a:pPr>
              <a:buFont typeface="Arial" panose="020B0604020202020204" pitchFamily="34" charset="0"/>
              <a:buChar char="•"/>
            </a:pPr>
            <a:r>
              <a:rPr lang="en-GB" sz="2400" dirty="0">
                <a:solidFill>
                  <a:schemeClr val="tx1"/>
                </a:solidFill>
              </a:rPr>
              <a:t>Guided direct application of new skills</a:t>
            </a:r>
          </a:p>
          <a:p>
            <a:pPr>
              <a:buFont typeface="Arial" panose="020B0604020202020204" pitchFamily="34" charset="0"/>
              <a:buChar char="•"/>
            </a:pPr>
            <a:r>
              <a:rPr lang="en-GB" sz="2400" dirty="0">
                <a:solidFill>
                  <a:schemeClr val="tx1">
                    <a:lumMod val="85000"/>
                    <a:lumOff val="15000"/>
                  </a:schemeClr>
                </a:solidFill>
              </a:rPr>
              <a:t>Taking carers ‘out of their comfort zone’ by trialling new approaches to upskilling and care</a:t>
            </a:r>
          </a:p>
        </p:txBody>
      </p:sp>
    </p:spTree>
    <p:extLst>
      <p:ext uri="{BB962C8B-B14F-4D97-AF65-F5344CB8AC3E}">
        <p14:creationId xmlns:p14="http://schemas.microsoft.com/office/powerpoint/2010/main" val="57139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81EFF-5BEE-40F1-A391-1C0B2DC488D6}"/>
              </a:ext>
            </a:extLst>
          </p:cNvPr>
          <p:cNvSpPr>
            <a:spLocks noGrp="1"/>
          </p:cNvSpPr>
          <p:nvPr>
            <p:ph type="title"/>
          </p:nvPr>
        </p:nvSpPr>
        <p:spPr>
          <a:xfrm>
            <a:off x="838200" y="557188"/>
            <a:ext cx="10515600" cy="1133499"/>
          </a:xfrm>
        </p:spPr>
        <p:txBody>
          <a:bodyPr>
            <a:normAutofit/>
          </a:bodyPr>
          <a:lstStyle/>
          <a:p>
            <a:pPr algn="ctr"/>
            <a:r>
              <a:rPr lang="en-GB" sz="3600" dirty="0"/>
              <a:t>The course – building blocks</a:t>
            </a:r>
            <a:br>
              <a:rPr lang="en-GB" sz="3600" dirty="0"/>
            </a:br>
            <a:endParaRPr lang="en-GB" sz="3600" b="1" dirty="0"/>
          </a:p>
        </p:txBody>
      </p:sp>
      <p:graphicFrame>
        <p:nvGraphicFramePr>
          <p:cNvPr id="21" name="Content Placeholder 2">
            <a:extLst>
              <a:ext uri="{FF2B5EF4-FFF2-40B4-BE49-F238E27FC236}">
                <a16:creationId xmlns:a16="http://schemas.microsoft.com/office/drawing/2014/main" id="{9A30FC2B-B845-75BA-7B73-4AC57BBB7F02}"/>
              </a:ext>
            </a:extLst>
          </p:cNvPr>
          <p:cNvGraphicFramePr>
            <a:graphicFrameLocks noGrp="1"/>
          </p:cNvGraphicFramePr>
          <p:nvPr>
            <p:ph idx="1"/>
            <p:extLst>
              <p:ext uri="{D42A27DB-BD31-4B8C-83A1-F6EECF244321}">
                <p14:modId xmlns:p14="http://schemas.microsoft.com/office/powerpoint/2010/main" val="193689963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3900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People at the meeting desk">
            <a:extLst>
              <a:ext uri="{FF2B5EF4-FFF2-40B4-BE49-F238E27FC236}">
                <a16:creationId xmlns:a16="http://schemas.microsoft.com/office/drawing/2014/main" id="{AF419757-C0F0-9DAC-A075-63B627299FC3}"/>
              </a:ext>
            </a:extLst>
          </p:cNvPr>
          <p:cNvPicPr>
            <a:picLocks noChangeAspect="1"/>
          </p:cNvPicPr>
          <p:nvPr/>
        </p:nvPicPr>
        <p:blipFill rotWithShape="1">
          <a:blip r:embed="rId2"/>
          <a:srcRect l="5818" r="14871"/>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59690F-5AD9-4968-BE87-549EAF042563}"/>
              </a:ext>
            </a:extLst>
          </p:cNvPr>
          <p:cNvSpPr>
            <a:spLocks noGrp="1"/>
          </p:cNvSpPr>
          <p:nvPr>
            <p:ph type="title"/>
          </p:nvPr>
        </p:nvSpPr>
        <p:spPr>
          <a:xfrm>
            <a:off x="7531610" y="365125"/>
            <a:ext cx="3822189" cy="1899912"/>
          </a:xfrm>
        </p:spPr>
        <p:txBody>
          <a:bodyPr>
            <a:normAutofit/>
          </a:bodyPr>
          <a:lstStyle/>
          <a:p>
            <a:r>
              <a:rPr lang="en-GB" sz="4000"/>
              <a:t>The unit structure</a:t>
            </a:r>
          </a:p>
        </p:txBody>
      </p:sp>
      <p:sp>
        <p:nvSpPr>
          <p:cNvPr id="3" name="Text Placeholder 2">
            <a:extLst>
              <a:ext uri="{FF2B5EF4-FFF2-40B4-BE49-F238E27FC236}">
                <a16:creationId xmlns:a16="http://schemas.microsoft.com/office/drawing/2014/main" id="{252F1020-E00A-43B7-9947-B2D1CC021A97}"/>
              </a:ext>
            </a:extLst>
          </p:cNvPr>
          <p:cNvSpPr>
            <a:spLocks noGrp="1"/>
          </p:cNvSpPr>
          <p:nvPr>
            <p:ph type="body" idx="1"/>
          </p:nvPr>
        </p:nvSpPr>
        <p:spPr>
          <a:xfrm>
            <a:off x="7531610" y="2434201"/>
            <a:ext cx="3822189" cy="3742762"/>
          </a:xfrm>
        </p:spPr>
        <p:txBody>
          <a:bodyPr>
            <a:normAutofit lnSpcReduction="10000"/>
          </a:bodyPr>
          <a:lstStyle/>
          <a:p>
            <a:pPr marL="628650" indent="-514350">
              <a:buFont typeface="+mj-lt"/>
              <a:buAutoNum type="arabicPeriod"/>
            </a:pPr>
            <a:r>
              <a:rPr lang="en-GB" dirty="0"/>
              <a:t>Input</a:t>
            </a:r>
          </a:p>
          <a:p>
            <a:pPr marL="628650" indent="-514350">
              <a:buFont typeface="+mj-lt"/>
              <a:buAutoNum type="arabicPeriod"/>
            </a:pPr>
            <a:r>
              <a:rPr lang="en-GB" dirty="0"/>
              <a:t>Tutorial with application planning</a:t>
            </a:r>
          </a:p>
          <a:p>
            <a:pPr marL="628650" indent="-514350">
              <a:buFont typeface="+mj-lt"/>
              <a:buAutoNum type="arabicPeriod"/>
            </a:pPr>
            <a:r>
              <a:rPr lang="en-GB" dirty="0"/>
              <a:t>Application</a:t>
            </a:r>
          </a:p>
          <a:p>
            <a:pPr marL="628650" indent="-514350">
              <a:buFont typeface="+mj-lt"/>
              <a:buAutoNum type="arabicPeriod"/>
            </a:pPr>
            <a:r>
              <a:rPr lang="en-GB" dirty="0"/>
              <a:t>Reflection with peers</a:t>
            </a:r>
          </a:p>
          <a:p>
            <a:pPr marL="628650" indent="-514350">
              <a:buFont typeface="+mj-lt"/>
              <a:buAutoNum type="arabicPeriod"/>
            </a:pPr>
            <a:r>
              <a:rPr lang="en-GB" dirty="0"/>
              <a:t>Community links</a:t>
            </a:r>
          </a:p>
          <a:p>
            <a:pPr marL="628650" indent="-514350">
              <a:buFont typeface="+mj-lt"/>
              <a:buAutoNum type="arabicPeriod"/>
            </a:pPr>
            <a:r>
              <a:rPr lang="en-GB" dirty="0"/>
              <a:t>Further engagement</a:t>
            </a:r>
            <a:endParaRPr lang="en-GB" sz="2000" dirty="0"/>
          </a:p>
        </p:txBody>
      </p:sp>
    </p:spTree>
    <p:extLst>
      <p:ext uri="{BB962C8B-B14F-4D97-AF65-F5344CB8AC3E}">
        <p14:creationId xmlns:p14="http://schemas.microsoft.com/office/powerpoint/2010/main" val="4291771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B0101-9693-4634-849A-260C1F1F916A}"/>
              </a:ext>
            </a:extLst>
          </p:cNvPr>
          <p:cNvSpPr>
            <a:spLocks noGrp="1"/>
          </p:cNvSpPr>
          <p:nvPr>
            <p:ph type="title"/>
          </p:nvPr>
        </p:nvSpPr>
        <p:spPr/>
        <p:txBody>
          <a:bodyPr/>
          <a:lstStyle/>
          <a:p>
            <a:r>
              <a:rPr lang="en-GB" dirty="0"/>
              <a:t>Our upskilling approach</a:t>
            </a:r>
          </a:p>
        </p:txBody>
      </p:sp>
      <p:graphicFrame>
        <p:nvGraphicFramePr>
          <p:cNvPr id="6" name="Content Placeholder 5">
            <a:extLst>
              <a:ext uri="{FF2B5EF4-FFF2-40B4-BE49-F238E27FC236}">
                <a16:creationId xmlns:a16="http://schemas.microsoft.com/office/drawing/2014/main" id="{488C7613-014B-437C-BC05-F60CFBA01A85}"/>
              </a:ext>
            </a:extLst>
          </p:cNvPr>
          <p:cNvGraphicFramePr>
            <a:graphicFrameLocks noGrp="1"/>
          </p:cNvGraphicFramePr>
          <p:nvPr>
            <p:ph idx="1"/>
          </p:nvPr>
        </p:nvGraphicFramePr>
        <p:xfrm>
          <a:off x="838200" y="1825624"/>
          <a:ext cx="105156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587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CF2B-4D04-4EA1-AC5F-C2010F7A3C50}"/>
              </a:ext>
            </a:extLst>
          </p:cNvPr>
          <p:cNvSpPr>
            <a:spLocks noGrp="1"/>
          </p:cNvSpPr>
          <p:nvPr>
            <p:ph type="title"/>
          </p:nvPr>
        </p:nvSpPr>
        <p:spPr>
          <a:xfrm>
            <a:off x="838200" y="0"/>
            <a:ext cx="10515600" cy="670045"/>
          </a:xfrm>
        </p:spPr>
        <p:txBody>
          <a:bodyPr>
            <a:normAutofit fontScale="90000"/>
          </a:bodyPr>
          <a:lstStyle/>
          <a:p>
            <a:r>
              <a:rPr lang="en-GB" dirty="0"/>
              <a:t>The application</a:t>
            </a:r>
          </a:p>
        </p:txBody>
      </p:sp>
      <p:sp>
        <p:nvSpPr>
          <p:cNvPr id="3" name="Text Placeholder 2">
            <a:extLst>
              <a:ext uri="{FF2B5EF4-FFF2-40B4-BE49-F238E27FC236}">
                <a16:creationId xmlns:a16="http://schemas.microsoft.com/office/drawing/2014/main" id="{7EDCA135-DE7E-4D72-9893-E52CDBD0E37F}"/>
              </a:ext>
            </a:extLst>
          </p:cNvPr>
          <p:cNvSpPr>
            <a:spLocks noGrp="1"/>
          </p:cNvSpPr>
          <p:nvPr>
            <p:ph type="body" idx="1"/>
          </p:nvPr>
        </p:nvSpPr>
        <p:spPr>
          <a:xfrm>
            <a:off x="0" y="670046"/>
            <a:ext cx="12192000" cy="6187954"/>
          </a:xfrm>
        </p:spPr>
        <p:txBody>
          <a:bodyPr>
            <a:normAutofit fontScale="92500"/>
          </a:bodyPr>
          <a:lstStyle/>
          <a:p>
            <a:pPr marL="114300" indent="0" algn="l">
              <a:buNone/>
            </a:pPr>
            <a:r>
              <a:rPr lang="en-GB" sz="1800" b="0" i="0" dirty="0">
                <a:solidFill>
                  <a:srgbClr val="212529"/>
                </a:solidFill>
                <a:effectLst/>
                <a:latin typeface="Calibri" panose="020F0502020204030204" pitchFamily="34" charset="0"/>
                <a:cs typeface="Calibri" panose="020F0502020204030204" pitchFamily="34" charset="0"/>
              </a:rPr>
              <a:t>1. </a:t>
            </a:r>
            <a:r>
              <a:rPr lang="en-GB" sz="1800" b="1" i="0" dirty="0">
                <a:solidFill>
                  <a:srgbClr val="FF0000"/>
                </a:solidFill>
                <a:effectLst/>
                <a:latin typeface="Calibri" panose="020F0502020204030204" pitchFamily="34" charset="0"/>
                <a:cs typeface="Calibri" panose="020F0502020204030204" pitchFamily="34" charset="0"/>
              </a:rPr>
              <a:t>Try out the planned activity </a:t>
            </a:r>
            <a:r>
              <a:rPr lang="en-GB" sz="1800" b="0" i="0" dirty="0">
                <a:solidFill>
                  <a:srgbClr val="212529"/>
                </a:solidFill>
                <a:effectLst/>
                <a:latin typeface="Calibri" panose="020F0502020204030204" pitchFamily="34" charset="0"/>
                <a:cs typeface="Calibri" panose="020F0502020204030204" pitchFamily="34" charset="0"/>
              </a:rPr>
              <a:t>with the learner/s in your care setting. You might want to gather some feedback from your learner/s about the activity as well, which you can bring to the course and share with your fellow students.</a:t>
            </a:r>
            <a:br>
              <a:rPr lang="en-GB" sz="1800" dirty="0">
                <a:latin typeface="Calibri" panose="020F0502020204030204" pitchFamily="34" charset="0"/>
                <a:cs typeface="Calibri" panose="020F0502020204030204" pitchFamily="34" charset="0"/>
              </a:rPr>
            </a:br>
            <a:br>
              <a:rPr lang="en-GB" sz="1800" b="0" i="0" dirty="0">
                <a:solidFill>
                  <a:srgbClr val="212529"/>
                </a:solidFill>
                <a:effectLst/>
                <a:latin typeface="Calibri" panose="020F0502020204030204" pitchFamily="34" charset="0"/>
                <a:cs typeface="Calibri" panose="020F0502020204030204" pitchFamily="34" charset="0"/>
              </a:rPr>
            </a:br>
            <a:r>
              <a:rPr lang="en-GB" sz="1800" b="0" i="0" dirty="0">
                <a:solidFill>
                  <a:srgbClr val="212529"/>
                </a:solidFill>
                <a:effectLst/>
                <a:latin typeface="Calibri" panose="020F0502020204030204" pitchFamily="34" charset="0"/>
                <a:cs typeface="Calibri" panose="020F0502020204030204" pitchFamily="34" charset="0"/>
              </a:rPr>
              <a:t>2. </a:t>
            </a:r>
            <a:r>
              <a:rPr lang="en-GB" sz="1800" b="0" i="0" dirty="0">
                <a:solidFill>
                  <a:srgbClr val="FF0000"/>
                </a:solidFill>
                <a:effectLst/>
                <a:latin typeface="Calibri" panose="020F0502020204030204" pitchFamily="34" charset="0"/>
                <a:cs typeface="Calibri" panose="020F0502020204030204" pitchFamily="34" charset="0"/>
              </a:rPr>
              <a:t>Write a </a:t>
            </a:r>
            <a:r>
              <a:rPr lang="en-GB" sz="1800" b="1" i="0" dirty="0">
                <a:solidFill>
                  <a:srgbClr val="FF0000"/>
                </a:solidFill>
                <a:effectLst/>
                <a:latin typeface="Calibri" panose="020F0502020204030204" pitchFamily="34" charset="0"/>
                <a:cs typeface="Calibri" panose="020F0502020204030204" pitchFamily="34" charset="0"/>
              </a:rPr>
              <a:t>reflective</a:t>
            </a:r>
            <a:r>
              <a:rPr lang="en-GB" sz="1800" b="0" i="0" dirty="0">
                <a:solidFill>
                  <a:srgbClr val="FF0000"/>
                </a:solidFill>
                <a:effectLst/>
                <a:latin typeface="Calibri" panose="020F0502020204030204" pitchFamily="34" charset="0"/>
                <a:cs typeface="Calibri" panose="020F0502020204030204" pitchFamily="34" charset="0"/>
              </a:rPr>
              <a:t> account </a:t>
            </a:r>
            <a:r>
              <a:rPr lang="en-GB" sz="1800" b="0" i="0" dirty="0">
                <a:solidFill>
                  <a:srgbClr val="212529"/>
                </a:solidFill>
                <a:effectLst/>
                <a:latin typeface="Calibri" panose="020F0502020204030204" pitchFamily="34" charset="0"/>
                <a:cs typeface="Calibri" panose="020F0502020204030204" pitchFamily="34" charset="0"/>
              </a:rPr>
              <a:t>of 250 to 300 words, explaining what you did with your learner/s and </a:t>
            </a:r>
            <a:r>
              <a:rPr lang="en-GB" sz="1800" b="1" i="0" dirty="0">
                <a:solidFill>
                  <a:srgbClr val="212529"/>
                </a:solidFill>
                <a:effectLst/>
                <a:latin typeface="Calibri" panose="020F0502020204030204" pitchFamily="34" charset="0"/>
                <a:cs typeface="Calibri" panose="020F0502020204030204" pitchFamily="34" charset="0"/>
              </a:rPr>
              <a:t>why</a:t>
            </a:r>
            <a:r>
              <a:rPr lang="en-GB" sz="1800" b="0" i="0" dirty="0">
                <a:solidFill>
                  <a:srgbClr val="212529"/>
                </a:solidFill>
                <a:effectLst/>
                <a:latin typeface="Calibri" panose="020F0502020204030204" pitchFamily="34" charset="0"/>
                <a:cs typeface="Calibri" panose="020F0502020204030204" pitchFamily="34" charset="0"/>
              </a:rPr>
              <a:t>, highlighting the </a:t>
            </a:r>
            <a:r>
              <a:rPr lang="en-GB" sz="1800" b="1" i="0" dirty="0">
                <a:solidFill>
                  <a:srgbClr val="FF0000"/>
                </a:solidFill>
                <a:effectLst/>
                <a:latin typeface="Calibri" panose="020F0502020204030204" pitchFamily="34" charset="0"/>
                <a:cs typeface="Calibri" panose="020F0502020204030204" pitchFamily="34" charset="0"/>
              </a:rPr>
              <a:t>successes and challenges</a:t>
            </a:r>
            <a:r>
              <a:rPr lang="en-GB" sz="1800" b="0" i="0" dirty="0">
                <a:solidFill>
                  <a:srgbClr val="FF0000"/>
                </a:solidFill>
                <a:effectLst/>
                <a:latin typeface="Calibri" panose="020F0502020204030204" pitchFamily="34" charset="0"/>
                <a:cs typeface="Calibri" panose="020F0502020204030204" pitchFamily="34" charset="0"/>
              </a:rPr>
              <a:t> </a:t>
            </a:r>
            <a:r>
              <a:rPr lang="en-GB" sz="1800" b="0" i="0" dirty="0">
                <a:solidFill>
                  <a:srgbClr val="212529"/>
                </a:solidFill>
                <a:effectLst/>
                <a:latin typeface="Calibri" panose="020F0502020204030204" pitchFamily="34" charset="0"/>
                <a:cs typeface="Calibri" panose="020F0502020204030204" pitchFamily="34" charset="0"/>
              </a:rPr>
              <a:t>you encountered when applying what you have learned in terms of language learning, wellbeing and external factors.</a:t>
            </a:r>
            <a:br>
              <a:rPr lang="en-GB" sz="1800" b="0" i="0" dirty="0">
                <a:solidFill>
                  <a:srgbClr val="212529"/>
                </a:solidFill>
                <a:effectLst/>
                <a:latin typeface="Calibri" panose="020F0502020204030204" pitchFamily="34" charset="0"/>
                <a:cs typeface="Calibri" panose="020F0502020204030204" pitchFamily="34" charset="0"/>
              </a:rPr>
            </a:br>
            <a:br>
              <a:rPr lang="en-GB" sz="1800" dirty="0">
                <a:latin typeface="Calibri" panose="020F0502020204030204" pitchFamily="34" charset="0"/>
                <a:cs typeface="Calibri" panose="020F0502020204030204" pitchFamily="34" charset="0"/>
              </a:rPr>
            </a:br>
            <a:r>
              <a:rPr lang="en-GB" sz="1800" b="0" i="1" dirty="0">
                <a:solidFill>
                  <a:srgbClr val="212529"/>
                </a:solidFill>
                <a:effectLst/>
                <a:latin typeface="Calibri" panose="020F0502020204030204" pitchFamily="34" charset="0"/>
                <a:cs typeface="Calibri" panose="020F0502020204030204" pitchFamily="34" charset="0"/>
              </a:rPr>
              <a:t>Please note:</a:t>
            </a:r>
            <a:r>
              <a:rPr lang="en-GB" sz="1800" b="0" i="0" dirty="0">
                <a:solidFill>
                  <a:srgbClr val="212529"/>
                </a:solidFill>
                <a:effectLst/>
                <a:latin typeface="Calibri" panose="020F0502020204030204" pitchFamily="34" charset="0"/>
                <a:cs typeface="Calibri" panose="020F0502020204030204" pitchFamily="34" charset="0"/>
              </a:rPr>
              <a:t> Your account should be more than a description of your teaching activity.  Give reasons for your planning and compare what you had planned with the reality of putting the plan into action considering why you might have had to divert from your plan, why certain aspects might have worked well and others didn't.  </a:t>
            </a:r>
            <a:r>
              <a:rPr lang="en-GB" sz="1800" b="1" i="0" dirty="0">
                <a:solidFill>
                  <a:srgbClr val="FF0000"/>
                </a:solidFill>
                <a:effectLst/>
                <a:latin typeface="Calibri" panose="020F0502020204030204" pitchFamily="34" charset="0"/>
                <a:cs typeface="Calibri" panose="020F0502020204030204" pitchFamily="34" charset="0"/>
              </a:rPr>
              <a:t>Reflection</a:t>
            </a:r>
            <a:r>
              <a:rPr lang="en-GB" sz="1800" b="1" i="0" dirty="0">
                <a:solidFill>
                  <a:srgbClr val="212529"/>
                </a:solidFill>
                <a:effectLst/>
                <a:latin typeface="Calibri" panose="020F0502020204030204" pitchFamily="34" charset="0"/>
                <a:cs typeface="Calibri" panose="020F0502020204030204" pitchFamily="34" charset="0"/>
              </a:rPr>
              <a:t> </a:t>
            </a:r>
            <a:r>
              <a:rPr lang="en-GB" sz="1800" b="0" i="0" dirty="0">
                <a:solidFill>
                  <a:srgbClr val="212529"/>
                </a:solidFill>
                <a:effectLst/>
                <a:latin typeface="Calibri" panose="020F0502020204030204" pitchFamily="34" charset="0"/>
                <a:cs typeface="Calibri" panose="020F0502020204030204" pitchFamily="34" charset="0"/>
              </a:rPr>
              <a:t>is a vital element of successful learning and teaching.</a:t>
            </a:r>
            <a:br>
              <a:rPr lang="en-GB" sz="1800" b="0" i="0" dirty="0">
                <a:solidFill>
                  <a:srgbClr val="212529"/>
                </a:solidFill>
                <a:effectLst/>
                <a:latin typeface="Calibri" panose="020F0502020204030204" pitchFamily="34" charset="0"/>
                <a:cs typeface="Calibri" panose="020F0502020204030204" pitchFamily="34" charset="0"/>
              </a:rPr>
            </a:br>
            <a:br>
              <a:rPr lang="en-GB" sz="1800" b="0" i="0" dirty="0">
                <a:solidFill>
                  <a:srgbClr val="212529"/>
                </a:solidFill>
                <a:effectLst/>
                <a:latin typeface="Calibri" panose="020F0502020204030204" pitchFamily="34" charset="0"/>
                <a:cs typeface="Calibri" panose="020F0502020204030204" pitchFamily="34" charset="0"/>
              </a:rPr>
            </a:br>
            <a:r>
              <a:rPr lang="en-GB" sz="1800" b="0" i="0" dirty="0">
                <a:solidFill>
                  <a:srgbClr val="212529"/>
                </a:solidFill>
                <a:effectLst/>
                <a:latin typeface="Calibri" panose="020F0502020204030204" pitchFamily="34" charset="0"/>
                <a:cs typeface="Calibri" panose="020F0502020204030204" pitchFamily="34" charset="0"/>
              </a:rPr>
              <a:t>These questions might help you focus your reflection:</a:t>
            </a:r>
            <a:br>
              <a:rPr lang="en-GB" sz="1800" b="0" i="0" dirty="0">
                <a:solidFill>
                  <a:srgbClr val="212529"/>
                </a:solidFill>
                <a:effectLst/>
                <a:latin typeface="Calibri" panose="020F0502020204030204" pitchFamily="34" charset="0"/>
                <a:cs typeface="Calibri" panose="020F0502020204030204" pitchFamily="34" charset="0"/>
              </a:rPr>
            </a:br>
            <a:endParaRPr lang="en-GB" sz="1800" b="0" i="0" dirty="0">
              <a:solidFill>
                <a:srgbClr val="212529"/>
              </a:solidFill>
              <a:effectLst/>
              <a:latin typeface="Calibri" panose="020F0502020204030204" pitchFamily="34" charset="0"/>
              <a:cs typeface="Calibri" panose="020F0502020204030204" pitchFamily="34" charset="0"/>
            </a:endParaRPr>
          </a:p>
          <a:p>
            <a:pPr marL="742950" lvl="1" indent="-285750" algn="l" rtl="0">
              <a:buFont typeface="Arial" panose="020B0604020202020204" pitchFamily="34" charset="0"/>
              <a:buChar char="•"/>
            </a:pPr>
            <a:r>
              <a:rPr lang="en-GB" sz="1600" b="0" i="0" dirty="0">
                <a:solidFill>
                  <a:srgbClr val="312B39"/>
                </a:solidFill>
                <a:effectLst/>
                <a:latin typeface="Calibri" panose="020F0502020204030204" pitchFamily="34" charset="0"/>
                <a:cs typeface="Calibri" panose="020F0502020204030204" pitchFamily="34" charset="0"/>
              </a:rPr>
              <a:t>Why had you opted for this particular activity and what was the rationale for planning it in the way you did?</a:t>
            </a:r>
          </a:p>
          <a:p>
            <a:pPr marL="742950" lvl="1" indent="-285750" algn="l" rtl="0">
              <a:buFont typeface="Arial" panose="020B0604020202020204" pitchFamily="34" charset="0"/>
              <a:buChar char="•"/>
            </a:pPr>
            <a:r>
              <a:rPr lang="en-GB" sz="1600" b="0" i="0" dirty="0">
                <a:solidFill>
                  <a:srgbClr val="312B39"/>
                </a:solidFill>
                <a:effectLst/>
                <a:latin typeface="Calibri" panose="020F0502020204030204" pitchFamily="34" charset="0"/>
                <a:cs typeface="Calibri" panose="020F0502020204030204" pitchFamily="34" charset="0"/>
              </a:rPr>
              <a:t>What do you think worked particularly well in putting your activity into practice?</a:t>
            </a:r>
          </a:p>
          <a:p>
            <a:pPr marL="742950" lvl="1" indent="-285750" algn="l" rtl="0">
              <a:buFont typeface="Arial" panose="020B0604020202020204" pitchFamily="34" charset="0"/>
              <a:buChar char="•"/>
            </a:pPr>
            <a:r>
              <a:rPr lang="en-GB" sz="1600" b="0" i="0" dirty="0">
                <a:solidFill>
                  <a:srgbClr val="312B39"/>
                </a:solidFill>
                <a:effectLst/>
                <a:latin typeface="Calibri" panose="020F0502020204030204" pitchFamily="34" charset="0"/>
                <a:cs typeface="Calibri" panose="020F0502020204030204" pitchFamily="34" charset="0"/>
              </a:rPr>
              <a:t>Is there anything you would do differently if you were to repeat this activity?</a:t>
            </a:r>
          </a:p>
          <a:p>
            <a:pPr marL="742950" lvl="1" indent="-285750" algn="l" rtl="0">
              <a:buFont typeface="Arial" panose="020B0604020202020204" pitchFamily="34" charset="0"/>
              <a:buChar char="•"/>
            </a:pPr>
            <a:r>
              <a:rPr lang="en-GB" sz="1600" b="0" i="0" dirty="0">
                <a:solidFill>
                  <a:srgbClr val="312B39"/>
                </a:solidFill>
                <a:effectLst/>
                <a:latin typeface="Calibri" panose="020F0502020204030204" pitchFamily="34" charset="0"/>
                <a:cs typeface="Calibri" panose="020F0502020204030204" pitchFamily="34" charset="0"/>
              </a:rPr>
              <a:t>What was your leaner/s' feedback on the activity?</a:t>
            </a:r>
          </a:p>
          <a:p>
            <a:pPr marL="742950" lvl="1" indent="-285750" algn="l" rtl="0">
              <a:buFont typeface="Arial" panose="020B0604020202020204" pitchFamily="34" charset="0"/>
              <a:buChar char="•"/>
            </a:pPr>
            <a:r>
              <a:rPr lang="en-GB" sz="1600" b="0" i="0" dirty="0">
                <a:solidFill>
                  <a:srgbClr val="312B39"/>
                </a:solidFill>
                <a:effectLst/>
                <a:latin typeface="Calibri" panose="020F0502020204030204" pitchFamily="34" charset="0"/>
                <a:cs typeface="Calibri" panose="020F0502020204030204" pitchFamily="34" charset="0"/>
              </a:rPr>
              <a:t>What are the next steps for your learner/s?</a:t>
            </a:r>
          </a:p>
          <a:p>
            <a:pPr marL="742950" lvl="1" indent="-285750" algn="l" rtl="0">
              <a:buFont typeface="Arial" panose="020B0604020202020204" pitchFamily="34" charset="0"/>
              <a:buChar char="•"/>
            </a:pPr>
            <a:r>
              <a:rPr lang="en-GB" sz="1600" b="0" i="0" dirty="0">
                <a:solidFill>
                  <a:srgbClr val="312B39"/>
                </a:solidFill>
                <a:effectLst/>
                <a:latin typeface="Calibri" panose="020F0502020204030204" pitchFamily="34" charset="0"/>
                <a:cs typeface="Calibri" panose="020F0502020204030204" pitchFamily="34" charset="0"/>
              </a:rPr>
              <a:t>How will you provide further opportunities to practise and reinforce the new language?</a:t>
            </a:r>
          </a:p>
          <a:p>
            <a:pPr marL="114300" indent="0" algn="l">
              <a:buNone/>
            </a:pPr>
            <a:r>
              <a:rPr lang="en-GB" sz="1800" b="0" i="0" dirty="0">
                <a:solidFill>
                  <a:srgbClr val="312B39"/>
                </a:solidFill>
                <a:effectLst/>
                <a:latin typeface="Calibri" panose="020F0502020204030204" pitchFamily="34" charset="0"/>
                <a:cs typeface="Calibri" panose="020F0502020204030204" pitchFamily="34" charset="0"/>
              </a:rPr>
              <a:t>To help you with your reflective account, have a look at our </a:t>
            </a:r>
            <a:r>
              <a:rPr lang="en-GB" sz="1800" b="1" i="0" u="none" strike="noStrike" dirty="0">
                <a:solidFill>
                  <a:srgbClr val="AE2241"/>
                </a:solidFill>
                <a:effectLst/>
                <a:latin typeface="Calibri" panose="020F0502020204030204" pitchFamily="34" charset="0"/>
                <a:cs typeface="Calibri" panose="020F0502020204030204" pitchFamily="34" charset="0"/>
                <a:hlinkClick r:id="rId2"/>
              </a:rPr>
              <a:t>model answer</a:t>
            </a:r>
            <a:r>
              <a:rPr lang="en-GB" sz="1800" b="0" i="0" dirty="0">
                <a:solidFill>
                  <a:srgbClr val="312B39"/>
                </a:solidFill>
                <a:effectLst/>
                <a:latin typeface="Calibri" panose="020F0502020204030204" pitchFamily="34" charset="0"/>
                <a:cs typeface="Calibri" panose="020F0502020204030204" pitchFamily="34" charset="0"/>
              </a:rPr>
              <a:t>.</a:t>
            </a:r>
          </a:p>
          <a:p>
            <a:pPr marL="114300" indent="0" algn="l">
              <a:buNone/>
            </a:pPr>
            <a:r>
              <a:rPr lang="en-GB" sz="1800" b="0" i="0" dirty="0">
                <a:solidFill>
                  <a:srgbClr val="312B39"/>
                </a:solidFill>
                <a:effectLst/>
                <a:latin typeface="Calibri" panose="020F0502020204030204" pitchFamily="34" charset="0"/>
                <a:cs typeface="Calibri" panose="020F0502020204030204" pitchFamily="34" charset="0"/>
              </a:rPr>
              <a:t>3. Then go to the Unit 2, Activity 6 strand in the </a:t>
            </a:r>
            <a:r>
              <a:rPr lang="en-GB" sz="1800" b="1" i="0" u="none" strike="noStrike" dirty="0">
                <a:solidFill>
                  <a:srgbClr val="FF0000"/>
                </a:solidFill>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Forum</a:t>
            </a:r>
            <a:r>
              <a:rPr lang="en-GB" sz="1800" b="0" i="0" dirty="0">
                <a:solidFill>
                  <a:srgbClr val="312B39"/>
                </a:solidFill>
                <a:effectLst/>
                <a:latin typeface="Calibri" panose="020F0502020204030204" pitchFamily="34" charset="0"/>
                <a:cs typeface="Calibri" panose="020F0502020204030204" pitchFamily="34" charset="0"/>
              </a:rPr>
              <a:t> (opens in a new tab) and post your reflective account. To help your fellow students imagine your activity and how you approached it, please attach the teaching template you completed in the previous Activity 6.2.</a:t>
            </a:r>
          </a:p>
          <a:p>
            <a:pPr marL="114300" indent="0" algn="l">
              <a:buNone/>
            </a:pPr>
            <a:r>
              <a:rPr lang="en-GB" sz="1800" b="0" i="0" dirty="0">
                <a:solidFill>
                  <a:srgbClr val="312B39"/>
                </a:solidFill>
                <a:effectLst/>
                <a:latin typeface="Calibri" panose="020F0502020204030204" pitchFamily="34" charset="0"/>
                <a:cs typeface="Calibri" panose="020F0502020204030204" pitchFamily="34" charset="0"/>
              </a:rPr>
              <a:t>4. Read and comment constructively on at least one post by a fellow student.</a:t>
            </a:r>
          </a:p>
        </p:txBody>
      </p:sp>
    </p:spTree>
    <p:extLst>
      <p:ext uri="{BB962C8B-B14F-4D97-AF65-F5344CB8AC3E}">
        <p14:creationId xmlns:p14="http://schemas.microsoft.com/office/powerpoint/2010/main" val="1844028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47B5-9703-433F-B296-D508F13A6751}"/>
              </a:ext>
            </a:extLst>
          </p:cNvPr>
          <p:cNvSpPr>
            <a:spLocks noGrp="1"/>
          </p:cNvSpPr>
          <p:nvPr>
            <p:ph type="title"/>
          </p:nvPr>
        </p:nvSpPr>
        <p:spPr/>
        <p:txBody>
          <a:bodyPr/>
          <a:lstStyle/>
          <a:p>
            <a:r>
              <a:rPr lang="en-GB" dirty="0"/>
              <a:t>Some reflections</a:t>
            </a:r>
          </a:p>
        </p:txBody>
      </p:sp>
      <p:sp>
        <p:nvSpPr>
          <p:cNvPr id="3" name="Text Placeholder 2">
            <a:extLst>
              <a:ext uri="{FF2B5EF4-FFF2-40B4-BE49-F238E27FC236}">
                <a16:creationId xmlns:a16="http://schemas.microsoft.com/office/drawing/2014/main" id="{CB8ABD12-05A4-4AC2-9EAC-A2F2B8C7875D}"/>
              </a:ext>
            </a:extLst>
          </p:cNvPr>
          <p:cNvSpPr>
            <a:spLocks noGrp="1"/>
          </p:cNvSpPr>
          <p:nvPr>
            <p:ph type="body" idx="1"/>
          </p:nvPr>
        </p:nvSpPr>
        <p:spPr>
          <a:xfrm>
            <a:off x="838200" y="1825624"/>
            <a:ext cx="10515600" cy="4833967"/>
          </a:xfrm>
        </p:spPr>
        <p:txBody>
          <a:bodyPr>
            <a:normAutofit fontScale="92500"/>
          </a:bodyPr>
          <a:lstStyle/>
          <a:p>
            <a:pPr marL="114300" indent="0">
              <a:buNone/>
            </a:pPr>
            <a:r>
              <a:rPr lang="en-GB" b="0" i="0" dirty="0">
                <a:solidFill>
                  <a:srgbClr val="312B39"/>
                </a:solidFill>
                <a:effectLst/>
                <a:latin typeface="Arial" panose="020B0604020202020204" pitchFamily="34" charset="0"/>
              </a:rPr>
              <a:t>I am continually amazed at how with a little encouragement, learners are remembering words they feel like they do not know. Residents astound me with their ways of remembering words and likewise, we have come up </a:t>
            </a:r>
            <a:r>
              <a:rPr lang="en-GB" b="0" i="0" dirty="0">
                <a:solidFill>
                  <a:srgbClr val="FF0000"/>
                </a:solidFill>
                <a:effectLst/>
                <a:latin typeface="Arial" panose="020B0604020202020204" pitchFamily="34" charset="0"/>
              </a:rPr>
              <a:t>with some interesting visual pictures or actions to remember words</a:t>
            </a:r>
            <a:r>
              <a:rPr lang="en-GB" b="0" i="0" dirty="0">
                <a:solidFill>
                  <a:srgbClr val="312B39"/>
                </a:solidFill>
                <a:effectLst/>
                <a:latin typeface="Arial" panose="020B0604020202020204" pitchFamily="34" charset="0"/>
              </a:rPr>
              <a:t>. </a:t>
            </a:r>
          </a:p>
          <a:p>
            <a:pPr marL="114300" indent="0">
              <a:buNone/>
            </a:pPr>
            <a:r>
              <a:rPr lang="en-GB" b="0" i="0" dirty="0">
                <a:solidFill>
                  <a:srgbClr val="312B39"/>
                </a:solidFill>
                <a:effectLst/>
                <a:latin typeface="Arial" panose="020B0604020202020204" pitchFamily="34" charset="0"/>
              </a:rPr>
              <a:t>Residents appear to enjoy our Spanish lessons and the </a:t>
            </a:r>
            <a:r>
              <a:rPr lang="en-GB" b="0" i="0" dirty="0">
                <a:solidFill>
                  <a:srgbClr val="FF0000"/>
                </a:solidFill>
                <a:effectLst/>
                <a:latin typeface="Arial" panose="020B0604020202020204" pitchFamily="34" charset="0"/>
              </a:rPr>
              <a:t>banter</a:t>
            </a:r>
            <a:r>
              <a:rPr lang="en-GB" b="0" i="0" dirty="0">
                <a:solidFill>
                  <a:srgbClr val="312B39"/>
                </a:solidFill>
                <a:effectLst/>
                <a:latin typeface="Arial" panose="020B0604020202020204" pitchFamily="34" charset="0"/>
              </a:rPr>
              <a:t> that goes with them goes hand in hand with the opportunity for them to learn new skills and as one resident said </a:t>
            </a:r>
            <a:r>
              <a:rPr lang="en-GB" b="0" i="0" dirty="0">
                <a:solidFill>
                  <a:srgbClr val="FF0000"/>
                </a:solidFill>
                <a:effectLst/>
                <a:latin typeface="Arial" panose="020B0604020202020204" pitchFamily="34" charset="0"/>
              </a:rPr>
              <a:t>'give my brain a work out</a:t>
            </a:r>
            <a:r>
              <a:rPr lang="en-GB" b="0" i="0" dirty="0">
                <a:solidFill>
                  <a:srgbClr val="312B39"/>
                </a:solidFill>
                <a:effectLst/>
                <a:latin typeface="Arial" panose="020B0604020202020204" pitchFamily="34" charset="0"/>
              </a:rPr>
              <a:t>’. </a:t>
            </a:r>
          </a:p>
          <a:p>
            <a:pPr marL="114300" indent="0">
              <a:buNone/>
            </a:pPr>
            <a:r>
              <a:rPr lang="en-GB" b="0" i="0" dirty="0">
                <a:solidFill>
                  <a:srgbClr val="312B39"/>
                </a:solidFill>
                <a:effectLst/>
                <a:latin typeface="Arial" panose="020B0604020202020204" pitchFamily="34" charset="0"/>
              </a:rPr>
              <a:t>We would never conduct a lesson without a </a:t>
            </a:r>
            <a:r>
              <a:rPr lang="en-GB" b="0" i="0" dirty="0">
                <a:solidFill>
                  <a:srgbClr val="FF0000"/>
                </a:solidFill>
                <a:effectLst/>
                <a:latin typeface="Arial" panose="020B0604020202020204" pitchFamily="34" charset="0"/>
              </a:rPr>
              <a:t>smart phone or tablet </a:t>
            </a:r>
            <a:r>
              <a:rPr lang="en-GB" b="0" i="0" dirty="0">
                <a:solidFill>
                  <a:srgbClr val="312B39"/>
                </a:solidFill>
                <a:effectLst/>
                <a:latin typeface="Arial" panose="020B0604020202020204" pitchFamily="34" charset="0"/>
              </a:rPr>
              <a:t>now as residents often lead us into looking up new words or looking up something they recall in a memory. This keeps us all interested. </a:t>
            </a:r>
            <a:endParaRPr lang="en-GB" dirty="0"/>
          </a:p>
        </p:txBody>
      </p:sp>
    </p:spTree>
    <p:extLst>
      <p:ext uri="{BB962C8B-B14F-4D97-AF65-F5344CB8AC3E}">
        <p14:creationId xmlns:p14="http://schemas.microsoft.com/office/powerpoint/2010/main" val="4213900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03F93F6-18FC-4CE5-BEC1-5617DB102706}"/>
              </a:ext>
            </a:extLst>
          </p:cNvPr>
          <p:cNvSpPr>
            <a:spLocks noGrp="1"/>
          </p:cNvSpPr>
          <p:nvPr>
            <p:ph type="title"/>
          </p:nvPr>
        </p:nvSpPr>
        <p:spPr>
          <a:xfrm>
            <a:off x="6978316" y="1431042"/>
            <a:ext cx="4055899" cy="3995916"/>
          </a:xfrm>
        </p:spPr>
        <p:txBody>
          <a:bodyPr anchor="ctr">
            <a:normAutofit/>
          </a:bodyPr>
          <a:lstStyle/>
          <a:p>
            <a:r>
              <a:rPr lang="en-GB">
                <a:solidFill>
                  <a:schemeClr val="tx1">
                    <a:lumMod val="95000"/>
                    <a:lumOff val="5000"/>
                  </a:schemeClr>
                </a:solidFill>
              </a:rPr>
              <a:t>Over to you…</a:t>
            </a:r>
          </a:p>
        </p:txBody>
      </p:sp>
      <p:sp>
        <p:nvSpPr>
          <p:cNvPr id="3" name="Text Placeholder 2">
            <a:extLst>
              <a:ext uri="{FF2B5EF4-FFF2-40B4-BE49-F238E27FC236}">
                <a16:creationId xmlns:a16="http://schemas.microsoft.com/office/drawing/2014/main" id="{45BF3487-6579-4907-B568-70DA2947227E}"/>
              </a:ext>
            </a:extLst>
          </p:cNvPr>
          <p:cNvSpPr>
            <a:spLocks noGrp="1"/>
          </p:cNvSpPr>
          <p:nvPr>
            <p:ph type="body" idx="1"/>
          </p:nvPr>
        </p:nvSpPr>
        <p:spPr>
          <a:xfrm>
            <a:off x="207034" y="327804"/>
            <a:ext cx="5619542" cy="6021238"/>
          </a:xfrm>
        </p:spPr>
        <p:txBody>
          <a:bodyPr anchor="ctr">
            <a:normAutofit/>
          </a:bodyPr>
          <a:lstStyle/>
          <a:p>
            <a:pPr marL="114300" indent="0">
              <a:buNone/>
            </a:pPr>
            <a:r>
              <a:rPr lang="en-GB" sz="3200" dirty="0">
                <a:solidFill>
                  <a:schemeClr val="tx1">
                    <a:lumMod val="85000"/>
                    <a:lumOff val="15000"/>
                  </a:schemeClr>
                </a:solidFill>
              </a:rPr>
              <a:t>In our </a:t>
            </a:r>
            <a:r>
              <a:rPr lang="en-GB" sz="3200" b="1" dirty="0">
                <a:solidFill>
                  <a:schemeClr val="tx1">
                    <a:lumMod val="85000"/>
                    <a:lumOff val="15000"/>
                  </a:schemeClr>
                </a:solidFill>
                <a:hlinkClick r:id="rId2"/>
              </a:rPr>
              <a:t>Padlet</a:t>
            </a:r>
            <a:r>
              <a:rPr lang="en-GB" sz="3200" dirty="0">
                <a:solidFill>
                  <a:schemeClr val="tx1">
                    <a:lumMod val="85000"/>
                    <a:lumOff val="15000"/>
                  </a:schemeClr>
                </a:solidFill>
              </a:rPr>
              <a:t> share ideas on how you might be able to apply some insights from today’s session in your own context. This could refer to the:</a:t>
            </a:r>
          </a:p>
          <a:p>
            <a:pPr marL="114300" indent="0">
              <a:buNone/>
            </a:pPr>
            <a:endParaRPr lang="en-GB" sz="3200" dirty="0">
              <a:solidFill>
                <a:schemeClr val="tx1">
                  <a:lumMod val="85000"/>
                  <a:lumOff val="15000"/>
                </a:schemeClr>
              </a:solidFill>
            </a:endParaRPr>
          </a:p>
          <a:p>
            <a:pPr lvl="1"/>
            <a:r>
              <a:rPr lang="en-GB" sz="3200" dirty="0">
                <a:solidFill>
                  <a:schemeClr val="tx1">
                    <a:lumMod val="85000"/>
                    <a:lumOff val="15000"/>
                  </a:schemeClr>
                </a:solidFill>
              </a:rPr>
              <a:t>upskilling model</a:t>
            </a:r>
          </a:p>
          <a:p>
            <a:pPr lvl="1"/>
            <a:r>
              <a:rPr lang="en-GB" sz="3200" dirty="0">
                <a:solidFill>
                  <a:schemeClr val="tx1">
                    <a:lumMod val="85000"/>
                    <a:lumOff val="15000"/>
                  </a:schemeClr>
                </a:solidFill>
              </a:rPr>
              <a:t>course design</a:t>
            </a:r>
          </a:p>
          <a:p>
            <a:pPr lvl="1"/>
            <a:r>
              <a:rPr lang="en-GB" sz="3200" dirty="0">
                <a:solidFill>
                  <a:schemeClr val="tx1">
                    <a:lumMod val="85000"/>
                    <a:lumOff val="15000"/>
                  </a:schemeClr>
                </a:solidFill>
              </a:rPr>
              <a:t>assessment approach</a:t>
            </a:r>
          </a:p>
          <a:p>
            <a:pPr lvl="1"/>
            <a:r>
              <a:rPr lang="en-GB" sz="3200" dirty="0">
                <a:solidFill>
                  <a:schemeClr val="tx1">
                    <a:lumMod val="85000"/>
                    <a:lumOff val="15000"/>
                  </a:schemeClr>
                </a:solidFill>
              </a:rPr>
              <a:t>target audiences</a:t>
            </a:r>
          </a:p>
          <a:p>
            <a:pPr lvl="1"/>
            <a:r>
              <a:rPr lang="en-GB" sz="3200" dirty="0">
                <a:solidFill>
                  <a:schemeClr val="tx1">
                    <a:lumMod val="85000"/>
                    <a:lumOff val="15000"/>
                  </a:schemeClr>
                </a:solidFill>
              </a:rPr>
              <a:t>partnership working</a:t>
            </a:r>
          </a:p>
          <a:p>
            <a:pPr lvl="1"/>
            <a:r>
              <a:rPr lang="en-GB" sz="3200" dirty="0">
                <a:solidFill>
                  <a:schemeClr val="tx1">
                    <a:lumMod val="85000"/>
                    <a:lumOff val="15000"/>
                  </a:schemeClr>
                </a:solidFill>
              </a:rPr>
              <a:t>…</a:t>
            </a:r>
          </a:p>
        </p:txBody>
      </p:sp>
    </p:spTree>
    <p:extLst>
      <p:ext uri="{BB962C8B-B14F-4D97-AF65-F5344CB8AC3E}">
        <p14:creationId xmlns:p14="http://schemas.microsoft.com/office/powerpoint/2010/main" val="3690405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544"/>
        <p:cNvGrpSpPr/>
        <p:nvPr/>
      </p:nvGrpSpPr>
      <p:grpSpPr>
        <a:xfrm>
          <a:off x="0" y="0"/>
          <a:ext cx="0" cy="0"/>
          <a:chOff x="0" y="0"/>
          <a:chExt cx="0" cy="0"/>
        </a:xfrm>
      </p:grpSpPr>
      <p:sp>
        <p:nvSpPr>
          <p:cNvPr id="545" name="Google Shape;545;p63"/>
          <p:cNvSpPr txBox="1">
            <a:spLocks noGrp="1"/>
          </p:cNvSpPr>
          <p:nvPr>
            <p:ph type="title"/>
          </p:nvPr>
        </p:nvSpPr>
        <p:spPr>
          <a:xfrm>
            <a:off x="571500" y="0"/>
            <a:ext cx="10325100" cy="520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en-GB" sz="2400" b="1"/>
              <a:t>Selected literature</a:t>
            </a:r>
            <a:endParaRPr sz="2400" b="1"/>
          </a:p>
        </p:txBody>
      </p:sp>
      <p:sp>
        <p:nvSpPr>
          <p:cNvPr id="546" name="Google Shape;546;p63"/>
          <p:cNvSpPr txBox="1"/>
          <p:nvPr/>
        </p:nvSpPr>
        <p:spPr>
          <a:xfrm>
            <a:off x="285750" y="400050"/>
            <a:ext cx="11715750" cy="64633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Alladi, S., Bak, T.H., Duggirala, V., Surampudi, B., Shailaja, M., Shukla, A.K., Chaudhuri, J.R., Kaul, S. (2013) ‘Biligualism delays age of onset of dementia, independent of education and immigration status’, American Academy of Neurology, vol. 81, pp. 1-7.</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Alladi, S., Bak, T.H. (2014) ‘Can being bilingual affect the onset of dementia?’, Future Neurol. Vol. 9, no. 2, pp. 1-3.</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Alladi, S., Bak, T.H., Mekala, S., Rajan, A. , Chaudhuri,  J.R. , Mioshi, E., Krovvidi, R., Surampudi, B., Duggirala, V., Kaul, S. (2015) ‘Impact of Bilingualism on Cognitive Outcome After Stroke’, </a:t>
            </a:r>
            <a:r>
              <a:rPr lang="en-GB" sz="1800" i="1">
                <a:solidFill>
                  <a:schemeClr val="dk1"/>
                </a:solidFill>
                <a:latin typeface="Calibri"/>
                <a:ea typeface="Calibri"/>
                <a:cs typeface="Calibri"/>
                <a:sym typeface="Calibri"/>
              </a:rPr>
              <a:t>Stroke </a:t>
            </a:r>
            <a:r>
              <a:rPr lang="en-GB" sz="1800">
                <a:solidFill>
                  <a:schemeClr val="dk1"/>
                </a:solidFill>
                <a:latin typeface="Calibri"/>
                <a:ea typeface="Calibri"/>
                <a:cs typeface="Calibri"/>
                <a:sym typeface="Calibri"/>
              </a:rPr>
              <a:t>[Online] Available at </a:t>
            </a:r>
            <a:r>
              <a:rPr lang="en-GB" sz="1800" u="sng">
                <a:solidFill>
                  <a:schemeClr val="hlink"/>
                </a:solidFill>
                <a:latin typeface="Calibri"/>
                <a:ea typeface="Calibri"/>
                <a:cs typeface="Calibri"/>
                <a:sym typeface="Calibri"/>
                <a:hlinkClick r:id="rId3"/>
              </a:rPr>
              <a:t>https://www.ahajournals.org/doi/full/10.1161/STROKEAHA.115.010418</a:t>
            </a:r>
            <a:r>
              <a:rPr lang="en-GB" sz="1800">
                <a:solidFill>
                  <a:schemeClr val="dk1"/>
                </a:solidFill>
                <a:latin typeface="Calibri"/>
                <a:ea typeface="Calibri"/>
                <a:cs typeface="Calibri"/>
                <a:sym typeface="Calibri"/>
              </a:rPr>
              <a:t>, Accessed 27 March 2019.</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Antoniou, M., Gunasekera, G.M., Wong, P.C.M. (2013) ‘Foreign language training as cognitive therapy for age-related cognitive decline: A hypothesis for future research’, </a:t>
            </a:r>
            <a:r>
              <a:rPr lang="en-GB" sz="1800" i="1">
                <a:solidFill>
                  <a:schemeClr val="dk1"/>
                </a:solidFill>
                <a:latin typeface="Calibri"/>
                <a:ea typeface="Calibri"/>
                <a:cs typeface="Calibri"/>
                <a:sym typeface="Calibri"/>
              </a:rPr>
              <a:t>Neuroscience and Biobehavioural Reviews</a:t>
            </a:r>
            <a:r>
              <a:rPr lang="en-GB" sz="1800">
                <a:solidFill>
                  <a:schemeClr val="dk1"/>
                </a:solidFill>
                <a:latin typeface="Calibri"/>
                <a:ea typeface="Calibri"/>
                <a:cs typeface="Calibri"/>
                <a:sym typeface="Calibri"/>
              </a:rPr>
              <a:t>, vol. 37, pp. 2689-2698.</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Gabryś Barker, D. (ed.) (2018) Third age learner of foreign languages. Multilingual Matters.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Bellingham, L., Benson, P. and Nunan, D. (2005) 'Is there language acquisition after 40? Older learners speak up', in Benson &amp; Nunan (eds) Learners' stories: Difference and diversity in language learning. CUP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Lenet et al. (2011) 'Ageing, pedagogical conditions, and differential success in SLA: An empirical study', in Sanz &amp; Leow (eds). Implicit and explicit language learning: Conditions, processes and knowledge in SLA and bilingualism. Washington: Georgetown University Press.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Mora, J.F., Abad, M.P. (2016) ‘Perceived benefits, motivations and preferences for foreign language learning by older adults. Insights from an initiative in Cuenca, Ecuador’, Maskana. Universidad de Cuenca, 7(1), pp. 23–38.</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Pfenninger, S., Singleton, D. (2019) 'A critical review of research leading to the learning, use and effects of additional and multiple languages in later life', Language Teaching 52(4).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Ramírez Gómez, D. R. (2016). Language teaching and the older adult: The significance of experience. Multilingual Matters. Seright (1985) 'Age and aural comprehension achievement in francophone adults learning English', Tesol Quarterly 19(3). </a:t>
            </a:r>
            <a:endParaRPr/>
          </a:p>
          <a:p>
            <a:pPr marL="0" marR="0" lvl="0" indent="0" algn="l" rtl="0">
              <a:spcBef>
                <a:spcPts val="0"/>
              </a:spcBef>
              <a:spcAft>
                <a:spcPts val="0"/>
              </a:spcAft>
              <a:buNone/>
            </a:pPr>
            <a:r>
              <a:rPr lang="en-GB" sz="1800">
                <a:solidFill>
                  <a:schemeClr val="dk1"/>
                </a:solidFill>
                <a:latin typeface="Calibri"/>
                <a:ea typeface="Calibri"/>
                <a:cs typeface="Calibri"/>
                <a:sym typeface="Calibri"/>
              </a:rPr>
              <a:t>Ware et al (2017) 'Maintaining cognitive functioning in healthy seniors with a technologybased foreign language program: a pilot feasibility study', Frontiers in aging neuroscience, 9, p. 42)</a:t>
            </a:r>
            <a:endParaRPr/>
          </a:p>
        </p:txBody>
      </p:sp>
      <p:sp>
        <p:nvSpPr>
          <p:cNvPr id="547" name="Google Shape;547;p63"/>
          <p:cNvSpPr txBox="1"/>
          <p:nvPr/>
        </p:nvSpPr>
        <p:spPr>
          <a:xfrm>
            <a:off x="4724400" y="3200400"/>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Click to add text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355928" y="438612"/>
            <a:ext cx="10515600" cy="9112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GB" sz="3600" b="1"/>
              <a:t>Are older learners good at learning languages – what does the literature say? (1)</a:t>
            </a:r>
            <a:br>
              <a:rPr lang="en-GB" sz="3600"/>
            </a:br>
            <a:br>
              <a:rPr lang="en-GB" sz="3600"/>
            </a:br>
            <a:r>
              <a:rPr lang="en-GB" sz="1300">
                <a:solidFill>
                  <a:srgbClr val="BC770B"/>
                </a:solidFill>
              </a:rPr>
              <a:t>C</a:t>
            </a:r>
            <a:endParaRPr sz="3600">
              <a:solidFill>
                <a:srgbClr val="BC770B"/>
              </a:solidFill>
            </a:endParaRPr>
          </a:p>
        </p:txBody>
      </p:sp>
      <p:sp>
        <p:nvSpPr>
          <p:cNvPr id="275" name="Google Shape;275;p39"/>
          <p:cNvSpPr txBox="1">
            <a:spLocks noGrp="1"/>
          </p:cNvSpPr>
          <p:nvPr>
            <p:ph type="body" idx="1"/>
          </p:nvPr>
        </p:nvSpPr>
        <p:spPr>
          <a:xfrm>
            <a:off x="355928" y="1204914"/>
            <a:ext cx="11325225" cy="565308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GB" dirty="0"/>
              <a:t>Language processing itself remains fully functional but there is a decline in supporting cognitive functions such as simultaneous processing, processing speed and working memory (discussed in </a:t>
            </a:r>
            <a:r>
              <a:rPr lang="en-GB" dirty="0" err="1"/>
              <a:t>Pfenninger</a:t>
            </a:r>
            <a:r>
              <a:rPr lang="en-GB" dirty="0"/>
              <a:t> and Singleton, 2017) </a:t>
            </a:r>
            <a:endParaRPr dirty="0"/>
          </a:p>
          <a:p>
            <a:pPr marL="228600" lvl="0" indent="-228600" algn="l" rtl="0">
              <a:lnSpc>
                <a:spcPct val="90000"/>
              </a:lnSpc>
              <a:spcBef>
                <a:spcPts val="1000"/>
              </a:spcBef>
              <a:spcAft>
                <a:spcPts val="0"/>
              </a:spcAft>
              <a:buClr>
                <a:schemeClr val="dk1"/>
              </a:buClr>
              <a:buSzPts val="2800"/>
              <a:buChar char="•"/>
            </a:pPr>
            <a:r>
              <a:rPr lang="en-GB" dirty="0"/>
              <a:t>Weaker connections between lexical and phonological levels; but strong conservation in semantic ability and understanding </a:t>
            </a:r>
            <a:endParaRPr dirty="0"/>
          </a:p>
          <a:p>
            <a:pPr marL="228600" lvl="0" indent="-228600" algn="l" rtl="0">
              <a:lnSpc>
                <a:spcPct val="90000"/>
              </a:lnSpc>
              <a:spcBef>
                <a:spcPts val="1000"/>
              </a:spcBef>
              <a:spcAft>
                <a:spcPts val="0"/>
              </a:spcAft>
              <a:buClr>
                <a:schemeClr val="dk1"/>
              </a:buClr>
              <a:buSzPts val="2800"/>
              <a:buChar char="•"/>
            </a:pPr>
            <a:r>
              <a:rPr lang="en-GB" dirty="0"/>
              <a:t> Hearing loss affecting 30% of men and 20% of women aged 70 (</a:t>
            </a:r>
            <a:r>
              <a:rPr lang="en-GB" dirty="0" err="1"/>
              <a:t>Kliesch</a:t>
            </a:r>
            <a:r>
              <a:rPr lang="en-GB" dirty="0"/>
              <a:t> et al., 2018) </a:t>
            </a:r>
            <a:endParaRPr dirty="0"/>
          </a:p>
          <a:p>
            <a:pPr marL="228600" lvl="0" indent="-228600" algn="l" rtl="0">
              <a:lnSpc>
                <a:spcPct val="90000"/>
              </a:lnSpc>
              <a:spcBef>
                <a:spcPts val="1000"/>
              </a:spcBef>
              <a:spcAft>
                <a:spcPts val="0"/>
              </a:spcAft>
              <a:buClr>
                <a:schemeClr val="dk1"/>
              </a:buClr>
              <a:buSzPts val="2800"/>
              <a:buChar char="•"/>
            </a:pPr>
            <a:r>
              <a:rPr lang="en-GB" dirty="0"/>
              <a:t>Listening and interactive skills may suffer, i.e. “managing the twin demands of understanding the current utterance and planning the next to allow fluent interaction” (Green, 2018) </a:t>
            </a:r>
            <a:endParaRPr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3179134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355928" y="211615"/>
            <a:ext cx="10515600" cy="9112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GB" sz="3600" b="1"/>
              <a:t>Are older learners good at learning languages – what does the literature say? (2)</a:t>
            </a:r>
            <a:endParaRPr/>
          </a:p>
        </p:txBody>
      </p:sp>
      <p:sp>
        <p:nvSpPr>
          <p:cNvPr id="282" name="Google Shape;282;p40"/>
          <p:cNvSpPr txBox="1">
            <a:spLocks noGrp="1"/>
          </p:cNvSpPr>
          <p:nvPr>
            <p:ph type="body" idx="1"/>
          </p:nvPr>
        </p:nvSpPr>
        <p:spPr>
          <a:xfrm>
            <a:off x="214312" y="1217796"/>
            <a:ext cx="11763375" cy="58483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dirty="0"/>
              <a:t>However: other factors more important, e.g. nature of input provision,  quality of teacher education,  type of curriculum, commitment of time and energy, individual difference, motivation levels, ensuring appropriate conditions for learning (</a:t>
            </a:r>
            <a:r>
              <a:rPr lang="en-GB" dirty="0" err="1"/>
              <a:t>Kliesch</a:t>
            </a:r>
            <a:r>
              <a:rPr lang="en-GB" dirty="0"/>
              <a:t> et al., 2018)  </a:t>
            </a:r>
            <a:endParaRPr dirty="0"/>
          </a:p>
          <a:p>
            <a:pPr marL="228600" lvl="0" indent="-228600" algn="l" rtl="0">
              <a:lnSpc>
                <a:spcPct val="90000"/>
              </a:lnSpc>
              <a:spcBef>
                <a:spcPts val="1000"/>
              </a:spcBef>
              <a:spcAft>
                <a:spcPts val="0"/>
              </a:spcAft>
              <a:buClr>
                <a:schemeClr val="dk1"/>
              </a:buClr>
              <a:buSzPts val="2800"/>
              <a:buChar char="•"/>
            </a:pPr>
            <a:r>
              <a:rPr lang="en-GB" dirty="0"/>
              <a:t>More developed conceptual understanding </a:t>
            </a:r>
            <a:endParaRPr dirty="0"/>
          </a:p>
          <a:p>
            <a:pPr marL="228600" lvl="0" indent="-228600" algn="l" rtl="0">
              <a:lnSpc>
                <a:spcPct val="90000"/>
              </a:lnSpc>
              <a:spcBef>
                <a:spcPts val="1000"/>
              </a:spcBef>
              <a:spcAft>
                <a:spcPts val="0"/>
              </a:spcAft>
              <a:buClr>
                <a:schemeClr val="dk1"/>
              </a:buClr>
              <a:buSzPts val="2800"/>
              <a:buChar char="•"/>
            </a:pPr>
            <a:r>
              <a:rPr lang="en-GB" dirty="0"/>
              <a:t>Intrinsic motivation for study: curiosity, mental workout, leisure, attachment </a:t>
            </a:r>
            <a:endParaRPr dirty="0"/>
          </a:p>
          <a:p>
            <a:pPr marL="228600" lvl="0" indent="-228600" algn="l" rtl="0">
              <a:lnSpc>
                <a:spcPct val="90000"/>
              </a:lnSpc>
              <a:spcBef>
                <a:spcPts val="1000"/>
              </a:spcBef>
              <a:spcAft>
                <a:spcPts val="0"/>
              </a:spcAft>
              <a:buClr>
                <a:schemeClr val="dk1"/>
              </a:buClr>
              <a:buSzPts val="2800"/>
              <a:buChar char="•"/>
            </a:pPr>
            <a:r>
              <a:rPr lang="en-GB" dirty="0"/>
              <a:t>Some findings from experimental studies: </a:t>
            </a:r>
            <a:endParaRPr dirty="0"/>
          </a:p>
          <a:p>
            <a:pPr marL="685800" lvl="1" indent="-228600" algn="l" rtl="0">
              <a:lnSpc>
                <a:spcPct val="90000"/>
              </a:lnSpc>
              <a:spcBef>
                <a:spcPts val="500"/>
              </a:spcBef>
              <a:spcAft>
                <a:spcPts val="0"/>
              </a:spcAft>
              <a:buClr>
                <a:schemeClr val="dk1"/>
              </a:buClr>
              <a:buSzPts val="2400"/>
              <a:buChar char="•"/>
            </a:pPr>
            <a:r>
              <a:rPr lang="en-GB" dirty="0"/>
              <a:t>Performance on time-restricted listening tasks less good, but older learners’ productive outputs are better (Stine &amp; Wingfield, 1987)</a:t>
            </a:r>
            <a:endParaRPr dirty="0"/>
          </a:p>
          <a:p>
            <a:pPr marL="685800" lvl="1" indent="-228600" algn="l" rtl="0">
              <a:lnSpc>
                <a:spcPct val="90000"/>
              </a:lnSpc>
              <a:spcBef>
                <a:spcPts val="500"/>
              </a:spcBef>
              <a:spcAft>
                <a:spcPts val="0"/>
              </a:spcAft>
              <a:buClr>
                <a:schemeClr val="dk1"/>
              </a:buClr>
              <a:buSzPts val="2400"/>
              <a:buChar char="•"/>
            </a:pPr>
            <a:r>
              <a:rPr lang="en-GB" dirty="0"/>
              <a:t>Non-communicative dementia patients: communication can be enhanced through playful techniques (Henwood &amp; Ellis 2015)</a:t>
            </a:r>
            <a:endParaRPr dirty="0"/>
          </a:p>
          <a:p>
            <a:pPr marL="685800" lvl="1" indent="-76200" algn="l" rtl="0">
              <a:lnSpc>
                <a:spcPct val="90000"/>
              </a:lnSpc>
              <a:spcBef>
                <a:spcPts val="500"/>
              </a:spcBef>
              <a:spcAft>
                <a:spcPts val="0"/>
              </a:spcAft>
              <a:buClr>
                <a:schemeClr val="dk1"/>
              </a:buClr>
              <a:buSzPts val="2400"/>
              <a:buNone/>
            </a:pPr>
            <a:endParaRPr dirty="0"/>
          </a:p>
        </p:txBody>
      </p:sp>
    </p:spTree>
    <p:extLst>
      <p:ext uri="{BB962C8B-B14F-4D97-AF65-F5344CB8AC3E}">
        <p14:creationId xmlns:p14="http://schemas.microsoft.com/office/powerpoint/2010/main" val="2329750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52A5-2FA8-4A63-A49E-D89EBEA42E72}"/>
              </a:ext>
            </a:extLst>
          </p:cNvPr>
          <p:cNvSpPr>
            <a:spLocks noGrp="1"/>
          </p:cNvSpPr>
          <p:nvPr>
            <p:ph type="title"/>
          </p:nvPr>
        </p:nvSpPr>
        <p:spPr/>
        <p:txBody>
          <a:bodyPr/>
          <a:lstStyle/>
          <a:p>
            <a:r>
              <a:rPr lang="en-GB" dirty="0"/>
              <a:t>1. Our journey</a:t>
            </a:r>
          </a:p>
        </p:txBody>
      </p:sp>
      <p:graphicFrame>
        <p:nvGraphicFramePr>
          <p:cNvPr id="4" name="Content Placeholder 3">
            <a:extLst>
              <a:ext uri="{FF2B5EF4-FFF2-40B4-BE49-F238E27FC236}">
                <a16:creationId xmlns:a16="http://schemas.microsoft.com/office/drawing/2014/main" id="{2AF39D2E-A9C8-4AEF-82FF-7B2961F8873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9711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65761" y="2880001"/>
            <a:ext cx="11486267" cy="664799"/>
          </a:xfrm>
        </p:spPr>
        <p:txBody>
          <a:bodyPr/>
          <a:lstStyle/>
          <a:p>
            <a:pPr algn="ctr"/>
            <a:r>
              <a:rPr lang="en-US" dirty="0"/>
              <a:t>THANK YOU</a:t>
            </a:r>
          </a:p>
        </p:txBody>
      </p:sp>
      <p:pic>
        <p:nvPicPr>
          <p:cNvPr id="4" name="Picture 3" descr="Graphical user interface&#10;&#10;Description automatically generated">
            <a:extLst>
              <a:ext uri="{FF2B5EF4-FFF2-40B4-BE49-F238E27FC236}">
                <a16:creationId xmlns:a16="http://schemas.microsoft.com/office/drawing/2014/main" id="{91167D23-4D7C-4CFF-839A-153659C1C063}"/>
              </a:ext>
            </a:extLst>
          </p:cNvPr>
          <p:cNvPicPr>
            <a:picLocks noChangeAspect="1"/>
          </p:cNvPicPr>
          <p:nvPr/>
        </p:nvPicPr>
        <p:blipFill rotWithShape="1">
          <a:blip r:embed="rId2">
            <a:extLst>
              <a:ext uri="{28A0092B-C50C-407E-A947-70E740481C1C}">
                <a14:useLocalDpi xmlns:a14="http://schemas.microsoft.com/office/drawing/2010/main" val="0"/>
              </a:ext>
            </a:extLst>
          </a:blip>
          <a:srcRect l="70358" b="1864"/>
          <a:stretch/>
        </p:blipFill>
        <p:spPr>
          <a:xfrm>
            <a:off x="9721923" y="4480472"/>
            <a:ext cx="2409117" cy="2219834"/>
          </a:xfrm>
          <a:prstGeom prst="rect">
            <a:avLst/>
          </a:prstGeom>
        </p:spPr>
      </p:pic>
    </p:spTree>
    <p:extLst>
      <p:ext uri="{BB962C8B-B14F-4D97-AF65-F5344CB8AC3E}">
        <p14:creationId xmlns:p14="http://schemas.microsoft.com/office/powerpoint/2010/main" val="17802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D3CC8-9B52-4AAB-8CDD-802DE62E9811}"/>
              </a:ext>
            </a:extLst>
          </p:cNvPr>
          <p:cNvSpPr>
            <a:spLocks noGrp="1"/>
          </p:cNvSpPr>
          <p:nvPr>
            <p:ph type="title"/>
          </p:nvPr>
        </p:nvSpPr>
        <p:spPr/>
        <p:txBody>
          <a:bodyPr/>
          <a:lstStyle/>
          <a:p>
            <a:r>
              <a:rPr lang="en-US">
                <a:cs typeface="Calibri Light"/>
              </a:rPr>
              <a:t>What word or phrase comes to mind when you think of language learning?</a:t>
            </a:r>
            <a:endParaRPr lang="en-US"/>
          </a:p>
        </p:txBody>
      </p:sp>
      <p:sp>
        <p:nvSpPr>
          <p:cNvPr id="3" name="Text Placeholder 2">
            <a:extLst>
              <a:ext uri="{FF2B5EF4-FFF2-40B4-BE49-F238E27FC236}">
                <a16:creationId xmlns:a16="http://schemas.microsoft.com/office/drawing/2014/main" id="{010C1919-AA9A-4572-9027-C49BADA6F49C}"/>
              </a:ext>
            </a:extLst>
          </p:cNvPr>
          <p:cNvSpPr>
            <a:spLocks noGrp="1"/>
          </p:cNvSpPr>
          <p:nvPr>
            <p:ph type="body" idx="1"/>
          </p:nvPr>
        </p:nvSpPr>
        <p:spPr/>
        <p:txBody>
          <a:bodyPr vert="horz" lIns="91440" tIns="45720" rIns="91440" bIns="45720" rtlCol="0" anchor="t">
            <a:normAutofit/>
          </a:bodyPr>
          <a:lstStyle/>
          <a:p>
            <a:r>
              <a:rPr lang="en-US" b="1">
                <a:cs typeface="Calibri"/>
              </a:rPr>
              <a:t>Type your thoughts in the text chat.</a:t>
            </a:r>
          </a:p>
        </p:txBody>
      </p:sp>
    </p:spTree>
    <p:extLst>
      <p:ext uri="{BB962C8B-B14F-4D97-AF65-F5344CB8AC3E}">
        <p14:creationId xmlns:p14="http://schemas.microsoft.com/office/powerpoint/2010/main" val="135164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DE076-5D3B-4632-8653-4D9F9D75809F}"/>
              </a:ext>
            </a:extLst>
          </p:cNvPr>
          <p:cNvSpPr>
            <a:spLocks noGrp="1"/>
          </p:cNvSpPr>
          <p:nvPr>
            <p:ph type="title"/>
          </p:nvPr>
        </p:nvSpPr>
        <p:spPr>
          <a:xfrm>
            <a:off x="563183" y="-131439"/>
            <a:ext cx="12031931" cy="1325563"/>
          </a:xfrm>
        </p:spPr>
        <p:txBody>
          <a:bodyPr>
            <a:normAutofit fontScale="90000"/>
          </a:bodyPr>
          <a:lstStyle/>
          <a:p>
            <a:pPr marL="742950" indent="-742950">
              <a:lnSpc>
                <a:spcPct val="150000"/>
              </a:lnSpc>
              <a:buFont typeface="+mj-lt"/>
              <a:buAutoNum type="arabicPeriod"/>
            </a:pPr>
            <a:br>
              <a:rPr lang="en-GB" sz="3600" dirty="0"/>
            </a:br>
            <a:r>
              <a:rPr lang="en-GB" sz="4000" b="1" dirty="0">
                <a:latin typeface="Calibri" panose="020F0502020204030204" pitchFamily="34" charset="0"/>
                <a:cs typeface="Calibri" panose="020F0502020204030204" pitchFamily="34" charset="0"/>
              </a:rPr>
              <a:t>2</a:t>
            </a:r>
            <a:r>
              <a:rPr lang="en-GB" sz="3100" dirty="0"/>
              <a:t>.</a:t>
            </a:r>
            <a:r>
              <a:rPr lang="en-GB" sz="3600" dirty="0"/>
              <a:t> </a:t>
            </a:r>
            <a:r>
              <a:rPr lang="en-GB" b="1" dirty="0"/>
              <a:t>What is an older learner? </a:t>
            </a:r>
            <a:br>
              <a:rPr lang="en-GB" dirty="0"/>
            </a:br>
            <a:r>
              <a:rPr lang="en-GB" sz="3100" dirty="0"/>
              <a:t>Type your age suggestion in the text chat. Say why you selected this age.</a:t>
            </a:r>
            <a:endParaRPr lang="en-GB" dirty="0"/>
          </a:p>
        </p:txBody>
      </p:sp>
      <p:sp>
        <p:nvSpPr>
          <p:cNvPr id="3" name="Content Placeholder 2">
            <a:extLst>
              <a:ext uri="{FF2B5EF4-FFF2-40B4-BE49-F238E27FC236}">
                <a16:creationId xmlns:a16="http://schemas.microsoft.com/office/drawing/2014/main" id="{7909AB8F-93CA-4403-9859-E84D1DC26407}"/>
              </a:ext>
            </a:extLst>
          </p:cNvPr>
          <p:cNvSpPr>
            <a:spLocks noGrp="1"/>
          </p:cNvSpPr>
          <p:nvPr>
            <p:ph sz="half" idx="1"/>
          </p:nvPr>
        </p:nvSpPr>
        <p:spPr>
          <a:xfrm>
            <a:off x="6728572" y="7578892"/>
            <a:ext cx="3802646" cy="4351338"/>
          </a:xfrm>
        </p:spPr>
        <p:txBody>
          <a:bodyPr>
            <a:normAutofit/>
          </a:bodyPr>
          <a:lstStyle/>
          <a:p>
            <a:pPr marL="0" indent="0">
              <a:buNone/>
            </a:pPr>
            <a:endParaRPr lang="en-GB"/>
          </a:p>
          <a:p>
            <a:pPr marL="0" indent="0">
              <a:buNone/>
            </a:pPr>
            <a:r>
              <a:rPr lang="en-GB"/>
              <a:t>3</a:t>
            </a:r>
            <a:r>
              <a:rPr lang="en-GB" baseline="30000"/>
              <a:t>rd</a:t>
            </a:r>
            <a:r>
              <a:rPr lang="en-GB"/>
              <a:t> age learners</a:t>
            </a:r>
          </a:p>
          <a:p>
            <a:pPr marL="0" indent="0">
              <a:buNone/>
            </a:pPr>
            <a:r>
              <a:rPr lang="en-GB"/>
              <a:t>The “young old”</a:t>
            </a:r>
          </a:p>
          <a:p>
            <a:pPr marL="0" indent="0">
              <a:buNone/>
            </a:pPr>
            <a:endParaRPr lang="en-GB"/>
          </a:p>
        </p:txBody>
      </p:sp>
      <p:sp>
        <p:nvSpPr>
          <p:cNvPr id="5" name="Arrow: Notched Right 4">
            <a:extLst>
              <a:ext uri="{FF2B5EF4-FFF2-40B4-BE49-F238E27FC236}">
                <a16:creationId xmlns:a16="http://schemas.microsoft.com/office/drawing/2014/main" id="{955C2219-78EE-402F-A89C-3A2610037A61}"/>
              </a:ext>
            </a:extLst>
          </p:cNvPr>
          <p:cNvSpPr/>
          <p:nvPr/>
        </p:nvSpPr>
        <p:spPr>
          <a:xfrm>
            <a:off x="794983" y="2684780"/>
            <a:ext cx="10278534" cy="558800"/>
          </a:xfrm>
          <a:prstGeom prst="notchedRightArrow">
            <a:avLst/>
          </a:prstGeom>
          <a:gradFill flip="none" rotWithShape="1">
            <a:gsLst>
              <a:gs pos="0">
                <a:srgbClr val="92D050"/>
              </a:gs>
              <a:gs pos="49000">
                <a:schemeClr val="accent1">
                  <a:lumMod val="45000"/>
                  <a:lumOff val="55000"/>
                  <a:alpha val="96000"/>
                </a:schemeClr>
              </a:gs>
              <a:gs pos="70000">
                <a:srgbClr val="0070C0"/>
              </a:gs>
              <a:gs pos="100000">
                <a:srgbClr val="002060"/>
              </a:gs>
            </a:gsLst>
            <a:lin ang="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6">
            <a:extLst>
              <a:ext uri="{FF2B5EF4-FFF2-40B4-BE49-F238E27FC236}">
                <a16:creationId xmlns:a16="http://schemas.microsoft.com/office/drawing/2014/main" id="{F78C5C80-B259-4F01-834E-A45C22F877E1}"/>
              </a:ext>
            </a:extLst>
          </p:cNvPr>
          <p:cNvGraphicFramePr>
            <a:graphicFrameLocks noGrp="1"/>
          </p:cNvGraphicFramePr>
          <p:nvPr/>
        </p:nvGraphicFramePr>
        <p:xfrm>
          <a:off x="1011312" y="3243580"/>
          <a:ext cx="9473806" cy="370840"/>
        </p:xfrm>
        <a:graphic>
          <a:graphicData uri="http://schemas.openxmlformats.org/drawingml/2006/table">
            <a:tbl>
              <a:tblPr firstRow="1" bandRow="1">
                <a:tableStyleId>{5C22544A-7EE6-4342-B048-85BDC9FD1C3A}</a:tableStyleId>
              </a:tblPr>
              <a:tblGrid>
                <a:gridCol w="533405">
                  <a:extLst>
                    <a:ext uri="{9D8B030D-6E8A-4147-A177-3AD203B41FA5}">
                      <a16:colId xmlns:a16="http://schemas.microsoft.com/office/drawing/2014/main" val="2642804836"/>
                    </a:ext>
                  </a:extLst>
                </a:gridCol>
                <a:gridCol w="533405">
                  <a:extLst>
                    <a:ext uri="{9D8B030D-6E8A-4147-A177-3AD203B41FA5}">
                      <a16:colId xmlns:a16="http://schemas.microsoft.com/office/drawing/2014/main" val="3970589824"/>
                    </a:ext>
                  </a:extLst>
                </a:gridCol>
                <a:gridCol w="700583">
                  <a:extLst>
                    <a:ext uri="{9D8B030D-6E8A-4147-A177-3AD203B41FA5}">
                      <a16:colId xmlns:a16="http://schemas.microsoft.com/office/drawing/2014/main" val="1965112300"/>
                    </a:ext>
                  </a:extLst>
                </a:gridCol>
                <a:gridCol w="700583">
                  <a:extLst>
                    <a:ext uri="{9D8B030D-6E8A-4147-A177-3AD203B41FA5}">
                      <a16:colId xmlns:a16="http://schemas.microsoft.com/office/drawing/2014/main" val="4012917140"/>
                    </a:ext>
                  </a:extLst>
                </a:gridCol>
                <a:gridCol w="700583">
                  <a:extLst>
                    <a:ext uri="{9D8B030D-6E8A-4147-A177-3AD203B41FA5}">
                      <a16:colId xmlns:a16="http://schemas.microsoft.com/office/drawing/2014/main" val="1873093261"/>
                    </a:ext>
                  </a:extLst>
                </a:gridCol>
                <a:gridCol w="700583">
                  <a:extLst>
                    <a:ext uri="{9D8B030D-6E8A-4147-A177-3AD203B41FA5}">
                      <a16:colId xmlns:a16="http://schemas.microsoft.com/office/drawing/2014/main" val="3371776593"/>
                    </a:ext>
                  </a:extLst>
                </a:gridCol>
                <a:gridCol w="700583">
                  <a:extLst>
                    <a:ext uri="{9D8B030D-6E8A-4147-A177-3AD203B41FA5}">
                      <a16:colId xmlns:a16="http://schemas.microsoft.com/office/drawing/2014/main" val="3395099184"/>
                    </a:ext>
                  </a:extLst>
                </a:gridCol>
                <a:gridCol w="700583">
                  <a:extLst>
                    <a:ext uri="{9D8B030D-6E8A-4147-A177-3AD203B41FA5}">
                      <a16:colId xmlns:a16="http://schemas.microsoft.com/office/drawing/2014/main" val="3509052306"/>
                    </a:ext>
                  </a:extLst>
                </a:gridCol>
                <a:gridCol w="700583">
                  <a:extLst>
                    <a:ext uri="{9D8B030D-6E8A-4147-A177-3AD203B41FA5}">
                      <a16:colId xmlns:a16="http://schemas.microsoft.com/office/drawing/2014/main" val="539559074"/>
                    </a:ext>
                  </a:extLst>
                </a:gridCol>
                <a:gridCol w="700583">
                  <a:extLst>
                    <a:ext uri="{9D8B030D-6E8A-4147-A177-3AD203B41FA5}">
                      <a16:colId xmlns:a16="http://schemas.microsoft.com/office/drawing/2014/main" val="616357978"/>
                    </a:ext>
                  </a:extLst>
                </a:gridCol>
                <a:gridCol w="700583">
                  <a:extLst>
                    <a:ext uri="{9D8B030D-6E8A-4147-A177-3AD203B41FA5}">
                      <a16:colId xmlns:a16="http://schemas.microsoft.com/office/drawing/2014/main" val="2731927148"/>
                    </a:ext>
                  </a:extLst>
                </a:gridCol>
                <a:gridCol w="700583">
                  <a:extLst>
                    <a:ext uri="{9D8B030D-6E8A-4147-A177-3AD203B41FA5}">
                      <a16:colId xmlns:a16="http://schemas.microsoft.com/office/drawing/2014/main" val="3730643259"/>
                    </a:ext>
                  </a:extLst>
                </a:gridCol>
                <a:gridCol w="700583">
                  <a:extLst>
                    <a:ext uri="{9D8B030D-6E8A-4147-A177-3AD203B41FA5}">
                      <a16:colId xmlns:a16="http://schemas.microsoft.com/office/drawing/2014/main" val="1361796842"/>
                    </a:ext>
                  </a:extLst>
                </a:gridCol>
                <a:gridCol w="700583">
                  <a:extLst>
                    <a:ext uri="{9D8B030D-6E8A-4147-A177-3AD203B41FA5}">
                      <a16:colId xmlns:a16="http://schemas.microsoft.com/office/drawing/2014/main" val="868382349"/>
                    </a:ext>
                  </a:extLst>
                </a:gridCol>
              </a:tblGrid>
              <a:tr h="370840">
                <a:tc>
                  <a:txBody>
                    <a:bodyPr/>
                    <a:lstStyle/>
                    <a:p>
                      <a:r>
                        <a:rPr lang="en-GB"/>
                        <a:t>18+</a:t>
                      </a:r>
                    </a:p>
                  </a:txBody>
                  <a:tcPr>
                    <a:solidFill>
                      <a:schemeClr val="bg1">
                        <a:lumMod val="50000"/>
                      </a:schemeClr>
                    </a:solidFill>
                  </a:tcPr>
                </a:tc>
                <a:tc>
                  <a:txBody>
                    <a:bodyPr/>
                    <a:lstStyle/>
                    <a:p>
                      <a:r>
                        <a:rPr lang="en-GB"/>
                        <a:t>21+</a:t>
                      </a:r>
                    </a:p>
                  </a:txBody>
                  <a:tcPr>
                    <a:solidFill>
                      <a:schemeClr val="bg1">
                        <a:lumMod val="50000"/>
                      </a:schemeClr>
                    </a:solidFill>
                  </a:tcPr>
                </a:tc>
                <a:tc>
                  <a:txBody>
                    <a:bodyPr/>
                    <a:lstStyle/>
                    <a:p>
                      <a:r>
                        <a:rPr lang="en-GB"/>
                        <a:t>25+</a:t>
                      </a:r>
                    </a:p>
                  </a:txBody>
                  <a:tcPr>
                    <a:solidFill>
                      <a:schemeClr val="bg1">
                        <a:lumMod val="50000"/>
                      </a:schemeClr>
                    </a:solidFill>
                  </a:tcPr>
                </a:tc>
                <a:tc>
                  <a:txBody>
                    <a:bodyPr/>
                    <a:lstStyle/>
                    <a:p>
                      <a:r>
                        <a:rPr lang="en-GB"/>
                        <a:t>30+</a:t>
                      </a:r>
                    </a:p>
                  </a:txBody>
                  <a:tcPr>
                    <a:solidFill>
                      <a:schemeClr val="bg1">
                        <a:lumMod val="50000"/>
                      </a:schemeClr>
                    </a:solidFill>
                  </a:tcPr>
                </a:tc>
                <a:tc>
                  <a:txBody>
                    <a:bodyPr/>
                    <a:lstStyle/>
                    <a:p>
                      <a:r>
                        <a:rPr lang="en-GB" dirty="0"/>
                        <a:t>35+</a:t>
                      </a:r>
                    </a:p>
                  </a:txBody>
                  <a:tcPr>
                    <a:solidFill>
                      <a:schemeClr val="bg1">
                        <a:lumMod val="50000"/>
                      </a:schemeClr>
                    </a:solidFill>
                  </a:tcPr>
                </a:tc>
                <a:tc>
                  <a:txBody>
                    <a:bodyPr/>
                    <a:lstStyle/>
                    <a:p>
                      <a:r>
                        <a:rPr lang="en-GB"/>
                        <a:t>40+</a:t>
                      </a:r>
                    </a:p>
                  </a:txBody>
                  <a:tcPr>
                    <a:solidFill>
                      <a:schemeClr val="bg1">
                        <a:lumMod val="50000"/>
                      </a:schemeClr>
                    </a:solidFill>
                  </a:tcPr>
                </a:tc>
                <a:tc>
                  <a:txBody>
                    <a:bodyPr/>
                    <a:lstStyle/>
                    <a:p>
                      <a:r>
                        <a:rPr lang="en-GB"/>
                        <a:t>45+</a:t>
                      </a:r>
                    </a:p>
                  </a:txBody>
                  <a:tcPr>
                    <a:solidFill>
                      <a:schemeClr val="bg1">
                        <a:lumMod val="50000"/>
                      </a:schemeClr>
                    </a:solidFill>
                  </a:tcPr>
                </a:tc>
                <a:tc>
                  <a:txBody>
                    <a:bodyPr/>
                    <a:lstStyle/>
                    <a:p>
                      <a:r>
                        <a:rPr lang="en-GB"/>
                        <a:t>50+</a:t>
                      </a:r>
                    </a:p>
                  </a:txBody>
                  <a:tcPr>
                    <a:solidFill>
                      <a:schemeClr val="bg1">
                        <a:lumMod val="50000"/>
                      </a:schemeClr>
                    </a:solidFill>
                  </a:tcPr>
                </a:tc>
                <a:tc>
                  <a:txBody>
                    <a:bodyPr/>
                    <a:lstStyle/>
                    <a:p>
                      <a:r>
                        <a:rPr lang="en-GB"/>
                        <a:t>55+</a:t>
                      </a:r>
                    </a:p>
                  </a:txBody>
                  <a:tcPr>
                    <a:solidFill>
                      <a:schemeClr val="bg1">
                        <a:lumMod val="50000"/>
                      </a:schemeClr>
                    </a:solidFill>
                  </a:tcPr>
                </a:tc>
                <a:tc>
                  <a:txBody>
                    <a:bodyPr/>
                    <a:lstStyle/>
                    <a:p>
                      <a:r>
                        <a:rPr lang="en-GB" dirty="0"/>
                        <a:t>60+</a:t>
                      </a:r>
                    </a:p>
                  </a:txBody>
                  <a:tcPr>
                    <a:solidFill>
                      <a:schemeClr val="bg1">
                        <a:lumMod val="50000"/>
                      </a:schemeClr>
                    </a:solidFill>
                  </a:tcPr>
                </a:tc>
                <a:tc>
                  <a:txBody>
                    <a:bodyPr/>
                    <a:lstStyle/>
                    <a:p>
                      <a:r>
                        <a:rPr lang="en-GB"/>
                        <a:t>65+</a:t>
                      </a:r>
                    </a:p>
                  </a:txBody>
                  <a:tcPr>
                    <a:solidFill>
                      <a:schemeClr val="bg1">
                        <a:lumMod val="50000"/>
                      </a:schemeClr>
                    </a:solidFill>
                  </a:tcPr>
                </a:tc>
                <a:tc>
                  <a:txBody>
                    <a:bodyPr/>
                    <a:lstStyle/>
                    <a:p>
                      <a:r>
                        <a:rPr lang="en-GB"/>
                        <a:t>70+</a:t>
                      </a:r>
                    </a:p>
                  </a:txBody>
                  <a:tcPr>
                    <a:solidFill>
                      <a:schemeClr val="bg1">
                        <a:lumMod val="50000"/>
                      </a:schemeClr>
                    </a:solidFill>
                  </a:tcPr>
                </a:tc>
                <a:tc>
                  <a:txBody>
                    <a:bodyPr/>
                    <a:lstStyle/>
                    <a:p>
                      <a:r>
                        <a:rPr lang="en-GB"/>
                        <a:t>75+</a:t>
                      </a:r>
                    </a:p>
                  </a:txBody>
                  <a:tcPr>
                    <a:solidFill>
                      <a:schemeClr val="bg1">
                        <a:lumMod val="50000"/>
                      </a:schemeClr>
                    </a:solidFill>
                  </a:tcPr>
                </a:tc>
                <a:tc>
                  <a:txBody>
                    <a:bodyPr/>
                    <a:lstStyle/>
                    <a:p>
                      <a:r>
                        <a:rPr lang="en-GB" dirty="0"/>
                        <a:t>80+</a:t>
                      </a:r>
                    </a:p>
                  </a:txBody>
                  <a:tcPr>
                    <a:solidFill>
                      <a:schemeClr val="bg1">
                        <a:lumMod val="50000"/>
                      </a:schemeClr>
                    </a:solidFill>
                  </a:tcPr>
                </a:tc>
                <a:extLst>
                  <a:ext uri="{0D108BD9-81ED-4DB2-BD59-A6C34878D82A}">
                    <a16:rowId xmlns:a16="http://schemas.microsoft.com/office/drawing/2014/main" val="2926863353"/>
                  </a:ext>
                </a:extLst>
              </a:tr>
            </a:tbl>
          </a:graphicData>
        </a:graphic>
      </p:graphicFrame>
      <p:sp>
        <p:nvSpPr>
          <p:cNvPr id="8" name="TextBox 7">
            <a:extLst>
              <a:ext uri="{FF2B5EF4-FFF2-40B4-BE49-F238E27FC236}">
                <a16:creationId xmlns:a16="http://schemas.microsoft.com/office/drawing/2014/main" id="{4AF8B309-D601-467B-8392-A8677D5D8770}"/>
              </a:ext>
            </a:extLst>
          </p:cNvPr>
          <p:cNvSpPr txBox="1"/>
          <p:nvPr/>
        </p:nvSpPr>
        <p:spPr>
          <a:xfrm>
            <a:off x="1011312" y="4035658"/>
            <a:ext cx="3857349" cy="830997"/>
          </a:xfrm>
          <a:prstGeom prst="rect">
            <a:avLst/>
          </a:prstGeom>
          <a:noFill/>
          <a:ln>
            <a:solidFill>
              <a:schemeClr val="accent6">
                <a:lumMod val="75000"/>
              </a:schemeClr>
            </a:solidFill>
          </a:ln>
        </p:spPr>
        <p:txBody>
          <a:bodyPr wrap="square" rtlCol="0">
            <a:spAutoFit/>
          </a:bodyPr>
          <a:lstStyle/>
          <a:p>
            <a:r>
              <a:rPr lang="en-GB" sz="2400"/>
              <a:t>Third-age learners, the</a:t>
            </a:r>
          </a:p>
          <a:p>
            <a:r>
              <a:rPr lang="en-GB" sz="2400"/>
              <a:t>“young old”, e.g. OU students</a:t>
            </a:r>
          </a:p>
        </p:txBody>
      </p:sp>
      <p:sp>
        <p:nvSpPr>
          <p:cNvPr id="12" name="TextBox 11">
            <a:extLst>
              <a:ext uri="{FF2B5EF4-FFF2-40B4-BE49-F238E27FC236}">
                <a16:creationId xmlns:a16="http://schemas.microsoft.com/office/drawing/2014/main" id="{E23AEB21-8806-4571-B1BE-A3326C49E201}"/>
              </a:ext>
            </a:extLst>
          </p:cNvPr>
          <p:cNvSpPr txBox="1"/>
          <p:nvPr/>
        </p:nvSpPr>
        <p:spPr>
          <a:xfrm>
            <a:off x="6710019" y="4035658"/>
            <a:ext cx="5230439" cy="830997"/>
          </a:xfrm>
          <a:prstGeom prst="rect">
            <a:avLst/>
          </a:prstGeom>
          <a:noFill/>
          <a:ln>
            <a:solidFill>
              <a:schemeClr val="accent1">
                <a:lumMod val="50000"/>
              </a:schemeClr>
            </a:solidFill>
          </a:ln>
        </p:spPr>
        <p:txBody>
          <a:bodyPr wrap="square" rtlCol="0">
            <a:spAutoFit/>
          </a:bodyPr>
          <a:lstStyle/>
          <a:p>
            <a:r>
              <a:rPr lang="en-GB" sz="2400"/>
              <a:t>Fourth-age learners, the</a:t>
            </a:r>
          </a:p>
          <a:p>
            <a:r>
              <a:rPr lang="en-GB" sz="2400"/>
              <a:t>“old old”,  e.g. Lingo Flamingo students</a:t>
            </a:r>
          </a:p>
        </p:txBody>
      </p:sp>
    </p:spTree>
    <p:extLst>
      <p:ext uri="{BB962C8B-B14F-4D97-AF65-F5344CB8AC3E}">
        <p14:creationId xmlns:p14="http://schemas.microsoft.com/office/powerpoint/2010/main" val="8307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B2B24-2D08-458E-94AB-6B08C99C280F}"/>
              </a:ext>
            </a:extLst>
          </p:cNvPr>
          <p:cNvPicPr>
            <a:picLocks noChangeAspect="1"/>
          </p:cNvPicPr>
          <p:nvPr/>
        </p:nvPicPr>
        <p:blipFill rotWithShape="1">
          <a:blip r:embed="rId3"/>
          <a:srcRect l="14542" t="21666" r="2849" b="70988"/>
          <a:stretch/>
        </p:blipFill>
        <p:spPr>
          <a:xfrm>
            <a:off x="319316" y="1431723"/>
            <a:ext cx="6287597" cy="629110"/>
          </a:xfrm>
          <a:prstGeom prst="rect">
            <a:avLst/>
          </a:prstGeom>
        </p:spPr>
      </p:pic>
      <p:pic>
        <p:nvPicPr>
          <p:cNvPr id="6" name="Picture 5">
            <a:extLst>
              <a:ext uri="{FF2B5EF4-FFF2-40B4-BE49-F238E27FC236}">
                <a16:creationId xmlns:a16="http://schemas.microsoft.com/office/drawing/2014/main" id="{725B6D39-1520-4803-9E13-AE70CE3960FE}"/>
              </a:ext>
            </a:extLst>
          </p:cNvPr>
          <p:cNvPicPr>
            <a:picLocks noChangeAspect="1"/>
          </p:cNvPicPr>
          <p:nvPr/>
        </p:nvPicPr>
        <p:blipFill rotWithShape="1">
          <a:blip r:embed="rId4"/>
          <a:srcRect l="14698" t="24686" r="3916" b="70986"/>
          <a:stretch/>
        </p:blipFill>
        <p:spPr>
          <a:xfrm>
            <a:off x="368576" y="3297853"/>
            <a:ext cx="6189076" cy="369333"/>
          </a:xfrm>
          <a:prstGeom prst="rect">
            <a:avLst/>
          </a:prstGeom>
        </p:spPr>
      </p:pic>
      <p:pic>
        <p:nvPicPr>
          <p:cNvPr id="7" name="Picture 6">
            <a:extLst>
              <a:ext uri="{FF2B5EF4-FFF2-40B4-BE49-F238E27FC236}">
                <a16:creationId xmlns:a16="http://schemas.microsoft.com/office/drawing/2014/main" id="{01CD3529-402D-482C-8910-50F00BDEC649}"/>
              </a:ext>
            </a:extLst>
          </p:cNvPr>
          <p:cNvPicPr>
            <a:picLocks noChangeAspect="1"/>
          </p:cNvPicPr>
          <p:nvPr/>
        </p:nvPicPr>
        <p:blipFill rotWithShape="1">
          <a:blip r:embed="rId5"/>
          <a:srcRect l="16668" t="38943" r="2380" b="52804"/>
          <a:stretch/>
        </p:blipFill>
        <p:spPr>
          <a:xfrm>
            <a:off x="1595107" y="4938712"/>
            <a:ext cx="5040819" cy="578212"/>
          </a:xfrm>
          <a:prstGeom prst="rect">
            <a:avLst/>
          </a:prstGeom>
        </p:spPr>
      </p:pic>
      <p:sp>
        <p:nvSpPr>
          <p:cNvPr id="8" name="TextBox 7">
            <a:extLst>
              <a:ext uri="{FF2B5EF4-FFF2-40B4-BE49-F238E27FC236}">
                <a16:creationId xmlns:a16="http://schemas.microsoft.com/office/drawing/2014/main" id="{25507188-2462-4E45-8BDA-41D3116E8EC8}"/>
              </a:ext>
            </a:extLst>
          </p:cNvPr>
          <p:cNvSpPr txBox="1"/>
          <p:nvPr/>
        </p:nvSpPr>
        <p:spPr>
          <a:xfrm>
            <a:off x="507999" y="780577"/>
            <a:ext cx="4157805" cy="461665"/>
          </a:xfrm>
          <a:prstGeom prst="rect">
            <a:avLst/>
          </a:prstGeom>
          <a:noFill/>
        </p:spPr>
        <p:txBody>
          <a:bodyPr wrap="none" rtlCol="0">
            <a:spAutoFit/>
          </a:bodyPr>
          <a:lstStyle/>
          <a:p>
            <a:r>
              <a:rPr lang="en-GB" sz="2400"/>
              <a:t>Age groups (University, UG, 20J)</a:t>
            </a:r>
          </a:p>
        </p:txBody>
      </p:sp>
      <p:cxnSp>
        <p:nvCxnSpPr>
          <p:cNvPr id="10" name="Straight Connector 9">
            <a:extLst>
              <a:ext uri="{FF2B5EF4-FFF2-40B4-BE49-F238E27FC236}">
                <a16:creationId xmlns:a16="http://schemas.microsoft.com/office/drawing/2014/main" id="{4F213DD6-6F30-4421-B79B-4AB75090B948}"/>
              </a:ext>
            </a:extLst>
          </p:cNvPr>
          <p:cNvCxnSpPr>
            <a:cxnSpLocks/>
          </p:cNvCxnSpPr>
          <p:nvPr/>
        </p:nvCxnSpPr>
        <p:spPr>
          <a:xfrm>
            <a:off x="5556075" y="1010360"/>
            <a:ext cx="0" cy="556461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E8806F8-9178-4A16-B929-D0E07BB51B5B}"/>
              </a:ext>
            </a:extLst>
          </p:cNvPr>
          <p:cNvSpPr txBox="1"/>
          <p:nvPr/>
        </p:nvSpPr>
        <p:spPr>
          <a:xfrm>
            <a:off x="5598463" y="1251481"/>
            <a:ext cx="1316386" cy="461665"/>
          </a:xfrm>
          <a:prstGeom prst="rect">
            <a:avLst/>
          </a:prstGeom>
          <a:noFill/>
        </p:spPr>
        <p:txBody>
          <a:bodyPr wrap="none" rtlCol="0">
            <a:spAutoFit/>
          </a:bodyPr>
          <a:lstStyle/>
          <a:p>
            <a:r>
              <a:rPr lang="en-GB" sz="2400" dirty="0"/>
              <a:t>60+ = 4%</a:t>
            </a:r>
          </a:p>
        </p:txBody>
      </p:sp>
      <p:sp>
        <p:nvSpPr>
          <p:cNvPr id="12" name="TextBox 11">
            <a:extLst>
              <a:ext uri="{FF2B5EF4-FFF2-40B4-BE49-F238E27FC236}">
                <a16:creationId xmlns:a16="http://schemas.microsoft.com/office/drawing/2014/main" id="{6E7A68AD-960A-4260-8B94-304CD1D374EC}"/>
              </a:ext>
            </a:extLst>
          </p:cNvPr>
          <p:cNvSpPr txBox="1"/>
          <p:nvPr/>
        </p:nvSpPr>
        <p:spPr>
          <a:xfrm>
            <a:off x="5643970" y="2913816"/>
            <a:ext cx="1316386" cy="461665"/>
          </a:xfrm>
          <a:prstGeom prst="rect">
            <a:avLst/>
          </a:prstGeom>
          <a:noFill/>
        </p:spPr>
        <p:txBody>
          <a:bodyPr wrap="none" rtlCol="0">
            <a:spAutoFit/>
          </a:bodyPr>
          <a:lstStyle/>
          <a:p>
            <a:r>
              <a:rPr lang="en-GB" sz="2400"/>
              <a:t>60+ = 7%</a:t>
            </a:r>
          </a:p>
        </p:txBody>
      </p:sp>
      <p:sp>
        <p:nvSpPr>
          <p:cNvPr id="13" name="TextBox 12">
            <a:extLst>
              <a:ext uri="{FF2B5EF4-FFF2-40B4-BE49-F238E27FC236}">
                <a16:creationId xmlns:a16="http://schemas.microsoft.com/office/drawing/2014/main" id="{5211BEE3-E6EF-44C9-82E8-0EC9A986C937}"/>
              </a:ext>
            </a:extLst>
          </p:cNvPr>
          <p:cNvSpPr txBox="1"/>
          <p:nvPr/>
        </p:nvSpPr>
        <p:spPr>
          <a:xfrm>
            <a:off x="507999" y="2377495"/>
            <a:ext cx="4155305" cy="461665"/>
          </a:xfrm>
          <a:prstGeom prst="rect">
            <a:avLst/>
          </a:prstGeom>
          <a:noFill/>
        </p:spPr>
        <p:txBody>
          <a:bodyPr wrap="none" rtlCol="0">
            <a:spAutoFit/>
          </a:bodyPr>
          <a:lstStyle/>
          <a:p>
            <a:r>
              <a:rPr lang="en-GB" sz="2400"/>
              <a:t>Age groups (WELS-LAL, UG, 20J)</a:t>
            </a:r>
          </a:p>
        </p:txBody>
      </p:sp>
      <p:graphicFrame>
        <p:nvGraphicFramePr>
          <p:cNvPr id="14" name="Table 4">
            <a:extLst>
              <a:ext uri="{FF2B5EF4-FFF2-40B4-BE49-F238E27FC236}">
                <a16:creationId xmlns:a16="http://schemas.microsoft.com/office/drawing/2014/main" id="{43B9B7FE-2F7D-4A25-8F90-8143357A897E}"/>
              </a:ext>
            </a:extLst>
          </p:cNvPr>
          <p:cNvGraphicFramePr>
            <a:graphicFrameLocks noGrp="1"/>
          </p:cNvGraphicFramePr>
          <p:nvPr>
            <p:extLst>
              <p:ext uri="{D42A27DB-BD31-4B8C-83A1-F6EECF244321}">
                <p14:modId xmlns:p14="http://schemas.microsoft.com/office/powerpoint/2010/main" val="362587104"/>
              </p:ext>
            </p:extLst>
          </p:nvPr>
        </p:nvGraphicFramePr>
        <p:xfrm>
          <a:off x="7672582" y="60959"/>
          <a:ext cx="4200102" cy="6673647"/>
        </p:xfrm>
        <a:graphic>
          <a:graphicData uri="http://schemas.openxmlformats.org/drawingml/2006/table">
            <a:tbl>
              <a:tblPr firstRow="1" bandRow="1">
                <a:tableStyleId>{F5AB1C69-6EDB-4FF4-983F-18BD219EF322}</a:tableStyleId>
              </a:tblPr>
              <a:tblGrid>
                <a:gridCol w="2840707">
                  <a:extLst>
                    <a:ext uri="{9D8B030D-6E8A-4147-A177-3AD203B41FA5}">
                      <a16:colId xmlns:a16="http://schemas.microsoft.com/office/drawing/2014/main" val="3269273058"/>
                    </a:ext>
                  </a:extLst>
                </a:gridCol>
                <a:gridCol w="1359395">
                  <a:extLst>
                    <a:ext uri="{9D8B030D-6E8A-4147-A177-3AD203B41FA5}">
                      <a16:colId xmlns:a16="http://schemas.microsoft.com/office/drawing/2014/main" val="277975314"/>
                    </a:ext>
                  </a:extLst>
                </a:gridCol>
              </a:tblGrid>
              <a:tr h="412030">
                <a:tc>
                  <a:txBody>
                    <a:bodyPr/>
                    <a:lstStyle/>
                    <a:p>
                      <a:r>
                        <a:rPr lang="en-GB" sz="2300" dirty="0"/>
                        <a:t>20J</a:t>
                      </a:r>
                    </a:p>
                  </a:txBody>
                  <a:tcPr/>
                </a:tc>
                <a:tc>
                  <a:txBody>
                    <a:bodyPr/>
                    <a:lstStyle/>
                    <a:p>
                      <a:r>
                        <a:rPr lang="en-GB" sz="2300" dirty="0"/>
                        <a:t>60+</a:t>
                      </a:r>
                    </a:p>
                  </a:txBody>
                  <a:tcPr/>
                </a:tc>
                <a:extLst>
                  <a:ext uri="{0D108BD9-81ED-4DB2-BD59-A6C34878D82A}">
                    <a16:rowId xmlns:a16="http://schemas.microsoft.com/office/drawing/2014/main" val="3832519560"/>
                  </a:ext>
                </a:extLst>
              </a:tr>
              <a:tr h="751349">
                <a:tc>
                  <a:txBody>
                    <a:bodyPr/>
                    <a:lstStyle/>
                    <a:p>
                      <a:r>
                        <a:rPr lang="en-GB" sz="2300" b="1"/>
                        <a:t>Spanish</a:t>
                      </a:r>
                      <a:r>
                        <a:rPr lang="en-GB" sz="2300"/>
                        <a:t> Beginners</a:t>
                      </a:r>
                    </a:p>
                  </a:txBody>
                  <a:tcPr>
                    <a:solidFill>
                      <a:schemeClr val="accent6">
                        <a:lumMod val="60000"/>
                        <a:lumOff val="40000"/>
                      </a:schemeClr>
                    </a:solidFill>
                  </a:tcPr>
                </a:tc>
                <a:tc>
                  <a:txBody>
                    <a:bodyPr/>
                    <a:lstStyle/>
                    <a:p>
                      <a:r>
                        <a:rPr lang="en-GB" sz="2300" dirty="0"/>
                        <a:t>8%</a:t>
                      </a:r>
                    </a:p>
                  </a:txBody>
                  <a:tcPr>
                    <a:solidFill>
                      <a:schemeClr val="accent6">
                        <a:lumMod val="60000"/>
                        <a:lumOff val="40000"/>
                      </a:schemeClr>
                    </a:solidFill>
                  </a:tcPr>
                </a:tc>
                <a:extLst>
                  <a:ext uri="{0D108BD9-81ED-4DB2-BD59-A6C34878D82A}">
                    <a16:rowId xmlns:a16="http://schemas.microsoft.com/office/drawing/2014/main" val="706999808"/>
                  </a:ext>
                </a:extLst>
              </a:tr>
              <a:tr h="412030">
                <a:tc>
                  <a:txBody>
                    <a:bodyPr/>
                    <a:lstStyle/>
                    <a:p>
                      <a:r>
                        <a:rPr lang="en-GB" sz="2300"/>
                        <a:t>Level 1</a:t>
                      </a:r>
                    </a:p>
                  </a:txBody>
                  <a:tcPr>
                    <a:solidFill>
                      <a:schemeClr val="accent6">
                        <a:lumMod val="60000"/>
                        <a:lumOff val="40000"/>
                      </a:schemeClr>
                    </a:solidFill>
                  </a:tcPr>
                </a:tc>
                <a:tc>
                  <a:txBody>
                    <a:bodyPr/>
                    <a:lstStyle/>
                    <a:p>
                      <a:r>
                        <a:rPr lang="en-GB" sz="2300" dirty="0"/>
                        <a:t>6%</a:t>
                      </a:r>
                    </a:p>
                  </a:txBody>
                  <a:tcPr>
                    <a:solidFill>
                      <a:schemeClr val="accent6">
                        <a:lumMod val="60000"/>
                        <a:lumOff val="40000"/>
                      </a:schemeClr>
                    </a:solidFill>
                  </a:tcPr>
                </a:tc>
                <a:extLst>
                  <a:ext uri="{0D108BD9-81ED-4DB2-BD59-A6C34878D82A}">
                    <a16:rowId xmlns:a16="http://schemas.microsoft.com/office/drawing/2014/main" val="1928680755"/>
                  </a:ext>
                </a:extLst>
              </a:tr>
              <a:tr h="412030">
                <a:tc>
                  <a:txBody>
                    <a:bodyPr/>
                    <a:lstStyle/>
                    <a:p>
                      <a:r>
                        <a:rPr lang="en-GB" sz="2300"/>
                        <a:t>Level 2</a:t>
                      </a:r>
                    </a:p>
                  </a:txBody>
                  <a:tcPr>
                    <a:solidFill>
                      <a:schemeClr val="accent6">
                        <a:lumMod val="60000"/>
                        <a:lumOff val="40000"/>
                      </a:schemeClr>
                    </a:solidFill>
                  </a:tcPr>
                </a:tc>
                <a:tc>
                  <a:txBody>
                    <a:bodyPr/>
                    <a:lstStyle/>
                    <a:p>
                      <a:r>
                        <a:rPr lang="en-GB" sz="2300" dirty="0"/>
                        <a:t>7%</a:t>
                      </a:r>
                    </a:p>
                  </a:txBody>
                  <a:tcPr>
                    <a:solidFill>
                      <a:schemeClr val="accent6">
                        <a:lumMod val="60000"/>
                        <a:lumOff val="40000"/>
                      </a:schemeClr>
                    </a:solidFill>
                  </a:tcPr>
                </a:tc>
                <a:extLst>
                  <a:ext uri="{0D108BD9-81ED-4DB2-BD59-A6C34878D82A}">
                    <a16:rowId xmlns:a16="http://schemas.microsoft.com/office/drawing/2014/main" val="2633595790"/>
                  </a:ext>
                </a:extLst>
              </a:tr>
              <a:tr h="412030">
                <a:tc>
                  <a:txBody>
                    <a:bodyPr/>
                    <a:lstStyle/>
                    <a:p>
                      <a:r>
                        <a:rPr lang="en-GB" sz="2300"/>
                        <a:t>Level 3</a:t>
                      </a:r>
                    </a:p>
                  </a:txBody>
                  <a:tcPr>
                    <a:solidFill>
                      <a:schemeClr val="accent6">
                        <a:lumMod val="60000"/>
                        <a:lumOff val="40000"/>
                      </a:schemeClr>
                    </a:solidFill>
                  </a:tcPr>
                </a:tc>
                <a:tc>
                  <a:txBody>
                    <a:bodyPr/>
                    <a:lstStyle/>
                    <a:p>
                      <a:r>
                        <a:rPr lang="en-GB" sz="2300" dirty="0"/>
                        <a:t>11%</a:t>
                      </a:r>
                    </a:p>
                  </a:txBody>
                  <a:tcPr>
                    <a:solidFill>
                      <a:schemeClr val="accent6">
                        <a:lumMod val="60000"/>
                        <a:lumOff val="40000"/>
                      </a:schemeClr>
                    </a:solidFill>
                  </a:tcPr>
                </a:tc>
                <a:extLst>
                  <a:ext uri="{0D108BD9-81ED-4DB2-BD59-A6C34878D82A}">
                    <a16:rowId xmlns:a16="http://schemas.microsoft.com/office/drawing/2014/main" val="2500769614"/>
                  </a:ext>
                </a:extLst>
              </a:tr>
              <a:tr h="751349">
                <a:tc>
                  <a:txBody>
                    <a:bodyPr/>
                    <a:lstStyle/>
                    <a:p>
                      <a:r>
                        <a:rPr lang="en-GB" sz="2300" b="1"/>
                        <a:t>French</a:t>
                      </a:r>
                      <a:r>
                        <a:rPr lang="en-GB" sz="2300"/>
                        <a:t> Beginners</a:t>
                      </a:r>
                    </a:p>
                  </a:txBody>
                  <a:tcPr>
                    <a:solidFill>
                      <a:schemeClr val="accent4">
                        <a:lumMod val="60000"/>
                        <a:lumOff val="40000"/>
                      </a:schemeClr>
                    </a:solidFill>
                  </a:tcPr>
                </a:tc>
                <a:tc>
                  <a:txBody>
                    <a:bodyPr/>
                    <a:lstStyle/>
                    <a:p>
                      <a:r>
                        <a:rPr lang="en-GB" sz="2300" dirty="0"/>
                        <a:t>12%</a:t>
                      </a:r>
                    </a:p>
                  </a:txBody>
                  <a:tcPr>
                    <a:solidFill>
                      <a:schemeClr val="accent4">
                        <a:lumMod val="60000"/>
                        <a:lumOff val="40000"/>
                      </a:schemeClr>
                    </a:solidFill>
                  </a:tcPr>
                </a:tc>
                <a:extLst>
                  <a:ext uri="{0D108BD9-81ED-4DB2-BD59-A6C34878D82A}">
                    <a16:rowId xmlns:a16="http://schemas.microsoft.com/office/drawing/2014/main" val="964545006"/>
                  </a:ext>
                </a:extLst>
              </a:tr>
              <a:tr h="412030">
                <a:tc>
                  <a:txBody>
                    <a:bodyPr/>
                    <a:lstStyle/>
                    <a:p>
                      <a:r>
                        <a:rPr lang="en-GB" sz="2300"/>
                        <a:t>Level 1</a:t>
                      </a:r>
                    </a:p>
                  </a:txBody>
                  <a:tcPr>
                    <a:solidFill>
                      <a:schemeClr val="accent4">
                        <a:lumMod val="60000"/>
                        <a:lumOff val="40000"/>
                      </a:schemeClr>
                    </a:solidFill>
                  </a:tcPr>
                </a:tc>
                <a:tc>
                  <a:txBody>
                    <a:bodyPr/>
                    <a:lstStyle/>
                    <a:p>
                      <a:r>
                        <a:rPr lang="en-GB" sz="2300" dirty="0"/>
                        <a:t>11%</a:t>
                      </a:r>
                    </a:p>
                  </a:txBody>
                  <a:tcPr>
                    <a:solidFill>
                      <a:schemeClr val="accent4">
                        <a:lumMod val="60000"/>
                        <a:lumOff val="40000"/>
                      </a:schemeClr>
                    </a:solidFill>
                  </a:tcPr>
                </a:tc>
                <a:extLst>
                  <a:ext uri="{0D108BD9-81ED-4DB2-BD59-A6C34878D82A}">
                    <a16:rowId xmlns:a16="http://schemas.microsoft.com/office/drawing/2014/main" val="2628720782"/>
                  </a:ext>
                </a:extLst>
              </a:tr>
              <a:tr h="412030">
                <a:tc>
                  <a:txBody>
                    <a:bodyPr/>
                    <a:lstStyle/>
                    <a:p>
                      <a:r>
                        <a:rPr lang="en-GB" sz="2300"/>
                        <a:t>Level 2</a:t>
                      </a:r>
                    </a:p>
                  </a:txBody>
                  <a:tcPr>
                    <a:solidFill>
                      <a:schemeClr val="accent4">
                        <a:lumMod val="60000"/>
                        <a:lumOff val="40000"/>
                      </a:schemeClr>
                    </a:solidFill>
                  </a:tcPr>
                </a:tc>
                <a:tc>
                  <a:txBody>
                    <a:bodyPr/>
                    <a:lstStyle/>
                    <a:p>
                      <a:r>
                        <a:rPr lang="en-GB" sz="2300" dirty="0"/>
                        <a:t>14%</a:t>
                      </a:r>
                    </a:p>
                  </a:txBody>
                  <a:tcPr>
                    <a:solidFill>
                      <a:schemeClr val="accent4">
                        <a:lumMod val="60000"/>
                        <a:lumOff val="40000"/>
                      </a:schemeClr>
                    </a:solidFill>
                  </a:tcPr>
                </a:tc>
                <a:extLst>
                  <a:ext uri="{0D108BD9-81ED-4DB2-BD59-A6C34878D82A}">
                    <a16:rowId xmlns:a16="http://schemas.microsoft.com/office/drawing/2014/main" val="1731474130"/>
                  </a:ext>
                </a:extLst>
              </a:tr>
              <a:tr h="412030">
                <a:tc>
                  <a:txBody>
                    <a:bodyPr/>
                    <a:lstStyle/>
                    <a:p>
                      <a:r>
                        <a:rPr lang="en-GB" sz="2300"/>
                        <a:t>Level 3</a:t>
                      </a:r>
                    </a:p>
                  </a:txBody>
                  <a:tcPr>
                    <a:solidFill>
                      <a:schemeClr val="accent4">
                        <a:lumMod val="60000"/>
                        <a:lumOff val="40000"/>
                      </a:schemeClr>
                    </a:solidFill>
                  </a:tcPr>
                </a:tc>
                <a:tc>
                  <a:txBody>
                    <a:bodyPr/>
                    <a:lstStyle/>
                    <a:p>
                      <a:r>
                        <a:rPr lang="en-GB" sz="2300" dirty="0"/>
                        <a:t>18%</a:t>
                      </a:r>
                    </a:p>
                  </a:txBody>
                  <a:tcPr>
                    <a:solidFill>
                      <a:schemeClr val="accent4">
                        <a:lumMod val="60000"/>
                        <a:lumOff val="40000"/>
                      </a:schemeClr>
                    </a:solidFill>
                  </a:tcPr>
                </a:tc>
                <a:extLst>
                  <a:ext uri="{0D108BD9-81ED-4DB2-BD59-A6C34878D82A}">
                    <a16:rowId xmlns:a16="http://schemas.microsoft.com/office/drawing/2014/main" val="3207048863"/>
                  </a:ext>
                </a:extLst>
              </a:tr>
              <a:tr h="751349">
                <a:tc>
                  <a:txBody>
                    <a:bodyPr/>
                    <a:lstStyle/>
                    <a:p>
                      <a:r>
                        <a:rPr lang="en-GB" sz="2300" b="1" dirty="0"/>
                        <a:t>German</a:t>
                      </a:r>
                      <a:r>
                        <a:rPr lang="en-GB" sz="2300" dirty="0"/>
                        <a:t> Beginners</a:t>
                      </a:r>
                    </a:p>
                  </a:txBody>
                  <a:tcPr>
                    <a:solidFill>
                      <a:schemeClr val="accent1">
                        <a:lumMod val="40000"/>
                        <a:lumOff val="60000"/>
                      </a:schemeClr>
                    </a:solidFill>
                  </a:tcPr>
                </a:tc>
                <a:tc>
                  <a:txBody>
                    <a:bodyPr/>
                    <a:lstStyle/>
                    <a:p>
                      <a:r>
                        <a:rPr lang="en-GB" sz="2300" dirty="0"/>
                        <a:t>10%</a:t>
                      </a:r>
                    </a:p>
                  </a:txBody>
                  <a:tcPr>
                    <a:solidFill>
                      <a:schemeClr val="accent1">
                        <a:lumMod val="40000"/>
                        <a:lumOff val="60000"/>
                      </a:schemeClr>
                    </a:solidFill>
                  </a:tcPr>
                </a:tc>
                <a:extLst>
                  <a:ext uri="{0D108BD9-81ED-4DB2-BD59-A6C34878D82A}">
                    <a16:rowId xmlns:a16="http://schemas.microsoft.com/office/drawing/2014/main" val="3211993200"/>
                  </a:ext>
                </a:extLst>
              </a:tr>
              <a:tr h="412030">
                <a:tc>
                  <a:txBody>
                    <a:bodyPr/>
                    <a:lstStyle/>
                    <a:p>
                      <a:r>
                        <a:rPr lang="en-GB" sz="2300" dirty="0"/>
                        <a:t>Level 1</a:t>
                      </a:r>
                    </a:p>
                  </a:txBody>
                  <a:tcPr>
                    <a:solidFill>
                      <a:schemeClr val="accent1">
                        <a:lumMod val="40000"/>
                        <a:lumOff val="60000"/>
                      </a:schemeClr>
                    </a:solidFill>
                  </a:tcPr>
                </a:tc>
                <a:tc>
                  <a:txBody>
                    <a:bodyPr/>
                    <a:lstStyle/>
                    <a:p>
                      <a:r>
                        <a:rPr lang="en-GB" sz="2300" dirty="0"/>
                        <a:t>12%</a:t>
                      </a:r>
                    </a:p>
                  </a:txBody>
                  <a:tcPr>
                    <a:solidFill>
                      <a:schemeClr val="accent1">
                        <a:lumMod val="40000"/>
                        <a:lumOff val="60000"/>
                      </a:schemeClr>
                    </a:solidFill>
                  </a:tcPr>
                </a:tc>
                <a:extLst>
                  <a:ext uri="{0D108BD9-81ED-4DB2-BD59-A6C34878D82A}">
                    <a16:rowId xmlns:a16="http://schemas.microsoft.com/office/drawing/2014/main" val="3018911902"/>
                  </a:ext>
                </a:extLst>
              </a:tr>
              <a:tr h="412030">
                <a:tc>
                  <a:txBody>
                    <a:bodyPr/>
                    <a:lstStyle/>
                    <a:p>
                      <a:r>
                        <a:rPr lang="en-GB" sz="2300"/>
                        <a:t>Level 2</a:t>
                      </a:r>
                    </a:p>
                  </a:txBody>
                  <a:tcPr>
                    <a:solidFill>
                      <a:schemeClr val="accent1">
                        <a:lumMod val="40000"/>
                        <a:lumOff val="60000"/>
                      </a:schemeClr>
                    </a:solidFill>
                  </a:tcPr>
                </a:tc>
                <a:tc>
                  <a:txBody>
                    <a:bodyPr/>
                    <a:lstStyle/>
                    <a:p>
                      <a:r>
                        <a:rPr lang="en-GB" sz="2300" dirty="0"/>
                        <a:t>15%</a:t>
                      </a:r>
                    </a:p>
                  </a:txBody>
                  <a:tcPr>
                    <a:solidFill>
                      <a:schemeClr val="accent1">
                        <a:lumMod val="40000"/>
                        <a:lumOff val="60000"/>
                      </a:schemeClr>
                    </a:solidFill>
                  </a:tcPr>
                </a:tc>
                <a:extLst>
                  <a:ext uri="{0D108BD9-81ED-4DB2-BD59-A6C34878D82A}">
                    <a16:rowId xmlns:a16="http://schemas.microsoft.com/office/drawing/2014/main" val="1503245122"/>
                  </a:ext>
                </a:extLst>
              </a:tr>
              <a:tr h="412030">
                <a:tc>
                  <a:txBody>
                    <a:bodyPr/>
                    <a:lstStyle/>
                    <a:p>
                      <a:r>
                        <a:rPr lang="en-GB" sz="2300" dirty="0"/>
                        <a:t>Level 3</a:t>
                      </a:r>
                    </a:p>
                  </a:txBody>
                  <a:tcPr>
                    <a:solidFill>
                      <a:schemeClr val="accent1">
                        <a:lumMod val="40000"/>
                        <a:lumOff val="60000"/>
                      </a:schemeClr>
                    </a:solidFill>
                  </a:tcPr>
                </a:tc>
                <a:tc>
                  <a:txBody>
                    <a:bodyPr/>
                    <a:lstStyle/>
                    <a:p>
                      <a:r>
                        <a:rPr lang="en-GB" sz="2300" dirty="0"/>
                        <a:t>12%</a:t>
                      </a:r>
                    </a:p>
                  </a:txBody>
                  <a:tcPr>
                    <a:solidFill>
                      <a:schemeClr val="accent1">
                        <a:lumMod val="40000"/>
                        <a:lumOff val="60000"/>
                      </a:schemeClr>
                    </a:solidFill>
                  </a:tcPr>
                </a:tc>
                <a:extLst>
                  <a:ext uri="{0D108BD9-81ED-4DB2-BD59-A6C34878D82A}">
                    <a16:rowId xmlns:a16="http://schemas.microsoft.com/office/drawing/2014/main" val="3413892091"/>
                  </a:ext>
                </a:extLst>
              </a:tr>
            </a:tbl>
          </a:graphicData>
        </a:graphic>
      </p:graphicFrame>
      <p:sp>
        <p:nvSpPr>
          <p:cNvPr id="16" name="TextBox 15">
            <a:extLst>
              <a:ext uri="{FF2B5EF4-FFF2-40B4-BE49-F238E27FC236}">
                <a16:creationId xmlns:a16="http://schemas.microsoft.com/office/drawing/2014/main" id="{ADDEC088-68D3-4014-B633-A08C1963CC30}"/>
              </a:ext>
            </a:extLst>
          </p:cNvPr>
          <p:cNvSpPr txBox="1"/>
          <p:nvPr/>
        </p:nvSpPr>
        <p:spPr>
          <a:xfrm>
            <a:off x="507999" y="4421055"/>
            <a:ext cx="2984150" cy="461665"/>
          </a:xfrm>
          <a:prstGeom prst="rect">
            <a:avLst/>
          </a:prstGeom>
          <a:noFill/>
        </p:spPr>
        <p:txBody>
          <a:bodyPr wrap="none" rtlCol="0">
            <a:spAutoFit/>
          </a:bodyPr>
          <a:lstStyle/>
          <a:p>
            <a:r>
              <a:rPr lang="en-GB" sz="2400"/>
              <a:t>Age groups (L313, 19J)</a:t>
            </a:r>
          </a:p>
        </p:txBody>
      </p:sp>
      <p:sp>
        <p:nvSpPr>
          <p:cNvPr id="18" name="Arrow: Up 17">
            <a:extLst>
              <a:ext uri="{FF2B5EF4-FFF2-40B4-BE49-F238E27FC236}">
                <a16:creationId xmlns:a16="http://schemas.microsoft.com/office/drawing/2014/main" id="{C102B7DB-2E4A-483C-8FEF-ADBBD41FFDE6}"/>
              </a:ext>
            </a:extLst>
          </p:cNvPr>
          <p:cNvSpPr/>
          <p:nvPr/>
        </p:nvSpPr>
        <p:spPr>
          <a:xfrm rot="10800000">
            <a:off x="6268303" y="4626076"/>
            <a:ext cx="135381" cy="578213"/>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Up 18">
            <a:extLst>
              <a:ext uri="{FF2B5EF4-FFF2-40B4-BE49-F238E27FC236}">
                <a16:creationId xmlns:a16="http://schemas.microsoft.com/office/drawing/2014/main" id="{55DAF200-938F-4DC8-92EA-A7704FD673F0}"/>
              </a:ext>
            </a:extLst>
          </p:cNvPr>
          <p:cNvSpPr/>
          <p:nvPr/>
        </p:nvSpPr>
        <p:spPr>
          <a:xfrm>
            <a:off x="5707069" y="5530600"/>
            <a:ext cx="135381" cy="578213"/>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9920789-0F3B-4CE7-A0B2-74849188CF34}"/>
              </a:ext>
            </a:extLst>
          </p:cNvPr>
          <p:cNvSpPr txBox="1"/>
          <p:nvPr/>
        </p:nvSpPr>
        <p:spPr>
          <a:xfrm>
            <a:off x="5805495" y="5803748"/>
            <a:ext cx="1037463" cy="461665"/>
          </a:xfrm>
          <a:prstGeom prst="rect">
            <a:avLst/>
          </a:prstGeom>
          <a:noFill/>
        </p:spPr>
        <p:txBody>
          <a:bodyPr wrap="square" rtlCol="0">
            <a:spAutoFit/>
          </a:bodyPr>
          <a:lstStyle/>
          <a:p>
            <a:r>
              <a:rPr lang="en-GB" sz="2400"/>
              <a:t>60 -64</a:t>
            </a:r>
          </a:p>
        </p:txBody>
      </p:sp>
      <p:sp>
        <p:nvSpPr>
          <p:cNvPr id="22" name="TextBox 21">
            <a:extLst>
              <a:ext uri="{FF2B5EF4-FFF2-40B4-BE49-F238E27FC236}">
                <a16:creationId xmlns:a16="http://schemas.microsoft.com/office/drawing/2014/main" id="{B506D752-392E-4D3A-9BB0-584EDA08526E}"/>
              </a:ext>
            </a:extLst>
          </p:cNvPr>
          <p:cNvSpPr txBox="1"/>
          <p:nvPr/>
        </p:nvSpPr>
        <p:spPr>
          <a:xfrm>
            <a:off x="6473308" y="4534422"/>
            <a:ext cx="1037463" cy="461665"/>
          </a:xfrm>
          <a:prstGeom prst="rect">
            <a:avLst/>
          </a:prstGeom>
          <a:noFill/>
        </p:spPr>
        <p:txBody>
          <a:bodyPr wrap="square" rtlCol="0">
            <a:spAutoFit/>
          </a:bodyPr>
          <a:lstStyle/>
          <a:p>
            <a:r>
              <a:rPr lang="en-GB" sz="2400"/>
              <a:t>65+</a:t>
            </a:r>
          </a:p>
        </p:txBody>
      </p:sp>
    </p:spTree>
    <p:extLst>
      <p:ext uri="{BB962C8B-B14F-4D97-AF65-F5344CB8AC3E}">
        <p14:creationId xmlns:p14="http://schemas.microsoft.com/office/powerpoint/2010/main" val="181994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3" name="Picture 4" descr="Empty speech bubbles">
            <a:extLst>
              <a:ext uri="{FF2B5EF4-FFF2-40B4-BE49-F238E27FC236}">
                <a16:creationId xmlns:a16="http://schemas.microsoft.com/office/drawing/2014/main" id="{982F9611-577E-484D-9202-E1C70263A7B8}"/>
              </a:ext>
            </a:extLst>
          </p:cNvPr>
          <p:cNvPicPr>
            <a:picLocks noChangeAspect="1"/>
          </p:cNvPicPr>
          <p:nvPr/>
        </p:nvPicPr>
        <p:blipFill rotWithShape="1">
          <a:blip r:embed="rId3"/>
          <a:srcRect t="5516" b="10215"/>
          <a:stretch/>
        </p:blipFill>
        <p:spPr>
          <a:xfrm>
            <a:off x="20" y="10"/>
            <a:ext cx="12191980" cy="6857990"/>
          </a:xfrm>
          <a:prstGeom prst="rect">
            <a:avLst/>
          </a:prstGeom>
        </p:spPr>
      </p:pic>
      <p:sp>
        <p:nvSpPr>
          <p:cNvPr id="2" name="Title 1">
            <a:extLst>
              <a:ext uri="{FF2B5EF4-FFF2-40B4-BE49-F238E27FC236}">
                <a16:creationId xmlns:a16="http://schemas.microsoft.com/office/drawing/2014/main" id="{81F2D4E0-BE73-4799-B6D6-D8B56EE68427}"/>
              </a:ext>
            </a:extLst>
          </p:cNvPr>
          <p:cNvSpPr>
            <a:spLocks noGrp="1"/>
          </p:cNvSpPr>
          <p:nvPr>
            <p:ph type="title"/>
          </p:nvPr>
        </p:nvSpPr>
        <p:spPr>
          <a:xfrm>
            <a:off x="-1033293" y="5029937"/>
            <a:ext cx="9935629" cy="2213910"/>
          </a:xfrm>
          <a:prstGeom prst="ellipse">
            <a:avLst/>
          </a:prstGeom>
        </p:spPr>
        <p:txBody>
          <a:bodyPr vert="horz" lIns="91440" tIns="45720" rIns="91440" bIns="45720" rtlCol="0" anchor="ctr">
            <a:noAutofit/>
          </a:bodyPr>
          <a:lstStyle/>
          <a:p>
            <a:r>
              <a:rPr lang="en-US" sz="3600" b="1" dirty="0">
                <a:latin typeface="+mn-lt"/>
              </a:rPr>
              <a:t>3. WHY LANGUAGE LEARNING</a:t>
            </a:r>
            <a:r>
              <a:rPr lang="en-US" sz="3200" b="1" dirty="0">
                <a:latin typeface="+mn-lt"/>
              </a:rPr>
              <a:t>?</a:t>
            </a:r>
          </a:p>
        </p:txBody>
      </p:sp>
      <p:pic>
        <p:nvPicPr>
          <p:cNvPr id="6" name="Picture 5">
            <a:extLst>
              <a:ext uri="{FF2B5EF4-FFF2-40B4-BE49-F238E27FC236}">
                <a16:creationId xmlns:a16="http://schemas.microsoft.com/office/drawing/2014/main" id="{78971E64-8BA7-48FE-9C6D-FBE045554777}"/>
              </a:ext>
            </a:extLst>
          </p:cNvPr>
          <p:cNvPicPr>
            <a:picLocks noChangeAspect="1"/>
          </p:cNvPicPr>
          <p:nvPr/>
        </p:nvPicPr>
        <p:blipFill>
          <a:blip r:embed="rId4"/>
          <a:stretch>
            <a:fillRect/>
          </a:stretch>
        </p:blipFill>
        <p:spPr>
          <a:xfrm>
            <a:off x="8512288" y="3682046"/>
            <a:ext cx="2139881" cy="1286367"/>
          </a:xfrm>
          <a:prstGeom prst="rect">
            <a:avLst/>
          </a:prstGeom>
        </p:spPr>
      </p:pic>
      <p:pic>
        <p:nvPicPr>
          <p:cNvPr id="8" name="Picture 7">
            <a:extLst>
              <a:ext uri="{FF2B5EF4-FFF2-40B4-BE49-F238E27FC236}">
                <a16:creationId xmlns:a16="http://schemas.microsoft.com/office/drawing/2014/main" id="{3E1AB1BA-23B6-4D29-A7D6-E6D6480C36B4}"/>
              </a:ext>
            </a:extLst>
          </p:cNvPr>
          <p:cNvPicPr>
            <a:picLocks noChangeAspect="1"/>
          </p:cNvPicPr>
          <p:nvPr/>
        </p:nvPicPr>
        <p:blipFill>
          <a:blip r:embed="rId5"/>
          <a:stretch>
            <a:fillRect/>
          </a:stretch>
        </p:blipFill>
        <p:spPr>
          <a:xfrm>
            <a:off x="6252339" y="4229021"/>
            <a:ext cx="2139881" cy="1292464"/>
          </a:xfrm>
          <a:prstGeom prst="rect">
            <a:avLst/>
          </a:prstGeom>
        </p:spPr>
      </p:pic>
      <p:pic>
        <p:nvPicPr>
          <p:cNvPr id="10" name="Picture 9">
            <a:extLst>
              <a:ext uri="{FF2B5EF4-FFF2-40B4-BE49-F238E27FC236}">
                <a16:creationId xmlns:a16="http://schemas.microsoft.com/office/drawing/2014/main" id="{90087338-185F-4562-B390-1E720E34C23C}"/>
              </a:ext>
            </a:extLst>
          </p:cNvPr>
          <p:cNvPicPr>
            <a:picLocks noChangeAspect="1"/>
          </p:cNvPicPr>
          <p:nvPr/>
        </p:nvPicPr>
        <p:blipFill>
          <a:blip r:embed="rId6"/>
          <a:stretch>
            <a:fillRect/>
          </a:stretch>
        </p:blipFill>
        <p:spPr>
          <a:xfrm>
            <a:off x="7884216" y="2483390"/>
            <a:ext cx="2036240" cy="1066892"/>
          </a:xfrm>
          <a:prstGeom prst="rect">
            <a:avLst/>
          </a:prstGeom>
        </p:spPr>
      </p:pic>
      <p:pic>
        <p:nvPicPr>
          <p:cNvPr id="12" name="Picture 11">
            <a:extLst>
              <a:ext uri="{FF2B5EF4-FFF2-40B4-BE49-F238E27FC236}">
                <a16:creationId xmlns:a16="http://schemas.microsoft.com/office/drawing/2014/main" id="{4B64F302-5252-4064-A395-7805E419E811}"/>
              </a:ext>
            </a:extLst>
          </p:cNvPr>
          <p:cNvPicPr>
            <a:picLocks noChangeAspect="1"/>
          </p:cNvPicPr>
          <p:nvPr/>
        </p:nvPicPr>
        <p:blipFill>
          <a:blip r:embed="rId7"/>
          <a:stretch>
            <a:fillRect/>
          </a:stretch>
        </p:blipFill>
        <p:spPr>
          <a:xfrm>
            <a:off x="5988150" y="3024268"/>
            <a:ext cx="2036240" cy="1072989"/>
          </a:xfrm>
          <a:prstGeom prst="rect">
            <a:avLst/>
          </a:prstGeom>
        </p:spPr>
      </p:pic>
    </p:spTree>
    <p:extLst>
      <p:ext uri="{BB962C8B-B14F-4D97-AF65-F5344CB8AC3E}">
        <p14:creationId xmlns:p14="http://schemas.microsoft.com/office/powerpoint/2010/main" val="405942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AD0"/>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295275" y="125095"/>
            <a:ext cx="1118235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GB" sz="3600" b="1"/>
              <a:t>Why language learning is good for older learners</a:t>
            </a:r>
            <a:endParaRPr/>
          </a:p>
        </p:txBody>
      </p:sp>
      <p:sp>
        <p:nvSpPr>
          <p:cNvPr id="251" name="Google Shape;251;p36"/>
          <p:cNvSpPr txBox="1">
            <a:spLocks noGrp="1"/>
          </p:cNvSpPr>
          <p:nvPr>
            <p:ph type="body" idx="1"/>
          </p:nvPr>
        </p:nvSpPr>
        <p:spPr>
          <a:xfrm>
            <a:off x="400050" y="1885950"/>
            <a:ext cx="11077575" cy="487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GB" sz="3000" dirty="0"/>
              <a:t>Language learning is beneficial because it:</a:t>
            </a:r>
          </a:p>
          <a:p>
            <a:pPr marL="228600" lvl="0" indent="-228600" algn="l" rtl="0">
              <a:lnSpc>
                <a:spcPct val="90000"/>
              </a:lnSpc>
              <a:spcBef>
                <a:spcPts val="0"/>
              </a:spcBef>
              <a:spcAft>
                <a:spcPts val="0"/>
              </a:spcAft>
              <a:buClr>
                <a:schemeClr val="dk1"/>
              </a:buClr>
              <a:buSzPct val="100000"/>
              <a:buChar char="•"/>
            </a:pPr>
            <a:endParaRPr lang="en-GB" sz="3000" dirty="0"/>
          </a:p>
          <a:p>
            <a:pPr marL="685800" lvl="1" indent="-228600">
              <a:spcBef>
                <a:spcPts val="0"/>
              </a:spcBef>
              <a:buSzPct val="100000"/>
            </a:pPr>
            <a:r>
              <a:rPr lang="en-GB" sz="2800" dirty="0"/>
              <a:t>interconnects many areas of the brain. Language switching, the ability to activate one language while suppressing another language, helps to develop executive function and cognitive reserve.</a:t>
            </a:r>
          </a:p>
          <a:p>
            <a:pPr marL="685800" lvl="1" indent="-228600">
              <a:spcBef>
                <a:spcPts val="0"/>
              </a:spcBef>
              <a:buSzPct val="100000"/>
            </a:pPr>
            <a:r>
              <a:rPr lang="en-GB" sz="2800" dirty="0"/>
              <a:t>can delay the onset of dementia by between 4 and 5 years. This makes bilingualism more effective than medication.</a:t>
            </a:r>
          </a:p>
          <a:p>
            <a:pPr marL="685800" lvl="1" indent="-228600">
              <a:spcBef>
                <a:spcPts val="0"/>
              </a:spcBef>
              <a:buSzPct val="100000"/>
            </a:pPr>
            <a:r>
              <a:rPr lang="en-GB" sz="2800" dirty="0"/>
              <a:t>promotes theory of mind and metalinguistic awareness.</a:t>
            </a:r>
          </a:p>
          <a:p>
            <a:pPr marL="685800" lvl="1" indent="-228600">
              <a:spcBef>
                <a:spcPts val="0"/>
              </a:spcBef>
              <a:buSzPct val="100000"/>
            </a:pPr>
            <a:r>
              <a:rPr lang="en-GB" sz="2800" dirty="0"/>
              <a:t>can enhance physical, social and psychological wellbeing.</a:t>
            </a:r>
            <a:endParaRPr sz="2800" dirty="0"/>
          </a:p>
          <a:p>
            <a:pPr marL="228600" lvl="0" indent="-64135" algn="l" rtl="0">
              <a:lnSpc>
                <a:spcPct val="90000"/>
              </a:lnSpc>
              <a:spcBef>
                <a:spcPts val="1000"/>
              </a:spcBef>
              <a:spcAft>
                <a:spcPts val="0"/>
              </a:spcAft>
              <a:buClr>
                <a:schemeClr val="dk1"/>
              </a:buClr>
              <a:buSzPct val="1000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U Title">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1200" dirty="0"/>
        </a:defPPr>
      </a:lstStyle>
    </a:txDef>
  </a:objectDefaults>
  <a:extraClrSchemeLst/>
  <a:extLst>
    <a:ext uri="{05A4C25C-085E-4340-85A3-A5531E510DB2}">
      <thm15:themeFamily xmlns:thm15="http://schemas.microsoft.com/office/thememl/2012/main" name="OU Standard Wide - Montserrat  -  Read-Only" id="{21248BF0-E3B0-4C53-A169-55826A3FFB48}" vid="{B6E6AA51-05D2-406F-A906-CDA204BCD29C}"/>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51A7AEEA913F43841A4D8BD080A637" ma:contentTypeVersion="9" ma:contentTypeDescription="Create a new document." ma:contentTypeScope="" ma:versionID="95abf10a02f780df8561e7c327134a07">
  <xsd:schema xmlns:xsd="http://www.w3.org/2001/XMLSchema" xmlns:xs="http://www.w3.org/2001/XMLSchema" xmlns:p="http://schemas.microsoft.com/office/2006/metadata/properties" xmlns:ns2="58767df0-406d-4df6-8b4c-139bb9fe3a07" targetNamespace="http://schemas.microsoft.com/office/2006/metadata/properties" ma:root="true" ma:fieldsID="fdc187d24fa9ecd6d04426a15938c3f0" ns2:_="">
    <xsd:import namespace="58767df0-406d-4df6-8b4c-139bb9fe3a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767df0-406d-4df6-8b4c-139bb9fe3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5D6DB0-7D44-49FD-9C61-78511517B7DD}">
  <ds:schemaRefs>
    <ds:schemaRef ds:uri="http://schemas.microsoft.com/sharepoint/v3/contenttype/forms"/>
  </ds:schemaRefs>
</ds:datastoreItem>
</file>

<file path=customXml/itemProps2.xml><?xml version="1.0" encoding="utf-8"?>
<ds:datastoreItem xmlns:ds="http://schemas.openxmlformats.org/officeDocument/2006/customXml" ds:itemID="{9AC3E500-614A-43F4-A2CF-6FE76E0114F0}">
  <ds:schemaRefs>
    <ds:schemaRef ds:uri="58767df0-406d-4df6-8b4c-139bb9fe3a0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9D4E69-C062-4175-8175-C4C9567B297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110</TotalTime>
  <Words>5544</Words>
  <Application>Microsoft Office PowerPoint</Application>
  <PresentationFormat>Widescreen</PresentationFormat>
  <Paragraphs>466</Paragraphs>
  <Slides>40</Slides>
  <Notes>31</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40</vt:i4>
      </vt:variant>
    </vt:vector>
  </HeadingPairs>
  <TitlesOfParts>
    <vt:vector size="49" baseType="lpstr">
      <vt:lpstr>Arial</vt:lpstr>
      <vt:lpstr>Calibri</vt:lpstr>
      <vt:lpstr>Montserrat</vt:lpstr>
      <vt:lpstr>Noto Sans Symbols</vt:lpstr>
      <vt:lpstr>Segoe UI</vt:lpstr>
      <vt:lpstr>Office Theme</vt:lpstr>
      <vt:lpstr>Office Theme</vt:lpstr>
      <vt:lpstr>Office Theme</vt:lpstr>
      <vt:lpstr>OU Title</vt:lpstr>
      <vt:lpstr>EMPLOYABILITY CONFERENCE 2022</vt:lpstr>
      <vt:lpstr>Parking your assumptions   Enhancing social care worker employability through innovative cross-sector professional learning provision</vt:lpstr>
      <vt:lpstr>Programme</vt:lpstr>
      <vt:lpstr>1. Our journey</vt:lpstr>
      <vt:lpstr>What word or phrase comes to mind when you think of language learning?</vt:lpstr>
      <vt:lpstr> 2. What is an older learner?  Type your age suggestion in the text chat. Say why you selected this age.</vt:lpstr>
      <vt:lpstr>PowerPoint Presentation</vt:lpstr>
      <vt:lpstr>3. WHY LANGUAGE LEARNING?</vt:lpstr>
      <vt:lpstr>Why language learning is good for older learners</vt:lpstr>
      <vt:lpstr>4. Are older learners good at learning languages ?</vt:lpstr>
      <vt:lpstr>Where do older language learners excel and where do they struggle?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Outcomes and impact</vt:lpstr>
      <vt:lpstr>PowerPoint Presentation</vt:lpstr>
      <vt:lpstr>9. What were our findings in terms of employability?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Our upskilling model</vt:lpstr>
      <vt:lpstr>The course – building blocks </vt:lpstr>
      <vt:lpstr>The unit structure</vt:lpstr>
      <vt:lpstr>Our upskilling approach</vt:lpstr>
      <vt:lpstr>The application</vt:lpstr>
      <vt:lpstr>Some reflections</vt:lpstr>
      <vt:lpstr>Over to you…</vt:lpstr>
      <vt:lpstr>Selected literature</vt:lpstr>
      <vt:lpstr>Are older learners good at learning languages – what does the literature say? (1)  C</vt:lpstr>
      <vt:lpstr>Are older learners good at learning languages – what does the literature say? (2)</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Parking your assumptions   Enhancing social care worker employability through innovative cross-sector professional learning provision</dc:title>
  <dc:creator>Sylvia.Warnecke</dc:creator>
  <cp:lastModifiedBy>Caroline.Fletcher-Moore</cp:lastModifiedBy>
  <cp:revision>16</cp:revision>
  <dcterms:modified xsi:type="dcterms:W3CDTF">2022-03-17T21:15:25Z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0x0101006D51A7AEEA913F43841A4D8BD080A637</vt:lpwstr>
  </property>
</Properties>
</file>