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  <p:sldMasterId id="2147483682" r:id="rId5"/>
  </p:sldMasterIdLst>
  <p:notesMasterIdLst>
    <p:notesMasterId r:id="rId25"/>
  </p:notesMasterIdLst>
  <p:sldIdLst>
    <p:sldId id="27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Nunito ExtraBold" pitchFamily="2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81594-5C6D-4925-A02C-AE4D749098B8}" v="4" dt="2022-03-17T10:26:49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90599608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90599608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81aa44f8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181aa44f8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81aa44f8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181aa44f8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2fe03b57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f2fe03b57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2fe03b57a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2fe03b57a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5e8130304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5e8130304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16a523b9a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16a523b9a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16a523b9a7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16a523b9a7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6a523b9a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6a523b9a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fd9e52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fd9e52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5e813030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15e8130304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81aa44f86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81aa44f86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7e419b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17e419b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2fe03b57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2fe03b57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81aa44f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181aa44f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4af6a2b2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4af6a2b2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81aa44f8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81aa44f8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Mango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76275" y="98704"/>
            <a:ext cx="4059000" cy="84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40590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4059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Mango">
  <p:cSld name="CUSTOM_3"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 rot="5400000">
            <a:off x="5170875" y="-986075"/>
            <a:ext cx="24177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/>
          <p:nvPr/>
        </p:nvSpPr>
        <p:spPr>
          <a:xfrm rot="5400000">
            <a:off x="4187787" y="3061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4567575" y="935200"/>
            <a:ext cx="3624300" cy="26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67575" y="254075"/>
            <a:ext cx="3624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 Mango">
  <p:cSld name="CUSTOM_2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3297075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62268" y="338100"/>
            <a:ext cx="3722700" cy="44673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95350" y="354750"/>
            <a:ext cx="38565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676275" y="135525"/>
            <a:ext cx="3683400" cy="682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 Mango">
  <p:cSld name="CUSTOM_15">
    <p:bg>
      <p:bgPr>
        <a:solidFill>
          <a:schemeClr val="accen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76275" y="65775"/>
            <a:ext cx="4059000" cy="849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➜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◦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Mint">
  <p:cSld name="TITLE_1_1_1">
    <p:bg>
      <p:bgPr>
        <a:solidFill>
          <a:schemeClr val="accent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21500" y="1475225"/>
            <a:ext cx="4188600" cy="28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21500" y="794100"/>
            <a:ext cx="418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Mint">
  <p:cSld name="CUSTOM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676275" y="98704"/>
            <a:ext cx="4059000" cy="84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40590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4059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Mint">
  <p:cSld name="CUSTOM_4">
    <p:bg>
      <p:bgPr>
        <a:solidFill>
          <a:schemeClr val="accent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 rot="5400000">
            <a:off x="5170875" y="-986075"/>
            <a:ext cx="24177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5400000">
            <a:off x="4187787" y="3061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567575" y="935200"/>
            <a:ext cx="3624300" cy="26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567575" y="254075"/>
            <a:ext cx="3624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 Mint">
  <p:cSld name="CUSTOM_2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3297075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62268" y="338100"/>
            <a:ext cx="3722700" cy="4467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595350" y="354750"/>
            <a:ext cx="38565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76275" y="135525"/>
            <a:ext cx="3683400" cy="682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 Mint">
  <p:cSld name="CUSTOM_16">
    <p:bg>
      <p:bgPr>
        <a:solidFill>
          <a:schemeClr val="accent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76275" y="65775"/>
            <a:ext cx="4059000" cy="849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➜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◦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yan">
  <p:cSld name="TITLE_1_1_1_1">
    <p:bg>
      <p:bgPr>
        <a:solidFill>
          <a:schemeClr val="accent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21500" y="1475225"/>
            <a:ext cx="4188600" cy="28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21500" y="794100"/>
            <a:ext cx="418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I Branded Title">
  <p:cSld name="TITLE_1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10602"/>
          <a:stretch/>
        </p:blipFill>
        <p:spPr>
          <a:xfrm>
            <a:off x="7428775" y="4164925"/>
            <a:ext cx="1324700" cy="5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21500" y="1669550"/>
            <a:ext cx="47682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21500" y="2965450"/>
            <a:ext cx="47682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yan">
  <p:cSld name="CUSTOM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76275" y="98704"/>
            <a:ext cx="4059000" cy="84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40590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4059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Cyan">
  <p:cSld name="CUSTOM_5">
    <p:bg>
      <p:bgPr>
        <a:solidFill>
          <a:schemeClr val="accent4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 rot="5400000">
            <a:off x="5170875" y="-986075"/>
            <a:ext cx="24177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 rot="5400000">
            <a:off x="4187787" y="3061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4567575" y="935200"/>
            <a:ext cx="3624300" cy="26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4567575" y="254075"/>
            <a:ext cx="3624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 Cyan">
  <p:cSld name="CUSTOM_23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3297075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662268" y="338100"/>
            <a:ext cx="3722700" cy="4467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595350" y="354750"/>
            <a:ext cx="38565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676275" y="135525"/>
            <a:ext cx="3683400" cy="682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 Cyan">
  <p:cSld name="CUSTOM_17">
    <p:bg>
      <p:bgPr>
        <a:solidFill>
          <a:schemeClr val="accent4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76275" y="65775"/>
            <a:ext cx="4059000" cy="849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➜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◦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Indigo">
  <p:cSld name="TITLE_1_1_1_1_1">
    <p:bg>
      <p:bgPr>
        <a:solidFill>
          <a:schemeClr val="accent5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421500" y="1475225"/>
            <a:ext cx="4188600" cy="28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21500" y="794100"/>
            <a:ext cx="418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Indigo">
  <p:cSld name="CUSTOM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76275" y="98704"/>
            <a:ext cx="4059000" cy="84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40590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4059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Indigo">
  <p:cSld name="CUSTOM_6">
    <p:bg>
      <p:bgPr>
        <a:solidFill>
          <a:schemeClr val="accent5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 rot="5400000">
            <a:off x="5170875" y="-986075"/>
            <a:ext cx="24177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/>
          <p:nvPr/>
        </p:nvSpPr>
        <p:spPr>
          <a:xfrm rot="5400000">
            <a:off x="4187787" y="3061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4567575" y="935200"/>
            <a:ext cx="3624300" cy="26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567575" y="254075"/>
            <a:ext cx="3624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 Indigo">
  <p:cSld name="CUSTOM_2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3297075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662268" y="338100"/>
            <a:ext cx="3722700" cy="44673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595350" y="354750"/>
            <a:ext cx="38565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676275" y="135525"/>
            <a:ext cx="3683400" cy="682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 Indigo">
  <p:cSld name="CUSTOM_18">
    <p:bg>
      <p:bgPr>
        <a:solidFill>
          <a:schemeClr val="accent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676275" y="65775"/>
            <a:ext cx="4059000" cy="849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➜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◦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Violet">
  <p:cSld name="TITLE_1_1_1_1_1_1">
    <p:bg>
      <p:bgPr>
        <a:solidFill>
          <a:schemeClr val="accent6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421500" y="1475225"/>
            <a:ext cx="4188600" cy="28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421500" y="794100"/>
            <a:ext cx="418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Branded Title">
  <p:cSld name="TITLE_1_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10602"/>
          <a:stretch/>
        </p:blipFill>
        <p:spPr>
          <a:xfrm>
            <a:off x="5359259" y="4164925"/>
            <a:ext cx="1324700" cy="5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>
            <a:off x="7231175" y="4169325"/>
            <a:ext cx="1494900" cy="598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WHITEOUT</a:t>
            </a:r>
            <a:br>
              <a:rPr lang="en-GB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PARTNER LOGO</a:t>
            </a:r>
            <a:endParaRPr sz="1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21500" y="1669550"/>
            <a:ext cx="47682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421500" y="2965450"/>
            <a:ext cx="47682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Violet">
  <p:cSld name="CUSTOM_1_1_1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1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1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76275" y="98704"/>
            <a:ext cx="4059000" cy="84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40590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4059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Violet">
  <p:cSld name="CUSTOM_7">
    <p:bg>
      <p:bgPr>
        <a:solidFill>
          <a:schemeClr val="accent6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 rot="5400000">
            <a:off x="5170875" y="-986075"/>
            <a:ext cx="24177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/>
          <p:nvPr/>
        </p:nvSpPr>
        <p:spPr>
          <a:xfrm rot="5400000">
            <a:off x="4187787" y="3061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4567575" y="935200"/>
            <a:ext cx="3624300" cy="26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567575" y="254075"/>
            <a:ext cx="3624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 Violet">
  <p:cSld name="CUSTOM_25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3297075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3"/>
          <p:cNvSpPr/>
          <p:nvPr/>
        </p:nvSpPr>
        <p:spPr>
          <a:xfrm>
            <a:off x="662268" y="338100"/>
            <a:ext cx="3722700" cy="44673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/>
          <p:nvPr/>
        </p:nvSpPr>
        <p:spPr>
          <a:xfrm>
            <a:off x="595350" y="354750"/>
            <a:ext cx="38565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676275" y="135525"/>
            <a:ext cx="3683400" cy="682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 Violet">
  <p:cSld name="CUSTOM_19">
    <p:bg>
      <p:bgPr>
        <a:solidFill>
          <a:schemeClr val="accent6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chemeClr val="accent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chemeClr val="accent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676275" y="65775"/>
            <a:ext cx="4059000" cy="8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➜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◦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1" y="3166993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4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8" y="4130271"/>
            <a:ext cx="1095415" cy="7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Magenta">
  <p:cSld name="TITLE_1_2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21500" y="1475225"/>
            <a:ext cx="4188600" cy="28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21500" y="794100"/>
            <a:ext cx="418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Magenta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76275" y="98704"/>
            <a:ext cx="4059000" cy="849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40590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4059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Magenta">
  <p:cSld name="CUSTOM_2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rot="5400000">
            <a:off x="5170875" y="-986075"/>
            <a:ext cx="24177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4187787" y="3061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67575" y="935200"/>
            <a:ext cx="3624300" cy="26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67575" y="254075"/>
            <a:ext cx="3624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 Magenta">
  <p:cSld name="CUSTOM_20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3297075" y="338100"/>
            <a:ext cx="1438200" cy="4467300"/>
          </a:xfrm>
          <a:prstGeom prst="flowChartAlternateProcess">
            <a:avLst/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662268" y="338100"/>
            <a:ext cx="3722700" cy="4467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595350" y="354750"/>
            <a:ext cx="3856500" cy="44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76275" y="135525"/>
            <a:ext cx="3683400" cy="682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 Magenta">
  <p:cSld name="CUSTOM_14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323850" y="338100"/>
            <a:ext cx="1438200" cy="4467300"/>
          </a:xfrm>
          <a:prstGeom prst="flowChartAlternateProcess">
            <a:avLst/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7410450" y="338100"/>
            <a:ext cx="1438200" cy="4467300"/>
          </a:xfrm>
          <a:prstGeom prst="flowChartAlternateProcess">
            <a:avLst/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733350" y="338100"/>
            <a:ext cx="7677300" cy="44673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595350" y="354750"/>
            <a:ext cx="7953300" cy="44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76275" y="65775"/>
            <a:ext cx="4059000" cy="849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76275" y="1573125"/>
            <a:ext cx="36834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➜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◦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‧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2"/>
          </p:nvPr>
        </p:nvSpPr>
        <p:spPr>
          <a:xfrm>
            <a:off x="676275" y="1008150"/>
            <a:ext cx="36834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Mango">
  <p:cSld name="TITLE_1_1">
    <p:bg>
      <p:bgPr>
        <a:solidFill>
          <a:schemeClr val="accen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0" y="379800"/>
            <a:ext cx="3276600" cy="43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1160850" y="379800"/>
            <a:ext cx="4383900" cy="438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421500" y="1475225"/>
            <a:ext cx="4188600" cy="28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‧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‧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21500" y="794100"/>
            <a:ext cx="418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26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ExtraBold"/>
              <a:buNone/>
              <a:defRPr sz="2800">
                <a:solidFill>
                  <a:schemeClr val="dk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57525"/>
            <a:ext cx="8520600" cy="3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➜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●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•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○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◦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‧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‧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‧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Nunito"/>
              <a:buChar char="‧"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managers.org.uk/knowledge-and-insights/research-thought-leadership/management-transformed/" TargetMode="External"/><Relationship Id="rId4" Type="http://schemas.openxmlformats.org/officeDocument/2006/relationships/hyperlink" Target="https://assets.publishing.service.gov.uk/government/uploads/system/uploads/attachment_data/file/925744/Employer_Skills_Survey_2019_research_report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rs.org.uk/wp-content/uploads/2021/09/employability-skills-research_work-ready-graduate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rs.org.uk/wp-content/uploads/2021/09/employability-skills-research_work-ready-graduate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managers.org.uk/wp-content/uploads/2020/04/Better-Together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swarbrick@managers.org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z.spratt@managers.org.u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library.parliament.uk/research-briefings/sn02791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managers.org.uk/wp-content/uploads/2021/02/Management-and-leadership-driving-post-pandemic-prosperity-Feb-21-final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rs.org.uk/knowledge-and-insights/research-thought-leadership/management-transforme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ssets.publishing.service.gov.uk/government/uploads/system/uploads/attachment_data/file/925744/Employer_Skills_Survey_2019_research_repor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356" y="118271"/>
            <a:ext cx="8434848" cy="457048"/>
          </a:xfrm>
        </p:spPr>
        <p:txBody>
          <a:bodyPr/>
          <a:lstStyle/>
          <a:p>
            <a:r>
              <a:rPr lang="en-US" sz="33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4355" y="575319"/>
            <a:ext cx="8434849" cy="498598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1946367" y="640081"/>
            <a:ext cx="2227216" cy="12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783">
              <a:buClrTx/>
            </a:pPr>
            <a:endParaRPr lang="en-GB" sz="1200" kern="1200" dirty="0"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7291443" y="3360354"/>
            <a:ext cx="1806838" cy="166487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284355" y="2114702"/>
            <a:ext cx="8614702" cy="11218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defTabSz="685766">
              <a:buClrTx/>
            </a:pPr>
            <a:r>
              <a:rPr lang="en-GB" sz="2700" dirty="0">
                <a:solidFill>
                  <a:srgbClr val="FFFFFF"/>
                </a:solidFill>
              </a:rPr>
              <a:t>Work-ready graduates: building employability skills for a hybrid world</a:t>
            </a:r>
          </a:p>
          <a:p>
            <a:pPr defTabSz="685766">
              <a:buClrTx/>
            </a:pP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284355" y="2987249"/>
            <a:ext cx="843484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spcBef>
                <a:spcPts val="751"/>
              </a:spcBef>
              <a:buClrTx/>
            </a:pPr>
            <a:r>
              <a:rPr lang="en-GB" sz="1800" dirty="0">
                <a:solidFill>
                  <a:srgbClr val="FFFFFF"/>
                </a:solidFill>
              </a:rPr>
              <a:t>Liz Spratt &amp; Matt Swarbrick, Chartered Management Institute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483150" y="98700"/>
            <a:ext cx="8213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EMPLOYERS STILL REPORT M&amp;L SKILLS GAPS, WITH COMMUNICATION SKILLS INCREASING IN IMPORTANCE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483150" y="952775"/>
            <a:ext cx="357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Most important managerial traits </a:t>
            </a:r>
            <a:endParaRPr sz="1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8" name="Google Shape;3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00" y="1307675"/>
            <a:ext cx="5720646" cy="32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3"/>
          <p:cNvSpPr txBox="1"/>
          <p:nvPr/>
        </p:nvSpPr>
        <p:spPr>
          <a:xfrm>
            <a:off x="5339428" y="3268363"/>
            <a:ext cx="34773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Employers skills survey  2020: </a:t>
            </a:r>
            <a:r>
              <a:rPr lang="en-GB" sz="10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https://assets.publishing.service.gov.uk/government/uploads/system/uploads/attachment_data/file/925744/Employer_Skills_Survey_2019_research_report.pdf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Our 12 skills for managers are taken from our major thought leadership from 2020 “Management Transformed”: </a:t>
            </a:r>
            <a:r>
              <a:rPr lang="en-GB" sz="1000" u="sng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https://www.managers.org.uk/knowledge-and-insights/research-thought-leadership/management-transformed/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title"/>
          </p:nvPr>
        </p:nvSpPr>
        <p:spPr>
          <a:xfrm>
            <a:off x="573075" y="98700"/>
            <a:ext cx="75504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GRADUATES NOT ARRIVING IN THE WORKPLACE WITH THE SKILLS EMPLOYERS EXPECT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25" name="Google Shape;325;p44"/>
          <p:cNvSpPr txBox="1"/>
          <p:nvPr/>
        </p:nvSpPr>
        <p:spPr>
          <a:xfrm>
            <a:off x="1456025" y="1082075"/>
            <a:ext cx="3212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Employers believe graduates do not arrive in the workplace fully equipped with the skills they need to be work-ready. </a:t>
            </a:r>
            <a:endParaRPr sz="1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44"/>
          <p:cNvSpPr txBox="1"/>
          <p:nvPr/>
        </p:nvSpPr>
        <p:spPr>
          <a:xfrm>
            <a:off x="5835428" y="1205975"/>
            <a:ext cx="2841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Students are completely confident they can demonstrate employability skills.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7" name="Google Shape;327;p44"/>
          <p:cNvSpPr/>
          <p:nvPr/>
        </p:nvSpPr>
        <p:spPr>
          <a:xfrm>
            <a:off x="4973223" y="1181775"/>
            <a:ext cx="837600" cy="831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4"/>
          <p:cNvSpPr txBox="1"/>
          <p:nvPr/>
        </p:nvSpPr>
        <p:spPr>
          <a:xfrm>
            <a:off x="4736425" y="1396425"/>
            <a:ext cx="123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-GB" sz="1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9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in</a:t>
            </a:r>
            <a:r>
              <a:rPr lang="en-GB" sz="10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24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44"/>
          <p:cNvSpPr/>
          <p:nvPr/>
        </p:nvSpPr>
        <p:spPr>
          <a:xfrm>
            <a:off x="597573" y="1181763"/>
            <a:ext cx="837600" cy="831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4"/>
          <p:cNvSpPr txBox="1"/>
          <p:nvPr/>
        </p:nvSpPr>
        <p:spPr>
          <a:xfrm>
            <a:off x="482250" y="4420200"/>
            <a:ext cx="8179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Findings taken from our Sept 20201 thought leadership on Work Ready Graduates:</a:t>
            </a:r>
            <a:r>
              <a:rPr lang="en-GB" sz="10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 https://www.managers.org.uk/wp-content/uploads/2021/09/employability-skills-research_work-ready-graduates.pdf</a:t>
            </a:r>
            <a:endParaRPr sz="1000" dirty="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1" name="Google Shape;331;p44"/>
          <p:cNvGrpSpPr/>
          <p:nvPr/>
        </p:nvGrpSpPr>
        <p:grpSpPr>
          <a:xfrm>
            <a:off x="616900" y="2361600"/>
            <a:ext cx="7941300" cy="1911600"/>
            <a:chOff x="489550" y="2359450"/>
            <a:chExt cx="7941300" cy="1911600"/>
          </a:xfrm>
        </p:grpSpPr>
        <p:sp>
          <p:nvSpPr>
            <p:cNvPr id="332" name="Google Shape;332;p44"/>
            <p:cNvSpPr txBox="1"/>
            <p:nvPr/>
          </p:nvSpPr>
          <p:spPr>
            <a:xfrm>
              <a:off x="489550" y="2359450"/>
              <a:ext cx="7941300" cy="1911600"/>
            </a:xfrm>
            <a:prstGeom prst="rect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2"/>
                  </a:solidFill>
                </a:rPr>
                <a:t>Employers believe students need training in:</a:t>
              </a:r>
              <a:endParaRPr b="1">
                <a:solidFill>
                  <a:schemeClr val="dk2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AutoNum type="arabicPeriod"/>
              </a:pPr>
              <a:r>
                <a:rPr lang="en-GB">
                  <a:solidFill>
                    <a:schemeClr val="dk2"/>
                  </a:solidFill>
                </a:rPr>
                <a:t>team working (58%)</a:t>
              </a:r>
              <a:endParaRPr>
                <a:solidFill>
                  <a:schemeClr val="dk2"/>
                </a:solidFill>
              </a:endParaRPr>
            </a:p>
            <a:p>
              <a:pPr marL="4572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AutoNum type="arabicPeriod"/>
              </a:pPr>
              <a:r>
                <a:rPr lang="en-GB">
                  <a:solidFill>
                    <a:schemeClr val="dk2"/>
                  </a:solidFill>
                </a:rPr>
                <a:t>problem-solving (54%)</a:t>
              </a:r>
              <a:endParaRPr>
                <a:solidFill>
                  <a:schemeClr val="dk2"/>
                </a:solidFill>
              </a:endParaRPr>
            </a:p>
            <a:p>
              <a:pPr marL="4572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AutoNum type="arabicPeriod"/>
              </a:pPr>
              <a:r>
                <a:rPr lang="en-GB">
                  <a:solidFill>
                    <a:schemeClr val="dk2"/>
                  </a:solidFill>
                </a:rPr>
                <a:t>communication (52%)</a:t>
              </a:r>
              <a:endParaRPr>
                <a:solidFill>
                  <a:schemeClr val="dk2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</p:txBody>
        </p:sp>
        <p:sp>
          <p:nvSpPr>
            <p:cNvPr id="333" name="Google Shape;333;p44"/>
            <p:cNvSpPr txBox="1"/>
            <p:nvPr/>
          </p:nvSpPr>
          <p:spPr>
            <a:xfrm>
              <a:off x="4668425" y="2359450"/>
              <a:ext cx="3762300" cy="1898700"/>
            </a:xfrm>
            <a:prstGeom prst="rect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dk2"/>
                  </a:solidFill>
                  <a:highlight>
                    <a:srgbClr val="FFFFFF"/>
                  </a:highlight>
                </a:rPr>
                <a:t>But also cite skills for the remote workplace:</a:t>
              </a:r>
              <a:endParaRPr b="1" dirty="0">
                <a:solidFill>
                  <a:schemeClr val="dk2"/>
                </a:solidFill>
                <a:highlight>
                  <a:srgbClr val="FFFFFF"/>
                </a:highlight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b="1" dirty="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Char char="●"/>
              </a:pPr>
              <a:r>
                <a:rPr lang="en-GB" dirty="0">
                  <a:solidFill>
                    <a:schemeClr val="dk2"/>
                  </a:solidFill>
                  <a:highlight>
                    <a:srgbClr val="FFFFFF"/>
                  </a:highlight>
                </a:rPr>
                <a:t>Self-management, motivation, digital communication, creating a digital personal brand/profile, and networking effectively in a digital world are in demand.</a:t>
              </a:r>
              <a:endParaRPr sz="9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34" name="Google Shape;334;p44"/>
          <p:cNvSpPr txBox="1"/>
          <p:nvPr/>
        </p:nvSpPr>
        <p:spPr>
          <a:xfrm>
            <a:off x="4775825" y="1181775"/>
            <a:ext cx="123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only</a:t>
            </a:r>
            <a:r>
              <a:rPr lang="en-GB" b="1">
                <a:solidFill>
                  <a:srgbClr val="434343"/>
                </a:solidFill>
              </a:rPr>
              <a:t> 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335" name="Google Shape;335;p44"/>
          <p:cNvSpPr txBox="1"/>
          <p:nvPr/>
        </p:nvSpPr>
        <p:spPr>
          <a:xfrm>
            <a:off x="630574" y="1343325"/>
            <a:ext cx="7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78%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 txBox="1">
            <a:spLocks noGrp="1"/>
          </p:cNvSpPr>
          <p:nvPr>
            <p:ph type="title"/>
          </p:nvPr>
        </p:nvSpPr>
        <p:spPr>
          <a:xfrm>
            <a:off x="533750" y="22500"/>
            <a:ext cx="78120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EMBEDDING EMPLOYABILITY SKILLS IN UNDERGRADUATE DEGREES PROGRAMMES IS KEY</a:t>
            </a:r>
            <a:endParaRPr sz="2400"/>
          </a:p>
        </p:txBody>
      </p:sp>
      <p:sp>
        <p:nvSpPr>
          <p:cNvPr id="341" name="Google Shape;341;p45"/>
          <p:cNvSpPr txBox="1"/>
          <p:nvPr/>
        </p:nvSpPr>
        <p:spPr>
          <a:xfrm>
            <a:off x="1444500" y="3604100"/>
            <a:ext cx="4464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2" name="Google Shape;342;p45"/>
          <p:cNvSpPr txBox="1"/>
          <p:nvPr/>
        </p:nvSpPr>
        <p:spPr>
          <a:xfrm>
            <a:off x="1520700" y="1000463"/>
            <a:ext cx="2779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employers want training programmes to ensure graduates are work-ready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43" name="Google Shape;343;p45"/>
          <p:cNvSpPr/>
          <p:nvPr/>
        </p:nvSpPr>
        <p:spPr>
          <a:xfrm>
            <a:off x="633123" y="1058238"/>
            <a:ext cx="837600" cy="831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45"/>
          <p:cNvSpPr txBox="1"/>
          <p:nvPr/>
        </p:nvSpPr>
        <p:spPr>
          <a:xfrm>
            <a:off x="689700" y="1227438"/>
            <a:ext cx="123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95%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45"/>
          <p:cNvSpPr txBox="1"/>
          <p:nvPr/>
        </p:nvSpPr>
        <p:spPr>
          <a:xfrm>
            <a:off x="533750" y="4263238"/>
            <a:ext cx="8179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</a:rPr>
              <a:t>Findings taken from our Sept 20201 thought leadership on Work Ready Graduates:</a:t>
            </a:r>
            <a:r>
              <a:rPr lang="en-GB" sz="1000" u="sng" dirty="0">
                <a:solidFill>
                  <a:schemeClr val="hlink"/>
                </a:solidFill>
                <a:hlinkClick r:id="rId3"/>
              </a:rPr>
              <a:t> https://www.managers.org.uk/wp-content/uploads/2021/09/employability-skills-research_work-ready-graduates.pdf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CMI graduate outcomes statistics taken from: </a:t>
            </a:r>
            <a:r>
              <a:rPr lang="en-GB" sz="1000" u="sng" dirty="0">
                <a:solidFill>
                  <a:schemeClr val="hlink"/>
                </a:solidFill>
                <a:hlinkClick r:id="rId4"/>
              </a:rPr>
              <a:t>https://www.managers.org.uk/wp-content/uploads/2020/04/Better-Together.pdf</a:t>
            </a:r>
            <a:endParaRPr sz="1000" dirty="0"/>
          </a:p>
        </p:txBody>
      </p:sp>
      <p:sp>
        <p:nvSpPr>
          <p:cNvPr id="346" name="Google Shape;346;p45"/>
          <p:cNvSpPr/>
          <p:nvPr/>
        </p:nvSpPr>
        <p:spPr>
          <a:xfrm>
            <a:off x="603210" y="2156238"/>
            <a:ext cx="837600" cy="831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7" name="Google Shape;347;p45"/>
          <p:cNvSpPr txBox="1"/>
          <p:nvPr/>
        </p:nvSpPr>
        <p:spPr>
          <a:xfrm>
            <a:off x="633125" y="2338788"/>
            <a:ext cx="123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89%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45"/>
          <p:cNvSpPr txBox="1"/>
          <p:nvPr/>
        </p:nvSpPr>
        <p:spPr>
          <a:xfrm>
            <a:off x="1520700" y="2071225"/>
            <a:ext cx="2367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students wanted to take – or find out more - about employability bootcamps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9" name="Google Shape;349;p45"/>
          <p:cNvSpPr/>
          <p:nvPr/>
        </p:nvSpPr>
        <p:spPr>
          <a:xfrm>
            <a:off x="597135" y="3303326"/>
            <a:ext cx="837600" cy="831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p45"/>
          <p:cNvSpPr txBox="1"/>
          <p:nvPr/>
        </p:nvSpPr>
        <p:spPr>
          <a:xfrm>
            <a:off x="639200" y="3503563"/>
            <a:ext cx="123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55%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1562075" y="3245588"/>
            <a:ext cx="263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employers want completion of an accredited training course or qualification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352" name="Google Shape;352;p45"/>
          <p:cNvSpPr/>
          <p:nvPr/>
        </p:nvSpPr>
        <p:spPr>
          <a:xfrm>
            <a:off x="4123075" y="1964250"/>
            <a:ext cx="1071300" cy="10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5"/>
          <p:cNvSpPr txBox="1"/>
          <p:nvPr/>
        </p:nvSpPr>
        <p:spPr>
          <a:xfrm>
            <a:off x="5066938" y="2618250"/>
            <a:ext cx="1502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7%</a:t>
            </a:r>
            <a:endParaRPr sz="3300"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45"/>
          <p:cNvSpPr txBox="1"/>
          <p:nvPr/>
        </p:nvSpPr>
        <p:spPr>
          <a:xfrm>
            <a:off x="5277350" y="1401700"/>
            <a:ext cx="3093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accent1"/>
                </a:solidFill>
              </a:rPr>
              <a:t>Students on CMI accredited courses are more employable and have improved salary outcomes</a:t>
            </a:r>
            <a:endParaRPr sz="1700" b="1">
              <a:solidFill>
                <a:schemeClr val="accent1"/>
              </a:solidFill>
            </a:endParaRPr>
          </a:p>
        </p:txBody>
      </p:sp>
      <p:sp>
        <p:nvSpPr>
          <p:cNvPr id="355" name="Google Shape;355;p45"/>
          <p:cNvSpPr txBox="1"/>
          <p:nvPr/>
        </p:nvSpPr>
        <p:spPr>
          <a:xfrm>
            <a:off x="7230200" y="2618250"/>
            <a:ext cx="1158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8%</a:t>
            </a:r>
            <a:endParaRPr sz="3300"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4927138" y="3158550"/>
            <a:ext cx="1782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more likely to be in highly skilled roles</a:t>
            </a:r>
            <a:r>
              <a:rPr lang="en-GB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57" name="Google Shape;357;p45"/>
          <p:cNvSpPr txBox="1"/>
          <p:nvPr/>
        </p:nvSpPr>
        <p:spPr>
          <a:xfrm>
            <a:off x="6907825" y="3135450"/>
            <a:ext cx="1782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salary boost equating to an</a:t>
            </a:r>
            <a:r>
              <a:rPr lang="en-GB" b="1">
                <a:solidFill>
                  <a:schemeClr val="dk2"/>
                </a:solidFill>
              </a:rPr>
              <a:t> extra £2,000 a year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>
            <a:spLocks noGrp="1"/>
          </p:cNvSpPr>
          <p:nvPr>
            <p:ph type="title"/>
          </p:nvPr>
        </p:nvSpPr>
        <p:spPr>
          <a:xfrm>
            <a:off x="676275" y="98700"/>
            <a:ext cx="45996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RECOMMENDATIONS</a:t>
            </a:r>
            <a:endParaRPr sz="3300"/>
          </a:p>
        </p:txBody>
      </p:sp>
      <p:sp>
        <p:nvSpPr>
          <p:cNvPr id="363" name="Google Shape;363;p46"/>
          <p:cNvSpPr txBox="1">
            <a:spLocks noGrp="1"/>
          </p:cNvSpPr>
          <p:nvPr>
            <p:ph type="body" idx="1"/>
          </p:nvPr>
        </p:nvSpPr>
        <p:spPr>
          <a:xfrm>
            <a:off x="590500" y="773750"/>
            <a:ext cx="8291700" cy="3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Embed accredited employability skills in course modules where possible, or ensure all students have access to accredited standalone employability modules.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10074"/>
              </a:buClr>
              <a:buSzPts val="1400"/>
              <a:buAutoNum type="arabicPeriod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Take a whole-university approach to employability from the outset of courses. All students need access to employability skills regardless of degree course.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Make sure students are aware of their employability skills and are able to measure and track their employability skills gain.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Support students to articulate and convey their skills and be able to demonstrate they are work-ready in an increasingly digital workplace.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10074"/>
              </a:buClr>
              <a:buSzPts val="1400"/>
              <a:buAutoNum type="arabicPeriod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Use existing and emerging national and regional networks to connect with employers to better understand the skills needed for the workplace.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Create networking opportunities for students to connect with local employers to provide real-life work-based assignments, mentoring opportunities and career pathways.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>
            <a:spLocks noGrp="1"/>
          </p:cNvSpPr>
          <p:nvPr>
            <p:ph type="title"/>
          </p:nvPr>
        </p:nvSpPr>
        <p:spPr>
          <a:xfrm>
            <a:off x="0" y="1830475"/>
            <a:ext cx="62067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EMPLOYABILITY DIAGNOSTIC AND BOOTCAMP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369;p4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>
            <a:spLocks noGrp="1"/>
          </p:cNvSpPr>
          <p:nvPr>
            <p:ph type="title"/>
          </p:nvPr>
        </p:nvSpPr>
        <p:spPr>
          <a:xfrm>
            <a:off x="676275" y="98700"/>
            <a:ext cx="72303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EMPLOYABILITY SKILLS FRAMEWORK</a:t>
            </a:r>
            <a:endParaRPr sz="3000"/>
          </a:p>
        </p:txBody>
      </p:sp>
      <p:pic>
        <p:nvPicPr>
          <p:cNvPr id="375" name="Google Shape;3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375" y="686450"/>
            <a:ext cx="6581325" cy="405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>
            <a:spLocks noGrp="1"/>
          </p:cNvSpPr>
          <p:nvPr>
            <p:ph type="title"/>
          </p:nvPr>
        </p:nvSpPr>
        <p:spPr>
          <a:xfrm>
            <a:off x="558200" y="103425"/>
            <a:ext cx="44484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PROPOSED SOLUTION</a:t>
            </a:r>
            <a:endParaRPr sz="3000"/>
          </a:p>
        </p:txBody>
      </p:sp>
      <p:sp>
        <p:nvSpPr>
          <p:cNvPr id="381" name="Google Shape;381;p49"/>
          <p:cNvSpPr txBox="1">
            <a:spLocks noGrp="1"/>
          </p:cNvSpPr>
          <p:nvPr>
            <p:ph type="body" idx="1"/>
          </p:nvPr>
        </p:nvSpPr>
        <p:spPr>
          <a:xfrm>
            <a:off x="482175" y="1740350"/>
            <a:ext cx="4253100" cy="28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4A11E"/>
              </a:buClr>
              <a:buSzPts val="1400"/>
              <a:buFont typeface="Arial"/>
              <a:buChar char="➜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Development tool for core employability skills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4A11E"/>
              </a:buClr>
              <a:buSzPts val="1400"/>
              <a:buFont typeface="Arial"/>
              <a:buChar char="➜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Aligned to Employability Skills Framework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4A11E"/>
              </a:buClr>
              <a:buSzPts val="1400"/>
              <a:buFont typeface="Arial"/>
              <a:buChar char="➜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Self-diagnostic + e-learning programmes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4A11E"/>
              </a:buClr>
              <a:buSzPts val="1400"/>
              <a:buFont typeface="Arial"/>
              <a:buChar char="➜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Aimed at students across university faculties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4A11E"/>
              </a:buClr>
              <a:buSzPts val="1400"/>
              <a:buFont typeface="Arial"/>
              <a:buChar char="➜"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Certification &amp; Digital Badging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9"/>
          <p:cNvSpPr txBox="1">
            <a:spLocks noGrp="1"/>
          </p:cNvSpPr>
          <p:nvPr>
            <p:ph type="subTitle" idx="2"/>
          </p:nvPr>
        </p:nvSpPr>
        <p:spPr>
          <a:xfrm>
            <a:off x="579225" y="812875"/>
            <a:ext cx="4059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Introducing Employability Bootcamps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83" name="Google Shape;383;p49"/>
          <p:cNvGrpSpPr/>
          <p:nvPr/>
        </p:nvGrpSpPr>
        <p:grpSpPr>
          <a:xfrm>
            <a:off x="5077238" y="1220668"/>
            <a:ext cx="3270551" cy="2955015"/>
            <a:chOff x="2902488" y="902232"/>
            <a:chExt cx="3339000" cy="3339000"/>
          </a:xfrm>
        </p:grpSpPr>
        <p:sp>
          <p:nvSpPr>
            <p:cNvPr id="384" name="Google Shape;384;p49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solidFill>
              <a:srgbClr val="F4A11E"/>
            </a:solidFill>
            <a:ln w="19050" cap="flat" cmpd="sng">
              <a:solidFill>
                <a:srgbClr val="F4A11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9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F4A11E"/>
            </a:solidFill>
            <a:ln w="9525" cap="flat" cmpd="sng">
              <a:solidFill>
                <a:srgbClr val="F4A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49"/>
          <p:cNvGrpSpPr/>
          <p:nvPr/>
        </p:nvGrpSpPr>
        <p:grpSpPr>
          <a:xfrm>
            <a:off x="5823176" y="1894640"/>
            <a:ext cx="1778674" cy="1607072"/>
            <a:chOff x="3664038" y="1663782"/>
            <a:chExt cx="1815900" cy="1815900"/>
          </a:xfrm>
        </p:grpSpPr>
        <p:sp>
          <p:nvSpPr>
            <p:cNvPr id="387" name="Google Shape;387;p49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ADE9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9"/>
            <p:cNvSpPr txBox="1"/>
            <p:nvPr/>
          </p:nvSpPr>
          <p:spPr>
            <a:xfrm>
              <a:off x="3900000" y="2158483"/>
              <a:ext cx="1431900" cy="826500"/>
            </a:xfrm>
            <a:prstGeom prst="rect">
              <a:avLst/>
            </a:prstGeom>
            <a:solidFill>
              <a:srgbClr val="00AD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</a:rPr>
                <a:t>Employability Bootcamps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89" name="Google Shape;389;p49"/>
          <p:cNvGrpSpPr/>
          <p:nvPr/>
        </p:nvGrpSpPr>
        <p:grpSpPr>
          <a:xfrm>
            <a:off x="5977076" y="812882"/>
            <a:ext cx="1460141" cy="945711"/>
            <a:chOff x="2705135" y="853971"/>
            <a:chExt cx="1490700" cy="1068600"/>
          </a:xfrm>
        </p:grpSpPr>
        <p:sp>
          <p:nvSpPr>
            <p:cNvPr id="390" name="Google Shape;390;p49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1" name="Google Shape;391;p49"/>
            <p:cNvSpPr txBox="1"/>
            <p:nvPr/>
          </p:nvSpPr>
          <p:spPr>
            <a:xfrm>
              <a:off x="2705135" y="1022128"/>
              <a:ext cx="1490700" cy="732300"/>
            </a:xfrm>
            <a:prstGeom prst="rect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</a:rPr>
                <a:t>Diagnostic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92" name="Google Shape;392;p49"/>
          <p:cNvGrpSpPr/>
          <p:nvPr/>
        </p:nvGrpSpPr>
        <p:grpSpPr>
          <a:xfrm>
            <a:off x="5977199" y="3637747"/>
            <a:ext cx="1460141" cy="945711"/>
            <a:chOff x="5003529" y="3234278"/>
            <a:chExt cx="1490700" cy="1068600"/>
          </a:xfrm>
        </p:grpSpPr>
        <p:sp>
          <p:nvSpPr>
            <p:cNvPr id="393" name="Google Shape;393;p49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4" name="Google Shape;394;p49"/>
            <p:cNvSpPr txBox="1"/>
            <p:nvPr/>
          </p:nvSpPr>
          <p:spPr>
            <a:xfrm>
              <a:off x="5003529" y="3402502"/>
              <a:ext cx="1490700" cy="732300"/>
            </a:xfrm>
            <a:prstGeom prst="rect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</a:rPr>
                <a:t>e-Learning</a:t>
              </a:r>
              <a:r>
                <a:rPr lang="en-GB" sz="800" b="1">
                  <a:solidFill>
                    <a:srgbClr val="FFFFFF"/>
                  </a:solidFill>
                </a:rPr>
                <a:t> </a:t>
              </a:r>
              <a:endParaRPr sz="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95" name="Google Shape;395;p49"/>
          <p:cNvGrpSpPr/>
          <p:nvPr/>
        </p:nvGrpSpPr>
        <p:grpSpPr>
          <a:xfrm>
            <a:off x="4572000" y="2228443"/>
            <a:ext cx="1187154" cy="945711"/>
            <a:chOff x="5155300" y="3234278"/>
            <a:chExt cx="1212000" cy="1068600"/>
          </a:xfrm>
        </p:grpSpPr>
        <p:sp>
          <p:nvSpPr>
            <p:cNvPr id="396" name="Google Shape;396;p49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7" name="Google Shape;397;p49"/>
            <p:cNvSpPr txBox="1"/>
            <p:nvPr/>
          </p:nvSpPr>
          <p:spPr>
            <a:xfrm>
              <a:off x="5155300" y="3402506"/>
              <a:ext cx="1212000" cy="732300"/>
            </a:xfrm>
            <a:prstGeom prst="rect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</a:rPr>
                <a:t>Career skills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98" name="Google Shape;398;p49"/>
          <p:cNvGrpSpPr/>
          <p:nvPr/>
        </p:nvGrpSpPr>
        <p:grpSpPr>
          <a:xfrm>
            <a:off x="7665875" y="2228443"/>
            <a:ext cx="1187154" cy="945711"/>
            <a:chOff x="5128310" y="3234278"/>
            <a:chExt cx="1212000" cy="1068600"/>
          </a:xfrm>
        </p:grpSpPr>
        <p:sp>
          <p:nvSpPr>
            <p:cNvPr id="399" name="Google Shape;399;p49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0" name="Google Shape;400;p49"/>
            <p:cNvSpPr txBox="1"/>
            <p:nvPr/>
          </p:nvSpPr>
          <p:spPr>
            <a:xfrm>
              <a:off x="5128310" y="3402506"/>
              <a:ext cx="1212000" cy="732300"/>
            </a:xfrm>
            <a:prstGeom prst="rect">
              <a:avLst/>
            </a:prstGeom>
            <a:solidFill>
              <a:srgbClr val="00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</a:rPr>
                <a:t>Report</a:t>
              </a:r>
              <a:endParaRPr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>
            <a:spLocks noGrp="1"/>
          </p:cNvSpPr>
          <p:nvPr>
            <p:ph type="title"/>
          </p:nvPr>
        </p:nvSpPr>
        <p:spPr>
          <a:xfrm>
            <a:off x="708400" y="102275"/>
            <a:ext cx="71358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SKILLS &amp; E-LEARNING STRUCTURES</a:t>
            </a:r>
            <a:endParaRPr sz="3000"/>
          </a:p>
        </p:txBody>
      </p:sp>
      <p:sp>
        <p:nvSpPr>
          <p:cNvPr id="406" name="Google Shape;406;p50"/>
          <p:cNvSpPr/>
          <p:nvPr/>
        </p:nvSpPr>
        <p:spPr>
          <a:xfrm>
            <a:off x="1980525" y="1040425"/>
            <a:ext cx="5288100" cy="62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</a:rPr>
              <a:t>Employability Bootcamp Series</a:t>
            </a:r>
            <a:endParaRPr sz="1600" b="1">
              <a:solidFill>
                <a:schemeClr val="dk2"/>
              </a:solidFill>
            </a:endParaRPr>
          </a:p>
        </p:txBody>
      </p:sp>
      <p:sp>
        <p:nvSpPr>
          <p:cNvPr id="407" name="Google Shape;407;p50"/>
          <p:cNvSpPr/>
          <p:nvPr/>
        </p:nvSpPr>
        <p:spPr>
          <a:xfrm>
            <a:off x="609575" y="1970375"/>
            <a:ext cx="1664700" cy="627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Personal Effectiveness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08" name="Google Shape;408;p50"/>
          <p:cNvSpPr/>
          <p:nvPr/>
        </p:nvSpPr>
        <p:spPr>
          <a:xfrm>
            <a:off x="2820126" y="1970375"/>
            <a:ext cx="1622100" cy="627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Interpersonal Excellence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09" name="Google Shape;409;p50"/>
          <p:cNvSpPr/>
          <p:nvPr/>
        </p:nvSpPr>
        <p:spPr>
          <a:xfrm>
            <a:off x="5030650" y="1970375"/>
            <a:ext cx="1622100" cy="627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Organisational Performance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10" name="Google Shape;410;p50"/>
          <p:cNvSpPr/>
          <p:nvPr/>
        </p:nvSpPr>
        <p:spPr>
          <a:xfrm>
            <a:off x="7268625" y="1941838"/>
            <a:ext cx="1542600" cy="627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Career Management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11" name="Google Shape;411;p50"/>
          <p:cNvSpPr/>
          <p:nvPr/>
        </p:nvSpPr>
        <p:spPr>
          <a:xfrm>
            <a:off x="858575" y="2664475"/>
            <a:ext cx="14157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</a:rPr>
              <a:t>Managing Self</a:t>
            </a:r>
            <a:endParaRPr sz="1200" b="1" dirty="0">
              <a:solidFill>
                <a:schemeClr val="dk2"/>
              </a:solidFill>
            </a:endParaRPr>
          </a:p>
        </p:txBody>
      </p:sp>
      <p:sp>
        <p:nvSpPr>
          <p:cNvPr id="412" name="Google Shape;412;p50"/>
          <p:cNvSpPr/>
          <p:nvPr/>
        </p:nvSpPr>
        <p:spPr>
          <a:xfrm>
            <a:off x="858575" y="3252500"/>
            <a:ext cx="1508400" cy="521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</a:rPr>
              <a:t>Critical Analysis &amp; Problem Solving</a:t>
            </a:r>
            <a:endParaRPr sz="1200" b="1" dirty="0">
              <a:solidFill>
                <a:schemeClr val="dk2"/>
              </a:solidFill>
            </a:endParaRPr>
          </a:p>
        </p:txBody>
      </p:sp>
      <p:sp>
        <p:nvSpPr>
          <p:cNvPr id="413" name="Google Shape;413;p50"/>
          <p:cNvSpPr/>
          <p:nvPr/>
        </p:nvSpPr>
        <p:spPr>
          <a:xfrm>
            <a:off x="858575" y="3840525"/>
            <a:ext cx="14157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Communication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14" name="Google Shape;414;p50"/>
          <p:cNvSpPr/>
          <p:nvPr/>
        </p:nvSpPr>
        <p:spPr>
          <a:xfrm>
            <a:off x="3026375" y="2664475"/>
            <a:ext cx="14157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</a:rPr>
              <a:t>Interpersonal Skills</a:t>
            </a:r>
            <a:endParaRPr sz="1200" b="1" dirty="0">
              <a:solidFill>
                <a:schemeClr val="dk2"/>
              </a:solidFill>
            </a:endParaRPr>
          </a:p>
        </p:txBody>
      </p:sp>
      <p:sp>
        <p:nvSpPr>
          <p:cNvPr id="415" name="Google Shape;415;p50"/>
          <p:cNvSpPr/>
          <p:nvPr/>
        </p:nvSpPr>
        <p:spPr>
          <a:xfrm>
            <a:off x="3026375" y="3252500"/>
            <a:ext cx="14157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Leadership Skills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16" name="Google Shape;416;p50"/>
          <p:cNvSpPr/>
          <p:nvPr/>
        </p:nvSpPr>
        <p:spPr>
          <a:xfrm>
            <a:off x="3026375" y="3840525"/>
            <a:ext cx="14157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Collaborative Working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17" name="Google Shape;417;p50"/>
          <p:cNvSpPr/>
          <p:nvPr/>
        </p:nvSpPr>
        <p:spPr>
          <a:xfrm>
            <a:off x="5320675" y="2664475"/>
            <a:ext cx="1293600" cy="45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Managing  Change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18" name="Google Shape;418;p50"/>
          <p:cNvSpPr/>
          <p:nvPr/>
        </p:nvSpPr>
        <p:spPr>
          <a:xfrm>
            <a:off x="5320675" y="3241496"/>
            <a:ext cx="1293600" cy="45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Managing Resources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19" name="Google Shape;419;p50"/>
          <p:cNvSpPr/>
          <p:nvPr/>
        </p:nvSpPr>
        <p:spPr>
          <a:xfrm>
            <a:off x="5320675" y="3818518"/>
            <a:ext cx="1293600" cy="45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Business Acumen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20" name="Google Shape;420;p50"/>
          <p:cNvSpPr/>
          <p:nvPr/>
        </p:nvSpPr>
        <p:spPr>
          <a:xfrm>
            <a:off x="7517625" y="2664463"/>
            <a:ext cx="12936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CV Writing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21" name="Google Shape;421;p50"/>
          <p:cNvSpPr/>
          <p:nvPr/>
        </p:nvSpPr>
        <p:spPr>
          <a:xfrm>
            <a:off x="7517625" y="3252488"/>
            <a:ext cx="12936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Finding a Job</a:t>
            </a:r>
            <a:endParaRPr sz="1200" b="1">
              <a:solidFill>
                <a:schemeClr val="dk2"/>
              </a:solidFill>
            </a:endParaRPr>
          </a:p>
        </p:txBody>
      </p:sp>
      <p:sp>
        <p:nvSpPr>
          <p:cNvPr id="422" name="Google Shape;422;p50"/>
          <p:cNvSpPr/>
          <p:nvPr/>
        </p:nvSpPr>
        <p:spPr>
          <a:xfrm>
            <a:off x="7517625" y="3840513"/>
            <a:ext cx="12936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</a:rPr>
              <a:t>Interview Skills</a:t>
            </a:r>
            <a:endParaRPr sz="1200" b="1">
              <a:solidFill>
                <a:schemeClr val="dk2"/>
              </a:solidFill>
            </a:endParaRPr>
          </a:p>
        </p:txBody>
      </p:sp>
      <p:cxnSp>
        <p:nvCxnSpPr>
          <p:cNvPr id="423" name="Google Shape;423;p50"/>
          <p:cNvCxnSpPr>
            <a:stCxn id="411" idx="1"/>
            <a:endCxn id="407" idx="1"/>
          </p:cNvCxnSpPr>
          <p:nvPr/>
        </p:nvCxnSpPr>
        <p:spPr>
          <a:xfrm rot="10800000">
            <a:off x="609575" y="2284375"/>
            <a:ext cx="249000" cy="609600"/>
          </a:xfrm>
          <a:prstGeom prst="bentConnector3">
            <a:avLst>
              <a:gd name="adj1" fmla="val 1956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50"/>
          <p:cNvCxnSpPr>
            <a:stCxn id="412" idx="1"/>
            <a:endCxn id="407" idx="1"/>
          </p:cNvCxnSpPr>
          <p:nvPr/>
        </p:nvCxnSpPr>
        <p:spPr>
          <a:xfrm rot="10800000">
            <a:off x="609575" y="2284400"/>
            <a:ext cx="249000" cy="1228800"/>
          </a:xfrm>
          <a:prstGeom prst="bentConnector3">
            <a:avLst>
              <a:gd name="adj1" fmla="val 1956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50"/>
          <p:cNvCxnSpPr>
            <a:stCxn id="413" idx="1"/>
            <a:endCxn id="407" idx="1"/>
          </p:cNvCxnSpPr>
          <p:nvPr/>
        </p:nvCxnSpPr>
        <p:spPr>
          <a:xfrm rot="10800000">
            <a:off x="609575" y="2284425"/>
            <a:ext cx="249000" cy="1785600"/>
          </a:xfrm>
          <a:prstGeom prst="bentConnector3">
            <a:avLst>
              <a:gd name="adj1" fmla="val 1956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50"/>
          <p:cNvCxnSpPr>
            <a:stCxn id="408" idx="1"/>
            <a:endCxn id="416" idx="1"/>
          </p:cNvCxnSpPr>
          <p:nvPr/>
        </p:nvCxnSpPr>
        <p:spPr>
          <a:xfrm>
            <a:off x="2820126" y="2284325"/>
            <a:ext cx="206100" cy="1785600"/>
          </a:xfrm>
          <a:prstGeom prst="bentConnector3">
            <a:avLst>
              <a:gd name="adj1" fmla="val -1155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50"/>
          <p:cNvCxnSpPr>
            <a:stCxn id="408" idx="1"/>
            <a:endCxn id="415" idx="1"/>
          </p:cNvCxnSpPr>
          <p:nvPr/>
        </p:nvCxnSpPr>
        <p:spPr>
          <a:xfrm>
            <a:off x="2820126" y="2284325"/>
            <a:ext cx="206100" cy="1197600"/>
          </a:xfrm>
          <a:prstGeom prst="bentConnector3">
            <a:avLst>
              <a:gd name="adj1" fmla="val -1155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50"/>
          <p:cNvCxnSpPr>
            <a:stCxn id="408" idx="1"/>
            <a:endCxn id="414" idx="1"/>
          </p:cNvCxnSpPr>
          <p:nvPr/>
        </p:nvCxnSpPr>
        <p:spPr>
          <a:xfrm>
            <a:off x="2820126" y="2284325"/>
            <a:ext cx="206100" cy="609600"/>
          </a:xfrm>
          <a:prstGeom prst="bentConnector3">
            <a:avLst>
              <a:gd name="adj1" fmla="val -1155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429;p50"/>
          <p:cNvCxnSpPr>
            <a:stCxn id="409" idx="1"/>
            <a:endCxn id="419" idx="1"/>
          </p:cNvCxnSpPr>
          <p:nvPr/>
        </p:nvCxnSpPr>
        <p:spPr>
          <a:xfrm>
            <a:off x="5030650" y="2284325"/>
            <a:ext cx="290100" cy="1759200"/>
          </a:xfrm>
          <a:prstGeom prst="bentConnector3">
            <a:avLst>
              <a:gd name="adj1" fmla="val -820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50"/>
          <p:cNvCxnSpPr>
            <a:stCxn id="409" idx="1"/>
            <a:endCxn id="418" idx="1"/>
          </p:cNvCxnSpPr>
          <p:nvPr/>
        </p:nvCxnSpPr>
        <p:spPr>
          <a:xfrm>
            <a:off x="5030650" y="2284325"/>
            <a:ext cx="290100" cy="1182300"/>
          </a:xfrm>
          <a:prstGeom prst="bentConnector3">
            <a:avLst>
              <a:gd name="adj1" fmla="val -820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50"/>
          <p:cNvCxnSpPr>
            <a:stCxn id="409" idx="1"/>
            <a:endCxn id="417" idx="1"/>
          </p:cNvCxnSpPr>
          <p:nvPr/>
        </p:nvCxnSpPr>
        <p:spPr>
          <a:xfrm>
            <a:off x="5030650" y="2284325"/>
            <a:ext cx="290100" cy="605400"/>
          </a:xfrm>
          <a:prstGeom prst="bentConnector3">
            <a:avLst>
              <a:gd name="adj1" fmla="val -820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432;p50"/>
          <p:cNvCxnSpPr>
            <a:stCxn id="410" idx="1"/>
            <a:endCxn id="422" idx="1"/>
          </p:cNvCxnSpPr>
          <p:nvPr/>
        </p:nvCxnSpPr>
        <p:spPr>
          <a:xfrm>
            <a:off x="7268625" y="2255788"/>
            <a:ext cx="249000" cy="1814100"/>
          </a:xfrm>
          <a:prstGeom prst="bentConnector3">
            <a:avLst>
              <a:gd name="adj1" fmla="val -956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50"/>
          <p:cNvCxnSpPr>
            <a:stCxn id="410" idx="1"/>
            <a:endCxn id="421" idx="1"/>
          </p:cNvCxnSpPr>
          <p:nvPr/>
        </p:nvCxnSpPr>
        <p:spPr>
          <a:xfrm>
            <a:off x="7268625" y="2255788"/>
            <a:ext cx="249000" cy="1226100"/>
          </a:xfrm>
          <a:prstGeom prst="bentConnector3">
            <a:avLst>
              <a:gd name="adj1" fmla="val -956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50"/>
          <p:cNvCxnSpPr>
            <a:stCxn id="410" idx="1"/>
            <a:endCxn id="420" idx="1"/>
          </p:cNvCxnSpPr>
          <p:nvPr/>
        </p:nvCxnSpPr>
        <p:spPr>
          <a:xfrm>
            <a:off x="7268625" y="2255788"/>
            <a:ext cx="249000" cy="638100"/>
          </a:xfrm>
          <a:prstGeom prst="bentConnector3">
            <a:avLst>
              <a:gd name="adj1" fmla="val -956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50"/>
          <p:cNvCxnSpPr>
            <a:stCxn id="406" idx="2"/>
            <a:endCxn id="407" idx="0"/>
          </p:cNvCxnSpPr>
          <p:nvPr/>
        </p:nvCxnSpPr>
        <p:spPr>
          <a:xfrm rot="5400000">
            <a:off x="2882175" y="228025"/>
            <a:ext cx="302100" cy="31827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50"/>
          <p:cNvCxnSpPr>
            <a:stCxn id="406" idx="2"/>
            <a:endCxn id="410" idx="0"/>
          </p:cNvCxnSpPr>
          <p:nvPr/>
        </p:nvCxnSpPr>
        <p:spPr>
          <a:xfrm rot="-5400000" flipH="1">
            <a:off x="6195525" y="97375"/>
            <a:ext cx="273600" cy="3415500"/>
          </a:xfrm>
          <a:prstGeom prst="bentConnector3">
            <a:avLst>
              <a:gd name="adj1" fmla="val 5485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50"/>
          <p:cNvCxnSpPr>
            <a:stCxn id="406" idx="2"/>
            <a:endCxn id="408" idx="0"/>
          </p:cNvCxnSpPr>
          <p:nvPr/>
        </p:nvCxnSpPr>
        <p:spPr>
          <a:xfrm rot="5400000">
            <a:off x="3976875" y="1322725"/>
            <a:ext cx="302100" cy="9933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50"/>
          <p:cNvCxnSpPr>
            <a:stCxn id="406" idx="2"/>
            <a:endCxn id="409" idx="0"/>
          </p:cNvCxnSpPr>
          <p:nvPr/>
        </p:nvCxnSpPr>
        <p:spPr>
          <a:xfrm rot="-5400000" flipH="1">
            <a:off x="5082075" y="1210825"/>
            <a:ext cx="302100" cy="1217100"/>
          </a:xfrm>
          <a:prstGeom prst="bentConnector3">
            <a:avLst>
              <a:gd name="adj1" fmla="val 4967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"/>
          <p:cNvSpPr txBox="1">
            <a:spLocks noGrp="1"/>
          </p:cNvSpPr>
          <p:nvPr>
            <p:ph type="title"/>
          </p:nvPr>
        </p:nvSpPr>
        <p:spPr>
          <a:xfrm>
            <a:off x="303800" y="2322525"/>
            <a:ext cx="55629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matt.swarbrick@managers.org.uk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liz.spratt@managers.org.uk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1" y="2160001"/>
            <a:ext cx="8614700" cy="4985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7291443" y="3360354"/>
            <a:ext cx="1806838" cy="16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421500" y="1669550"/>
            <a:ext cx="47682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Nunito"/>
                <a:ea typeface="Nunito"/>
                <a:cs typeface="Nunito"/>
                <a:sym typeface="Nunito"/>
              </a:rPr>
              <a:t>WORK-READY GRADUATES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1" name="Google Shape;231;p35"/>
          <p:cNvSpPr txBox="1">
            <a:spLocks noGrp="1"/>
          </p:cNvSpPr>
          <p:nvPr>
            <p:ph type="subTitle" idx="1"/>
          </p:nvPr>
        </p:nvSpPr>
        <p:spPr>
          <a:xfrm>
            <a:off x="421500" y="2965450"/>
            <a:ext cx="47682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BUILDING EMPLOYABILITY SKILLS FOR A HYBRID WORLD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676275" y="57150"/>
            <a:ext cx="5993400" cy="84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UNCERTAIN CLIMATES</a:t>
            </a: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4294967295"/>
          </p:nvPr>
        </p:nvSpPr>
        <p:spPr>
          <a:xfrm>
            <a:off x="4334925" y="623292"/>
            <a:ext cx="569700" cy="28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1026900" y="1159842"/>
            <a:ext cx="1248600" cy="1164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545950" y="1525767"/>
            <a:ext cx="175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Competition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5355125" y="1307267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6"/>
          <p:cNvSpPr/>
          <p:nvPr/>
        </p:nvSpPr>
        <p:spPr>
          <a:xfrm>
            <a:off x="3792225" y="1159842"/>
            <a:ext cx="1248600" cy="1164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6669825" y="1123817"/>
            <a:ext cx="1248600" cy="1164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3714213" y="1525767"/>
            <a:ext cx="1404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Expectations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6768150" y="1516767"/>
            <a:ext cx="10782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COVID-19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5393775" y="1174892"/>
            <a:ext cx="9231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x10</a:t>
            </a:r>
            <a:endParaRPr sz="32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36"/>
          <p:cNvSpPr/>
          <p:nvPr/>
        </p:nvSpPr>
        <p:spPr>
          <a:xfrm>
            <a:off x="5412975" y="1738317"/>
            <a:ext cx="748500" cy="24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545950" y="2516392"/>
            <a:ext cx="2456400" cy="1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Increased competition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Maintain reputation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Enhanced offering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3198125" y="2520142"/>
            <a:ext cx="26280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Government Reforms &amp; targets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Student satisfaction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Graduate employability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Quality of teaching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5937100" y="2527492"/>
            <a:ext cx="2568000" cy="1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New normal; blended learning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Building for the future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Learner success 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5714475" y="4075767"/>
            <a:ext cx="3159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Job-ready students</a:t>
            </a:r>
            <a:endParaRPr sz="19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7151925" y="3568167"/>
            <a:ext cx="284400" cy="50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415075" y="1927050"/>
            <a:ext cx="47682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OUR RESEARCH APPROACH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483150" y="98700"/>
            <a:ext cx="43458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RESEARCH</a:t>
            </a:r>
            <a:endParaRPr/>
          </a:p>
        </p:txBody>
      </p:sp>
      <p:sp>
        <p:nvSpPr>
          <p:cNvPr id="262" name="Google Shape;262;p38"/>
          <p:cNvSpPr txBox="1"/>
          <p:nvPr/>
        </p:nvSpPr>
        <p:spPr>
          <a:xfrm>
            <a:off x="577800" y="1287450"/>
            <a:ext cx="3809400" cy="3370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What did we want to understand?</a:t>
            </a:r>
            <a:endParaRPr sz="1600" b="1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Whether there have been changes to employability skills within the context of the pandemic.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How employers can help shape employability programmes in Higher Education Institutions (HEIs)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The shape of employability programmes offered by HEIs in future.</a:t>
            </a:r>
            <a:endParaRPr sz="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4828950" y="471150"/>
            <a:ext cx="3855900" cy="4186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How did we conduct our research?</a:t>
            </a:r>
            <a:endParaRPr sz="1600"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5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Rapid review of existing literature around employability skills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17 HEI senior representatives in universities across the UK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Conducted 16 interviews and polled 528 UK HR decision-makers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6 focus groups with undergraduate students and polled 600 students (300 CMI undergrad business students, 300 undergrads not on CMI-accredited courses)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</a:rPr>
              <a:t>Analysis of the 2018/2019 Graduate Outcomes survey to examine employment and salary outcomes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34775" y="1927050"/>
            <a:ext cx="50484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WHAT WE LEARNT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514850" y="98700"/>
            <a:ext cx="82251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MANAGERS AND LEADERS IMPORTANT TO BUILDING BACK POST COVID AND LEADING REMOTE WORK </a:t>
            </a:r>
            <a:endParaRPr sz="2400"/>
          </a:p>
        </p:txBody>
      </p:sp>
      <p:sp>
        <p:nvSpPr>
          <p:cNvPr id="274" name="Google Shape;274;p40"/>
          <p:cNvSpPr txBox="1"/>
          <p:nvPr/>
        </p:nvSpPr>
        <p:spPr>
          <a:xfrm>
            <a:off x="514850" y="4001275"/>
            <a:ext cx="8661900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Nunito"/>
                <a:ea typeface="Nunito"/>
                <a:cs typeface="Nunito"/>
                <a:sym typeface="Nunito"/>
              </a:rPr>
              <a:t>Data on managers location is taken from our latest Managers Voice Polling (Sept 2021),</a:t>
            </a:r>
            <a:endParaRPr sz="10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Productivity data is taken from House of Commons Library: </a:t>
            </a:r>
            <a:r>
              <a:rPr lang="en-GB" sz="1000" u="sng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https://commonslibrary.parliament.uk/research-briefings/sn02791/</a:t>
            </a: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on the importance of M&amp;L for Building Back Better taken from our joint research with </a:t>
            </a:r>
            <a:r>
              <a:rPr lang="en-GB" sz="10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IoD</a:t>
            </a: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Post Pandemic Prosperity: </a:t>
            </a:r>
            <a:r>
              <a:rPr lang="en-GB" sz="1000" u="sng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https://www.managers.org.uk/wp-content/uploads/2021/02/Management-and-leadership-driving-post-pandemic-prosperity-Feb-21-final.pdf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4969888" y="2957050"/>
            <a:ext cx="388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managers</a:t>
            </a:r>
            <a:r>
              <a:rPr lang="en-GB" b="1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felt that M&amp;L roles are important for shaping the UK’s economic recovery in 2021. </a:t>
            </a:r>
            <a:endParaRPr/>
          </a:p>
        </p:txBody>
      </p:sp>
      <p:sp>
        <p:nvSpPr>
          <p:cNvPr id="276" name="Google Shape;276;p40"/>
          <p:cNvSpPr txBox="1"/>
          <p:nvPr/>
        </p:nvSpPr>
        <p:spPr>
          <a:xfrm>
            <a:off x="1466575" y="2966238"/>
            <a:ext cx="294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UK productivity was around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17% below the US and France.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4218897" y="2914926"/>
            <a:ext cx="771600" cy="765300"/>
          </a:xfrm>
          <a:prstGeom prst="ellipse">
            <a:avLst/>
          </a:prstGeom>
          <a:solidFill>
            <a:srgbClr val="DFDBE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627150" y="2914935"/>
            <a:ext cx="771600" cy="765300"/>
          </a:xfrm>
          <a:prstGeom prst="ellipse">
            <a:avLst/>
          </a:prstGeom>
          <a:solidFill>
            <a:srgbClr val="DFDBE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579250" y="1171000"/>
            <a:ext cx="581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Organisations locations as reported by managers, Sept 2021</a:t>
            </a:r>
            <a:endParaRPr/>
          </a:p>
        </p:txBody>
      </p:sp>
      <p:sp>
        <p:nvSpPr>
          <p:cNvPr id="280" name="Google Shape;280;p40"/>
          <p:cNvSpPr txBox="1"/>
          <p:nvPr/>
        </p:nvSpPr>
        <p:spPr>
          <a:xfrm>
            <a:off x="4831975" y="1833075"/>
            <a:ext cx="852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D10074"/>
                </a:solidFill>
                <a:latin typeface="Nunito"/>
                <a:ea typeface="Nunito"/>
                <a:cs typeface="Nunito"/>
                <a:sym typeface="Nunito"/>
              </a:rPr>
              <a:t>83%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281" name="Google Shape;281;p40"/>
          <p:cNvSpPr txBox="1"/>
          <p:nvPr/>
        </p:nvSpPr>
        <p:spPr>
          <a:xfrm>
            <a:off x="2264423" y="1805450"/>
            <a:ext cx="135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21076A"/>
                </a:solidFill>
                <a:latin typeface="Nunito"/>
                <a:ea typeface="Nunito"/>
                <a:cs typeface="Nunito"/>
                <a:sym typeface="Nunito"/>
              </a:rPr>
              <a:t>12%</a:t>
            </a:r>
            <a:endParaRPr sz="2100" b="1">
              <a:solidFill>
                <a:srgbClr val="210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7209799" y="1805450"/>
            <a:ext cx="803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F4A11E"/>
                </a:solidFill>
                <a:latin typeface="Nunito"/>
                <a:ea typeface="Nunito"/>
                <a:cs typeface="Nunito"/>
                <a:sym typeface="Nunito"/>
              </a:rPr>
              <a:t>5%</a:t>
            </a:r>
            <a:endParaRPr sz="2100" b="1">
              <a:solidFill>
                <a:srgbClr val="F4A11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3" name="Google Shape;28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1972" y="1726125"/>
            <a:ext cx="1029827" cy="8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110" y="1698837"/>
            <a:ext cx="723840" cy="9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7906" y="1567299"/>
            <a:ext cx="986919" cy="9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0"/>
          <p:cNvSpPr txBox="1"/>
          <p:nvPr/>
        </p:nvSpPr>
        <p:spPr>
          <a:xfrm>
            <a:off x="633074" y="3022450"/>
            <a:ext cx="7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17%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40"/>
          <p:cNvSpPr txBox="1"/>
          <p:nvPr/>
        </p:nvSpPr>
        <p:spPr>
          <a:xfrm>
            <a:off x="4218899" y="3034550"/>
            <a:ext cx="7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96%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483150" y="98700"/>
            <a:ext cx="79173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UNDERSTANDING EMPLOYABILITY</a:t>
            </a:r>
            <a:endParaRPr sz="2800"/>
          </a:p>
        </p:txBody>
      </p:sp>
      <p:pic>
        <p:nvPicPr>
          <p:cNvPr id="293" name="Google Shape;293;p41"/>
          <p:cNvPicPr preferRelativeResize="0"/>
          <p:nvPr/>
        </p:nvPicPr>
        <p:blipFill rotWithShape="1">
          <a:blip r:embed="rId3">
            <a:alphaModFix/>
          </a:blip>
          <a:srcRect l="7278" t="-3076" b="6644"/>
          <a:stretch/>
        </p:blipFill>
        <p:spPr>
          <a:xfrm>
            <a:off x="3371400" y="1008400"/>
            <a:ext cx="2074900" cy="215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 txBox="1"/>
          <p:nvPr/>
        </p:nvSpPr>
        <p:spPr>
          <a:xfrm>
            <a:off x="3101575" y="671700"/>
            <a:ext cx="275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CMI’s professional standards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513100" y="1819325"/>
            <a:ext cx="275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Advanced HE Employability literature review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450" y="2524750"/>
            <a:ext cx="127635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 txBox="1"/>
          <p:nvPr/>
        </p:nvSpPr>
        <p:spPr>
          <a:xfrm>
            <a:off x="5860363" y="1927013"/>
            <a:ext cx="275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21st Century Leaders CMI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3324175" y="3460350"/>
            <a:ext cx="2313600" cy="1262100"/>
          </a:xfrm>
          <a:prstGeom prst="rect">
            <a:avLst/>
          </a:prstGeom>
          <a:noFill/>
          <a:ln w="38100" cap="flat" cmpd="sng">
            <a:solidFill>
              <a:srgbClr val="D10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students perspective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Polling HE learners on our dual accredited degree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9800" y="2571750"/>
            <a:ext cx="1318826" cy="18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title"/>
          </p:nvPr>
        </p:nvSpPr>
        <p:spPr>
          <a:xfrm>
            <a:off x="483150" y="98700"/>
            <a:ext cx="8213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EMPLOYERS STILL REPORT M&amp;L SKILLS GAPS, WITH COMMUNICATION SKILLS INCREASING IN IMPORTANCE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2"/>
          <p:cNvSpPr/>
          <p:nvPr/>
        </p:nvSpPr>
        <p:spPr>
          <a:xfrm>
            <a:off x="2199963" y="1531625"/>
            <a:ext cx="837600" cy="831000"/>
          </a:xfrm>
          <a:prstGeom prst="ellipse">
            <a:avLst/>
          </a:prstGeom>
          <a:solidFill>
            <a:srgbClr val="DFDBE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2"/>
          <p:cNvSpPr txBox="1"/>
          <p:nvPr/>
        </p:nvSpPr>
        <p:spPr>
          <a:xfrm>
            <a:off x="1326675" y="2408800"/>
            <a:ext cx="2584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Of all skills gaps were identified as self management skills gaps </a:t>
            </a:r>
            <a:r>
              <a:rPr lang="en-GB" dirty="0" err="1">
                <a:solidFill>
                  <a:schemeClr val="dk2"/>
                </a:solidFill>
              </a:rPr>
              <a:t>e.g</a:t>
            </a:r>
            <a:r>
              <a:rPr lang="en-GB" dirty="0">
                <a:solidFill>
                  <a:schemeClr val="dk2"/>
                </a:solidFill>
              </a:rPr>
              <a:t> managing time, team working etc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07" name="Google Shape;307;p42"/>
          <p:cNvSpPr/>
          <p:nvPr/>
        </p:nvSpPr>
        <p:spPr>
          <a:xfrm>
            <a:off x="5968688" y="1531617"/>
            <a:ext cx="837600" cy="831000"/>
          </a:xfrm>
          <a:prstGeom prst="ellipse">
            <a:avLst/>
          </a:prstGeom>
          <a:solidFill>
            <a:srgbClr val="DFDBE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4978675" y="2408800"/>
            <a:ext cx="2835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Of skills gaps were identified as management and leadership skills gaps e.g managing others, persuading and influencing, setting objectives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483150" y="3945914"/>
            <a:ext cx="84198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0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EmployerOur</a:t>
            </a: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12 skills for managers are taken from our major thought leadership from 2020 “Management Transformed”: </a:t>
            </a:r>
            <a:r>
              <a:rPr lang="en-GB" sz="1000" u="sng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https://www.managers.org.uk/knowledge-and-insights/research-thought-leadership/management-transformed/</a:t>
            </a:r>
            <a:endParaRPr lang="en-GB"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 skills survey  2020: </a:t>
            </a:r>
            <a:r>
              <a:rPr lang="en-GB" sz="10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https://assets.publishing.service.gov.uk/government/uploads/system/uploads/attachment_data/file/925744/Employer_Skills_Survey_2019_research_report.pdf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2265965" y="1693175"/>
            <a:ext cx="7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72%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6034690" y="1670867"/>
            <a:ext cx="7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57%</a:t>
            </a:r>
            <a:endParaRPr sz="21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MI Branded">
  <a:themeElements>
    <a:clrScheme name="Simple Light">
      <a:dk1>
        <a:srgbClr val="000000"/>
      </a:dk1>
      <a:lt1>
        <a:srgbClr val="EFEFEF"/>
      </a:lt1>
      <a:dk2>
        <a:srgbClr val="333333"/>
      </a:dk2>
      <a:lt2>
        <a:srgbClr val="DFDBE0"/>
      </a:lt2>
      <a:accent1>
        <a:srgbClr val="D10074"/>
      </a:accent1>
      <a:accent2>
        <a:srgbClr val="F4A11E"/>
      </a:accent2>
      <a:accent3>
        <a:srgbClr val="009AA6"/>
      </a:accent3>
      <a:accent4>
        <a:srgbClr val="00ADE9"/>
      </a:accent4>
      <a:accent5>
        <a:srgbClr val="21076A"/>
      </a:accent5>
      <a:accent6>
        <a:srgbClr val="712C6F"/>
      </a:accent6>
      <a:hlink>
        <a:srgbClr val="D100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05467-623B-4DDA-A940-2480373198C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58767df0-406d-4df6-8b4c-139bb9fe3a0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4042E9-B5C3-4666-8626-7783921A8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592276-3DD4-46BD-B66E-AC736DF9F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1139</Words>
  <Application>Microsoft Office PowerPoint</Application>
  <PresentationFormat>On-screen Show (16:9)</PresentationFormat>
  <Paragraphs>151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Montserrat</vt:lpstr>
      <vt:lpstr>Nunito ExtraBold</vt:lpstr>
      <vt:lpstr>Nunito</vt:lpstr>
      <vt:lpstr>CMI Branded</vt:lpstr>
      <vt:lpstr>OU Title</vt:lpstr>
      <vt:lpstr>EMPLOYABILITY CONFERENCE 2022</vt:lpstr>
      <vt:lpstr>WORK-READY GRADUATES</vt:lpstr>
      <vt:lpstr>UNCERTAIN CLIMATES</vt:lpstr>
      <vt:lpstr>OUR RESEARCH APPROACH</vt:lpstr>
      <vt:lpstr>OUR RESEARCH</vt:lpstr>
      <vt:lpstr>WHAT WE LEARNT</vt:lpstr>
      <vt:lpstr>MANAGERS AND LEADERS IMPORTANT TO BUILDING BACK POST COVID AND LEADING REMOTE WORK </vt:lpstr>
      <vt:lpstr>UNDERSTANDING EMPLOYABILITY</vt:lpstr>
      <vt:lpstr>EMPLOYERS STILL REPORT M&amp;L SKILLS GAPS, WITH COMMUNICATION SKILLS INCREASING IN IMPORTANCE </vt:lpstr>
      <vt:lpstr>EMPLOYERS STILL REPORT M&amp;L SKILLS GAPS, WITH COMMUNICATION SKILLS INCREASING IN IMPORTANCE </vt:lpstr>
      <vt:lpstr>GRADUATES NOT ARRIVING IN THE WORKPLACE WITH THE SKILLS EMPLOYERS EXPECT</vt:lpstr>
      <vt:lpstr>EMBEDDING EMPLOYABILITY SKILLS IN UNDERGRADUATE DEGREES PROGRAMMES IS KEY</vt:lpstr>
      <vt:lpstr>RECOMMENDATIONS</vt:lpstr>
      <vt:lpstr>EMPLOYABILITY DIAGNOSTIC AND BOOTCAMP</vt:lpstr>
      <vt:lpstr>EMPLOYABILITY SKILLS FRAMEWORK</vt:lpstr>
      <vt:lpstr>PROPOSED SOLUTION</vt:lpstr>
      <vt:lpstr>SKILLS &amp; E-LEARNING STRUCTURES</vt:lpstr>
      <vt:lpstr>ANY QUESTIONS?  matt.swarbrick@managers.org.uk liz.spratt@managers.org.uk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WORK-READY GRADUATES</dc:title>
  <dc:creator>Satwant.Knight</dc:creator>
  <cp:lastModifiedBy>Caroline.Fletcher-Moore</cp:lastModifiedBy>
  <cp:revision>6</cp:revision>
  <dcterms:modified xsi:type="dcterms:W3CDTF">2022-03-17T10:27:10Z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