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ileron Heavy" panose="020B0604020202020204" charset="0"/>
      <p:regular r:id="rId26"/>
      <p:bold r:id="rId27"/>
    </p:embeddedFont>
    <p:embeddedFont>
      <p:font typeface="Aileron Regular" panose="020B0604020202020204" charset="0"/>
      <p:regular r:id="rId28"/>
    </p:embeddedFont>
    <p:embeddedFont>
      <p:font typeface="Aileron Regular Bold" panose="020B0604020202020204" charset="0"/>
      <p:regular r:id="rId29"/>
      <p:bold r:id="rId30"/>
    </p:embeddedFont>
    <p:embeddedFont>
      <p:font typeface="Aileron Regular Bold Italics" panose="020B0604020202020204" charset="0"/>
      <p:regular r:id="rId31"/>
      <p:bold r:id="rId32"/>
      <p:italic r:id="rId33"/>
      <p:boldItalic r:id="rId34"/>
    </p:embeddedFont>
    <p:embeddedFont>
      <p:font typeface="Aileron Regular Italics" panose="020B0604020202020204" charset="0"/>
      <p:regular r:id="rId35"/>
      <p:italic r:id="rId36"/>
    </p:embeddedFont>
    <p:embeddedFont>
      <p:font typeface="Arimo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Bold" panose="020B0806030504020204" pitchFamily="34" charset="0"/>
      <p:regular r:id="rId46"/>
      <p:bold r:id="rId47"/>
    </p:embeddedFont>
    <p:embeddedFont>
      <p:font typeface="Open Sans Extra Bold" panose="020B060402020202020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7" autoAdjust="0"/>
  </p:normalViewPr>
  <p:slideViewPr>
    <p:cSldViewPr>
      <p:cViewPr varScale="1">
        <p:scale>
          <a:sx n="71" d="100"/>
          <a:sy n="71" d="100"/>
        </p:scale>
        <p:origin x="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.ac.uk/course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48965" y="6505819"/>
            <a:ext cx="4010335" cy="2752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5819" b="54223"/>
          <a:stretch>
            <a:fillRect/>
          </a:stretch>
        </p:blipFill>
        <p:spPr>
          <a:xfrm>
            <a:off x="0" y="0"/>
            <a:ext cx="21287094" cy="424823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82041" y="1146451"/>
            <a:ext cx="9286826" cy="3101780"/>
            <a:chOff x="0" y="0"/>
            <a:chExt cx="3785894" cy="12644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5894" cy="1264480"/>
            </a:xfrm>
            <a:custGeom>
              <a:avLst/>
              <a:gdLst/>
              <a:ahLst/>
              <a:cxnLst/>
              <a:rect l="l" t="t" r="r" b="b"/>
              <a:pathLst>
                <a:path w="3785894" h="1264480">
                  <a:moveTo>
                    <a:pt x="0" y="0"/>
                  </a:moveTo>
                  <a:lnTo>
                    <a:pt x="3785894" y="0"/>
                  </a:lnTo>
                  <a:lnTo>
                    <a:pt x="3785894" y="1264480"/>
                  </a:lnTo>
                  <a:lnTo>
                    <a:pt x="0" y="126448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970754"/>
            <a:ext cx="9792403" cy="4144171"/>
            <a:chOff x="0" y="0"/>
            <a:chExt cx="13056538" cy="5525561"/>
          </a:xfrm>
        </p:grpSpPr>
        <p:sp>
          <p:nvSpPr>
            <p:cNvPr id="7" name="TextBox 7"/>
            <p:cNvSpPr txBox="1"/>
            <p:nvPr/>
          </p:nvSpPr>
          <p:spPr>
            <a:xfrm>
              <a:off x="0" y="161925"/>
              <a:ext cx="13056538" cy="4166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78"/>
                </a:lnSpc>
              </a:pPr>
              <a:r>
                <a:rPr lang="en-US" sz="11408" spc="11">
                  <a:solidFill>
                    <a:srgbClr val="F2F0F4"/>
                  </a:solidFill>
                  <a:latin typeface="Aileron Regular Bold"/>
                </a:rPr>
                <a:t>Sanctuary Scholarships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214071"/>
              <a:ext cx="12853234" cy="1311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9"/>
                </a:lnSpc>
              </a:pPr>
              <a:r>
                <a:rPr lang="en-US" sz="5899">
                  <a:solidFill>
                    <a:srgbClr val="033E96"/>
                  </a:solidFill>
                  <a:latin typeface="Aileron Regular"/>
                </a:rPr>
                <a:t>at The Open University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6334369"/>
            <a:ext cx="11349712" cy="292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5686" lvl="1" indent="-372843">
              <a:lnSpc>
                <a:spcPts val="5871"/>
              </a:lnSpc>
              <a:buFont typeface="Arial"/>
              <a:buChar char="•"/>
            </a:pPr>
            <a:r>
              <a:rPr lang="en-US" sz="3453">
                <a:solidFill>
                  <a:srgbClr val="1E4B9B"/>
                </a:solidFill>
                <a:latin typeface="Aileron Regular"/>
              </a:rPr>
              <a:t>Undergraduate degrees at </a:t>
            </a:r>
            <a:r>
              <a:rPr lang="en-US" sz="3453">
                <a:solidFill>
                  <a:srgbClr val="1E4B9B"/>
                </a:solidFill>
                <a:latin typeface="Aileron Regular Bold"/>
              </a:rPr>
              <a:t>no cost</a:t>
            </a:r>
          </a:p>
          <a:p>
            <a:pPr marL="745686" lvl="1" indent="-372843">
              <a:lnSpc>
                <a:spcPts val="5871"/>
              </a:lnSpc>
              <a:buFont typeface="Arial"/>
              <a:buChar char="•"/>
            </a:pPr>
            <a:r>
              <a:rPr lang="en-US" sz="3453">
                <a:solidFill>
                  <a:srgbClr val="1E4B9B"/>
                </a:solidFill>
                <a:latin typeface="Aileron Regular"/>
              </a:rPr>
              <a:t>Study part-time or full-time</a:t>
            </a:r>
          </a:p>
          <a:p>
            <a:pPr marL="745686" lvl="1" indent="-372843">
              <a:lnSpc>
                <a:spcPts val="5871"/>
              </a:lnSpc>
              <a:buFont typeface="Arial"/>
              <a:buChar char="•"/>
            </a:pPr>
            <a:r>
              <a:rPr lang="en-US" sz="3453">
                <a:solidFill>
                  <a:srgbClr val="1E4B9B"/>
                </a:solidFill>
                <a:latin typeface="Aileron Regular"/>
              </a:rPr>
              <a:t>Study at home and online, at times that suit you</a:t>
            </a:r>
          </a:p>
          <a:p>
            <a:pPr marL="745686" lvl="1" indent="-372843">
              <a:lnSpc>
                <a:spcPts val="5871"/>
              </a:lnSpc>
              <a:buFont typeface="Arial"/>
              <a:buChar char="•"/>
            </a:pPr>
            <a:r>
              <a:rPr lang="en-US" sz="3453">
                <a:solidFill>
                  <a:srgbClr val="1E4B9B"/>
                </a:solidFill>
                <a:latin typeface="Aileron Regular"/>
              </a:rPr>
              <a:t>Take a course to prepare for university study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59270" y="1943100"/>
            <a:ext cx="11115116" cy="1510050"/>
          </a:xfrm>
          <a:prstGeom prst="rect">
            <a:avLst/>
          </a:prstGeom>
          <a:solidFill>
            <a:srgbClr val="F2F0F4"/>
          </a:solidFill>
        </p:spPr>
      </p:sp>
      <p:grpSp>
        <p:nvGrpSpPr>
          <p:cNvPr id="3" name="Group 3"/>
          <p:cNvGrpSpPr/>
          <p:nvPr/>
        </p:nvGrpSpPr>
        <p:grpSpPr>
          <a:xfrm>
            <a:off x="11779240" y="2335838"/>
            <a:ext cx="5480060" cy="5480060"/>
            <a:chOff x="0" y="0"/>
            <a:chExt cx="7306747" cy="730674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306747" cy="730674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15167" y="4449581"/>
              <a:ext cx="2876413" cy="1853873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910174" y="1684156"/>
              <a:ext cx="5486400" cy="2765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1E4B9B"/>
                  </a:solidFill>
                  <a:latin typeface="Aileron Regular Bold"/>
                </a:rPr>
                <a:t>360 credits = 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08517" flipV="1">
            <a:off x="14045545" y="1114605"/>
            <a:ext cx="1445599" cy="5168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904875"/>
            <a:ext cx="893055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What are credits?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641084"/>
            <a:ext cx="10603881" cy="434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1 credit represents about 10 hours of study.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Students must achieve 360 credits to complete an undergraduate degree.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The Scholarship offers to cover the cost of the study. So, your degree will be </a:t>
            </a:r>
            <a:r>
              <a:rPr lang="en-US" sz="3500">
                <a:solidFill>
                  <a:srgbClr val="F2F0F4"/>
                </a:solidFill>
                <a:latin typeface="Aileron Regular Bold"/>
              </a:rPr>
              <a:t>completely free.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047250"/>
            <a:ext cx="9250946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 Bold Italics"/>
              </a:rPr>
              <a:t>"The Sanctuary Scholarship covers the cost of 360 credits"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- What does that mean?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68913" y="466725"/>
            <a:ext cx="23918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ileron Regular Bold"/>
              </a:rPr>
              <a:t>Paid for you by the OU!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1428" y="107131"/>
            <a:ext cx="312204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000" spc="180">
                <a:solidFill>
                  <a:srgbClr val="F2F0F4"/>
                </a:solidFill>
                <a:latin typeface="Aileron Regular Italics"/>
              </a:rPr>
              <a:t>Sanctuary Scholarships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21162"/>
            <a:ext cx="11793108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3500">
                <a:solidFill>
                  <a:srgbClr val="FFFFFF"/>
                </a:solidFill>
                <a:latin typeface="Aileron Regular"/>
              </a:rPr>
              <a:t>The number of hours you'll need to put into studying will depend on how many credits you’re taking.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93558" y="1028700"/>
            <a:ext cx="3365742" cy="29373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04875"/>
            <a:ext cx="893055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How long will it take?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189662"/>
            <a:ext cx="11160175" cy="346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3500">
                <a:solidFill>
                  <a:srgbClr val="FFFFFF"/>
                </a:solidFill>
                <a:latin typeface="Aileron Regular Bold"/>
              </a:rPr>
              <a:t>Per week, that would look like:</a:t>
            </a:r>
          </a:p>
          <a:p>
            <a:pPr>
              <a:lnSpc>
                <a:spcPts val="7000"/>
              </a:lnSpc>
            </a:pPr>
            <a:r>
              <a:rPr lang="en-US" sz="3500">
                <a:solidFill>
                  <a:srgbClr val="FFFFFF"/>
                </a:solidFill>
                <a:latin typeface="Aileron Regular"/>
              </a:rPr>
              <a:t>Full time (120 credits) = around 32 to 36 hours per week.</a:t>
            </a:r>
          </a:p>
          <a:p>
            <a:pPr>
              <a:lnSpc>
                <a:spcPts val="7000"/>
              </a:lnSpc>
            </a:pPr>
            <a:r>
              <a:rPr lang="en-US" sz="3500">
                <a:solidFill>
                  <a:srgbClr val="FFFFFF"/>
                </a:solidFill>
                <a:latin typeface="Aileron Regular"/>
              </a:rPr>
              <a:t>Part time (60 credits) = around 16 to 18 hours per week.</a:t>
            </a:r>
          </a:p>
          <a:p>
            <a:pPr>
              <a:lnSpc>
                <a:spcPts val="7000"/>
              </a:lnSpc>
            </a:pPr>
            <a:r>
              <a:rPr lang="en-US" sz="3500">
                <a:solidFill>
                  <a:srgbClr val="FFFFFF"/>
                </a:solidFill>
                <a:latin typeface="Aileron Regular"/>
              </a:rPr>
              <a:t>Part time (30 credits) = around 8 to 9 hours per week.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1428" y="107131"/>
            <a:ext cx="312204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000" spc="180">
                <a:solidFill>
                  <a:srgbClr val="F2F0F4"/>
                </a:solidFill>
                <a:latin typeface="Aileron Regular Italics"/>
              </a:rPr>
              <a:t>Sanctuary Scholarships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893055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How long will it take?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93558" y="1028700"/>
            <a:ext cx="3365742" cy="293737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7283806" y="4597965"/>
            <a:ext cx="2257252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5" name="TextBox 5"/>
          <p:cNvSpPr txBox="1"/>
          <p:nvPr/>
        </p:nvSpPr>
        <p:spPr>
          <a:xfrm>
            <a:off x="7463495" y="4596156"/>
            <a:ext cx="141418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 Italics"/>
              </a:rPr>
              <a:t>3 years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1611" y="3679805"/>
            <a:ext cx="838921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2F0F4"/>
                </a:solidFill>
                <a:latin typeface="Aileron Regular Bold Italics"/>
              </a:rPr>
              <a:t>Undergraduate degree: 360 credits total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96156"/>
            <a:ext cx="602813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Full-time (120 credits per year)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589488"/>
            <a:ext cx="582319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Part-time (60 credits per year)</a:t>
            </a:r>
          </a:p>
        </p:txBody>
      </p:sp>
      <p:sp>
        <p:nvSpPr>
          <p:cNvPr id="9" name="AutoShape 9"/>
          <p:cNvSpPr/>
          <p:nvPr/>
        </p:nvSpPr>
        <p:spPr>
          <a:xfrm>
            <a:off x="7283769" y="5592023"/>
            <a:ext cx="2257252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0" name="TextBox 10"/>
          <p:cNvSpPr txBox="1"/>
          <p:nvPr/>
        </p:nvSpPr>
        <p:spPr>
          <a:xfrm>
            <a:off x="7468220" y="5590214"/>
            <a:ext cx="1980857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 Italics"/>
              </a:rPr>
              <a:t>6 years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583547"/>
            <a:ext cx="582319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Part-time (30 credits per year)</a:t>
            </a:r>
          </a:p>
        </p:txBody>
      </p:sp>
      <p:sp>
        <p:nvSpPr>
          <p:cNvPr id="12" name="AutoShape 12"/>
          <p:cNvSpPr/>
          <p:nvPr/>
        </p:nvSpPr>
        <p:spPr>
          <a:xfrm>
            <a:off x="9531496" y="5591297"/>
            <a:ext cx="2257252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3" name="AutoShape 13"/>
          <p:cNvSpPr/>
          <p:nvPr/>
        </p:nvSpPr>
        <p:spPr>
          <a:xfrm>
            <a:off x="11769698" y="5591297"/>
            <a:ext cx="2257252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4" name="AutoShape 14"/>
          <p:cNvSpPr/>
          <p:nvPr/>
        </p:nvSpPr>
        <p:spPr>
          <a:xfrm>
            <a:off x="7270895" y="6585356"/>
            <a:ext cx="2257252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5" name="TextBox 15"/>
          <p:cNvSpPr txBox="1"/>
          <p:nvPr/>
        </p:nvSpPr>
        <p:spPr>
          <a:xfrm>
            <a:off x="7450584" y="6583547"/>
            <a:ext cx="1766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 Italics"/>
              </a:rPr>
              <a:t>12 years</a:t>
            </a:r>
          </a:p>
        </p:txBody>
      </p:sp>
      <p:sp>
        <p:nvSpPr>
          <p:cNvPr id="16" name="AutoShape 16"/>
          <p:cNvSpPr/>
          <p:nvPr/>
        </p:nvSpPr>
        <p:spPr>
          <a:xfrm>
            <a:off x="9513860" y="6586082"/>
            <a:ext cx="2257252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7" name="AutoShape 17"/>
          <p:cNvSpPr/>
          <p:nvPr/>
        </p:nvSpPr>
        <p:spPr>
          <a:xfrm>
            <a:off x="11761587" y="6585356"/>
            <a:ext cx="2257252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8" name="AutoShape 18"/>
          <p:cNvSpPr/>
          <p:nvPr/>
        </p:nvSpPr>
        <p:spPr>
          <a:xfrm>
            <a:off x="13999789" y="6585356"/>
            <a:ext cx="2257252" cy="679007"/>
          </a:xfrm>
          <a:prstGeom prst="rect">
            <a:avLst/>
          </a:prstGeom>
          <a:solidFill>
            <a:srgbClr val="F2F0F4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1428" y="107131"/>
            <a:ext cx="312204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000" spc="180">
                <a:solidFill>
                  <a:srgbClr val="F2F0F4"/>
                </a:solidFill>
                <a:latin typeface="Aileron Regular Italics"/>
              </a:rPr>
              <a:t>Sanctuary Scholarships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893055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How long will it take?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679700"/>
            <a:ext cx="16230600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Most students choose to start part-time, and then work their way up to full-time study, which would </a:t>
            </a:r>
            <a:r>
              <a:rPr lang="en-US" sz="3500">
                <a:solidFill>
                  <a:srgbClr val="F2F0F4"/>
                </a:solidFill>
                <a:latin typeface="Aileron Regular Italics"/>
              </a:rPr>
              <a:t>not</a:t>
            </a:r>
            <a:r>
              <a:rPr lang="en-US" sz="3500">
                <a:solidFill>
                  <a:srgbClr val="F2F0F4"/>
                </a:solidFill>
                <a:latin typeface="Aileron Regular"/>
              </a:rPr>
              <a:t> take them 12 years to complete. 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F2F0F4"/>
              </a:solidFill>
              <a:latin typeface="Aileron Regular"/>
            </a:endParaRPr>
          </a:p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2F0F4"/>
                </a:solidFill>
                <a:latin typeface="Aileron Regular Bold"/>
              </a:rPr>
              <a:t>For example:</a:t>
            </a:r>
          </a:p>
        </p:txBody>
      </p:sp>
      <p:sp>
        <p:nvSpPr>
          <p:cNvPr id="4" name="AutoShape 4"/>
          <p:cNvSpPr/>
          <p:nvPr/>
        </p:nvSpPr>
        <p:spPr>
          <a:xfrm>
            <a:off x="996171" y="5841275"/>
            <a:ext cx="1835721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5" name="TextBox 5"/>
          <p:cNvSpPr txBox="1"/>
          <p:nvPr/>
        </p:nvSpPr>
        <p:spPr>
          <a:xfrm>
            <a:off x="1206937" y="5839466"/>
            <a:ext cx="141418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Year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6275" y="6620384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30 credits</a:t>
            </a:r>
          </a:p>
        </p:txBody>
      </p:sp>
      <p:sp>
        <p:nvSpPr>
          <p:cNvPr id="7" name="AutoShape 7"/>
          <p:cNvSpPr/>
          <p:nvPr/>
        </p:nvSpPr>
        <p:spPr>
          <a:xfrm>
            <a:off x="3471685" y="5841275"/>
            <a:ext cx="1835721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8" name="TextBox 8"/>
          <p:cNvSpPr txBox="1"/>
          <p:nvPr/>
        </p:nvSpPr>
        <p:spPr>
          <a:xfrm>
            <a:off x="3682451" y="5839466"/>
            <a:ext cx="141418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Year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51788" y="6620384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30 credits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5931180" y="5827516"/>
            <a:ext cx="1835721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1" name="TextBox 11"/>
          <p:cNvSpPr txBox="1"/>
          <p:nvPr/>
        </p:nvSpPr>
        <p:spPr>
          <a:xfrm>
            <a:off x="6141946" y="5825707"/>
            <a:ext cx="141418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Year 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27302" y="6620384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60 credits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8406694" y="5827516"/>
            <a:ext cx="1835721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4" name="TextBox 14"/>
          <p:cNvSpPr txBox="1"/>
          <p:nvPr/>
        </p:nvSpPr>
        <p:spPr>
          <a:xfrm>
            <a:off x="8617459" y="5825707"/>
            <a:ext cx="141418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Year 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02815" y="6620384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120 credits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0863158" y="5827516"/>
            <a:ext cx="1835721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17" name="TextBox 17"/>
          <p:cNvSpPr txBox="1"/>
          <p:nvPr/>
        </p:nvSpPr>
        <p:spPr>
          <a:xfrm>
            <a:off x="11073923" y="5825707"/>
            <a:ext cx="141418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Year 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59279" y="6620384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120 credits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05505" y="6165211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+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49041" y="6178970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+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73527" y="6178970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+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51638" y="6178970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+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97036" y="6165211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=</a:t>
            </a:r>
          </a:p>
        </p:txBody>
      </p:sp>
      <p:sp>
        <p:nvSpPr>
          <p:cNvPr id="24" name="AutoShape 24"/>
          <p:cNvSpPr/>
          <p:nvPr/>
        </p:nvSpPr>
        <p:spPr>
          <a:xfrm>
            <a:off x="13354689" y="5813756"/>
            <a:ext cx="4257036" cy="67900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25" name="TextBox 25"/>
          <p:cNvSpPr txBox="1"/>
          <p:nvPr/>
        </p:nvSpPr>
        <p:spPr>
          <a:xfrm>
            <a:off x="13569664" y="5825707"/>
            <a:ext cx="388128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E4B9B"/>
                </a:solidFill>
                <a:latin typeface="Aileron Regular Italics"/>
              </a:rPr>
              <a:t>5 years of study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272549" y="6620384"/>
            <a:ext cx="247551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F0F4"/>
                </a:solidFill>
                <a:latin typeface="Aileron Regular Italics"/>
              </a:rPr>
              <a:t>360 credits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71428" y="107131"/>
            <a:ext cx="312204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000" spc="180">
                <a:solidFill>
                  <a:srgbClr val="F2F0F4"/>
                </a:solidFill>
                <a:latin typeface="Aileron Regular Italics"/>
              </a:rPr>
              <a:t>Sanctuary Scholarships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3307" y="1939274"/>
            <a:ext cx="4070492" cy="7171365"/>
            <a:chOff x="0" y="0"/>
            <a:chExt cx="1716688" cy="3024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6688" cy="3024449"/>
            </a:xfrm>
            <a:custGeom>
              <a:avLst/>
              <a:gdLst/>
              <a:ahLst/>
              <a:cxnLst/>
              <a:rect l="l" t="t" r="r" b="b"/>
              <a:pathLst>
                <a:path w="1716688" h="3024449">
                  <a:moveTo>
                    <a:pt x="0" y="0"/>
                  </a:moveTo>
                  <a:lnTo>
                    <a:pt x="1716688" y="0"/>
                  </a:lnTo>
                  <a:lnTo>
                    <a:pt x="1716688" y="3024449"/>
                  </a:lnTo>
                  <a:lnTo>
                    <a:pt x="0" y="3024449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78953" y="1939274"/>
            <a:ext cx="4070492" cy="7171365"/>
            <a:chOff x="0" y="0"/>
            <a:chExt cx="1716688" cy="30244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16688" cy="3024449"/>
            </a:xfrm>
            <a:custGeom>
              <a:avLst/>
              <a:gdLst/>
              <a:ahLst/>
              <a:cxnLst/>
              <a:rect l="l" t="t" r="r" b="b"/>
              <a:pathLst>
                <a:path w="1716688" h="3024449">
                  <a:moveTo>
                    <a:pt x="0" y="0"/>
                  </a:moveTo>
                  <a:lnTo>
                    <a:pt x="1716688" y="0"/>
                  </a:lnTo>
                  <a:lnTo>
                    <a:pt x="1716688" y="3024449"/>
                  </a:lnTo>
                  <a:lnTo>
                    <a:pt x="0" y="3024449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094598" y="1939274"/>
            <a:ext cx="4070492" cy="7171365"/>
            <a:chOff x="0" y="0"/>
            <a:chExt cx="1716688" cy="3024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16688" cy="3024449"/>
            </a:xfrm>
            <a:custGeom>
              <a:avLst/>
              <a:gdLst/>
              <a:ahLst/>
              <a:cxnLst/>
              <a:rect l="l" t="t" r="r" b="b"/>
              <a:pathLst>
                <a:path w="1716688" h="3024449">
                  <a:moveTo>
                    <a:pt x="0" y="0"/>
                  </a:moveTo>
                  <a:lnTo>
                    <a:pt x="1716688" y="0"/>
                  </a:lnTo>
                  <a:lnTo>
                    <a:pt x="1716688" y="3024449"/>
                  </a:lnTo>
                  <a:lnTo>
                    <a:pt x="0" y="3024449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10243" y="1939274"/>
            <a:ext cx="4070492" cy="7171365"/>
            <a:chOff x="0" y="0"/>
            <a:chExt cx="1716688" cy="30244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6688" cy="3024449"/>
            </a:xfrm>
            <a:custGeom>
              <a:avLst/>
              <a:gdLst/>
              <a:ahLst/>
              <a:cxnLst/>
              <a:rect l="l" t="t" r="r" b="b"/>
              <a:pathLst>
                <a:path w="1716688" h="3024449">
                  <a:moveTo>
                    <a:pt x="0" y="0"/>
                  </a:moveTo>
                  <a:lnTo>
                    <a:pt x="1716688" y="0"/>
                  </a:lnTo>
                  <a:lnTo>
                    <a:pt x="1716688" y="3024449"/>
                  </a:lnTo>
                  <a:lnTo>
                    <a:pt x="0" y="3024449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62085" y="2329176"/>
            <a:ext cx="3104227" cy="2937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46973" y="2329176"/>
            <a:ext cx="3365742" cy="29373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6015" b="21417"/>
          <a:stretch>
            <a:fillRect/>
          </a:stretch>
        </p:blipFill>
        <p:spPr>
          <a:xfrm>
            <a:off x="13761208" y="2601591"/>
            <a:ext cx="3168563" cy="239254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52597" y="5528858"/>
            <a:ext cx="3491913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40"/>
              </a:lnSpc>
              <a:spcBef>
                <a:spcPct val="0"/>
              </a:spcBef>
            </a:pPr>
            <a:r>
              <a:rPr lang="en-US" sz="6000" spc="60">
                <a:solidFill>
                  <a:srgbClr val="F2F0F4"/>
                </a:solidFill>
                <a:latin typeface="Aileron Regular Bold"/>
              </a:rPr>
              <a:t>Study for free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68242" y="5528858"/>
            <a:ext cx="3491913" cy="282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000" spc="60">
                <a:solidFill>
                  <a:srgbClr val="F2F0F4"/>
                </a:solidFill>
                <a:latin typeface="Aileron Regular Bold"/>
              </a:rPr>
              <a:t>Study from home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83887" y="5528858"/>
            <a:ext cx="3491913" cy="282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40"/>
              </a:lnSpc>
              <a:spcBef>
                <a:spcPct val="0"/>
              </a:spcBef>
            </a:pPr>
            <a:r>
              <a:rPr lang="en-US" sz="6000" spc="60">
                <a:solidFill>
                  <a:srgbClr val="F2F0F4"/>
                </a:solidFill>
                <a:latin typeface="Aileron Regular Bold"/>
              </a:rPr>
              <a:t>Study at your own pace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9533" y="5528858"/>
            <a:ext cx="3491913" cy="282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40"/>
              </a:lnSpc>
              <a:spcBef>
                <a:spcPct val="0"/>
              </a:spcBef>
            </a:pPr>
            <a:r>
              <a:rPr lang="en-US" sz="6000" spc="60">
                <a:solidFill>
                  <a:srgbClr val="F2F0F4"/>
                </a:solidFill>
                <a:latin typeface="Aileron Regular Bold"/>
              </a:rPr>
              <a:t>Study with support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3307" y="384810"/>
            <a:ext cx="16717428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9"/>
              </a:lnSpc>
            </a:pPr>
            <a:r>
              <a:rPr lang="en-US" sz="5499" spc="494">
                <a:solidFill>
                  <a:srgbClr val="1E4B9B"/>
                </a:solidFill>
                <a:latin typeface="Aileron Regular Italics"/>
              </a:rPr>
              <a:t>Sanctuary Scholarship</a:t>
            </a:r>
          </a:p>
        </p:txBody>
      </p:sp>
      <p:grpSp>
        <p:nvGrpSpPr>
          <p:cNvPr id="18" name="Group 18"/>
          <p:cNvGrpSpPr/>
          <p:nvPr/>
        </p:nvGrpSpPr>
        <p:grpSpPr>
          <a:xfrm rot="-902115">
            <a:off x="983598" y="3052241"/>
            <a:ext cx="3334081" cy="1491244"/>
            <a:chOff x="0" y="0"/>
            <a:chExt cx="4445442" cy="198832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45442" cy="1988325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1226738" y="69534"/>
              <a:ext cx="3014282" cy="1706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72"/>
                </a:lnSpc>
              </a:pPr>
              <a:r>
                <a:rPr lang="en-US" sz="7694">
                  <a:solidFill>
                    <a:srgbClr val="1E4B9B"/>
                  </a:solidFill>
                  <a:latin typeface="Open Sans Extra Bold"/>
                </a:rPr>
                <a:t>£0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02164" y="9550644"/>
            <a:ext cx="345713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F2F0F4"/>
                </a:solidFill>
                <a:latin typeface="Aileron Regular"/>
              </a:rPr>
              <a:t>UED | Profile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7118" y="7483714"/>
            <a:ext cx="419287" cy="4192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96405" y="7483714"/>
            <a:ext cx="419287" cy="4192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15693" y="7483714"/>
            <a:ext cx="419287" cy="4192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34980" y="7483714"/>
            <a:ext cx="419287" cy="4192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54267" y="7483714"/>
            <a:ext cx="419287" cy="4192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73555" y="7483714"/>
            <a:ext cx="419287" cy="4192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92842" y="7483714"/>
            <a:ext cx="419287" cy="419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12129" y="7483714"/>
            <a:ext cx="419287" cy="4192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31416" y="7483714"/>
            <a:ext cx="419287" cy="4192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50704" y="7483714"/>
            <a:ext cx="419287" cy="4192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9991" y="7483714"/>
            <a:ext cx="419287" cy="4192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89278" y="7483714"/>
            <a:ext cx="419287" cy="4192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08565" y="7483714"/>
            <a:ext cx="419287" cy="419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27853" y="7483714"/>
            <a:ext cx="419287" cy="4192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7140" y="7483714"/>
            <a:ext cx="419287" cy="4192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66427" y="7483714"/>
            <a:ext cx="419287" cy="4192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85715" y="7483714"/>
            <a:ext cx="419287" cy="4192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05002" y="7483714"/>
            <a:ext cx="419287" cy="4192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24289" y="7483714"/>
            <a:ext cx="419287" cy="4192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43576" y="7483714"/>
            <a:ext cx="419287" cy="41928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7118" y="8042609"/>
            <a:ext cx="419287" cy="41928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96405" y="8042609"/>
            <a:ext cx="419287" cy="41928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15693" y="8042609"/>
            <a:ext cx="419287" cy="419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34980" y="8042609"/>
            <a:ext cx="419287" cy="41928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54267" y="8042609"/>
            <a:ext cx="419287" cy="41928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73555" y="8042609"/>
            <a:ext cx="419287" cy="41928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92842" y="8042609"/>
            <a:ext cx="419287" cy="41928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12129" y="8042609"/>
            <a:ext cx="419287" cy="41928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31416" y="8042609"/>
            <a:ext cx="419287" cy="41928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50704" y="8042609"/>
            <a:ext cx="419287" cy="41928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9991" y="8042609"/>
            <a:ext cx="419287" cy="419287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89278" y="8042609"/>
            <a:ext cx="419287" cy="41928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08565" y="8042609"/>
            <a:ext cx="419287" cy="41928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27853" y="8042609"/>
            <a:ext cx="419287" cy="41928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7140" y="8042609"/>
            <a:ext cx="419287" cy="4192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66427" y="8042609"/>
            <a:ext cx="419287" cy="41928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85715" y="8042609"/>
            <a:ext cx="419287" cy="41928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05002" y="8042609"/>
            <a:ext cx="419287" cy="41928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24289" y="8042609"/>
            <a:ext cx="419287" cy="419287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43576" y="8042609"/>
            <a:ext cx="419287" cy="419287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62864" y="7483714"/>
            <a:ext cx="419287" cy="419287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82151" y="7483714"/>
            <a:ext cx="419287" cy="419287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1438" y="7483714"/>
            <a:ext cx="419287" cy="41928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20725" y="7483714"/>
            <a:ext cx="419287" cy="419287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40013" y="7483714"/>
            <a:ext cx="419287" cy="419287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62864" y="8042609"/>
            <a:ext cx="419287" cy="41928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82151" y="8042609"/>
            <a:ext cx="419287" cy="419287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1438" y="8042609"/>
            <a:ext cx="419287" cy="419287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20725" y="8042609"/>
            <a:ext cx="419287" cy="419287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40013" y="8042609"/>
            <a:ext cx="419287" cy="419287"/>
          </a:xfrm>
          <a:prstGeom prst="rect">
            <a:avLst/>
          </a:prstGeom>
        </p:spPr>
      </p:pic>
      <p:sp>
        <p:nvSpPr>
          <p:cNvPr id="53" name="TextBox 53"/>
          <p:cNvSpPr txBox="1"/>
          <p:nvPr/>
        </p:nvSpPr>
        <p:spPr>
          <a:xfrm>
            <a:off x="1028700" y="2387600"/>
            <a:ext cx="13315633" cy="434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Access Modules are online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classes</a:t>
            </a:r>
            <a:r>
              <a:rPr lang="en-US" sz="3500">
                <a:solidFill>
                  <a:srgbClr val="1E4B9B"/>
                </a:solidFill>
                <a:latin typeface="Aileron Regular"/>
              </a:rPr>
              <a:t> that introduce you to distance learning and studying at The Open University. 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The OU is offering 50 people a fee waiver for these classes, which means 50 people will access the course for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free</a:t>
            </a:r>
            <a:r>
              <a:rPr lang="en-US" sz="3500">
                <a:solidFill>
                  <a:srgbClr val="1E4B9B"/>
                </a:solidFill>
                <a:latin typeface="Aileron Regular"/>
              </a:rPr>
              <a:t>.</a:t>
            </a:r>
          </a:p>
          <a:p>
            <a:pPr>
              <a:lnSpc>
                <a:spcPts val="7000"/>
              </a:lnSpc>
            </a:pPr>
            <a:endParaRPr lang="en-US" sz="3500">
              <a:solidFill>
                <a:srgbClr val="1E4B9B"/>
              </a:solidFill>
              <a:latin typeface="Aileron Regular"/>
            </a:endParaRPr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2864" y="1028700"/>
            <a:ext cx="1931146" cy="2294018"/>
          </a:xfrm>
          <a:prstGeom prst="rect">
            <a:avLst/>
          </a:prstGeom>
        </p:spPr>
      </p:pic>
      <p:sp>
        <p:nvSpPr>
          <p:cNvPr id="55" name="TextBox 55"/>
          <p:cNvSpPr txBox="1"/>
          <p:nvPr/>
        </p:nvSpPr>
        <p:spPr>
          <a:xfrm>
            <a:off x="1028700" y="800100"/>
            <a:ext cx="14684360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9"/>
              </a:lnSpc>
            </a:pPr>
            <a:r>
              <a:rPr lang="en-US" sz="5499" spc="494">
                <a:solidFill>
                  <a:srgbClr val="033E96"/>
                </a:solidFill>
                <a:latin typeface="Aileron Regular Bold Italics"/>
              </a:rPr>
              <a:t>Access Module Fee Waivers</a:t>
            </a:r>
          </a:p>
        </p:txBody>
      </p:sp>
      <p:pic>
        <p:nvPicPr>
          <p:cNvPr id="56" name="Picture 56"/>
          <p:cNvPicPr>
            <a:picLocks noChangeAspect="1"/>
          </p:cNvPicPr>
          <p:nvPr/>
        </p:nvPicPr>
        <p:blipFill>
          <a:blip r:embed="rId6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1060388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What is an Access Module?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387600"/>
            <a:ext cx="13217647" cy="523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Access Modules are designed to help you </a:t>
            </a:r>
            <a:r>
              <a:rPr lang="en-US" sz="3500">
                <a:solidFill>
                  <a:srgbClr val="F2F0F4"/>
                </a:solidFill>
                <a:latin typeface="Aileron Regular Bold"/>
              </a:rPr>
              <a:t>refresh your skills</a:t>
            </a:r>
            <a:r>
              <a:rPr lang="en-US" sz="3500">
                <a:solidFill>
                  <a:srgbClr val="F2F0F4"/>
                </a:solidFill>
                <a:latin typeface="Aileron Regular"/>
              </a:rPr>
              <a:t> and help prepare you to study at The Open University.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You get an overview of the subject that interests you.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You can build </a:t>
            </a:r>
            <a:r>
              <a:rPr lang="en-US" sz="3500">
                <a:solidFill>
                  <a:srgbClr val="F2F0F4"/>
                </a:solidFill>
                <a:latin typeface="Aileron Regular Bold"/>
              </a:rPr>
              <a:t>self-confidence</a:t>
            </a:r>
            <a:r>
              <a:rPr lang="en-US" sz="3500">
                <a:solidFill>
                  <a:srgbClr val="F2F0F4"/>
                </a:solidFill>
                <a:latin typeface="Aileron Regular"/>
              </a:rPr>
              <a:t>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The modules are 30 weeks long, with </a:t>
            </a:r>
            <a:r>
              <a:rPr lang="en-US" sz="3500">
                <a:solidFill>
                  <a:srgbClr val="F2F0F4"/>
                </a:solidFill>
                <a:latin typeface="Aileron Regular Bold"/>
              </a:rPr>
              <a:t>no final exam</a:t>
            </a:r>
            <a:r>
              <a:rPr lang="en-US" sz="3500">
                <a:solidFill>
                  <a:srgbClr val="F2F0F4"/>
                </a:solidFill>
                <a:latin typeface="Aileron Regular"/>
              </a:rPr>
              <a:t>. 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There are three different types of Access Modules....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62864" y="1028700"/>
            <a:ext cx="1931146" cy="229401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0953" y="107131"/>
            <a:ext cx="3704183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000" spc="180">
                <a:solidFill>
                  <a:srgbClr val="F2F0F4"/>
                </a:solidFill>
                <a:latin typeface="Aileron Regular Italics"/>
              </a:rPr>
              <a:t>Access Module Fee Waivers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13517544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There are 3 different Access Modules: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295489" y="3154412"/>
            <a:ext cx="1161239" cy="1161239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565290" y="3219134"/>
            <a:ext cx="621638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5"/>
              </a:lnSpc>
            </a:pPr>
            <a:r>
              <a:rPr lang="en-US" sz="6671" spc="200">
                <a:solidFill>
                  <a:srgbClr val="F2F0F4"/>
                </a:solidFill>
                <a:latin typeface="Aileron Heavy"/>
              </a:rPr>
              <a:t>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295489" y="4566420"/>
            <a:ext cx="1161239" cy="116123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565290" y="4631143"/>
            <a:ext cx="621638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5"/>
              </a:lnSpc>
            </a:pPr>
            <a:r>
              <a:rPr lang="en-US" sz="6671" spc="200">
                <a:solidFill>
                  <a:srgbClr val="F2F0F4"/>
                </a:solidFill>
                <a:latin typeface="Aileron Heavy"/>
              </a:rPr>
              <a:t>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295489" y="5971349"/>
            <a:ext cx="1161239" cy="1161239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565290" y="6036071"/>
            <a:ext cx="621638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5"/>
              </a:lnSpc>
            </a:pPr>
            <a:r>
              <a:rPr lang="en-US" sz="6671" spc="200">
                <a:solidFill>
                  <a:srgbClr val="F2F0F4"/>
                </a:solidFill>
                <a:latin typeface="Aileron Heavy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76092" y="3393216"/>
            <a:ext cx="6967455" cy="61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9"/>
              </a:lnSpc>
            </a:pPr>
            <a:r>
              <a:rPr lang="en-US" sz="3613">
                <a:solidFill>
                  <a:srgbClr val="F2F0F4"/>
                </a:solidFill>
                <a:latin typeface="Open Sans"/>
              </a:rPr>
              <a:t>Arts and languages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76092" y="4805225"/>
            <a:ext cx="5416897" cy="61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9"/>
              </a:lnSpc>
            </a:pPr>
            <a:r>
              <a:rPr lang="en-US" sz="3613">
                <a:solidFill>
                  <a:srgbClr val="F2F0F4"/>
                </a:solidFill>
                <a:latin typeface="Open Sans"/>
              </a:rPr>
              <a:t>People, work and society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76092" y="6210154"/>
            <a:ext cx="6967455" cy="61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9"/>
              </a:lnSpc>
            </a:pPr>
            <a:r>
              <a:rPr lang="en-US" sz="3613">
                <a:solidFill>
                  <a:srgbClr val="F2F0F4"/>
                </a:solidFill>
                <a:latin typeface="Open Sans"/>
              </a:rPr>
              <a:t>Science, technology and maths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62864" y="1028700"/>
            <a:ext cx="1931146" cy="229401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80953" y="107131"/>
            <a:ext cx="3704183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000" spc="180">
                <a:solidFill>
                  <a:srgbClr val="F2F0F4"/>
                </a:solidFill>
                <a:latin typeface="Aileron Regular Italics"/>
              </a:rPr>
              <a:t>Access Module Fee Waivers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8115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What is a fee waiver?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98738"/>
            <a:ext cx="10055708" cy="434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A 'fee waiver' means that you </a:t>
            </a:r>
            <a:r>
              <a:rPr lang="en-US" sz="3500">
                <a:solidFill>
                  <a:srgbClr val="F2F0F4"/>
                </a:solidFill>
                <a:latin typeface="Aileron Regular Bold"/>
              </a:rPr>
              <a:t>don't have to pay</a:t>
            </a:r>
            <a:r>
              <a:rPr lang="en-US" sz="3500">
                <a:solidFill>
                  <a:srgbClr val="F2F0F4"/>
                </a:solidFill>
                <a:latin typeface="Aileron Regular"/>
              </a:rPr>
              <a:t> for the modules.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F2F0F4"/>
                </a:solidFill>
                <a:latin typeface="Aileron Regular"/>
              </a:rPr>
              <a:t>Access Modules are usually £753, but this cost will be covered, so, will be </a:t>
            </a:r>
            <a:r>
              <a:rPr lang="en-US" sz="3500">
                <a:solidFill>
                  <a:srgbClr val="F2F0F4"/>
                </a:solidFill>
                <a:latin typeface="Aileron Regular Bold"/>
              </a:rPr>
              <a:t>completely fre</a:t>
            </a:r>
            <a:r>
              <a:rPr lang="en-US" sz="3500">
                <a:solidFill>
                  <a:srgbClr val="F2F0F4"/>
                </a:solidFill>
                <a:latin typeface="Aileron Regular"/>
              </a:rPr>
              <a:t>e for 50 students.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79240" y="2335838"/>
            <a:ext cx="5480060" cy="54800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331278" y="2851857"/>
            <a:ext cx="4375983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E4B9B"/>
                </a:solidFill>
                <a:latin typeface="Open Sans Bold"/>
              </a:rPr>
              <a:t>Wave 'goodbye'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E4B9B"/>
                </a:solidFill>
                <a:latin typeface="Open Sans Bold"/>
              </a:rPr>
              <a:t> to fees!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901399" flipH="1">
            <a:off x="13828789" y="5730124"/>
            <a:ext cx="1380961" cy="16057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1428" y="107131"/>
            <a:ext cx="3704183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000" spc="180">
                <a:solidFill>
                  <a:srgbClr val="F2F0F4"/>
                </a:solidFill>
                <a:latin typeface="Aileron Regular Italics"/>
              </a:rPr>
              <a:t>Access Module Fee Waivers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3307" y="1939274"/>
            <a:ext cx="4070492" cy="7171365"/>
            <a:chOff x="0" y="0"/>
            <a:chExt cx="1716688" cy="3024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6688" cy="3024449"/>
            </a:xfrm>
            <a:custGeom>
              <a:avLst/>
              <a:gdLst/>
              <a:ahLst/>
              <a:cxnLst/>
              <a:rect l="l" t="t" r="r" b="b"/>
              <a:pathLst>
                <a:path w="1716688" h="3024449">
                  <a:moveTo>
                    <a:pt x="0" y="0"/>
                  </a:moveTo>
                  <a:lnTo>
                    <a:pt x="1716688" y="0"/>
                  </a:lnTo>
                  <a:lnTo>
                    <a:pt x="1716688" y="3024449"/>
                  </a:lnTo>
                  <a:lnTo>
                    <a:pt x="0" y="3024449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78953" y="1939274"/>
            <a:ext cx="4070492" cy="7171365"/>
            <a:chOff x="0" y="0"/>
            <a:chExt cx="1716688" cy="30244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16688" cy="3024449"/>
            </a:xfrm>
            <a:custGeom>
              <a:avLst/>
              <a:gdLst/>
              <a:ahLst/>
              <a:cxnLst/>
              <a:rect l="l" t="t" r="r" b="b"/>
              <a:pathLst>
                <a:path w="1716688" h="3024449">
                  <a:moveTo>
                    <a:pt x="0" y="0"/>
                  </a:moveTo>
                  <a:lnTo>
                    <a:pt x="1716688" y="0"/>
                  </a:lnTo>
                  <a:lnTo>
                    <a:pt x="1716688" y="3024449"/>
                  </a:lnTo>
                  <a:lnTo>
                    <a:pt x="0" y="3024449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094598" y="1939274"/>
            <a:ext cx="4070492" cy="7171365"/>
            <a:chOff x="0" y="0"/>
            <a:chExt cx="1716688" cy="3024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16688" cy="3024449"/>
            </a:xfrm>
            <a:custGeom>
              <a:avLst/>
              <a:gdLst/>
              <a:ahLst/>
              <a:cxnLst/>
              <a:rect l="l" t="t" r="r" b="b"/>
              <a:pathLst>
                <a:path w="1716688" h="3024449">
                  <a:moveTo>
                    <a:pt x="0" y="0"/>
                  </a:moveTo>
                  <a:lnTo>
                    <a:pt x="1716688" y="0"/>
                  </a:lnTo>
                  <a:lnTo>
                    <a:pt x="1716688" y="3024449"/>
                  </a:lnTo>
                  <a:lnTo>
                    <a:pt x="0" y="3024449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10243" y="1939274"/>
            <a:ext cx="4070492" cy="7171365"/>
            <a:chOff x="0" y="0"/>
            <a:chExt cx="1716688" cy="30244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6688" cy="3024449"/>
            </a:xfrm>
            <a:custGeom>
              <a:avLst/>
              <a:gdLst/>
              <a:ahLst/>
              <a:cxnLst/>
              <a:rect l="l" t="t" r="r" b="b"/>
              <a:pathLst>
                <a:path w="1716688" h="3024449">
                  <a:moveTo>
                    <a:pt x="0" y="0"/>
                  </a:moveTo>
                  <a:lnTo>
                    <a:pt x="1716688" y="0"/>
                  </a:lnTo>
                  <a:lnTo>
                    <a:pt x="1716688" y="3024449"/>
                  </a:lnTo>
                  <a:lnTo>
                    <a:pt x="0" y="3024449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62085" y="2329176"/>
            <a:ext cx="3104227" cy="293737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902115">
            <a:off x="982821" y="3052344"/>
            <a:ext cx="3334081" cy="1485250"/>
            <a:chOff x="0" y="0"/>
            <a:chExt cx="4445442" cy="198033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00" b="200"/>
            <a:stretch>
              <a:fillRect/>
            </a:stretch>
          </p:blipFill>
          <p:spPr>
            <a:xfrm>
              <a:off x="0" y="0"/>
              <a:ext cx="4445442" cy="1980333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226738" y="69534"/>
              <a:ext cx="3014282" cy="1698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72"/>
                </a:lnSpc>
              </a:pPr>
              <a:r>
                <a:rPr lang="en-US" sz="7694">
                  <a:solidFill>
                    <a:srgbClr val="F2F0F4"/>
                  </a:solidFill>
                  <a:latin typeface="Open Sans Extra Bold"/>
                </a:rPr>
                <a:t>£0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74327" y="2806999"/>
            <a:ext cx="3142324" cy="202525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52597" y="5528858"/>
            <a:ext cx="3491913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40"/>
              </a:lnSpc>
              <a:spcBef>
                <a:spcPct val="0"/>
              </a:spcBef>
            </a:pPr>
            <a:r>
              <a:rPr lang="en-US" sz="6000" spc="60">
                <a:solidFill>
                  <a:srgbClr val="1E4B9B"/>
                </a:solidFill>
                <a:latin typeface="Aileron Regular Bold"/>
              </a:rPr>
              <a:t>Study for free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68242" y="5528858"/>
            <a:ext cx="3491913" cy="282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000" spc="60">
                <a:solidFill>
                  <a:srgbClr val="1E4B9B"/>
                </a:solidFill>
                <a:latin typeface="Aileron Regular Bold"/>
              </a:rPr>
              <a:t>Study from home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83887" y="5528858"/>
            <a:ext cx="3491913" cy="282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40"/>
              </a:lnSpc>
              <a:spcBef>
                <a:spcPct val="0"/>
              </a:spcBef>
            </a:pPr>
            <a:r>
              <a:rPr lang="en-US" sz="6000" spc="60">
                <a:solidFill>
                  <a:srgbClr val="1E4B9B"/>
                </a:solidFill>
                <a:latin typeface="Aileron Regular Bold"/>
              </a:rPr>
              <a:t>Developyour skills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15605" y="5528858"/>
            <a:ext cx="3659767" cy="282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40"/>
              </a:lnSpc>
              <a:spcBef>
                <a:spcPct val="0"/>
              </a:spcBef>
            </a:pPr>
            <a:r>
              <a:rPr lang="en-US" sz="6000" spc="60">
                <a:solidFill>
                  <a:srgbClr val="1E4B9B"/>
                </a:solidFill>
                <a:latin typeface="Aileron Regular Bold"/>
              </a:rPr>
              <a:t>Prepare for a degree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02164" y="9550644"/>
            <a:ext cx="345713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3C47D6"/>
                </a:solidFill>
                <a:latin typeface="Aileron Regular"/>
              </a:rPr>
              <a:t>UED | Profile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3307" y="384810"/>
            <a:ext cx="16717428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9"/>
              </a:lnSpc>
            </a:pPr>
            <a:r>
              <a:rPr lang="en-US" sz="5499" spc="494">
                <a:solidFill>
                  <a:srgbClr val="F2F0F4"/>
                </a:solidFill>
                <a:latin typeface="Aileron Regular Italics"/>
              </a:rPr>
              <a:t>Access Module Fee Waivers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33265" y="2492337"/>
            <a:ext cx="2193158" cy="2605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9335" y="1028700"/>
            <a:ext cx="2819965" cy="193547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802164" y="9550644"/>
            <a:ext cx="345713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F2F0F4"/>
                </a:solidFill>
                <a:latin typeface="Aileron Regular"/>
              </a:rPr>
              <a:t>UED | Profile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904875"/>
            <a:ext cx="130904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1E4B9B"/>
                </a:solidFill>
                <a:latin typeface="Aileron Regular Bold"/>
              </a:rPr>
              <a:t>What is The Open University?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3655" y="3282949"/>
            <a:ext cx="13245474" cy="345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6" lvl="1" indent="-377823">
              <a:lnSpc>
                <a:spcPts val="6999"/>
              </a:lnSpc>
              <a:buFont typeface="Arial"/>
              <a:buChar char="•"/>
            </a:pPr>
            <a:r>
              <a:rPr lang="en-US" sz="3499">
                <a:solidFill>
                  <a:srgbClr val="1E4B9B"/>
                </a:solidFill>
                <a:latin typeface="Aileron Regular"/>
              </a:rPr>
              <a:t>The Open University (OU) is the biggest university in the UK.</a:t>
            </a:r>
          </a:p>
          <a:p>
            <a:pPr marL="755646" lvl="1" indent="-377823">
              <a:lnSpc>
                <a:spcPts val="6999"/>
              </a:lnSpc>
              <a:buFont typeface="Arial"/>
              <a:buChar char="•"/>
            </a:pPr>
            <a:r>
              <a:rPr lang="en-US" sz="3499">
                <a:solidFill>
                  <a:srgbClr val="1E4B9B"/>
                </a:solidFill>
                <a:latin typeface="Aileron Regular"/>
              </a:rPr>
              <a:t>Students study </a:t>
            </a:r>
            <a:r>
              <a:rPr lang="en-US" sz="3499">
                <a:solidFill>
                  <a:srgbClr val="1E4B9B"/>
                </a:solidFill>
                <a:latin typeface="Aileron Regular Bold"/>
              </a:rPr>
              <a:t>at home</a:t>
            </a:r>
            <a:r>
              <a:rPr lang="en-US" sz="3499">
                <a:solidFill>
                  <a:srgbClr val="1E4B9B"/>
                </a:solidFill>
                <a:latin typeface="Aileron Regular"/>
              </a:rPr>
              <a:t> with support </a:t>
            </a:r>
            <a:r>
              <a:rPr lang="en-US" sz="3499">
                <a:solidFill>
                  <a:srgbClr val="1E4B9B"/>
                </a:solidFill>
                <a:latin typeface="Aileron Regular Bold"/>
              </a:rPr>
              <a:t>online.</a:t>
            </a:r>
          </a:p>
          <a:p>
            <a:pPr marL="755646" lvl="1" indent="-377823">
              <a:lnSpc>
                <a:spcPts val="6999"/>
              </a:lnSpc>
              <a:buFont typeface="Arial"/>
              <a:buChar char="•"/>
            </a:pPr>
            <a:r>
              <a:rPr lang="en-US" sz="3499">
                <a:solidFill>
                  <a:srgbClr val="1E4B9B"/>
                </a:solidFill>
                <a:latin typeface="Aileron Regular"/>
              </a:rPr>
              <a:t>Most students work </a:t>
            </a:r>
            <a:r>
              <a:rPr lang="en-US" sz="3499">
                <a:solidFill>
                  <a:srgbClr val="1E4B9B"/>
                </a:solidFill>
                <a:latin typeface="Aileron Regular Bold"/>
              </a:rPr>
              <a:t>part-time</a:t>
            </a:r>
            <a:r>
              <a:rPr lang="en-US" sz="3499">
                <a:solidFill>
                  <a:srgbClr val="1E4B9B"/>
                </a:solidFill>
                <a:latin typeface="Aileron Regular"/>
              </a:rPr>
              <a:t> during their studies.</a:t>
            </a:r>
          </a:p>
          <a:p>
            <a:pPr marL="755646" lvl="1" indent="-377823">
              <a:lnSpc>
                <a:spcPts val="6999"/>
              </a:lnSpc>
              <a:buFont typeface="Arial"/>
              <a:buChar char="•"/>
            </a:pPr>
            <a:r>
              <a:rPr lang="en-US" sz="3499">
                <a:solidFill>
                  <a:srgbClr val="1E4B9B"/>
                </a:solidFill>
                <a:latin typeface="Aileron Regular"/>
              </a:rPr>
              <a:t>OU courses are designed to be </a:t>
            </a:r>
            <a:r>
              <a:rPr lang="en-US" sz="3499">
                <a:solidFill>
                  <a:srgbClr val="1E4B9B"/>
                </a:solidFill>
                <a:latin typeface="Aileron Regular Bold"/>
              </a:rPr>
              <a:t>accessible to everyone.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3024" y="862900"/>
            <a:ext cx="7182349" cy="1575066"/>
          </a:xfrm>
          <a:prstGeom prst="rect">
            <a:avLst/>
          </a:prstGeom>
          <a:solidFill>
            <a:srgbClr val="1E4B9B"/>
          </a:solidFill>
        </p:spPr>
      </p:sp>
      <p:sp>
        <p:nvSpPr>
          <p:cNvPr id="3" name="AutoShape 3"/>
          <p:cNvSpPr/>
          <p:nvPr/>
        </p:nvSpPr>
        <p:spPr>
          <a:xfrm>
            <a:off x="6639887" y="3065095"/>
            <a:ext cx="5239454" cy="3263902"/>
          </a:xfrm>
          <a:prstGeom prst="rect">
            <a:avLst/>
          </a:prstGeom>
          <a:solidFill>
            <a:srgbClr val="1E4B9B"/>
          </a:solidFill>
        </p:spPr>
      </p:sp>
      <p:sp>
        <p:nvSpPr>
          <p:cNvPr id="4" name="AutoShape 4"/>
          <p:cNvSpPr/>
          <p:nvPr/>
        </p:nvSpPr>
        <p:spPr>
          <a:xfrm>
            <a:off x="766114" y="3060667"/>
            <a:ext cx="5239454" cy="3263902"/>
          </a:xfrm>
          <a:prstGeom prst="rect">
            <a:avLst/>
          </a:prstGeom>
          <a:solidFill>
            <a:srgbClr val="1E4B9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471" b="1008"/>
          <a:stretch>
            <a:fillRect/>
          </a:stretch>
        </p:blipFill>
        <p:spPr>
          <a:xfrm>
            <a:off x="833024" y="3136932"/>
            <a:ext cx="5099006" cy="3120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5547" b="5547"/>
          <a:stretch>
            <a:fillRect/>
          </a:stretch>
        </p:blipFill>
        <p:spPr>
          <a:xfrm>
            <a:off x="6710111" y="3136932"/>
            <a:ext cx="5099006" cy="3120229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2584191" y="3065095"/>
            <a:ext cx="5239454" cy="3263902"/>
          </a:xfrm>
          <a:prstGeom prst="rect">
            <a:avLst/>
          </a:prstGeom>
          <a:solidFill>
            <a:srgbClr val="1E4B9B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9623" t="9173" b="9776"/>
          <a:stretch>
            <a:fillRect/>
          </a:stretch>
        </p:blipFill>
        <p:spPr>
          <a:xfrm>
            <a:off x="12657645" y="3149187"/>
            <a:ext cx="5106555" cy="31056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17449" y="862900"/>
            <a:ext cx="1312160" cy="15750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9653" y="6634422"/>
            <a:ext cx="509237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89">
                <a:solidFill>
                  <a:srgbClr val="1E4B9B"/>
                </a:solidFill>
                <a:latin typeface="Aileron Regular Bold Italics"/>
              </a:rPr>
              <a:t>Visit the website</a:t>
            </a:r>
          </a:p>
          <a:p>
            <a:pPr algn="ctr">
              <a:lnSpc>
                <a:spcPts val="1920"/>
              </a:lnSpc>
            </a:pPr>
            <a:r>
              <a:rPr lang="en-US" sz="1600" spc="48">
                <a:solidFill>
                  <a:srgbClr val="1E4B9B"/>
                </a:solidFill>
                <a:latin typeface="Aileron Regular Italics"/>
              </a:rPr>
              <a:t>https://www.open.ac.uk/courses/fees-and-funding/sanctuary-scholarship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9653" y="8056310"/>
            <a:ext cx="5092377" cy="136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2100" spc="105">
                <a:solidFill>
                  <a:srgbClr val="1E4B9B"/>
                </a:solidFill>
                <a:latin typeface="Aileron Regular"/>
              </a:rPr>
              <a:t>Here, you can access the full terms and conditions for applying to either the Scholarship or the Fee Waiver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05529" y="6634422"/>
            <a:ext cx="509237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89">
                <a:solidFill>
                  <a:srgbClr val="1E4B9B"/>
                </a:solidFill>
                <a:latin typeface="Aileron Regular Bold Italics"/>
              </a:rPr>
              <a:t>Download and fill in the application form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05529" y="8056310"/>
            <a:ext cx="5092377" cy="136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2100" spc="105">
                <a:solidFill>
                  <a:srgbClr val="1E4B9B"/>
                </a:solidFill>
                <a:latin typeface="Aileron Regular"/>
              </a:rPr>
              <a:t>Presentations are communication tools that can be demonstrations, lectures, speeches, reports, and more.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78033" y="6634422"/>
            <a:ext cx="509237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89">
                <a:solidFill>
                  <a:srgbClr val="1E4B9B"/>
                </a:solidFill>
                <a:latin typeface="Aileron Regular Bold Italics"/>
              </a:rPr>
              <a:t>Send your application to the Student Fees team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78033" y="8056310"/>
            <a:ext cx="5092377" cy="136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2100" spc="105">
                <a:solidFill>
                  <a:srgbClr val="1E4B9B"/>
                </a:solidFill>
                <a:latin typeface="Aileron Regular"/>
              </a:rPr>
              <a:t>Once you have filled it in, email your application to: </a:t>
            </a:r>
            <a:r>
              <a:rPr lang="en-US" sz="2100" spc="105">
                <a:solidFill>
                  <a:srgbClr val="1E4B9B"/>
                </a:solidFill>
                <a:latin typeface="Aileron Regular Italics"/>
              </a:rPr>
              <a:t>studentfees@open.ac.uk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48396" y="1069408"/>
            <a:ext cx="495160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How to apply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25819" r="17407" b="29046"/>
          <a:stretch>
            <a:fillRect/>
          </a:stretch>
        </p:blipFill>
        <p:spPr>
          <a:xfrm>
            <a:off x="353280" y="339617"/>
            <a:ext cx="17581440" cy="960776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23652" y="1850658"/>
            <a:ext cx="17034896" cy="7821249"/>
          </a:xfrm>
          <a:prstGeom prst="rect">
            <a:avLst/>
          </a:prstGeom>
          <a:solidFill>
            <a:srgbClr val="033E96"/>
          </a:solidFill>
        </p:spPr>
      </p:sp>
      <p:grpSp>
        <p:nvGrpSpPr>
          <p:cNvPr id="4" name="Group 4"/>
          <p:cNvGrpSpPr/>
          <p:nvPr/>
        </p:nvGrpSpPr>
        <p:grpSpPr>
          <a:xfrm>
            <a:off x="353280" y="339617"/>
            <a:ext cx="17581440" cy="9607766"/>
            <a:chOff x="0" y="0"/>
            <a:chExt cx="4088770" cy="2234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88770" cy="2234399"/>
            </a:xfrm>
            <a:custGeom>
              <a:avLst/>
              <a:gdLst/>
              <a:ahLst/>
              <a:cxnLst/>
              <a:rect l="l" t="t" r="r" b="b"/>
              <a:pathLst>
                <a:path w="4088770" h="2234399">
                  <a:moveTo>
                    <a:pt x="0" y="0"/>
                  </a:moveTo>
                  <a:lnTo>
                    <a:pt x="0" y="2234399"/>
                  </a:lnTo>
                  <a:lnTo>
                    <a:pt x="4088770" y="2234399"/>
                  </a:lnTo>
                  <a:lnTo>
                    <a:pt x="4088770" y="0"/>
                  </a:lnTo>
                  <a:lnTo>
                    <a:pt x="0" y="0"/>
                  </a:lnTo>
                  <a:close/>
                  <a:moveTo>
                    <a:pt x="4027810" y="2173439"/>
                  </a:moveTo>
                  <a:lnTo>
                    <a:pt x="59690" y="2173439"/>
                  </a:lnTo>
                  <a:lnTo>
                    <a:pt x="59690" y="59690"/>
                  </a:lnTo>
                  <a:lnTo>
                    <a:pt x="4027810" y="59690"/>
                  </a:lnTo>
                  <a:lnTo>
                    <a:pt x="4027810" y="2173439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5819" r="17407" b="29046"/>
          <a:stretch>
            <a:fillRect/>
          </a:stretch>
        </p:blipFill>
        <p:spPr>
          <a:xfrm>
            <a:off x="350381" y="351040"/>
            <a:ext cx="17581440" cy="960776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623652" y="579680"/>
            <a:ext cx="17034896" cy="909222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8" name="TextBox 8"/>
          <p:cNvSpPr txBox="1"/>
          <p:nvPr/>
        </p:nvSpPr>
        <p:spPr>
          <a:xfrm>
            <a:off x="1028700" y="904875"/>
            <a:ext cx="1318550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1E4B9B"/>
                </a:solidFill>
                <a:latin typeface="Aileron Regular Bold"/>
              </a:rPr>
              <a:t>Further information about applying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298167"/>
            <a:ext cx="16230600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E4B9B"/>
                </a:solidFill>
                <a:latin typeface="Aileron Regular"/>
              </a:rPr>
              <a:t>There is only one application, you can tick to apply for:</a:t>
            </a:r>
          </a:p>
          <a:p>
            <a:pPr marL="1295400" lvl="2" indent="-43180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E4B9B"/>
                </a:solidFill>
                <a:latin typeface="Aileron Regular"/>
              </a:rPr>
              <a:t>The Sanctuary Scholarship </a:t>
            </a:r>
            <a:r>
              <a:rPr lang="en-US" sz="3000">
                <a:solidFill>
                  <a:srgbClr val="1E4B9B"/>
                </a:solidFill>
                <a:latin typeface="Aileron Regular Bold"/>
              </a:rPr>
              <a:t>only</a:t>
            </a:r>
          </a:p>
          <a:p>
            <a:pPr marL="1295400" lvl="2" indent="-43180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E4B9B"/>
                </a:solidFill>
                <a:latin typeface="Aileron Regular"/>
              </a:rPr>
              <a:t>The Access Module Fee Waiver </a:t>
            </a:r>
            <a:r>
              <a:rPr lang="en-US" sz="3000">
                <a:solidFill>
                  <a:srgbClr val="1E4B9B"/>
                </a:solidFill>
                <a:latin typeface="Aileron Regular Bold"/>
              </a:rPr>
              <a:t>only</a:t>
            </a:r>
            <a:r>
              <a:rPr lang="en-US" sz="3000">
                <a:solidFill>
                  <a:srgbClr val="1E4B9B"/>
                </a:solidFill>
                <a:latin typeface="Aileron Regular"/>
              </a:rPr>
              <a:t> </a:t>
            </a:r>
          </a:p>
          <a:p>
            <a:pPr marL="1295400" lvl="2" indent="-43180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E4B9B"/>
                </a:solidFill>
                <a:latin typeface="Aileron Regular Bold"/>
              </a:rPr>
              <a:t>Both</a:t>
            </a:r>
            <a:r>
              <a:rPr lang="en-US" sz="3000">
                <a:solidFill>
                  <a:srgbClr val="1E4B9B"/>
                </a:solidFill>
                <a:latin typeface="Aileron Regular"/>
              </a:rPr>
              <a:t> the Sanctuary Scholarship and Access Module – this will mean that if your application for the Sanctuary Scholarship is unsuccessful, you will then be considered for an Access Module Fee Waiver.</a:t>
            </a:r>
          </a:p>
          <a:p>
            <a:pPr marL="647700" lvl="1" indent="-323850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1E4B9B"/>
                </a:solidFill>
                <a:latin typeface="Aileron Regular"/>
              </a:rPr>
              <a:t>You must only apply once.</a:t>
            </a:r>
          </a:p>
          <a:p>
            <a:pPr marL="647700" lvl="1" indent="-323850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1E4B9B"/>
                </a:solidFill>
                <a:latin typeface="Aileron Regular"/>
              </a:rPr>
              <a:t>You must only apply for yourself.</a:t>
            </a:r>
          </a:p>
          <a:p>
            <a:pPr marL="647700" lvl="1" indent="-323850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1E4B9B"/>
                </a:solidFill>
                <a:latin typeface="Aileron Regular"/>
              </a:rPr>
              <a:t>Eligible applicants will be chosen at random.</a:t>
            </a:r>
          </a:p>
          <a:p>
            <a:pPr marL="647700" lvl="1" indent="-323850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1E4B9B"/>
                </a:solidFill>
                <a:latin typeface="Aileron Regular"/>
              </a:rPr>
              <a:t>Successful applicants will be notified by email on or before 5th August 2022.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782300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3" name="TextBox 3"/>
          <p:cNvSpPr txBox="1"/>
          <p:nvPr/>
        </p:nvSpPr>
        <p:spPr>
          <a:xfrm>
            <a:off x="9813327" y="1852731"/>
            <a:ext cx="7756961" cy="474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1E4B9B"/>
                </a:solidFill>
                <a:latin typeface="Aileron Regular Bold"/>
              </a:rPr>
              <a:t>Courses start:</a:t>
            </a: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1E4B9B"/>
                </a:solidFill>
                <a:latin typeface="Aileron Regular Bold"/>
              </a:rPr>
              <a:t> October </a:t>
            </a: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1E4B9B"/>
                </a:solidFill>
                <a:latin typeface="Aileron Regular Bold"/>
              </a:rPr>
              <a:t>2023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7712" y="1852731"/>
            <a:ext cx="7756961" cy="474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2F0F4"/>
                </a:solidFill>
                <a:latin typeface="Aileron Regular Bold"/>
              </a:rPr>
              <a:t>Deadline:</a:t>
            </a:r>
          </a:p>
          <a:p>
            <a:pPr algn="ctr"/>
            <a:r>
              <a:rPr lang="en-GB" sz="9600" b="1" i="0" u="none" strike="noStrike" dirty="0">
                <a:solidFill>
                  <a:srgbClr val="F2F0F4"/>
                </a:solidFill>
                <a:effectLst/>
                <a:latin typeface="YACgEUaXOJg 0"/>
              </a:rPr>
              <a:t>12 July </a:t>
            </a:r>
            <a:endParaRPr lang="en-GB" sz="9600" dirty="0">
              <a:solidFill>
                <a:srgbClr val="F2F0F4"/>
              </a:solidFill>
              <a:effectLst/>
              <a:latin typeface="YACgEUaXOJg 0"/>
            </a:endParaRPr>
          </a:p>
          <a:p>
            <a:pPr algn="ctr"/>
            <a:r>
              <a:rPr lang="en-GB" sz="9600" b="1" i="0" u="none" strike="noStrike" dirty="0">
                <a:solidFill>
                  <a:srgbClr val="F2F0F4"/>
                </a:solidFill>
                <a:effectLst/>
                <a:latin typeface="YACgEUaXOJg 0"/>
              </a:rPr>
              <a:t>2023</a:t>
            </a:r>
            <a:endParaRPr lang="en-GB" sz="9600" dirty="0">
              <a:solidFill>
                <a:srgbClr val="F2F0F4"/>
              </a:solidFill>
              <a:effectLst/>
              <a:latin typeface="YACgEUaXOJg 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</a:blip>
          <a:srcRect r="29106"/>
          <a:stretch>
            <a:fillRect/>
          </a:stretch>
        </p:blipFill>
        <p:spPr>
          <a:xfrm>
            <a:off x="9101611" y="568273"/>
            <a:ext cx="9167339" cy="96870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531896"/>
            <a:ext cx="11185939" cy="2573430"/>
          </a:xfrm>
          <a:prstGeom prst="rect">
            <a:avLst/>
          </a:prstGeom>
          <a:solidFill>
            <a:srgbClr val="F2F0F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8698" y="8247428"/>
            <a:ext cx="1375171" cy="16624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56977" y="1704186"/>
            <a:ext cx="10729385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1E4B9B"/>
                </a:solidFill>
                <a:latin typeface="Aileron Heavy"/>
              </a:rPr>
              <a:t>Do you want to improve your English before you study?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438365"/>
            <a:ext cx="6648293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101">
                <a:solidFill>
                  <a:srgbClr val="F2F0F4"/>
                </a:solidFill>
                <a:latin typeface="Aileron Heavy"/>
              </a:rPr>
              <a:t>The Open University also offer FREE online English classes for refugees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094631"/>
            <a:ext cx="6648293" cy="167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0"/>
              </a:lnSpc>
            </a:pPr>
            <a:r>
              <a:rPr lang="en-US" sz="2600" spc="130">
                <a:solidFill>
                  <a:srgbClr val="F2F0F4"/>
                </a:solidFill>
                <a:latin typeface="Aileron Regular"/>
              </a:rPr>
              <a:t>These classes help you to develop your English skills, which can help you prepare for higher education.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819" b="54223"/>
          <a:stretch>
            <a:fillRect/>
          </a:stretch>
        </p:blipFill>
        <p:spPr>
          <a:xfrm>
            <a:off x="0" y="0"/>
            <a:ext cx="21287094" cy="424823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82041" y="1146451"/>
            <a:ext cx="9286826" cy="3101780"/>
            <a:chOff x="0" y="0"/>
            <a:chExt cx="3785894" cy="12644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5894" cy="1264480"/>
            </a:xfrm>
            <a:custGeom>
              <a:avLst/>
              <a:gdLst/>
              <a:ahLst/>
              <a:cxnLst/>
              <a:rect l="l" t="t" r="r" b="b"/>
              <a:pathLst>
                <a:path w="3785894" h="1264480">
                  <a:moveTo>
                    <a:pt x="0" y="0"/>
                  </a:moveTo>
                  <a:lnTo>
                    <a:pt x="3785894" y="0"/>
                  </a:lnTo>
                  <a:lnTo>
                    <a:pt x="3785894" y="1264480"/>
                  </a:lnTo>
                  <a:lnTo>
                    <a:pt x="0" y="126448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970754"/>
            <a:ext cx="9792403" cy="4144171"/>
            <a:chOff x="0" y="0"/>
            <a:chExt cx="13056538" cy="5525561"/>
          </a:xfrm>
        </p:grpSpPr>
        <p:sp>
          <p:nvSpPr>
            <p:cNvPr id="6" name="TextBox 6"/>
            <p:cNvSpPr txBox="1"/>
            <p:nvPr/>
          </p:nvSpPr>
          <p:spPr>
            <a:xfrm>
              <a:off x="0" y="161925"/>
              <a:ext cx="13056538" cy="4166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78"/>
                </a:lnSpc>
              </a:pPr>
              <a:r>
                <a:rPr lang="en-US" sz="11408" spc="11">
                  <a:solidFill>
                    <a:srgbClr val="F2F0F4"/>
                  </a:solidFill>
                  <a:latin typeface="Aileron Regular Bold"/>
                </a:rPr>
                <a:t>Sanctuary Scholarships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214071"/>
              <a:ext cx="12853234" cy="1311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9"/>
                </a:lnSpc>
              </a:pPr>
              <a:r>
                <a:rPr lang="en-US" sz="5899">
                  <a:solidFill>
                    <a:srgbClr val="033E96"/>
                  </a:solidFill>
                  <a:latin typeface="Aileron Regular"/>
                </a:rPr>
                <a:t>at The Open University 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09997" y="5838108"/>
            <a:ext cx="2849303" cy="34201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6636105"/>
            <a:ext cx="12926437" cy="292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3999" dirty="0">
                <a:solidFill>
                  <a:srgbClr val="1E4B9B"/>
                </a:solidFill>
                <a:latin typeface="Aileron Regular Bold"/>
              </a:rPr>
              <a:t>Website:</a:t>
            </a:r>
            <a:r>
              <a:rPr lang="en-US" sz="3999" dirty="0">
                <a:solidFill>
                  <a:srgbClr val="1E4B9B"/>
                </a:solidFill>
                <a:latin typeface="Aileron Regular"/>
              </a:rPr>
              <a:t> </a:t>
            </a:r>
            <a:r>
              <a:rPr lang="en-US" sz="3999" u="sng" dirty="0">
                <a:solidFill>
                  <a:srgbClr val="1E4B9B"/>
                </a:solidFill>
                <a:latin typeface="Aileron Regular Italics"/>
              </a:rPr>
              <a:t>https://www.open.ac.uk/courses/fees-and-funding/sanctuary-scholarship </a:t>
            </a:r>
          </a:p>
          <a:p>
            <a:pPr>
              <a:lnSpc>
                <a:spcPts val="7999"/>
              </a:lnSpc>
            </a:pPr>
            <a:r>
              <a:rPr lang="en-US" sz="3999" dirty="0">
                <a:solidFill>
                  <a:srgbClr val="1E4B9B"/>
                </a:solidFill>
                <a:latin typeface="Aileron Regular Bold"/>
              </a:rPr>
              <a:t>Phone: </a:t>
            </a:r>
            <a:r>
              <a:rPr lang="en-US" sz="3999" dirty="0">
                <a:solidFill>
                  <a:srgbClr val="1E4B9B"/>
                </a:solidFill>
                <a:latin typeface="Arimo"/>
              </a:rPr>
              <a:t>0300 303 5303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3400" y="5721660"/>
            <a:ext cx="6134100" cy="679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1E4B9B"/>
                </a:solidFill>
                <a:latin typeface="Aileron Regular Bold"/>
              </a:rPr>
              <a:t>For more information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09495" y="1028700"/>
            <a:ext cx="2749805" cy="26020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565400"/>
            <a:ext cx="13090429" cy="434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Students at the OU study at home, this is called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distance learning.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You will have study materials, an online study portal, a tutor, student forums, learning events, and more.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You will need an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internet connection</a:t>
            </a:r>
            <a:r>
              <a:rPr lang="en-US" sz="3500">
                <a:solidFill>
                  <a:srgbClr val="1E4B9B"/>
                </a:solidFill>
                <a:latin typeface="Aileron Regular"/>
              </a:rPr>
              <a:t> to be able to study.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09495" y="4480323"/>
            <a:ext cx="2749805" cy="24348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904875"/>
            <a:ext cx="130904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1E4B9B"/>
                </a:solidFill>
                <a:latin typeface="Aileron Regular Bold"/>
              </a:rPr>
              <a:t>Studying at home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130904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1E4B9B"/>
                </a:solidFill>
                <a:latin typeface="Aileron Regular Bold"/>
              </a:rPr>
              <a:t>Studying part-time or full-time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65400"/>
            <a:ext cx="13090429" cy="434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You have the option to study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part-time</a:t>
            </a:r>
            <a:r>
              <a:rPr lang="en-US" sz="3500">
                <a:solidFill>
                  <a:srgbClr val="1E4B9B"/>
                </a:solidFill>
                <a:latin typeface="Aileron Regular"/>
              </a:rPr>
              <a:t> or full-time.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Most students study part-time, which means you can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continue working </a:t>
            </a:r>
            <a:r>
              <a:rPr lang="en-US" sz="3500">
                <a:solidFill>
                  <a:srgbClr val="1E4B9B"/>
                </a:solidFill>
                <a:latin typeface="Aileron Regular"/>
              </a:rPr>
              <a:t>or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 volunteering</a:t>
            </a:r>
            <a:r>
              <a:rPr lang="en-US" sz="3500">
                <a:solidFill>
                  <a:srgbClr val="1E4B9B"/>
                </a:solidFill>
                <a:latin typeface="Aileron Regular"/>
              </a:rPr>
              <a:t> while earning a qualification.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You can study at your own pace.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09495" y="1028700"/>
            <a:ext cx="2749805" cy="27016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0010" y="2295806"/>
            <a:ext cx="3875393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51387" y="3196273"/>
            <a:ext cx="10607913" cy="9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37"/>
              </a:lnSpc>
            </a:pPr>
            <a:r>
              <a:rPr lang="en-US" sz="4899" spc="440">
                <a:solidFill>
                  <a:srgbClr val="1E4B9B"/>
                </a:solidFill>
                <a:latin typeface="Aileron Regular Bold Italics"/>
              </a:rPr>
              <a:t>x12</a:t>
            </a:r>
            <a:r>
              <a:rPr lang="en-US" sz="4899" spc="440">
                <a:solidFill>
                  <a:srgbClr val="1E4B9B"/>
                </a:solidFill>
                <a:latin typeface="Aileron Regular Italics"/>
              </a:rPr>
              <a:t> Sanctuary Scholarships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51387" y="5841201"/>
            <a:ext cx="10607913" cy="9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37"/>
              </a:lnSpc>
            </a:pPr>
            <a:r>
              <a:rPr lang="en-US" sz="4899" spc="440">
                <a:solidFill>
                  <a:srgbClr val="1E4B9B"/>
                </a:solidFill>
                <a:latin typeface="Aileron Regular Bold Italics"/>
              </a:rPr>
              <a:t>x50</a:t>
            </a:r>
            <a:r>
              <a:rPr lang="en-US" sz="4899" spc="440">
                <a:solidFill>
                  <a:srgbClr val="1E4B9B"/>
                </a:solidFill>
                <a:latin typeface="Aileron Regular Italics"/>
              </a:rPr>
              <a:t> Access Module Fee Waivers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271088" y="6410606"/>
            <a:ext cx="4467056" cy="6452968"/>
          </a:xfrm>
          <a:prstGeom prst="rect">
            <a:avLst/>
          </a:prstGeom>
          <a:solidFill>
            <a:srgbClr val="1E4B9B"/>
          </a:solidFill>
        </p:spPr>
      </p:sp>
      <p:sp>
        <p:nvSpPr>
          <p:cNvPr id="7" name="TextBox 7"/>
          <p:cNvSpPr txBox="1"/>
          <p:nvPr/>
        </p:nvSpPr>
        <p:spPr>
          <a:xfrm>
            <a:off x="1028700" y="904875"/>
            <a:ext cx="130904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1E4B9B"/>
                </a:solidFill>
                <a:latin typeface="Aileron Regular Bold"/>
              </a:rPr>
              <a:t>What are the OU offering?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76862" y="4353206"/>
            <a:ext cx="647770" cy="6477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29091" y="4353206"/>
            <a:ext cx="647770" cy="6477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481321" y="4353206"/>
            <a:ext cx="647770" cy="6477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833551" y="4353206"/>
            <a:ext cx="647770" cy="6477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85780" y="4353206"/>
            <a:ext cx="647770" cy="647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38010" y="4353206"/>
            <a:ext cx="647770" cy="6477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90239" y="4353206"/>
            <a:ext cx="647770" cy="6477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42469" y="4353206"/>
            <a:ext cx="647770" cy="647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94699" y="4353206"/>
            <a:ext cx="647770" cy="6477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46928" y="4353206"/>
            <a:ext cx="647770" cy="64777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99158" y="4353206"/>
            <a:ext cx="647770" cy="6477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1387" y="4353206"/>
            <a:ext cx="647770" cy="64777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1387" y="6959099"/>
            <a:ext cx="419287" cy="4192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70675" y="6959099"/>
            <a:ext cx="419287" cy="4192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89962" y="6959099"/>
            <a:ext cx="419287" cy="41928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09249" y="6959099"/>
            <a:ext cx="419287" cy="41928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28537" y="6959099"/>
            <a:ext cx="419287" cy="41928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7824" y="6959099"/>
            <a:ext cx="419287" cy="419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67111" y="6959099"/>
            <a:ext cx="419287" cy="41928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86398" y="6959099"/>
            <a:ext cx="419287" cy="41928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5686" y="6959099"/>
            <a:ext cx="419287" cy="41928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4973" y="6959099"/>
            <a:ext cx="419287" cy="41928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4260" y="6959099"/>
            <a:ext cx="419287" cy="41928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63547" y="6959099"/>
            <a:ext cx="419287" cy="41928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82835" y="6959099"/>
            <a:ext cx="419287" cy="41928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02122" y="6959099"/>
            <a:ext cx="419287" cy="419287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21409" y="6959099"/>
            <a:ext cx="419287" cy="41928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40697" y="6959099"/>
            <a:ext cx="419287" cy="41928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59984" y="6959099"/>
            <a:ext cx="419287" cy="41928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79271" y="6959099"/>
            <a:ext cx="419287" cy="4192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98558" y="6959099"/>
            <a:ext cx="419287" cy="41928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17846" y="6959099"/>
            <a:ext cx="419287" cy="41928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1387" y="7517995"/>
            <a:ext cx="419287" cy="41928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70675" y="7517995"/>
            <a:ext cx="419287" cy="419287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89962" y="7517995"/>
            <a:ext cx="419287" cy="419287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09249" y="7517995"/>
            <a:ext cx="419287" cy="419287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28537" y="7517995"/>
            <a:ext cx="419287" cy="419287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7824" y="7517995"/>
            <a:ext cx="419287" cy="41928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67111" y="7517995"/>
            <a:ext cx="419287" cy="419287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86398" y="7517995"/>
            <a:ext cx="419287" cy="419287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5686" y="7517995"/>
            <a:ext cx="419287" cy="41928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4973" y="7517995"/>
            <a:ext cx="419287" cy="419287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4260" y="7517995"/>
            <a:ext cx="419287" cy="419287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63547" y="7517995"/>
            <a:ext cx="419287" cy="419287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82835" y="7517995"/>
            <a:ext cx="419287" cy="419287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02122" y="7517995"/>
            <a:ext cx="419287" cy="419287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21409" y="7517995"/>
            <a:ext cx="419287" cy="419287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40697" y="7517995"/>
            <a:ext cx="419287" cy="419287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59984" y="7517995"/>
            <a:ext cx="419287" cy="419287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79271" y="7517995"/>
            <a:ext cx="419287" cy="419287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98558" y="7517995"/>
            <a:ext cx="419287" cy="419287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17846" y="7517995"/>
            <a:ext cx="419287" cy="419287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37133" y="6959099"/>
            <a:ext cx="419287" cy="419287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56420" y="6959099"/>
            <a:ext cx="419287" cy="419287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5708" y="6959099"/>
            <a:ext cx="419287" cy="419287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294995" y="6959099"/>
            <a:ext cx="419287" cy="419287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14282" y="6959099"/>
            <a:ext cx="419287" cy="419287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37133" y="7517995"/>
            <a:ext cx="419287" cy="419287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56420" y="7517995"/>
            <a:ext cx="419287" cy="419287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5708" y="7517995"/>
            <a:ext cx="419287" cy="419287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294995" y="7517995"/>
            <a:ext cx="419287" cy="419287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14282" y="7517995"/>
            <a:ext cx="419287" cy="4192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25819" r="17407" b="29046"/>
          <a:stretch>
            <a:fillRect/>
          </a:stretch>
        </p:blipFill>
        <p:spPr>
          <a:xfrm>
            <a:off x="353280" y="339617"/>
            <a:ext cx="17581440" cy="960776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23652" y="1850658"/>
            <a:ext cx="17034896" cy="7821249"/>
          </a:xfrm>
          <a:prstGeom prst="rect">
            <a:avLst/>
          </a:prstGeom>
          <a:solidFill>
            <a:srgbClr val="033E96"/>
          </a:solidFill>
        </p:spPr>
      </p:sp>
      <p:grpSp>
        <p:nvGrpSpPr>
          <p:cNvPr id="4" name="Group 4"/>
          <p:cNvGrpSpPr/>
          <p:nvPr/>
        </p:nvGrpSpPr>
        <p:grpSpPr>
          <a:xfrm>
            <a:off x="353280" y="339617"/>
            <a:ext cx="17581440" cy="9607766"/>
            <a:chOff x="0" y="0"/>
            <a:chExt cx="4088770" cy="2234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88770" cy="2234399"/>
            </a:xfrm>
            <a:custGeom>
              <a:avLst/>
              <a:gdLst/>
              <a:ahLst/>
              <a:cxnLst/>
              <a:rect l="l" t="t" r="r" b="b"/>
              <a:pathLst>
                <a:path w="4088770" h="2234399">
                  <a:moveTo>
                    <a:pt x="0" y="0"/>
                  </a:moveTo>
                  <a:lnTo>
                    <a:pt x="0" y="2234399"/>
                  </a:lnTo>
                  <a:lnTo>
                    <a:pt x="4088770" y="2234399"/>
                  </a:lnTo>
                  <a:lnTo>
                    <a:pt x="4088770" y="0"/>
                  </a:lnTo>
                  <a:lnTo>
                    <a:pt x="0" y="0"/>
                  </a:lnTo>
                  <a:close/>
                  <a:moveTo>
                    <a:pt x="4027810" y="2173439"/>
                  </a:moveTo>
                  <a:lnTo>
                    <a:pt x="59690" y="2173439"/>
                  </a:lnTo>
                  <a:lnTo>
                    <a:pt x="59690" y="59690"/>
                  </a:lnTo>
                  <a:lnTo>
                    <a:pt x="4027810" y="59690"/>
                  </a:lnTo>
                  <a:lnTo>
                    <a:pt x="4027810" y="2173439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5819" r="17407" b="29046"/>
          <a:stretch>
            <a:fillRect/>
          </a:stretch>
        </p:blipFill>
        <p:spPr>
          <a:xfrm>
            <a:off x="350381" y="351040"/>
            <a:ext cx="17581440" cy="960776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623652" y="579680"/>
            <a:ext cx="17034896" cy="9092227"/>
          </a:xfrm>
          <a:prstGeom prst="rect">
            <a:avLst/>
          </a:prstGeom>
          <a:solidFill>
            <a:srgbClr val="F2F0F4"/>
          </a:solidFill>
        </p:spPr>
      </p:sp>
      <p:grpSp>
        <p:nvGrpSpPr>
          <p:cNvPr id="8" name="Group 8"/>
          <p:cNvGrpSpPr/>
          <p:nvPr/>
        </p:nvGrpSpPr>
        <p:grpSpPr>
          <a:xfrm>
            <a:off x="1028700" y="2956722"/>
            <a:ext cx="1671007" cy="167100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16940" y="3063563"/>
            <a:ext cx="89452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spc="288">
                <a:solidFill>
                  <a:srgbClr val="1E4B9B"/>
                </a:solidFill>
                <a:latin typeface="Aileron Heavy"/>
              </a:rPr>
              <a:t>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6008375"/>
            <a:ext cx="1671007" cy="1671007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416940" y="6115216"/>
            <a:ext cx="89452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spc="288">
                <a:solidFill>
                  <a:srgbClr val="1E4B9B"/>
                </a:solidFill>
                <a:latin typeface="Aileron Heavy"/>
              </a:rPr>
              <a:t>2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010224" y="2956722"/>
            <a:ext cx="6048051" cy="2524598"/>
            <a:chOff x="0" y="0"/>
            <a:chExt cx="8064068" cy="336613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8064068" cy="66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 spc="99">
                  <a:solidFill>
                    <a:srgbClr val="1E4B9B"/>
                  </a:solidFill>
                  <a:latin typeface="Aileron Heavy"/>
                </a:rPr>
                <a:t>Be a forced migrant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65924"/>
              <a:ext cx="8064068" cy="2500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200" spc="110">
                  <a:solidFill>
                    <a:srgbClr val="1E4B9B"/>
                  </a:solidFill>
                  <a:latin typeface="Aileron Regular"/>
                </a:rPr>
                <a:t>Be a person displaced from their homeland or place of residence for political, economic, ethnic, environmental, or human rights pressures.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10224" y="6008375"/>
            <a:ext cx="6048051" cy="3035456"/>
            <a:chOff x="0" y="0"/>
            <a:chExt cx="8064068" cy="404727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8064068" cy="132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 spc="99">
                  <a:solidFill>
                    <a:srgbClr val="1E4B9B"/>
                  </a:solidFill>
                  <a:latin typeface="Aileron Heavy"/>
                </a:rPr>
                <a:t>Earn no more than £25,000 a year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526324"/>
              <a:ext cx="8064068" cy="2520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200" spc="110">
                  <a:solidFill>
                    <a:srgbClr val="1E4B9B"/>
                  </a:solidFill>
                  <a:latin typeface="Aileron Regular"/>
                </a:rPr>
                <a:t>Have a personal annual income of no more than £25,000 or be in receipt of a qualifying benefit.</a:t>
              </a:r>
            </a:p>
            <a:p>
              <a:pPr>
                <a:lnSpc>
                  <a:spcPts val="4025"/>
                </a:lnSpc>
              </a:pPr>
              <a:endParaRPr lang="en-US" sz="2200" spc="110">
                <a:solidFill>
                  <a:srgbClr val="1E4B9B"/>
                </a:solidFill>
                <a:latin typeface="Aileron Regular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442078" y="1231533"/>
            <a:ext cx="1140384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1E4B9B"/>
                </a:solidFill>
                <a:latin typeface="Aileron Regular Bold"/>
              </a:rPr>
              <a:t>To apply, you must: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229725" y="2956722"/>
            <a:ext cx="1671007" cy="1671007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9617965" y="3063563"/>
            <a:ext cx="89452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spc="288">
                <a:solidFill>
                  <a:srgbClr val="1E4B9B"/>
                </a:solidFill>
                <a:latin typeface="Aileron Heavy"/>
              </a:rPr>
              <a:t>3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229725" y="6008375"/>
            <a:ext cx="1671007" cy="1671007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9617965" y="6115216"/>
            <a:ext cx="89452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spc="288">
                <a:solidFill>
                  <a:srgbClr val="1E4B9B"/>
                </a:solidFill>
                <a:latin typeface="Aileron Heavy"/>
              </a:rPr>
              <a:t>4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1211249" y="2956722"/>
            <a:ext cx="6048051" cy="1553048"/>
            <a:chOff x="0" y="0"/>
            <a:chExt cx="8064068" cy="207073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064068" cy="66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 spc="99">
                  <a:solidFill>
                    <a:srgbClr val="1E4B9B"/>
                  </a:solidFill>
                  <a:latin typeface="Aileron Heavy"/>
                </a:rPr>
                <a:t>Live in the UK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865924"/>
              <a:ext cx="8064068" cy="1204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200" spc="110">
                  <a:solidFill>
                    <a:srgbClr val="1E4B9B"/>
                  </a:solidFill>
                  <a:latin typeface="Aileron Regular"/>
                </a:rPr>
                <a:t>Be ordinarily resident in the UK</a:t>
              </a:r>
            </a:p>
            <a:p>
              <a:pPr>
                <a:lnSpc>
                  <a:spcPts val="3850"/>
                </a:lnSpc>
              </a:pPr>
              <a:endParaRPr lang="en-US" sz="2200" spc="110">
                <a:solidFill>
                  <a:srgbClr val="1E4B9B"/>
                </a:solidFill>
                <a:latin typeface="Aileron Regular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211249" y="6008375"/>
            <a:ext cx="6048051" cy="2549681"/>
            <a:chOff x="0" y="0"/>
            <a:chExt cx="8064068" cy="3399574"/>
          </a:xfrm>
        </p:grpSpPr>
        <p:sp>
          <p:nvSpPr>
            <p:cNvPr id="31" name="TextBox 31"/>
            <p:cNvSpPr txBox="1"/>
            <p:nvPr/>
          </p:nvSpPr>
          <p:spPr>
            <a:xfrm>
              <a:off x="0" y="0"/>
              <a:ext cx="8064068" cy="132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 spc="99">
                  <a:solidFill>
                    <a:srgbClr val="1E4B9B"/>
                  </a:solidFill>
                  <a:latin typeface="Aileron Heavy"/>
                </a:rPr>
                <a:t>Haven't studied at a University in the UK before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526324"/>
              <a:ext cx="8064068" cy="1873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200" spc="110">
                  <a:solidFill>
                    <a:srgbClr val="1E4B9B"/>
                  </a:solidFill>
                  <a:latin typeface="Aileron Regular"/>
                </a:rPr>
                <a:t>Hold no existing higher education qualification attained in the UK</a:t>
              </a:r>
            </a:p>
            <a:p>
              <a:pPr>
                <a:lnSpc>
                  <a:spcPts val="4025"/>
                </a:lnSpc>
              </a:pPr>
              <a:endParaRPr lang="en-US" sz="2200" spc="110">
                <a:solidFill>
                  <a:srgbClr val="1E4B9B"/>
                </a:solidFill>
                <a:latin typeface="Aileron Regular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25819" r="17407" b="29046"/>
          <a:stretch>
            <a:fillRect/>
          </a:stretch>
        </p:blipFill>
        <p:spPr>
          <a:xfrm>
            <a:off x="353280" y="339617"/>
            <a:ext cx="17581440" cy="960776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23652" y="1850658"/>
            <a:ext cx="17034896" cy="7821249"/>
          </a:xfrm>
          <a:prstGeom prst="rect">
            <a:avLst/>
          </a:prstGeom>
          <a:solidFill>
            <a:srgbClr val="033E96"/>
          </a:solidFill>
        </p:spPr>
      </p:sp>
      <p:grpSp>
        <p:nvGrpSpPr>
          <p:cNvPr id="4" name="Group 4"/>
          <p:cNvGrpSpPr/>
          <p:nvPr/>
        </p:nvGrpSpPr>
        <p:grpSpPr>
          <a:xfrm>
            <a:off x="353280" y="339617"/>
            <a:ext cx="17581440" cy="9607766"/>
            <a:chOff x="0" y="0"/>
            <a:chExt cx="4088770" cy="2234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88770" cy="2234399"/>
            </a:xfrm>
            <a:custGeom>
              <a:avLst/>
              <a:gdLst/>
              <a:ahLst/>
              <a:cxnLst/>
              <a:rect l="l" t="t" r="r" b="b"/>
              <a:pathLst>
                <a:path w="4088770" h="2234399">
                  <a:moveTo>
                    <a:pt x="0" y="0"/>
                  </a:moveTo>
                  <a:lnTo>
                    <a:pt x="0" y="2234399"/>
                  </a:lnTo>
                  <a:lnTo>
                    <a:pt x="4088770" y="2234399"/>
                  </a:lnTo>
                  <a:lnTo>
                    <a:pt x="4088770" y="0"/>
                  </a:lnTo>
                  <a:lnTo>
                    <a:pt x="0" y="0"/>
                  </a:lnTo>
                  <a:close/>
                  <a:moveTo>
                    <a:pt x="4027810" y="2173439"/>
                  </a:moveTo>
                  <a:lnTo>
                    <a:pt x="59690" y="2173439"/>
                  </a:lnTo>
                  <a:lnTo>
                    <a:pt x="59690" y="59690"/>
                  </a:lnTo>
                  <a:lnTo>
                    <a:pt x="4027810" y="59690"/>
                  </a:lnTo>
                  <a:lnTo>
                    <a:pt x="4027810" y="2173439"/>
                  </a:lnTo>
                  <a:close/>
                </a:path>
              </a:pathLst>
            </a:custGeom>
            <a:solidFill>
              <a:srgbClr val="F2F0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5819" r="17407" b="29046"/>
          <a:stretch>
            <a:fillRect/>
          </a:stretch>
        </p:blipFill>
        <p:spPr>
          <a:xfrm>
            <a:off x="350381" y="351040"/>
            <a:ext cx="17581440" cy="960776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623652" y="579680"/>
            <a:ext cx="17034896" cy="9092227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8" name="TextBox 8"/>
          <p:cNvSpPr txBox="1"/>
          <p:nvPr/>
        </p:nvSpPr>
        <p:spPr>
          <a:xfrm>
            <a:off x="3442078" y="1231533"/>
            <a:ext cx="1140384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1E4B9B"/>
                </a:solidFill>
                <a:latin typeface="Aileron Regular Bold"/>
              </a:rPr>
              <a:t>To apply, you must: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2956722"/>
            <a:ext cx="1671007" cy="1671007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416940" y="3063563"/>
            <a:ext cx="89452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spc="288">
                <a:solidFill>
                  <a:srgbClr val="1E4B9B"/>
                </a:solidFill>
                <a:latin typeface="Aileron Heavy"/>
              </a:rPr>
              <a:t>5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6008375"/>
            <a:ext cx="1671007" cy="1671007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16940" y="6115216"/>
            <a:ext cx="89452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spc="288">
                <a:solidFill>
                  <a:srgbClr val="1E4B9B"/>
                </a:solidFill>
                <a:latin typeface="Aileron Heavy"/>
              </a:rPr>
              <a:t>6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010224" y="2956722"/>
            <a:ext cx="6048051" cy="2038823"/>
            <a:chOff x="0" y="0"/>
            <a:chExt cx="8064068" cy="271843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8064068" cy="66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 spc="99">
                  <a:solidFill>
                    <a:srgbClr val="1E4B9B"/>
                  </a:solidFill>
                  <a:latin typeface="Aileron Heavy"/>
                </a:rPr>
                <a:t>Be a new student to The OU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65924"/>
              <a:ext cx="8064068" cy="1852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200" spc="110">
                  <a:solidFill>
                    <a:srgbClr val="1E4B9B"/>
                  </a:solidFill>
                  <a:latin typeface="Aileron Regular"/>
                </a:rPr>
                <a:t>Be a new student to The Open University in the academic year 2022/23.</a:t>
              </a:r>
            </a:p>
            <a:p>
              <a:pPr>
                <a:lnSpc>
                  <a:spcPts val="3850"/>
                </a:lnSpc>
              </a:pPr>
              <a:endParaRPr lang="en-US" sz="2200" spc="110">
                <a:solidFill>
                  <a:srgbClr val="1E4B9B"/>
                </a:solidFill>
                <a:latin typeface="Aileron Regular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010224" y="6008375"/>
            <a:ext cx="6048051" cy="3511706"/>
            <a:chOff x="0" y="0"/>
            <a:chExt cx="8064068" cy="468227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8064068" cy="66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 spc="99">
                  <a:solidFill>
                    <a:srgbClr val="1E4B9B"/>
                  </a:solidFill>
                  <a:latin typeface="Aileron Heavy"/>
                </a:rPr>
                <a:t>Want to enrol in 2022/23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65924"/>
              <a:ext cx="8064068" cy="381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200" spc="110">
                  <a:solidFill>
                    <a:srgbClr val="1E4B9B"/>
                  </a:solidFill>
                  <a:latin typeface="Aileron Regular"/>
                </a:rPr>
                <a:t>Be intending to enrol for an undergraduate OU module commencing in the 2022/23 academic year. If you are applying for an Access Module Fee Waiver you must be intending to study an Access module.</a:t>
              </a:r>
            </a:p>
            <a:p>
              <a:pPr>
                <a:lnSpc>
                  <a:spcPts val="4025"/>
                </a:lnSpc>
              </a:pPr>
              <a:endParaRPr lang="en-US" sz="2200" spc="110">
                <a:solidFill>
                  <a:srgbClr val="1E4B9B"/>
                </a:solidFill>
                <a:latin typeface="Aileron Regular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229725" y="2956722"/>
            <a:ext cx="1671007" cy="1671007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9617965" y="3063563"/>
            <a:ext cx="89452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spc="288">
                <a:solidFill>
                  <a:srgbClr val="1E4B9B"/>
                </a:solidFill>
                <a:latin typeface="Aileron Heavy"/>
              </a:rPr>
              <a:t>7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229725" y="6008375"/>
            <a:ext cx="1671007" cy="1671007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1E4B9B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9617965" y="6115216"/>
            <a:ext cx="89452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spc="288">
                <a:solidFill>
                  <a:srgbClr val="1E4B9B"/>
                </a:solidFill>
                <a:latin typeface="Aileron Heavy"/>
              </a:rPr>
              <a:t>8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1211249" y="2956722"/>
            <a:ext cx="6048051" cy="2534123"/>
            <a:chOff x="0" y="0"/>
            <a:chExt cx="8064068" cy="337883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064068" cy="132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 spc="99">
                  <a:solidFill>
                    <a:srgbClr val="1E4B9B"/>
                  </a:solidFill>
                  <a:latin typeface="Aileron Heavy"/>
                </a:rPr>
                <a:t>Want to study for at least 30 credits per year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526324"/>
              <a:ext cx="8064068" cy="1852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200" spc="110">
                  <a:solidFill>
                    <a:srgbClr val="1E4B9B"/>
                  </a:solidFill>
                  <a:latin typeface="Aileron Regular"/>
                </a:rPr>
                <a:t>Be studying at a minimum intensity of 25% (30 credits) per academic year</a:t>
              </a:r>
            </a:p>
            <a:p>
              <a:pPr>
                <a:lnSpc>
                  <a:spcPts val="3850"/>
                </a:lnSpc>
              </a:pPr>
              <a:endParaRPr lang="en-US" sz="2200" spc="110">
                <a:solidFill>
                  <a:srgbClr val="1E4B9B"/>
                </a:solidFill>
                <a:latin typeface="Aileron Regular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211249" y="6008375"/>
            <a:ext cx="6048051" cy="3515198"/>
            <a:chOff x="0" y="0"/>
            <a:chExt cx="8064068" cy="4686931"/>
          </a:xfrm>
        </p:grpSpPr>
        <p:sp>
          <p:nvSpPr>
            <p:cNvPr id="31" name="TextBox 31"/>
            <p:cNvSpPr txBox="1"/>
            <p:nvPr/>
          </p:nvSpPr>
          <p:spPr>
            <a:xfrm>
              <a:off x="0" y="0"/>
              <a:ext cx="8064068" cy="198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 spc="99">
                  <a:solidFill>
                    <a:srgbClr val="1E4B9B"/>
                  </a:solidFill>
                  <a:latin typeface="Aileron Heavy"/>
                </a:rPr>
                <a:t>Have proof of your immigration status and annual income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2186724"/>
              <a:ext cx="8064068" cy="2500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200" spc="110">
                  <a:solidFill>
                    <a:srgbClr val="1E4B9B"/>
                  </a:solidFill>
                  <a:latin typeface="Aileron Regular"/>
                </a:rPr>
                <a:t>You will need your Home Office immigration status, and evidence of your annual personal income (or qualifying benefit).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02164" y="9550644"/>
            <a:ext cx="345713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F2F0F4"/>
                </a:solidFill>
                <a:latin typeface="Aileron Regular"/>
              </a:rPr>
              <a:t>UED | Profile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387600"/>
            <a:ext cx="13315633" cy="523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A Sanctuary Scholarship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will cover the cost of 360 credits of undergraduate study </a:t>
            </a:r>
            <a:r>
              <a:rPr lang="en-US" sz="3500">
                <a:solidFill>
                  <a:srgbClr val="1E4B9B"/>
                </a:solidFill>
                <a:latin typeface="Aileron Regular"/>
              </a:rPr>
              <a:t>(a full degree).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There are 12 Sanctuary Scholarships available, which will pay the full tuition cost and provide support for </a:t>
            </a:r>
            <a:r>
              <a:rPr lang="en-US" sz="3500">
                <a:solidFill>
                  <a:srgbClr val="1E4B9B"/>
                </a:solidFill>
                <a:latin typeface="Aileron Regular Bold"/>
              </a:rPr>
              <a:t>12 students</a:t>
            </a:r>
            <a:r>
              <a:rPr lang="en-US" sz="3500">
                <a:solidFill>
                  <a:srgbClr val="1E4B9B"/>
                </a:solidFill>
                <a:latin typeface="Aileron Regular"/>
              </a:rPr>
              <a:t>.</a:t>
            </a:r>
          </a:p>
          <a:p>
            <a:pPr marL="755651" lvl="1" indent="-377825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1E4B9B"/>
                </a:solidFill>
                <a:latin typeface="Aileron Regular"/>
              </a:rPr>
              <a:t>Students will be allocated a named contact who will assist them through their degree.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05749"/>
            <a:ext cx="9112300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9"/>
              </a:lnSpc>
            </a:pPr>
            <a:r>
              <a:rPr lang="en-US" sz="5499" spc="494">
                <a:solidFill>
                  <a:srgbClr val="1E4B9B"/>
                </a:solidFill>
                <a:latin typeface="Aileron Regular Bold Italics"/>
              </a:rPr>
              <a:t>Sanctuary Scholarships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51502" y="372746"/>
            <a:ext cx="4828912" cy="655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2F0F4"/>
                </a:solidFill>
                <a:latin typeface="Aileron Regular Bold"/>
              </a:rPr>
              <a:t>What are credits?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11530" y="7814126"/>
            <a:ext cx="647770" cy="6477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63759" y="7814126"/>
            <a:ext cx="647770" cy="6477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5989" y="7814126"/>
            <a:ext cx="647770" cy="6477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68218" y="7814126"/>
            <a:ext cx="647770" cy="6477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20448" y="7814126"/>
            <a:ext cx="647770" cy="6477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372678" y="7814126"/>
            <a:ext cx="647770" cy="647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724907" y="7814126"/>
            <a:ext cx="647770" cy="6477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77137" y="7814126"/>
            <a:ext cx="647770" cy="6477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29366" y="7814126"/>
            <a:ext cx="647770" cy="647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1596" y="7814126"/>
            <a:ext cx="647770" cy="6477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33826" y="7814126"/>
            <a:ext cx="647770" cy="64777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86055" y="7814126"/>
            <a:ext cx="647770" cy="64777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 rot="-902115">
            <a:off x="14680599" y="1318154"/>
            <a:ext cx="2370990" cy="1056217"/>
            <a:chOff x="0" y="0"/>
            <a:chExt cx="3161320" cy="1408289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200" b="200"/>
            <a:stretch>
              <a:fillRect/>
            </a:stretch>
          </p:blipFill>
          <p:spPr>
            <a:xfrm>
              <a:off x="0" y="0"/>
              <a:ext cx="3161320" cy="1408289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872379" y="55802"/>
              <a:ext cx="2143569" cy="1201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60"/>
                </a:lnSpc>
              </a:pPr>
              <a:r>
                <a:rPr lang="en-US" sz="5471">
                  <a:solidFill>
                    <a:srgbClr val="F2F0F4"/>
                  </a:solidFill>
                  <a:latin typeface="Open Sans Extra Bold"/>
                </a:rPr>
                <a:t>£0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819" b="54223"/>
          <a:stretch>
            <a:fillRect/>
          </a:stretch>
        </p:blipFill>
        <p:spPr>
          <a:xfrm>
            <a:off x="0" y="8461897"/>
            <a:ext cx="21287094" cy="4248231"/>
          </a:xfrm>
          <a:prstGeom prst="rect">
            <a:avLst/>
          </a:prstGeom>
        </p:spPr>
      </p:pic>
      <p:pic>
        <p:nvPicPr>
          <p:cNvPr id="3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rcRect l="1065" t="9573"/>
          <a:stretch>
            <a:fillRect/>
          </a:stretch>
        </p:blipFill>
        <p:spPr>
          <a:xfrm>
            <a:off x="1028700" y="2786518"/>
            <a:ext cx="15317290" cy="6887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92991" y="1028700"/>
            <a:ext cx="2366309" cy="27014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904875"/>
            <a:ext cx="130904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2F0F4"/>
                </a:solidFill>
                <a:latin typeface="Aileron Regular Bold"/>
              </a:rPr>
              <a:t>What degree can you do?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428" y="107131"/>
            <a:ext cx="312204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000" spc="180">
                <a:solidFill>
                  <a:srgbClr val="F2F0F4"/>
                </a:solidFill>
                <a:latin typeface="Aileron Regular Italics"/>
              </a:rPr>
              <a:t>Sanctuary Scholarships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666875"/>
            <a:ext cx="13315633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3500">
                <a:solidFill>
                  <a:srgbClr val="F2F0F4"/>
                </a:solidFill>
                <a:latin typeface="Aileron Regular Italics"/>
              </a:rPr>
              <a:t>There are </a:t>
            </a:r>
            <a:r>
              <a:rPr lang="en-US" sz="3500">
                <a:solidFill>
                  <a:srgbClr val="F2F0F4"/>
                </a:solidFill>
                <a:latin typeface="Aileron Regular Bold Italics"/>
              </a:rPr>
              <a:t>lots</a:t>
            </a:r>
            <a:r>
              <a:rPr lang="en-US" sz="3500">
                <a:solidFill>
                  <a:srgbClr val="F2F0F4"/>
                </a:solidFill>
                <a:latin typeface="Aileron Regular Italics"/>
              </a:rPr>
              <a:t> to choose from!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23182" y="1114425"/>
            <a:ext cx="2391892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ileron Regular"/>
              </a:rPr>
              <a:t>View all courses online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1271</Words>
  <Application>Microsoft Office PowerPoint</Application>
  <PresentationFormat>Custom</PresentationFormat>
  <Paragraphs>175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Sanctuary Scholarships</dc:title>
  <dc:creator>Ning.Li</dc:creator>
  <cp:lastModifiedBy>Hazel Nixon</cp:lastModifiedBy>
  <cp:revision>4</cp:revision>
  <dcterms:created xsi:type="dcterms:W3CDTF">2006-08-16T00:00:00Z</dcterms:created>
  <dcterms:modified xsi:type="dcterms:W3CDTF">2023-04-27T10:51:59Z</dcterms:modified>
  <dc:identifier>DAFBDa6T11Y</dc:identifier>
</cp:coreProperties>
</file>