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Lst>
  <p:notesMasterIdLst>
    <p:notesMasterId r:id="rId27"/>
  </p:notesMasterIdLst>
  <p:handoutMasterIdLst>
    <p:handoutMasterId r:id="rId28"/>
  </p:handoutMasterIdLst>
  <p:sldIdLst>
    <p:sldId id="257" r:id="rId14"/>
    <p:sldId id="422" r:id="rId15"/>
    <p:sldId id="423" r:id="rId16"/>
    <p:sldId id="424" r:id="rId17"/>
    <p:sldId id="407" r:id="rId18"/>
    <p:sldId id="408" r:id="rId19"/>
    <p:sldId id="416" r:id="rId20"/>
    <p:sldId id="382" r:id="rId21"/>
    <p:sldId id="384" r:id="rId22"/>
    <p:sldId id="418" r:id="rId23"/>
    <p:sldId id="419" r:id="rId24"/>
    <p:sldId id="421" r:id="rId25"/>
    <p:sldId id="378" r:id="rId26"/>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B1F7F"/>
    <a:srgbClr val="D4E1F0"/>
    <a:srgbClr val="00A4A0"/>
    <a:srgbClr val="00918E"/>
    <a:srgbClr val="EBFFFF"/>
    <a:srgbClr val="131BB5"/>
    <a:srgbClr val="FFC1C1"/>
    <a:srgbClr val="EED2DA"/>
    <a:srgbClr val="002B82"/>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6457" autoAdjust="0"/>
  </p:normalViewPr>
  <p:slideViewPr>
    <p:cSldViewPr>
      <p:cViewPr varScale="1">
        <p:scale>
          <a:sx n="61" d="100"/>
          <a:sy n="61" d="100"/>
        </p:scale>
        <p:origin x="1229" y="43"/>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36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303DF83-964A-4020-AA27-8AF8BCB809B2}" type="datetimeFigureOut">
              <a:rPr lang="en-GB" altLang="en-US"/>
              <a:pPr>
                <a:defRPr/>
              </a:pPr>
              <a:t>13/07/2021</a:t>
            </a:fld>
            <a:endParaRPr lang="en-GB"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30DFC12-A8BD-4315-BAB1-0AF22A726C02}" type="slidenum">
              <a:rPr lang="en-GB" altLang="en-US"/>
              <a:pPr>
                <a:defRPr/>
              </a:pPr>
              <a:t>‹#›</a:t>
            </a:fld>
            <a:endParaRPr lang="en-GB" altLang="en-US"/>
          </a:p>
        </p:txBody>
      </p:sp>
    </p:spTree>
    <p:extLst>
      <p:ext uri="{BB962C8B-B14F-4D97-AF65-F5344CB8AC3E}">
        <p14:creationId xmlns:p14="http://schemas.microsoft.com/office/powerpoint/2010/main" val="3063649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741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5308255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Rot="1" noChangeAspect="1" noChangeArrowheads="1" noTextEdit="1"/>
          </p:cNvSpPr>
          <p:nvPr>
            <p:ph type="sldImg"/>
          </p:nvPr>
        </p:nvSpPr>
        <p:spPr>
          <a:solidFill>
            <a:srgbClr val="FFFFFF"/>
          </a:solidFill>
          <a:ln/>
        </p:spPr>
      </p:sp>
      <p:sp>
        <p:nvSpPr>
          <p:cNvPr id="78851"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r>
              <a:rPr lang="en-US" altLang="en-US" dirty="0">
                <a:latin typeface="Arial" panose="020B0604020202020204" pitchFamily="34" charset="0"/>
                <a:ea typeface="Gill Sans Light" charset="0"/>
                <a:cs typeface="Arial" panose="020B0604020202020204" pitchFamily="34" charset="0"/>
                <a:sym typeface="Gill Sans Light" charset="0"/>
              </a:rPr>
              <a:t>PAMIS is an voluntary organization that supports people with profound and multiple learning disabilities and their family </a:t>
            </a:r>
            <a:r>
              <a:rPr lang="en-US" altLang="en-US" dirty="0" err="1">
                <a:latin typeface="Arial" panose="020B0604020202020204" pitchFamily="34" charset="0"/>
                <a:ea typeface="Gill Sans Light" charset="0"/>
                <a:cs typeface="Arial" panose="020B0604020202020204" pitchFamily="34" charset="0"/>
                <a:sym typeface="Gill Sans Light" charset="0"/>
              </a:rPr>
              <a:t>carers</a:t>
            </a:r>
            <a:r>
              <a:rPr lang="en-US" altLang="en-US" dirty="0">
                <a:latin typeface="Arial" panose="020B0604020202020204" pitchFamily="34" charset="0"/>
                <a:ea typeface="Gill Sans Light" charset="0"/>
                <a:cs typeface="Arial" panose="020B0604020202020204" pitchFamily="34" charset="0"/>
                <a:sym typeface="Gill Sans Light" charset="0"/>
              </a:rPr>
              <a:t>. The bereavement and loss research project was carried out as a result of family </a:t>
            </a:r>
            <a:r>
              <a:rPr lang="en-US" altLang="en-US" dirty="0" err="1">
                <a:latin typeface="Arial" panose="020B0604020202020204" pitchFamily="34" charset="0"/>
                <a:ea typeface="Gill Sans Light" charset="0"/>
                <a:cs typeface="Arial" panose="020B0604020202020204" pitchFamily="34" charset="0"/>
                <a:sym typeface="Gill Sans Light" charset="0"/>
              </a:rPr>
              <a:t>carers</a:t>
            </a:r>
            <a:r>
              <a:rPr lang="en-US" altLang="en-US" dirty="0">
                <a:latin typeface="Arial" panose="020B0604020202020204" pitchFamily="34" charset="0"/>
                <a:ea typeface="Gill Sans Light" charset="0"/>
                <a:cs typeface="Arial" panose="020B0604020202020204" pitchFamily="34" charset="0"/>
                <a:sym typeface="Gill Sans Light" charset="0"/>
              </a:rPr>
              <a:t> telling us over the years that they struggled when trying to support their sons or daughters through bereavement and family </a:t>
            </a:r>
            <a:r>
              <a:rPr lang="en-US" altLang="en-US" dirty="0" err="1">
                <a:latin typeface="Arial" panose="020B0604020202020204" pitchFamily="34" charset="0"/>
                <a:ea typeface="Gill Sans Light" charset="0"/>
                <a:cs typeface="Arial" panose="020B0604020202020204" pitchFamily="34" charset="0"/>
                <a:sym typeface="Gill Sans Light" charset="0"/>
              </a:rPr>
              <a:t>carers</a:t>
            </a:r>
            <a:r>
              <a:rPr lang="en-US" altLang="en-US" dirty="0">
                <a:latin typeface="Arial" panose="020B0604020202020204" pitchFamily="34" charset="0"/>
                <a:ea typeface="Gill Sans Light" charset="0"/>
                <a:cs typeface="Arial" panose="020B0604020202020204" pitchFamily="34" charset="0"/>
                <a:sym typeface="Gill Sans Light" charset="0"/>
              </a:rPr>
              <a:t> whose son or daughter died also told us that they felt that they were not well supported with their grief. We held a number of focus groups and collected qualitative data</a:t>
            </a:r>
          </a:p>
        </p:txBody>
      </p:sp>
    </p:spTree>
    <p:extLst>
      <p:ext uri="{BB962C8B-B14F-4D97-AF65-F5344CB8AC3E}">
        <p14:creationId xmlns:p14="http://schemas.microsoft.com/office/powerpoint/2010/main" val="403817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a:noFill/>
        </p:spPr>
        <p:txBody>
          <a:bodyPr/>
          <a:lstStyle/>
          <a:p>
            <a:r>
              <a:rPr lang="en-GB" altLang="en-US"/>
              <a:t>Could the significant objects within the story be documented to add significance. The resource pack has a multi-sensory story template that can be adapted.  Having short narrative with the object also allows future care staff to keep memories alive.  </a:t>
            </a:r>
          </a:p>
        </p:txBody>
      </p:sp>
    </p:spTree>
    <p:extLst>
      <p:ext uri="{BB962C8B-B14F-4D97-AF65-F5344CB8AC3E}">
        <p14:creationId xmlns:p14="http://schemas.microsoft.com/office/powerpoint/2010/main" val="144581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5" name="Notes Placeholder 2"/>
          <p:cNvSpPr>
            <a:spLocks noGrp="1"/>
          </p:cNvSpPr>
          <p:nvPr>
            <p:ph type="body" idx="1"/>
          </p:nvPr>
        </p:nvSpPr>
        <p:spPr>
          <a:noFill/>
        </p:spPr>
        <p:txBody>
          <a:bodyPr/>
          <a:lstStyle/>
          <a:p>
            <a:r>
              <a:rPr lang="en-GB" altLang="en-US"/>
              <a:t>Memory boxes what might be included in a memory box and again is there a narrative that could be documented about each item and its significance  </a:t>
            </a:r>
          </a:p>
          <a:p>
            <a:endParaRPr lang="en-GB" altLang="en-US"/>
          </a:p>
          <a:p>
            <a:r>
              <a:rPr lang="en-GB" altLang="en-US"/>
              <a:t>Documenting the story that may be associated with items in stories or memory boxes allows future carers to continue to share important memories with the person</a:t>
            </a:r>
          </a:p>
        </p:txBody>
      </p:sp>
    </p:spTree>
    <p:extLst>
      <p:ext uri="{BB962C8B-B14F-4D97-AF65-F5344CB8AC3E}">
        <p14:creationId xmlns:p14="http://schemas.microsoft.com/office/powerpoint/2010/main" val="23082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GB" altLang="en-US"/>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356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GB" altLang="en-US" i="1" dirty="0"/>
          </a:p>
          <a:p>
            <a:pPr>
              <a:defRPr/>
            </a:pPr>
            <a:r>
              <a:rPr lang="en-GB" altLang="en-US" dirty="0">
                <a:latin typeface="Arial" panose="020B0604020202020204" pitchFamily="34" charset="0"/>
                <a:cs typeface="Arial" panose="020B0604020202020204" pitchFamily="34" charset="0"/>
              </a:rPr>
              <a:t>Susan </a:t>
            </a:r>
            <a:r>
              <a:rPr lang="en-GB" altLang="en-US" dirty="0" err="1">
                <a:latin typeface="Arial" panose="020B0604020202020204" pitchFamily="34" charset="0"/>
                <a:cs typeface="Arial" panose="020B0604020202020204" pitchFamily="34" charset="0"/>
              </a:rPr>
              <a:t>Roos</a:t>
            </a:r>
            <a:r>
              <a:rPr lang="en-GB" altLang="en-US" dirty="0">
                <a:latin typeface="Arial" panose="020B0604020202020204" pitchFamily="34" charset="0"/>
                <a:cs typeface="Arial" panose="020B0604020202020204" pitchFamily="34" charset="0"/>
              </a:rPr>
              <a:t> speaks about A living Loss  to Chronic Sorrow: A Living Loss, Susan </a:t>
            </a:r>
            <a:r>
              <a:rPr lang="en-GB" altLang="en-US" dirty="0" err="1">
                <a:latin typeface="Arial" panose="020B0604020202020204" pitchFamily="34" charset="0"/>
                <a:cs typeface="Arial" panose="020B0604020202020204" pitchFamily="34" charset="0"/>
              </a:rPr>
              <a:t>Roos</a:t>
            </a:r>
            <a:r>
              <a:rPr lang="en-GB" altLang="en-US" dirty="0">
                <a:latin typeface="Arial" panose="020B0604020202020204" pitchFamily="34" charset="0"/>
                <a:cs typeface="Arial" panose="020B0604020202020204" pitchFamily="34" charset="0"/>
              </a:rPr>
              <a:t> This website has useful information for families and professionals on coping with living with chronic sorrow. </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At its core, chronic sorrow is a normal grief response that is associated with an ongoing living loss. It is the emotion-filled chasm between “what is” versus the parents’ view of “what should have been.”</a:t>
            </a:r>
            <a:br>
              <a:rPr lang="en-GB" altLang="en-US" dirty="0">
                <a:latin typeface="Arial" panose="020B0604020202020204" pitchFamily="34" charset="0"/>
                <a:cs typeface="Arial" panose="020B0604020202020204" pitchFamily="34" charset="0"/>
              </a:rPr>
            </a:b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Many parents will relate to the experience of chronic sorrow because of the many losses often associated with having and caring for a child with profound and multiple learning disabilities. </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Parents experience cumulative losses such as their child not reaching expected developmental</a:t>
            </a:r>
          </a:p>
          <a:p>
            <a:pPr>
              <a:defRPr/>
            </a:pPr>
            <a:r>
              <a:rPr lang="en-GB" altLang="en-US" dirty="0">
                <a:latin typeface="Arial" panose="020B0604020202020204" pitchFamily="34" charset="0"/>
                <a:cs typeface="Arial" panose="020B0604020202020204" pitchFamily="34" charset="0"/>
              </a:rPr>
              <a:t>milestones, for example walking, talking and becoming involved in all the expected childhood activities. </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Therefore, parent’s emotional experiences of sadness, guilt, helplessness and at times anger are experienced as loss as the dreams, hopes and wishes they had for their son or daughter are not realised. These losses are not only experienced in relation to the physical, emotional and social abilities that nondisabled children usually attain but continue and involve the natural expectations that parents have for their child later in life. Examples of this are in relation to the expectations that their child will grow up, get married, have a family and become independent members of society. It is helpful if parents have been supported while caring for their son or daughter and enabled to share their sorrow. </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It is also important that parents know that this reaction to their profound sense of loss is a normal parental reaction to their emotional and</a:t>
            </a:r>
          </a:p>
          <a:p>
            <a:pPr>
              <a:defRPr/>
            </a:pPr>
            <a:r>
              <a:rPr lang="en-GB" altLang="en-US" dirty="0">
                <a:latin typeface="Arial" panose="020B0604020202020204" pitchFamily="34" charset="0"/>
                <a:cs typeface="Arial" panose="020B0604020202020204" pitchFamily="34" charset="0"/>
              </a:rPr>
              <a:t>challenging role of caring for their disabled child. </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In summary, parents experience deep sorrow when faced with their child's inability to meet normal developmental milestones. This sorrow can be increased with the realisation that future long-term expectations will not be met and what should or could have been, is unattainable.</a:t>
            </a:r>
          </a:p>
          <a:p>
            <a:pPr>
              <a:defRPr/>
            </a:pPr>
            <a:r>
              <a:rPr lang="en-GB" altLang="en-US" dirty="0">
                <a:latin typeface="Arial" panose="020B0604020202020204" pitchFamily="34" charset="0"/>
                <a:cs typeface="Arial" panose="020B0604020202020204" pitchFamily="34" charset="0"/>
              </a:rPr>
              <a:t>The experience of chronic sorrow is often overlooked by those </a:t>
            </a:r>
            <a:r>
              <a:rPr lang="en-GB" altLang="en-US" dirty="0" err="1">
                <a:latin typeface="Arial" panose="020B0604020202020204" pitchFamily="34" charset="0"/>
                <a:cs typeface="Arial" panose="020B0604020202020204" pitchFamily="34" charset="0"/>
              </a:rPr>
              <a:t>outwith</a:t>
            </a:r>
            <a:r>
              <a:rPr lang="en-GB" altLang="en-US" dirty="0">
                <a:latin typeface="Arial" panose="020B0604020202020204" pitchFamily="34" charset="0"/>
                <a:cs typeface="Arial" panose="020B0604020202020204" pitchFamily="34" charset="0"/>
              </a:rPr>
              <a:t> the family which can further isolate bereaved parents not only when their child is alive but also in their experience of bereavement when their child dies.</a:t>
            </a:r>
          </a:p>
          <a:p>
            <a:pPr>
              <a:defRPr/>
            </a:pPr>
            <a:endParaRPr lang="en-GB" altLang="en-US" dirty="0">
              <a:latin typeface="Arial" panose="020B0604020202020204" pitchFamily="34" charset="0"/>
              <a:cs typeface="Arial" panose="020B0604020202020204" pitchFamily="34" charset="0"/>
            </a:endParaRPr>
          </a:p>
          <a:p>
            <a:pPr>
              <a:defRPr/>
            </a:pPr>
            <a:r>
              <a:rPr lang="en-GB" altLang="en-US" dirty="0">
                <a:latin typeface="Arial" panose="020B0604020202020204" pitchFamily="34" charset="0"/>
                <a:cs typeface="Arial" panose="020B0604020202020204" pitchFamily="34" charset="0"/>
              </a:rPr>
              <a:t>We need to remember and acknowledge that chronic sorrow will be intertwined within the caring experience. </a:t>
            </a:r>
          </a:p>
          <a:p>
            <a:pPr>
              <a:defRPr/>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0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solidFill>
            <a:srgbClr val="FFFFFF"/>
          </a:solidFill>
          <a:ln/>
        </p:spPr>
      </p:sp>
      <p:sp>
        <p:nvSpPr>
          <p:cNvPr id="67587" name="Rectangle 2"/>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endParaRPr lang="en-US" altLang="en-US" sz="2200">
              <a:solidFill>
                <a:srgbClr val="000000"/>
              </a:solidFill>
              <a:latin typeface="Gill Sans Light" charset="0"/>
              <a:ea typeface="Gill Sans Light" charset="0"/>
              <a:cs typeface="Gill Sans Light" charset="0"/>
              <a:sym typeface="Gill Sans Light" charset="0"/>
            </a:endParaRPr>
          </a:p>
        </p:txBody>
      </p:sp>
    </p:spTree>
    <p:extLst>
      <p:ext uri="{BB962C8B-B14F-4D97-AF65-F5344CB8AC3E}">
        <p14:creationId xmlns:p14="http://schemas.microsoft.com/office/powerpoint/2010/main" val="3936912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7495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4892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defRPr/>
            </a:pPr>
            <a:endParaRPr lang="en-GB" altLang="en-US" dirty="0"/>
          </a:p>
          <a:p>
            <a:pPr>
              <a:defRPr/>
            </a:pPr>
            <a:r>
              <a:rPr lang="en-GB" altLang="en-US" dirty="0"/>
              <a:t>Today I have shared some of the pack contents to </a:t>
            </a:r>
          </a:p>
        </p:txBody>
      </p:sp>
      <p:sp>
        <p:nvSpPr>
          <p:cNvPr id="47108"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fld id="{3AE4F894-66B5-4A5F-85A9-ABA8D3443170}" type="slidenum">
              <a:rPr lang="en-GB" altLang="en-US" sz="1200"/>
              <a:pPr algn="r" eaLnBrk="1" hangingPunct="1"/>
              <a:t>13</a:t>
            </a:fld>
            <a:endParaRPr lang="en-GB" altLang="en-US" sz="1200"/>
          </a:p>
        </p:txBody>
      </p:sp>
    </p:spTree>
    <p:extLst>
      <p:ext uri="{BB962C8B-B14F-4D97-AF65-F5344CB8AC3E}">
        <p14:creationId xmlns:p14="http://schemas.microsoft.com/office/powerpoint/2010/main" val="180138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510447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503463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8625336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881485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724282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361781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886062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502477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03322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600336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504757"/>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8181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4375353"/>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160860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6421513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808905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4810960"/>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096505"/>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574977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2742923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927786"/>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149226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208389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3153724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61206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983453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29880877"/>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427868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413331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3448239"/>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145797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11633200"/>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564750"/>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15597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8176664"/>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5801146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3913284"/>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37756691"/>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5144617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61738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25445816"/>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851433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5743663"/>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4852730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0061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449138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625242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560045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496387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77980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395656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64458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16971287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0426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78392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92529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58422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61606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104283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2586098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87027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97790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3669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964609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237226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3099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152360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74086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6929781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0826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230333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941176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20350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2067110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726716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322594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468232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407728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9083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757846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70568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27945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2558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1016770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110072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3454231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13847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3512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565367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795917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7120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27994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990407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580770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055984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9517625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972356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993377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115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0987607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37708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830470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62633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56259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08465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595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333833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701992671"/>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461343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082404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70914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701208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266158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75017503"/>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6989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409478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94098510"/>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51549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157597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9596516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13240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6620973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842785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398402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131796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416947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75185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153036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821959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4219267"/>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194604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42336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1308064"/>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4176680"/>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607173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7919207"/>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416617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76345172"/>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65455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577940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6631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877227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14836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1027"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2291"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3315"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6147"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7171"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9219"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0243"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pamis.org.uk/creative-arts/the-imagination-toolkit-a-multi-sensory-story-resource-for-challenging-times/"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498475" y="3421063"/>
            <a:ext cx="12014200" cy="1485900"/>
          </a:xfrm>
          <a:prstGeom prst="rect">
            <a:avLst/>
          </a:prstGeom>
          <a:noFill/>
          <a:ln>
            <a:noFill/>
          </a:ln>
          <a:effectLst>
            <a:outerShdw blurRad="127000" dist="50800"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eaLnBrk="1" hangingPunct="1">
              <a:defRPr/>
            </a:pPr>
            <a:r>
              <a:rPr lang="en-US" sz="8000" dirty="0">
                <a:solidFill>
                  <a:srgbClr val="007AAA"/>
                </a:solidFill>
                <a:latin typeface="Calibri" pitchFamily="34" charset="0"/>
                <a:ea typeface="Gill Sans Light" charset="0"/>
                <a:cs typeface="Gill Sans Light" charset="0"/>
                <a:sym typeface="Gill Sans Light" charset="0"/>
              </a:rPr>
              <a:t>Bereavement and Loss:</a:t>
            </a:r>
          </a:p>
        </p:txBody>
      </p:sp>
      <p:pic>
        <p:nvPicPr>
          <p:cNvPr id="16387" name="Picture 3"/>
          <p:cNvPicPr>
            <a:picLocks noChangeArrowheads="1"/>
          </p:cNvPicPr>
          <p:nvPr/>
        </p:nvPicPr>
        <p:blipFill>
          <a:blip r:embed="rId3"/>
          <a:srcRect/>
          <a:stretch>
            <a:fillRect/>
          </a:stretch>
        </p:blipFill>
        <p:spPr bwMode="auto">
          <a:xfrm>
            <a:off x="1092200" y="8275638"/>
            <a:ext cx="2298700" cy="1168400"/>
          </a:xfrm>
          <a:prstGeom prst="rect">
            <a:avLst/>
          </a:prstGeom>
          <a:noFill/>
          <a:ln>
            <a:noFill/>
          </a:ln>
          <a:effectLst>
            <a:outerShdw blurRad="127000" dist="177799"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rrowheads="1"/>
          </p:cNvPicPr>
          <p:nvPr/>
        </p:nvPicPr>
        <p:blipFill>
          <a:blip r:embed="rId4"/>
          <a:srcRect/>
          <a:stretch>
            <a:fillRect/>
          </a:stretch>
        </p:blipFill>
        <p:spPr bwMode="auto">
          <a:xfrm>
            <a:off x="9742488" y="8232775"/>
            <a:ext cx="1409700" cy="1270000"/>
          </a:xfrm>
          <a:prstGeom prst="rect">
            <a:avLst/>
          </a:prstGeom>
          <a:noFill/>
          <a:ln>
            <a:noFill/>
          </a:ln>
          <a:effectLst>
            <a:outerShdw blurRad="127000" dist="177799"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89" name="Picture 5"/>
          <p:cNvPicPr>
            <a:picLocks noChangeArrowheads="1"/>
          </p:cNvPicPr>
          <p:nvPr/>
        </p:nvPicPr>
        <p:blipFill>
          <a:blip r:embed="rId5"/>
          <a:srcRect/>
          <a:stretch>
            <a:fillRect/>
          </a:stretch>
        </p:blipFill>
        <p:spPr bwMode="auto">
          <a:xfrm>
            <a:off x="5043488" y="8547100"/>
            <a:ext cx="2908300" cy="635000"/>
          </a:xfrm>
          <a:prstGeom prst="rect">
            <a:avLst/>
          </a:prstGeom>
          <a:noFill/>
          <a:ln>
            <a:noFill/>
          </a:ln>
          <a:effectLst>
            <a:outerShdw blurRad="127000" dist="177799"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6390" name="Rectangle 6"/>
          <p:cNvSpPr>
            <a:spLocks/>
          </p:cNvSpPr>
          <p:nvPr/>
        </p:nvSpPr>
        <p:spPr bwMode="auto">
          <a:xfrm>
            <a:off x="-25400" y="5249863"/>
            <a:ext cx="13004800" cy="1930400"/>
          </a:xfrm>
          <a:prstGeom prst="rect">
            <a:avLst/>
          </a:prstGeom>
          <a:noFill/>
          <a:ln>
            <a:noFill/>
          </a:ln>
          <a:effectLst>
            <a:outerShdw blurRad="127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eaLnBrk="1" hangingPunct="1">
              <a:defRPr/>
            </a:pPr>
            <a:r>
              <a:rPr lang="en-US" sz="6000" dirty="0">
                <a:solidFill>
                  <a:srgbClr val="007AAA"/>
                </a:solidFill>
                <a:latin typeface="Calibri" pitchFamily="34" charset="0"/>
                <a:ea typeface="Gill Sans Light" charset="0"/>
                <a:cs typeface="Gill Sans Light" charset="0"/>
                <a:sym typeface="Gill Sans Light" charset="0"/>
              </a:rPr>
              <a:t>Supporting People with Profound and Multiple Learning Disabilities and their Family Carers </a:t>
            </a:r>
          </a:p>
        </p:txBody>
      </p:sp>
      <p:pic>
        <p:nvPicPr>
          <p:cNvPr id="16392" name="Picture 8"/>
          <p:cNvPicPr>
            <a:picLocks noChangeArrowheads="1"/>
          </p:cNvPicPr>
          <p:nvPr/>
        </p:nvPicPr>
        <p:blipFill>
          <a:blip r:embed="rId6"/>
          <a:srcRect/>
          <a:stretch>
            <a:fillRect/>
          </a:stretch>
        </p:blipFill>
        <p:spPr bwMode="auto">
          <a:xfrm>
            <a:off x="4702175" y="555625"/>
            <a:ext cx="4176713" cy="1657350"/>
          </a:xfrm>
          <a:prstGeom prst="rect">
            <a:avLst/>
          </a:prstGeom>
          <a:noFill/>
          <a:ln>
            <a:noFill/>
          </a:ln>
          <a:effectLst>
            <a:outerShdw blurRad="127000" dist="177799"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a:solidFill>
                  <a:srgbClr val="AB1F7F"/>
                </a:solidFill>
              </a:rPr>
              <a:t>Additional resources</a:t>
            </a:r>
            <a:br>
              <a:rPr lang="en-GB" dirty="0"/>
            </a:br>
            <a:br>
              <a:rPr lang="en-GB" dirty="0"/>
            </a:br>
            <a:br>
              <a:rPr lang="en-GB" dirty="0"/>
            </a:br>
            <a:endParaRPr lang="en-GB" dirty="0"/>
          </a:p>
        </p:txBody>
      </p:sp>
      <p:sp>
        <p:nvSpPr>
          <p:cNvPr id="3" name="Content Placeholder 2"/>
          <p:cNvSpPr>
            <a:spLocks noGrp="1"/>
          </p:cNvSpPr>
          <p:nvPr>
            <p:ph idx="1"/>
          </p:nvPr>
        </p:nvSpPr>
        <p:spPr>
          <a:xfrm>
            <a:off x="309713" y="2276476"/>
            <a:ext cx="11593288" cy="6200724"/>
          </a:xfrm>
        </p:spPr>
        <p:txBody>
          <a:bodyPr/>
          <a:lstStyle/>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endParaRPr lang="en-US" sz="2400" b="1" dirty="0">
              <a:solidFill>
                <a:srgbClr val="AB1F7F"/>
              </a:solidFill>
              <a:hlinkClick r:id="rId2"/>
            </a:endParaRPr>
          </a:p>
          <a:p>
            <a:pPr marL="317500" indent="0">
              <a:buNone/>
            </a:pPr>
            <a:r>
              <a:rPr lang="en-US" sz="2400" b="1" dirty="0">
                <a:solidFill>
                  <a:srgbClr val="AB1F7F"/>
                </a:solidFill>
              </a:rPr>
              <a:t> </a:t>
            </a:r>
            <a:endParaRPr lang="en-GB" sz="2400" dirty="0"/>
          </a:p>
        </p:txBody>
      </p:sp>
      <p:pic>
        <p:nvPicPr>
          <p:cNvPr id="49154" name="Picture 2" descr="https://pamis.org.uk/site/uploads/picture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872" y="1708448"/>
            <a:ext cx="9505056" cy="6064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874936" y="8445842"/>
            <a:ext cx="11254928" cy="369332"/>
          </a:xfrm>
          <a:prstGeom prst="rect">
            <a:avLst/>
          </a:prstGeom>
          <a:solidFill>
            <a:srgbClr val="D4E1F0"/>
          </a:solid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AB1F7F"/>
                </a:solidFill>
                <a:effectLst/>
                <a:latin typeface="Roboto Condensed"/>
              </a:rPr>
              <a:t>The Imagination Toolkit- a multi-sensory story resource for challenging times</a:t>
            </a:r>
          </a:p>
        </p:txBody>
      </p:sp>
    </p:spTree>
    <p:extLst>
      <p:ext uri="{BB962C8B-B14F-4D97-AF65-F5344CB8AC3E}">
        <p14:creationId xmlns:p14="http://schemas.microsoft.com/office/powerpoint/2010/main" val="297437124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https://pamis.org.uk/site/uploads/capture-300x19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012" y="1564432"/>
            <a:ext cx="6540601" cy="43386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81920" y="2860576"/>
            <a:ext cx="7488832" cy="738664"/>
          </a:xfrm>
          <a:prstGeom prst="rect">
            <a:avLst/>
          </a:prstGeom>
          <a:noFill/>
        </p:spPr>
        <p:txBody>
          <a:bodyPr wrap="square" rtlCol="0">
            <a:spAutoFit/>
          </a:bodyPr>
          <a:lstStyle/>
          <a:p>
            <a:endParaRPr lang="en-GB" dirty="0"/>
          </a:p>
        </p:txBody>
      </p:sp>
      <p:sp>
        <p:nvSpPr>
          <p:cNvPr id="9" name="Content Placeholder 8"/>
          <p:cNvSpPr>
            <a:spLocks noGrp="1"/>
          </p:cNvSpPr>
          <p:nvPr>
            <p:ph idx="1"/>
          </p:nvPr>
        </p:nvSpPr>
        <p:spPr>
          <a:xfrm>
            <a:off x="52362" y="6159542"/>
            <a:ext cx="12839103" cy="2821713"/>
          </a:xfrm>
        </p:spPr>
        <p:txBody>
          <a:bodyPr/>
          <a:lstStyle/>
          <a:p>
            <a:pPr marL="317500" indent="0">
              <a:buNone/>
            </a:pPr>
            <a:endParaRPr lang="en-US" sz="2800" dirty="0">
              <a:solidFill>
                <a:srgbClr val="AB1F7F"/>
              </a:solidFill>
            </a:endParaRPr>
          </a:p>
          <a:p>
            <a:pPr marL="317500" indent="0">
              <a:buNone/>
            </a:pPr>
            <a:r>
              <a:rPr lang="en-US" sz="2800" b="1" dirty="0">
                <a:solidFill>
                  <a:srgbClr val="AB1F7F"/>
                </a:solidFill>
              </a:rPr>
              <a:t>Real Lives-Real Stories </a:t>
            </a:r>
          </a:p>
          <a:p>
            <a:pPr marL="317500" indent="0">
              <a:buNone/>
            </a:pPr>
            <a:r>
              <a:rPr lang="en-US" sz="2800" dirty="0">
                <a:solidFill>
                  <a:srgbClr val="AB1F7F"/>
                </a:solidFill>
              </a:rPr>
              <a:t>Creating individual stories about events in someone’s life helps them share their life experience with others and also helps with understanding difficult topics.</a:t>
            </a:r>
          </a:p>
          <a:p>
            <a:pPr marL="317500" indent="0" algn="r">
              <a:buNone/>
            </a:pPr>
            <a:endParaRPr lang="en-GB" sz="2000" dirty="0"/>
          </a:p>
        </p:txBody>
      </p:sp>
      <p:sp>
        <p:nvSpPr>
          <p:cNvPr id="12" name="TextBox 11"/>
          <p:cNvSpPr txBox="1"/>
          <p:nvPr/>
        </p:nvSpPr>
        <p:spPr>
          <a:xfrm>
            <a:off x="4502465" y="107594"/>
            <a:ext cx="3938899" cy="1200329"/>
          </a:xfrm>
          <a:prstGeom prst="rect">
            <a:avLst/>
          </a:prstGeom>
          <a:noFill/>
        </p:spPr>
        <p:txBody>
          <a:bodyPr wrap="none" rtlCol="0">
            <a:spAutoFit/>
          </a:bodyPr>
          <a:lstStyle/>
          <a:p>
            <a:r>
              <a:rPr lang="en-GB" sz="7200" dirty="0">
                <a:solidFill>
                  <a:srgbClr val="AB1F7F"/>
                </a:solidFill>
                <a:latin typeface="Edwardian Script ITC" panose="030303020407070D0804" pitchFamily="66" charset="0"/>
              </a:rPr>
              <a:t>Spirit of stories</a:t>
            </a:r>
          </a:p>
        </p:txBody>
      </p:sp>
    </p:spTree>
    <p:extLst>
      <p:ext uri="{BB962C8B-B14F-4D97-AF65-F5344CB8AC3E}">
        <p14:creationId xmlns:p14="http://schemas.microsoft.com/office/powerpoint/2010/main" val="583083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448" y="1924472"/>
            <a:ext cx="12839104" cy="7632859"/>
          </a:xfrm>
          <a:prstGeom prst="rect">
            <a:avLst/>
          </a:prstGeom>
          <a:noFill/>
        </p:spPr>
        <p:txBody>
          <a:bodyPr wrap="square" rtlCol="0">
            <a:spAutoFit/>
          </a:bodyPr>
          <a:lstStyle/>
          <a:p>
            <a:r>
              <a:rPr lang="en-GB" sz="2800" dirty="0">
                <a:solidFill>
                  <a:schemeClr val="accent6">
                    <a:lumMod val="60000"/>
                    <a:lumOff val="40000"/>
                  </a:schemeClr>
                </a:solidFill>
              </a:rPr>
              <a:t>PAMIS website: 			pamis.org.uk/</a:t>
            </a:r>
          </a:p>
          <a:p>
            <a:endParaRPr lang="en-GB" sz="2800" dirty="0">
              <a:solidFill>
                <a:schemeClr val="accent6">
                  <a:lumMod val="60000"/>
                  <a:lumOff val="40000"/>
                </a:schemeClr>
              </a:solidFill>
            </a:endParaRPr>
          </a:p>
          <a:p>
            <a:r>
              <a:rPr lang="en-GB" sz="2800">
                <a:solidFill>
                  <a:schemeClr val="accent6">
                    <a:lumMod val="60000"/>
                    <a:lumOff val="40000"/>
                  </a:schemeClr>
                </a:solidFill>
              </a:rPr>
              <a:t>Chronic Sorrow                              www.chronicsorrow.org</a:t>
            </a:r>
            <a:endParaRPr lang="en-GB" sz="2800" dirty="0">
              <a:solidFill>
                <a:schemeClr val="accent6">
                  <a:lumMod val="60000"/>
                  <a:lumOff val="40000"/>
                </a:schemeClr>
              </a:solidFill>
            </a:endParaRPr>
          </a:p>
          <a:p>
            <a:r>
              <a:rPr lang="en-GB" sz="2800" dirty="0">
                <a:solidFill>
                  <a:schemeClr val="accent6">
                    <a:lumMod val="60000"/>
                    <a:lumOff val="40000"/>
                  </a:schemeClr>
                </a:solidFill>
              </a:rPr>
              <a:t>Bereavement and Loss:  	pamis.org.uk/resources/bereavement-and-loss/ </a:t>
            </a:r>
          </a:p>
          <a:p>
            <a:endParaRPr lang="en-GB" sz="2800" dirty="0">
              <a:solidFill>
                <a:schemeClr val="accent6">
                  <a:lumMod val="60000"/>
                  <a:lumOff val="40000"/>
                </a:schemeClr>
              </a:solidFill>
            </a:endParaRPr>
          </a:p>
          <a:p>
            <a:endParaRPr lang="en-GB" sz="2800" dirty="0">
              <a:solidFill>
                <a:schemeClr val="accent6">
                  <a:lumMod val="60000"/>
                  <a:lumOff val="40000"/>
                </a:schemeClr>
              </a:solidFill>
            </a:endParaRPr>
          </a:p>
          <a:p>
            <a:r>
              <a:rPr lang="en-GB" sz="2800" dirty="0">
                <a:solidFill>
                  <a:schemeClr val="accent6">
                    <a:lumMod val="60000"/>
                    <a:lumOff val="40000"/>
                  </a:schemeClr>
                </a:solidFill>
              </a:rPr>
              <a:t>Learning Resource Pack Order Form </a:t>
            </a:r>
          </a:p>
          <a:p>
            <a:r>
              <a:rPr lang="en-GB" sz="2800" dirty="0">
                <a:solidFill>
                  <a:schemeClr val="accent6">
                    <a:lumMod val="60000"/>
                    <a:lumOff val="40000"/>
                  </a:schemeClr>
                </a:solidFill>
              </a:rPr>
              <a:t>					pamis.org.uk/resources/bereavement-and-loss/</a:t>
            </a:r>
          </a:p>
          <a:p>
            <a:endParaRPr lang="en-GB" sz="2800" dirty="0">
              <a:solidFill>
                <a:schemeClr val="accent6">
                  <a:lumMod val="60000"/>
                  <a:lumOff val="40000"/>
                </a:schemeClr>
              </a:solidFill>
            </a:endParaRPr>
          </a:p>
          <a:p>
            <a:r>
              <a:rPr lang="en-GB" sz="2800" dirty="0">
                <a:solidFill>
                  <a:schemeClr val="accent6">
                    <a:lumMod val="60000"/>
                    <a:lumOff val="40000"/>
                  </a:schemeClr>
                </a:solidFill>
              </a:rPr>
              <a:t>PAMIS creative arts: 		pamis.org.uk/creative-arts/  </a:t>
            </a:r>
            <a:r>
              <a:rPr lang="en-GB" sz="2800" dirty="0">
                <a:solidFill>
                  <a:srgbClr val="00A4A0"/>
                </a:solidFill>
              </a:rPr>
              <a:t> </a:t>
            </a:r>
          </a:p>
          <a:p>
            <a:r>
              <a:rPr lang="en-GB" sz="2800" dirty="0">
                <a:solidFill>
                  <a:srgbClr val="EBFFFF"/>
                </a:solidFill>
              </a:rPr>
              <a:t> </a:t>
            </a:r>
          </a:p>
          <a:p>
            <a:endParaRPr lang="en-GB" sz="2800" dirty="0">
              <a:solidFill>
                <a:srgbClr val="EBFFFF"/>
              </a:solidFill>
            </a:endParaRPr>
          </a:p>
          <a:p>
            <a:r>
              <a:rPr lang="en-GB" sz="2800" dirty="0">
                <a:solidFill>
                  <a:schemeClr val="accent6">
                    <a:lumMod val="60000"/>
                    <a:lumOff val="40000"/>
                  </a:schemeClr>
                </a:solidFill>
              </a:rPr>
              <a:t>Multisensory stories:   		pamis.org.uk/services/multi-sensory-storytelling </a:t>
            </a:r>
          </a:p>
          <a:p>
            <a:endParaRPr lang="en-GB" sz="2800" dirty="0">
              <a:solidFill>
                <a:schemeClr val="accent6">
                  <a:lumMod val="60000"/>
                  <a:lumOff val="40000"/>
                </a:schemeClr>
              </a:solidFill>
            </a:endParaRPr>
          </a:p>
          <a:p>
            <a:endParaRPr lang="en-GB" sz="2800" dirty="0">
              <a:solidFill>
                <a:schemeClr val="accent6">
                  <a:lumMod val="60000"/>
                  <a:lumOff val="40000"/>
                </a:schemeClr>
              </a:solidFill>
            </a:endParaRPr>
          </a:p>
          <a:p>
            <a:r>
              <a:rPr lang="en-GB" sz="2800" dirty="0">
                <a:solidFill>
                  <a:schemeClr val="accent6">
                    <a:lumMod val="60000"/>
                    <a:lumOff val="40000"/>
                  </a:schemeClr>
                </a:solidFill>
              </a:rPr>
              <a:t>Virtual Activity Programme:  pamis.org.uk/services/virtual-activity-programme/ </a:t>
            </a:r>
          </a:p>
          <a:p>
            <a:r>
              <a:rPr lang="en-GB" dirty="0"/>
              <a:t>  </a:t>
            </a:r>
          </a:p>
        </p:txBody>
      </p:sp>
      <p:sp>
        <p:nvSpPr>
          <p:cNvPr id="5" name="TextBox 4"/>
          <p:cNvSpPr txBox="1"/>
          <p:nvPr/>
        </p:nvSpPr>
        <p:spPr>
          <a:xfrm>
            <a:off x="0" y="484312"/>
            <a:ext cx="12970000" cy="738664"/>
          </a:xfrm>
          <a:prstGeom prst="rect">
            <a:avLst/>
          </a:prstGeom>
          <a:noFill/>
        </p:spPr>
        <p:txBody>
          <a:bodyPr wrap="square" rtlCol="0">
            <a:spAutoFit/>
          </a:bodyPr>
          <a:lstStyle/>
          <a:p>
            <a:pPr algn="ctr"/>
            <a:r>
              <a:rPr lang="en-GB" dirty="0"/>
              <a:t>Useful links </a:t>
            </a:r>
          </a:p>
        </p:txBody>
      </p:sp>
    </p:spTree>
    <p:extLst>
      <p:ext uri="{BB962C8B-B14F-4D97-AF65-F5344CB8AC3E}">
        <p14:creationId xmlns:p14="http://schemas.microsoft.com/office/powerpoint/2010/main" val="21107577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895" y="1636713"/>
            <a:ext cx="9145017" cy="64084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 name="Rectangle 2"/>
          <p:cNvSpPr>
            <a:spLocks/>
          </p:cNvSpPr>
          <p:nvPr/>
        </p:nvSpPr>
        <p:spPr bwMode="auto">
          <a:xfrm>
            <a:off x="957263" y="425450"/>
            <a:ext cx="1051401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4200">
                <a:solidFill>
                  <a:srgbClr val="000000"/>
                </a:solidFill>
                <a:latin typeface="Gill Sans" charset="0"/>
                <a:ea typeface="ヒラギノ角ゴ ProN W3" charset="0"/>
                <a:cs typeface="ヒラギノ角ゴ ProN W3" charset="0"/>
                <a:sym typeface="Gill Sans" charset="0"/>
              </a:defRPr>
            </a:lvl1pPr>
            <a:lvl2pPr marL="742950" indent="-285750">
              <a:defRPr sz="4200">
                <a:solidFill>
                  <a:srgbClr val="000000"/>
                </a:solidFill>
                <a:latin typeface="Gill Sans" charset="0"/>
                <a:ea typeface="ヒラギノ角ゴ ProN W3" charset="0"/>
                <a:cs typeface="ヒラギノ角ゴ ProN W3" charset="0"/>
                <a:sym typeface="Gill Sans" charset="0"/>
              </a:defRPr>
            </a:lvl2pPr>
            <a:lvl3pPr marL="1143000" indent="-228600">
              <a:defRPr sz="4200">
                <a:solidFill>
                  <a:srgbClr val="000000"/>
                </a:solidFill>
                <a:latin typeface="Gill Sans" charset="0"/>
                <a:ea typeface="ヒラギノ角ゴ ProN W3" charset="0"/>
                <a:cs typeface="ヒラギノ角ゴ ProN W3" charset="0"/>
                <a:sym typeface="Gill Sans" charset="0"/>
              </a:defRPr>
            </a:lvl3pPr>
            <a:lvl4pPr marL="1600200" indent="-228600">
              <a:defRPr sz="4200">
                <a:solidFill>
                  <a:srgbClr val="000000"/>
                </a:solidFill>
                <a:latin typeface="Gill Sans" charset="0"/>
                <a:ea typeface="ヒラギノ角ゴ ProN W3" charset="0"/>
                <a:cs typeface="ヒラギノ角ゴ ProN W3" charset="0"/>
                <a:sym typeface="Gill Sans" charset="0"/>
              </a:defRPr>
            </a:lvl4pPr>
            <a:lvl5pPr marL="2057400" indent="-228600">
              <a:defRPr sz="4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800" i="1">
                <a:solidFill>
                  <a:srgbClr val="0070C0"/>
                </a:solidFill>
                <a:latin typeface="Trebuchet MS" panose="020B0603020202020204" pitchFamily="34" charset="0"/>
                <a:ea typeface="Gill Sans Light" charset="0"/>
                <a:cs typeface="Gill Sans Light" charset="0"/>
                <a:sym typeface="Gill Sans Light" charset="0"/>
              </a:rPr>
              <a:t>Sometimes the best resources are within ourselves...</a:t>
            </a:r>
          </a:p>
        </p:txBody>
      </p:sp>
      <p:pic>
        <p:nvPicPr>
          <p:cNvPr id="52228" name="Picture 19"/>
          <p:cNvPicPr>
            <a:picLocks noChangeAspect="1"/>
          </p:cNvPicPr>
          <p:nvPr/>
        </p:nvPicPr>
        <p:blipFill>
          <a:blip r:embed="rId4"/>
          <a:srcRect/>
          <a:stretch>
            <a:fillRect/>
          </a:stretch>
        </p:blipFill>
        <p:spPr bwMode="auto">
          <a:xfrm>
            <a:off x="10699750" y="173038"/>
            <a:ext cx="2305050" cy="98901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0" y="7901136"/>
            <a:ext cx="13004800" cy="1569660"/>
          </a:xfrm>
          <a:prstGeom prst="rect">
            <a:avLst/>
          </a:prstGeom>
          <a:noFill/>
        </p:spPr>
        <p:txBody>
          <a:bodyPr wrap="square" rtlCol="0">
            <a:spAutoFit/>
          </a:bodyPr>
          <a:lstStyle/>
          <a:p>
            <a:pPr algn="ctr"/>
            <a:r>
              <a:rPr lang="en-GB" sz="9600" dirty="0">
                <a:latin typeface="Palace Script MT" panose="030303020206070C0B05" pitchFamily="66" charset="0"/>
                <a:cs typeface="MoolBoran" panose="020B0100010101010101" pitchFamily="34" charset="0"/>
              </a:rPr>
              <a:t>Thank you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7736832" presetClass="entr" presetSubtype="13408964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27736832" presetClass="entr" presetSubtype="134090152" fill="hold" grpId="0"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725" y="628328"/>
            <a:ext cx="7986161" cy="923330"/>
          </a:xfrm>
          <a:prstGeom prst="rect">
            <a:avLst/>
          </a:prstGeom>
        </p:spPr>
        <p:txBody>
          <a:bodyPr wrap="none">
            <a:spAutoFit/>
          </a:bodyPr>
          <a:lstStyle/>
          <a:p>
            <a:pPr>
              <a:defRPr/>
            </a:pPr>
            <a:r>
              <a:rPr lang="en-US" sz="5400" dirty="0">
                <a:solidFill>
                  <a:srgbClr val="007AAA"/>
                </a:solidFill>
                <a:latin typeface="Calibri" pitchFamily="34" charset="0"/>
              </a:rPr>
              <a:t>The Learning Resource Pack</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1795463"/>
            <a:ext cx="2316162" cy="36496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l="13577" t="11610" r="21452" b="17516"/>
          <a:stretch>
            <a:fillRect/>
          </a:stretch>
        </p:blipFill>
        <p:spPr bwMode="auto">
          <a:xfrm>
            <a:off x="525463" y="5668963"/>
            <a:ext cx="2574925" cy="3744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6142360" y="1898700"/>
            <a:ext cx="6552728" cy="6863417"/>
          </a:xfrm>
          <a:prstGeom prst="rect">
            <a:avLst/>
          </a:prstGeom>
        </p:spPr>
        <p:txBody>
          <a:bodyPr wrap="square">
            <a:spAutoFit/>
          </a:bodyPr>
          <a:lstStyle/>
          <a:p>
            <a:pPr eaLnBrk="1" hangingPunct="1">
              <a:buSzPct val="125000"/>
              <a:buFont typeface="Gill Sans Light" charset="0"/>
              <a:buChar char="•"/>
            </a:pPr>
            <a:r>
              <a:rPr lang="en-US" altLang="en-US" sz="4000" dirty="0">
                <a:solidFill>
                  <a:srgbClr val="AB1F7F"/>
                </a:solidFill>
                <a:latin typeface="Calibri" panose="020F0502020204030204" pitchFamily="34" charset="0"/>
                <a:ea typeface="Gill Sans Light" charset="0"/>
                <a:cs typeface="Gill Sans Light" charset="0"/>
                <a:sym typeface="Gill Sans Light" charset="0"/>
              </a:rPr>
              <a:t> developed from  experiences   of parents and carers</a:t>
            </a:r>
          </a:p>
          <a:p>
            <a:pPr eaLnBrk="1" hangingPunct="1"/>
            <a:endParaRPr lang="en-US" altLang="en-US" sz="4000" dirty="0">
              <a:solidFill>
                <a:srgbClr val="AB1F7F"/>
              </a:solidFill>
              <a:latin typeface="Calibri" panose="020F0502020204030204" pitchFamily="34" charset="0"/>
              <a:ea typeface="Gill Sans Light" charset="0"/>
              <a:cs typeface="Gill Sans Light" charset="0"/>
              <a:sym typeface="Gill Sans Light" charset="0"/>
            </a:endParaRPr>
          </a:p>
          <a:p>
            <a:pPr eaLnBrk="1" hangingPunct="1">
              <a:buSzPct val="125000"/>
              <a:buFont typeface="Gill Sans Light" charset="0"/>
              <a:buChar char="•"/>
            </a:pPr>
            <a:r>
              <a:rPr lang="en-US" altLang="en-US" sz="4000" dirty="0">
                <a:solidFill>
                  <a:srgbClr val="AB1F7F"/>
                </a:solidFill>
                <a:latin typeface="Calibri" panose="020F0502020204030204" pitchFamily="34" charset="0"/>
                <a:ea typeface="Gill Sans Light" charset="0"/>
                <a:cs typeface="Gill Sans Light" charset="0"/>
                <a:sym typeface="Gill Sans Light" charset="0"/>
              </a:rPr>
              <a:t> describe the experience of bereavement and loss</a:t>
            </a:r>
          </a:p>
          <a:p>
            <a:pPr eaLnBrk="1" hangingPunct="1"/>
            <a:endParaRPr lang="en-US" altLang="en-US" sz="4000" dirty="0">
              <a:solidFill>
                <a:srgbClr val="AB1F7F"/>
              </a:solidFill>
              <a:latin typeface="Calibri" panose="020F0502020204030204" pitchFamily="34" charset="0"/>
              <a:ea typeface="Gill Sans Light" charset="0"/>
              <a:cs typeface="Gill Sans Light" charset="0"/>
              <a:sym typeface="Gill Sans Light" charset="0"/>
            </a:endParaRPr>
          </a:p>
          <a:p>
            <a:pPr eaLnBrk="1" hangingPunct="1">
              <a:buSzPct val="125000"/>
              <a:buFont typeface="Gill Sans Light" charset="0"/>
              <a:buChar char="•"/>
            </a:pPr>
            <a:r>
              <a:rPr lang="en-US" altLang="en-US" sz="4000" dirty="0">
                <a:solidFill>
                  <a:srgbClr val="AB1F7F"/>
                </a:solidFill>
                <a:latin typeface="Calibri" panose="020F0502020204030204" pitchFamily="34" charset="0"/>
                <a:ea typeface="Gill Sans Light" charset="0"/>
                <a:cs typeface="Gill Sans Light" charset="0"/>
                <a:sym typeface="Gill Sans Light" charset="0"/>
              </a:rPr>
              <a:t> understand the effects</a:t>
            </a:r>
          </a:p>
          <a:p>
            <a:pPr eaLnBrk="1" hangingPunct="1"/>
            <a:endParaRPr lang="en-US" altLang="en-US" sz="4000" dirty="0">
              <a:solidFill>
                <a:srgbClr val="AB1F7F"/>
              </a:solidFill>
              <a:latin typeface="Calibri" panose="020F0502020204030204" pitchFamily="34" charset="0"/>
              <a:ea typeface="Gill Sans Light" charset="0"/>
              <a:cs typeface="Gill Sans Light" charset="0"/>
              <a:sym typeface="Gill Sans Light" charset="0"/>
            </a:endParaRPr>
          </a:p>
          <a:p>
            <a:pPr eaLnBrk="1" hangingPunct="1">
              <a:buSzPct val="125000"/>
              <a:buFont typeface="Gill Sans Light" charset="0"/>
              <a:buChar char="•"/>
            </a:pPr>
            <a:r>
              <a:rPr lang="en-US" altLang="en-US" sz="4000" dirty="0">
                <a:solidFill>
                  <a:srgbClr val="AB1F7F"/>
                </a:solidFill>
                <a:latin typeface="Calibri" panose="020F0502020204030204" pitchFamily="34" charset="0"/>
                <a:ea typeface="Gill Sans Light" charset="0"/>
                <a:cs typeface="Gill Sans Light" charset="0"/>
                <a:sym typeface="Gill Sans Light" charset="0"/>
              </a:rPr>
              <a:t> suggest ways of supporting</a:t>
            </a:r>
          </a:p>
          <a:p>
            <a:pPr eaLnBrk="1" hangingPunct="1">
              <a:buSzPct val="125000"/>
              <a:buFont typeface="Gill Sans Light" charset="0"/>
              <a:buChar char="•"/>
            </a:pPr>
            <a:endParaRPr lang="en-US" altLang="en-US" sz="4000" dirty="0">
              <a:solidFill>
                <a:srgbClr val="AB1F7F"/>
              </a:solidFill>
              <a:latin typeface="Calibri" panose="020F0502020204030204" pitchFamily="34" charset="0"/>
              <a:ea typeface="Gill Sans Light" charset="0"/>
              <a:cs typeface="Gill Sans Light" charset="0"/>
              <a:sym typeface="Gill Sans Light" charset="0"/>
            </a:endParaRPr>
          </a:p>
          <a:p>
            <a:pPr eaLnBrk="1" hangingPunct="1">
              <a:buSzPct val="125000"/>
              <a:buFont typeface="Gill Sans Light" charset="0"/>
              <a:buChar char="•"/>
            </a:pPr>
            <a:r>
              <a:rPr lang="en-US" altLang="en-US" sz="4000" dirty="0">
                <a:solidFill>
                  <a:srgbClr val="AB1F7F"/>
                </a:solidFill>
                <a:latin typeface="Calibri" panose="020F0502020204030204" pitchFamily="34" charset="0"/>
                <a:ea typeface="Gill Sans Light" charset="0"/>
                <a:cs typeface="Gill Sans Light" charset="0"/>
                <a:sym typeface="Gill Sans Light" charset="0"/>
              </a:rPr>
              <a:t> adaptable.</a:t>
            </a:r>
          </a:p>
        </p:txBody>
      </p:sp>
    </p:spTree>
    <p:extLst>
      <p:ext uri="{BB962C8B-B14F-4D97-AF65-F5344CB8AC3E}">
        <p14:creationId xmlns:p14="http://schemas.microsoft.com/office/powerpoint/2010/main" val="37027837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56320"/>
            <a:ext cx="13004800" cy="769441"/>
          </a:xfrm>
          <a:prstGeom prst="rect">
            <a:avLst/>
          </a:prstGeom>
        </p:spPr>
        <p:txBody>
          <a:bodyPr wrap="square">
            <a:spAutoFit/>
          </a:bodyPr>
          <a:lstStyle/>
          <a:p>
            <a:pPr algn="ctr" eaLnBrk="1" hangingPunct="1">
              <a:defRPr/>
            </a:pPr>
            <a:r>
              <a:rPr lang="en-US" sz="4400" dirty="0">
                <a:solidFill>
                  <a:srgbClr val="007AAA"/>
                </a:solidFill>
                <a:effectLst>
                  <a:outerShdw blurRad="38100" dist="38100" dir="2700000" algn="tl">
                    <a:srgbClr val="000000">
                      <a:alpha val="43137"/>
                    </a:srgbClr>
                  </a:outerShdw>
                </a:effectLst>
                <a:latin typeface="Trebuchet MS" panose="020B0603020202020204" pitchFamily="34" charset="0"/>
              </a:rPr>
              <a:t>Sections of the Resource Pack A</a:t>
            </a:r>
          </a:p>
        </p:txBody>
      </p:sp>
      <p:sp>
        <p:nvSpPr>
          <p:cNvPr id="5" name="Rectangle 4"/>
          <p:cNvSpPr/>
          <p:nvPr/>
        </p:nvSpPr>
        <p:spPr>
          <a:xfrm>
            <a:off x="1323645" y="2932584"/>
            <a:ext cx="2292614" cy="523220"/>
          </a:xfrm>
          <a:prstGeom prst="rect">
            <a:avLst/>
          </a:prstGeom>
        </p:spPr>
        <p:txBody>
          <a:bodyPr wrap="none">
            <a:spAutoFit/>
          </a:bodyPr>
          <a:lstStyle/>
          <a:p>
            <a:pPr algn="ctr" eaLnBrk="1" hangingPunct="1"/>
            <a:r>
              <a:rPr lang="en-US" altLang="en-US" sz="2800" dirty="0">
                <a:solidFill>
                  <a:srgbClr val="AB1F7F"/>
                </a:solidFill>
                <a:latin typeface="Trebuchet MS" panose="020B0603020202020204" pitchFamily="34" charset="0"/>
                <a:ea typeface="Gill Sans Light" charset="0"/>
                <a:cs typeface="Gill Sans Light" charset="0"/>
                <a:sym typeface="Gill Sans Light" charset="0"/>
              </a:rPr>
              <a:t>Introduction:</a:t>
            </a:r>
          </a:p>
        </p:txBody>
      </p:sp>
      <p:sp>
        <p:nvSpPr>
          <p:cNvPr id="7" name="Rectangle 6"/>
          <p:cNvSpPr/>
          <p:nvPr/>
        </p:nvSpPr>
        <p:spPr>
          <a:xfrm>
            <a:off x="7366496" y="2932584"/>
            <a:ext cx="4865434" cy="523220"/>
          </a:xfrm>
          <a:prstGeom prst="rect">
            <a:avLst/>
          </a:prstGeom>
        </p:spPr>
        <p:txBody>
          <a:bodyPr wrap="none">
            <a:spAutoFit/>
          </a:bodyPr>
          <a:lstStyle/>
          <a:p>
            <a:pPr lvl="0" eaLnBrk="1" hangingPunct="1"/>
            <a:r>
              <a:rPr lang="en-US" altLang="en-US" sz="2800" dirty="0">
                <a:solidFill>
                  <a:srgbClr val="AB1F7F"/>
                </a:solidFill>
                <a:latin typeface="Trebuchet MS" panose="020B0603020202020204" pitchFamily="34" charset="0"/>
                <a:ea typeface="Gill Sans Light" charset="0"/>
                <a:cs typeface="Gill Sans Light" charset="0"/>
                <a:sym typeface="Gill Sans Light" charset="0"/>
              </a:rPr>
              <a:t>Understanding Bereavement:</a:t>
            </a:r>
          </a:p>
        </p:txBody>
      </p:sp>
      <p:sp>
        <p:nvSpPr>
          <p:cNvPr id="9" name="Rectangle 8"/>
          <p:cNvSpPr/>
          <p:nvPr/>
        </p:nvSpPr>
        <p:spPr>
          <a:xfrm>
            <a:off x="1323645" y="5666965"/>
            <a:ext cx="1428596" cy="523220"/>
          </a:xfrm>
          <a:prstGeom prst="rect">
            <a:avLst/>
          </a:prstGeom>
        </p:spPr>
        <p:txBody>
          <a:bodyPr wrap="none">
            <a:spAutoFit/>
          </a:bodyPr>
          <a:lstStyle/>
          <a:p>
            <a:pPr lvl="0" eaLnBrk="1" hangingPunct="1"/>
            <a:r>
              <a:rPr lang="en-US" altLang="en-US" sz="2800" dirty="0">
                <a:solidFill>
                  <a:srgbClr val="AB1F7F"/>
                </a:solidFill>
                <a:latin typeface="Trebuchet MS" panose="020B0603020202020204" pitchFamily="34" charset="0"/>
                <a:ea typeface="Gill Sans Light" charset="0"/>
                <a:cs typeface="Gill Sans Light" charset="0"/>
                <a:sym typeface="Gill Sans Light" charset="0"/>
              </a:rPr>
              <a:t>Support</a:t>
            </a:r>
          </a:p>
        </p:txBody>
      </p:sp>
      <p:sp>
        <p:nvSpPr>
          <p:cNvPr id="11" name="Rectangle 10"/>
          <p:cNvSpPr/>
          <p:nvPr/>
        </p:nvSpPr>
        <p:spPr>
          <a:xfrm>
            <a:off x="7438504" y="5798514"/>
            <a:ext cx="3531736" cy="523220"/>
          </a:xfrm>
          <a:prstGeom prst="rect">
            <a:avLst/>
          </a:prstGeom>
        </p:spPr>
        <p:txBody>
          <a:bodyPr wrap="none">
            <a:spAutoFit/>
          </a:bodyPr>
          <a:lstStyle/>
          <a:p>
            <a:pPr lvl="0" algn="ctr" eaLnBrk="1" hangingPunct="1"/>
            <a:r>
              <a:rPr lang="en-US" altLang="en-US" sz="2800" dirty="0">
                <a:solidFill>
                  <a:srgbClr val="AB1F7F"/>
                </a:solidFill>
                <a:latin typeface="Trebuchet MS" panose="020B0603020202020204" pitchFamily="34" charset="0"/>
                <a:ea typeface="Gill Sans Light" charset="0"/>
                <a:cs typeface="Gill Sans Light" charset="0"/>
                <a:sym typeface="Gill Sans Light" charset="0"/>
              </a:rPr>
              <a:t>Additional Materials:</a:t>
            </a:r>
          </a:p>
        </p:txBody>
      </p:sp>
      <p:sp>
        <p:nvSpPr>
          <p:cNvPr id="12" name="Rectangle 11"/>
          <p:cNvSpPr/>
          <p:nvPr/>
        </p:nvSpPr>
        <p:spPr>
          <a:xfrm>
            <a:off x="1323645" y="4004115"/>
            <a:ext cx="6502400" cy="1195199"/>
          </a:xfrm>
          <a:prstGeom prst="rect">
            <a:avLst/>
          </a:prstGeom>
        </p:spPr>
        <p:txBody>
          <a:bodyPr>
            <a:spAutoFit/>
          </a:bodyPr>
          <a:lstStyle/>
          <a:p>
            <a:pPr marL="342900" indent="-342900" eaLnBrk="1" hangingPunct="1">
              <a:spcBef>
                <a:spcPts val="700"/>
              </a:spcBef>
              <a:buSzPct val="125000"/>
              <a:buFont typeface="Arial" panose="020B0604020202020204" pitchFamily="34"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how to use the resource</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definition of bereavement and loss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work of </a:t>
            </a:r>
            <a:r>
              <a:rPr lang="en-US" altLang="en-US" sz="2000" i="1" dirty="0">
                <a:solidFill>
                  <a:srgbClr val="0070C0"/>
                </a:solidFill>
                <a:latin typeface="Trebuchet MS" panose="020B0603020202020204" pitchFamily="34" charset="0"/>
                <a:ea typeface="Gill Sans Light" charset="0"/>
                <a:cs typeface="Gill Sans Light" charset="0"/>
                <a:sym typeface="Gill Sans Light" charset="0"/>
              </a:rPr>
              <a:t>PAMIS.</a:t>
            </a:r>
          </a:p>
        </p:txBody>
      </p:sp>
      <p:sp>
        <p:nvSpPr>
          <p:cNvPr id="13" name="Rectangle 12"/>
          <p:cNvSpPr/>
          <p:nvPr/>
        </p:nvSpPr>
        <p:spPr>
          <a:xfrm>
            <a:off x="7438504" y="4088932"/>
            <a:ext cx="5040560" cy="1195199"/>
          </a:xfrm>
          <a:prstGeom prst="rect">
            <a:avLst/>
          </a:prstGeom>
        </p:spPr>
        <p:txBody>
          <a:bodyPr wrap="square">
            <a:spAutoFit/>
          </a:bodyPr>
          <a:lstStyle/>
          <a:p>
            <a:pPr eaLnBrk="1" hangingPunct="1">
              <a:spcBef>
                <a:spcPts val="700"/>
              </a:spcBef>
              <a:buSzPct val="125000"/>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experiencing bereavement and loss</a:t>
            </a:r>
          </a:p>
          <a:p>
            <a:pPr eaLnBrk="1" hangingPunct="1">
              <a:spcBef>
                <a:spcPts val="700"/>
              </a:spcBef>
              <a:buSzPct val="125000"/>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reactions to bereavement and loss</a:t>
            </a:r>
          </a:p>
          <a:p>
            <a:pPr eaLnBrk="1" hangingPunct="1">
              <a:spcBef>
                <a:spcPts val="700"/>
              </a:spcBef>
              <a:buSzPct val="125000"/>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changes that Make Grieving Difficult.</a:t>
            </a:r>
          </a:p>
        </p:txBody>
      </p:sp>
      <p:sp>
        <p:nvSpPr>
          <p:cNvPr id="14" name="Rectangle 13"/>
          <p:cNvSpPr/>
          <p:nvPr/>
        </p:nvSpPr>
        <p:spPr>
          <a:xfrm>
            <a:off x="1270579" y="6385966"/>
            <a:ext cx="4691360" cy="2387833"/>
          </a:xfrm>
          <a:prstGeom prst="rect">
            <a:avLst/>
          </a:prstGeom>
        </p:spPr>
        <p:txBody>
          <a:bodyPr wrap="square">
            <a:spAutoFit/>
          </a:bodyPr>
          <a:lstStyle/>
          <a:p>
            <a:pPr marL="342900" indent="-342900" eaLnBrk="1" hangingPunct="1">
              <a:spcBef>
                <a:spcPts val="700"/>
              </a:spcBef>
              <a:buSzPct val="125000"/>
              <a:buFont typeface="Arial" panose="020B0604020202020204" pitchFamily="34"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our own emotions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concerns about exploring loss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planning for change</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suggestions for support</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using multi-sensory resources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rituals and practices.</a:t>
            </a:r>
          </a:p>
        </p:txBody>
      </p:sp>
      <p:sp>
        <p:nvSpPr>
          <p:cNvPr id="15" name="Rectangle 14"/>
          <p:cNvSpPr/>
          <p:nvPr/>
        </p:nvSpPr>
        <p:spPr>
          <a:xfrm>
            <a:off x="7350720" y="6437290"/>
            <a:ext cx="4895046" cy="797654"/>
          </a:xfrm>
          <a:prstGeom prst="rect">
            <a:avLst/>
          </a:prstGeom>
        </p:spPr>
        <p:txBody>
          <a:bodyPr wrap="square">
            <a:spAutoFit/>
          </a:bodyPr>
          <a:lstStyle/>
          <a:p>
            <a:pPr eaLnBrk="1" hangingPunct="1">
              <a:spcBef>
                <a:spcPts val="700"/>
              </a:spcBef>
              <a:buSzPct val="125000"/>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additional reading list</a:t>
            </a:r>
          </a:p>
          <a:p>
            <a:pPr eaLnBrk="1" hangingPunct="1">
              <a:spcBef>
                <a:spcPts val="700"/>
              </a:spcBef>
              <a:buSzPct val="125000"/>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DVD will be included in the pack.</a:t>
            </a:r>
          </a:p>
        </p:txBody>
      </p:sp>
      <p:pic>
        <p:nvPicPr>
          <p:cNvPr id="16"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05" y="8603441"/>
            <a:ext cx="2305050" cy="98901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1745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40" y="234836"/>
            <a:ext cx="12985907" cy="769441"/>
          </a:xfrm>
          <a:prstGeom prst="rect">
            <a:avLst/>
          </a:prstGeom>
        </p:spPr>
        <p:txBody>
          <a:bodyPr wrap="square">
            <a:spAutoFit/>
          </a:bodyPr>
          <a:lstStyle/>
          <a:p>
            <a:pPr algn="ctr" eaLnBrk="1" hangingPunct="1">
              <a:defRPr/>
            </a:pPr>
            <a:r>
              <a:rPr lang="en-US" sz="4400" dirty="0">
                <a:solidFill>
                  <a:srgbClr val="007AAA"/>
                </a:solidFill>
                <a:effectLst>
                  <a:outerShdw blurRad="38100" dist="38100" dir="2700000" algn="tl">
                    <a:srgbClr val="000000">
                      <a:alpha val="43137"/>
                    </a:srgbClr>
                  </a:outerShdw>
                </a:effectLst>
                <a:latin typeface="Trebuchet MS" panose="020B0603020202020204" pitchFamily="34" charset="0"/>
              </a:rPr>
              <a:t>Sections of the Resource Pack B</a:t>
            </a:r>
          </a:p>
        </p:txBody>
      </p:sp>
      <p:sp>
        <p:nvSpPr>
          <p:cNvPr id="5" name="Rectangle 4"/>
          <p:cNvSpPr/>
          <p:nvPr/>
        </p:nvSpPr>
        <p:spPr>
          <a:xfrm>
            <a:off x="161806" y="1064724"/>
            <a:ext cx="1994456" cy="461665"/>
          </a:xfrm>
          <a:prstGeom prst="rect">
            <a:avLst/>
          </a:prstGeom>
        </p:spPr>
        <p:txBody>
          <a:bodyPr wrap="none">
            <a:spAutoFit/>
          </a:bodyPr>
          <a:lstStyle/>
          <a:p>
            <a:pPr algn="ctr" eaLnBrk="1" hangingPunct="1"/>
            <a:r>
              <a:rPr lang="en-US" altLang="en-US" sz="2400" dirty="0">
                <a:solidFill>
                  <a:srgbClr val="AB1F7F"/>
                </a:solidFill>
                <a:latin typeface="Trebuchet MS" panose="020B0603020202020204" pitchFamily="34" charset="0"/>
                <a:ea typeface="Gill Sans Light" charset="0"/>
                <a:cs typeface="Gill Sans Light" charset="0"/>
                <a:sym typeface="Gill Sans Light" charset="0"/>
              </a:rPr>
              <a:t>Introduction:</a:t>
            </a:r>
          </a:p>
        </p:txBody>
      </p:sp>
      <p:sp>
        <p:nvSpPr>
          <p:cNvPr id="9" name="Rectangle 8"/>
          <p:cNvSpPr/>
          <p:nvPr/>
        </p:nvSpPr>
        <p:spPr>
          <a:xfrm>
            <a:off x="135765" y="2914797"/>
            <a:ext cx="12824101" cy="461665"/>
          </a:xfrm>
          <a:prstGeom prst="rect">
            <a:avLst/>
          </a:prstGeom>
        </p:spPr>
        <p:txBody>
          <a:bodyPr wrap="square">
            <a:spAutoFit/>
          </a:bodyPr>
          <a:lstStyle/>
          <a:p>
            <a:pPr lvl="0" eaLnBrk="1" hangingPunct="1"/>
            <a:r>
              <a:rPr lang="en-US" altLang="en-US" sz="2400" dirty="0">
                <a:solidFill>
                  <a:srgbClr val="AB1F7F"/>
                </a:solidFill>
                <a:latin typeface="Trebuchet MS" panose="020B0603020202020204" pitchFamily="34" charset="0"/>
                <a:ea typeface="Gill Sans Light" charset="0"/>
                <a:cs typeface="Gill Sans Light" charset="0"/>
                <a:sym typeface="Gill Sans Light" charset="0"/>
              </a:rPr>
              <a:t>Understanding living with a person with profound and multiple learning disabilities: </a:t>
            </a:r>
          </a:p>
        </p:txBody>
      </p:sp>
      <p:sp>
        <p:nvSpPr>
          <p:cNvPr id="11" name="Rectangle 10"/>
          <p:cNvSpPr/>
          <p:nvPr/>
        </p:nvSpPr>
        <p:spPr>
          <a:xfrm>
            <a:off x="161806" y="7949928"/>
            <a:ext cx="3057247" cy="461665"/>
          </a:xfrm>
          <a:prstGeom prst="rect">
            <a:avLst/>
          </a:prstGeom>
        </p:spPr>
        <p:txBody>
          <a:bodyPr wrap="none">
            <a:spAutoFit/>
          </a:bodyPr>
          <a:lstStyle/>
          <a:p>
            <a:pPr lvl="0" algn="ctr" eaLnBrk="1" hangingPunct="1"/>
            <a:r>
              <a:rPr lang="en-US" altLang="en-US" sz="2400" dirty="0">
                <a:solidFill>
                  <a:srgbClr val="AB1F7F"/>
                </a:solidFill>
                <a:latin typeface="Trebuchet MS" panose="020B0603020202020204" pitchFamily="34" charset="0"/>
                <a:ea typeface="Gill Sans Light" charset="0"/>
                <a:cs typeface="Gill Sans Light" charset="0"/>
                <a:sym typeface="Gill Sans Light" charset="0"/>
              </a:rPr>
              <a:t>Additional Materials:</a:t>
            </a:r>
          </a:p>
        </p:txBody>
      </p:sp>
      <p:sp>
        <p:nvSpPr>
          <p:cNvPr id="12" name="Rectangle 11"/>
          <p:cNvSpPr/>
          <p:nvPr/>
        </p:nvSpPr>
        <p:spPr>
          <a:xfrm>
            <a:off x="1257394" y="1661536"/>
            <a:ext cx="6502400" cy="1195199"/>
          </a:xfrm>
          <a:prstGeom prst="rect">
            <a:avLst/>
          </a:prstGeom>
        </p:spPr>
        <p:txBody>
          <a:bodyPr>
            <a:spAutoFit/>
          </a:bodyPr>
          <a:lstStyle/>
          <a:p>
            <a:pPr marL="342900" indent="-342900" eaLnBrk="1" hangingPunct="1">
              <a:spcBef>
                <a:spcPts val="700"/>
              </a:spcBef>
              <a:buSzPct val="125000"/>
              <a:buFont typeface="Arial" panose="020B0604020202020204" pitchFamily="34"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how to use the resource</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definition of bereavement and loss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work of </a:t>
            </a:r>
            <a:r>
              <a:rPr lang="en-US" altLang="en-US" sz="2000" i="1" dirty="0">
                <a:solidFill>
                  <a:srgbClr val="0070C0"/>
                </a:solidFill>
                <a:latin typeface="Trebuchet MS" panose="020B0603020202020204" pitchFamily="34" charset="0"/>
                <a:ea typeface="Gill Sans Light" charset="0"/>
                <a:cs typeface="Gill Sans Light" charset="0"/>
                <a:sym typeface="Gill Sans Light" charset="0"/>
              </a:rPr>
              <a:t>PAMIS.</a:t>
            </a:r>
          </a:p>
        </p:txBody>
      </p:sp>
      <p:sp>
        <p:nvSpPr>
          <p:cNvPr id="13" name="Rectangle 12"/>
          <p:cNvSpPr/>
          <p:nvPr/>
        </p:nvSpPr>
        <p:spPr>
          <a:xfrm>
            <a:off x="5941825" y="5229153"/>
            <a:ext cx="6882277" cy="797654"/>
          </a:xfrm>
          <a:prstGeom prst="rect">
            <a:avLst/>
          </a:prstGeom>
        </p:spPr>
        <p:txBody>
          <a:bodyPr wrap="square">
            <a:spAutoFit/>
          </a:bodyPr>
          <a:lstStyle/>
          <a:p>
            <a:pPr eaLnBrk="1" hangingPunct="1">
              <a:spcBef>
                <a:spcPts val="700"/>
              </a:spcBef>
              <a:buSzPct val="125000"/>
              <a:buFont typeface="Arial" panose="020B0604020202020204" pitchFamily="34" charset="0"/>
              <a:buChar char="•"/>
            </a:pPr>
            <a:endParaRPr lang="en-US" altLang="en-US" sz="2000" dirty="0">
              <a:solidFill>
                <a:srgbClr val="0070C0"/>
              </a:solidFill>
              <a:latin typeface="Trebuchet MS" panose="020B0603020202020204" pitchFamily="34" charset="0"/>
              <a:ea typeface="Gill Sans Light" charset="0"/>
              <a:cs typeface="Gill Sans Light" charset="0"/>
              <a:sym typeface="Gill Sans Light" charset="0"/>
            </a:endParaRPr>
          </a:p>
          <a:p>
            <a:pPr eaLnBrk="1" hangingPunct="1">
              <a:spcBef>
                <a:spcPts val="700"/>
              </a:spcBef>
              <a:buSzPct val="125000"/>
            </a:pPr>
            <a:endParaRPr lang="en-US" altLang="en-US" sz="2000" dirty="0">
              <a:solidFill>
                <a:srgbClr val="0070C0"/>
              </a:solidFill>
              <a:latin typeface="Trebuchet MS" panose="020B0603020202020204" pitchFamily="34" charset="0"/>
              <a:ea typeface="Gill Sans Light" charset="0"/>
              <a:cs typeface="Gill Sans Light" charset="0"/>
              <a:sym typeface="Gill Sans Light" charset="0"/>
            </a:endParaRPr>
          </a:p>
        </p:txBody>
      </p:sp>
      <p:sp>
        <p:nvSpPr>
          <p:cNvPr id="14" name="Rectangle 13"/>
          <p:cNvSpPr/>
          <p:nvPr/>
        </p:nvSpPr>
        <p:spPr>
          <a:xfrm>
            <a:off x="1257394" y="3464683"/>
            <a:ext cx="10606556" cy="1990288"/>
          </a:xfrm>
          <a:prstGeom prst="rect">
            <a:avLst/>
          </a:prstGeom>
        </p:spPr>
        <p:txBody>
          <a:bodyPr wrap="square">
            <a:spAutoFit/>
          </a:bodyPr>
          <a:lstStyle/>
          <a:p>
            <a:pPr marL="342900" indent="-342900" eaLnBrk="1" hangingPunct="1">
              <a:spcBef>
                <a:spcPts val="700"/>
              </a:spcBef>
              <a:buSzPct val="125000"/>
              <a:buFont typeface="Arial" panose="020B0604020202020204" pitchFamily="34"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caring for someone with profound and multiple learning disabilities</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diagnosis and the caring role </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caring and the family </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views of society </a:t>
            </a:r>
          </a:p>
          <a:p>
            <a:pPr eaLnBrk="1" hangingPunct="1">
              <a:spcBef>
                <a:spcPts val="700"/>
              </a:spcBef>
              <a:buSzPct val="125000"/>
              <a:buFont typeface="Gill Sans Light" charset="0"/>
              <a:buChar char="•"/>
              <a:defRP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   chronic sorrow. </a:t>
            </a:r>
          </a:p>
        </p:txBody>
      </p:sp>
      <p:pic>
        <p:nvPicPr>
          <p:cNvPr id="16" name="Picture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05" y="8603441"/>
            <a:ext cx="2305050" cy="989012"/>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161806" y="5530046"/>
            <a:ext cx="10140597" cy="461665"/>
          </a:xfrm>
          <a:prstGeom prst="rect">
            <a:avLst/>
          </a:prstGeom>
        </p:spPr>
        <p:txBody>
          <a:bodyPr wrap="none">
            <a:spAutoFit/>
          </a:bodyPr>
          <a:lstStyle/>
          <a:p>
            <a:pPr lvl="0" eaLnBrk="1" hangingPunct="1"/>
            <a:r>
              <a:rPr lang="en-US" altLang="en-US" sz="2400" dirty="0">
                <a:solidFill>
                  <a:srgbClr val="AB1F7F"/>
                </a:solidFill>
                <a:latin typeface="Trebuchet MS" panose="020B0603020202020204" pitchFamily="34" charset="0"/>
                <a:ea typeface="Gill Sans Light" charset="0"/>
                <a:cs typeface="Gill Sans Light" charset="0"/>
                <a:sym typeface="Gill Sans Light" charset="0"/>
              </a:rPr>
              <a:t>Understanding the family’s and paid </a:t>
            </a:r>
            <a:r>
              <a:rPr lang="en-US" altLang="en-US" sz="2400" dirty="0" err="1">
                <a:solidFill>
                  <a:srgbClr val="AB1F7F"/>
                </a:solidFill>
                <a:latin typeface="Trebuchet MS" panose="020B0603020202020204" pitchFamily="34" charset="0"/>
                <a:ea typeface="Gill Sans Light" charset="0"/>
                <a:cs typeface="Gill Sans Light" charset="0"/>
                <a:sym typeface="Gill Sans Light" charset="0"/>
              </a:rPr>
              <a:t>carers</a:t>
            </a:r>
            <a:r>
              <a:rPr lang="en-US" altLang="en-US" sz="2400" dirty="0">
                <a:solidFill>
                  <a:srgbClr val="AB1F7F"/>
                </a:solidFill>
                <a:latin typeface="Trebuchet MS" panose="020B0603020202020204" pitchFamily="34" charset="0"/>
                <a:ea typeface="Gill Sans Light" charset="0"/>
                <a:cs typeface="Gill Sans Light" charset="0"/>
                <a:sym typeface="Gill Sans Light" charset="0"/>
              </a:rPr>
              <a:t> experience of bereavement:</a:t>
            </a:r>
          </a:p>
        </p:txBody>
      </p:sp>
      <p:sp>
        <p:nvSpPr>
          <p:cNvPr id="8" name="TextBox 7"/>
          <p:cNvSpPr txBox="1"/>
          <p:nvPr/>
        </p:nvSpPr>
        <p:spPr>
          <a:xfrm>
            <a:off x="1214946" y="6005273"/>
            <a:ext cx="5631398" cy="193899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en-US" sz="2000" dirty="0">
                <a:solidFill>
                  <a:srgbClr val="0070C0"/>
                </a:solidFill>
                <a:latin typeface="Trebuchet MS" panose="020B0603020202020204" pitchFamily="34" charset="0"/>
                <a:ea typeface="Gill Sans Light" charset="0"/>
                <a:cs typeface="Gill Sans Light" charset="0"/>
                <a:sym typeface="Gill Sans Light" charset="0"/>
              </a:rPr>
              <a:t>experience of end of life care</a:t>
            </a:r>
          </a:p>
          <a:p>
            <a:pPr marL="342900" indent="-342900">
              <a:lnSpc>
                <a:spcPct val="150000"/>
              </a:lnSpc>
              <a:buFont typeface="Arial" panose="020B0604020202020204" pitchFamily="34" charset="0"/>
              <a:buChar char="•"/>
            </a:pPr>
            <a:r>
              <a:rPr lang="en-US" sz="2000" dirty="0" err="1">
                <a:solidFill>
                  <a:srgbClr val="0070C0"/>
                </a:solidFill>
                <a:latin typeface="Trebuchet MS" panose="020B0603020202020204" pitchFamily="34" charset="0"/>
                <a:sym typeface="Gill Sans Light" charset="0"/>
              </a:rPr>
              <a:t>recognising</a:t>
            </a:r>
            <a:r>
              <a:rPr lang="en-US" sz="2000" dirty="0">
                <a:solidFill>
                  <a:srgbClr val="0070C0"/>
                </a:solidFill>
                <a:latin typeface="Trebuchet MS" panose="020B0603020202020204" pitchFamily="34" charset="0"/>
                <a:sym typeface="Gill Sans Light" charset="0"/>
              </a:rPr>
              <a:t> differences in grieving process </a:t>
            </a:r>
          </a:p>
          <a:p>
            <a:pPr marL="342900" indent="-342900">
              <a:lnSpc>
                <a:spcPct val="150000"/>
              </a:lnSpc>
              <a:buFont typeface="Arial" panose="020B0604020202020204" pitchFamily="34" charset="0"/>
              <a:buChar char="•"/>
            </a:pPr>
            <a:r>
              <a:rPr lang="en-US" sz="2000" dirty="0">
                <a:solidFill>
                  <a:srgbClr val="0070C0"/>
                </a:solidFill>
                <a:latin typeface="Trebuchet MS" panose="020B0603020202020204" pitchFamily="34" charset="0"/>
                <a:sym typeface="Gill Sans Light" charset="0"/>
              </a:rPr>
              <a:t>additional challenges</a:t>
            </a:r>
          </a:p>
          <a:p>
            <a:pPr marL="342900" indent="-342900">
              <a:lnSpc>
                <a:spcPct val="150000"/>
              </a:lnSpc>
              <a:buFont typeface="Arial" panose="020B0604020202020204" pitchFamily="34" charset="0"/>
              <a:buChar char="•"/>
            </a:pPr>
            <a:r>
              <a:rPr lang="en-US" sz="2000" dirty="0">
                <a:solidFill>
                  <a:srgbClr val="0070C0"/>
                </a:solidFill>
                <a:latin typeface="Trebuchet MS" panose="020B0603020202020204" pitchFamily="34" charset="0"/>
                <a:sym typeface="Gill Sans Light" charset="0"/>
              </a:rPr>
              <a:t>cultural differences and norms.</a:t>
            </a:r>
          </a:p>
        </p:txBody>
      </p:sp>
      <p:sp>
        <p:nvSpPr>
          <p:cNvPr id="18" name="Rectangle 17"/>
          <p:cNvSpPr/>
          <p:nvPr/>
        </p:nvSpPr>
        <p:spPr>
          <a:xfrm>
            <a:off x="1248178" y="8482156"/>
            <a:ext cx="6502400" cy="1015663"/>
          </a:xfrm>
          <a:prstGeom prst="rect">
            <a:avLst/>
          </a:prstGeom>
        </p:spPr>
        <p:txBody>
          <a:bodyPr>
            <a:spAutoFit/>
          </a:bodyPr>
          <a:lstStyle/>
          <a:p>
            <a:pPr marL="342900" indent="-342900">
              <a:lnSpc>
                <a:spcPct val="150000"/>
              </a:lnSpc>
              <a:buFont typeface="Arial" panose="020B0604020202020204" pitchFamily="34" charset="0"/>
              <a:buChar char="•"/>
            </a:pPr>
            <a:r>
              <a:rPr lang="en-US" sz="2000" dirty="0">
                <a:solidFill>
                  <a:srgbClr val="0070C0"/>
                </a:solidFill>
                <a:latin typeface="Trebuchet MS" panose="020B0603020202020204" pitchFamily="34" charset="0"/>
                <a:sym typeface="Gill Sans Light" charset="0"/>
              </a:rPr>
              <a:t>additional reading list</a:t>
            </a:r>
          </a:p>
          <a:p>
            <a:pPr marL="342900" indent="-342900">
              <a:lnSpc>
                <a:spcPct val="150000"/>
              </a:lnSpc>
              <a:buFont typeface="Arial" panose="020B0604020202020204" pitchFamily="34" charset="0"/>
              <a:buChar char="•"/>
            </a:pPr>
            <a:r>
              <a:rPr lang="en-US" sz="2000" dirty="0">
                <a:solidFill>
                  <a:srgbClr val="0070C0"/>
                </a:solidFill>
                <a:latin typeface="Trebuchet MS" panose="020B0603020202020204" pitchFamily="34" charset="0"/>
                <a:sym typeface="Gill Sans Light" charset="0"/>
              </a:rPr>
              <a:t>DVD is included in the pack. </a:t>
            </a:r>
          </a:p>
        </p:txBody>
      </p:sp>
    </p:spTree>
    <p:extLst>
      <p:ext uri="{BB962C8B-B14F-4D97-AF65-F5344CB8AC3E}">
        <p14:creationId xmlns:p14="http://schemas.microsoft.com/office/powerpoint/2010/main" val="14396359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3"/>
          <a:srcRect/>
          <a:stretch>
            <a:fillRect/>
          </a:stretch>
        </p:blipFill>
        <p:spPr>
          <a:xfrm>
            <a:off x="2616200" y="7037388"/>
            <a:ext cx="8639175" cy="1949450"/>
          </a:xfrm>
        </p:spPr>
      </p:pic>
      <p:sp>
        <p:nvSpPr>
          <p:cNvPr id="25603" name="TextBox 6"/>
          <p:cNvSpPr txBox="1">
            <a:spLocks noChangeArrowheads="1"/>
          </p:cNvSpPr>
          <p:nvPr/>
        </p:nvSpPr>
        <p:spPr bwMode="auto">
          <a:xfrm>
            <a:off x="9525" y="187325"/>
            <a:ext cx="1300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r>
              <a:rPr lang="en-GB" altLang="en-US" sz="4200">
                <a:solidFill>
                  <a:srgbClr val="AB1F7F"/>
                </a:solidFill>
              </a:rPr>
              <a:t>Multi-Sensory Approaches</a:t>
            </a:r>
          </a:p>
        </p:txBody>
      </p:sp>
      <p:sp>
        <p:nvSpPr>
          <p:cNvPr id="29700" name="TextBox 8"/>
          <p:cNvSpPr txBox="1">
            <a:spLocks noChangeArrowheads="1"/>
          </p:cNvSpPr>
          <p:nvPr/>
        </p:nvSpPr>
        <p:spPr bwMode="auto">
          <a:xfrm>
            <a:off x="4699000" y="6100763"/>
            <a:ext cx="4549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a:defRPr/>
            </a:pPr>
            <a:r>
              <a:rPr lang="en-GB" altLang="en-US" dirty="0">
                <a:solidFill>
                  <a:srgbClr val="AB1F7F"/>
                </a:solidFill>
                <a:latin typeface="+mn-lt"/>
              </a:rPr>
              <a:t>Using tactile symbols</a:t>
            </a:r>
          </a:p>
        </p:txBody>
      </p:sp>
      <p:pic>
        <p:nvPicPr>
          <p:cNvPr id="12" name="Picture 2"/>
          <p:cNvPicPr>
            <a:picLocks noChangeAspect="1" noChangeArrowheads="1"/>
          </p:cNvPicPr>
          <p:nvPr/>
        </p:nvPicPr>
        <p:blipFill>
          <a:blip r:embed="rId4"/>
          <a:srcRect/>
          <a:stretch>
            <a:fillRect/>
          </a:stretch>
        </p:blipFill>
        <p:spPr bwMode="auto">
          <a:xfrm>
            <a:off x="3694113" y="1276350"/>
            <a:ext cx="6265862" cy="4310063"/>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0" y="484188"/>
            <a:ext cx="13004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r>
              <a:rPr lang="en-GB" altLang="en-US" sz="4200">
                <a:solidFill>
                  <a:srgbClr val="AB1F7F"/>
                </a:solidFill>
              </a:rPr>
              <a:t>Multi-Sensory Approaches</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1563688"/>
            <a:ext cx="489585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3"/>
          <p:cNvSpPr txBox="1">
            <a:spLocks noChangeArrowheads="1"/>
          </p:cNvSpPr>
          <p:nvPr/>
        </p:nvSpPr>
        <p:spPr bwMode="auto">
          <a:xfrm>
            <a:off x="2902000" y="6100936"/>
            <a:ext cx="1000911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marL="457200" indent="-457200" algn="l">
              <a:buFont typeface="Arial" panose="020B0604020202020204" pitchFamily="34" charset="0"/>
              <a:buChar char="•"/>
            </a:pPr>
            <a:r>
              <a:rPr lang="en-GB" altLang="en-US" sz="2800" dirty="0">
                <a:solidFill>
                  <a:srgbClr val="AB1F7F"/>
                </a:solidFill>
              </a:rPr>
              <a:t>memory </a:t>
            </a:r>
            <a:r>
              <a:rPr lang="en-GB" altLang="en-US" sz="2800" dirty="0" err="1">
                <a:solidFill>
                  <a:srgbClr val="AB1F7F"/>
                </a:solidFill>
              </a:rPr>
              <a:t>boxes,what</a:t>
            </a:r>
            <a:r>
              <a:rPr lang="en-GB" altLang="en-US" sz="2800" dirty="0">
                <a:solidFill>
                  <a:srgbClr val="AB1F7F"/>
                </a:solidFill>
              </a:rPr>
              <a:t> might be included? </a:t>
            </a:r>
          </a:p>
          <a:p>
            <a:pPr marL="457200" indent="-457200" algn="l">
              <a:buFont typeface="Arial" panose="020B0604020202020204" pitchFamily="34" charset="0"/>
              <a:buChar char="•"/>
            </a:pPr>
            <a:endParaRPr lang="en-GB" altLang="en-US" sz="2800" dirty="0">
              <a:solidFill>
                <a:srgbClr val="AB1F7F"/>
              </a:solidFill>
            </a:endParaRPr>
          </a:p>
          <a:p>
            <a:pPr marL="457200" indent="-457200" algn="l">
              <a:buFont typeface="Arial" panose="020B0604020202020204" pitchFamily="34" charset="0"/>
              <a:buChar char="•"/>
            </a:pPr>
            <a:r>
              <a:rPr lang="en-GB" altLang="en-US" sz="2800" dirty="0">
                <a:solidFill>
                  <a:srgbClr val="AB1F7F"/>
                </a:solidFill>
              </a:rPr>
              <a:t>sensory stories, would a story about the person help </a:t>
            </a:r>
          </a:p>
          <a:p>
            <a:pPr marL="457200" indent="-457200" algn="l">
              <a:buFont typeface="Arial" panose="020B0604020202020204" pitchFamily="34" charset="0"/>
              <a:buChar char="•"/>
            </a:pPr>
            <a:endParaRPr lang="en-GB" altLang="en-US" sz="2800" dirty="0">
              <a:solidFill>
                <a:srgbClr val="AB1F7F"/>
              </a:solidFill>
            </a:endParaRPr>
          </a:p>
          <a:p>
            <a:pPr marL="457200" indent="-457200" algn="l">
              <a:buFont typeface="Arial" panose="020B0604020202020204" pitchFamily="34" charset="0"/>
              <a:buChar char="•"/>
            </a:pPr>
            <a:r>
              <a:rPr lang="en-GB" altLang="en-US" sz="2800" dirty="0">
                <a:solidFill>
                  <a:srgbClr val="AB1F7F"/>
                </a:solidFill>
              </a:rPr>
              <a:t>what narrative could be attached to some of the items </a:t>
            </a:r>
          </a:p>
          <a:p>
            <a:pPr algn="l"/>
            <a:r>
              <a:rPr lang="en-GB" altLang="en-US" sz="2800" dirty="0">
                <a:solidFill>
                  <a:srgbClr val="AB1F7F"/>
                </a:solidFill>
              </a:rPr>
              <a:t>     within either the memory box or the story?</a:t>
            </a:r>
          </a:p>
          <a:p>
            <a:pPr marL="457200" indent="-457200" algn="l">
              <a:buFont typeface="Arial" panose="020B0604020202020204" pitchFamily="34" charset="0"/>
              <a:buChar char="•"/>
            </a:pPr>
            <a:endParaRPr lang="en-GB" altLang="en-US" sz="2800" dirty="0">
              <a:solidFill>
                <a:srgbClr val="AB1F7F"/>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317625" y="844550"/>
            <a:ext cx="25923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r>
              <a:rPr lang="en-GB" altLang="en-US" sz="4200">
                <a:solidFill>
                  <a:srgbClr val="000000"/>
                </a:solidFill>
              </a:rPr>
              <a:t> </a:t>
            </a:r>
          </a:p>
        </p:txBody>
      </p:sp>
      <p:pic>
        <p:nvPicPr>
          <p:cNvPr id="19461" name="Picture 6"/>
          <p:cNvPicPr>
            <a:picLocks noChangeAspect="1"/>
          </p:cNvPicPr>
          <p:nvPr/>
        </p:nvPicPr>
        <p:blipFill>
          <a:blip r:embed="rId3"/>
          <a:srcRect/>
          <a:stretch>
            <a:fillRect/>
          </a:stretch>
        </p:blipFill>
        <p:spPr bwMode="auto">
          <a:xfrm>
            <a:off x="5422900" y="8621713"/>
            <a:ext cx="2374900" cy="928687"/>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1748" name="TextBox 1"/>
          <p:cNvSpPr txBox="1">
            <a:spLocks noChangeArrowheads="1"/>
          </p:cNvSpPr>
          <p:nvPr/>
        </p:nvSpPr>
        <p:spPr bwMode="auto">
          <a:xfrm>
            <a:off x="1677988" y="646113"/>
            <a:ext cx="9439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a:r>
              <a:rPr lang="en-GB" altLang="en-US" sz="4200">
                <a:solidFill>
                  <a:srgbClr val="AB1F7F"/>
                </a:solidFill>
              </a:rPr>
              <a:t>Complimentary therapies and activities</a:t>
            </a:r>
          </a:p>
        </p:txBody>
      </p:sp>
      <p:sp>
        <p:nvSpPr>
          <p:cNvPr id="31749" name="TextBox 5"/>
          <p:cNvSpPr txBox="1">
            <a:spLocks noChangeArrowheads="1"/>
          </p:cNvSpPr>
          <p:nvPr/>
        </p:nvSpPr>
        <p:spPr bwMode="auto">
          <a:xfrm>
            <a:off x="1344613" y="1781175"/>
            <a:ext cx="98298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a:lnSpc>
                <a:spcPct val="200000"/>
              </a:lnSpc>
              <a:buFontTx/>
              <a:buChar char="•"/>
            </a:pPr>
            <a:r>
              <a:rPr lang="en-GB" altLang="en-US" sz="2800">
                <a:solidFill>
                  <a:srgbClr val="AB1F7F"/>
                </a:solidFill>
              </a:rPr>
              <a:t>dance </a:t>
            </a:r>
          </a:p>
          <a:p>
            <a:pPr algn="l">
              <a:lnSpc>
                <a:spcPct val="200000"/>
              </a:lnSpc>
              <a:buFontTx/>
              <a:buChar char="•"/>
            </a:pPr>
            <a:r>
              <a:rPr lang="en-GB" altLang="en-US" sz="2800">
                <a:solidFill>
                  <a:srgbClr val="AB1F7F"/>
                </a:solidFill>
              </a:rPr>
              <a:t>drama</a:t>
            </a:r>
          </a:p>
          <a:p>
            <a:pPr algn="l">
              <a:lnSpc>
                <a:spcPct val="200000"/>
              </a:lnSpc>
              <a:buFontTx/>
              <a:buChar char="•"/>
            </a:pPr>
            <a:r>
              <a:rPr lang="en-GB" altLang="en-US" sz="2800">
                <a:solidFill>
                  <a:srgbClr val="AB1F7F"/>
                </a:solidFill>
              </a:rPr>
              <a:t>drumming </a:t>
            </a:r>
          </a:p>
          <a:p>
            <a:pPr algn="l">
              <a:lnSpc>
                <a:spcPct val="200000"/>
              </a:lnSpc>
              <a:buFontTx/>
              <a:buChar char="•"/>
            </a:pPr>
            <a:r>
              <a:rPr lang="en-GB" altLang="en-US" sz="2800">
                <a:solidFill>
                  <a:srgbClr val="AB1F7F"/>
                </a:solidFill>
              </a:rPr>
              <a:t>music</a:t>
            </a:r>
          </a:p>
          <a:p>
            <a:pPr algn="l">
              <a:lnSpc>
                <a:spcPct val="200000"/>
              </a:lnSpc>
              <a:buFontTx/>
              <a:buChar char="•"/>
            </a:pPr>
            <a:r>
              <a:rPr lang="en-GB" altLang="en-US" sz="2800">
                <a:solidFill>
                  <a:srgbClr val="AB1F7F"/>
                </a:solidFill>
              </a:rPr>
              <a:t>tactile activities, such as massage </a:t>
            </a:r>
          </a:p>
          <a:p>
            <a:pPr algn="l">
              <a:lnSpc>
                <a:spcPct val="200000"/>
              </a:lnSpc>
              <a:buFontTx/>
              <a:buChar char="•"/>
            </a:pPr>
            <a:r>
              <a:rPr lang="en-GB" altLang="en-US" sz="2800">
                <a:solidFill>
                  <a:srgbClr val="AB1F7F"/>
                </a:solidFill>
              </a:rPr>
              <a:t>aromatherapy, using scents to trigger memories</a:t>
            </a:r>
            <a:endParaRPr lang="en-GB" altLang="en-US" sz="2800">
              <a:solidFill>
                <a:srgbClr val="000000"/>
              </a:solidFill>
            </a:endParaRPr>
          </a:p>
          <a:p>
            <a:pPr algn="l">
              <a:lnSpc>
                <a:spcPct val="200000"/>
              </a:lnSpc>
              <a:buFontTx/>
              <a:buChar char="•"/>
            </a:pPr>
            <a:r>
              <a:rPr lang="en-GB" altLang="en-US" sz="2800">
                <a:solidFill>
                  <a:srgbClr val="AB1F7F"/>
                </a:solidFill>
              </a:rPr>
              <a:t>sensory garden.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2516796" y="2038906"/>
            <a:ext cx="85941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GB" altLang="en-US" sz="2400" dirty="0">
                <a:solidFill>
                  <a:srgbClr val="B4005A"/>
                </a:solidFill>
                <a:latin typeface="Trebuchet MS" panose="020B0603020202020204" pitchFamily="34" charset="0"/>
              </a:rPr>
              <a:t>The term “chronic sorrow” has been used to describe the experience of individuals and their long term carers who have experienced recurrent loss associated with illness and disability throughout their lives.</a:t>
            </a:r>
          </a:p>
        </p:txBody>
      </p:sp>
      <p:sp>
        <p:nvSpPr>
          <p:cNvPr id="37891" name="Rectangle 6"/>
          <p:cNvSpPr>
            <a:spLocks noChangeArrowheads="1"/>
          </p:cNvSpPr>
          <p:nvPr/>
        </p:nvSpPr>
        <p:spPr bwMode="auto">
          <a:xfrm>
            <a:off x="2241346" y="4637361"/>
            <a:ext cx="9145016" cy="2308324"/>
          </a:xfrm>
          <a:prstGeom prst="rect">
            <a:avLst/>
          </a:prstGeom>
          <a:noFill/>
          <a:ln w="57150">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algn="l" eaLnBrk="1" hangingPunct="1"/>
            <a:r>
              <a:rPr lang="en-GB" altLang="en-US" sz="2400" dirty="0">
                <a:solidFill>
                  <a:srgbClr val="B4005A"/>
                </a:solidFill>
              </a:rPr>
              <a:t>“A “living loss”  because it doesn’t go away, chronic sorrow may stay in the background while the family does their best to incorporate the child’s care into their usual routine. If a medical crisis or event occurs which magnifies the loss and disparity between reality and the life once dreamed of, it can trigger a return of the profound sadness.”</a:t>
            </a:r>
          </a:p>
        </p:txBody>
      </p:sp>
      <p:sp>
        <p:nvSpPr>
          <p:cNvPr id="37892" name="TextBox 7"/>
          <p:cNvSpPr txBox="1">
            <a:spLocks noChangeArrowheads="1"/>
          </p:cNvSpPr>
          <p:nvPr/>
        </p:nvSpPr>
        <p:spPr bwMode="auto">
          <a:xfrm>
            <a:off x="7510512" y="7948232"/>
            <a:ext cx="518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r>
              <a:rPr lang="en-GB" altLang="en-US" sz="2800" i="1" dirty="0">
                <a:solidFill>
                  <a:srgbClr val="0000FF"/>
                </a:solidFill>
              </a:rPr>
              <a:t>www.chronicsorrow.org</a:t>
            </a:r>
          </a:p>
        </p:txBody>
      </p:sp>
      <p:sp>
        <p:nvSpPr>
          <p:cNvPr id="37895" name="TextBox 11"/>
          <p:cNvSpPr txBox="1">
            <a:spLocks noChangeArrowheads="1"/>
          </p:cNvSpPr>
          <p:nvPr/>
        </p:nvSpPr>
        <p:spPr bwMode="auto">
          <a:xfrm>
            <a:off x="0" y="331788"/>
            <a:ext cx="13004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r>
              <a:rPr lang="en-GB" altLang="en-US" sz="4200" dirty="0">
                <a:solidFill>
                  <a:srgbClr val="0070C0"/>
                </a:solidFill>
                <a:latin typeface="Trebuchet MS" panose="020B0603020202020204" pitchFamily="34" charset="0"/>
              </a:rPr>
              <a:t>Understanding Chronic Sorrow</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5"/>
          <p:cNvSpPr>
            <a:spLocks/>
          </p:cNvSpPr>
          <p:nvPr/>
        </p:nvSpPr>
        <p:spPr bwMode="auto">
          <a:xfrm>
            <a:off x="3365500" y="2400300"/>
            <a:ext cx="26543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36" name="Rectangle 6"/>
          <p:cNvSpPr>
            <a:spLocks/>
          </p:cNvSpPr>
          <p:nvPr/>
        </p:nvSpPr>
        <p:spPr bwMode="auto">
          <a:xfrm>
            <a:off x="6769100" y="6921500"/>
            <a:ext cx="4902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37" name="Rectangle 7"/>
          <p:cNvSpPr>
            <a:spLocks/>
          </p:cNvSpPr>
          <p:nvPr/>
        </p:nvSpPr>
        <p:spPr bwMode="auto">
          <a:xfrm>
            <a:off x="6972300" y="2705100"/>
            <a:ext cx="5842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38" name="Rectangle 8"/>
          <p:cNvSpPr>
            <a:spLocks/>
          </p:cNvSpPr>
          <p:nvPr/>
        </p:nvSpPr>
        <p:spPr bwMode="auto">
          <a:xfrm>
            <a:off x="558800" y="3403600"/>
            <a:ext cx="38862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39" name="Rectangle 10"/>
          <p:cNvSpPr>
            <a:spLocks/>
          </p:cNvSpPr>
          <p:nvPr/>
        </p:nvSpPr>
        <p:spPr bwMode="auto">
          <a:xfrm>
            <a:off x="1130300" y="7785100"/>
            <a:ext cx="6654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40" name="Rectangle 12"/>
          <p:cNvSpPr>
            <a:spLocks/>
          </p:cNvSpPr>
          <p:nvPr/>
        </p:nvSpPr>
        <p:spPr bwMode="auto">
          <a:xfrm>
            <a:off x="5562600" y="4152900"/>
            <a:ext cx="5511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44041" name="Rectangle 13"/>
          <p:cNvSpPr>
            <a:spLocks/>
          </p:cNvSpPr>
          <p:nvPr/>
        </p:nvSpPr>
        <p:spPr bwMode="auto">
          <a:xfrm>
            <a:off x="406400" y="5016500"/>
            <a:ext cx="4622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endParaRPr lang="en-US" altLang="en-US" sz="3000">
              <a:solidFill>
                <a:srgbClr val="000000"/>
              </a:solidFill>
              <a:latin typeface="Calibri" panose="020F0502020204030204" pitchFamily="34" charset="0"/>
              <a:ea typeface="Chalkduster" charset="0"/>
              <a:cs typeface="Chalkduster" charset="0"/>
              <a:sym typeface="Chalkduster" charset="0"/>
            </a:endParaRPr>
          </a:p>
        </p:txBody>
      </p:sp>
      <p:sp>
        <p:nvSpPr>
          <p:cNvPr id="16" name="Rectangle 2"/>
          <p:cNvSpPr>
            <a:spLocks/>
          </p:cNvSpPr>
          <p:nvPr/>
        </p:nvSpPr>
        <p:spPr bwMode="auto">
          <a:xfrm>
            <a:off x="520700" y="196850"/>
            <a:ext cx="12014200" cy="1485900"/>
          </a:xfrm>
          <a:prstGeom prst="rect">
            <a:avLst/>
          </a:prstGeom>
          <a:noFill/>
          <a:ln>
            <a:noFill/>
          </a:ln>
          <a:effectLst>
            <a:outerShdw blurRad="127000" dist="50800" dir="2700000" algn="ctr" rotWithShape="0">
              <a:schemeClr val="bg2">
                <a:alpha val="2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3600">
                <a:solidFill>
                  <a:schemeClr val="tx1"/>
                </a:solidFill>
                <a:latin typeface="Gill Sans" charset="0"/>
                <a:ea typeface="ヒラギノ角ゴ ProN W3" charset="0"/>
                <a:cs typeface="ヒラギノ角ゴ ProN W3" charset="0"/>
                <a:sym typeface="Gill Sans" charset="0"/>
              </a:defRPr>
            </a:lvl1pPr>
            <a:lvl2pPr marL="742950" indent="-285750" algn="ctr">
              <a:defRPr sz="3600">
                <a:solidFill>
                  <a:schemeClr val="tx1"/>
                </a:solidFill>
                <a:latin typeface="Gill Sans" charset="0"/>
                <a:ea typeface="ヒラギノ角ゴ ProN W3" charset="0"/>
                <a:cs typeface="ヒラギノ角ゴ ProN W3" charset="0"/>
                <a:sym typeface="Gill Sans" charset="0"/>
              </a:defRPr>
            </a:lvl2pPr>
            <a:lvl3pPr marL="1143000" indent="-228600" algn="ctr">
              <a:defRPr sz="3600">
                <a:solidFill>
                  <a:schemeClr val="tx1"/>
                </a:solidFill>
                <a:latin typeface="Gill Sans" charset="0"/>
                <a:ea typeface="ヒラギノ角ゴ ProN W3" charset="0"/>
                <a:cs typeface="ヒラギノ角ゴ ProN W3" charset="0"/>
                <a:sym typeface="Gill Sans" charset="0"/>
              </a:defRPr>
            </a:lvl3pPr>
            <a:lvl4pPr marL="1600200" indent="-228600" algn="ctr">
              <a:defRPr sz="3600">
                <a:solidFill>
                  <a:schemeClr val="tx1"/>
                </a:solidFill>
                <a:latin typeface="Gill Sans" charset="0"/>
                <a:ea typeface="ヒラギノ角ゴ ProN W3" charset="0"/>
                <a:cs typeface="ヒラギノ角ゴ ProN W3" charset="0"/>
                <a:sym typeface="Gill Sans" charset="0"/>
              </a:defRPr>
            </a:lvl4pPr>
            <a:lvl5pPr marL="2057400" indent="-228600" algn="ctr">
              <a:defRPr sz="3600">
                <a:solidFill>
                  <a:schemeClr val="tx1"/>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0"/>
                <a:cs typeface="ヒラギノ角ゴ ProN W3" charset="0"/>
                <a:sym typeface="Gill Sans" charset="0"/>
              </a:defRPr>
            </a:lvl9pPr>
          </a:lstStyle>
          <a:p>
            <a:pPr eaLnBrk="1" hangingPunct="1">
              <a:defRPr/>
            </a:pPr>
            <a:r>
              <a:rPr lang="en-US" altLang="en-US" sz="4000" dirty="0">
                <a:solidFill>
                  <a:srgbClr val="007AAA"/>
                </a:solidFill>
                <a:latin typeface="Trebuchet MS" panose="020B0603020202020204" pitchFamily="34" charset="0"/>
                <a:ea typeface="Gill Sans Light" charset="0"/>
                <a:cs typeface="Gill Sans Light" charset="0"/>
                <a:sym typeface="Gill Sans Light" charset="0"/>
              </a:rPr>
              <a:t>Family </a:t>
            </a:r>
            <a:r>
              <a:rPr lang="en-US" altLang="en-US" sz="4000" dirty="0" err="1">
                <a:solidFill>
                  <a:srgbClr val="007AAA"/>
                </a:solidFill>
                <a:latin typeface="Trebuchet MS" panose="020B0603020202020204" pitchFamily="34" charset="0"/>
                <a:ea typeface="Gill Sans Light" charset="0"/>
                <a:cs typeface="Gill Sans Light" charset="0"/>
                <a:sym typeface="Gill Sans Light" charset="0"/>
              </a:rPr>
              <a:t>Carers’</a:t>
            </a:r>
            <a:r>
              <a:rPr lang="en-US" altLang="en-US" sz="4000" dirty="0">
                <a:solidFill>
                  <a:srgbClr val="007AAA"/>
                </a:solidFill>
                <a:latin typeface="Trebuchet MS" panose="020B0603020202020204" pitchFamily="34" charset="0"/>
                <a:ea typeface="Gill Sans Light" charset="0"/>
                <a:cs typeface="Gill Sans Light" charset="0"/>
                <a:sym typeface="Gill Sans Light" charset="0"/>
              </a:rPr>
              <a:t> </a:t>
            </a:r>
          </a:p>
          <a:p>
            <a:pPr eaLnBrk="1" hangingPunct="1">
              <a:defRPr/>
            </a:pPr>
            <a:r>
              <a:rPr lang="en-US" altLang="en-US" sz="4000" dirty="0">
                <a:solidFill>
                  <a:srgbClr val="007AAA"/>
                </a:solidFill>
                <a:latin typeface="Trebuchet MS" panose="020B0603020202020204" pitchFamily="34" charset="0"/>
                <a:ea typeface="Gill Sans Light" charset="0"/>
                <a:cs typeface="Gill Sans Light" charset="0"/>
                <a:sym typeface="Gill Sans Light" charset="0"/>
              </a:rPr>
              <a:t>Specific Experiences of bereavement </a:t>
            </a:r>
          </a:p>
        </p:txBody>
      </p:sp>
      <p:pic>
        <p:nvPicPr>
          <p:cNvPr id="25612" name="Picture 5"/>
          <p:cNvPicPr>
            <a:picLocks noChangeAspect="1"/>
          </p:cNvPicPr>
          <p:nvPr/>
        </p:nvPicPr>
        <p:blipFill>
          <a:blip r:embed="rId3"/>
          <a:srcRect/>
          <a:stretch>
            <a:fillRect/>
          </a:stretch>
        </p:blipFill>
        <p:spPr bwMode="auto">
          <a:xfrm>
            <a:off x="5422900" y="8621713"/>
            <a:ext cx="2374900" cy="928687"/>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Oval 1"/>
          <p:cNvSpPr>
            <a:spLocks noChangeArrowheads="1"/>
          </p:cNvSpPr>
          <p:nvPr/>
        </p:nvSpPr>
        <p:spPr bwMode="auto">
          <a:xfrm>
            <a:off x="5427980" y="2274888"/>
            <a:ext cx="2563812" cy="962025"/>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caring</a:t>
            </a:r>
          </a:p>
        </p:txBody>
      </p:sp>
      <p:sp>
        <p:nvSpPr>
          <p:cNvPr id="3" name="Oval 2"/>
          <p:cNvSpPr>
            <a:spLocks noChangeArrowheads="1"/>
          </p:cNvSpPr>
          <p:nvPr/>
        </p:nvSpPr>
        <p:spPr bwMode="auto">
          <a:xfrm>
            <a:off x="371967" y="2174875"/>
            <a:ext cx="4113212" cy="927101"/>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unexpected death</a:t>
            </a:r>
          </a:p>
        </p:txBody>
      </p:sp>
      <p:sp>
        <p:nvSpPr>
          <p:cNvPr id="4" name="Oval 3"/>
          <p:cNvSpPr>
            <a:spLocks noChangeArrowheads="1"/>
          </p:cNvSpPr>
          <p:nvPr/>
        </p:nvSpPr>
        <p:spPr bwMode="auto">
          <a:xfrm>
            <a:off x="7491945" y="3403346"/>
            <a:ext cx="4802709" cy="934244"/>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returning equipment</a:t>
            </a:r>
          </a:p>
        </p:txBody>
      </p:sp>
      <p:sp>
        <p:nvSpPr>
          <p:cNvPr id="5" name="Oval 4"/>
          <p:cNvSpPr>
            <a:spLocks noChangeArrowheads="1"/>
          </p:cNvSpPr>
          <p:nvPr/>
        </p:nvSpPr>
        <p:spPr bwMode="auto">
          <a:xfrm>
            <a:off x="2259774" y="3643313"/>
            <a:ext cx="3741738" cy="922337"/>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physical feelings</a:t>
            </a:r>
          </a:p>
        </p:txBody>
      </p:sp>
      <p:sp>
        <p:nvSpPr>
          <p:cNvPr id="7" name="Oval 6"/>
          <p:cNvSpPr>
            <a:spLocks noChangeArrowheads="1"/>
          </p:cNvSpPr>
          <p:nvPr/>
        </p:nvSpPr>
        <p:spPr bwMode="auto">
          <a:xfrm>
            <a:off x="7797800" y="4638262"/>
            <a:ext cx="4271618" cy="1644713"/>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Experience of each family member</a:t>
            </a:r>
          </a:p>
        </p:txBody>
      </p:sp>
      <p:sp>
        <p:nvSpPr>
          <p:cNvPr id="8" name="Oval 7"/>
          <p:cNvSpPr>
            <a:spLocks noChangeArrowheads="1"/>
          </p:cNvSpPr>
          <p:nvPr/>
        </p:nvSpPr>
        <p:spPr bwMode="auto">
          <a:xfrm>
            <a:off x="513556" y="4972050"/>
            <a:ext cx="4170363" cy="1085850"/>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social support gone</a:t>
            </a:r>
          </a:p>
        </p:txBody>
      </p:sp>
      <p:sp>
        <p:nvSpPr>
          <p:cNvPr id="9" name="Oval 8"/>
          <p:cNvSpPr>
            <a:spLocks noChangeArrowheads="1"/>
          </p:cNvSpPr>
          <p:nvPr/>
        </p:nvSpPr>
        <p:spPr bwMode="auto">
          <a:xfrm>
            <a:off x="4017963" y="5954999"/>
            <a:ext cx="4140200" cy="1155700"/>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searching for information</a:t>
            </a:r>
          </a:p>
        </p:txBody>
      </p:sp>
      <p:sp>
        <p:nvSpPr>
          <p:cNvPr id="10" name="Oval 9"/>
          <p:cNvSpPr>
            <a:spLocks noChangeArrowheads="1"/>
          </p:cNvSpPr>
          <p:nvPr/>
        </p:nvSpPr>
        <p:spPr bwMode="auto">
          <a:xfrm>
            <a:off x="9217606" y="2118963"/>
            <a:ext cx="3308350" cy="855662"/>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loss of role</a:t>
            </a:r>
          </a:p>
        </p:txBody>
      </p:sp>
      <p:sp>
        <p:nvSpPr>
          <p:cNvPr id="11" name="Oval 10"/>
          <p:cNvSpPr>
            <a:spLocks noChangeArrowheads="1"/>
          </p:cNvSpPr>
          <p:nvPr/>
        </p:nvSpPr>
        <p:spPr bwMode="auto">
          <a:xfrm>
            <a:off x="68263" y="7251700"/>
            <a:ext cx="3060700" cy="1074738"/>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revisiting</a:t>
            </a:r>
          </a:p>
        </p:txBody>
      </p:sp>
      <p:sp>
        <p:nvSpPr>
          <p:cNvPr id="12" name="Oval 11"/>
          <p:cNvSpPr>
            <a:spLocks noChangeArrowheads="1"/>
          </p:cNvSpPr>
          <p:nvPr/>
        </p:nvSpPr>
        <p:spPr bwMode="auto">
          <a:xfrm>
            <a:off x="8158163" y="6673850"/>
            <a:ext cx="4656137" cy="1155700"/>
          </a:xfrm>
          <a:prstGeom prst="ellipse">
            <a:avLst/>
          </a:prstGeom>
          <a:solidFill>
            <a:srgbClr val="F3E5F3"/>
          </a:solidFill>
          <a:ln>
            <a:noFill/>
          </a:ln>
          <a:effectLst>
            <a:outerShdw blurRad="50800" dist="38100" dir="2700000" algn="tl" rotWithShape="0">
              <a:srgbClr val="808080">
                <a:alpha val="39998"/>
              </a:srgbClr>
            </a:outerShdw>
          </a:effectLst>
          <a:extLst>
            <a:ext uri="{91240B29-F687-4F45-9708-019B960494DF}">
              <a14:hiddenLine xmlns:a14="http://schemas.microsoft.com/office/drawing/2010/main" w="25400">
                <a:solidFill>
                  <a:srgbClr val="000000"/>
                </a:solidFill>
                <a:round/>
                <a:headEnd/>
                <a:tailEnd/>
              </a14:hiddenLine>
            </a:ext>
          </a:extLst>
        </p:spPr>
        <p:txBody>
          <a:bodyPr/>
          <a:lstStyle/>
          <a:p>
            <a:pPr algn="ctr" eaLnBrk="1" hangingPunct="1">
              <a:defRPr/>
            </a:pPr>
            <a:r>
              <a:rPr lang="en-US" altLang="en-US" sz="2800" dirty="0">
                <a:solidFill>
                  <a:srgbClr val="F4E8F4">
                    <a:lumMod val="25000"/>
                  </a:srgbClr>
                </a:solidFill>
                <a:latin typeface="Calibri" pitchFamily="34" charset="0"/>
                <a:ea typeface="Chalkduster" charset="0"/>
                <a:cs typeface="Chalkduster" charset="0"/>
                <a:sym typeface="Chalkduster" charset="0"/>
              </a:rPr>
              <a:t>disenfranchised grief</a:t>
            </a:r>
          </a:p>
        </p:txBody>
      </p:sp>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ECD7EC"/>
      </a:accent1>
      <a:accent2>
        <a:srgbClr val="333399"/>
      </a:accent2>
      <a:accent3>
        <a:srgbClr val="FFFFFF"/>
      </a:accent3>
      <a:accent4>
        <a:srgbClr val="000000"/>
      </a:accent4>
      <a:accent5>
        <a:srgbClr val="F4E8F4"/>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000000"/>
      </a:dk1>
      <a:lt1>
        <a:srgbClr val="FFFFFF"/>
      </a:lt1>
      <a:dk2>
        <a:srgbClr val="000000"/>
      </a:dk2>
      <a:lt2>
        <a:srgbClr val="000000"/>
      </a:lt2>
      <a:accent1>
        <a:srgbClr val="ECD7EC"/>
      </a:accent1>
      <a:accent2>
        <a:srgbClr val="333399"/>
      </a:accent2>
      <a:accent3>
        <a:srgbClr val="FFFFFF"/>
      </a:accent3>
      <a:accent4>
        <a:srgbClr val="000000"/>
      </a:accent4>
      <a:accent5>
        <a:srgbClr val="F4E8F4"/>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865</TotalTime>
  <Pages>0</Pages>
  <Words>1193</Words>
  <Characters>0</Characters>
  <Application>Microsoft Office PowerPoint</Application>
  <PresentationFormat>Custom</PresentationFormat>
  <Lines>0</Lines>
  <Paragraphs>147</Paragraphs>
  <Slides>13</Slides>
  <Notes>9</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13</vt:i4>
      </vt:variant>
    </vt:vector>
  </HeadingPairs>
  <TitlesOfParts>
    <vt:vector size="34" baseType="lpstr">
      <vt:lpstr>Arial</vt:lpstr>
      <vt:lpstr>Calibri</vt:lpstr>
      <vt:lpstr>Edwardian Script ITC</vt:lpstr>
      <vt:lpstr>Gill Sans</vt:lpstr>
      <vt:lpstr>Gill Sans Light</vt:lpstr>
      <vt:lpstr>Palace Script MT</vt:lpstr>
      <vt:lpstr>Roboto Condensed</vt:lpstr>
      <vt:lpstr>Trebuchet MS</vt:lpstr>
      <vt:lpstr>Title &amp; Subtitle</vt:lpstr>
      <vt:lpstr>Blank</vt:lpstr>
      <vt:lpstr>Photo - Horizontal</vt:lpstr>
      <vt:lpstr>Photo - Horizontal Reflection</vt:lpstr>
      <vt:lpstr>Photo - Vertical</vt:lpstr>
      <vt:lpstr>Photo - Vertical Reflection</vt:lpstr>
      <vt:lpstr>Title - Top</vt:lpstr>
      <vt:lpstr>Title &amp; Bullets</vt:lpstr>
      <vt:lpstr>Title &amp; Bullets - Left</vt:lpstr>
      <vt:lpstr>Title - Center</vt:lpstr>
      <vt:lpstr>Title &amp; Bullets - Right</vt:lpstr>
      <vt:lpstr>Title, Bullets &amp; Photo</vt:lpstr>
      <vt:lpstr>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Young (Staff)</dc:creator>
  <cp:lastModifiedBy>Jackie.King-Owen</cp:lastModifiedBy>
  <cp:revision>96</cp:revision>
  <cp:lastPrinted>2015-04-08T11:16:20Z</cp:lastPrinted>
  <dcterms:created xsi:type="dcterms:W3CDTF">2015-11-19T10:07:06Z</dcterms:created>
  <dcterms:modified xsi:type="dcterms:W3CDTF">2021-07-13T12:57:57Z</dcterms:modified>
</cp:coreProperties>
</file>