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314" r:id="rId3"/>
    <p:sldId id="259" r:id="rId4"/>
    <p:sldId id="262" r:id="rId5"/>
    <p:sldId id="265" r:id="rId6"/>
    <p:sldId id="263" r:id="rId7"/>
    <p:sldId id="267" r:id="rId8"/>
    <p:sldId id="268" r:id="rId9"/>
    <p:sldId id="270" r:id="rId10"/>
    <p:sldId id="271" r:id="rId11"/>
    <p:sldId id="272" r:id="rId12"/>
    <p:sldId id="317" r:id="rId13"/>
    <p:sldId id="273" r:id="rId14"/>
    <p:sldId id="274" r:id="rId15"/>
    <p:sldId id="275" r:id="rId16"/>
    <p:sldId id="276" r:id="rId17"/>
    <p:sldId id="319" r:id="rId18"/>
    <p:sldId id="279" r:id="rId19"/>
    <p:sldId id="280" r:id="rId20"/>
    <p:sldId id="320" r:id="rId21"/>
    <p:sldId id="281" r:id="rId22"/>
    <p:sldId id="282" r:id="rId23"/>
    <p:sldId id="283" r:id="rId24"/>
    <p:sldId id="284" r:id="rId25"/>
    <p:sldId id="286" r:id="rId26"/>
    <p:sldId id="288" r:id="rId27"/>
    <p:sldId id="289" r:id="rId28"/>
    <p:sldId id="290" r:id="rId29"/>
    <p:sldId id="291" r:id="rId30"/>
    <p:sldId id="315" r:id="rId31"/>
    <p:sldId id="292" r:id="rId32"/>
    <p:sldId id="294" r:id="rId33"/>
    <p:sldId id="295" r:id="rId34"/>
    <p:sldId id="297" r:id="rId35"/>
    <p:sldId id="296" r:id="rId36"/>
    <p:sldId id="316" r:id="rId37"/>
    <p:sldId id="298" r:id="rId38"/>
    <p:sldId id="312" r:id="rId39"/>
    <p:sldId id="257" r:id="rId40"/>
    <p:sldId id="313" r:id="rId41"/>
    <p:sldId id="303" r:id="rId42"/>
    <p:sldId id="300" r:id="rId43"/>
    <p:sldId id="301" r:id="rId44"/>
    <p:sldId id="302" r:id="rId45"/>
    <p:sldId id="307" r:id="rId46"/>
    <p:sldId id="309" r:id="rId47"/>
    <p:sldId id="310" r:id="rId48"/>
    <p:sldId id="31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13" autoAdjust="0"/>
  </p:normalViewPr>
  <p:slideViewPr>
    <p:cSldViewPr snapToGrid="0" snapToObjects="1">
      <p:cViewPr varScale="1">
        <p:scale>
          <a:sx n="88" d="100"/>
          <a:sy n="88" d="100"/>
        </p:scale>
        <p:origin x="227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0D74750-BAF0-2545-A87B-29C09BE78906}" type="datetimeFigureOut">
              <a:rPr lang="en-US" smtClean="0"/>
              <a:pPr/>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D74750-BAF0-2545-A87B-29C09BE78906}" type="datetimeFigureOut">
              <a:rPr lang="en-US" smtClean="0"/>
              <a:pPr/>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D74750-BAF0-2545-A87B-29C09BE78906}" type="datetimeFigureOut">
              <a:rPr lang="en-US" smtClean="0"/>
              <a:pPr/>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D74750-BAF0-2545-A87B-29C09BE78906}" type="datetimeFigureOut">
              <a:rPr lang="en-US" smtClean="0"/>
              <a:pPr/>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0D74750-BAF0-2545-A87B-29C09BE78906}" type="datetimeFigureOut">
              <a:rPr lang="en-US" smtClean="0"/>
              <a:pPr/>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0D74750-BAF0-2545-A87B-29C09BE78906}" type="datetimeFigureOut">
              <a:rPr lang="en-US" smtClean="0"/>
              <a:pPr/>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0D74750-BAF0-2545-A87B-29C09BE78906}" type="datetimeFigureOut">
              <a:rPr lang="en-US" smtClean="0"/>
              <a:pPr/>
              <a:t>9/22/2016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0D74750-BAF0-2545-A87B-29C09BE78906}" type="datetimeFigureOut">
              <a:rPr lang="en-US" smtClean="0"/>
              <a:pPr/>
              <a:t>9/22/2016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74750-BAF0-2545-A87B-29C09BE78906}" type="datetimeFigureOut">
              <a:rPr lang="en-US" smtClean="0"/>
              <a:pPr/>
              <a:t>9/22/2016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0D74750-BAF0-2545-A87B-29C09BE78906}" type="datetimeFigureOut">
              <a:rPr lang="en-US" smtClean="0"/>
              <a:pPr/>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0D74750-BAF0-2545-A87B-29C09BE78906}" type="datetimeFigureOut">
              <a:rPr lang="en-US" smtClean="0"/>
              <a:pPr/>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BB7165-E0CC-FA49-991C-90CEC77073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74750-BAF0-2545-A87B-29C09BE78906}" type="datetimeFigureOut">
              <a:rPr lang="en-US" smtClean="0"/>
              <a:pPr/>
              <a:t>9/22/2016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B7165-E0CC-FA49-991C-90CEC770732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the Dickens!</a:t>
            </a:r>
            <a:br>
              <a:rPr lang="en-US" dirty="0" smtClean="0"/>
            </a:br>
            <a:endParaRPr lang="en-US" dirty="0"/>
          </a:p>
        </p:txBody>
      </p:sp>
      <p:sp>
        <p:nvSpPr>
          <p:cNvPr id="3" name="Content Placeholder 2"/>
          <p:cNvSpPr>
            <a:spLocks noGrp="1"/>
          </p:cNvSpPr>
          <p:nvPr>
            <p:ph idx="1"/>
          </p:nvPr>
        </p:nvSpPr>
        <p:spPr/>
        <p:txBody>
          <a:bodyPr/>
          <a:lstStyle/>
          <a:p>
            <a:pPr algn="ctr">
              <a:buNone/>
            </a:pPr>
            <a:r>
              <a:rPr lang="en-US" dirty="0" smtClean="0"/>
              <a:t> How wealth and social status impacted on the lives of children and young people with intellectual disabilities in mid nineteenth century England</a:t>
            </a:r>
          </a:p>
          <a:p>
            <a:endParaRPr lang="en-US" dirty="0" smtClean="0"/>
          </a:p>
          <a:p>
            <a:pPr>
              <a:buNone/>
            </a:pPr>
            <a:r>
              <a:rPr lang="en-US" dirty="0" smtClean="0"/>
              <a:t>    David  S Stewart OBE D.Litt.h.c. DL</a:t>
            </a:r>
          </a:p>
          <a:p>
            <a:pPr>
              <a:buNone/>
            </a:pPr>
            <a:r>
              <a:rPr lang="en-US" dirty="0" smtClean="0"/>
              <a:t>    Head Teacher , Oak Field School, Nottingham</a:t>
            </a:r>
          </a:p>
          <a:p>
            <a:pPr>
              <a:buNone/>
            </a:pPr>
            <a:r>
              <a:rPr lang="en-US" dirty="0" smtClean="0"/>
              <a:t>Copyright David </a:t>
            </a:r>
            <a:r>
              <a:rPr lang="en-US" smtClean="0"/>
              <a:t>S Stewart 2016</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GB" dirty="0"/>
              <a:t>Georgina Cuff</a:t>
            </a:r>
            <a:endParaRPr lang="en-US" dirty="0"/>
          </a:p>
        </p:txBody>
      </p:sp>
      <p:sp>
        <p:nvSpPr>
          <p:cNvPr id="70659" name="Rectangle 3"/>
          <p:cNvSpPr>
            <a:spLocks noGrp="1" noChangeArrowheads="1"/>
          </p:cNvSpPr>
          <p:nvPr>
            <p:ph type="body" idx="1"/>
          </p:nvPr>
        </p:nvSpPr>
        <p:spPr/>
        <p:txBody>
          <a:bodyPr/>
          <a:lstStyle/>
          <a:p>
            <a:r>
              <a:rPr lang="en-GB" dirty="0"/>
              <a:t>Nov 1853 She is still here in the Institution, and will probably be retained as a servant. A most satisfactory change is apparent in her. Subdued by kindness, her energies find vent in useful employments. She assists in housework and in dressing the younger children of whom she is extremely fond.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GB" dirty="0"/>
              <a:t>Georgina Cuff</a:t>
            </a:r>
            <a:endParaRPr lang="en-US" dirty="0"/>
          </a:p>
        </p:txBody>
      </p:sp>
      <p:sp>
        <p:nvSpPr>
          <p:cNvPr id="71683" name="Rectangle 3"/>
          <p:cNvSpPr>
            <a:spLocks noGrp="1" noChangeArrowheads="1"/>
          </p:cNvSpPr>
          <p:nvPr>
            <p:ph type="body" idx="1"/>
          </p:nvPr>
        </p:nvSpPr>
        <p:spPr/>
        <p:txBody>
          <a:bodyPr/>
          <a:lstStyle/>
          <a:p>
            <a:r>
              <a:rPr lang="en-GB" dirty="0"/>
              <a:t>Being once reproved for laughing with A J</a:t>
            </a:r>
          </a:p>
          <a:p>
            <a:r>
              <a:rPr lang="en-GB" dirty="0"/>
              <a:t>(Alfred Jiggens) during the Scripture lessons, she, after class, took the little fellow – a dumb child – by the hand, and leading him away, made him spell on his fingers a simple prayer that God would forgive their naughty laughing, and make them good.</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Guggenbuhl</a:t>
            </a:r>
            <a:r>
              <a:rPr lang="en-US" dirty="0" smtClean="0"/>
              <a:t> visited the Institution in Bath whilst Georgina was there</a:t>
            </a:r>
            <a:endParaRPr lang="en-US" dirty="0"/>
          </a:p>
        </p:txBody>
      </p:sp>
      <p:pic>
        <p:nvPicPr>
          <p:cNvPr id="4" name="Content Placeholder 3" descr="Guggenbühl.jpg" title="A drawing of Guggenbuhl visiting the institution in Bath whilst Georgina was there"/>
          <p:cNvPicPr>
            <a:picLocks noGrp="1" noChangeAspect="1"/>
          </p:cNvPicPr>
          <p:nvPr>
            <p:ph idx="1"/>
          </p:nvPr>
        </p:nvPicPr>
        <p:blipFill>
          <a:blip r:embed="rId2"/>
          <a:srcRect l="-19256" r="-19256"/>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Blandford</a:t>
            </a:r>
            <a:r>
              <a:rPr lang="en-US" dirty="0" smtClean="0"/>
              <a:t> Workhouse – Georgina came here after Bath </a:t>
            </a:r>
            <a:endParaRPr lang="en-US" dirty="0"/>
          </a:p>
        </p:txBody>
      </p:sp>
      <p:pic>
        <p:nvPicPr>
          <p:cNvPr id="4" name="Content Placeholder 3" descr="Blandford4.jpg" title="Blandford Workhouse"/>
          <p:cNvPicPr>
            <a:picLocks noGrp="1" noChangeAspect="1"/>
          </p:cNvPicPr>
          <p:nvPr>
            <p:ph idx="1"/>
          </p:nvPr>
        </p:nvPicPr>
        <p:blipFill>
          <a:blip r:embed="rId2"/>
          <a:srcRect t="-31748" b="-31748"/>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Fisherton</a:t>
            </a:r>
            <a:r>
              <a:rPr lang="en-US" dirty="0" smtClean="0"/>
              <a:t> House – she was moved here – mother here as well</a:t>
            </a:r>
            <a:endParaRPr lang="en-US" dirty="0"/>
          </a:p>
        </p:txBody>
      </p:sp>
      <p:pic>
        <p:nvPicPr>
          <p:cNvPr id="4" name="Content Placeholder 3" descr="s__old-manor-redundant-building-2_.jpg" title="Fisherton House"/>
          <p:cNvPicPr>
            <a:picLocks noGrp="1" noChangeAspect="1"/>
          </p:cNvPicPr>
          <p:nvPr>
            <p:ph idx="1"/>
          </p:nvPr>
        </p:nvPicPr>
        <p:blipFill>
          <a:blip r:embed="rId2"/>
          <a:srcRect l="-10800" r="-10800"/>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Laundry Work</a:t>
            </a:r>
            <a:endParaRPr lang="en-US" dirty="0"/>
          </a:p>
        </p:txBody>
      </p:sp>
      <p:sp>
        <p:nvSpPr>
          <p:cNvPr id="3" name="Content Placeholder 2"/>
          <p:cNvSpPr>
            <a:spLocks noGrp="1"/>
          </p:cNvSpPr>
          <p:nvPr>
            <p:ph idx="1"/>
          </p:nvPr>
        </p:nvSpPr>
        <p:spPr/>
        <p:txBody>
          <a:bodyPr>
            <a:normAutofit/>
          </a:bodyPr>
          <a:lstStyle/>
          <a:p>
            <a:r>
              <a:rPr lang="en-US" sz="2400" dirty="0" smtClean="0"/>
              <a:t>avoid the purchase and “use in the washing-house of all machinery which diminished the amount of labour.”</a:t>
            </a:r>
          </a:p>
          <a:p>
            <a:r>
              <a:rPr lang="en-US" sz="2000" dirty="0" smtClean="0"/>
              <a:t>(report of Commissioners for Scotland)</a:t>
            </a:r>
          </a:p>
          <a:p>
            <a:endParaRPr lang="en-US" sz="2000" dirty="0" smtClean="0"/>
          </a:p>
          <a:p>
            <a:r>
              <a:rPr lang="en-US" sz="2400" dirty="0" smtClean="0"/>
              <a:t>In France laundry work was divided into categories</a:t>
            </a:r>
          </a:p>
          <a:p>
            <a:r>
              <a:rPr lang="en-US" sz="2400" i="1" dirty="0" smtClean="0"/>
              <a:t>“the delirious washed, the imbeciles carried the linen to dry, the melancholy ironed it, and the monomaniacs folded it and put it away.” </a:t>
            </a:r>
          </a:p>
          <a:p>
            <a:r>
              <a:rPr lang="en-US" sz="2000" dirty="0" smtClean="0"/>
              <a:t>(Francis Scott 1879)</a:t>
            </a:r>
          </a:p>
          <a:p>
            <a:endParaRPr lang="en-US"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Dorset County Asylum – Georgina ended her days here</a:t>
            </a:r>
            <a:endParaRPr lang="en-US" dirty="0"/>
          </a:p>
        </p:txBody>
      </p:sp>
      <p:pic>
        <p:nvPicPr>
          <p:cNvPr id="6" name="Content Placeholder 5" descr="_46792494_dsc_0150.jpg" title="Dorset County Asylum"/>
          <p:cNvPicPr>
            <a:picLocks noGrp="1" noChangeAspect="1"/>
          </p:cNvPicPr>
          <p:nvPr>
            <p:ph idx="1"/>
          </p:nvPr>
        </p:nvPicPr>
        <p:blipFill>
          <a:blip r:embed="rId2"/>
          <a:srcRect l="-18388" r="-18388"/>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92_11_4_9a.JPG" title="Andrew Reed Plumbe 1838-1881"/>
          <p:cNvPicPr>
            <a:picLocks noGrp="1" noChangeAspect="1"/>
          </p:cNvPicPr>
          <p:nvPr>
            <p:ph idx="1"/>
          </p:nvPr>
        </p:nvPicPr>
        <p:blipFill>
          <a:blip r:embed="rId2"/>
          <a:stretch>
            <a:fillRect/>
          </a:stretch>
        </p:blipFill>
        <p:spPr>
          <a:xfrm>
            <a:off x="2548561" y="594360"/>
            <a:ext cx="3813050" cy="5164691"/>
          </a:xfrm>
        </p:spPr>
      </p:pic>
      <p:sp>
        <p:nvSpPr>
          <p:cNvPr id="3" name="TextBox 2"/>
          <p:cNvSpPr txBox="1"/>
          <p:nvPr/>
        </p:nvSpPr>
        <p:spPr>
          <a:xfrm>
            <a:off x="2370161" y="6113481"/>
            <a:ext cx="4159461" cy="369332"/>
          </a:xfrm>
          <a:prstGeom prst="rect">
            <a:avLst/>
          </a:prstGeom>
          <a:noFill/>
        </p:spPr>
        <p:txBody>
          <a:bodyPr wrap="square" rtlCol="0">
            <a:spAutoFit/>
          </a:bodyPr>
          <a:lstStyle/>
          <a:p>
            <a:pPr algn="ctr"/>
            <a:r>
              <a:rPr lang="en-US" dirty="0" smtClean="0"/>
              <a:t>Andrew Reed Plumbe 1838-1881</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smtClean="0"/>
              <a:t>Mrs. Anna Serena Plumbe                           Samuel Plumbe with first wife</a:t>
            </a:r>
            <a:br>
              <a:rPr lang="en-US" sz="2000" dirty="0" smtClean="0"/>
            </a:br>
            <a:r>
              <a:rPr lang="en-US" sz="2000" dirty="0" smtClean="0"/>
              <a:t>with two brothers in 1881                         and son Rolls                         </a:t>
            </a:r>
            <a:endParaRPr lang="en-US" sz="2000" dirty="0"/>
          </a:p>
        </p:txBody>
      </p:sp>
      <p:pic>
        <p:nvPicPr>
          <p:cNvPr id="4" name="Content Placeholder 3" descr="5017373336_8e03e280b9_z.jpg" title="Mrs Anna Serena Plumbe with two brothers in 1881"/>
          <p:cNvPicPr>
            <a:picLocks noGrp="1" noChangeAspect="1"/>
          </p:cNvPicPr>
          <p:nvPr>
            <p:ph idx="1"/>
          </p:nvPr>
        </p:nvPicPr>
        <p:blipFill>
          <a:blip r:embed="rId2"/>
          <a:srcRect l="-94382" r="-94382"/>
          <a:stretch>
            <a:fillRect/>
          </a:stretch>
        </p:blipFill>
        <p:spPr>
          <a:xfrm>
            <a:off x="-3227741" y="1417638"/>
            <a:ext cx="9949595" cy="4525963"/>
          </a:xfrm>
        </p:spPr>
      </p:pic>
      <p:pic>
        <p:nvPicPr>
          <p:cNvPr id="5" name="Picture 4" descr="images.jpeg" title="Samuel Plumbe with first wife and son Rolls"/>
          <p:cNvPicPr>
            <a:picLocks noChangeAspect="1"/>
          </p:cNvPicPr>
          <p:nvPr/>
        </p:nvPicPr>
        <p:blipFill>
          <a:blip r:embed="rId3"/>
          <a:stretch>
            <a:fillRect/>
          </a:stretch>
        </p:blipFill>
        <p:spPr>
          <a:xfrm>
            <a:off x="5414180" y="1825730"/>
            <a:ext cx="1471447" cy="2179921"/>
          </a:xfrm>
          <a:prstGeom prst="rect">
            <a:avLst/>
          </a:prstGeom>
        </p:spPr>
      </p:pic>
      <p:pic>
        <p:nvPicPr>
          <p:cNvPr id="6" name="Picture 5" descr="PayneAS1801_Advertisement.jpg" title="An advert for Plumbe's Genuine Arrow-Root"/>
          <p:cNvPicPr>
            <a:picLocks noChangeAspect="1"/>
          </p:cNvPicPr>
          <p:nvPr/>
        </p:nvPicPr>
        <p:blipFill>
          <a:blip r:embed="rId4"/>
          <a:stretch>
            <a:fillRect/>
          </a:stretch>
        </p:blipFill>
        <p:spPr>
          <a:xfrm>
            <a:off x="3567113" y="4318000"/>
            <a:ext cx="5591175" cy="24193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Rowland Plumbe, brother designed the theatre at </a:t>
            </a:r>
            <a:r>
              <a:rPr lang="en-US" dirty="0" err="1" smtClean="0"/>
              <a:t>Normansfield</a:t>
            </a:r>
            <a:endParaRPr lang="en-US" dirty="0"/>
          </a:p>
        </p:txBody>
      </p:sp>
      <p:pic>
        <p:nvPicPr>
          <p:cNvPr id="4" name="Content Placeholder 3" descr="PlumbeR1838.jpg" title="Rowland Plumbe"/>
          <p:cNvPicPr>
            <a:picLocks noGrp="1" noChangeAspect="1"/>
          </p:cNvPicPr>
          <p:nvPr>
            <p:ph idx="1"/>
          </p:nvPr>
        </p:nvPicPr>
        <p:blipFill>
          <a:blip r:embed="rId2"/>
          <a:srcRect l="-78009" r="-78009"/>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Mrs</a:t>
            </a:r>
            <a:r>
              <a:rPr lang="en-US" dirty="0" smtClean="0"/>
              <a:t> Alexander 1848</a:t>
            </a:r>
            <a:endParaRPr lang="en-US" dirty="0"/>
          </a:p>
        </p:txBody>
      </p:sp>
      <p:sp>
        <p:nvSpPr>
          <p:cNvPr id="3" name="Content Placeholder 2"/>
          <p:cNvSpPr>
            <a:spLocks noGrp="1"/>
          </p:cNvSpPr>
          <p:nvPr>
            <p:ph idx="1"/>
          </p:nvPr>
        </p:nvSpPr>
        <p:spPr/>
        <p:txBody>
          <a:bodyPr/>
          <a:lstStyle/>
          <a:p>
            <a:pPr algn="ctr">
              <a:buNone/>
            </a:pPr>
            <a:r>
              <a:rPr lang="en-US" dirty="0" smtClean="0"/>
              <a:t>  </a:t>
            </a:r>
          </a:p>
          <a:p>
            <a:pPr algn="ctr">
              <a:buNone/>
            </a:pPr>
            <a:r>
              <a:rPr lang="en-US" dirty="0" smtClean="0"/>
              <a:t> </a:t>
            </a:r>
            <a:r>
              <a:rPr lang="en-US" sz="4000" dirty="0" smtClean="0">
                <a:latin typeface="Century Gothic"/>
                <a:cs typeface="Century Gothic"/>
              </a:rPr>
              <a:t>The rich man in his </a:t>
            </a:r>
            <a:r>
              <a:rPr lang="en-US" sz="4000" dirty="0" err="1" smtClean="0">
                <a:latin typeface="Century Gothic"/>
                <a:cs typeface="Century Gothic"/>
              </a:rPr>
              <a:t>castle, The</a:t>
            </a:r>
            <a:r>
              <a:rPr lang="en-US" sz="4000" dirty="0" smtClean="0">
                <a:latin typeface="Century Gothic"/>
                <a:cs typeface="Century Gothic"/>
              </a:rPr>
              <a:t> poor man at his </a:t>
            </a:r>
            <a:r>
              <a:rPr lang="en-US" sz="4000" dirty="0" err="1" smtClean="0">
                <a:latin typeface="Century Gothic"/>
                <a:cs typeface="Century Gothic"/>
              </a:rPr>
              <a:t>gate, God</a:t>
            </a:r>
            <a:r>
              <a:rPr lang="en-US" sz="4000" dirty="0" smtClean="0">
                <a:latin typeface="Century Gothic"/>
                <a:cs typeface="Century Gothic"/>
              </a:rPr>
              <a:t> made them high and </a:t>
            </a:r>
            <a:r>
              <a:rPr lang="en-US" sz="4000" dirty="0" err="1" smtClean="0">
                <a:latin typeface="Century Gothic"/>
                <a:cs typeface="Century Gothic"/>
              </a:rPr>
              <a:t>lowly, And</a:t>
            </a:r>
            <a:r>
              <a:rPr lang="en-US" sz="4000" dirty="0" smtClean="0">
                <a:latin typeface="Century Gothic"/>
                <a:cs typeface="Century Gothic"/>
              </a:rPr>
              <a:t> ordered their estate.</a:t>
            </a:r>
            <a:endParaRPr lang="en-US" sz="4000" dirty="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House</a:t>
            </a:r>
            <a:endParaRPr lang="en-US" dirty="0"/>
          </a:p>
        </p:txBody>
      </p:sp>
      <p:sp>
        <p:nvSpPr>
          <p:cNvPr id="3" name="Content Placeholder 2"/>
          <p:cNvSpPr>
            <a:spLocks noGrp="1"/>
          </p:cNvSpPr>
          <p:nvPr>
            <p:ph idx="1"/>
          </p:nvPr>
        </p:nvSpPr>
        <p:spPr/>
        <p:txBody>
          <a:bodyPr/>
          <a:lstStyle/>
          <a:p>
            <a:pPr>
              <a:buNone/>
            </a:pPr>
            <a:r>
              <a:rPr lang="en-US" dirty="0" smtClean="0"/>
              <a:t>   </a:t>
            </a:r>
            <a:r>
              <a:rPr lang="en-US" sz="4000" dirty="0" smtClean="0"/>
              <a:t>The Board….. earnestly hope that their Asylum may become both a School and a refuge, where the more hopeful may find beneficial training, and the hopeless and forlorn a quiet and grateful place of rest.</a:t>
            </a:r>
            <a:endParaRPr lang="en-US" sz="4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Park House, </a:t>
            </a:r>
            <a:r>
              <a:rPr lang="en-US" dirty="0" err="1" smtClean="0"/>
              <a:t>Highgate</a:t>
            </a:r>
            <a:r>
              <a:rPr lang="en-US" dirty="0" smtClean="0"/>
              <a:t> </a:t>
            </a:r>
            <a:br>
              <a:rPr lang="en-US" dirty="0" smtClean="0"/>
            </a:br>
            <a:r>
              <a:rPr lang="en-US" dirty="0" smtClean="0"/>
              <a:t>Andrew admitted May 1848</a:t>
            </a:r>
            <a:endParaRPr lang="en-US" dirty="0"/>
          </a:p>
        </p:txBody>
      </p:sp>
      <p:pic>
        <p:nvPicPr>
          <p:cNvPr id="4" name="Content Placeholder 3" descr="047dfba42fec05b1cf10963ba8f7.jpg" title="Park House, Highgate"/>
          <p:cNvPicPr>
            <a:picLocks noGrp="1" noChangeAspect="1"/>
          </p:cNvPicPr>
          <p:nvPr>
            <p:ph idx="1"/>
          </p:nvPr>
        </p:nvPicPr>
        <p:blipFill>
          <a:blip r:embed="rId2"/>
          <a:srcRect l="-25240" r="-25240"/>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Essex Hall</a:t>
            </a:r>
            <a:br>
              <a:rPr lang="en-US" dirty="0" smtClean="0"/>
            </a:br>
            <a:r>
              <a:rPr lang="en-US" dirty="0" smtClean="0"/>
              <a:t>Andrew admitted May 1854</a:t>
            </a:r>
            <a:endParaRPr lang="en-US" dirty="0"/>
          </a:p>
        </p:txBody>
      </p:sp>
      <p:pic>
        <p:nvPicPr>
          <p:cNvPr id="4" name="Content Placeholder 3" descr="eg_leader_nhs_essex_hall_2_copy.jpg" title="Essex Hall"/>
          <p:cNvPicPr>
            <a:picLocks noGrp="1" noChangeAspect="1"/>
          </p:cNvPicPr>
          <p:nvPr>
            <p:ph idx="1"/>
          </p:nvPr>
        </p:nvPicPr>
        <p:blipFill>
          <a:blip r:embed="rId2"/>
          <a:srcRect l="-18732" r="-18732"/>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Dickens – Household Words 1853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funds of the society who maintain Park House and Essex Hall, are devoted in aid of the maintenance and education of idiots, for whom the parents pay a certain annual sum. This is an admirable means of helping those who help themselves, and who, as the subjects of a peculiar misfortune, have a pressing claim on such aid. But we hope, through the instrumentality of these establishments, to see the day, before long, when the pauper idiot will be similarly provided for, at the public expense.."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Earlswood</a:t>
            </a:r>
            <a:r>
              <a:rPr lang="en-US" dirty="0" smtClean="0"/>
              <a:t> Asylum</a:t>
            </a:r>
            <a:br>
              <a:rPr lang="en-US" dirty="0" smtClean="0"/>
            </a:br>
            <a:r>
              <a:rPr lang="en-US" dirty="0" smtClean="0"/>
              <a:t>Andrew </a:t>
            </a:r>
            <a:r>
              <a:rPr lang="en-US" smtClean="0"/>
              <a:t>admitted February 1857</a:t>
            </a:r>
            <a:endParaRPr lang="en-US" dirty="0"/>
          </a:p>
        </p:txBody>
      </p:sp>
      <p:pic>
        <p:nvPicPr>
          <p:cNvPr id="4" name="Content Placeholder 3" descr="1213281_dba49bb5.jpg" title="Earlswood Asylum"/>
          <p:cNvPicPr>
            <a:picLocks noGrp="1" noChangeAspect="1"/>
          </p:cNvPicPr>
          <p:nvPr>
            <p:ph idx="1"/>
          </p:nvPr>
        </p:nvPicPr>
        <p:blipFill>
          <a:blip r:embed="rId2"/>
          <a:srcRect l="-10516" r="-10516"/>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Charles George  Brandreth</a:t>
            </a:r>
            <a:br>
              <a:rPr lang="en-US" dirty="0" smtClean="0"/>
            </a:br>
            <a:r>
              <a:rPr lang="en-US" dirty="0" smtClean="0"/>
              <a:t>1844-1891</a:t>
            </a:r>
            <a:endParaRPr lang="en-US" dirty="0"/>
          </a:p>
        </p:txBody>
      </p:sp>
      <p:pic>
        <p:nvPicPr>
          <p:cNvPr id="4" name="Content Placeholder 3" descr="952887_1af88e7a.jpg" title="Charles George Brandreth 1844-1981"/>
          <p:cNvPicPr>
            <a:picLocks noGrp="1" noChangeAspect="1"/>
          </p:cNvPicPr>
          <p:nvPr>
            <p:ph idx="1"/>
          </p:nvPr>
        </p:nvPicPr>
        <p:blipFill>
          <a:blip r:embed="rId2"/>
          <a:srcRect l="-18187" r="-18187"/>
          <a:stretch>
            <a:fillRect/>
          </a:stretch>
        </p:blipFill>
        <p:spPr>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alville house lunatic asylum.jpg" title="Colville House Lunatic Asylum, Lowestoft"/>
          <p:cNvPicPr>
            <a:picLocks noGrp="1" noChangeAspect="1"/>
          </p:cNvPicPr>
          <p:nvPr>
            <p:ph idx="1"/>
          </p:nvPr>
        </p:nvPicPr>
        <p:blipFill>
          <a:blip r:embed="rId2"/>
          <a:stretch>
            <a:fillRect/>
          </a:stretch>
        </p:blipFill>
        <p:spPr>
          <a:xfrm>
            <a:off x="1515505" y="992777"/>
            <a:ext cx="6265605" cy="4699204"/>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Colville House</a:t>
            </a:r>
            <a:endParaRPr lang="en-US" dirty="0"/>
          </a:p>
        </p:txBody>
      </p:sp>
      <p:sp>
        <p:nvSpPr>
          <p:cNvPr id="3" name="Content Placeholder 2"/>
          <p:cNvSpPr>
            <a:spLocks noGrp="1"/>
          </p:cNvSpPr>
          <p:nvPr>
            <p:ph idx="1"/>
          </p:nvPr>
        </p:nvSpPr>
        <p:spPr/>
        <p:txBody>
          <a:bodyPr/>
          <a:lstStyle/>
          <a:p>
            <a:r>
              <a:rPr lang="en-US" dirty="0" smtClean="0"/>
              <a:t>“the mere sound of idiot is repugnant to delicate ears – and the men of wealth, or ample means, would gladly seek for his imbecile child  a place where such objections to not exist.”</a:t>
            </a:r>
          </a:p>
          <a:p>
            <a:endParaRPr lang="en-US" dirty="0" smtClean="0"/>
          </a:p>
          <a:p>
            <a:r>
              <a:rPr lang="en-US" dirty="0" smtClean="0"/>
              <a:t>Provision of a ‘nursery explicitly devoted to the circumstances of their condition.’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Lunacy Commissioner’s report on Colville House 1852</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Describing George William Brandreth</a:t>
            </a:r>
          </a:p>
          <a:p>
            <a:pPr>
              <a:buNone/>
            </a:pPr>
            <a:r>
              <a:rPr lang="en-US" dirty="0" smtClean="0"/>
              <a:t>“the male seemed rather to be of very slow and deficient intellect than to be idiotic.” Said to be “manifestly improved and improving as well in point of physical strength and mental powers as in general habits and behaviour. They spend much of their time out of doors in riding about on a donkey, in strolling about the grounds and in common sports.’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Royal Albert  Asylum, Lancaster</a:t>
            </a:r>
            <a:endParaRPr lang="en-US" dirty="0"/>
          </a:p>
        </p:txBody>
      </p:sp>
      <p:pic>
        <p:nvPicPr>
          <p:cNvPr id="7" name="Content Placeholder 6" descr="51UZmy+oTHL._SL500_AA300_.jpg" title="Royal Albert Asylum, Lancaster"/>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Dickens – Household Words 4</a:t>
            </a:r>
            <a:r>
              <a:rPr lang="en-US" baseline="30000" dirty="0" smtClean="0"/>
              <a:t>th</a:t>
            </a:r>
            <a:r>
              <a:rPr lang="en-US" dirty="0" smtClean="0"/>
              <a:t> June 1853</a:t>
            </a:r>
            <a:endParaRPr lang="en-US" dirty="0"/>
          </a:p>
        </p:txBody>
      </p:sp>
      <p:sp>
        <p:nvSpPr>
          <p:cNvPr id="3" name="Content Placeholder 2"/>
          <p:cNvSpPr>
            <a:spLocks noGrp="1"/>
          </p:cNvSpPr>
          <p:nvPr>
            <p:ph idx="1"/>
          </p:nvPr>
        </p:nvSpPr>
        <p:spPr/>
        <p:txBody>
          <a:bodyPr>
            <a:normAutofit lnSpcReduction="10000"/>
          </a:bodyPr>
          <a:lstStyle/>
          <a:p>
            <a:r>
              <a:rPr lang="en-US" dirty="0" smtClean="0"/>
              <a:t>But, a closer study of the subject has now demonstrated that the cultivation of such senses will, besides frequently developing others that are latent within him but obscured, so brighten those glimmering lights, as immensely to improve his condition, both with reference to himself and to society. Consequently there is no greater justification for abandoning him, in his degree, than for abandoning any other human creature.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George Edward </a:t>
            </a:r>
            <a:r>
              <a:rPr lang="en-US" dirty="0" err="1" smtClean="0"/>
              <a:t>Shuttleworth</a:t>
            </a:r>
            <a:endParaRPr lang="en-US" dirty="0"/>
          </a:p>
        </p:txBody>
      </p:sp>
      <p:pic>
        <p:nvPicPr>
          <p:cNvPr id="4" name="Content Placeholder 3" descr="558_1_georgeedwardshuttleworthdr.jpg" title="Dr George Edward Shuttleworth"/>
          <p:cNvPicPr>
            <a:picLocks noGrp="1" noChangeAspect="1"/>
          </p:cNvPicPr>
          <p:nvPr>
            <p:ph idx="1"/>
          </p:nvPr>
        </p:nvPicPr>
        <p:blipFill>
          <a:blip r:embed="rId2"/>
          <a:srcRect l="-93472" r="-93472"/>
          <a:stretch>
            <a:fillRect/>
          </a:stretch>
        </p:blip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Scaramanga family</a:t>
            </a:r>
            <a:endParaRPr lang="en-US" dirty="0"/>
          </a:p>
        </p:txBody>
      </p:sp>
      <p:sp>
        <p:nvSpPr>
          <p:cNvPr id="3" name="Content Placeholder 2" hidden="1"/>
          <p:cNvSpPr>
            <a:spLocks noGrp="1"/>
          </p:cNvSpPr>
          <p:nvPr>
            <p:ph idx="1"/>
          </p:nvPr>
        </p:nvSpPr>
        <p:spPr/>
        <p:txBody>
          <a:bodyPr/>
          <a:lstStyle/>
          <a:p>
            <a:endParaRPr lang="en-US" dirty="0"/>
          </a:p>
        </p:txBody>
      </p:sp>
      <p:pic>
        <p:nvPicPr>
          <p:cNvPr id="4" name="Content Placeholder 3" descr="220px-Eugène_Delacroix_-_Le_Massacre_de_Scio.jpg" title="The Scaramanga Family"/>
          <p:cNvPicPr>
            <a:picLocks noChangeAspect="1"/>
          </p:cNvPicPr>
          <p:nvPr/>
        </p:nvPicPr>
        <p:blipFill>
          <a:blip r:embed="rId2"/>
          <a:srcRect l="-57446" r="-57446"/>
          <a:stretch>
            <a:fillRect/>
          </a:stretch>
        </p:blipFill>
        <p:spPr>
          <a:xfrm>
            <a:off x="609600" y="1752600"/>
            <a:ext cx="8229600" cy="452596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Julia Scaramanga</a:t>
            </a:r>
            <a:endParaRPr lang="en-US" dirty="0"/>
          </a:p>
        </p:txBody>
      </p:sp>
      <p:pic>
        <p:nvPicPr>
          <p:cNvPr id="4" name="Content Placeholder 3" descr="pi07_305.jpg" title="Julia Scaramanga"/>
          <p:cNvPicPr>
            <a:picLocks noGrp="1" noChangeAspect="1"/>
          </p:cNvPicPr>
          <p:nvPr>
            <p:ph idx="1"/>
          </p:nvPr>
        </p:nvPicPr>
        <p:blipFill>
          <a:blip r:embed="rId2"/>
          <a:srcRect l="-56068" r="-56068"/>
          <a:stretch>
            <a:fillRect/>
          </a:stretch>
        </p:blipFill>
        <p:spPr>
          <a:xfrm>
            <a:off x="991643" y="1600200"/>
            <a:ext cx="7160714"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Ralli Grandparents</a:t>
            </a:r>
            <a:endParaRPr lang="en-US" dirty="0"/>
          </a:p>
        </p:txBody>
      </p:sp>
      <p:pic>
        <p:nvPicPr>
          <p:cNvPr id="4" name="Content Placeholder 3" descr="Maria ‘Marigo’ (Zannis) Mavrogordato m. Ralli.jpg" title="Maria 'Marigl' (Zannis) Mavrogordato m. Ralli"/>
          <p:cNvPicPr>
            <a:picLocks noGrp="1" noChangeAspect="1"/>
          </p:cNvPicPr>
          <p:nvPr>
            <p:ph idx="1"/>
          </p:nvPr>
        </p:nvPicPr>
        <p:blipFill>
          <a:blip r:embed="rId2"/>
          <a:srcRect l="-77921" r="-77921"/>
          <a:stretch>
            <a:fillRect/>
          </a:stretch>
        </p:blipFill>
        <p:spPr>
          <a:xfrm>
            <a:off x="-1961848" y="1600200"/>
            <a:ext cx="8229600" cy="4525963"/>
          </a:xfrm>
        </p:spPr>
      </p:pic>
      <p:pic>
        <p:nvPicPr>
          <p:cNvPr id="5" name="Picture 4" descr="Eustratios Stephanos (Stephanos) Ralli.jpg" title="Eustratios Stephanos (Stephanos) Ralli"/>
          <p:cNvPicPr>
            <a:picLocks noChangeAspect="1"/>
          </p:cNvPicPr>
          <p:nvPr/>
        </p:nvPicPr>
        <p:blipFill>
          <a:blip r:embed="rId3"/>
          <a:stretch>
            <a:fillRect/>
          </a:stretch>
        </p:blipFill>
        <p:spPr>
          <a:xfrm>
            <a:off x="4827944" y="1600200"/>
            <a:ext cx="3316944" cy="452596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                    Dr John Snow                                                     Sir Benjamin Brodie </a:t>
            </a:r>
            <a:br>
              <a:rPr lang="en-US" sz="1800" dirty="0" smtClean="0"/>
            </a:br>
            <a:r>
              <a:rPr lang="en-US" sz="1800" dirty="0" smtClean="0"/>
              <a:t>Operated on Peter Scaramanga in 1854             </a:t>
            </a:r>
            <a:endParaRPr lang="en-US" sz="1800" dirty="0"/>
          </a:p>
        </p:txBody>
      </p:sp>
      <p:pic>
        <p:nvPicPr>
          <p:cNvPr id="4" name="Content Placeholder 3" descr="220px-John_Snow.jpg" title="Dr John Snow"/>
          <p:cNvPicPr>
            <a:picLocks noGrp="1" noChangeAspect="1"/>
          </p:cNvPicPr>
          <p:nvPr>
            <p:ph idx="1"/>
          </p:nvPr>
        </p:nvPicPr>
        <p:blipFill>
          <a:blip r:embed="rId2"/>
          <a:srcRect l="-68190" r="-68190"/>
          <a:stretch>
            <a:fillRect/>
          </a:stretch>
        </p:blipFill>
        <p:spPr>
          <a:xfrm>
            <a:off x="-1816705" y="1600200"/>
            <a:ext cx="8229600" cy="4525963"/>
          </a:xfrm>
        </p:spPr>
      </p:pic>
      <p:pic>
        <p:nvPicPr>
          <p:cNvPr id="5" name="Picture 4" descr="Sir_Benjamin_Collins_Brodie,_1st_Bt_1856.jpg" title="Sir Benjamin Brodie"/>
          <p:cNvPicPr>
            <a:picLocks noChangeAspect="1"/>
          </p:cNvPicPr>
          <p:nvPr/>
        </p:nvPicPr>
        <p:blipFill>
          <a:blip r:embed="rId3"/>
          <a:stretch>
            <a:fillRect/>
          </a:stretch>
        </p:blipFill>
        <p:spPr>
          <a:xfrm>
            <a:off x="4733790" y="1600200"/>
            <a:ext cx="4127500" cy="452596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From Diary of Dr John Snow</a:t>
            </a:r>
            <a:br>
              <a:rPr lang="en-US" sz="2400" dirty="0" smtClean="0"/>
            </a:br>
            <a:r>
              <a:rPr lang="en-US" sz="2400" dirty="0" smtClean="0"/>
              <a:t>Visit to Peter Scaramanga</a:t>
            </a:r>
            <a:endParaRPr lang="en-US" sz="2400" dirty="0"/>
          </a:p>
        </p:txBody>
      </p:sp>
      <p:sp>
        <p:nvSpPr>
          <p:cNvPr id="3" name="Content Placeholder 2"/>
          <p:cNvSpPr>
            <a:spLocks noGrp="1"/>
          </p:cNvSpPr>
          <p:nvPr>
            <p:ph idx="1"/>
          </p:nvPr>
        </p:nvSpPr>
        <p:spPr/>
        <p:txBody>
          <a:bodyPr/>
          <a:lstStyle/>
          <a:p>
            <a:endParaRPr lang="en-US" dirty="0"/>
          </a:p>
        </p:txBody>
      </p:sp>
      <p:pic>
        <p:nvPicPr>
          <p:cNvPr id="4" name="Picture 3" title="An excerpt from the diary of Dr John Snow on a visit to Peter Scaramanga"/>
          <p:cNvPicPr>
            <a:picLocks noChangeAspect="1"/>
          </p:cNvPicPr>
          <p:nvPr/>
        </p:nvPicPr>
        <p:blipFill>
          <a:blip r:embed="rId2"/>
          <a:stretch>
            <a:fillRect/>
          </a:stretch>
        </p:blipFill>
        <p:spPr>
          <a:xfrm>
            <a:off x="290286" y="1600200"/>
            <a:ext cx="8639930" cy="45259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Young man with </a:t>
            </a:r>
            <a:r>
              <a:rPr lang="en-US" dirty="0" err="1" smtClean="0"/>
              <a:t>microcephaly</a:t>
            </a:r>
            <a:endParaRPr lang="en-US" dirty="0"/>
          </a:p>
        </p:txBody>
      </p:sp>
      <p:pic>
        <p:nvPicPr>
          <p:cNvPr id="4" name="Content Placeholder 3" descr="IMG_0932.JPG" title="A young man with microcephaly"/>
          <p:cNvPicPr>
            <a:picLocks noGrp="1" noChangeAspect="1"/>
          </p:cNvPicPr>
          <p:nvPr>
            <p:ph idx="1"/>
          </p:nvPr>
        </p:nvPicPr>
        <p:blipFill>
          <a:blip r:embed="rId2"/>
          <a:srcRect l="5305" t="8549" r="7185" b="4813"/>
          <a:stretch>
            <a:fillRect/>
          </a:stretch>
        </p:blipFill>
        <p:spPr>
          <a:xfrm rot="5400000" flipV="1">
            <a:off x="1926545" y="2207513"/>
            <a:ext cx="5280890" cy="370114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Hyde Park Gardens</a:t>
            </a:r>
            <a:endParaRPr lang="en-US" dirty="0"/>
          </a:p>
        </p:txBody>
      </p:sp>
      <p:pic>
        <p:nvPicPr>
          <p:cNvPr id="6" name="Content Placeholder 5" descr="d015cf9f922dfdc7b2285b29a6339713.jpg" title="Hyde Park Gardens"/>
          <p:cNvPicPr>
            <a:picLocks noGrp="1" noChangeAspect="1"/>
          </p:cNvPicPr>
          <p:nvPr>
            <p:ph idx="1"/>
          </p:nvPr>
        </p:nvPicPr>
        <p:blipFill>
          <a:blip r:embed="rId2"/>
          <a:srcRect l="-10409" r="-10409"/>
          <a:stretch>
            <a:fillRect/>
          </a:stretch>
        </p: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Normansfield</a:t>
            </a:r>
            <a:r>
              <a:rPr lang="en-US" dirty="0" smtClean="0"/>
              <a:t> – </a:t>
            </a:r>
            <a:r>
              <a:rPr lang="en-US" dirty="0" err="1" smtClean="0"/>
              <a:t>Mimina</a:t>
            </a:r>
            <a:r>
              <a:rPr lang="en-US" dirty="0" smtClean="0"/>
              <a:t> admitted here in 1875 and died within a month</a:t>
            </a:r>
            <a:endParaRPr lang="en-US" dirty="0"/>
          </a:p>
        </p:txBody>
      </p:sp>
      <p:pic>
        <p:nvPicPr>
          <p:cNvPr id="4" name="Content Placeholder 3" descr="NormansfieldHospital-1-banner.jpg" title="Normansfield Hospital"/>
          <p:cNvPicPr>
            <a:picLocks noGrp="1" noChangeAspect="1"/>
          </p:cNvPicPr>
          <p:nvPr>
            <p:ph idx="1"/>
          </p:nvPr>
        </p:nvPicPr>
        <p:blipFill>
          <a:blip r:embed="rId2"/>
          <a:srcRect t="-1823" b="-1823"/>
          <a:stretch>
            <a:fillRect/>
          </a:stretch>
        </p:blip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John Haydon Langdon Down</a:t>
            </a:r>
            <a:endParaRPr lang="en-US" dirty="0"/>
          </a:p>
        </p:txBody>
      </p:sp>
      <p:pic>
        <p:nvPicPr>
          <p:cNvPr id="4" name="Content Placeholder 3" descr="imgDown-222x300.jpg" title="Dr John Haydon Langdon Down"/>
          <p:cNvPicPr>
            <a:picLocks noGrp="1" noChangeAspect="1"/>
          </p:cNvPicPr>
          <p:nvPr>
            <p:ph idx="1"/>
          </p:nvPr>
        </p:nvPicPr>
        <p:blipFill>
          <a:blip r:embed="rId2"/>
          <a:srcRect l="-72859" r="-72859"/>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Georgina Cuff</a:t>
            </a:r>
            <a:br>
              <a:rPr lang="en-US" dirty="0" smtClean="0"/>
            </a:br>
            <a:r>
              <a:rPr lang="en-US" dirty="0" smtClean="0"/>
              <a:t>1838-1901</a:t>
            </a:r>
            <a:endParaRPr lang="en-US" dirty="0"/>
          </a:p>
        </p:txBody>
      </p:sp>
      <p:pic>
        <p:nvPicPr>
          <p:cNvPr id="4" name="Picture 4" descr="BLANDFORD"/>
          <p:cNvPicPr>
            <a:picLocks noGrp="1" noChangeAspect="1" noChangeArrowheads="1"/>
          </p:cNvPicPr>
          <p:nvPr>
            <p:ph idx="1"/>
          </p:nvPr>
        </p:nvPicPr>
        <p:blipFill>
          <a:blip r:embed="rId2"/>
          <a:srcRect l="-18965" r="-18965"/>
          <a:stretch>
            <a:fillRect/>
          </a:stretch>
        </p:blipFill>
        <p:spPr bwMode="auto">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Langdon Down</a:t>
            </a:r>
            <a:endParaRPr lang="en-US" dirty="0"/>
          </a:p>
        </p:txBody>
      </p:sp>
      <p:pic>
        <p:nvPicPr>
          <p:cNvPr id="4" name="Content Placeholder 3" descr="images-1.jpeg" title="Mary Langdon Down"/>
          <p:cNvPicPr>
            <a:picLocks noGrp="1" noChangeAspect="1"/>
          </p:cNvPicPr>
          <p:nvPr>
            <p:ph idx="1"/>
          </p:nvPr>
        </p:nvPicPr>
        <p:blipFill>
          <a:blip r:embed="rId2"/>
          <a:srcRect l="-88267" r="-88267"/>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Shanklin</a:t>
            </a:r>
            <a:r>
              <a:rPr lang="en-US" smtClean="0"/>
              <a:t> seashore</a:t>
            </a:r>
            <a:endParaRPr lang="en-US" dirty="0"/>
          </a:p>
        </p:txBody>
      </p:sp>
      <p:pic>
        <p:nvPicPr>
          <p:cNvPr id="4" name="Content Placeholder 3" descr="Isle of Wight, Shanklin, Seashore.jpg" title="Shanklin seashore, Isle of Wight"/>
          <p:cNvPicPr>
            <a:picLocks noGrp="1" noChangeAspect="1"/>
          </p:cNvPicPr>
          <p:nvPr>
            <p:ph idx="1"/>
          </p:nvPr>
        </p:nvPicPr>
        <p:blipFill>
          <a:blip r:embed="rId2"/>
          <a:srcRect l="-16709" r="-16709"/>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Memorial at Greek Orthodox Cemetery</a:t>
            </a:r>
            <a:br>
              <a:rPr lang="en-US" sz="2400" dirty="0" smtClean="0"/>
            </a:br>
            <a:r>
              <a:rPr lang="en-US" sz="2400" dirty="0" smtClean="0"/>
              <a:t>West Norwood</a:t>
            </a:r>
            <a:endParaRPr lang="en-US" sz="2400" dirty="0"/>
          </a:p>
        </p:txBody>
      </p:sp>
      <p:pic>
        <p:nvPicPr>
          <p:cNvPr id="4" name="Content Placeholder 3" descr="WN-grave-027-1.jpg" title="A memorial at a Greek Orthodox cemetry in West Norwood"/>
          <p:cNvPicPr>
            <a:picLocks noGrp="1" noChangeAspect="1"/>
          </p:cNvPicPr>
          <p:nvPr>
            <p:ph idx="1"/>
          </p:nvPr>
        </p:nvPicPr>
        <p:blipFill>
          <a:blip r:embed="rId2"/>
          <a:srcRect l="-71191" r="-71191"/>
          <a:stretch>
            <a:fillRect/>
          </a:stretch>
        </p:blipFill>
        <p:spPr>
          <a:xfrm>
            <a:off x="240271" y="1600200"/>
            <a:ext cx="8229600" cy="508798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need for greater analysis of individuals’ lives – need to build up a picture of whole family</a:t>
            </a:r>
          </a:p>
          <a:p>
            <a:r>
              <a:rPr lang="en-US" dirty="0" smtClean="0"/>
              <a:t>Factors of wealth and poverty</a:t>
            </a:r>
          </a:p>
          <a:p>
            <a:r>
              <a:rPr lang="en-US" dirty="0" smtClean="0"/>
              <a:t>How do we view these early attempts at provision in the wider context of revisionist history?</a:t>
            </a:r>
          </a:p>
          <a:p>
            <a:r>
              <a:rPr lang="en-US" dirty="0" smtClean="0"/>
              <a:t>Each child has its own identity and family. </a:t>
            </a:r>
          </a:p>
          <a:p>
            <a:r>
              <a:rPr lang="en-US" dirty="0" smtClean="0"/>
              <a:t>Need to rescue from obscurity</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Vertical Text Placeholder 2"/>
          <p:cNvSpPr>
            <a:spLocks noGrp="1"/>
          </p:cNvSpPr>
          <p:nvPr>
            <p:ph type="body" orient="vert" idx="1"/>
          </p:nvPr>
        </p:nvSpPr>
        <p:spPr/>
        <p:txBody>
          <a:bodyPr/>
          <a:lstStyle/>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DORSET COTTAGE"/>
          <p:cNvPicPr>
            <a:picLocks noChangeAspect="1" noChangeArrowheads="1"/>
          </p:cNvPicPr>
          <p:nvPr/>
        </p:nvPicPr>
        <p:blipFill>
          <a:blip r:embed="rId2"/>
          <a:srcRect/>
          <a:stretch>
            <a:fillRect/>
          </a:stretch>
        </p:blipFill>
        <p:spPr bwMode="auto">
          <a:xfrm>
            <a:off x="1972492" y="314559"/>
            <a:ext cx="5178860" cy="62299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Blandford Crosswheel Button</a:t>
            </a:r>
            <a:endParaRPr lang="en-US" dirty="0"/>
          </a:p>
        </p:txBody>
      </p:sp>
      <p:pic>
        <p:nvPicPr>
          <p:cNvPr id="4" name="Content Placeholder 3" descr="20070401DorsetCrossWheel.jpg" title="An example of a Blandford Crosswheel button"/>
          <p:cNvPicPr>
            <a:picLocks noGrp="1" noChangeAspect="1"/>
          </p:cNvPicPr>
          <p:nvPr>
            <p:ph idx="1"/>
          </p:nvPr>
        </p:nvPicPr>
        <p:blipFill>
          <a:blip r:embed="rId2"/>
          <a:srcRect l="-39317" r="-39317"/>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WALCOT PARADE"/>
          <p:cNvPicPr>
            <a:picLocks noChangeAspect="1" noChangeArrowheads="1"/>
          </p:cNvPicPr>
          <p:nvPr/>
        </p:nvPicPr>
        <p:blipFill>
          <a:blip r:embed="rId2"/>
          <a:srcRect/>
          <a:stretch>
            <a:fillRect/>
          </a:stretch>
        </p:blipFill>
        <p:spPr bwMode="auto">
          <a:xfrm>
            <a:off x="1882775" y="1156063"/>
            <a:ext cx="5376863" cy="4800600"/>
          </a:xfrm>
          <a:prstGeom prst="rect">
            <a:avLst/>
          </a:prstGeom>
          <a:noFill/>
        </p:spPr>
      </p:pic>
      <p:sp>
        <p:nvSpPr>
          <p:cNvPr id="3" name="TextBox 2"/>
          <p:cNvSpPr txBox="1"/>
          <p:nvPr/>
        </p:nvSpPr>
        <p:spPr>
          <a:xfrm>
            <a:off x="2258957" y="6225862"/>
            <a:ext cx="6372282" cy="369332"/>
          </a:xfrm>
          <a:prstGeom prst="rect">
            <a:avLst/>
          </a:prstGeom>
          <a:noFill/>
        </p:spPr>
        <p:txBody>
          <a:bodyPr wrap="square" rtlCol="0">
            <a:spAutoFit/>
          </a:bodyPr>
          <a:lstStyle/>
          <a:p>
            <a:r>
              <a:rPr lang="en-US" dirty="0" smtClean="0"/>
              <a:t>                Bath Institution – 5 Walcot Parade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MISSWHITE"/>
          <p:cNvPicPr>
            <a:picLocks noChangeAspect="1" noChangeArrowheads="1"/>
          </p:cNvPicPr>
          <p:nvPr/>
        </p:nvPicPr>
        <p:blipFill>
          <a:blip r:embed="rId2"/>
          <a:srcRect/>
          <a:stretch>
            <a:fillRect/>
          </a:stretch>
        </p:blipFill>
        <p:spPr bwMode="auto">
          <a:xfrm>
            <a:off x="1843130" y="904697"/>
            <a:ext cx="6102556" cy="4973588"/>
          </a:xfrm>
          <a:prstGeom prst="rect">
            <a:avLst/>
          </a:prstGeom>
          <a:noFill/>
        </p:spPr>
      </p:pic>
      <p:sp>
        <p:nvSpPr>
          <p:cNvPr id="3" name="TextBox 2"/>
          <p:cNvSpPr txBox="1"/>
          <p:nvPr/>
        </p:nvSpPr>
        <p:spPr>
          <a:xfrm>
            <a:off x="3377352" y="6259576"/>
            <a:ext cx="3454792" cy="369332"/>
          </a:xfrm>
          <a:prstGeom prst="rect">
            <a:avLst/>
          </a:prstGeom>
          <a:noFill/>
        </p:spPr>
        <p:txBody>
          <a:bodyPr wrap="none" rtlCol="0">
            <a:spAutoFit/>
          </a:bodyPr>
          <a:lstStyle/>
          <a:p>
            <a:pPr algn="ctr"/>
            <a:r>
              <a:rPr lang="en-US" dirty="0" smtClean="0"/>
              <a:t>Charlotte Smoult White 1820-1878</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r>
              <a:rPr lang="en-GB" dirty="0"/>
              <a:t>Georgina </a:t>
            </a:r>
            <a:r>
              <a:rPr lang="en-GB" dirty="0" smtClean="0"/>
              <a:t>Cuff</a:t>
            </a:r>
            <a:br>
              <a:rPr lang="en-GB" dirty="0" smtClean="0"/>
            </a:br>
            <a:r>
              <a:rPr lang="en-GB" dirty="0" smtClean="0"/>
              <a:t>1838-1901</a:t>
            </a:r>
            <a:endParaRPr lang="en-US" dirty="0"/>
          </a:p>
        </p:txBody>
      </p:sp>
      <p:sp>
        <p:nvSpPr>
          <p:cNvPr id="62467" name="Rectangle 3"/>
          <p:cNvSpPr>
            <a:spLocks noGrp="1" noChangeArrowheads="1"/>
          </p:cNvSpPr>
          <p:nvPr>
            <p:ph type="body" idx="1"/>
          </p:nvPr>
        </p:nvSpPr>
        <p:spPr/>
        <p:txBody>
          <a:bodyPr/>
          <a:lstStyle/>
          <a:p>
            <a:pPr algn="ctr"/>
            <a:r>
              <a:rPr lang="en-GB" dirty="0" smtClean="0"/>
              <a:t>Bath Institution</a:t>
            </a:r>
          </a:p>
          <a:p>
            <a:r>
              <a:rPr lang="en-GB" dirty="0" smtClean="0"/>
              <a:t>April </a:t>
            </a:r>
            <a:r>
              <a:rPr lang="en-GB" dirty="0"/>
              <a:t>1848  Admitted at the age of 9. An orphan, brought from the workhouse. In good health, but extremely unruly. She has often been tied to the table to keep her out of mischief, when she would persist in moving about, dragging the table after her. She is utterly ignorant.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TotalTime>
  <Words>888</Words>
  <Application>Microsoft Office PowerPoint</Application>
  <PresentationFormat>On-screen Show (4:3)</PresentationFormat>
  <Paragraphs>72</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Century Gothic</vt:lpstr>
      <vt:lpstr>Office Theme</vt:lpstr>
      <vt:lpstr>What the Dickens! </vt:lpstr>
      <vt:lpstr>Mrs Alexander 1848</vt:lpstr>
      <vt:lpstr>Dickens – Household Words 4th June 1853</vt:lpstr>
      <vt:lpstr>Georgina Cuff 1838-1901</vt:lpstr>
      <vt:lpstr>PowerPoint Presentation</vt:lpstr>
      <vt:lpstr>Blandford Crosswheel Button</vt:lpstr>
      <vt:lpstr>PowerPoint Presentation</vt:lpstr>
      <vt:lpstr>PowerPoint Presentation</vt:lpstr>
      <vt:lpstr>Georgina Cuff 1838-1901</vt:lpstr>
      <vt:lpstr>Georgina Cuff</vt:lpstr>
      <vt:lpstr>Georgina Cuff</vt:lpstr>
      <vt:lpstr>Guggenbuhl visited the Institution in Bath whilst Georgina was there</vt:lpstr>
      <vt:lpstr>Blandford Workhouse – Georgina came here after Bath </vt:lpstr>
      <vt:lpstr>Fisherton House – she was moved here – mother here as well</vt:lpstr>
      <vt:lpstr>Laundry Work</vt:lpstr>
      <vt:lpstr>Dorset County Asylum – Georgina ended her days here</vt:lpstr>
      <vt:lpstr>PowerPoint Presentation</vt:lpstr>
      <vt:lpstr>Mrs. Anna Serena Plumbe                           Samuel Plumbe with first wife with two brothers in 1881                         and son Rolls                         </vt:lpstr>
      <vt:lpstr>Rowland Plumbe, brother designed the theatre at Normansfield</vt:lpstr>
      <vt:lpstr>Park House</vt:lpstr>
      <vt:lpstr>Park House, Highgate  Andrew admitted May 1848</vt:lpstr>
      <vt:lpstr>Essex Hall Andrew admitted May 1854</vt:lpstr>
      <vt:lpstr>Dickens – Household Words 1853</vt:lpstr>
      <vt:lpstr>Earlswood Asylum Andrew admitted February 1857</vt:lpstr>
      <vt:lpstr>Charles George  Brandreth 1844-1891</vt:lpstr>
      <vt:lpstr>PowerPoint Presentation</vt:lpstr>
      <vt:lpstr>Colville House</vt:lpstr>
      <vt:lpstr>Lunacy Commissioner’s report on Colville House 1852</vt:lpstr>
      <vt:lpstr>Royal Albert  Asylum, Lancaster</vt:lpstr>
      <vt:lpstr>Dr George Edward Shuttleworth</vt:lpstr>
      <vt:lpstr>The Scaramanga family</vt:lpstr>
      <vt:lpstr>Julia Scaramanga</vt:lpstr>
      <vt:lpstr>The Ralli Grandparents</vt:lpstr>
      <vt:lpstr>                    Dr John Snow                                                     Sir Benjamin Brodie  Operated on Peter Scaramanga in 1854             </vt:lpstr>
      <vt:lpstr>From Diary of Dr John Snow Visit to Peter Scaramanga</vt:lpstr>
      <vt:lpstr>Young man with microcephaly</vt:lpstr>
      <vt:lpstr>Hyde Park Gardens</vt:lpstr>
      <vt:lpstr>Normansfield – Mimina admitted here in 1875 and died within a month</vt:lpstr>
      <vt:lpstr>Dr John Haydon Langdon Down</vt:lpstr>
      <vt:lpstr>Mary Langdon Down</vt:lpstr>
      <vt:lpstr>Shanklin seashore</vt:lpstr>
      <vt:lpstr>Memorial at Greek Orthodox Cemetery West Norwood</vt:lpstr>
      <vt:lpstr>Conclusion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Dickens!</dc:title>
  <dc:subject>Presentation at the 2016 SHLD conference</dc:subject>
  <dc:creator>David Stewart</dc:creator>
  <cp:keywords>david stewart, dickens, SHLD, 2016 conference, abstract</cp:keywords>
  <dc:description>What the Dickens! - How wealth and social status impacted on the lives of children and young people with intellectual disabilities in mid nineteenth century England</dc:description>
  <cp:lastModifiedBy>Tanya.Hames</cp:lastModifiedBy>
  <cp:revision>15</cp:revision>
  <dcterms:created xsi:type="dcterms:W3CDTF">2016-09-12T17:36:59Z</dcterms:created>
  <dcterms:modified xsi:type="dcterms:W3CDTF">2016-09-22T16:10:39Z</dcterms:modified>
</cp:coreProperties>
</file>