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20" y="-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3A509391-A936-4523-9D90-95630CE1B945}"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DC6D0DD2-8899-4846-ACA8-BAE07AE2BDDA}" type="datetimeFigureOut">
              <a:rPr lang="en-GB"/>
              <a:pPr>
                <a:defRPr/>
              </a:pPr>
              <a:t>18/07/2013</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8A13BA7-62D6-417D-AEBF-4ABB085D3227}"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1E177A99-BCD4-4F16-A746-CDCB371E803A}" type="datetimeFigureOut">
              <a:rPr lang="en-GB"/>
              <a:pPr>
                <a:defRPr/>
              </a:pPr>
              <a:t>18/07/2013</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8521D8D7-E0AB-463C-B1B0-62A0062B08AA}"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B0E1A99A-B451-415D-9486-5C00CB27ECCA}" type="datetimeFigureOut">
              <a:rPr lang="en-GB"/>
              <a:pPr>
                <a:defRPr/>
              </a:pPr>
              <a:t>18/07/2013</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6902806D-7058-461D-BD9B-C5C64BFED001}"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0CF33B4E-3CDA-447A-B34F-D0F6F4EB3396}" type="datetimeFigureOut">
              <a:rPr lang="en-GB"/>
              <a:pPr>
                <a:defRPr/>
              </a:pPr>
              <a:t>18/07/2013</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AFCC11A2-C8DD-4C38-A7A6-5C3D092F6592}" type="slidenum">
              <a:rPr lang="en-GB"/>
              <a:pPr>
                <a:defRPr/>
              </a:pPr>
              <a:t>‹#›</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Date Placeholder 3"/>
          <p:cNvSpPr>
            <a:spLocks noGrp="1"/>
          </p:cNvSpPr>
          <p:nvPr>
            <p:ph type="dt" sz="half" idx="12"/>
          </p:nvPr>
        </p:nvSpPr>
        <p:spPr/>
        <p:txBody>
          <a:bodyPr/>
          <a:lstStyle>
            <a:lvl1pPr>
              <a:defRPr/>
            </a:lvl1pPr>
          </a:lstStyle>
          <a:p>
            <a:pPr>
              <a:defRPr/>
            </a:pPr>
            <a:fld id="{903CA34B-DFD1-49F7-8F5D-57CAFD30A696}" type="datetimeFigureOut">
              <a:rPr lang="en-GB"/>
              <a:pPr>
                <a:defRPr/>
              </a:pPr>
              <a:t>18/07/2013</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9B71C996-3975-4647-A9C2-7EC92005DDA3}"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C503EB97-6FE5-49C6-B795-02FA4BE648D6}" type="datetimeFigureOut">
              <a:rPr lang="en-GB"/>
              <a:pPr>
                <a:defRPr/>
              </a:pPr>
              <a:t>18/07/2013</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3CBA8B01-7965-4097-8CB8-1B323546151E}" type="slidenum">
              <a:rPr lang="en-GB"/>
              <a:pPr>
                <a:defRPr/>
              </a:pPr>
              <a:t>‹#›</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Date Placeholder 3"/>
          <p:cNvSpPr>
            <a:spLocks noGrp="1"/>
          </p:cNvSpPr>
          <p:nvPr>
            <p:ph type="dt" sz="half" idx="12"/>
          </p:nvPr>
        </p:nvSpPr>
        <p:spPr/>
        <p:txBody>
          <a:bodyPr/>
          <a:lstStyle>
            <a:lvl1pPr>
              <a:defRPr/>
            </a:lvl1pPr>
          </a:lstStyle>
          <a:p>
            <a:pPr>
              <a:defRPr/>
            </a:pPr>
            <a:fld id="{474A58DD-55BB-42DD-8272-D44AF6B96788}" type="datetimeFigureOut">
              <a:rPr lang="en-GB"/>
              <a:pPr>
                <a:defRPr/>
              </a:pPr>
              <a:t>18/07/2013</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EEB53CBA-93FF-487A-A154-C0F7ED2D6A7A}" type="slidenum">
              <a:rPr lang="en-GB"/>
              <a:pPr>
                <a:defRPr/>
              </a:pPr>
              <a:t>‹#›</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Date Placeholder 3"/>
          <p:cNvSpPr>
            <a:spLocks noGrp="1"/>
          </p:cNvSpPr>
          <p:nvPr>
            <p:ph type="dt" sz="half" idx="12"/>
          </p:nvPr>
        </p:nvSpPr>
        <p:spPr/>
        <p:txBody>
          <a:bodyPr/>
          <a:lstStyle>
            <a:lvl1pPr>
              <a:defRPr/>
            </a:lvl1pPr>
          </a:lstStyle>
          <a:p>
            <a:pPr>
              <a:defRPr/>
            </a:pPr>
            <a:fld id="{8185F214-978D-406F-BC13-5680B843C124}" type="datetimeFigureOut">
              <a:rPr lang="en-GB"/>
              <a:pPr>
                <a:defRPr/>
              </a:pPr>
              <a:t>18/07/2013</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6EF46F00-167A-4075-B899-6946D15EE8CF}" type="slidenum">
              <a:rPr lang="en-GB"/>
              <a:pPr>
                <a:defRPr/>
              </a:pPr>
              <a:t>‹#›</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Date Placeholder 3"/>
          <p:cNvSpPr>
            <a:spLocks noGrp="1"/>
          </p:cNvSpPr>
          <p:nvPr>
            <p:ph type="dt" sz="half" idx="12"/>
          </p:nvPr>
        </p:nvSpPr>
        <p:spPr/>
        <p:txBody>
          <a:bodyPr/>
          <a:lstStyle>
            <a:lvl1pPr>
              <a:defRPr/>
            </a:lvl1pPr>
          </a:lstStyle>
          <a:p>
            <a:pPr>
              <a:defRPr/>
            </a:pPr>
            <a:fld id="{73C55FA0-ED19-4584-AAF6-5F34BDA7D7F2}" type="datetimeFigureOut">
              <a:rPr lang="en-GB"/>
              <a:pPr>
                <a:defRPr/>
              </a:pPr>
              <a:t>18/07/2013</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7E179D2B-8339-48AA-B77F-9239A68C65CA}" type="slidenum">
              <a:rPr lang="en-GB"/>
              <a:pPr>
                <a:defRPr/>
              </a:pPr>
              <a:t>‹#›</a:t>
            </a:fld>
            <a:endParaRPr lang="en-GB"/>
          </a:p>
        </p:txBody>
      </p:sp>
      <p:sp>
        <p:nvSpPr>
          <p:cNvPr id="6" name="Footer Placeholder 4"/>
          <p:cNvSpPr>
            <a:spLocks noGrp="1"/>
          </p:cNvSpPr>
          <p:nvPr>
            <p:ph type="ftr" sz="quarter" idx="15"/>
          </p:nvPr>
        </p:nvSpPr>
        <p:spPr/>
        <p:txBody>
          <a:bodyPr/>
          <a:lstStyle>
            <a:lvl1pPr>
              <a:defRPr/>
            </a:lvl1pPr>
          </a:lstStyle>
          <a:p>
            <a:pPr>
              <a:defRPr/>
            </a:pPr>
            <a:endParaRPr lang="en-GB"/>
          </a:p>
        </p:txBody>
      </p:sp>
      <p:sp>
        <p:nvSpPr>
          <p:cNvPr id="7" name="Date Placeholder 3"/>
          <p:cNvSpPr>
            <a:spLocks noGrp="1"/>
          </p:cNvSpPr>
          <p:nvPr>
            <p:ph type="dt" sz="half" idx="16"/>
          </p:nvPr>
        </p:nvSpPr>
        <p:spPr/>
        <p:txBody>
          <a:bodyPr/>
          <a:lstStyle>
            <a:lvl1pPr>
              <a:defRPr/>
            </a:lvl1pPr>
          </a:lstStyle>
          <a:p>
            <a:pPr>
              <a:defRPr/>
            </a:pPr>
            <a:fld id="{6E124824-B95D-40BA-BBD1-C3994F87EC8C}" type="datetimeFigureOut">
              <a:rPr lang="en-GB"/>
              <a:pPr>
                <a:defRPr/>
              </a:pPr>
              <a:t>18/07/2013</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4326174E-FA21-470B-AF03-9BD70A0324A7}" type="slidenum">
              <a:rPr lang="en-GB"/>
              <a:pPr>
                <a:defRPr/>
              </a:pPr>
              <a:t>‹#›</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Date Placeholder 3"/>
          <p:cNvSpPr>
            <a:spLocks noGrp="1"/>
          </p:cNvSpPr>
          <p:nvPr>
            <p:ph type="dt" sz="half" idx="12"/>
          </p:nvPr>
        </p:nvSpPr>
        <p:spPr/>
        <p:txBody>
          <a:bodyPr/>
          <a:lstStyle>
            <a:lvl1pPr>
              <a:defRPr/>
            </a:lvl1pPr>
          </a:lstStyle>
          <a:p>
            <a:pPr>
              <a:defRPr/>
            </a:pPr>
            <a:fld id="{81F54B85-D56C-46B8-B991-ED81ABE7CB5A}" type="datetimeFigureOut">
              <a:rPr lang="en-GB"/>
              <a:pPr>
                <a:defRPr/>
              </a:pPr>
              <a:t>18/07/2013</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fontAlgn="auto">
              <a:spcBef>
                <a:spcPts val="0"/>
              </a:spcBef>
              <a:spcAft>
                <a:spcPts val="0"/>
              </a:spcAft>
              <a:defRPr sz="1800" smtClean="0">
                <a:solidFill>
                  <a:srgbClr val="FFFFFF"/>
                </a:solidFill>
                <a:latin typeface="+mn-lt"/>
              </a:defRPr>
            </a:lvl1pPr>
          </a:lstStyle>
          <a:p>
            <a:pPr>
              <a:defRPr/>
            </a:pPr>
            <a:fld id="{9E094B66-C35D-44B4-930E-DA15F8EB5932}" type="slidenum">
              <a:rPr lang="en-GB"/>
              <a:pPr>
                <a:defRPr/>
              </a:pPr>
              <a:t>‹#›</a:t>
            </a:fld>
            <a:endParaRPr lang="en-GB"/>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solidFill>
                <a:latin typeface="+mn-lt"/>
              </a:defRPr>
            </a:lvl1pPr>
          </a:lstStyle>
          <a:p>
            <a:pPr>
              <a:defRPr/>
            </a:pPr>
            <a:endParaRPr lang="en-GB"/>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2"/>
                </a:solidFill>
                <a:latin typeface="+mn-lt"/>
              </a:defRPr>
            </a:lvl1pPr>
          </a:lstStyle>
          <a:p>
            <a:pPr>
              <a:defRPr/>
            </a:pPr>
            <a:fld id="{A919C145-4A96-475A-B402-A8875C16FB9F}" type="datetimeFigureOut">
              <a:rPr lang="en-GB"/>
              <a:pPr>
                <a:defRPr/>
              </a:pPr>
              <a:t>18/07/2013</a:t>
            </a:fld>
            <a:endParaRPr lang="en-GB"/>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rtl="0" fontAlgn="base">
        <a:spcBef>
          <a:spcPct val="0"/>
        </a:spcBef>
        <a:spcAft>
          <a:spcPct val="0"/>
        </a:spcAft>
        <a:defRPr sz="4600" kern="1200" spc="-100">
          <a:solidFill>
            <a:schemeClr val="tx2"/>
          </a:solidFill>
          <a:latin typeface="+mj-lt"/>
          <a:ea typeface="+mj-ea"/>
          <a:cs typeface="+mj-cs"/>
        </a:defRPr>
      </a:lvl1pPr>
      <a:lvl2pPr algn="l" rtl="0" fontAlgn="base">
        <a:spcBef>
          <a:spcPct val="0"/>
        </a:spcBef>
        <a:spcAft>
          <a:spcPct val="0"/>
        </a:spcAft>
        <a:defRPr sz="4600">
          <a:solidFill>
            <a:schemeClr val="tx2"/>
          </a:solidFill>
          <a:latin typeface="Cambria" pitchFamily="18" charset="0"/>
        </a:defRPr>
      </a:lvl2pPr>
      <a:lvl3pPr algn="l" rtl="0" fontAlgn="base">
        <a:spcBef>
          <a:spcPct val="0"/>
        </a:spcBef>
        <a:spcAft>
          <a:spcPct val="0"/>
        </a:spcAft>
        <a:defRPr sz="4600">
          <a:solidFill>
            <a:schemeClr val="tx2"/>
          </a:solidFill>
          <a:latin typeface="Cambria" pitchFamily="18" charset="0"/>
        </a:defRPr>
      </a:lvl3pPr>
      <a:lvl4pPr algn="l" rtl="0" fontAlgn="base">
        <a:spcBef>
          <a:spcPct val="0"/>
        </a:spcBef>
        <a:spcAft>
          <a:spcPct val="0"/>
        </a:spcAft>
        <a:defRPr sz="4600">
          <a:solidFill>
            <a:schemeClr val="tx2"/>
          </a:solidFill>
          <a:latin typeface="Cambria" pitchFamily="18" charset="0"/>
        </a:defRPr>
      </a:lvl4pPr>
      <a:lvl5pPr algn="l" rtl="0" fontAlgn="base">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fontAlgn="base">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fontAlgn="base">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fontAlgn="base">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fontAlgn="base">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mailto:info@cpea.co.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fontAlgn="auto">
              <a:spcAft>
                <a:spcPts val="0"/>
              </a:spcAft>
              <a:defRPr/>
            </a:pPr>
            <a:r>
              <a:rPr lang="en-GB" dirty="0" smtClean="0"/>
              <a:t>What has Winterbourne View Hospital taught us?</a:t>
            </a:r>
            <a:endParaRPr lang="en-GB" dirty="0"/>
          </a:p>
        </p:txBody>
      </p:sp>
      <p:sp>
        <p:nvSpPr>
          <p:cNvPr id="3" name="Subtitle 2"/>
          <p:cNvSpPr>
            <a:spLocks noGrp="1"/>
          </p:cNvSpPr>
          <p:nvPr>
            <p:ph type="subTitle" idx="1"/>
          </p:nvPr>
        </p:nvSpPr>
        <p:spPr>
          <a:xfrm>
            <a:off x="685800" y="4572000"/>
            <a:ext cx="6461125" cy="1066800"/>
          </a:xfrm>
        </p:spPr>
        <p:txBody>
          <a:bodyPr rtlCol="0">
            <a:normAutofit lnSpcReduction="10000"/>
          </a:bodyPr>
          <a:lstStyle/>
          <a:p>
            <a:pPr fontAlgn="auto">
              <a:spcAft>
                <a:spcPts val="0"/>
              </a:spcAft>
              <a:buFont typeface="Arial" pitchFamily="34" charset="0"/>
              <a:buNone/>
              <a:defRPr/>
            </a:pPr>
            <a:r>
              <a:rPr lang="en-GB" dirty="0" smtClean="0"/>
              <a:t>Margaret Flynn and Vic </a:t>
            </a:r>
            <a:r>
              <a:rPr lang="en-GB" dirty="0" err="1" smtClean="0"/>
              <a:t>Citarella</a:t>
            </a:r>
            <a:endParaRPr lang="en-GB" dirty="0" smtClean="0"/>
          </a:p>
          <a:p>
            <a:pPr fontAlgn="auto">
              <a:spcAft>
                <a:spcPts val="0"/>
              </a:spcAft>
              <a:buFont typeface="Arial" pitchFamily="34" charset="0"/>
              <a:buNone/>
              <a:defRPr/>
            </a:pPr>
            <a:r>
              <a:rPr lang="en-GB" dirty="0" smtClean="0"/>
              <a:t>July 2013</a:t>
            </a:r>
          </a:p>
          <a:p>
            <a:pPr fontAlgn="auto">
              <a:spcAft>
                <a:spcPts val="0"/>
              </a:spcAft>
              <a:buFont typeface="Arial" pitchFamily="34" charset="0"/>
              <a:buNone/>
              <a:defRPr/>
            </a:pPr>
            <a:r>
              <a:rPr lang="en-GB" dirty="0" smtClean="0"/>
              <a:t>Open University</a:t>
            </a:r>
          </a:p>
          <a:p>
            <a:pPr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2800" dirty="0" smtClean="0"/>
              <a:t>The CQC was out of touch with what former patients and their families wanted</a:t>
            </a:r>
            <a:endParaRPr lang="en-GB" sz="2800" dirty="0"/>
          </a:p>
        </p:txBody>
      </p:sp>
      <p:sp>
        <p:nvSpPr>
          <p:cNvPr id="22530" name="Content Placeholder 2"/>
          <p:cNvSpPr>
            <a:spLocks noGrp="1"/>
          </p:cNvSpPr>
          <p:nvPr>
            <p:ph idx="1"/>
          </p:nvPr>
        </p:nvSpPr>
        <p:spPr/>
        <p:txBody>
          <a:bodyPr/>
          <a:lstStyle/>
          <a:p>
            <a:r>
              <a:rPr lang="en-GB" smtClean="0"/>
              <a:t>Relationship centred support in their own localities</a:t>
            </a:r>
          </a:p>
          <a:p>
            <a:r>
              <a:rPr lang="en-GB" smtClean="0"/>
              <a:t>Staff who understand people’s histories and hopes for the future</a:t>
            </a:r>
          </a:p>
          <a:p>
            <a:r>
              <a:rPr lang="en-GB" smtClean="0"/>
              <a:t>Recognition that working with people with troubled histories can be hard emotionally</a:t>
            </a:r>
          </a:p>
          <a:p>
            <a:r>
              <a:rPr lang="en-GB" smtClean="0"/>
              <a:t>Staff with positive experiences of working with people with learning disabilities and autism</a:t>
            </a:r>
          </a:p>
          <a:p>
            <a:r>
              <a:rPr lang="en-GB" smtClean="0"/>
              <a:t>Staff to have good role models and effective managers</a:t>
            </a:r>
          </a:p>
          <a:p>
            <a:r>
              <a:rPr lang="en-GB" smtClean="0"/>
              <a:t>Patients and families want their views and experiences to be acknowledged</a:t>
            </a:r>
          </a:p>
          <a:p>
            <a:r>
              <a:rPr lang="en-GB" smtClean="0"/>
              <a:t>Commissioners who know what they are buying</a:t>
            </a:r>
          </a:p>
          <a:p>
            <a:r>
              <a:rPr lang="en-GB" smtClean="0"/>
              <a:t>Money for hospitals to be transferred to their communities</a:t>
            </a:r>
          </a:p>
          <a:p>
            <a:endParaRPr lang="en-GB"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4000" dirty="0" smtClean="0"/>
              <a:t>So – what do we want from the CQC Inspectors?</a:t>
            </a:r>
            <a:endParaRPr lang="en-GB" sz="4000" dirty="0"/>
          </a:p>
        </p:txBody>
      </p:sp>
      <p:sp>
        <p:nvSpPr>
          <p:cNvPr id="23554" name="Content Placeholder 2"/>
          <p:cNvSpPr>
            <a:spLocks noGrp="1"/>
          </p:cNvSpPr>
          <p:nvPr>
            <p:ph idx="1"/>
          </p:nvPr>
        </p:nvSpPr>
        <p:spPr/>
        <p:txBody>
          <a:bodyPr/>
          <a:lstStyle/>
          <a:p>
            <a:r>
              <a:rPr lang="en-GB" smtClean="0"/>
              <a:t>A readiness to listen and engage</a:t>
            </a:r>
          </a:p>
          <a:p>
            <a:r>
              <a:rPr lang="en-GB" smtClean="0"/>
              <a:t>More of what happened after the BBC’s broadcast i.e. a 4 day review of Winterbourne View Hospital which involved </a:t>
            </a:r>
            <a:r>
              <a:rPr lang="en-GB" b="1" smtClean="0"/>
              <a:t>meetings </a:t>
            </a:r>
            <a:r>
              <a:rPr lang="en-GB" smtClean="0"/>
              <a:t>with patients, relatives, staff, the acting Manager and Regional Director; a </a:t>
            </a:r>
            <a:r>
              <a:rPr lang="en-GB" b="1" smtClean="0"/>
              <a:t>focus </a:t>
            </a:r>
            <a:r>
              <a:rPr lang="en-GB" smtClean="0"/>
              <a:t>on patients’ care and welfare, their safeguarding, the management of medicines, the hospital employees, complaints and records for example; and </a:t>
            </a:r>
            <a:r>
              <a:rPr lang="en-GB" b="1" smtClean="0"/>
              <a:t>observations</a:t>
            </a:r>
          </a:p>
          <a:p>
            <a:r>
              <a:rPr lang="en-GB" smtClean="0"/>
              <a:t>An </a:t>
            </a:r>
            <a:r>
              <a:rPr lang="en-GB" b="1" smtClean="0"/>
              <a:t>understanding </a:t>
            </a:r>
            <a:r>
              <a:rPr lang="en-GB" smtClean="0"/>
              <a:t>of</a:t>
            </a:r>
            <a:r>
              <a:rPr lang="en-GB" b="1" smtClean="0"/>
              <a:t> </a:t>
            </a:r>
            <a:r>
              <a:rPr lang="en-GB" smtClean="0"/>
              <a:t>the service’s </a:t>
            </a:r>
            <a:r>
              <a:rPr lang="en-GB" b="1" smtClean="0"/>
              <a:t>contacts with and concerns of</a:t>
            </a:r>
            <a:r>
              <a:rPr lang="en-GB" smtClean="0"/>
              <a:t>: the police, A&amp;E services, adult safeguarding, H&amp;S Executive, the MHA Commission and the First Tier Tribunal, Mental Health and professionals responsible for reviewing how patients’ needs are met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4000" dirty="0" smtClean="0"/>
              <a:t>Customised inspections that…</a:t>
            </a:r>
            <a:endParaRPr lang="en-GB" sz="4000" dirty="0"/>
          </a:p>
        </p:txBody>
      </p:sp>
      <p:sp>
        <p:nvSpPr>
          <p:cNvPr id="24578" name="Content Placeholder 2"/>
          <p:cNvSpPr>
            <a:spLocks noGrp="1"/>
          </p:cNvSpPr>
          <p:nvPr>
            <p:ph idx="1"/>
          </p:nvPr>
        </p:nvSpPr>
        <p:spPr/>
        <p:txBody>
          <a:bodyPr/>
          <a:lstStyle/>
          <a:p>
            <a:r>
              <a:rPr lang="en-GB" sz="2000" smtClean="0"/>
              <a:t>Accept that there are high risk settings e.g. where patients are locked in/ at risk of being restrained/ removed from familiar networks</a:t>
            </a:r>
          </a:p>
          <a:p>
            <a:r>
              <a:rPr lang="en-GB" sz="2000" smtClean="0"/>
              <a:t>Are frequent and take time and ask – </a:t>
            </a:r>
            <a:r>
              <a:rPr lang="en-GB" sz="2000" i="1" smtClean="0"/>
              <a:t>How well is the purpose of this service being met? </a:t>
            </a:r>
          </a:p>
          <a:p>
            <a:r>
              <a:rPr lang="en-GB" sz="2000" smtClean="0"/>
              <a:t>Engage with patients and their day to day experiences, their relatives and advocates, the Registered Manager, Responsible Person, commissioners and lay inspectors</a:t>
            </a:r>
          </a:p>
          <a:p>
            <a:r>
              <a:rPr lang="en-GB" sz="2000" smtClean="0"/>
              <a:t>Start with a concerned nosiness e.g. </a:t>
            </a:r>
            <a:r>
              <a:rPr lang="en-GB" sz="2000" i="1" smtClean="0"/>
              <a:t>How do you explain the absence of complaints since 2009?  </a:t>
            </a:r>
            <a:endParaRPr lang="en-GB" sz="2000" smtClean="0"/>
          </a:p>
          <a:p>
            <a:r>
              <a:rPr lang="en-GB" sz="2000" smtClean="0"/>
              <a:t>Include inspectors who know </a:t>
            </a:r>
            <a:r>
              <a:rPr lang="en-GB" sz="2000" b="1" smtClean="0"/>
              <a:t>when to support improvement </a:t>
            </a:r>
            <a:r>
              <a:rPr lang="en-GB" sz="2000" smtClean="0"/>
              <a:t>by working with owners, safeguarding and commissioning personnel; and </a:t>
            </a:r>
            <a:r>
              <a:rPr lang="en-GB" sz="2000" b="1" smtClean="0"/>
              <a:t>when to use their powers to make things happen - enforcement</a:t>
            </a:r>
            <a:endParaRPr lang="en-GB" sz="2000" smtClean="0"/>
          </a:p>
          <a:p>
            <a:endParaRPr lang="en-GB"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b="1" dirty="0">
                <a:solidFill>
                  <a:schemeClr val="tx1"/>
                </a:solidFill>
              </a:rPr>
              <a:t>Thanks</a:t>
            </a:r>
            <a:br>
              <a:rPr lang="en-GB" b="1" dirty="0">
                <a:solidFill>
                  <a:schemeClr val="tx1"/>
                </a:solidFill>
              </a:rPr>
            </a:br>
            <a:r>
              <a:rPr lang="en-GB" b="1" dirty="0">
                <a:solidFill>
                  <a:schemeClr val="tx1"/>
                </a:solidFill>
              </a:rPr>
              <a:t>We can be contacted at:</a:t>
            </a:r>
            <a:endParaRPr lang="en-GB" dirty="0">
              <a:solidFill>
                <a:schemeClr val="tx1"/>
              </a:solidFill>
            </a:endParaRPr>
          </a:p>
        </p:txBody>
      </p:sp>
      <p:sp>
        <p:nvSpPr>
          <p:cNvPr id="25602" name="Content Placeholder 2"/>
          <p:cNvSpPr>
            <a:spLocks noGrp="1"/>
          </p:cNvSpPr>
          <p:nvPr>
            <p:ph idx="1"/>
          </p:nvPr>
        </p:nvSpPr>
        <p:spPr/>
        <p:txBody>
          <a:bodyPr/>
          <a:lstStyle/>
          <a:p>
            <a:pPr>
              <a:buFont typeface="Arial" charset="0"/>
              <a:buNone/>
            </a:pPr>
            <a:r>
              <a:rPr lang="en-GB" sz="2000" smtClean="0"/>
              <a:t>CPEA Ltd</a:t>
            </a:r>
          </a:p>
          <a:p>
            <a:pPr>
              <a:buFont typeface="Arial" charset="0"/>
              <a:buNone/>
            </a:pPr>
            <a:r>
              <a:rPr lang="en-GB" sz="2000" smtClean="0"/>
              <a:t>26 Garthdale Road</a:t>
            </a:r>
          </a:p>
          <a:p>
            <a:pPr>
              <a:buFont typeface="Arial" charset="0"/>
              <a:buNone/>
            </a:pPr>
            <a:r>
              <a:rPr lang="en-GB" sz="2000" smtClean="0"/>
              <a:t>Liverpool</a:t>
            </a:r>
          </a:p>
          <a:p>
            <a:pPr>
              <a:buFont typeface="Arial" charset="0"/>
              <a:buNone/>
            </a:pPr>
            <a:r>
              <a:rPr lang="en-GB" sz="2000" smtClean="0"/>
              <a:t>0151 724 2409</a:t>
            </a:r>
          </a:p>
          <a:p>
            <a:pPr>
              <a:buFont typeface="Arial" charset="0"/>
              <a:buNone/>
            </a:pPr>
            <a:r>
              <a:rPr lang="en-GB" sz="2000" smtClean="0"/>
              <a:t>07947 680 588</a:t>
            </a:r>
          </a:p>
          <a:p>
            <a:pPr>
              <a:buFont typeface="Arial" charset="0"/>
              <a:buNone/>
            </a:pPr>
            <a:r>
              <a:rPr lang="en-GB" sz="2000" smtClean="0">
                <a:hlinkClick r:id="rId2"/>
              </a:rPr>
              <a:t>info@cpea.co.uk</a:t>
            </a:r>
            <a:r>
              <a:rPr lang="en-GB" sz="2000" smtClean="0"/>
              <a:t>  </a:t>
            </a:r>
          </a:p>
          <a:p>
            <a:endParaRPr lang="en-GB"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The BBC exposed assaults and neglect </a:t>
            </a:r>
            <a:endParaRPr lang="en-GB" dirty="0"/>
          </a:p>
        </p:txBody>
      </p:sp>
      <p:sp>
        <p:nvSpPr>
          <p:cNvPr id="14338" name="Content Placeholder 2"/>
          <p:cNvSpPr>
            <a:spLocks noGrp="1"/>
          </p:cNvSpPr>
          <p:nvPr>
            <p:ph idx="1"/>
          </p:nvPr>
        </p:nvSpPr>
        <p:spPr/>
        <p:txBody>
          <a:bodyPr/>
          <a:lstStyle/>
          <a:p>
            <a:r>
              <a:rPr lang="en-GB" smtClean="0"/>
              <a:t>“Undercover care: the abuse exposed” May 2011, was hard to watch – it showed adults with learning disabilities, autism and mental health problems being badly hurt</a:t>
            </a:r>
          </a:p>
          <a:p>
            <a:endParaRPr lang="en-GB" smtClean="0"/>
          </a:p>
          <a:p>
            <a:r>
              <a:rPr lang="en-GB" smtClean="0"/>
              <a:t>Staff, including nurses and managers, ignored what was happening</a:t>
            </a:r>
          </a:p>
          <a:p>
            <a:endParaRPr lang="en-GB" smtClean="0"/>
          </a:p>
          <a:p>
            <a:r>
              <a:rPr lang="en-GB" smtClean="0"/>
              <a:t>No-one asked questions about dangerous, painful and illegal ways of restraint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The complaints of patients and their families were ignored</a:t>
            </a:r>
            <a:endParaRPr lang="en-GB" dirty="0"/>
          </a:p>
        </p:txBody>
      </p:sp>
      <p:sp>
        <p:nvSpPr>
          <p:cNvPr id="15362" name="Content Placeholder 2"/>
          <p:cNvSpPr>
            <a:spLocks noGrp="1"/>
          </p:cNvSpPr>
          <p:nvPr>
            <p:ph idx="1"/>
          </p:nvPr>
        </p:nvSpPr>
        <p:spPr/>
        <p:txBody>
          <a:bodyPr/>
          <a:lstStyle/>
          <a:p>
            <a:r>
              <a:rPr lang="en-GB" smtClean="0"/>
              <a:t>Patients had no ways of asserting or protecting their rights</a:t>
            </a:r>
          </a:p>
          <a:p>
            <a:r>
              <a:rPr lang="en-GB" smtClean="0"/>
              <a:t>Patients had no voice</a:t>
            </a:r>
          </a:p>
          <a:p>
            <a:r>
              <a:rPr lang="en-GB" smtClean="0"/>
              <a:t>Patients’ complaints were not addressed</a:t>
            </a:r>
          </a:p>
          <a:p>
            <a:r>
              <a:rPr lang="en-GB" smtClean="0"/>
              <a:t>Relatives’ complaints were not addressed</a:t>
            </a:r>
          </a:p>
          <a:p>
            <a:r>
              <a:rPr lang="en-GB" smtClean="0"/>
              <a:t>One family told the police about the physical “restraint” of their relative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Whistleblowing didn’t work</a:t>
            </a:r>
            <a:endParaRPr lang="en-GB" dirty="0"/>
          </a:p>
        </p:txBody>
      </p:sp>
      <p:sp>
        <p:nvSpPr>
          <p:cNvPr id="3" name="Content Placeholder 2"/>
          <p:cNvSpPr>
            <a:spLocks noGrp="1"/>
          </p:cNvSpPr>
          <p:nvPr>
            <p:ph idx="1"/>
          </p:nvPr>
        </p:nvSpPr>
        <p:spPr/>
        <p:txBody>
          <a:bodyPr rtlCol="0">
            <a:normAutofit/>
          </a:bodyPr>
          <a:lstStyle/>
          <a:p>
            <a:pPr marL="114300" indent="0" fontAlgn="auto">
              <a:spcAft>
                <a:spcPts val="0"/>
              </a:spcAft>
              <a:buFont typeface="Arial" pitchFamily="34" charset="0"/>
              <a:buNone/>
              <a:defRPr/>
            </a:pPr>
            <a:r>
              <a:rPr lang="en-GB" dirty="0"/>
              <a:t>T</a:t>
            </a:r>
            <a:r>
              <a:rPr lang="en-GB" dirty="0" smtClean="0"/>
              <a:t>he </a:t>
            </a:r>
            <a:r>
              <a:rPr lang="en-GB" dirty="0" err="1" smtClean="0"/>
              <a:t>whistleblower</a:t>
            </a:r>
            <a:r>
              <a:rPr lang="en-GB" dirty="0" smtClean="0"/>
              <a:t> was a nurse.</a:t>
            </a:r>
            <a:r>
              <a:rPr lang="en-GB" dirty="0"/>
              <a:t> </a:t>
            </a:r>
            <a:r>
              <a:rPr lang="en-GB" dirty="0" smtClean="0"/>
              <a:t>He told: </a:t>
            </a:r>
          </a:p>
          <a:p>
            <a:pPr fontAlgn="auto">
              <a:spcAft>
                <a:spcPts val="0"/>
              </a:spcAft>
              <a:buFont typeface="Arial" pitchFamily="34" charset="0"/>
              <a:buChar char="•"/>
              <a:defRPr/>
            </a:pPr>
            <a:r>
              <a:rPr lang="en-GB" dirty="0" smtClean="0"/>
              <a:t>(</a:t>
            </a:r>
            <a:r>
              <a:rPr lang="en-GB" dirty="0" err="1" smtClean="0"/>
              <a:t>i</a:t>
            </a:r>
            <a:r>
              <a:rPr lang="en-GB" dirty="0" smtClean="0"/>
              <a:t>) Castlebeck (</a:t>
            </a:r>
            <a:r>
              <a:rPr lang="en-GB" dirty="0" err="1" smtClean="0"/>
              <a:t>Teeside</a:t>
            </a:r>
            <a:r>
              <a:rPr lang="en-GB" dirty="0" smtClean="0"/>
              <a:t>) Ltd </a:t>
            </a:r>
          </a:p>
          <a:p>
            <a:pPr fontAlgn="auto">
              <a:spcAft>
                <a:spcPts val="0"/>
              </a:spcAft>
              <a:buFont typeface="Arial" pitchFamily="34" charset="0"/>
              <a:buChar char="•"/>
              <a:defRPr/>
            </a:pPr>
            <a:r>
              <a:rPr lang="en-GB" dirty="0" smtClean="0"/>
              <a:t>(ii) the CQC – twice and </a:t>
            </a:r>
          </a:p>
          <a:p>
            <a:pPr fontAlgn="auto">
              <a:spcAft>
                <a:spcPts val="0"/>
              </a:spcAft>
              <a:buFont typeface="Arial" pitchFamily="34" charset="0"/>
              <a:buChar char="•"/>
              <a:defRPr/>
            </a:pPr>
            <a:r>
              <a:rPr lang="en-GB" dirty="0" smtClean="0"/>
              <a:t>(iii) the BBC</a:t>
            </a:r>
          </a:p>
          <a:p>
            <a:pPr marL="114300" indent="0" fontAlgn="auto">
              <a:spcAft>
                <a:spcPts val="0"/>
              </a:spcAft>
              <a:buFont typeface="Arial" pitchFamily="34" charset="0"/>
              <a:buNone/>
              <a:defRPr/>
            </a:pPr>
            <a:r>
              <a:rPr lang="en-GB" dirty="0"/>
              <a:t>a</a:t>
            </a:r>
            <a:r>
              <a:rPr lang="en-GB" dirty="0" smtClean="0"/>
              <a:t>bout what was happening to patients at Winterbourne View Hospital </a:t>
            </a:r>
            <a:endParaRPr lang="en-GB" dirty="0"/>
          </a:p>
          <a:p>
            <a:pPr fontAlgn="auto">
              <a:spcAft>
                <a:spcPts val="0"/>
              </a:spcAft>
              <a:buFont typeface="Arial" pitchFamily="34" charset="0"/>
              <a:buChar char="•"/>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a:t>R</a:t>
            </a:r>
            <a:r>
              <a:rPr lang="en-GB" dirty="0" smtClean="0"/>
              <a:t>egulation did not work</a:t>
            </a:r>
            <a:endParaRPr lang="en-GB" dirty="0"/>
          </a:p>
        </p:txBody>
      </p:sp>
      <p:sp>
        <p:nvSpPr>
          <p:cNvPr id="17410" name="Content Placeholder 2"/>
          <p:cNvSpPr>
            <a:spLocks noGrp="1"/>
          </p:cNvSpPr>
          <p:nvPr>
            <p:ph idx="1"/>
          </p:nvPr>
        </p:nvSpPr>
        <p:spPr/>
        <p:txBody>
          <a:bodyPr/>
          <a:lstStyle/>
          <a:p>
            <a:r>
              <a:rPr lang="en-GB" smtClean="0"/>
              <a:t>Inspectors looked at policies, procedures, care plans, nursing plans, complaints and incident reporting </a:t>
            </a:r>
          </a:p>
          <a:p>
            <a:r>
              <a:rPr lang="en-GB" smtClean="0"/>
              <a:t>They did not visit often</a:t>
            </a:r>
          </a:p>
          <a:p>
            <a:r>
              <a:rPr lang="en-GB" smtClean="0"/>
              <a:t>Winterbourne View Hospital told them that things were fine</a:t>
            </a:r>
          </a:p>
          <a:p>
            <a:r>
              <a:rPr lang="en-GB" smtClean="0"/>
              <a:t>Inspectors do not look at the “model” of care practice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2800" dirty="0" smtClean="0"/>
              <a:t>Compliance with essential standards did not help patients and their families</a:t>
            </a:r>
            <a:endParaRPr lang="en-GB" sz="2800"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GB" dirty="0"/>
              <a:t>R</a:t>
            </a:r>
            <a:r>
              <a:rPr lang="en-GB" dirty="0" smtClean="0"/>
              <a:t>egulation did not take account of:</a:t>
            </a:r>
          </a:p>
          <a:p>
            <a:pPr fontAlgn="auto">
              <a:spcAft>
                <a:spcPts val="0"/>
              </a:spcAft>
              <a:buFont typeface="Arial" pitchFamily="34" charset="0"/>
              <a:buChar char="•"/>
              <a:defRPr/>
            </a:pPr>
            <a:r>
              <a:rPr lang="en-GB" dirty="0" smtClean="0"/>
              <a:t>- the experience of patients</a:t>
            </a:r>
          </a:p>
          <a:p>
            <a:pPr fontAlgn="auto">
              <a:spcAft>
                <a:spcPts val="0"/>
              </a:spcAft>
              <a:buFont typeface="Arial" pitchFamily="34" charset="0"/>
              <a:buChar char="•"/>
              <a:defRPr/>
            </a:pPr>
            <a:r>
              <a:rPr lang="en-GB" dirty="0" smtClean="0"/>
              <a:t>- the service model and how it ‘fits’ with policy and guidance</a:t>
            </a:r>
          </a:p>
          <a:p>
            <a:pPr fontAlgn="auto">
              <a:spcAft>
                <a:spcPts val="0"/>
              </a:spcAft>
              <a:buFont typeface="Arial" pitchFamily="34" charset="0"/>
              <a:buChar char="•"/>
              <a:defRPr/>
            </a:pPr>
            <a:r>
              <a:rPr lang="en-GB" dirty="0" smtClean="0"/>
              <a:t>- the numbers of staff and their qualifications</a:t>
            </a:r>
          </a:p>
          <a:p>
            <a:pPr fontAlgn="auto">
              <a:spcAft>
                <a:spcPts val="0"/>
              </a:spcAft>
              <a:buFont typeface="Arial" pitchFamily="34" charset="0"/>
              <a:buChar char="•"/>
              <a:defRPr/>
            </a:pPr>
            <a:r>
              <a:rPr lang="en-GB" dirty="0" smtClean="0"/>
              <a:t>- staff turnover/ use of agency staff</a:t>
            </a:r>
          </a:p>
          <a:p>
            <a:pPr fontAlgn="auto">
              <a:spcAft>
                <a:spcPts val="0"/>
              </a:spcAft>
              <a:buFont typeface="Arial" pitchFamily="34" charset="0"/>
              <a:buChar char="•"/>
              <a:defRPr/>
            </a:pPr>
            <a:r>
              <a:rPr lang="en-GB" dirty="0" smtClean="0"/>
              <a:t>- concerns which have a long history</a:t>
            </a:r>
          </a:p>
          <a:p>
            <a:pPr marL="114300" indent="0" fontAlgn="auto">
              <a:spcAft>
                <a:spcPts val="0"/>
              </a:spcAft>
              <a:buFont typeface="Arial" pitchFamily="34" charset="0"/>
              <a:buNone/>
              <a:defRPr/>
            </a:pP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t>There are high risk services</a:t>
            </a:r>
            <a:endParaRPr lang="en-GB" dirty="0"/>
          </a:p>
        </p:txBody>
      </p:sp>
      <p:sp>
        <p:nvSpPr>
          <p:cNvPr id="3" name="Content Placeholder 2"/>
          <p:cNvSpPr>
            <a:spLocks noGrp="1"/>
          </p:cNvSpPr>
          <p:nvPr>
            <p:ph idx="1"/>
          </p:nvPr>
        </p:nvSpPr>
        <p:spPr/>
        <p:txBody>
          <a:bodyPr rtlCol="0">
            <a:normAutofit/>
          </a:bodyPr>
          <a:lstStyle/>
          <a:p>
            <a:pPr fontAlgn="auto">
              <a:spcAft>
                <a:spcPts val="0"/>
              </a:spcAft>
              <a:buFont typeface="Arial" pitchFamily="34" charset="0"/>
              <a:buChar char="•"/>
              <a:defRPr/>
            </a:pPr>
            <a:r>
              <a:rPr lang="en-GB" sz="2000" i="1" dirty="0" smtClean="0"/>
              <a:t>The company that owns Winterbourne View, Castlebeck, is itself part of a group called CB Care Ltd, which is itself owned, via Jersey, by Swiss-based private equity group Lydian, backed by a group of Irish billionaires. The process of private equity ownership is that all the money gets whipped out by the bankers and offshore owners as soon as possible. So…while CB Care makes healthy operating profits these disappear in interest payments, leaving the group with hefty annual losses and…liabilities exceeding assets by £14 million…The Care Quality Commission…</a:t>
            </a:r>
            <a:r>
              <a:rPr lang="en-GB" sz="2000" dirty="0" smtClean="0"/>
              <a:t>confirmed</a:t>
            </a:r>
            <a:r>
              <a:rPr lang="en-GB" sz="2000" i="1" dirty="0" smtClean="0"/>
              <a:t> that for private providers there is “no provision to require insurance under the Health and Social Care Act.” </a:t>
            </a:r>
            <a:r>
              <a:rPr lang="en-GB" sz="2000" i="1" smtClean="0"/>
              <a:t>So while </a:t>
            </a:r>
            <a:r>
              <a:rPr lang="en-GB" sz="2000" i="1" dirty="0" smtClean="0"/>
              <a:t>private equity owners scoop up the profits, it looks like taxpayers could end up having to pay for private care fiascos.”</a:t>
            </a:r>
          </a:p>
          <a:p>
            <a:pPr marL="114300" indent="0" fontAlgn="auto">
              <a:spcAft>
                <a:spcPts val="0"/>
              </a:spcAft>
              <a:buFont typeface="Arial" pitchFamily="34" charset="0"/>
              <a:buNone/>
              <a:defRPr/>
            </a:pPr>
            <a:r>
              <a:rPr lang="en-GB" sz="2000" i="1" dirty="0"/>
              <a:t>	</a:t>
            </a:r>
            <a:r>
              <a:rPr lang="en-GB" sz="2000" i="1" dirty="0" smtClean="0"/>
              <a:t>		Private Eye, “Passing the ‘Beck”, No. 1327</a:t>
            </a:r>
          </a:p>
          <a:p>
            <a:pPr marL="114300" indent="0" fontAlgn="auto">
              <a:spcAft>
                <a:spcPts val="0"/>
              </a:spcAft>
              <a:buFont typeface="Arial" pitchFamily="34" charset="0"/>
              <a:buNone/>
              <a:defRPr/>
            </a:pPr>
            <a:r>
              <a:rPr lang="en-GB" sz="2000" i="1" dirty="0"/>
              <a:t>	</a:t>
            </a:r>
            <a:r>
              <a:rPr lang="en-GB" sz="2000" i="1" dirty="0" smtClean="0"/>
              <a:t>		16-29 November 2012, p31 </a:t>
            </a:r>
            <a:endParaRPr lang="en-GB"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260350"/>
            <a:ext cx="7620000" cy="1143000"/>
          </a:xfrm>
        </p:spPr>
        <p:txBody>
          <a:bodyPr/>
          <a:lstStyle/>
          <a:p>
            <a:pPr fontAlgn="auto">
              <a:spcAft>
                <a:spcPts val="0"/>
              </a:spcAft>
              <a:defRPr/>
            </a:pPr>
            <a:r>
              <a:rPr lang="en-GB" sz="2000" dirty="0" smtClean="0"/>
              <a:t>What about the Care Quality Commission, adult safeguarding, the Health and Safety Executive, the Mental Health Act Commission or the First Tier Tribunal, Mental Health?</a:t>
            </a:r>
            <a:endParaRPr lang="en-GB" sz="2000" dirty="0"/>
          </a:p>
        </p:txBody>
      </p:sp>
      <p:sp>
        <p:nvSpPr>
          <p:cNvPr id="20482" name="Content Placeholder 2"/>
          <p:cNvSpPr>
            <a:spLocks noGrp="1"/>
          </p:cNvSpPr>
          <p:nvPr>
            <p:ph idx="1"/>
          </p:nvPr>
        </p:nvSpPr>
        <p:spPr/>
        <p:txBody>
          <a:bodyPr/>
          <a:lstStyle/>
          <a:p>
            <a:r>
              <a:rPr lang="en-GB" smtClean="0"/>
              <a:t>They did not join up obvious sources of information </a:t>
            </a:r>
          </a:p>
          <a:p>
            <a:r>
              <a:rPr lang="en-GB" smtClean="0"/>
              <a:t>There was no common purpose shaping action</a:t>
            </a:r>
          </a:p>
          <a:p>
            <a:r>
              <a:rPr lang="en-GB" smtClean="0"/>
              <a:t>They were not critics </a:t>
            </a:r>
          </a:p>
          <a:p>
            <a:r>
              <a:rPr lang="en-GB" smtClean="0"/>
              <a:t>They did not take action when there was no Registered Manager</a:t>
            </a:r>
          </a:p>
          <a:p>
            <a:r>
              <a:rPr lang="en-GB" smtClean="0"/>
              <a:t>They did not know what an “Assessment and Treatment” service should look like</a:t>
            </a:r>
          </a:p>
          <a:p>
            <a:r>
              <a:rPr lang="en-GB" smtClean="0"/>
              <a:t>What they did, did not not connect with patients’ concerns or those of their families</a:t>
            </a:r>
          </a:p>
          <a:p>
            <a:endParaRPr lang="en-GB" smtClean="0"/>
          </a:p>
          <a:p>
            <a:endParaRPr lang="en-GB"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sz="3600" dirty="0" smtClean="0"/>
              <a:t>The CQC said nothing about commissioning  </a:t>
            </a:r>
            <a:endParaRPr lang="en-GB" sz="3600" dirty="0"/>
          </a:p>
        </p:txBody>
      </p:sp>
      <p:sp>
        <p:nvSpPr>
          <p:cNvPr id="21506" name="Content Placeholder 2"/>
          <p:cNvSpPr>
            <a:spLocks noGrp="1"/>
          </p:cNvSpPr>
          <p:nvPr>
            <p:ph idx="1"/>
          </p:nvPr>
        </p:nvSpPr>
        <p:spPr/>
        <p:txBody>
          <a:bodyPr/>
          <a:lstStyle/>
          <a:p>
            <a:r>
              <a:rPr lang="en-GB" smtClean="0"/>
              <a:t>What is “world class” about place-hunting?</a:t>
            </a:r>
          </a:p>
          <a:p>
            <a:r>
              <a:rPr lang="en-GB" smtClean="0"/>
              <a:t>If people need help in a hospital in a mental health crisis this should be for a short time only</a:t>
            </a:r>
          </a:p>
          <a:p>
            <a:r>
              <a:rPr lang="en-GB" smtClean="0"/>
              <a:t>NHS Commissioners had told Castlebeck that they would buy places at Winterbourne View Hospital</a:t>
            </a:r>
          </a:p>
          <a:p>
            <a:r>
              <a:rPr lang="en-GB" smtClean="0"/>
              <a:t>NHS Commissioners did not ask about </a:t>
            </a:r>
          </a:p>
          <a:p>
            <a:r>
              <a:rPr lang="en-GB" smtClean="0"/>
              <a:t>(i) the benefits for individual patients</a:t>
            </a:r>
          </a:p>
          <a:p>
            <a:r>
              <a:rPr lang="en-GB" smtClean="0"/>
              <a:t>(ii) the hospital’s record in making patients’ lives better</a:t>
            </a:r>
          </a:p>
          <a:p>
            <a:r>
              <a:rPr lang="en-GB" smtClean="0"/>
              <a:t>(iii) the hospital’s record in doing what Inspectors had recommended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429</TotalTime>
  <Words>958</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Adjacency</vt:lpstr>
      <vt:lpstr>What has Winterbourne View Hospital taught us?</vt:lpstr>
      <vt:lpstr>The BBC exposed assaults and neglect </vt:lpstr>
      <vt:lpstr>The complaints of patients and their families were ignored</vt:lpstr>
      <vt:lpstr>Whistleblowing didn’t work</vt:lpstr>
      <vt:lpstr>Regulation did not work</vt:lpstr>
      <vt:lpstr>Compliance with essential standards did not help patients and their families</vt:lpstr>
      <vt:lpstr>There are high risk services</vt:lpstr>
      <vt:lpstr>What about the Care Quality Commission, adult safeguarding, the Health and Safety Executive, the Mental Health Act Commission or the First Tier Tribunal, Mental Health?</vt:lpstr>
      <vt:lpstr>The CQC said nothing about commissioning  </vt:lpstr>
      <vt:lpstr>The CQC was out of touch with what former patients and their families wanted</vt:lpstr>
      <vt:lpstr>So – what do we want from the CQC Inspectors?</vt:lpstr>
      <vt:lpstr>Customised inspections that…</vt:lpstr>
      <vt:lpstr>Thanks We can be contacted 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Winterbourne View Hospital taught us about the kind of regulation we want?</dc:title>
  <dc:creator>Margaret</dc:creator>
  <cp:lastModifiedBy>L.Hewer</cp:lastModifiedBy>
  <cp:revision>37</cp:revision>
  <dcterms:created xsi:type="dcterms:W3CDTF">2013-05-06T09:06:36Z</dcterms:created>
  <dcterms:modified xsi:type="dcterms:W3CDTF">2013-07-18T11:09:10Z</dcterms:modified>
</cp:coreProperties>
</file>