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handoutMasterIdLst>
    <p:handoutMasterId r:id="rId20"/>
  </p:handoutMasterIdLst>
  <p:sldIdLst>
    <p:sldId id="256" r:id="rId2"/>
    <p:sldId id="257" r:id="rId3"/>
    <p:sldId id="258" r:id="rId4"/>
    <p:sldId id="259" r:id="rId5"/>
    <p:sldId id="260" r:id="rId6"/>
    <p:sldId id="262" r:id="rId7"/>
    <p:sldId id="263" r:id="rId8"/>
    <p:sldId id="264" r:id="rId9"/>
    <p:sldId id="265" r:id="rId10"/>
    <p:sldId id="266" r:id="rId11"/>
    <p:sldId id="267" r:id="rId12"/>
    <p:sldId id="271" r:id="rId13"/>
    <p:sldId id="270" r:id="rId14"/>
    <p:sldId id="269" r:id="rId15"/>
    <p:sldId id="274" r:id="rId16"/>
    <p:sldId id="272" r:id="rId17"/>
    <p:sldId id="273" r:id="rId18"/>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077" autoAdjust="0"/>
  </p:normalViewPr>
  <p:slideViewPr>
    <p:cSldViewPr>
      <p:cViewPr>
        <p:scale>
          <a:sx n="114" d="100"/>
          <a:sy n="114" d="100"/>
        </p:scale>
        <p:origin x="-918" y="504"/>
      </p:cViewPr>
      <p:guideLst>
        <p:guide orient="horz" pos="2160"/>
        <p:guide pos="2880"/>
      </p:guideLst>
    </p:cSldViewPr>
  </p:slideViewPr>
  <p:notesTextViewPr>
    <p:cViewPr>
      <p:scale>
        <a:sx n="100" d="100"/>
        <a:sy n="100" d="100"/>
      </p:scale>
      <p:origin x="0" y="0"/>
    </p:cViewPr>
  </p:notesTextViewPr>
  <p:notesViewPr>
    <p:cSldViewPr>
      <p:cViewPr varScale="1">
        <p:scale>
          <a:sx n="57" d="100"/>
          <a:sy n="57" d="100"/>
        </p:scale>
        <p:origin x="-2760" y="-78"/>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293" cy="496961"/>
          </a:xfrm>
          <a:prstGeom prst="rect">
            <a:avLst/>
          </a:prstGeom>
        </p:spPr>
        <p:txBody>
          <a:bodyPr vert="horz" lIns="90443" tIns="45222" rIns="90443" bIns="45222" rtlCol="0"/>
          <a:lstStyle>
            <a:lvl1pPr algn="l">
              <a:defRPr sz="1200"/>
            </a:lvl1pPr>
          </a:lstStyle>
          <a:p>
            <a:endParaRPr lang="en-GB"/>
          </a:p>
        </p:txBody>
      </p:sp>
      <p:sp>
        <p:nvSpPr>
          <p:cNvPr id="3" name="Date Placeholder 2"/>
          <p:cNvSpPr>
            <a:spLocks noGrp="1"/>
          </p:cNvSpPr>
          <p:nvPr>
            <p:ph type="dt" sz="quarter" idx="1"/>
          </p:nvPr>
        </p:nvSpPr>
        <p:spPr>
          <a:xfrm>
            <a:off x="3850815" y="0"/>
            <a:ext cx="2945293" cy="496961"/>
          </a:xfrm>
          <a:prstGeom prst="rect">
            <a:avLst/>
          </a:prstGeom>
        </p:spPr>
        <p:txBody>
          <a:bodyPr vert="horz" lIns="90443" tIns="45222" rIns="90443" bIns="45222" rtlCol="0"/>
          <a:lstStyle>
            <a:lvl1pPr algn="r">
              <a:defRPr sz="1200"/>
            </a:lvl1pPr>
          </a:lstStyle>
          <a:p>
            <a:fld id="{37CB122B-859F-4CC2-A31B-905EB7761876}" type="datetimeFigureOut">
              <a:rPr lang="en-GB" smtClean="0"/>
              <a:t>11/07/2014</a:t>
            </a:fld>
            <a:endParaRPr lang="en-GB"/>
          </a:p>
        </p:txBody>
      </p:sp>
      <p:sp>
        <p:nvSpPr>
          <p:cNvPr id="4" name="Footer Placeholder 3"/>
          <p:cNvSpPr>
            <a:spLocks noGrp="1"/>
          </p:cNvSpPr>
          <p:nvPr>
            <p:ph type="ftr" sz="quarter" idx="2"/>
          </p:nvPr>
        </p:nvSpPr>
        <p:spPr>
          <a:xfrm>
            <a:off x="0" y="9428105"/>
            <a:ext cx="2945293" cy="496961"/>
          </a:xfrm>
          <a:prstGeom prst="rect">
            <a:avLst/>
          </a:prstGeom>
        </p:spPr>
        <p:txBody>
          <a:bodyPr vert="horz" lIns="90443" tIns="45222" rIns="90443" bIns="45222" rtlCol="0" anchor="b"/>
          <a:lstStyle>
            <a:lvl1pPr algn="l">
              <a:defRPr sz="1200"/>
            </a:lvl1pPr>
          </a:lstStyle>
          <a:p>
            <a:endParaRPr lang="en-GB"/>
          </a:p>
        </p:txBody>
      </p:sp>
      <p:sp>
        <p:nvSpPr>
          <p:cNvPr id="5" name="Slide Number Placeholder 4"/>
          <p:cNvSpPr>
            <a:spLocks noGrp="1"/>
          </p:cNvSpPr>
          <p:nvPr>
            <p:ph type="sldNum" sz="quarter" idx="3"/>
          </p:nvPr>
        </p:nvSpPr>
        <p:spPr>
          <a:xfrm>
            <a:off x="3850815" y="9428105"/>
            <a:ext cx="2945293" cy="496961"/>
          </a:xfrm>
          <a:prstGeom prst="rect">
            <a:avLst/>
          </a:prstGeom>
        </p:spPr>
        <p:txBody>
          <a:bodyPr vert="horz" lIns="90443" tIns="45222" rIns="90443" bIns="45222" rtlCol="0" anchor="b"/>
          <a:lstStyle>
            <a:lvl1pPr algn="r">
              <a:defRPr sz="1200"/>
            </a:lvl1pPr>
          </a:lstStyle>
          <a:p>
            <a:fld id="{67932FFE-17C5-46A7-BD39-329F96BCF244}" type="slidenum">
              <a:rPr lang="en-GB" smtClean="0"/>
              <a:t>‹#›</a:t>
            </a:fld>
            <a:endParaRPr lang="en-GB"/>
          </a:p>
        </p:txBody>
      </p:sp>
    </p:spTree>
    <p:extLst>
      <p:ext uri="{BB962C8B-B14F-4D97-AF65-F5344CB8AC3E}">
        <p14:creationId xmlns:p14="http://schemas.microsoft.com/office/powerpoint/2010/main" val="9186374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45660" cy="496332"/>
          </a:xfrm>
          <a:prstGeom prst="rect">
            <a:avLst/>
          </a:prstGeom>
          <a:noFill/>
          <a:ln w="9525">
            <a:noFill/>
            <a:miter lim="800000"/>
            <a:headEnd/>
            <a:tailEnd/>
          </a:ln>
          <a:effectLst/>
        </p:spPr>
        <p:txBody>
          <a:bodyPr vert="horz" wrap="square" lIns="95563" tIns="47781" rIns="95563" bIns="47781" numCol="1" anchor="t" anchorCtr="0" compatLnSpc="1">
            <a:prstTxWarp prst="textNoShape">
              <a:avLst/>
            </a:prstTxWarp>
          </a:bodyPr>
          <a:lstStyle>
            <a:lvl1pPr>
              <a:defRPr sz="1300">
                <a:latin typeface="Calibri" pitchFamily="34" charset="0"/>
              </a:defRPr>
            </a:lvl1pPr>
          </a:lstStyle>
          <a:p>
            <a:endParaRPr lang="en-GB"/>
          </a:p>
        </p:txBody>
      </p:sp>
      <p:sp>
        <p:nvSpPr>
          <p:cNvPr id="18435" name="Rectangle 3"/>
          <p:cNvSpPr>
            <a:spLocks noGrp="1" noChangeArrowheads="1"/>
          </p:cNvSpPr>
          <p:nvPr>
            <p:ph type="dt" idx="1"/>
          </p:nvPr>
        </p:nvSpPr>
        <p:spPr bwMode="auto">
          <a:xfrm>
            <a:off x="3850443" y="0"/>
            <a:ext cx="2945660" cy="496332"/>
          </a:xfrm>
          <a:prstGeom prst="rect">
            <a:avLst/>
          </a:prstGeom>
          <a:noFill/>
          <a:ln w="9525">
            <a:noFill/>
            <a:miter lim="800000"/>
            <a:headEnd/>
            <a:tailEnd/>
          </a:ln>
          <a:effectLst/>
        </p:spPr>
        <p:txBody>
          <a:bodyPr vert="horz" wrap="square" lIns="95563" tIns="47781" rIns="95563" bIns="47781" numCol="1" anchor="t" anchorCtr="0" compatLnSpc="1">
            <a:prstTxWarp prst="textNoShape">
              <a:avLst/>
            </a:prstTxWarp>
          </a:bodyPr>
          <a:lstStyle>
            <a:lvl1pPr algn="r">
              <a:defRPr sz="1300">
                <a:latin typeface="Calibri" pitchFamily="34" charset="0"/>
              </a:defRPr>
            </a:lvl1pPr>
          </a:lstStyle>
          <a:p>
            <a:fld id="{535D78C8-88D6-48BC-AA4A-4FC10178F5E2}" type="datetimeFigureOut">
              <a:rPr lang="en-GB"/>
              <a:pPr/>
              <a:t>11/07/2014</a:t>
            </a:fld>
            <a:endParaRPr lang="en-GB"/>
          </a:p>
        </p:txBody>
      </p:sp>
      <p:sp>
        <p:nvSpPr>
          <p:cNvPr id="18436" name="Rectangle 4"/>
          <p:cNvSpPr>
            <a:spLocks noGrp="1" noRot="1" noChangeAspect="1" noChangeArrowheads="1" noTextEdit="1"/>
          </p:cNvSpPr>
          <p:nvPr>
            <p:ph type="sldImg" idx="2"/>
          </p:nvPr>
        </p:nvSpPr>
        <p:spPr bwMode="auto">
          <a:xfrm>
            <a:off x="919163" y="744538"/>
            <a:ext cx="4959350" cy="3721100"/>
          </a:xfrm>
          <a:prstGeom prst="rect">
            <a:avLst/>
          </a:prstGeom>
          <a:noFill/>
          <a:ln w="9525">
            <a:solidFill>
              <a:srgbClr val="000000"/>
            </a:solidFill>
            <a:miter lim="800000"/>
            <a:headEnd/>
            <a:tailEnd/>
          </a:ln>
          <a:effectLst/>
        </p:spPr>
      </p:sp>
      <p:sp>
        <p:nvSpPr>
          <p:cNvPr id="18437" name="Rectangle 5"/>
          <p:cNvSpPr>
            <a:spLocks noGrp="1" noChangeArrowheads="1"/>
          </p:cNvSpPr>
          <p:nvPr>
            <p:ph type="body" sz="quarter" idx="3"/>
          </p:nvPr>
        </p:nvSpPr>
        <p:spPr bwMode="auto">
          <a:xfrm>
            <a:off x="679768" y="4715154"/>
            <a:ext cx="5438140" cy="4466987"/>
          </a:xfrm>
          <a:prstGeom prst="rect">
            <a:avLst/>
          </a:prstGeom>
          <a:noFill/>
          <a:ln w="9525">
            <a:noFill/>
            <a:miter lim="800000"/>
            <a:headEnd/>
            <a:tailEnd/>
          </a:ln>
          <a:effectLst/>
        </p:spPr>
        <p:txBody>
          <a:bodyPr vert="horz" wrap="square" lIns="95563" tIns="47781" rIns="95563" bIns="47781"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8438" name="Rectangle 6"/>
          <p:cNvSpPr>
            <a:spLocks noGrp="1" noChangeArrowheads="1"/>
          </p:cNvSpPr>
          <p:nvPr>
            <p:ph type="ftr" sz="quarter" idx="4"/>
          </p:nvPr>
        </p:nvSpPr>
        <p:spPr bwMode="auto">
          <a:xfrm>
            <a:off x="0" y="9428584"/>
            <a:ext cx="2945660" cy="496332"/>
          </a:xfrm>
          <a:prstGeom prst="rect">
            <a:avLst/>
          </a:prstGeom>
          <a:noFill/>
          <a:ln w="9525">
            <a:noFill/>
            <a:miter lim="800000"/>
            <a:headEnd/>
            <a:tailEnd/>
          </a:ln>
          <a:effectLst/>
        </p:spPr>
        <p:txBody>
          <a:bodyPr vert="horz" wrap="square" lIns="95563" tIns="47781" rIns="95563" bIns="47781" numCol="1" anchor="b" anchorCtr="0" compatLnSpc="1">
            <a:prstTxWarp prst="textNoShape">
              <a:avLst/>
            </a:prstTxWarp>
          </a:bodyPr>
          <a:lstStyle>
            <a:lvl1pPr>
              <a:defRPr sz="1300">
                <a:latin typeface="Calibri" pitchFamily="34" charset="0"/>
              </a:defRPr>
            </a:lvl1pPr>
          </a:lstStyle>
          <a:p>
            <a:endParaRPr lang="en-GB"/>
          </a:p>
        </p:txBody>
      </p:sp>
      <p:sp>
        <p:nvSpPr>
          <p:cNvPr id="18439" name="Rectangle 7"/>
          <p:cNvSpPr>
            <a:spLocks noGrp="1" noChangeArrowheads="1"/>
          </p:cNvSpPr>
          <p:nvPr>
            <p:ph type="sldNum" sz="quarter" idx="5"/>
          </p:nvPr>
        </p:nvSpPr>
        <p:spPr bwMode="auto">
          <a:xfrm>
            <a:off x="3850443" y="9428584"/>
            <a:ext cx="2945660" cy="496332"/>
          </a:xfrm>
          <a:prstGeom prst="rect">
            <a:avLst/>
          </a:prstGeom>
          <a:noFill/>
          <a:ln w="9525">
            <a:noFill/>
            <a:miter lim="800000"/>
            <a:headEnd/>
            <a:tailEnd/>
          </a:ln>
          <a:effectLst/>
        </p:spPr>
        <p:txBody>
          <a:bodyPr vert="horz" wrap="square" lIns="95563" tIns="47781" rIns="95563" bIns="47781" numCol="1" anchor="b" anchorCtr="0" compatLnSpc="1">
            <a:prstTxWarp prst="textNoShape">
              <a:avLst/>
            </a:prstTxWarp>
          </a:bodyPr>
          <a:lstStyle>
            <a:lvl1pPr algn="r">
              <a:defRPr sz="1300">
                <a:latin typeface="Calibri" pitchFamily="34" charset="0"/>
              </a:defRPr>
            </a:lvl1pPr>
          </a:lstStyle>
          <a:p>
            <a:fld id="{E846C089-B6B5-49C4-9828-AB48D2FABFE4}" type="slidenum">
              <a:rPr lang="en-GB"/>
              <a:pPr/>
              <a:t>‹#›</a:t>
            </a:fld>
            <a:endParaRPr lang="en-GB"/>
          </a:p>
        </p:txBody>
      </p:sp>
    </p:spTree>
    <p:extLst>
      <p:ext uri="{BB962C8B-B14F-4D97-AF65-F5344CB8AC3E}">
        <p14:creationId xmlns:p14="http://schemas.microsoft.com/office/powerpoint/2010/main" val="161968991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itchFamily="34" charset="0"/>
        <a:ea typeface="+mn-ea"/>
        <a:cs typeface="+mn-cs"/>
      </a:defRPr>
    </a:lvl1pPr>
    <a:lvl2pPr marL="457200" algn="l" rtl="0" fontAlgn="base">
      <a:spcBef>
        <a:spcPct val="30000"/>
      </a:spcBef>
      <a:spcAft>
        <a:spcPct val="0"/>
      </a:spcAft>
      <a:defRPr sz="1200" kern="1200">
        <a:solidFill>
          <a:schemeClr val="tx1"/>
        </a:solidFill>
        <a:latin typeface="Calibri" pitchFamily="34" charset="0"/>
        <a:ea typeface="+mn-ea"/>
        <a:cs typeface="+mn-cs"/>
      </a:defRPr>
    </a:lvl2pPr>
    <a:lvl3pPr marL="914400" algn="l" rtl="0" fontAlgn="base">
      <a:spcBef>
        <a:spcPct val="30000"/>
      </a:spcBef>
      <a:spcAft>
        <a:spcPct val="0"/>
      </a:spcAft>
      <a:defRPr sz="1200" kern="1200">
        <a:solidFill>
          <a:schemeClr val="tx1"/>
        </a:solidFill>
        <a:latin typeface="Calibri" pitchFamily="34" charset="0"/>
        <a:ea typeface="+mn-ea"/>
        <a:cs typeface="+mn-cs"/>
      </a:defRPr>
    </a:lvl3pPr>
    <a:lvl4pPr marL="1371600" algn="l" rtl="0" fontAlgn="base">
      <a:spcBef>
        <a:spcPct val="30000"/>
      </a:spcBef>
      <a:spcAft>
        <a:spcPct val="0"/>
      </a:spcAft>
      <a:defRPr sz="1200" kern="1200">
        <a:solidFill>
          <a:schemeClr val="tx1"/>
        </a:solidFill>
        <a:latin typeface="Calibri" pitchFamily="34" charset="0"/>
        <a:ea typeface="+mn-ea"/>
        <a:cs typeface="+mn-cs"/>
      </a:defRPr>
    </a:lvl4pPr>
    <a:lvl5pPr marL="1828800" algn="l" rtl="0" fontAlgn="base">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err="1" smtClean="0"/>
              <a:t>Ayaz</a:t>
            </a:r>
            <a:endParaRPr lang="en-GB" b="1" dirty="0" smtClean="0"/>
          </a:p>
          <a:p>
            <a:endParaRPr lang="en-GB" dirty="0" smtClean="0"/>
          </a:p>
          <a:p>
            <a:r>
              <a:rPr lang="en-GB" dirty="0" smtClean="0"/>
              <a:t>Hello</a:t>
            </a:r>
            <a:r>
              <a:rPr lang="en-GB" baseline="0" dirty="0" smtClean="0"/>
              <a:t> everyone</a:t>
            </a:r>
          </a:p>
          <a:p>
            <a:endParaRPr lang="en-GB" baseline="0" dirty="0" smtClean="0"/>
          </a:p>
          <a:p>
            <a:r>
              <a:rPr lang="en-GB" baseline="0" dirty="0" smtClean="0"/>
              <a:t>It is good to be here</a:t>
            </a:r>
            <a:endParaRPr lang="en-GB" baseline="0" dirty="0" smtClean="0"/>
          </a:p>
          <a:p>
            <a:endParaRPr lang="en-GB" baseline="0" dirty="0" smtClean="0"/>
          </a:p>
          <a:p>
            <a:r>
              <a:rPr lang="en-GB" baseline="0" dirty="0" smtClean="0"/>
              <a:t>My name is….. and </a:t>
            </a:r>
            <a:r>
              <a:rPr lang="en-GB" baseline="0" dirty="0" smtClean="0"/>
              <a:t>this is Brian and this is Diana.</a:t>
            </a:r>
            <a:endParaRPr lang="en-GB" baseline="0" dirty="0" smtClean="0"/>
          </a:p>
          <a:p>
            <a:endParaRPr lang="en-GB" baseline="0" dirty="0" smtClean="0"/>
          </a:p>
          <a:p>
            <a:r>
              <a:rPr lang="en-GB" baseline="0" dirty="0" smtClean="0"/>
              <a:t>We would like to tell you about our project Building Futures</a:t>
            </a:r>
            <a:endParaRPr lang="en-GB" dirty="0"/>
          </a:p>
        </p:txBody>
      </p:sp>
      <p:sp>
        <p:nvSpPr>
          <p:cNvPr id="4" name="Slide Number Placeholder 3"/>
          <p:cNvSpPr>
            <a:spLocks noGrp="1"/>
          </p:cNvSpPr>
          <p:nvPr>
            <p:ph type="sldNum" sz="quarter" idx="10"/>
          </p:nvPr>
        </p:nvSpPr>
        <p:spPr/>
        <p:txBody>
          <a:bodyPr/>
          <a:lstStyle/>
          <a:p>
            <a:fld id="{E846C089-B6B5-49C4-9828-AB48D2FABFE4}" type="slidenum">
              <a:rPr lang="en-GB" smtClean="0"/>
              <a:pPr/>
              <a:t>1</a:t>
            </a:fld>
            <a:endParaRPr lang="en-GB"/>
          </a:p>
        </p:txBody>
      </p:sp>
    </p:spTree>
    <p:extLst>
      <p:ext uri="{BB962C8B-B14F-4D97-AF65-F5344CB8AC3E}">
        <p14:creationId xmlns:p14="http://schemas.microsoft.com/office/powerpoint/2010/main" val="36121628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smtClean="0"/>
              <a:t>Brian</a:t>
            </a:r>
          </a:p>
          <a:p>
            <a:endParaRPr lang="en-GB" sz="1800" dirty="0" smtClean="0"/>
          </a:p>
          <a:p>
            <a:r>
              <a:rPr lang="en-GB" sz="1800" dirty="0" smtClean="0"/>
              <a:t>There</a:t>
            </a:r>
            <a:r>
              <a:rPr lang="en-GB" sz="1800" baseline="0" dirty="0" smtClean="0"/>
              <a:t> was a good atmosphere, a good feeling in the room, bringing people together to tackle issues now, not later, communicating, building self esteem and confidence</a:t>
            </a:r>
            <a:endParaRPr lang="en-GB" sz="1800" dirty="0" smtClean="0"/>
          </a:p>
          <a:p>
            <a:endParaRPr lang="en-GB" sz="1800" dirty="0" smtClean="0"/>
          </a:p>
        </p:txBody>
      </p:sp>
      <p:sp>
        <p:nvSpPr>
          <p:cNvPr id="4" name="Slide Number Placeholder 3"/>
          <p:cNvSpPr>
            <a:spLocks noGrp="1"/>
          </p:cNvSpPr>
          <p:nvPr>
            <p:ph type="sldNum" sz="quarter" idx="10"/>
          </p:nvPr>
        </p:nvSpPr>
        <p:spPr/>
        <p:txBody>
          <a:bodyPr/>
          <a:lstStyle/>
          <a:p>
            <a:fld id="{E846C089-B6B5-49C4-9828-AB48D2FABFE4}" type="slidenum">
              <a:rPr lang="en-GB" smtClean="0"/>
              <a:pPr/>
              <a:t>10</a:t>
            </a:fld>
            <a:endParaRPr lang="en-GB"/>
          </a:p>
        </p:txBody>
      </p:sp>
    </p:spTree>
    <p:extLst>
      <p:ext uri="{BB962C8B-B14F-4D97-AF65-F5344CB8AC3E}">
        <p14:creationId xmlns:p14="http://schemas.microsoft.com/office/powerpoint/2010/main" val="13796503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846C089-B6B5-49C4-9828-AB48D2FABFE4}" type="slidenum">
              <a:rPr lang="en-GB" smtClean="0"/>
              <a:pPr/>
              <a:t>11</a:t>
            </a:fld>
            <a:endParaRPr lang="en-GB"/>
          </a:p>
        </p:txBody>
      </p:sp>
    </p:spTree>
    <p:extLst>
      <p:ext uri="{BB962C8B-B14F-4D97-AF65-F5344CB8AC3E}">
        <p14:creationId xmlns:p14="http://schemas.microsoft.com/office/powerpoint/2010/main" val="34568305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the poster advertising our summer </a:t>
            </a:r>
            <a:r>
              <a:rPr lang="en-GB" dirty="0" smtClean="0"/>
              <a:t>event. Dr Who idea from service users</a:t>
            </a:r>
            <a:endParaRPr lang="en-GB" dirty="0"/>
          </a:p>
        </p:txBody>
      </p:sp>
      <p:sp>
        <p:nvSpPr>
          <p:cNvPr id="4" name="Slide Number Placeholder 3"/>
          <p:cNvSpPr>
            <a:spLocks noGrp="1"/>
          </p:cNvSpPr>
          <p:nvPr>
            <p:ph type="sldNum" sz="quarter" idx="10"/>
          </p:nvPr>
        </p:nvSpPr>
        <p:spPr/>
        <p:txBody>
          <a:bodyPr/>
          <a:lstStyle/>
          <a:p>
            <a:fld id="{E846C089-B6B5-49C4-9828-AB48D2FABFE4}" type="slidenum">
              <a:rPr lang="en-GB" smtClean="0"/>
              <a:pPr/>
              <a:t>12</a:t>
            </a:fld>
            <a:endParaRPr lang="en-GB"/>
          </a:p>
        </p:txBody>
      </p:sp>
    </p:spTree>
    <p:extLst>
      <p:ext uri="{BB962C8B-B14F-4D97-AF65-F5344CB8AC3E}">
        <p14:creationId xmlns:p14="http://schemas.microsoft.com/office/powerpoint/2010/main" val="29328358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846C089-B6B5-49C4-9828-AB48D2FABFE4}" type="slidenum">
              <a:rPr lang="en-GB" smtClean="0"/>
              <a:pPr/>
              <a:t>13</a:t>
            </a:fld>
            <a:endParaRPr lang="en-GB"/>
          </a:p>
        </p:txBody>
      </p:sp>
    </p:spTree>
    <p:extLst>
      <p:ext uri="{BB962C8B-B14F-4D97-AF65-F5344CB8AC3E}">
        <p14:creationId xmlns:p14="http://schemas.microsoft.com/office/powerpoint/2010/main" val="34916837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846C089-B6B5-49C4-9828-AB48D2FABFE4}" type="slidenum">
              <a:rPr lang="en-GB" smtClean="0"/>
              <a:pPr/>
              <a:t>14</a:t>
            </a:fld>
            <a:endParaRPr lang="en-GB"/>
          </a:p>
        </p:txBody>
      </p:sp>
    </p:spTree>
    <p:extLst>
      <p:ext uri="{BB962C8B-B14F-4D97-AF65-F5344CB8AC3E}">
        <p14:creationId xmlns:p14="http://schemas.microsoft.com/office/powerpoint/2010/main" val="546960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part of the getting ready book Cathy helped us design</a:t>
            </a:r>
            <a:endParaRPr lang="en-GB" dirty="0"/>
          </a:p>
        </p:txBody>
      </p:sp>
      <p:sp>
        <p:nvSpPr>
          <p:cNvPr id="4" name="Slide Number Placeholder 3"/>
          <p:cNvSpPr>
            <a:spLocks noGrp="1"/>
          </p:cNvSpPr>
          <p:nvPr>
            <p:ph type="sldNum" sz="quarter" idx="10"/>
          </p:nvPr>
        </p:nvSpPr>
        <p:spPr/>
        <p:txBody>
          <a:bodyPr/>
          <a:lstStyle/>
          <a:p>
            <a:fld id="{E846C089-B6B5-49C4-9828-AB48D2FABFE4}" type="slidenum">
              <a:rPr lang="en-GB" smtClean="0"/>
              <a:pPr/>
              <a:t>15</a:t>
            </a:fld>
            <a:endParaRPr lang="en-GB"/>
          </a:p>
        </p:txBody>
      </p:sp>
    </p:spTree>
    <p:extLst>
      <p:ext uri="{BB962C8B-B14F-4D97-AF65-F5344CB8AC3E}">
        <p14:creationId xmlns:p14="http://schemas.microsoft.com/office/powerpoint/2010/main" val="16328067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846C089-B6B5-49C4-9828-AB48D2FABFE4}" type="slidenum">
              <a:rPr lang="en-GB" smtClean="0"/>
              <a:pPr/>
              <a:t>16</a:t>
            </a:fld>
            <a:endParaRPr lang="en-GB"/>
          </a:p>
        </p:txBody>
      </p:sp>
    </p:spTree>
    <p:extLst>
      <p:ext uri="{BB962C8B-B14F-4D97-AF65-F5344CB8AC3E}">
        <p14:creationId xmlns:p14="http://schemas.microsoft.com/office/powerpoint/2010/main" val="7219350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Calibri" pitchFamily="34" charset="0"/>
                <a:ea typeface="+mn-ea"/>
                <a:cs typeface="+mn-cs"/>
              </a:rPr>
              <a:t>Many of the changes that came about over the last 25 years were reflected in the life of Peter Kemp, whom many of you knew.  Peter was part of the Building Futures team but very sadly died a few weeks ago.  He came to Yarrow from a long-stay institution where he had little choice or control over his life.  At Yarrow, Peter took control of his life.  He did and enjoyed the ordinary things in life, a bus ride, a coffee, making friends and in the words of his poem ‘I went to </a:t>
            </a:r>
            <a:r>
              <a:rPr lang="en-US" sz="1200" kern="1200" dirty="0" err="1" smtClean="0">
                <a:solidFill>
                  <a:schemeClr val="tx1"/>
                </a:solidFill>
                <a:effectLst/>
                <a:latin typeface="Calibri" pitchFamily="34" charset="0"/>
                <a:ea typeface="+mn-ea"/>
                <a:cs typeface="+mn-cs"/>
              </a:rPr>
              <a:t>Soho</a:t>
            </a:r>
            <a:r>
              <a:rPr lang="en-US" sz="1200" kern="1200" dirty="0" smtClean="0">
                <a:solidFill>
                  <a:schemeClr val="tx1"/>
                </a:solidFill>
                <a:effectLst/>
                <a:latin typeface="Calibri" pitchFamily="34" charset="0"/>
                <a:ea typeface="+mn-ea"/>
                <a:cs typeface="+mn-cs"/>
              </a:rPr>
              <a:t>’ became </a:t>
            </a:r>
            <a:r>
              <a:rPr lang="en-US" sz="1200" b="1" i="1" kern="1200" dirty="0" smtClean="0">
                <a:solidFill>
                  <a:schemeClr val="tx1"/>
                </a:solidFill>
                <a:effectLst/>
                <a:latin typeface="Calibri" pitchFamily="34" charset="0"/>
                <a:ea typeface="+mn-ea"/>
                <a:cs typeface="+mn-cs"/>
              </a:rPr>
              <a:t>‘a most contented bloke’.</a:t>
            </a:r>
            <a:r>
              <a:rPr lang="en-US" sz="1200" i="1" kern="1200" dirty="0" smtClean="0">
                <a:solidFill>
                  <a:schemeClr val="tx1"/>
                </a:solidFill>
                <a:effectLst/>
                <a:latin typeface="Calibri" pitchFamily="34" charset="0"/>
                <a:ea typeface="+mn-ea"/>
                <a:cs typeface="+mn-cs"/>
              </a:rPr>
              <a:t>  </a:t>
            </a:r>
            <a:r>
              <a:rPr lang="en-US" sz="1200" kern="1200" dirty="0" smtClean="0">
                <a:solidFill>
                  <a:schemeClr val="tx1"/>
                </a:solidFill>
                <a:effectLst/>
                <a:latin typeface="Calibri" pitchFamily="34" charset="0"/>
                <a:ea typeface="+mn-ea"/>
                <a:cs typeface="+mn-cs"/>
              </a:rPr>
              <a:t>A copy of the poem can be found at the end of this presentation.  </a:t>
            </a:r>
            <a:endParaRPr lang="en-GB" sz="1200" kern="1200" dirty="0" smtClean="0">
              <a:solidFill>
                <a:schemeClr val="tx1"/>
              </a:solidFill>
              <a:effectLst/>
              <a:latin typeface="Calibri" pitchFamily="34" charset="0"/>
              <a:ea typeface="+mn-ea"/>
              <a:cs typeface="+mn-cs"/>
            </a:endParaRPr>
          </a:p>
          <a:p>
            <a:r>
              <a:rPr lang="en-US" sz="1200" kern="1200" dirty="0" smtClean="0">
                <a:solidFill>
                  <a:schemeClr val="tx1"/>
                </a:solidFill>
                <a:effectLst/>
                <a:latin typeface="Calibri" pitchFamily="34" charset="0"/>
                <a:ea typeface="+mn-ea"/>
                <a:cs typeface="+mn-cs"/>
              </a:rPr>
              <a:t> </a:t>
            </a:r>
            <a:endParaRPr lang="en-GB" sz="1200" kern="1200" dirty="0" smtClean="0">
              <a:solidFill>
                <a:schemeClr val="tx1"/>
              </a:solidFill>
              <a:effectLst/>
              <a:latin typeface="Calibri" pitchFamily="34" charset="0"/>
              <a:ea typeface="+mn-ea"/>
              <a:cs typeface="+mn-cs"/>
            </a:endParaRPr>
          </a:p>
          <a:p>
            <a:r>
              <a:rPr lang="en-US" sz="1200" kern="1200" dirty="0" smtClean="0">
                <a:solidFill>
                  <a:schemeClr val="tx1"/>
                </a:solidFill>
                <a:effectLst/>
                <a:latin typeface="Calibri" pitchFamily="34" charset="0"/>
                <a:ea typeface="+mn-ea"/>
                <a:cs typeface="+mn-cs"/>
              </a:rPr>
              <a:t>With the support, commitment, dedication and skills of Yarrow’s staff, Peter successfully established a new life with a very large circle of friends, ran a film club at The Gate and wrote a regular music blog with a following of 47,000.  We are dedicating our work on Building Futures to Peter Kemp</a:t>
            </a:r>
            <a:endParaRPr lang="en-GB" sz="1200" kern="1200" dirty="0" smtClean="0">
              <a:solidFill>
                <a:schemeClr val="tx1"/>
              </a:solidFill>
              <a:effectLst/>
              <a:latin typeface="Calibri" pitchFamily="34" charset="0"/>
              <a:ea typeface="+mn-ea"/>
              <a:cs typeface="+mn-cs"/>
            </a:endParaRPr>
          </a:p>
          <a:p>
            <a:endParaRPr lang="en-GB" sz="1800" baseline="0" dirty="0" smtClean="0"/>
          </a:p>
        </p:txBody>
      </p:sp>
      <p:sp>
        <p:nvSpPr>
          <p:cNvPr id="4" name="Slide Number Placeholder 3"/>
          <p:cNvSpPr>
            <a:spLocks noGrp="1"/>
          </p:cNvSpPr>
          <p:nvPr>
            <p:ph type="sldNum" sz="quarter" idx="10"/>
          </p:nvPr>
        </p:nvSpPr>
        <p:spPr/>
        <p:txBody>
          <a:bodyPr/>
          <a:lstStyle/>
          <a:p>
            <a:fld id="{E846C089-B6B5-49C4-9828-AB48D2FABFE4}" type="slidenum">
              <a:rPr lang="en-GB" smtClean="0"/>
              <a:pPr/>
              <a:t>17</a:t>
            </a:fld>
            <a:endParaRPr lang="en-GB"/>
          </a:p>
        </p:txBody>
      </p:sp>
    </p:spTree>
    <p:extLst>
      <p:ext uri="{BB962C8B-B14F-4D97-AF65-F5344CB8AC3E}">
        <p14:creationId xmlns:p14="http://schemas.microsoft.com/office/powerpoint/2010/main" val="45192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smtClean="0"/>
              <a:t>Diana to ask Brian – why do you think this work is so</a:t>
            </a:r>
            <a:r>
              <a:rPr lang="en-GB" sz="1800" baseline="0" dirty="0" smtClean="0"/>
              <a:t> important?</a:t>
            </a:r>
          </a:p>
          <a:p>
            <a:endParaRPr lang="en-GB" sz="1800" baseline="0" dirty="0" smtClean="0"/>
          </a:p>
          <a:p>
            <a:endParaRPr lang="en-GB" sz="1800" dirty="0"/>
          </a:p>
        </p:txBody>
      </p:sp>
      <p:sp>
        <p:nvSpPr>
          <p:cNvPr id="4" name="Slide Number Placeholder 3"/>
          <p:cNvSpPr>
            <a:spLocks noGrp="1"/>
          </p:cNvSpPr>
          <p:nvPr>
            <p:ph type="sldNum" sz="quarter" idx="10"/>
          </p:nvPr>
        </p:nvSpPr>
        <p:spPr/>
        <p:txBody>
          <a:bodyPr/>
          <a:lstStyle/>
          <a:p>
            <a:fld id="{E846C089-B6B5-49C4-9828-AB48D2FABFE4}" type="slidenum">
              <a:rPr lang="en-GB" smtClean="0"/>
              <a:pPr/>
              <a:t>2</a:t>
            </a:fld>
            <a:endParaRPr lang="en-GB"/>
          </a:p>
        </p:txBody>
      </p:sp>
    </p:spTree>
    <p:extLst>
      <p:ext uri="{BB962C8B-B14F-4D97-AF65-F5344CB8AC3E}">
        <p14:creationId xmlns:p14="http://schemas.microsoft.com/office/powerpoint/2010/main" val="29273364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smtClean="0"/>
              <a:t>Diana to tell story</a:t>
            </a:r>
            <a:r>
              <a:rPr lang="en-GB" sz="1800" baseline="0" dirty="0" smtClean="0"/>
              <a:t> of canoeing down a river, instructor says don’t hit the rock, all you can do is think about the rock – and guess what, you hit it!</a:t>
            </a:r>
          </a:p>
          <a:p>
            <a:endParaRPr lang="en-GB" sz="1800" baseline="0" dirty="0" smtClean="0"/>
          </a:p>
          <a:p>
            <a:r>
              <a:rPr lang="en-GB" sz="1800" baseline="0" dirty="0" smtClean="0"/>
              <a:t>If he said aim for open water, the rock wouldn’t be on your mind – and guess what, you miss the rock!</a:t>
            </a:r>
          </a:p>
          <a:p>
            <a:endParaRPr lang="en-GB" sz="1800" baseline="0" dirty="0" smtClean="0"/>
          </a:p>
          <a:p>
            <a:r>
              <a:rPr lang="en-GB" sz="1800" baseline="0" dirty="0" smtClean="0"/>
              <a:t>So by the same token – we say, lets look at the good stuff, what we do really well, lets really talk about it, find out why it went so well, that way we can do more of the good stuff, hence the saying – you get what you focus on</a:t>
            </a:r>
          </a:p>
          <a:p>
            <a:endParaRPr lang="en-GB" dirty="0" smtClean="0"/>
          </a:p>
          <a:p>
            <a:r>
              <a:rPr lang="en-GB" dirty="0" smtClean="0"/>
              <a:t>We wanted to use a different</a:t>
            </a:r>
            <a:r>
              <a:rPr lang="en-GB" baseline="0" dirty="0" smtClean="0"/>
              <a:t> more creative approach to planning. Traditional models can focus heavily on what’s going wrong. on fixing problems and on financial constraints. This is a more creative and valuing approach, one which allows us to focus on our great practise, it builds motivation and enables more great work to flourish, it involves lots of people designing the future together and this way creates capacity and builds engagement.</a:t>
            </a:r>
            <a:endParaRPr lang="en-GB" dirty="0"/>
          </a:p>
        </p:txBody>
      </p:sp>
      <p:sp>
        <p:nvSpPr>
          <p:cNvPr id="4" name="Slide Number Placeholder 3"/>
          <p:cNvSpPr>
            <a:spLocks noGrp="1"/>
          </p:cNvSpPr>
          <p:nvPr>
            <p:ph type="sldNum" sz="quarter" idx="10"/>
          </p:nvPr>
        </p:nvSpPr>
        <p:spPr/>
        <p:txBody>
          <a:bodyPr/>
          <a:lstStyle/>
          <a:p>
            <a:fld id="{E846C089-B6B5-49C4-9828-AB48D2FABFE4}" type="slidenum">
              <a:rPr lang="en-GB" smtClean="0"/>
              <a:pPr/>
              <a:t>3</a:t>
            </a:fld>
            <a:endParaRPr lang="en-GB"/>
          </a:p>
        </p:txBody>
      </p:sp>
    </p:spTree>
    <p:extLst>
      <p:ext uri="{BB962C8B-B14F-4D97-AF65-F5344CB8AC3E}">
        <p14:creationId xmlns:p14="http://schemas.microsoft.com/office/powerpoint/2010/main" val="11586573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846C089-B6B5-49C4-9828-AB48D2FABFE4}" type="slidenum">
              <a:rPr lang="en-GB" smtClean="0"/>
              <a:pPr/>
              <a:t>4</a:t>
            </a:fld>
            <a:endParaRPr lang="en-GB"/>
          </a:p>
        </p:txBody>
      </p:sp>
    </p:spTree>
    <p:extLst>
      <p:ext uri="{BB962C8B-B14F-4D97-AF65-F5344CB8AC3E}">
        <p14:creationId xmlns:p14="http://schemas.microsoft.com/office/powerpoint/2010/main" val="14192925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846C089-B6B5-49C4-9828-AB48D2FABFE4}" type="slidenum">
              <a:rPr lang="en-GB" smtClean="0"/>
              <a:pPr/>
              <a:t>5</a:t>
            </a:fld>
            <a:endParaRPr lang="en-GB"/>
          </a:p>
        </p:txBody>
      </p:sp>
    </p:spTree>
    <p:extLst>
      <p:ext uri="{BB962C8B-B14F-4D97-AF65-F5344CB8AC3E}">
        <p14:creationId xmlns:p14="http://schemas.microsoft.com/office/powerpoint/2010/main" val="22933669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smtClean="0"/>
              <a:t>Diana</a:t>
            </a:r>
          </a:p>
          <a:p>
            <a:endParaRPr lang="en-GB" sz="1800" dirty="0" smtClean="0"/>
          </a:p>
          <a:p>
            <a:r>
              <a:rPr lang="en-GB" sz="1800" dirty="0" smtClean="0"/>
              <a:t>We had two people helping us. </a:t>
            </a:r>
          </a:p>
          <a:p>
            <a:endParaRPr lang="en-GB" sz="1800" dirty="0" smtClean="0"/>
          </a:p>
          <a:p>
            <a:r>
              <a:rPr lang="en-GB" sz="1800" dirty="0" smtClean="0"/>
              <a:t>Paul Davies how understands</a:t>
            </a:r>
            <a:r>
              <a:rPr lang="en-GB" sz="1800" baseline="0" dirty="0" smtClean="0"/>
              <a:t> Appreciative Inquiry </a:t>
            </a:r>
          </a:p>
          <a:p>
            <a:endParaRPr lang="en-GB" sz="1800" baseline="0" dirty="0" smtClean="0"/>
          </a:p>
          <a:p>
            <a:r>
              <a:rPr lang="en-GB" sz="1800" baseline="0" dirty="0" smtClean="0"/>
              <a:t>Cathy </a:t>
            </a:r>
            <a:r>
              <a:rPr lang="en-GB" sz="1800" baseline="0" dirty="0" err="1" smtClean="0"/>
              <a:t>Claydon</a:t>
            </a:r>
            <a:r>
              <a:rPr lang="en-GB" sz="1800" baseline="0" dirty="0" smtClean="0"/>
              <a:t> a speech and language therapist who is helping us to find ways to include people who use our services in everything we do.</a:t>
            </a:r>
          </a:p>
          <a:p>
            <a:endParaRPr lang="en-GB" sz="1800" baseline="0" dirty="0" smtClean="0"/>
          </a:p>
          <a:p>
            <a:r>
              <a:rPr lang="en-GB" sz="1800" baseline="0" dirty="0" smtClean="0"/>
              <a:t>The family day was a great opportunity to work with families in a different way, getting them involved in thinking about what Yarrow does really well and imagining a better future. It is the start of a new relationship with families</a:t>
            </a:r>
            <a:endParaRPr lang="en-GB" sz="1800" dirty="0"/>
          </a:p>
        </p:txBody>
      </p:sp>
      <p:sp>
        <p:nvSpPr>
          <p:cNvPr id="4" name="Slide Number Placeholder 3"/>
          <p:cNvSpPr>
            <a:spLocks noGrp="1"/>
          </p:cNvSpPr>
          <p:nvPr>
            <p:ph type="sldNum" sz="quarter" idx="10"/>
          </p:nvPr>
        </p:nvSpPr>
        <p:spPr/>
        <p:txBody>
          <a:bodyPr/>
          <a:lstStyle/>
          <a:p>
            <a:fld id="{E846C089-B6B5-49C4-9828-AB48D2FABFE4}" type="slidenum">
              <a:rPr lang="en-GB" smtClean="0"/>
              <a:pPr/>
              <a:t>6</a:t>
            </a:fld>
            <a:endParaRPr lang="en-GB"/>
          </a:p>
        </p:txBody>
      </p:sp>
    </p:spTree>
    <p:extLst>
      <p:ext uri="{BB962C8B-B14F-4D97-AF65-F5344CB8AC3E}">
        <p14:creationId xmlns:p14="http://schemas.microsoft.com/office/powerpoint/2010/main" val="23170147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smtClean="0"/>
              <a:t>Diana</a:t>
            </a:r>
          </a:p>
          <a:p>
            <a:endParaRPr lang="en-GB" sz="1800" dirty="0" smtClean="0"/>
          </a:p>
          <a:p>
            <a:r>
              <a:rPr lang="en-GB" sz="1800" dirty="0" smtClean="0"/>
              <a:t>This is part of the poster we sent to people</a:t>
            </a:r>
            <a:r>
              <a:rPr lang="en-GB" sz="1800" baseline="0" dirty="0" smtClean="0"/>
              <a:t> inviting them to come</a:t>
            </a:r>
          </a:p>
          <a:p>
            <a:endParaRPr lang="en-GB" sz="1800" baseline="0" dirty="0" smtClean="0"/>
          </a:p>
          <a:p>
            <a:r>
              <a:rPr lang="en-GB" sz="1800" baseline="0" dirty="0" smtClean="0"/>
              <a:t>So people could tell their stories we asked them to bring along something to help them tell their story of their best or most important thing</a:t>
            </a:r>
          </a:p>
          <a:p>
            <a:endParaRPr lang="en-GB" sz="1800" baseline="0" dirty="0" smtClean="0"/>
          </a:p>
          <a:p>
            <a:r>
              <a:rPr lang="en-GB" sz="1800" b="1" dirty="0" smtClean="0"/>
              <a:t>Diana ask Brian what he</a:t>
            </a:r>
            <a:r>
              <a:rPr lang="en-GB" sz="1800" b="1" baseline="0" dirty="0" smtClean="0"/>
              <a:t> thought about the event</a:t>
            </a:r>
            <a:endParaRPr lang="en-GB" sz="1800" b="1" dirty="0" smtClean="0"/>
          </a:p>
          <a:p>
            <a:endParaRPr lang="en-GB" sz="1800" dirty="0" smtClean="0"/>
          </a:p>
          <a:p>
            <a:r>
              <a:rPr lang="en-GB" sz="1800" dirty="0" smtClean="0"/>
              <a:t>I remember</a:t>
            </a:r>
            <a:r>
              <a:rPr lang="en-GB" sz="1800" baseline="0" dirty="0" smtClean="0"/>
              <a:t> Paul was very good at explaining what we were going to do.</a:t>
            </a:r>
          </a:p>
          <a:p>
            <a:endParaRPr lang="en-GB" sz="1800" baseline="0" dirty="0" smtClean="0"/>
          </a:p>
          <a:p>
            <a:r>
              <a:rPr lang="en-GB" sz="1800" baseline="0" dirty="0" smtClean="0"/>
              <a:t>He wanted us to generate lots of conversations, talk to each other, chat</a:t>
            </a:r>
          </a:p>
          <a:p>
            <a:endParaRPr lang="en-GB" sz="1800" baseline="0" dirty="0" smtClean="0"/>
          </a:p>
          <a:p>
            <a:r>
              <a:rPr lang="en-GB" sz="1800" baseline="0" dirty="0" smtClean="0"/>
              <a:t>Cathy was very good. She told us to bring something important with us. </a:t>
            </a:r>
          </a:p>
          <a:p>
            <a:endParaRPr lang="en-GB" sz="1800" baseline="0" dirty="0" smtClean="0"/>
          </a:p>
          <a:p>
            <a:r>
              <a:rPr lang="en-GB" sz="1800" baseline="0" dirty="0" smtClean="0"/>
              <a:t>I brought my panic alarm. Its very important to me</a:t>
            </a:r>
          </a:p>
          <a:p>
            <a:endParaRPr lang="en-GB" sz="1800" baseline="0" dirty="0" smtClean="0"/>
          </a:p>
          <a:p>
            <a:r>
              <a:rPr lang="en-GB" sz="1800" b="1" baseline="0" dirty="0" err="1" smtClean="0"/>
              <a:t>Ayaz</a:t>
            </a:r>
            <a:r>
              <a:rPr lang="en-GB" sz="1800" b="1" baseline="0" dirty="0" smtClean="0"/>
              <a:t> </a:t>
            </a:r>
            <a:r>
              <a:rPr lang="en-GB" sz="1800" baseline="0" dirty="0" smtClean="0"/>
              <a:t>– I bought a picture of a cricket player and information about a gardening project I did</a:t>
            </a:r>
          </a:p>
          <a:p>
            <a:r>
              <a:rPr lang="en-GB" sz="1800" baseline="0" dirty="0" smtClean="0"/>
              <a:t> </a:t>
            </a:r>
            <a:endParaRPr lang="en-GB" sz="1800" dirty="0"/>
          </a:p>
        </p:txBody>
      </p:sp>
      <p:sp>
        <p:nvSpPr>
          <p:cNvPr id="4" name="Slide Number Placeholder 3"/>
          <p:cNvSpPr>
            <a:spLocks noGrp="1"/>
          </p:cNvSpPr>
          <p:nvPr>
            <p:ph type="sldNum" sz="quarter" idx="10"/>
          </p:nvPr>
        </p:nvSpPr>
        <p:spPr/>
        <p:txBody>
          <a:bodyPr/>
          <a:lstStyle/>
          <a:p>
            <a:fld id="{E846C089-B6B5-49C4-9828-AB48D2FABFE4}" type="slidenum">
              <a:rPr lang="en-GB" smtClean="0"/>
              <a:pPr/>
              <a:t>7</a:t>
            </a:fld>
            <a:endParaRPr lang="en-GB"/>
          </a:p>
        </p:txBody>
      </p:sp>
    </p:spTree>
    <p:extLst>
      <p:ext uri="{BB962C8B-B14F-4D97-AF65-F5344CB8AC3E}">
        <p14:creationId xmlns:p14="http://schemas.microsoft.com/office/powerpoint/2010/main" val="22933323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smtClean="0"/>
              <a:t>This is some of</a:t>
            </a:r>
            <a:r>
              <a:rPr lang="en-GB" sz="1800" baseline="0" dirty="0" smtClean="0"/>
              <a:t> the work I did – </a:t>
            </a:r>
            <a:r>
              <a:rPr lang="en-GB" sz="1800" baseline="0" dirty="0" err="1" smtClean="0"/>
              <a:t>Ayaz</a:t>
            </a:r>
            <a:r>
              <a:rPr lang="en-GB" sz="1800" baseline="0" dirty="0" smtClean="0"/>
              <a:t> and Brian s</a:t>
            </a:r>
            <a:r>
              <a:rPr lang="en-GB" sz="1800" dirty="0" smtClean="0"/>
              <a:t>how</a:t>
            </a:r>
            <a:r>
              <a:rPr lang="en-GB" sz="1800" baseline="0" dirty="0" smtClean="0"/>
              <a:t> posters on wall</a:t>
            </a:r>
          </a:p>
          <a:p>
            <a:endParaRPr lang="en-GB" sz="1800" baseline="0" dirty="0" smtClean="0"/>
          </a:p>
          <a:p>
            <a:endParaRPr lang="en-GB" sz="1800" dirty="0"/>
          </a:p>
        </p:txBody>
      </p:sp>
      <p:sp>
        <p:nvSpPr>
          <p:cNvPr id="4" name="Slide Number Placeholder 3"/>
          <p:cNvSpPr>
            <a:spLocks noGrp="1"/>
          </p:cNvSpPr>
          <p:nvPr>
            <p:ph type="sldNum" sz="quarter" idx="10"/>
          </p:nvPr>
        </p:nvSpPr>
        <p:spPr/>
        <p:txBody>
          <a:bodyPr/>
          <a:lstStyle/>
          <a:p>
            <a:fld id="{E846C089-B6B5-49C4-9828-AB48D2FABFE4}" type="slidenum">
              <a:rPr lang="en-GB" smtClean="0"/>
              <a:pPr/>
              <a:t>8</a:t>
            </a:fld>
            <a:endParaRPr lang="en-GB"/>
          </a:p>
        </p:txBody>
      </p:sp>
    </p:spTree>
    <p:extLst>
      <p:ext uri="{BB962C8B-B14F-4D97-AF65-F5344CB8AC3E}">
        <p14:creationId xmlns:p14="http://schemas.microsoft.com/office/powerpoint/2010/main" val="23008167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baseline="0" dirty="0" smtClean="0"/>
          </a:p>
          <a:p>
            <a:r>
              <a:rPr lang="en-GB" sz="1800" baseline="0" dirty="0" smtClean="0"/>
              <a:t>We all put a photograph of ourselves on a label and one by one tied it onto a on long piece of string to show who was there and that we were all working together – we called it the thread of inquiry</a:t>
            </a:r>
          </a:p>
          <a:p>
            <a:endParaRPr lang="en-GB" sz="1800" baseline="0" dirty="0" smtClean="0"/>
          </a:p>
          <a:p>
            <a:r>
              <a:rPr lang="en-GB" sz="1800" baseline="0" dirty="0" smtClean="0"/>
              <a:t>Its shows that we are all working together and how many people are involved</a:t>
            </a:r>
          </a:p>
          <a:p>
            <a:endParaRPr lang="en-GB" sz="1800" baseline="0" dirty="0" smtClean="0"/>
          </a:p>
          <a:p>
            <a:r>
              <a:rPr lang="en-GB" sz="1800" baseline="0" dirty="0" smtClean="0"/>
              <a:t>We will be adding names and labels to the thread at the next big event</a:t>
            </a:r>
          </a:p>
          <a:p>
            <a:endParaRPr lang="en-GB" sz="1800" baseline="0" dirty="0" smtClean="0"/>
          </a:p>
          <a:p>
            <a:r>
              <a:rPr lang="en-GB" sz="1800" baseline="0" dirty="0" smtClean="0"/>
              <a:t>People shared similar dreams and we grouped these together into themes, they included:</a:t>
            </a:r>
          </a:p>
          <a:p>
            <a:endParaRPr lang="en-GB" sz="1800" baseline="0" dirty="0" smtClean="0"/>
          </a:p>
          <a:p>
            <a:r>
              <a:rPr lang="en-GB" sz="1800" baseline="0" dirty="0" smtClean="0"/>
              <a:t>Wanting technology</a:t>
            </a:r>
          </a:p>
          <a:p>
            <a:r>
              <a:rPr lang="en-GB" sz="1800" baseline="0" dirty="0" smtClean="0"/>
              <a:t>Wanting to choose their staff and having kind staff to support them</a:t>
            </a:r>
          </a:p>
          <a:p>
            <a:r>
              <a:rPr lang="en-GB" sz="1800" baseline="0" dirty="0" smtClean="0"/>
              <a:t>More travel</a:t>
            </a:r>
          </a:p>
          <a:p>
            <a:r>
              <a:rPr lang="en-GB" sz="1800" baseline="0" dirty="0" smtClean="0"/>
              <a:t>More activities</a:t>
            </a:r>
            <a:endParaRPr lang="en-GB" sz="1800" dirty="0"/>
          </a:p>
        </p:txBody>
      </p:sp>
      <p:sp>
        <p:nvSpPr>
          <p:cNvPr id="4" name="Slide Number Placeholder 3"/>
          <p:cNvSpPr>
            <a:spLocks noGrp="1"/>
          </p:cNvSpPr>
          <p:nvPr>
            <p:ph type="sldNum" sz="quarter" idx="10"/>
          </p:nvPr>
        </p:nvSpPr>
        <p:spPr/>
        <p:txBody>
          <a:bodyPr/>
          <a:lstStyle/>
          <a:p>
            <a:fld id="{E846C089-B6B5-49C4-9828-AB48D2FABFE4}" type="slidenum">
              <a:rPr lang="en-GB" smtClean="0"/>
              <a:pPr/>
              <a:t>9</a:t>
            </a:fld>
            <a:endParaRPr lang="en-GB"/>
          </a:p>
        </p:txBody>
      </p:sp>
    </p:spTree>
    <p:extLst>
      <p:ext uri="{BB962C8B-B14F-4D97-AF65-F5344CB8AC3E}">
        <p14:creationId xmlns:p14="http://schemas.microsoft.com/office/powerpoint/2010/main" val="30180490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AC58E7D-E47D-4C57-BC55-5D3414F29712}" type="datetimeFigureOut">
              <a:rPr lang="en-GB" smtClean="0">
                <a:solidFill>
                  <a:prstClr val="black">
                    <a:tint val="75000"/>
                  </a:prstClr>
                </a:solidFill>
              </a:rPr>
              <a:pPr/>
              <a:t>11/07/2014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EEF5AE3-693C-4A1C-B158-C24813F1201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81426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AC58E7D-E47D-4C57-BC55-5D3414F29712}" type="datetimeFigureOut">
              <a:rPr lang="en-GB" smtClean="0">
                <a:solidFill>
                  <a:prstClr val="black">
                    <a:tint val="75000"/>
                  </a:prstClr>
                </a:solidFill>
              </a:rPr>
              <a:pPr/>
              <a:t>11/07/2014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EEF5AE3-693C-4A1C-B158-C24813F1201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692833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AC58E7D-E47D-4C57-BC55-5D3414F29712}" type="datetimeFigureOut">
              <a:rPr lang="en-GB" smtClean="0">
                <a:solidFill>
                  <a:prstClr val="black">
                    <a:tint val="75000"/>
                  </a:prstClr>
                </a:solidFill>
              </a:rPr>
              <a:pPr/>
              <a:t>11/07/2014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EEF5AE3-693C-4A1C-B158-C24813F1201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82906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2C52D4A-8471-45A9-A6C7-D3220030EE0B}" type="datetimeFigureOut">
              <a:rPr lang="en-GB" smtClean="0"/>
              <a:t>11/07/2014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1BA3BB8-E205-4BA0-9FE1-471718D194DA}" type="slidenum">
              <a:rPr lang="en-GB" smtClean="0"/>
              <a:t>‹#›</a:t>
            </a:fld>
            <a:endParaRPr lang="en-GB"/>
          </a:p>
        </p:txBody>
      </p:sp>
    </p:spTree>
    <p:extLst>
      <p:ext uri="{BB962C8B-B14F-4D97-AF65-F5344CB8AC3E}">
        <p14:creationId xmlns:p14="http://schemas.microsoft.com/office/powerpoint/2010/main" val="1668932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rgbClr val="00A29D"/>
          </a:solidFill>
        </p:spPr>
        <p:txBody>
          <a:bodyPr/>
          <a:lstStyle>
            <a:lvl1pPr>
              <a:defRPr>
                <a:solidFill>
                  <a:schemeClr val="bg1"/>
                </a:solidFill>
              </a:defRPr>
            </a:lvl1pPr>
          </a:lstStyle>
          <a:p>
            <a:r>
              <a:rPr lang="en-US"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10"/>
          </p:nvPr>
        </p:nvSpPr>
        <p:spPr/>
        <p:txBody>
          <a:bodyPr/>
          <a:lstStyle/>
          <a:p>
            <a:fld id="{EAC58E7D-E47D-4C57-BC55-5D3414F29712}" type="datetimeFigureOut">
              <a:rPr lang="en-GB" smtClean="0">
                <a:solidFill>
                  <a:prstClr val="black">
                    <a:tint val="75000"/>
                  </a:prstClr>
                </a:solidFill>
              </a:rPr>
              <a:pPr/>
              <a:t>11/07/2014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EEF5AE3-693C-4A1C-B158-C24813F1201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05899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solidFill>
            <a:srgbClr val="00A29D"/>
          </a:solidFill>
        </p:spPr>
        <p:txBody>
          <a:bodyPr anchor="t"/>
          <a:lstStyle>
            <a:lvl1pPr algn="l">
              <a:defRPr sz="4000" b="1" cap="all">
                <a:solidFill>
                  <a:schemeClr val="bg1"/>
                </a:solidFill>
              </a:defRPr>
            </a:lvl1pPr>
          </a:lstStyle>
          <a:p>
            <a:r>
              <a:rPr lang="en-US" smtClean="0"/>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C58E7D-E47D-4C57-BC55-5D3414F29712}" type="datetimeFigureOut">
              <a:rPr lang="en-GB" smtClean="0">
                <a:solidFill>
                  <a:prstClr val="black">
                    <a:tint val="75000"/>
                  </a:prstClr>
                </a:solidFill>
              </a:rPr>
              <a:pPr/>
              <a:t>11/07/2014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EEF5AE3-693C-4A1C-B158-C24813F1201A}" type="slidenum">
              <a:rPr lang="en-GB" smtClean="0">
                <a:solidFill>
                  <a:prstClr val="black">
                    <a:tint val="75000"/>
                  </a:prstClr>
                </a:solidFill>
              </a:rPr>
              <a:pPr/>
              <a:t>‹#›</a:t>
            </a:fld>
            <a:endParaRPr lang="en-GB">
              <a:solidFill>
                <a:prstClr val="black">
                  <a:tint val="75000"/>
                </a:prstClr>
              </a:solidFill>
            </a:endParaRPr>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5652120" y="266850"/>
            <a:ext cx="2809875" cy="723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3581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3774"/>
            <a:ext cx="9154532" cy="1143000"/>
          </a:xfrm>
          <a:solidFill>
            <a:srgbClr val="00A29D"/>
          </a:solidFill>
        </p:spPr>
        <p:txBody>
          <a:bodyPr/>
          <a:lstStyle>
            <a:lvl1pPr>
              <a:defRPr>
                <a:solidFill>
                  <a:schemeClr val="bg1"/>
                </a:solidFill>
              </a:defRPr>
            </a:lvl1pPr>
          </a:lstStyle>
          <a:p>
            <a:r>
              <a:rPr lang="en-US" smtClean="0"/>
              <a:t>Click to edit Master title style</a:t>
            </a:r>
            <a:endParaRPr lang="en-GB"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AC58E7D-E47D-4C57-BC55-5D3414F29712}" type="datetimeFigureOut">
              <a:rPr lang="en-GB" smtClean="0">
                <a:solidFill>
                  <a:prstClr val="black">
                    <a:tint val="75000"/>
                  </a:prstClr>
                </a:solidFill>
              </a:rPr>
              <a:pPr/>
              <a:t>11/07/2014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EEF5AE3-693C-4A1C-B158-C24813F1201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1861676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rgbClr val="00A29D"/>
          </a:solidFill>
        </p:spPr>
        <p:txBody>
          <a:bodyPr/>
          <a:lstStyle>
            <a:lvl1pPr>
              <a:defRPr>
                <a:solidFill>
                  <a:schemeClr val="bg1"/>
                </a:solidFill>
              </a:defRPr>
            </a:lvl1pPr>
          </a:lstStyle>
          <a:p>
            <a:r>
              <a:rPr lang="en-US" smtClean="0"/>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AC58E7D-E47D-4C57-BC55-5D3414F29712}" type="datetimeFigureOut">
              <a:rPr lang="en-GB" smtClean="0">
                <a:solidFill>
                  <a:prstClr val="black">
                    <a:tint val="75000"/>
                  </a:prstClr>
                </a:solidFill>
              </a:rPr>
              <a:pPr/>
              <a:t>11/07/2014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9EEF5AE3-693C-4A1C-B158-C24813F1201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1418601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rgbClr val="00A29D"/>
          </a:solidFill>
        </p:spPr>
        <p:txBody>
          <a:bodyPr/>
          <a:lstStyle>
            <a:lvl1pPr>
              <a:defRPr>
                <a:solidFill>
                  <a:schemeClr val="bg1"/>
                </a:solidFill>
              </a:defRPr>
            </a:lvl1pPr>
          </a:lstStyle>
          <a:p>
            <a:r>
              <a:rPr lang="en-US" smtClean="0"/>
              <a:t>Click to edit Master title style</a:t>
            </a:r>
            <a:endParaRPr lang="en-GB" dirty="0"/>
          </a:p>
        </p:txBody>
      </p:sp>
      <p:sp>
        <p:nvSpPr>
          <p:cNvPr id="3" name="Date Placeholder 2"/>
          <p:cNvSpPr>
            <a:spLocks noGrp="1"/>
          </p:cNvSpPr>
          <p:nvPr>
            <p:ph type="dt" sz="half" idx="10"/>
          </p:nvPr>
        </p:nvSpPr>
        <p:spPr/>
        <p:txBody>
          <a:bodyPr/>
          <a:lstStyle/>
          <a:p>
            <a:fld id="{EAC58E7D-E47D-4C57-BC55-5D3414F29712}" type="datetimeFigureOut">
              <a:rPr lang="en-GB" smtClean="0">
                <a:solidFill>
                  <a:prstClr val="black">
                    <a:tint val="75000"/>
                  </a:prstClr>
                </a:solidFill>
              </a:rPr>
              <a:pPr/>
              <a:t>11/07/2014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9EEF5AE3-693C-4A1C-B158-C24813F1201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226806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C58E7D-E47D-4C57-BC55-5D3414F29712}" type="datetimeFigureOut">
              <a:rPr lang="en-GB" smtClean="0">
                <a:solidFill>
                  <a:prstClr val="black">
                    <a:tint val="75000"/>
                  </a:prstClr>
                </a:solidFill>
              </a:rPr>
              <a:pPr/>
              <a:t>11/07/2014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9EEF5AE3-693C-4A1C-B158-C24813F1201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21996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gradFill flip="none" rotWithShape="1">
            <a:gsLst>
              <a:gs pos="0">
                <a:srgbClr val="00A29D">
                  <a:shade val="30000"/>
                  <a:satMod val="115000"/>
                </a:srgbClr>
              </a:gs>
              <a:gs pos="50000">
                <a:srgbClr val="00A29D">
                  <a:shade val="67500"/>
                  <a:satMod val="115000"/>
                </a:srgbClr>
              </a:gs>
              <a:gs pos="100000">
                <a:srgbClr val="00A29D">
                  <a:shade val="100000"/>
                  <a:satMod val="115000"/>
                </a:srgbClr>
              </a:gs>
            </a:gsLst>
            <a:lin ang="16200000" scaled="1"/>
            <a:tileRect/>
          </a:gradFill>
        </p:spPr>
        <p:txBody>
          <a:bodyPr anchor="b"/>
          <a:lstStyle>
            <a:lvl1pPr algn="l">
              <a:defRPr sz="2000" b="1">
                <a:solidFill>
                  <a:schemeClr val="bg1"/>
                </a:solidFill>
              </a:defRPr>
            </a:lvl1pPr>
          </a:lstStyle>
          <a:p>
            <a:r>
              <a:rPr lang="en-US" smtClean="0"/>
              <a:t>Click to edit Master title style</a:t>
            </a:r>
            <a:endParaRPr lang="en-GB"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3"/>
          <p:cNvSpPr>
            <a:spLocks noGrp="1"/>
          </p:cNvSpPr>
          <p:nvPr>
            <p:ph type="body" sz="half" idx="2"/>
          </p:nvPr>
        </p:nvSpPr>
        <p:spPr>
          <a:xfrm>
            <a:off x="457200" y="1435100"/>
            <a:ext cx="3008313" cy="4691063"/>
          </a:xfrm>
          <a:gradFill flip="none" rotWithShape="1">
            <a:gsLst>
              <a:gs pos="0">
                <a:srgbClr val="00A29D">
                  <a:shade val="30000"/>
                  <a:satMod val="115000"/>
                </a:srgbClr>
              </a:gs>
              <a:gs pos="50000">
                <a:srgbClr val="00A29D">
                  <a:shade val="67500"/>
                  <a:satMod val="115000"/>
                </a:srgbClr>
              </a:gs>
              <a:gs pos="100000">
                <a:srgbClr val="00A29D">
                  <a:shade val="100000"/>
                  <a:satMod val="115000"/>
                </a:srgbClr>
              </a:gs>
            </a:gsLst>
            <a:lin ang="5400000" scaled="1"/>
            <a:tileRect/>
          </a:gradFill>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C58E7D-E47D-4C57-BC55-5D3414F29712}" type="datetimeFigureOut">
              <a:rPr lang="en-GB" smtClean="0">
                <a:solidFill>
                  <a:prstClr val="black">
                    <a:tint val="75000"/>
                  </a:prstClr>
                </a:solidFill>
              </a:rPr>
              <a:pPr/>
              <a:t>11/07/2014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EEF5AE3-693C-4A1C-B158-C24813F1201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29606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C58E7D-E47D-4C57-BC55-5D3414F29712}" type="datetimeFigureOut">
              <a:rPr lang="en-GB" smtClean="0">
                <a:solidFill>
                  <a:prstClr val="black">
                    <a:tint val="75000"/>
                  </a:prstClr>
                </a:solidFill>
              </a:rPr>
              <a:pPr/>
              <a:t>11/07/2014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EEF5AE3-693C-4A1C-B158-C24813F1201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29693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Gill Sans" pitchFamily="34" charset="0"/>
              </a:defRPr>
            </a:lvl1pPr>
          </a:lstStyle>
          <a:p>
            <a:pPr fontAlgn="base">
              <a:spcBef>
                <a:spcPct val="0"/>
              </a:spcBef>
              <a:spcAft>
                <a:spcPct val="0"/>
              </a:spcAft>
            </a:pPr>
            <a:fld id="{EAC58E7D-E47D-4C57-BC55-5D3414F29712}" type="datetimeFigureOut">
              <a:rPr lang="en-GB" smtClean="0">
                <a:solidFill>
                  <a:prstClr val="black">
                    <a:tint val="75000"/>
                  </a:prstClr>
                </a:solidFill>
              </a:rPr>
              <a:pPr fontAlgn="base">
                <a:spcBef>
                  <a:spcPct val="0"/>
                </a:spcBef>
                <a:spcAft>
                  <a:spcPct val="0"/>
                </a:spcAft>
              </a:pPr>
              <a:t>11/07/2014</a:t>
            </a:fld>
            <a:endParaRPr lang="en-GB"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Gill Sans" pitchFamily="34" charset="0"/>
              </a:defRPr>
            </a:lvl1pPr>
          </a:lstStyle>
          <a:p>
            <a:pPr fontAlgn="base">
              <a:spcBef>
                <a:spcPct val="0"/>
              </a:spcBef>
              <a:spcAft>
                <a:spcPct val="0"/>
              </a:spcAft>
            </a:pPr>
            <a:endParaRPr lang="en-GB"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Gill Sans" pitchFamily="34" charset="0"/>
              </a:defRPr>
            </a:lvl1pPr>
          </a:lstStyle>
          <a:p>
            <a:pPr fontAlgn="base">
              <a:spcBef>
                <a:spcPct val="0"/>
              </a:spcBef>
              <a:spcAft>
                <a:spcPct val="0"/>
              </a:spcAft>
            </a:pPr>
            <a:fld id="{9EEF5AE3-693C-4A1C-B158-C24813F1201A}" type="slidenum">
              <a:rPr lang="en-GB" smtClean="0">
                <a:solidFill>
                  <a:prstClr val="black">
                    <a:tint val="75000"/>
                  </a:prstClr>
                </a:solidFill>
              </a:rPr>
              <a:pPr fontAlgn="base">
                <a:spcBef>
                  <a:spcPct val="0"/>
                </a:spcBef>
                <a:spcAft>
                  <a:spcPct val="0"/>
                </a:spcAft>
              </a:pPr>
              <a:t>‹#›</a:t>
            </a:fld>
            <a:endParaRPr lang="en-GB" dirty="0">
              <a:solidFill>
                <a:prstClr val="black">
                  <a:tint val="75000"/>
                </a:prstClr>
              </a:solidFill>
            </a:endParaRPr>
          </a:p>
        </p:txBody>
      </p:sp>
    </p:spTree>
    <p:extLst>
      <p:ext uri="{BB962C8B-B14F-4D97-AF65-F5344CB8AC3E}">
        <p14:creationId xmlns:p14="http://schemas.microsoft.com/office/powerpoint/2010/main" val="7208428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txStyles>
    <p:titleStyle>
      <a:lvl1pPr algn="ctr" defTabSz="914400" rtl="0" eaLnBrk="1" latinLnBrk="0" hangingPunct="1">
        <a:spcBef>
          <a:spcPct val="0"/>
        </a:spcBef>
        <a:buNone/>
        <a:defRPr sz="4400" b="1" kern="1200">
          <a:solidFill>
            <a:schemeClr val="tx1"/>
          </a:solidFill>
          <a:latin typeface="Gill Sans"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Gill Sans"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Gill Sans"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Gill Sans"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Gill Sans"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Gill San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wmf"/></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hyperlink" Target="http://www.google.co.uk/imgres?start=101&amp;sa=X&amp;rls=com.microsoft:en-GB:IE-Address&amp;biw=1331&amp;bih=733&amp;tbm=isch&amp;tbnid=OtUBMs5vEp7mFM:&amp;imgrefurl=http://cateringsmart.com/&amp;docid=W8pdEFGTv7Lp-M&amp;imgurl=http://neeceescatering.com/images/home.jpg&amp;w=311&amp;h=313&amp;ei=H5uxUpOFM6Kq7Qb2vIGADw&amp;zoom=1&amp;ved=1t:3588,r:10,s:100,i:34&amp;iact=rc&amp;page=6&amp;tbnh=179&amp;tbnw=198&amp;ndsp=21&amp;tx=46&amp;ty=62" TargetMode="Externa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4406900"/>
            <a:ext cx="7772400" cy="1362075"/>
          </a:xfrm>
        </p:spPr>
        <p:txBody>
          <a:bodyPr>
            <a:normAutofit fontScale="90000"/>
          </a:bodyPr>
          <a:lstStyle/>
          <a:p>
            <a:r>
              <a:rPr lang="en-GB" dirty="0" smtClean="0"/>
              <a:t>Building  yarrow’s future together</a:t>
            </a:r>
            <a:br>
              <a:rPr lang="en-GB" dirty="0" smtClean="0"/>
            </a:br>
            <a:endParaRPr lang="en-GB" dirty="0"/>
          </a:p>
        </p:txBody>
      </p:sp>
      <p:sp>
        <p:nvSpPr>
          <p:cNvPr id="5" name="Text Placeholder 4"/>
          <p:cNvSpPr>
            <a:spLocks noGrp="1"/>
          </p:cNvSpPr>
          <p:nvPr>
            <p:ph type="body" idx="1"/>
          </p:nvPr>
        </p:nvSpPr>
        <p:spPr>
          <a:xfrm>
            <a:off x="722312" y="2924944"/>
            <a:ext cx="7733655" cy="1500187"/>
          </a:xfrm>
        </p:spPr>
        <p:txBody>
          <a:bodyPr/>
          <a:lstStyle/>
          <a:p>
            <a:r>
              <a:rPr lang="en-GB" b="1" dirty="0" smtClean="0"/>
              <a:t>Presentation by Brian Turley, </a:t>
            </a:r>
            <a:r>
              <a:rPr lang="en-GB" b="1" dirty="0" err="1" smtClean="0"/>
              <a:t>Ayaz</a:t>
            </a:r>
            <a:r>
              <a:rPr lang="en-GB" b="1" dirty="0" smtClean="0"/>
              <a:t> </a:t>
            </a:r>
            <a:r>
              <a:rPr lang="en-GB" b="1" dirty="0" err="1" smtClean="0"/>
              <a:t>Nisar</a:t>
            </a:r>
            <a:r>
              <a:rPr lang="en-GB" b="1" dirty="0" smtClean="0"/>
              <a:t> &amp; Diana Cadogan</a:t>
            </a:r>
            <a:endParaRPr lang="en-GB" b="1"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51893" y="1196752"/>
            <a:ext cx="1656184" cy="14787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547994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Our Team</a:t>
            </a:r>
            <a:endParaRPr lang="en-GB" dirty="0"/>
          </a:p>
        </p:txBody>
      </p:sp>
      <p:sp>
        <p:nvSpPr>
          <p:cNvPr id="3" name="Content Placeholder 2"/>
          <p:cNvSpPr>
            <a:spLocks noGrp="1"/>
          </p:cNvSpPr>
          <p:nvPr>
            <p:ph idx="1"/>
          </p:nvPr>
        </p:nvSpPr>
        <p:spPr>
          <a:xfrm>
            <a:off x="457200" y="1556792"/>
            <a:ext cx="8229600" cy="4525963"/>
          </a:xfrm>
        </p:spPr>
        <p:txBody>
          <a:bodyPr>
            <a:normAutofit fontScale="70000" lnSpcReduction="20000"/>
          </a:bodyPr>
          <a:lstStyle/>
          <a:p>
            <a:r>
              <a:rPr lang="en-GB" dirty="0" smtClean="0"/>
              <a:t>Next we set up a team to lead the work</a:t>
            </a:r>
          </a:p>
          <a:p>
            <a:pPr marL="0" indent="0">
              <a:buNone/>
            </a:pPr>
            <a:endParaRPr lang="en-GB" dirty="0" smtClean="0"/>
          </a:p>
          <a:p>
            <a:r>
              <a:rPr lang="en-GB" dirty="0" smtClean="0"/>
              <a:t>It was made up of service users, family</a:t>
            </a:r>
            <a:br>
              <a:rPr lang="en-GB" dirty="0" smtClean="0"/>
            </a:br>
            <a:r>
              <a:rPr lang="en-GB" dirty="0" smtClean="0"/>
              <a:t>members, staff and managers</a:t>
            </a:r>
          </a:p>
          <a:p>
            <a:endParaRPr lang="en-GB" dirty="0"/>
          </a:p>
          <a:p>
            <a:r>
              <a:rPr lang="en-GB" dirty="0" smtClean="0"/>
              <a:t>We worked together thinking about</a:t>
            </a:r>
            <a:br>
              <a:rPr lang="en-GB" dirty="0" smtClean="0"/>
            </a:br>
            <a:r>
              <a:rPr lang="en-GB" dirty="0" smtClean="0"/>
              <a:t>what makes a good team</a:t>
            </a:r>
          </a:p>
          <a:p>
            <a:pPr marL="0" indent="0">
              <a:buNone/>
            </a:pPr>
            <a:endParaRPr lang="en-GB" dirty="0"/>
          </a:p>
          <a:p>
            <a:r>
              <a:rPr lang="en-GB" dirty="0" smtClean="0"/>
              <a:t>Together we wrote three statements to guide the next stages of our work</a:t>
            </a:r>
          </a:p>
          <a:p>
            <a:endParaRPr lang="en-GB" dirty="0"/>
          </a:p>
          <a:p>
            <a:r>
              <a:rPr lang="en-GB" dirty="0" smtClean="0"/>
              <a:t>We learnt how to interview people to find out more great </a:t>
            </a:r>
            <a:r>
              <a:rPr lang="en-GB" dirty="0" smtClean="0"/>
              <a:t>stories </a:t>
            </a:r>
            <a:r>
              <a:rPr lang="en-GB" dirty="0" smtClean="0"/>
              <a:t>of Yarrow and about people’s dreams</a:t>
            </a:r>
            <a:endParaRPr lang="en-GB" dirty="0"/>
          </a:p>
        </p:txBody>
      </p:sp>
      <p:pic>
        <p:nvPicPr>
          <p:cNvPr id="1026" name="Picture 2" descr="Y:\Central Office Filing system\Corporate\Planning\Future strategy\building futures service user day 15 Jan 2014\IMG_4913.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638462" y="1556792"/>
            <a:ext cx="3048338" cy="2286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91151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Gathering stories</a:t>
            </a:r>
            <a:endParaRPr lang="en-GB" dirty="0"/>
          </a:p>
        </p:txBody>
      </p:sp>
      <p:sp>
        <p:nvSpPr>
          <p:cNvPr id="3" name="Content Placeholder 2"/>
          <p:cNvSpPr>
            <a:spLocks noGrp="1"/>
          </p:cNvSpPr>
          <p:nvPr>
            <p:ph idx="1"/>
          </p:nvPr>
        </p:nvSpPr>
        <p:spPr>
          <a:xfrm>
            <a:off x="467831" y="1600200"/>
            <a:ext cx="8229600" cy="4849587"/>
          </a:xfrm>
        </p:spPr>
        <p:txBody>
          <a:bodyPr>
            <a:normAutofit fontScale="92500" lnSpcReduction="10000"/>
          </a:bodyPr>
          <a:lstStyle/>
          <a:p>
            <a:r>
              <a:rPr lang="en-GB" dirty="0" smtClean="0"/>
              <a:t>We interviewed lots of people –</a:t>
            </a:r>
            <a:br>
              <a:rPr lang="en-GB" dirty="0" smtClean="0"/>
            </a:br>
            <a:r>
              <a:rPr lang="en-GB" dirty="0" smtClean="0"/>
              <a:t>service users, families, staff and</a:t>
            </a:r>
            <a:br>
              <a:rPr lang="en-GB" dirty="0" smtClean="0"/>
            </a:br>
            <a:r>
              <a:rPr lang="en-GB" dirty="0" smtClean="0"/>
              <a:t>commissioners</a:t>
            </a:r>
          </a:p>
          <a:p>
            <a:pPr marL="0" indent="0">
              <a:buNone/>
            </a:pPr>
            <a:endParaRPr lang="en-GB" dirty="0"/>
          </a:p>
          <a:p>
            <a:r>
              <a:rPr lang="en-GB" dirty="0" smtClean="0"/>
              <a:t>We wrote up what they</a:t>
            </a:r>
            <a:br>
              <a:rPr lang="en-GB" dirty="0" smtClean="0"/>
            </a:br>
            <a:r>
              <a:rPr lang="en-GB" dirty="0" smtClean="0"/>
              <a:t>said on posters</a:t>
            </a:r>
          </a:p>
          <a:p>
            <a:pPr marL="0" indent="0">
              <a:buNone/>
            </a:pPr>
            <a:endParaRPr lang="en-GB" dirty="0"/>
          </a:p>
          <a:p>
            <a:r>
              <a:rPr lang="en-GB" dirty="0" smtClean="0"/>
              <a:t>We met as a team to look at</a:t>
            </a:r>
            <a:br>
              <a:rPr lang="en-GB" dirty="0" smtClean="0"/>
            </a:br>
            <a:r>
              <a:rPr lang="en-GB" dirty="0" smtClean="0"/>
              <a:t>what people were saying and to</a:t>
            </a:r>
            <a:br>
              <a:rPr lang="en-GB" dirty="0" smtClean="0"/>
            </a:br>
            <a:r>
              <a:rPr lang="en-GB" dirty="0" smtClean="0"/>
              <a:t>plan for the summer event</a:t>
            </a:r>
          </a:p>
        </p:txBody>
      </p:sp>
      <p:pic>
        <p:nvPicPr>
          <p:cNvPr id="3074" name="Picture 2" descr="C:\Users\diana.cadogan\AppData\Local\Microsoft\Windows\Temporary Internet Files\Content.Outlook\OLTDPR54\copier@yarrowhousing org uk_20140710_165652.tif"/>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437"/>
          <a:stretch/>
        </p:blipFill>
        <p:spPr bwMode="auto">
          <a:xfrm rot="5400000">
            <a:off x="5230559" y="2625075"/>
            <a:ext cx="4104457" cy="2829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13089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Flying into the future</a:t>
            </a:r>
            <a:endParaRPr lang="en-GB"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15816" y="1500868"/>
            <a:ext cx="3493186" cy="4941168"/>
          </a:xfrm>
          <a:prstGeom prst="rect">
            <a:avLst/>
          </a:prstGeom>
        </p:spPr>
      </p:pic>
    </p:spTree>
    <p:extLst>
      <p:ext uri="{BB962C8B-B14F-4D97-AF65-F5344CB8AC3E}">
        <p14:creationId xmlns:p14="http://schemas.microsoft.com/office/powerpoint/2010/main" val="38688475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Tardis</a:t>
            </a:r>
            <a:r>
              <a:rPr lang="en-GB" dirty="0" smtClean="0"/>
              <a:t> 2016</a:t>
            </a:r>
            <a:endParaRPr lang="en-GB" dirty="0"/>
          </a:p>
        </p:txBody>
      </p:sp>
      <p:sp>
        <p:nvSpPr>
          <p:cNvPr id="3" name="Content Placeholder 2"/>
          <p:cNvSpPr>
            <a:spLocks noGrp="1"/>
          </p:cNvSpPr>
          <p:nvPr>
            <p:ph idx="1"/>
          </p:nvPr>
        </p:nvSpPr>
        <p:spPr/>
        <p:txBody>
          <a:bodyPr>
            <a:normAutofit fontScale="77500" lnSpcReduction="20000"/>
          </a:bodyPr>
          <a:lstStyle/>
          <a:p>
            <a:r>
              <a:rPr lang="en-GB" dirty="0" smtClean="0"/>
              <a:t>Over 100 people – service users, family and staff are meeting this week for three days</a:t>
            </a:r>
          </a:p>
          <a:p>
            <a:pPr marL="0" indent="0">
              <a:buNone/>
            </a:pPr>
            <a:endParaRPr lang="en-GB" dirty="0" smtClean="0"/>
          </a:p>
          <a:p>
            <a:r>
              <a:rPr lang="en-GB" dirty="0" smtClean="0"/>
              <a:t>We will share more great stories</a:t>
            </a:r>
          </a:p>
          <a:p>
            <a:pPr marL="0" indent="0">
              <a:buNone/>
            </a:pPr>
            <a:endParaRPr lang="en-GB" dirty="0" smtClean="0"/>
          </a:p>
          <a:p>
            <a:r>
              <a:rPr lang="en-GB" dirty="0" smtClean="0"/>
              <a:t>Dream more about how we want life to be</a:t>
            </a:r>
          </a:p>
          <a:p>
            <a:endParaRPr lang="en-GB" dirty="0" smtClean="0"/>
          </a:p>
          <a:p>
            <a:r>
              <a:rPr lang="en-GB" dirty="0" smtClean="0"/>
              <a:t>Decide what needs to change</a:t>
            </a:r>
          </a:p>
          <a:p>
            <a:endParaRPr lang="en-GB" dirty="0" smtClean="0"/>
          </a:p>
          <a:p>
            <a:r>
              <a:rPr lang="en-GB" dirty="0" smtClean="0"/>
              <a:t>Draw up action plans to make those changes</a:t>
            </a:r>
          </a:p>
          <a:p>
            <a:pPr marL="0" indent="0">
              <a:buNone/>
            </a:pPr>
            <a:endParaRPr lang="en-GB" dirty="0" smtClean="0"/>
          </a:p>
          <a:p>
            <a:r>
              <a:rPr lang="en-GB" dirty="0" smtClean="0"/>
              <a:t>We have an artist to record what we do over the three days</a:t>
            </a:r>
            <a:endParaRPr lang="en-GB" dirty="0"/>
          </a:p>
        </p:txBody>
      </p:sp>
    </p:spTree>
    <p:extLst>
      <p:ext uri="{BB962C8B-B14F-4D97-AF65-F5344CB8AC3E}">
        <p14:creationId xmlns:p14="http://schemas.microsoft.com/office/powerpoint/2010/main" val="3370410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Involving everyone</a:t>
            </a:r>
            <a:endParaRPr lang="en-GB" dirty="0"/>
          </a:p>
        </p:txBody>
      </p:sp>
      <p:sp>
        <p:nvSpPr>
          <p:cNvPr id="3" name="Content Placeholder 2"/>
          <p:cNvSpPr>
            <a:spLocks noGrp="1"/>
          </p:cNvSpPr>
          <p:nvPr>
            <p:ph idx="1"/>
          </p:nvPr>
        </p:nvSpPr>
        <p:spPr/>
        <p:txBody>
          <a:bodyPr>
            <a:normAutofit fontScale="77500" lnSpcReduction="20000"/>
          </a:bodyPr>
          <a:lstStyle/>
          <a:p>
            <a:r>
              <a:rPr lang="en-GB" dirty="0" smtClean="0"/>
              <a:t>To make sure people who use service are really involved we have asked people to do some work before the event</a:t>
            </a:r>
          </a:p>
          <a:p>
            <a:endParaRPr lang="en-GB" dirty="0" smtClean="0"/>
          </a:p>
          <a:p>
            <a:r>
              <a:rPr lang="en-GB" dirty="0" smtClean="0"/>
              <a:t>We have written an accessible workbook</a:t>
            </a:r>
            <a:br>
              <a:rPr lang="en-GB" dirty="0" smtClean="0"/>
            </a:br>
            <a:r>
              <a:rPr lang="en-GB" dirty="0" smtClean="0"/>
              <a:t> for the three days</a:t>
            </a:r>
          </a:p>
          <a:p>
            <a:endParaRPr lang="en-GB" dirty="0"/>
          </a:p>
          <a:p>
            <a:r>
              <a:rPr lang="en-GB" dirty="0" smtClean="0"/>
              <a:t>Designed </a:t>
            </a:r>
            <a:r>
              <a:rPr lang="en-GB" dirty="0" smtClean="0"/>
              <a:t>activities</a:t>
            </a:r>
            <a:br>
              <a:rPr lang="en-GB" dirty="0" smtClean="0"/>
            </a:br>
            <a:r>
              <a:rPr lang="en-GB" dirty="0" smtClean="0"/>
              <a:t>which everyone can enjoy</a:t>
            </a:r>
          </a:p>
          <a:p>
            <a:endParaRPr lang="en-GB" dirty="0" smtClean="0"/>
          </a:p>
          <a:p>
            <a:endParaRPr lang="en-GB" dirty="0" smtClean="0"/>
          </a:p>
          <a:p>
            <a:r>
              <a:rPr lang="en-GB" dirty="0" smtClean="0"/>
              <a:t>At the end of the three days the Moment by Moment Theatre Group will put on a show for us all</a:t>
            </a:r>
          </a:p>
          <a:p>
            <a:endParaRPr lang="en-GB" dirty="0"/>
          </a:p>
        </p:txBody>
      </p:sp>
      <p:pic>
        <p:nvPicPr>
          <p:cNvPr id="4" name="Picture 3" descr="C:\Users\Cathy\AppData\Local\Microsoft\Windows\Temporary Internet Files\Content.IE5\6I70677X\MC900360071[1].wmf"/>
          <p:cNvPicPr/>
          <p:nvPr/>
        </p:nvPicPr>
        <p:blipFill>
          <a:blip r:embed="rId3" cstate="screen">
            <a:extLst>
              <a:ext uri="{28A0092B-C50C-407E-A947-70E740481C1C}">
                <a14:useLocalDpi xmlns:a14="http://schemas.microsoft.com/office/drawing/2010/main"/>
              </a:ext>
            </a:extLst>
          </a:blip>
          <a:srcRect/>
          <a:stretch>
            <a:fillRect/>
          </a:stretch>
        </p:blipFill>
        <p:spPr bwMode="auto">
          <a:xfrm>
            <a:off x="6444208" y="2564904"/>
            <a:ext cx="2258680" cy="2258680"/>
          </a:xfrm>
          <a:prstGeom prst="rect">
            <a:avLst/>
          </a:prstGeom>
          <a:noFill/>
          <a:ln w="9525">
            <a:noFill/>
            <a:miter lim="800000"/>
            <a:headEnd/>
            <a:tailEnd/>
          </a:ln>
        </p:spPr>
      </p:pic>
    </p:spTree>
    <p:extLst>
      <p:ext uri="{BB962C8B-B14F-4D97-AF65-F5344CB8AC3E}">
        <p14:creationId xmlns:p14="http://schemas.microsoft.com/office/powerpoint/2010/main" val="16346566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Getting Ready Booklet</a:t>
            </a:r>
            <a:endParaRPr lang="en-GB" dirty="0"/>
          </a:p>
        </p:txBody>
      </p:sp>
      <p:grpSp>
        <p:nvGrpSpPr>
          <p:cNvPr id="7" name="Group 6"/>
          <p:cNvGrpSpPr/>
          <p:nvPr/>
        </p:nvGrpSpPr>
        <p:grpSpPr>
          <a:xfrm>
            <a:off x="805507" y="1268759"/>
            <a:ext cx="7532986" cy="5228799"/>
            <a:chOff x="999454" y="1268759"/>
            <a:chExt cx="7532986" cy="5228799"/>
          </a:xfrm>
        </p:grpSpPr>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9454" y="1285818"/>
              <a:ext cx="3672408" cy="5194680"/>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35912" y="1268759"/>
              <a:ext cx="3696528" cy="5228799"/>
            </a:xfrm>
            <a:prstGeom prst="rect">
              <a:avLst/>
            </a:prstGeom>
          </p:spPr>
        </p:pic>
      </p:grpSp>
    </p:spTree>
    <p:extLst>
      <p:ext uri="{BB962C8B-B14F-4D97-AF65-F5344CB8AC3E}">
        <p14:creationId xmlns:p14="http://schemas.microsoft.com/office/powerpoint/2010/main" val="16225642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next?</a:t>
            </a:r>
            <a:endParaRPr lang="en-GB" dirty="0"/>
          </a:p>
        </p:txBody>
      </p:sp>
      <p:sp>
        <p:nvSpPr>
          <p:cNvPr id="3" name="Content Placeholder 2"/>
          <p:cNvSpPr>
            <a:spLocks noGrp="1"/>
          </p:cNvSpPr>
          <p:nvPr>
            <p:ph idx="1"/>
          </p:nvPr>
        </p:nvSpPr>
        <p:spPr/>
        <p:txBody>
          <a:bodyPr/>
          <a:lstStyle/>
          <a:p>
            <a:r>
              <a:rPr lang="en-GB" dirty="0" smtClean="0"/>
              <a:t>After </a:t>
            </a:r>
            <a:r>
              <a:rPr lang="en-GB" dirty="0" err="1" smtClean="0"/>
              <a:t>Tardis</a:t>
            </a:r>
            <a:r>
              <a:rPr lang="en-GB" dirty="0" smtClean="0"/>
              <a:t> 2016 we will</a:t>
            </a:r>
            <a:br>
              <a:rPr lang="en-GB" dirty="0" smtClean="0"/>
            </a:br>
            <a:r>
              <a:rPr lang="en-GB" dirty="0" smtClean="0"/>
              <a:t>start the real work of </a:t>
            </a:r>
            <a:br>
              <a:rPr lang="en-GB" dirty="0" smtClean="0"/>
            </a:br>
            <a:r>
              <a:rPr lang="en-GB" dirty="0" smtClean="0"/>
              <a:t>putting our plans into</a:t>
            </a:r>
            <a:br>
              <a:rPr lang="en-GB" dirty="0" smtClean="0"/>
            </a:br>
            <a:r>
              <a:rPr lang="en-GB" dirty="0" smtClean="0"/>
              <a:t>action </a:t>
            </a:r>
          </a:p>
          <a:p>
            <a:endParaRPr lang="en-GB" dirty="0" smtClean="0"/>
          </a:p>
          <a:p>
            <a:endParaRPr lang="en-GB" dirty="0" smtClean="0"/>
          </a:p>
          <a:p>
            <a:r>
              <a:rPr lang="en-GB" dirty="0" smtClean="0"/>
              <a:t>Building Yarrow’s</a:t>
            </a:r>
            <a:br>
              <a:rPr lang="en-GB" dirty="0" smtClean="0"/>
            </a:br>
            <a:r>
              <a:rPr lang="en-GB" dirty="0" smtClean="0"/>
              <a:t>future together</a:t>
            </a:r>
          </a:p>
          <a:p>
            <a:endParaRPr lang="en-GB" dirty="0" smtClean="0"/>
          </a:p>
          <a:p>
            <a:pPr marL="0" indent="0">
              <a:buNone/>
            </a:pPr>
            <a:endParaRPr lang="en-GB" dirty="0"/>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41835" t="33066" r="29082" b="10357"/>
          <a:stretch/>
        </p:blipFill>
        <p:spPr bwMode="auto">
          <a:xfrm>
            <a:off x="5220072" y="1844824"/>
            <a:ext cx="3551032" cy="41531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13318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Remembering Peter Kemp</a:t>
            </a:r>
            <a:endParaRPr lang="en-GB" dirty="0"/>
          </a:p>
        </p:txBody>
      </p:sp>
      <p:sp>
        <p:nvSpPr>
          <p:cNvPr id="3" name="Content Placeholder 2"/>
          <p:cNvSpPr>
            <a:spLocks noGrp="1"/>
          </p:cNvSpPr>
          <p:nvPr>
            <p:ph idx="1"/>
          </p:nvPr>
        </p:nvSpPr>
        <p:spPr>
          <a:xfrm>
            <a:off x="457200" y="1268760"/>
            <a:ext cx="4618856" cy="5328592"/>
          </a:xfrm>
        </p:spPr>
        <p:txBody>
          <a:bodyPr>
            <a:normAutofit fontScale="25000" lnSpcReduction="20000"/>
          </a:bodyPr>
          <a:lstStyle/>
          <a:p>
            <a:pPr marL="0" indent="0">
              <a:buNone/>
            </a:pPr>
            <a:r>
              <a:rPr lang="en-US" sz="5600" b="1" dirty="0" err="1" smtClean="0"/>
              <a:t>Soho</a:t>
            </a:r>
            <a:r>
              <a:rPr lang="en-US" sz="5600" b="1" dirty="0" smtClean="0"/>
              <a:t> </a:t>
            </a:r>
            <a:r>
              <a:rPr lang="en-US" sz="5600" b="1" dirty="0"/>
              <a:t>by Peter Kemp</a:t>
            </a:r>
            <a:endParaRPr lang="en-GB" sz="5600" dirty="0"/>
          </a:p>
          <a:p>
            <a:pPr marL="0" indent="0">
              <a:buNone/>
            </a:pPr>
            <a:r>
              <a:rPr lang="en-US" sz="5600" dirty="0"/>
              <a:t>I got up in the morning and I was yawning,</a:t>
            </a:r>
            <a:endParaRPr lang="en-GB" sz="5600" dirty="0"/>
          </a:p>
          <a:p>
            <a:pPr marL="0" indent="0">
              <a:buNone/>
            </a:pPr>
            <a:r>
              <a:rPr lang="en-US" sz="5600" dirty="0"/>
              <a:t>I put my clothes on and had my breakfast,</a:t>
            </a:r>
            <a:endParaRPr lang="en-GB" sz="5600" dirty="0"/>
          </a:p>
          <a:p>
            <a:pPr marL="0" indent="0">
              <a:buNone/>
            </a:pPr>
            <a:r>
              <a:rPr lang="en-US" sz="5600" dirty="0"/>
              <a:t>And left the house quiet as a mouse,</a:t>
            </a:r>
            <a:endParaRPr lang="en-GB" sz="5600" dirty="0"/>
          </a:p>
          <a:p>
            <a:pPr marL="0" indent="0">
              <a:buNone/>
            </a:pPr>
            <a:r>
              <a:rPr lang="en-US" sz="5600" dirty="0"/>
              <a:t> </a:t>
            </a:r>
            <a:endParaRPr lang="en-GB" sz="5600" dirty="0"/>
          </a:p>
          <a:p>
            <a:pPr marL="0" indent="0">
              <a:buNone/>
            </a:pPr>
            <a:r>
              <a:rPr lang="en-US" sz="5600" dirty="0"/>
              <a:t>I went to </a:t>
            </a:r>
            <a:r>
              <a:rPr lang="en-US" sz="5600" dirty="0" err="1"/>
              <a:t>Soho</a:t>
            </a:r>
            <a:r>
              <a:rPr lang="en-US" sz="5600" dirty="0"/>
              <a:t>.</a:t>
            </a:r>
            <a:endParaRPr lang="en-GB" sz="5600" dirty="0"/>
          </a:p>
          <a:p>
            <a:pPr marL="0" indent="0">
              <a:buNone/>
            </a:pPr>
            <a:r>
              <a:rPr lang="en-US" sz="5600" dirty="0"/>
              <a:t> </a:t>
            </a:r>
            <a:endParaRPr lang="en-GB" sz="5600" dirty="0"/>
          </a:p>
          <a:p>
            <a:pPr marL="0" indent="0">
              <a:buNone/>
            </a:pPr>
            <a:r>
              <a:rPr lang="en-US" sz="5600" dirty="0"/>
              <a:t>I caught the bus, the 94, to Piccadilly like I'd done before,</a:t>
            </a:r>
            <a:endParaRPr lang="en-GB" sz="5600" dirty="0"/>
          </a:p>
          <a:p>
            <a:pPr marL="0" indent="0">
              <a:buNone/>
            </a:pPr>
            <a:r>
              <a:rPr lang="en-US" sz="5600" dirty="0"/>
              <a:t>then I walked to </a:t>
            </a:r>
            <a:r>
              <a:rPr lang="en-US" sz="5600" dirty="0" err="1"/>
              <a:t>Soho</a:t>
            </a:r>
            <a:r>
              <a:rPr lang="en-US" sz="5600" dirty="0"/>
              <a:t> square, I always have a good time there,</a:t>
            </a:r>
            <a:endParaRPr lang="en-GB" sz="5600" dirty="0"/>
          </a:p>
          <a:p>
            <a:pPr marL="0" indent="0">
              <a:buNone/>
            </a:pPr>
            <a:r>
              <a:rPr lang="en-US" sz="5600" dirty="0"/>
              <a:t> </a:t>
            </a:r>
            <a:endParaRPr lang="en-GB" sz="5600" dirty="0"/>
          </a:p>
          <a:p>
            <a:pPr marL="0" indent="0">
              <a:buNone/>
            </a:pPr>
            <a:r>
              <a:rPr lang="en-US" sz="5600" dirty="0"/>
              <a:t>I went to </a:t>
            </a:r>
            <a:r>
              <a:rPr lang="en-US" sz="5600" dirty="0" err="1"/>
              <a:t>Soho</a:t>
            </a:r>
            <a:endParaRPr lang="en-GB" sz="5600" dirty="0"/>
          </a:p>
          <a:p>
            <a:pPr marL="0" indent="0">
              <a:buNone/>
            </a:pPr>
            <a:r>
              <a:rPr lang="en-US" sz="5600" dirty="0"/>
              <a:t> </a:t>
            </a:r>
            <a:endParaRPr lang="en-GB" sz="5600" dirty="0"/>
          </a:p>
          <a:p>
            <a:pPr marL="0" indent="0">
              <a:buNone/>
            </a:pPr>
            <a:r>
              <a:rPr lang="en-US" sz="5600" dirty="0"/>
              <a:t>I went past the strip clubs and all the sex shops,</a:t>
            </a:r>
            <a:endParaRPr lang="en-GB" sz="5600" dirty="0"/>
          </a:p>
          <a:p>
            <a:pPr marL="0" indent="0">
              <a:buNone/>
            </a:pPr>
            <a:r>
              <a:rPr lang="en-US" sz="5600" dirty="0"/>
              <a:t>I walk past some prostitutes, but I don't stop,</a:t>
            </a:r>
            <a:endParaRPr lang="en-GB" sz="5600" dirty="0"/>
          </a:p>
          <a:p>
            <a:pPr marL="0" indent="0">
              <a:buNone/>
            </a:pPr>
            <a:r>
              <a:rPr lang="en-US" sz="5600" dirty="0"/>
              <a:t> </a:t>
            </a:r>
            <a:endParaRPr lang="en-GB" sz="5600" dirty="0"/>
          </a:p>
          <a:p>
            <a:pPr marL="0" indent="0">
              <a:buNone/>
            </a:pPr>
            <a:r>
              <a:rPr lang="en-US" sz="5600" dirty="0"/>
              <a:t>I went to </a:t>
            </a:r>
            <a:r>
              <a:rPr lang="en-US" sz="5600" dirty="0" err="1"/>
              <a:t>Soho</a:t>
            </a:r>
            <a:r>
              <a:rPr lang="en-US" sz="5600" dirty="0"/>
              <a:t>.</a:t>
            </a:r>
            <a:endParaRPr lang="en-GB" sz="5600" dirty="0"/>
          </a:p>
          <a:p>
            <a:pPr marL="0" indent="0">
              <a:buNone/>
            </a:pPr>
            <a:r>
              <a:rPr lang="en-US" sz="5600" dirty="0"/>
              <a:t> </a:t>
            </a:r>
            <a:endParaRPr lang="en-GB" sz="5600" dirty="0"/>
          </a:p>
          <a:p>
            <a:pPr marL="0" indent="0">
              <a:buNone/>
            </a:pPr>
            <a:r>
              <a:rPr lang="en-US" sz="5600" dirty="0"/>
              <a:t>I go to a coffee shop and I get a coffee,</a:t>
            </a:r>
            <a:endParaRPr lang="en-GB" sz="5600" dirty="0"/>
          </a:p>
          <a:p>
            <a:pPr marL="0" indent="0">
              <a:buNone/>
            </a:pPr>
            <a:r>
              <a:rPr lang="en-US" sz="5600" dirty="0"/>
              <a:t>They charge £2 and it is very frothy,</a:t>
            </a:r>
            <a:endParaRPr lang="en-GB" sz="5600" dirty="0"/>
          </a:p>
          <a:p>
            <a:pPr marL="0" indent="0">
              <a:buNone/>
            </a:pPr>
            <a:r>
              <a:rPr lang="en-US" sz="5600" dirty="0"/>
              <a:t>I say hello to the people there,</a:t>
            </a:r>
            <a:endParaRPr lang="en-GB" sz="5600" dirty="0"/>
          </a:p>
          <a:p>
            <a:pPr marL="0" indent="0">
              <a:buNone/>
            </a:pPr>
            <a:r>
              <a:rPr lang="en-US" sz="5600" dirty="0"/>
              <a:t>At the coffee shop in </a:t>
            </a:r>
            <a:r>
              <a:rPr lang="en-US" sz="5600" dirty="0" err="1"/>
              <a:t>Soho</a:t>
            </a:r>
            <a:r>
              <a:rPr lang="en-US" sz="5600" dirty="0"/>
              <a:t> square,</a:t>
            </a:r>
            <a:endParaRPr lang="en-GB" sz="5600" dirty="0"/>
          </a:p>
          <a:p>
            <a:pPr marL="0" indent="0">
              <a:buNone/>
            </a:pPr>
            <a:r>
              <a:rPr lang="en-US" sz="5600" dirty="0"/>
              <a:t>I sit outside and have a smoke,</a:t>
            </a:r>
            <a:endParaRPr lang="en-GB" sz="5600" dirty="0"/>
          </a:p>
          <a:p>
            <a:pPr marL="0" indent="0">
              <a:buNone/>
            </a:pPr>
            <a:r>
              <a:rPr lang="en-US" sz="5600" dirty="0"/>
              <a:t>I am a most contented bloke,</a:t>
            </a:r>
            <a:endParaRPr lang="en-GB" sz="5600" dirty="0"/>
          </a:p>
          <a:p>
            <a:pPr marL="0" indent="0">
              <a:buNone/>
            </a:pPr>
            <a:r>
              <a:rPr lang="en-US" dirty="0"/>
              <a:t> </a:t>
            </a:r>
            <a:endParaRPr lang="en-GB" dirty="0"/>
          </a:p>
          <a:p>
            <a:endParaRPr lang="en-GB" dirty="0" smtClean="0"/>
          </a:p>
        </p:txBody>
      </p:sp>
      <p:pic>
        <p:nvPicPr>
          <p:cNvPr id="4" name="Picture 3"/>
          <p:cNvPicPr/>
          <p:nvPr/>
        </p:nvPicPr>
        <p:blipFill>
          <a:blip r:embed="rId3">
            <a:extLst>
              <a:ext uri="{28A0092B-C50C-407E-A947-70E740481C1C}">
                <a14:useLocalDpi xmlns:a14="http://schemas.microsoft.com/office/drawing/2010/main"/>
              </a:ext>
            </a:extLst>
          </a:blip>
          <a:srcRect/>
          <a:stretch>
            <a:fillRect/>
          </a:stretch>
        </p:blipFill>
        <p:spPr bwMode="auto">
          <a:xfrm>
            <a:off x="5294465" y="1340768"/>
            <a:ext cx="3435351" cy="2160240"/>
          </a:xfrm>
          <a:prstGeom prst="rect">
            <a:avLst/>
          </a:prstGeom>
          <a:noFill/>
        </p:spPr>
      </p:pic>
      <p:sp>
        <p:nvSpPr>
          <p:cNvPr id="5" name="TextBox 4"/>
          <p:cNvSpPr txBox="1"/>
          <p:nvPr/>
        </p:nvSpPr>
        <p:spPr>
          <a:xfrm>
            <a:off x="5294464" y="3789040"/>
            <a:ext cx="3435351" cy="1569660"/>
          </a:xfrm>
          <a:prstGeom prst="rect">
            <a:avLst/>
          </a:prstGeom>
          <a:noFill/>
        </p:spPr>
        <p:txBody>
          <a:bodyPr wrap="square" rtlCol="0">
            <a:spAutoFit/>
          </a:bodyPr>
          <a:lstStyle/>
          <a:p>
            <a:pPr marL="0" indent="0">
              <a:buNone/>
            </a:pPr>
            <a:r>
              <a:rPr lang="en-US" sz="1400" dirty="0" smtClean="0">
                <a:latin typeface="Gill Sans" panose="020B0503030404020203" pitchFamily="34" charset="0"/>
              </a:rPr>
              <a:t>I </a:t>
            </a:r>
            <a:r>
              <a:rPr lang="en-US" sz="1400" dirty="0">
                <a:latin typeface="Gill Sans" panose="020B0503030404020203" pitchFamily="34" charset="0"/>
              </a:rPr>
              <a:t>went to </a:t>
            </a:r>
            <a:r>
              <a:rPr lang="en-US" sz="1400" dirty="0" err="1">
                <a:latin typeface="Gill Sans" panose="020B0503030404020203" pitchFamily="34" charset="0"/>
              </a:rPr>
              <a:t>Soho</a:t>
            </a:r>
            <a:endParaRPr lang="en-GB" sz="1400" dirty="0">
              <a:latin typeface="Gill Sans" panose="020B0503030404020203" pitchFamily="34" charset="0"/>
            </a:endParaRPr>
          </a:p>
          <a:p>
            <a:pPr marL="0" indent="0">
              <a:buNone/>
            </a:pPr>
            <a:r>
              <a:rPr lang="en-US" sz="1400" dirty="0">
                <a:latin typeface="Gill Sans" panose="020B0503030404020203" pitchFamily="34" charset="0"/>
              </a:rPr>
              <a:t> </a:t>
            </a:r>
            <a:endParaRPr lang="en-GB" sz="1400" dirty="0">
              <a:latin typeface="Gill Sans" panose="020B0503030404020203" pitchFamily="34" charset="0"/>
            </a:endParaRPr>
          </a:p>
          <a:p>
            <a:pPr marL="0" indent="0">
              <a:buNone/>
            </a:pPr>
            <a:r>
              <a:rPr lang="en-US" sz="1400" dirty="0">
                <a:latin typeface="Gill Sans" panose="020B0503030404020203" pitchFamily="34" charset="0"/>
              </a:rPr>
              <a:t>Then I go home, the way I came,</a:t>
            </a:r>
            <a:endParaRPr lang="en-GB" sz="1400" dirty="0">
              <a:latin typeface="Gill Sans" panose="020B0503030404020203" pitchFamily="34" charset="0"/>
            </a:endParaRPr>
          </a:p>
          <a:p>
            <a:pPr marL="0" indent="0">
              <a:buNone/>
            </a:pPr>
            <a:r>
              <a:rPr lang="en-US" sz="1400" dirty="0">
                <a:latin typeface="Gill Sans" panose="020B0503030404020203" pitchFamily="34" charset="0"/>
              </a:rPr>
              <a:t>And next week I'll do it all again. </a:t>
            </a:r>
            <a:r>
              <a:rPr lang="en-US" dirty="0">
                <a:latin typeface="Gill Sans" panose="020B0503030404020203" pitchFamily="34" charset="0"/>
              </a:rPr>
              <a:t>  </a:t>
            </a:r>
            <a:endParaRPr lang="en-GB" dirty="0">
              <a:latin typeface="Gill Sans" panose="020B0503030404020203" pitchFamily="34" charset="0"/>
            </a:endParaRPr>
          </a:p>
          <a:p>
            <a:pPr marL="0" indent="0">
              <a:buNone/>
            </a:pPr>
            <a:r>
              <a:rPr lang="en-US" dirty="0"/>
              <a:t> </a:t>
            </a:r>
            <a:endParaRPr lang="en-GB" dirty="0"/>
          </a:p>
          <a:p>
            <a:endParaRPr lang="en-GB" dirty="0"/>
          </a:p>
        </p:txBody>
      </p:sp>
    </p:spTree>
    <p:extLst>
      <p:ext uri="{BB962C8B-B14F-4D97-AF65-F5344CB8AC3E}">
        <p14:creationId xmlns:p14="http://schemas.microsoft.com/office/powerpoint/2010/main" val="26603290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Building Yarrow’s Future Together</a:t>
            </a:r>
            <a:endParaRPr lang="en-GB" dirty="0"/>
          </a:p>
        </p:txBody>
      </p:sp>
      <p:sp>
        <p:nvSpPr>
          <p:cNvPr id="5" name="Content Placeholder 4"/>
          <p:cNvSpPr>
            <a:spLocks noGrp="1"/>
          </p:cNvSpPr>
          <p:nvPr>
            <p:ph idx="1"/>
          </p:nvPr>
        </p:nvSpPr>
        <p:spPr>
          <a:xfrm>
            <a:off x="318356" y="1395990"/>
            <a:ext cx="8507288" cy="5345377"/>
          </a:xfrm>
        </p:spPr>
        <p:txBody>
          <a:bodyPr>
            <a:noAutofit/>
          </a:bodyPr>
          <a:lstStyle/>
          <a:p>
            <a:r>
              <a:rPr lang="en-GB" sz="2800" dirty="0" smtClean="0"/>
              <a:t>Yarrow is </a:t>
            </a:r>
            <a:r>
              <a:rPr lang="en-GB" sz="2800" dirty="0"/>
              <a:t>25 this year. </a:t>
            </a:r>
            <a:endParaRPr lang="en-GB" sz="2800" dirty="0" smtClean="0"/>
          </a:p>
          <a:p>
            <a:endParaRPr lang="en-GB" sz="2800" dirty="0"/>
          </a:p>
          <a:p>
            <a:r>
              <a:rPr lang="en-GB" sz="2800" dirty="0" smtClean="0"/>
              <a:t>Yarrow supports people with</a:t>
            </a:r>
            <a:br>
              <a:rPr lang="en-GB" sz="2800" dirty="0" smtClean="0"/>
            </a:br>
            <a:r>
              <a:rPr lang="en-GB" sz="2800" dirty="0" smtClean="0"/>
              <a:t>learning disabilities in West</a:t>
            </a:r>
            <a:br>
              <a:rPr lang="en-GB" sz="2800" dirty="0" smtClean="0"/>
            </a:br>
            <a:r>
              <a:rPr lang="en-GB" sz="2800" dirty="0" smtClean="0"/>
              <a:t>London</a:t>
            </a:r>
          </a:p>
          <a:p>
            <a:endParaRPr lang="en-GB" sz="2800" dirty="0" smtClean="0"/>
          </a:p>
          <a:p>
            <a:pPr marL="457200" indent="-457200"/>
            <a:r>
              <a:rPr lang="en-GB" sz="2800" dirty="0"/>
              <a:t>We are planning our future.  We call this work “Building Futures”.</a:t>
            </a:r>
          </a:p>
          <a:p>
            <a:pPr marL="457200" indent="-457200"/>
            <a:endParaRPr lang="en-GB" sz="2800" dirty="0"/>
          </a:p>
          <a:p>
            <a:pPr marL="457200" indent="-457200"/>
            <a:r>
              <a:rPr lang="en-GB" sz="2800" dirty="0"/>
              <a:t>We are involving lots of people who user services, their families, staff and others.</a:t>
            </a:r>
          </a:p>
          <a:p>
            <a:endParaRPr lang="en-GB" sz="3000" dirty="0" smtClean="0"/>
          </a:p>
          <a:p>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790625" y="1395990"/>
            <a:ext cx="2973863" cy="26552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823597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Building Futures</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We have been using a system called Appreciative Inquiry. </a:t>
            </a:r>
          </a:p>
          <a:p>
            <a:pPr marL="0" indent="0">
              <a:buNone/>
            </a:pPr>
            <a:endParaRPr lang="en-GB" dirty="0" smtClean="0"/>
          </a:p>
          <a:p>
            <a:r>
              <a:rPr lang="en-GB" dirty="0" smtClean="0"/>
              <a:t>Asking </a:t>
            </a:r>
            <a:r>
              <a:rPr lang="en-GB" dirty="0" smtClean="0"/>
              <a:t>people to tell us their best stories of  Yarrow </a:t>
            </a:r>
            <a:endParaRPr lang="en-GB" dirty="0" smtClean="0"/>
          </a:p>
          <a:p>
            <a:endParaRPr lang="en-GB" dirty="0" smtClean="0"/>
          </a:p>
          <a:p>
            <a:r>
              <a:rPr lang="en-GB" dirty="0" smtClean="0"/>
              <a:t>Learning </a:t>
            </a:r>
            <a:r>
              <a:rPr lang="en-GB" dirty="0" smtClean="0"/>
              <a:t>from this to get even better at supporting people.</a:t>
            </a:r>
          </a:p>
          <a:p>
            <a:endParaRPr lang="en-GB" dirty="0" smtClean="0"/>
          </a:p>
          <a:p>
            <a:r>
              <a:rPr lang="en-GB" dirty="0" smtClean="0"/>
              <a:t>“You get what you focus on”</a:t>
            </a:r>
          </a:p>
          <a:p>
            <a:endParaRPr lang="en-GB" dirty="0" smtClean="0"/>
          </a:p>
        </p:txBody>
      </p:sp>
    </p:spTree>
    <p:extLst>
      <p:ext uri="{BB962C8B-B14F-4D97-AF65-F5344CB8AC3E}">
        <p14:creationId xmlns:p14="http://schemas.microsoft.com/office/powerpoint/2010/main" val="25233080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4 D’s</a:t>
            </a:r>
            <a:endParaRPr lang="en-GB" dirty="0"/>
          </a:p>
        </p:txBody>
      </p:sp>
      <p:sp>
        <p:nvSpPr>
          <p:cNvPr id="3" name="Content Placeholder 2"/>
          <p:cNvSpPr>
            <a:spLocks noGrp="1"/>
          </p:cNvSpPr>
          <p:nvPr>
            <p:ph idx="1"/>
          </p:nvPr>
        </p:nvSpPr>
        <p:spPr>
          <a:xfrm>
            <a:off x="457200" y="1600200"/>
            <a:ext cx="6347048" cy="4525963"/>
          </a:xfrm>
        </p:spPr>
        <p:txBody>
          <a:bodyPr>
            <a:normAutofit fontScale="92500" lnSpcReduction="10000"/>
          </a:bodyPr>
          <a:lstStyle/>
          <a:p>
            <a:r>
              <a:rPr lang="en-GB" dirty="0" smtClean="0"/>
              <a:t>There are four stages</a:t>
            </a:r>
          </a:p>
          <a:p>
            <a:pPr marL="0" indent="0">
              <a:buNone/>
            </a:pPr>
            <a:endParaRPr lang="en-GB" dirty="0" smtClean="0"/>
          </a:p>
          <a:p>
            <a:r>
              <a:rPr lang="en-GB" b="1" dirty="0" smtClean="0"/>
              <a:t>Discovery</a:t>
            </a:r>
            <a:r>
              <a:rPr lang="en-GB" dirty="0" smtClean="0"/>
              <a:t> –gather real stories of when Yarrow has been at its best and what made this happen work</a:t>
            </a:r>
          </a:p>
          <a:p>
            <a:endParaRPr lang="en-GB" dirty="0" smtClean="0"/>
          </a:p>
          <a:p>
            <a:r>
              <a:rPr lang="en-GB" b="1" dirty="0" smtClean="0"/>
              <a:t>Dreaming</a:t>
            </a:r>
            <a:r>
              <a:rPr lang="en-GB" dirty="0" smtClean="0"/>
              <a:t> – dream together about what a really great future will look like</a:t>
            </a:r>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p:txBody>
      </p:sp>
      <p:pic>
        <p:nvPicPr>
          <p:cNvPr id="4" name="Picture 3" descr="C:\Users\Cathy\AppData\Local\Microsoft\Windows\Temporary Internet Files\Content.IE5\6I70677X\MC900431629[1].png"/>
          <p:cNvPicPr/>
          <p:nvPr/>
        </p:nvPicPr>
        <p:blipFill>
          <a:blip r:embed="rId3" cstate="print"/>
          <a:srcRect/>
          <a:stretch>
            <a:fillRect/>
          </a:stretch>
        </p:blipFill>
        <p:spPr bwMode="auto">
          <a:xfrm>
            <a:off x="7140991" y="2564904"/>
            <a:ext cx="1430794" cy="1440160"/>
          </a:xfrm>
          <a:prstGeom prst="rect">
            <a:avLst/>
          </a:prstGeom>
          <a:noFill/>
          <a:ln w="9525">
            <a:noFill/>
            <a:miter lim="800000"/>
            <a:headEnd/>
            <a:tailEnd/>
          </a:ln>
        </p:spPr>
      </p:pic>
      <p:grpSp>
        <p:nvGrpSpPr>
          <p:cNvPr id="6" name="Group 5"/>
          <p:cNvGrpSpPr/>
          <p:nvPr/>
        </p:nvGrpSpPr>
        <p:grpSpPr>
          <a:xfrm>
            <a:off x="6708943" y="4420525"/>
            <a:ext cx="2294890" cy="1467042"/>
            <a:chOff x="6708943" y="4420525"/>
            <a:chExt cx="2294890" cy="1467042"/>
          </a:xfrm>
        </p:grpSpPr>
        <p:pic>
          <p:nvPicPr>
            <p:cNvPr id="5" name="Picture 4" descr="C:\Users\Cathy\AppData\Local\Microsoft\Windows\Temporary Internet Files\Content.IE5\GL4ZAPQ0\MP900446475[1].jpg"/>
            <p:cNvPicPr/>
            <p:nvPr/>
          </p:nvPicPr>
          <p:blipFill>
            <a:blip r:embed="rId4" cstate="screen">
              <a:extLst>
                <a:ext uri="{28A0092B-C50C-407E-A947-70E740481C1C}">
                  <a14:useLocalDpi xmlns:a14="http://schemas.microsoft.com/office/drawing/2010/main"/>
                </a:ext>
              </a:extLst>
            </a:blip>
            <a:srcRect/>
            <a:stretch>
              <a:fillRect/>
            </a:stretch>
          </p:blipFill>
          <p:spPr bwMode="auto">
            <a:xfrm>
              <a:off x="6708943" y="4422622"/>
              <a:ext cx="975995" cy="1464945"/>
            </a:xfrm>
            <a:prstGeom prst="rect">
              <a:avLst/>
            </a:prstGeom>
            <a:noFill/>
            <a:ln w="9525">
              <a:noFill/>
              <a:miter lim="800000"/>
              <a:headEnd/>
              <a:tailEnd/>
            </a:ln>
          </p:spPr>
        </p:pic>
        <p:sp>
          <p:nvSpPr>
            <p:cNvPr id="7" name="AutoShape 11"/>
            <p:cNvSpPr>
              <a:spLocks noChangeArrowheads="1"/>
            </p:cNvSpPr>
            <p:nvPr/>
          </p:nvSpPr>
          <p:spPr bwMode="auto">
            <a:xfrm>
              <a:off x="7684938" y="4420525"/>
              <a:ext cx="1318895" cy="429260"/>
            </a:xfrm>
            <a:prstGeom prst="cloudCallout">
              <a:avLst>
                <a:gd name="adj1" fmla="val -57269"/>
                <a:gd name="adj2" fmla="val 73963"/>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pPr algn="ctr">
                <a:lnSpc>
                  <a:spcPct val="115000"/>
                </a:lnSpc>
                <a:spcBef>
                  <a:spcPts val="1000"/>
                </a:spcBef>
                <a:spcAft>
                  <a:spcPts val="1000"/>
                </a:spcAft>
              </a:pPr>
              <a:r>
                <a:rPr lang="en-US" sz="1000">
                  <a:effectLst/>
                  <a:latin typeface="Calibri"/>
                  <a:ea typeface="Times New Roman"/>
                  <a:cs typeface="Times New Roman"/>
                </a:rPr>
                <a:t> </a:t>
              </a:r>
              <a:endParaRPr lang="en-GB" sz="1000">
                <a:effectLst/>
                <a:latin typeface="Calibri"/>
                <a:ea typeface="Times New Roman"/>
                <a:cs typeface="Times New Roman"/>
              </a:endParaRPr>
            </a:p>
          </p:txBody>
        </p:sp>
      </p:grpSp>
    </p:spTree>
    <p:extLst>
      <p:ext uri="{BB962C8B-B14F-4D97-AF65-F5344CB8AC3E}">
        <p14:creationId xmlns:p14="http://schemas.microsoft.com/office/powerpoint/2010/main" val="17868542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4 D’s</a:t>
            </a:r>
            <a:endParaRPr lang="en-GB" dirty="0"/>
          </a:p>
        </p:txBody>
      </p:sp>
      <p:sp>
        <p:nvSpPr>
          <p:cNvPr id="3" name="Content Placeholder 2"/>
          <p:cNvSpPr>
            <a:spLocks noGrp="1"/>
          </p:cNvSpPr>
          <p:nvPr>
            <p:ph idx="1"/>
          </p:nvPr>
        </p:nvSpPr>
        <p:spPr>
          <a:xfrm>
            <a:off x="457200" y="1600200"/>
            <a:ext cx="5770984" cy="4525963"/>
          </a:xfrm>
        </p:spPr>
        <p:txBody>
          <a:bodyPr>
            <a:normAutofit/>
          </a:bodyPr>
          <a:lstStyle/>
          <a:p>
            <a:r>
              <a:rPr lang="en-GB" b="1" dirty="0" smtClean="0"/>
              <a:t>Designing</a:t>
            </a:r>
            <a:r>
              <a:rPr lang="en-GB" dirty="0" smtClean="0"/>
              <a:t> </a:t>
            </a:r>
            <a:r>
              <a:rPr lang="en-GB" dirty="0"/>
              <a:t>– thinking about what needs to change in Yarrow to make our dreams come </a:t>
            </a:r>
            <a:r>
              <a:rPr lang="en-GB" dirty="0" smtClean="0"/>
              <a:t>alive</a:t>
            </a:r>
          </a:p>
          <a:p>
            <a:endParaRPr lang="en-GB" dirty="0"/>
          </a:p>
          <a:p>
            <a:endParaRPr lang="en-GB" dirty="0"/>
          </a:p>
          <a:p>
            <a:r>
              <a:rPr lang="en-GB" b="1" dirty="0"/>
              <a:t>Destiny</a:t>
            </a:r>
            <a:r>
              <a:rPr lang="en-GB" dirty="0"/>
              <a:t> – planning together to take action</a:t>
            </a:r>
          </a:p>
          <a:p>
            <a:endParaRPr lang="en-GB" dirty="0"/>
          </a:p>
        </p:txBody>
      </p:sp>
      <p:pic>
        <p:nvPicPr>
          <p:cNvPr id="4" name="Picture 3" descr="C:\Users\Cathy\AppData\Local\Microsoft\Windows\Temporary Internet Files\Content.IE5\JM4JCKHG\MC900054928[1].wmf"/>
          <p:cNvPicPr/>
          <p:nvPr/>
        </p:nvPicPr>
        <p:blipFill>
          <a:blip r:embed="rId3" cstate="screen">
            <a:extLst>
              <a:ext uri="{28A0092B-C50C-407E-A947-70E740481C1C}">
                <a14:useLocalDpi xmlns:a14="http://schemas.microsoft.com/office/drawing/2010/main"/>
              </a:ext>
            </a:extLst>
          </a:blip>
          <a:srcRect/>
          <a:stretch>
            <a:fillRect/>
          </a:stretch>
        </p:blipFill>
        <p:spPr bwMode="auto">
          <a:xfrm>
            <a:off x="6753830" y="4221088"/>
            <a:ext cx="1584176" cy="1656184"/>
          </a:xfrm>
          <a:prstGeom prst="rect">
            <a:avLst/>
          </a:prstGeom>
          <a:noFill/>
          <a:ln w="9525">
            <a:noFill/>
            <a:miter lim="800000"/>
            <a:headEnd/>
            <a:tailEnd/>
          </a:ln>
        </p:spPr>
      </p:pic>
      <p:pic>
        <p:nvPicPr>
          <p:cNvPr id="5" name="Picture 4" descr="C:\Users\Cathy\AppData\Local\Microsoft\Windows\Temporary Internet Files\Content.IE5\XVU12VMJ\MC900295859[1].wmf"/>
          <p:cNvPicPr/>
          <p:nvPr/>
        </p:nvPicPr>
        <p:blipFill>
          <a:blip r:embed="rId4" cstate="screen">
            <a:extLst>
              <a:ext uri="{28A0092B-C50C-407E-A947-70E740481C1C}">
                <a14:useLocalDpi xmlns:a14="http://schemas.microsoft.com/office/drawing/2010/main"/>
              </a:ext>
            </a:extLst>
          </a:blip>
          <a:srcRect/>
          <a:stretch>
            <a:fillRect/>
          </a:stretch>
        </p:blipFill>
        <p:spPr bwMode="auto">
          <a:xfrm>
            <a:off x="6620467" y="1700807"/>
            <a:ext cx="1850903" cy="1601457"/>
          </a:xfrm>
          <a:prstGeom prst="rect">
            <a:avLst/>
          </a:prstGeom>
          <a:noFill/>
          <a:ln w="9525">
            <a:noFill/>
            <a:miter lim="800000"/>
            <a:headEnd/>
            <a:tailEnd/>
          </a:ln>
        </p:spPr>
      </p:pic>
    </p:spTree>
    <p:extLst>
      <p:ext uri="{BB962C8B-B14F-4D97-AF65-F5344CB8AC3E}">
        <p14:creationId xmlns:p14="http://schemas.microsoft.com/office/powerpoint/2010/main" val="27158685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Getting started</a:t>
            </a:r>
            <a:endParaRPr lang="en-GB" dirty="0"/>
          </a:p>
        </p:txBody>
      </p:sp>
      <p:sp>
        <p:nvSpPr>
          <p:cNvPr id="3" name="Content Placeholder 2"/>
          <p:cNvSpPr>
            <a:spLocks noGrp="1"/>
          </p:cNvSpPr>
          <p:nvPr>
            <p:ph idx="1"/>
          </p:nvPr>
        </p:nvSpPr>
        <p:spPr/>
        <p:txBody>
          <a:bodyPr/>
          <a:lstStyle/>
          <a:p>
            <a:r>
              <a:rPr lang="en-GB" dirty="0" smtClean="0"/>
              <a:t>We started by holding two great days, one with the people we support and one with families</a:t>
            </a:r>
          </a:p>
          <a:p>
            <a:endParaRPr lang="en-GB" dirty="0"/>
          </a:p>
        </p:txBody>
      </p:sp>
      <p:pic>
        <p:nvPicPr>
          <p:cNvPr id="4" name="Content Placeholder 3"/>
          <p:cNvPicPr>
            <a:picLocks/>
          </p:cNvPicPr>
          <p:nvPr/>
        </p:nvPicPr>
        <p:blipFill>
          <a:blip r:embed="rId3" cstate="screen">
            <a:extLst>
              <a:ext uri="{28A0092B-C50C-407E-A947-70E740481C1C}">
                <a14:useLocalDpi xmlns:a14="http://schemas.microsoft.com/office/drawing/2010/main"/>
              </a:ext>
            </a:extLst>
          </a:blip>
          <a:srcRect/>
          <a:stretch>
            <a:fillRect/>
          </a:stretch>
        </p:blipFill>
        <p:spPr bwMode="auto">
          <a:xfrm>
            <a:off x="4109358" y="2638192"/>
            <a:ext cx="3630994" cy="2446992"/>
          </a:xfrm>
          <a:prstGeom prst="rect">
            <a:avLst/>
          </a:prstGeom>
          <a:noFill/>
          <a:ln>
            <a:noFill/>
          </a:ln>
        </p:spPr>
      </p:pic>
      <p:pic>
        <p:nvPicPr>
          <p:cNvPr id="6" name="Picture 5" descr="Y:\Central Office Filing system\Departmental- NEW\Care\Care Team\Kevin Mullen\Pics\building futures service user day 15 Jan 2014\IMG_4914.JPG"/>
          <p:cNvPicPr/>
          <p:nvPr/>
        </p:nvPicPr>
        <p:blipFill>
          <a:blip r:embed="rId4" cstate="screen">
            <a:extLst>
              <a:ext uri="{28A0092B-C50C-407E-A947-70E740481C1C}">
                <a14:useLocalDpi xmlns:a14="http://schemas.microsoft.com/office/drawing/2010/main"/>
              </a:ext>
            </a:extLst>
          </a:blip>
          <a:srcRect/>
          <a:stretch>
            <a:fillRect/>
          </a:stretch>
        </p:blipFill>
        <p:spPr bwMode="auto">
          <a:xfrm rot="20814308">
            <a:off x="1541835" y="4595509"/>
            <a:ext cx="2921000" cy="2190750"/>
          </a:xfrm>
          <a:prstGeom prst="rect">
            <a:avLst/>
          </a:prstGeom>
          <a:noFill/>
          <a:ln>
            <a:noFill/>
          </a:ln>
        </p:spPr>
      </p:pic>
      <p:pic>
        <p:nvPicPr>
          <p:cNvPr id="7" name="Picture 6" descr="Y:\Central Office Filing system\Departmental- NEW\Care\Care Team\Kevin Mullen\Pics\building futures service user day 15 Jan 2014\IMG_4934.JPG"/>
          <p:cNvPicPr/>
          <p:nvPr/>
        </p:nvPicPr>
        <p:blipFill>
          <a:blip r:embed="rId5" cstate="screen">
            <a:extLst>
              <a:ext uri="{28A0092B-C50C-407E-A947-70E740481C1C}">
                <a14:useLocalDpi xmlns:a14="http://schemas.microsoft.com/office/drawing/2010/main"/>
              </a:ext>
            </a:extLst>
          </a:blip>
          <a:srcRect/>
          <a:stretch>
            <a:fillRect/>
          </a:stretch>
        </p:blipFill>
        <p:spPr bwMode="auto">
          <a:xfrm rot="6177612">
            <a:off x="6499504" y="4973003"/>
            <a:ext cx="1885136" cy="1761836"/>
          </a:xfrm>
          <a:prstGeom prst="rect">
            <a:avLst/>
          </a:prstGeom>
          <a:noFill/>
          <a:ln>
            <a:noFill/>
          </a:ln>
        </p:spPr>
      </p:pic>
      <p:pic>
        <p:nvPicPr>
          <p:cNvPr id="8" name="Content Placeholder 3" descr="Y:\Central Office Filing system\Departmental- NEW\Care\Care Team\Kevin Mullen\Pics\building futures service user day 15 Jan 2014\IMG_4930.JPG"/>
          <p:cNvPicPr>
            <a:picLocks/>
          </p:cNvPicPr>
          <p:nvPr/>
        </p:nvPicPr>
        <p:blipFill>
          <a:blip r:embed="rId6" cstate="screen">
            <a:extLst>
              <a:ext uri="{28A0092B-C50C-407E-A947-70E740481C1C}">
                <a14:useLocalDpi xmlns:a14="http://schemas.microsoft.com/office/drawing/2010/main"/>
              </a:ext>
            </a:extLst>
          </a:blip>
          <a:srcRect/>
          <a:stretch>
            <a:fillRect/>
          </a:stretch>
        </p:blipFill>
        <p:spPr bwMode="auto">
          <a:xfrm>
            <a:off x="467544" y="2781568"/>
            <a:ext cx="2880320" cy="2160240"/>
          </a:xfrm>
          <a:prstGeom prst="rect">
            <a:avLst/>
          </a:prstGeom>
          <a:noFill/>
          <a:ln>
            <a:noFill/>
          </a:ln>
        </p:spPr>
      </p:pic>
    </p:spTree>
    <p:extLst>
      <p:ext uri="{BB962C8B-B14F-4D97-AF65-F5344CB8AC3E}">
        <p14:creationId xmlns:p14="http://schemas.microsoft.com/office/powerpoint/2010/main" val="16410870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Service user day 15 January 2014</a:t>
            </a:r>
            <a:endParaRPr lang="en-GB" dirty="0"/>
          </a:p>
        </p:txBody>
      </p:sp>
      <p:sp>
        <p:nvSpPr>
          <p:cNvPr id="3" name="Content Placeholder 2"/>
          <p:cNvSpPr>
            <a:spLocks noGrp="1"/>
          </p:cNvSpPr>
          <p:nvPr>
            <p:ph idx="1"/>
          </p:nvPr>
        </p:nvSpPr>
        <p:spPr/>
        <p:txBody>
          <a:bodyPr>
            <a:normAutofit fontScale="92500" lnSpcReduction="20000"/>
          </a:bodyPr>
          <a:lstStyle/>
          <a:p>
            <a:r>
              <a:rPr lang="en-US" dirty="0"/>
              <a:t>Bring your story to our ‘Building Futures’ Day </a:t>
            </a:r>
          </a:p>
          <a:p>
            <a:pPr marL="0" indent="0">
              <a:buNone/>
            </a:pPr>
            <a:endParaRPr lang="en-GB" dirty="0"/>
          </a:p>
          <a:p>
            <a:r>
              <a:rPr lang="en-US" dirty="0"/>
              <a:t>Bring an object</a:t>
            </a:r>
            <a:r>
              <a:rPr lang="en-US" dirty="0" smtClean="0"/>
              <a:t>..</a:t>
            </a:r>
          </a:p>
          <a:p>
            <a:endParaRPr lang="en-GB" dirty="0" smtClean="0"/>
          </a:p>
          <a:p>
            <a:endParaRPr lang="en-GB" dirty="0"/>
          </a:p>
          <a:p>
            <a:r>
              <a:rPr lang="en-US" dirty="0" smtClean="0"/>
              <a:t>Or  </a:t>
            </a:r>
            <a:r>
              <a:rPr lang="en-US" dirty="0"/>
              <a:t>a photo</a:t>
            </a:r>
            <a:r>
              <a:rPr lang="en-US" dirty="0" smtClean="0"/>
              <a:t>..</a:t>
            </a:r>
          </a:p>
          <a:p>
            <a:endParaRPr lang="en-GB" dirty="0" smtClean="0"/>
          </a:p>
          <a:p>
            <a:endParaRPr lang="en-GB" dirty="0"/>
          </a:p>
          <a:p>
            <a:r>
              <a:rPr lang="en-US" dirty="0"/>
              <a:t> </a:t>
            </a:r>
            <a:r>
              <a:rPr lang="en-US" dirty="0" smtClean="0"/>
              <a:t>Or </a:t>
            </a:r>
            <a:r>
              <a:rPr lang="en-US" dirty="0"/>
              <a:t>a story.. about your </a:t>
            </a:r>
            <a:r>
              <a:rPr lang="en-US" dirty="0" smtClean="0"/>
              <a:t>best</a:t>
            </a:r>
            <a:br>
              <a:rPr lang="en-US" dirty="0" smtClean="0"/>
            </a:br>
            <a:r>
              <a:rPr lang="en-US" dirty="0" smtClean="0"/>
              <a:t> </a:t>
            </a:r>
            <a:r>
              <a:rPr lang="en-US" dirty="0"/>
              <a:t>or most important thing.</a:t>
            </a:r>
            <a:endParaRPr lang="en-GB" dirty="0"/>
          </a:p>
          <a:p>
            <a:endParaRPr lang="en-GB" dirty="0"/>
          </a:p>
        </p:txBody>
      </p:sp>
      <p:pic>
        <p:nvPicPr>
          <p:cNvPr id="4" name="Picture 3" descr="drumsticks.png"/>
          <p:cNvPicPr/>
          <p:nvPr/>
        </p:nvPicPr>
        <p:blipFill>
          <a:blip r:embed="rId3"/>
          <a:stretch>
            <a:fillRect/>
          </a:stretch>
        </p:blipFill>
        <p:spPr>
          <a:xfrm>
            <a:off x="6012160" y="2348880"/>
            <a:ext cx="2232248" cy="873125"/>
          </a:xfrm>
          <a:prstGeom prst="rect">
            <a:avLst/>
          </a:prstGeom>
        </p:spPr>
      </p:pic>
      <p:pic>
        <p:nvPicPr>
          <p:cNvPr id="5" name="Picture 4" descr="C:\Users\Cathy\AppData\Local\Microsoft\Windows\Temporary Internet Files\Content.IE5\BJW46KRB\dglxasset[1].jpg"/>
          <p:cNvPicPr/>
          <p:nvPr/>
        </p:nvPicPr>
        <p:blipFill>
          <a:blip r:embed="rId4" cstate="screen">
            <a:extLst>
              <a:ext uri="{28A0092B-C50C-407E-A947-70E740481C1C}">
                <a14:useLocalDpi xmlns:a14="http://schemas.microsoft.com/office/drawing/2010/main"/>
              </a:ext>
            </a:extLst>
          </a:blip>
          <a:srcRect/>
          <a:stretch>
            <a:fillRect/>
          </a:stretch>
        </p:blipFill>
        <p:spPr bwMode="auto">
          <a:xfrm>
            <a:off x="6370139" y="3356992"/>
            <a:ext cx="1516290" cy="1368152"/>
          </a:xfrm>
          <a:prstGeom prst="rect">
            <a:avLst/>
          </a:prstGeom>
          <a:noFill/>
          <a:ln w="9525">
            <a:noFill/>
            <a:miter lim="800000"/>
            <a:headEnd/>
            <a:tailEnd/>
          </a:ln>
        </p:spPr>
      </p:pic>
      <p:pic>
        <p:nvPicPr>
          <p:cNvPr id="12" name="Picture 11" descr="https://encrypted-tbn1.gstatic.com/images?q=tbn:ANd9GcTiw8XHmkRLxH--AyrbQfQu1R7haPiYgegG7ytKHIw6XXYg6wZ2">
            <a:hlinkClick r:id="rId5"/>
          </p:cNvPr>
          <p:cNvPicPr/>
          <p:nvPr/>
        </p:nvPicPr>
        <p:blipFill>
          <a:blip r:embed="rId6">
            <a:extLst>
              <a:ext uri="{28A0092B-C50C-407E-A947-70E740481C1C}">
                <a14:useLocalDpi xmlns:a14="http://schemas.microsoft.com/office/drawing/2010/main"/>
              </a:ext>
            </a:extLst>
          </a:blip>
          <a:srcRect/>
          <a:stretch>
            <a:fillRect/>
          </a:stretch>
        </p:blipFill>
        <p:spPr bwMode="auto">
          <a:xfrm>
            <a:off x="6385017" y="5085184"/>
            <a:ext cx="1486535" cy="1257300"/>
          </a:xfrm>
          <a:prstGeom prst="rect">
            <a:avLst/>
          </a:prstGeom>
          <a:noFill/>
          <a:ln>
            <a:noFill/>
          </a:ln>
        </p:spPr>
      </p:pic>
    </p:spTree>
    <p:extLst>
      <p:ext uri="{BB962C8B-B14F-4D97-AF65-F5344CB8AC3E}">
        <p14:creationId xmlns:p14="http://schemas.microsoft.com/office/powerpoint/2010/main" val="6129098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we discovered</a:t>
            </a:r>
            <a:endParaRPr lang="en-GB" dirty="0"/>
          </a:p>
        </p:txBody>
      </p:sp>
      <p:sp>
        <p:nvSpPr>
          <p:cNvPr id="3" name="Content Placeholder 2"/>
          <p:cNvSpPr>
            <a:spLocks noGrp="1"/>
          </p:cNvSpPr>
          <p:nvPr>
            <p:ph idx="1"/>
          </p:nvPr>
        </p:nvSpPr>
        <p:spPr>
          <a:xfrm>
            <a:off x="457200" y="1600200"/>
            <a:ext cx="4834880" cy="2332855"/>
          </a:xfrm>
        </p:spPr>
        <p:txBody>
          <a:bodyPr>
            <a:normAutofit/>
          </a:bodyPr>
          <a:lstStyle/>
          <a:p>
            <a:pPr marL="0" indent="0">
              <a:buNone/>
            </a:pPr>
            <a:r>
              <a:rPr lang="en-GB" dirty="0"/>
              <a:t>We heard some great stories about peoples </a:t>
            </a:r>
            <a:r>
              <a:rPr lang="en-GB" dirty="0" smtClean="0"/>
              <a:t>lives and </a:t>
            </a:r>
            <a:r>
              <a:rPr lang="en-GB" dirty="0"/>
              <a:t>the support they get from </a:t>
            </a:r>
            <a:r>
              <a:rPr lang="en-GB" dirty="0" smtClean="0"/>
              <a:t>Yarrow</a:t>
            </a:r>
            <a:endParaRPr lang="en-GB" dirty="0"/>
          </a:p>
        </p:txBody>
      </p:sp>
      <p:pic>
        <p:nvPicPr>
          <p:cNvPr id="3074" name="Picture 2" descr="Y:\Central Office Filing system\Corporate\Planning\Future strategy\building futures service user day 15 Jan 2014\IMG_4905.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28051" y="1600200"/>
            <a:ext cx="3936437" cy="2952328"/>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Y:\Central Office Filing system\Corporate\Planning\Future strategy\building futures service user day 15 Jan 2014\IMG_4926.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67544" y="3807042"/>
            <a:ext cx="3816424" cy="2862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43846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we discovered</a:t>
            </a:r>
            <a:endParaRPr lang="en-GB" dirty="0"/>
          </a:p>
        </p:txBody>
      </p:sp>
      <p:sp>
        <p:nvSpPr>
          <p:cNvPr id="3" name="Content Placeholder 2"/>
          <p:cNvSpPr>
            <a:spLocks noGrp="1"/>
          </p:cNvSpPr>
          <p:nvPr>
            <p:ph idx="1"/>
          </p:nvPr>
        </p:nvSpPr>
        <p:spPr/>
        <p:txBody>
          <a:bodyPr>
            <a:normAutofit/>
          </a:bodyPr>
          <a:lstStyle/>
          <a:p>
            <a:pPr marL="0" indent="0">
              <a:buNone/>
            </a:pPr>
            <a:r>
              <a:rPr lang="en-GB" dirty="0" smtClean="0"/>
              <a:t>We found out about people’s dreams</a:t>
            </a:r>
            <a:br>
              <a:rPr lang="en-GB" dirty="0" smtClean="0"/>
            </a:br>
            <a:r>
              <a:rPr lang="en-GB" dirty="0" smtClean="0"/>
              <a:t>and wishes for the future</a:t>
            </a:r>
            <a:br>
              <a:rPr lang="en-GB" dirty="0" smtClean="0"/>
            </a:br>
            <a:r>
              <a:rPr lang="en-GB" dirty="0" smtClean="0"/>
              <a:t>and we made new friends </a:t>
            </a:r>
            <a:endParaRPr lang="en-GB" dirty="0"/>
          </a:p>
        </p:txBody>
      </p:sp>
      <p:pic>
        <p:nvPicPr>
          <p:cNvPr id="4098" name="Picture 2" descr="Y:\Central Office Filing system\Corporate\Planning\Future strategy\building futures service user day 15 Jan 2014\IMG_4911.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39552" y="3143632"/>
            <a:ext cx="2592288" cy="3456384"/>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Y:\Central Office Filing system\Corporate\Planning\Future strategy\building futures service user day 15 Jan 2014\IMG_4954.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292080" y="2132856"/>
            <a:ext cx="3350370" cy="4467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1301007"/>
      </p:ext>
    </p:extLst>
  </p:cSld>
  <p:clrMapOvr>
    <a:masterClrMapping/>
  </p:clrMapOvr>
</p:sld>
</file>

<file path=ppt/theme/theme1.xml><?xml version="1.0" encoding="utf-8"?>
<a:theme xmlns:a="http://schemas.openxmlformats.org/drawingml/2006/main" name="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 template</Template>
  <TotalTime>803</TotalTime>
  <Words>1153</Words>
  <Application>Microsoft Office PowerPoint</Application>
  <PresentationFormat>On-screen Show (4:3)</PresentationFormat>
  <Paragraphs>206</Paragraphs>
  <Slides>17</Slides>
  <Notes>17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presentation template</vt:lpstr>
      <vt:lpstr>Building  yarrow’s future together </vt:lpstr>
      <vt:lpstr>Building Yarrow’s Future Together</vt:lpstr>
      <vt:lpstr>Building Futures</vt:lpstr>
      <vt:lpstr>4 D’s</vt:lpstr>
      <vt:lpstr>4 D’s</vt:lpstr>
      <vt:lpstr>Getting started</vt:lpstr>
      <vt:lpstr>Service user day 15 January 2014</vt:lpstr>
      <vt:lpstr>What we discovered</vt:lpstr>
      <vt:lpstr>What we discovered</vt:lpstr>
      <vt:lpstr>Our Team</vt:lpstr>
      <vt:lpstr>Gathering stories</vt:lpstr>
      <vt:lpstr>Flying into the future</vt:lpstr>
      <vt:lpstr>Tardis 2016</vt:lpstr>
      <vt:lpstr>Involving everyone</vt:lpstr>
      <vt:lpstr>Getting Ready Booklet</vt:lpstr>
      <vt:lpstr>What next?</vt:lpstr>
      <vt:lpstr>Remembering Peter Kemp</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Diana Cadogan</dc:creator>
  <cp:lastModifiedBy>Diana Cadogan</cp:lastModifiedBy>
  <cp:revision>52</cp:revision>
  <cp:lastPrinted>2014-07-11T13:55:49Z</cp:lastPrinted>
  <dcterms:created xsi:type="dcterms:W3CDTF">2014-07-10T07:24:32Z</dcterms:created>
  <dcterms:modified xsi:type="dcterms:W3CDTF">2014-07-11T15:47:10Z</dcterms:modified>
</cp:coreProperties>
</file>