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7" r:id="rId2"/>
    <p:sldId id="309" r:id="rId3"/>
    <p:sldId id="308" r:id="rId4"/>
    <p:sldId id="283" r:id="rId5"/>
    <p:sldId id="311" r:id="rId6"/>
    <p:sldId id="285" r:id="rId7"/>
    <p:sldId id="286" r:id="rId8"/>
    <p:sldId id="287" r:id="rId9"/>
    <p:sldId id="312" r:id="rId10"/>
    <p:sldId id="313" r:id="rId11"/>
    <p:sldId id="289" r:id="rId12"/>
    <p:sldId id="293" r:id="rId13"/>
    <p:sldId id="288" r:id="rId14"/>
    <p:sldId id="290" r:id="rId15"/>
    <p:sldId id="294" r:id="rId16"/>
    <p:sldId id="296" r:id="rId17"/>
    <p:sldId id="295" r:id="rId18"/>
    <p:sldId id="314" r:id="rId19"/>
    <p:sldId id="315" r:id="rId20"/>
    <p:sldId id="317" r:id="rId21"/>
    <p:sldId id="318" r:id="rId22"/>
    <p:sldId id="319" r:id="rId23"/>
    <p:sldId id="320" r:id="rId24"/>
    <p:sldId id="321" r:id="rId25"/>
    <p:sldId id="323" r:id="rId26"/>
    <p:sldId id="322" r:id="rId27"/>
    <p:sldId id="307" r:id="rId28"/>
    <p:sldId id="301" r:id="rId29"/>
  </p:sldIdLst>
  <p:sldSz cx="13003213" cy="9756775"/>
  <p:notesSz cx="6797675" cy="9928225"/>
  <p:defaultTextStyle>
    <a:defPPr>
      <a:defRPr lang="en-US"/>
    </a:defPPr>
    <a:lvl1pPr marL="0" algn="l" defTabSz="65027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0276" algn="l" defTabSz="65027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0551" algn="l" defTabSz="65027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0827" algn="l" defTabSz="65027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01102" algn="l" defTabSz="65027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51378" algn="l" defTabSz="65027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01653" algn="l" defTabSz="65027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51929" algn="l" defTabSz="65027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02204" algn="l" defTabSz="65027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8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2" autoAdjust="0"/>
    <p:restoredTop sz="93680" autoAdjust="0"/>
  </p:normalViewPr>
  <p:slideViewPr>
    <p:cSldViewPr snapToGrid="0">
      <p:cViewPr varScale="1">
        <p:scale>
          <a:sx n="57" d="100"/>
          <a:sy n="57" d="100"/>
        </p:scale>
        <p:origin x="1286" y="62"/>
      </p:cViewPr>
      <p:guideLst>
        <p:guide orient="horz" pos="2908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userdata\documents4\lja224\Documents\esteem\Rough%20working%20excel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ja224\Work%20Folders\Documents\esteem\2019%20data\18J%20data%20Laura%20comments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ja224\Work%20Folders\Documents\esteem\2019%20data\17J%20data%20Laura%20comments%20in%202019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ja224\Work%20Folders\Documents\esteem\2019%20data\rough%20working%202019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ja224\Work%20Folders\Documents\esteem\2019%20data\rough%20working%202019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Primary concern raised by each student who made open text comments</a:t>
            </a:r>
          </a:p>
        </c:rich>
      </c:tx>
      <c:layout>
        <c:manualLayout>
          <c:xMode val="edge"/>
          <c:yMode val="edge"/>
          <c:x val="6.4859115254773211E-2"/>
          <c:y val="4.69883103795333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1365048118985115E-2"/>
          <c:y val="0.20636811023622048"/>
          <c:w val="0.34593001340258001"/>
          <c:h val="0.69929938193209717"/>
        </c:manualLayout>
      </c:layout>
      <c:pieChart>
        <c:varyColors val="1"/>
        <c:ser>
          <c:idx val="0"/>
          <c:order val="0"/>
          <c:tx>
            <c:strRef>
              <c:f>Sheet4!$C$3</c:f>
              <c:strCache>
                <c:ptCount val="1"/>
                <c:pt idx="0">
                  <c:v>Number of students for whom this was key concern</c:v>
                </c:pt>
              </c:strCache>
            </c:strRef>
          </c:tx>
          <c:spPr>
            <a:ln w="6350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B0F0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D27-4FD7-AB10-9860E9C92FA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D27-4FD7-AB10-9860E9C92FA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D27-4FD7-AB10-9860E9C92FA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D27-4FD7-AB10-9860E9C92FA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D27-4FD7-AB10-9860E9C92FA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D27-4FD7-AB10-9860E9C92FA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6D27-4FD7-AB10-9860E9C92FA1}"/>
              </c:ext>
            </c:extLst>
          </c:dPt>
          <c:dLbls>
            <c:spPr>
              <a:solidFill>
                <a:sysClr val="window" lastClr="FFFFFF">
                  <a:alpha val="0"/>
                </a:sysClr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ound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Sheet4!$B$4:$B$10</c:f>
              <c:strCache>
                <c:ptCount val="7"/>
                <c:pt idx="0">
                  <c:v>Wanted more books</c:v>
                </c:pt>
                <c:pt idx="1">
                  <c:v>Wanted more digital learning resources</c:v>
                </c:pt>
                <c:pt idx="2">
                  <c:v>Difficulty of subject matter</c:v>
                </c:pt>
                <c:pt idx="3">
                  <c:v>More detail needed in module materials</c:v>
                </c:pt>
                <c:pt idx="4">
                  <c:v>Lack of integration of materials (M269)</c:v>
                </c:pt>
                <c:pt idx="5">
                  <c:v>More opportunity for practice needed</c:v>
                </c:pt>
                <c:pt idx="6">
                  <c:v>Other</c:v>
                </c:pt>
              </c:strCache>
            </c:strRef>
          </c:cat>
          <c:val>
            <c:numRef>
              <c:f>Sheet4!$C$4:$C$10</c:f>
              <c:numCache>
                <c:formatCode>General</c:formatCode>
                <c:ptCount val="7"/>
                <c:pt idx="0">
                  <c:v>45</c:v>
                </c:pt>
                <c:pt idx="1">
                  <c:v>7</c:v>
                </c:pt>
                <c:pt idx="2">
                  <c:v>6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  <c:pt idx="6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D27-4FD7-AB10-9860E9C92F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59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3714694712093591"/>
          <c:y val="0.23184423338628665"/>
          <c:w val="0.4344872696073549"/>
          <c:h val="0.671812571670663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2400" baseline="0"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Combined primary and secondary concerns raised by students who made open text comments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1365048118985115E-2"/>
          <c:y val="0.20636811023622048"/>
          <c:w val="0.34593001340258001"/>
          <c:h val="0.69929938193209717"/>
        </c:manualLayout>
      </c:layout>
      <c:pieChart>
        <c:varyColors val="1"/>
        <c:ser>
          <c:idx val="0"/>
          <c:order val="0"/>
          <c:tx>
            <c:strRef>
              <c:f>'secondary '!$C$3</c:f>
              <c:strCache>
                <c:ptCount val="1"/>
                <c:pt idx="0">
                  <c:v>Number of students for whom this was key concern</c:v>
                </c:pt>
              </c:strCache>
            </c:strRef>
          </c:tx>
          <c:spPr>
            <a:ln w="6350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B0F0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875-4047-A9AA-166A06EE71B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875-4047-A9AA-166A06EE71B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875-4047-A9AA-166A06EE71B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875-4047-A9AA-166A06EE71B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875-4047-A9AA-166A06EE71B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875-4047-A9AA-166A06EE71B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875-4047-A9AA-166A06EE71B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3875-4047-A9AA-166A06EE71BE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3875-4047-A9AA-166A06EE71BE}"/>
              </c:ext>
            </c:extLst>
          </c:dPt>
          <c:dPt>
            <c:idx val="9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3875-4047-A9AA-166A06EE71BE}"/>
              </c:ext>
            </c:extLst>
          </c:dPt>
          <c:dLbls>
            <c:spPr>
              <a:solidFill>
                <a:sysClr val="window" lastClr="FFFFFF">
                  <a:alpha val="0"/>
                </a:sysClr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ound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'secondary '!$B$4:$B$13</c:f>
              <c:strCache>
                <c:ptCount val="10"/>
                <c:pt idx="0">
                  <c:v>Wanted more books</c:v>
                </c:pt>
                <c:pt idx="1">
                  <c:v>Wanted more digital learning resources</c:v>
                </c:pt>
                <c:pt idx="2">
                  <c:v>Difficulty of subject matter</c:v>
                </c:pt>
                <c:pt idx="3">
                  <c:v>More detail needed in module materials</c:v>
                </c:pt>
                <c:pt idx="4">
                  <c:v>Lack of integration of materials (M269)</c:v>
                </c:pt>
                <c:pt idx="5">
                  <c:v>More opportunity for practice needed</c:v>
                </c:pt>
                <c:pt idx="6">
                  <c:v>Wanted more non-textual online content</c:v>
                </c:pt>
                <c:pt idx="7">
                  <c:v>Wanted offline access</c:v>
                </c:pt>
                <c:pt idx="8">
                  <c:v>Like combination of books and online</c:v>
                </c:pt>
                <c:pt idx="9">
                  <c:v>Other (including tutorials)</c:v>
                </c:pt>
              </c:strCache>
            </c:strRef>
          </c:cat>
          <c:val>
            <c:numRef>
              <c:f>'secondary '!$C$4:$C$13</c:f>
              <c:numCache>
                <c:formatCode>General</c:formatCode>
                <c:ptCount val="10"/>
                <c:pt idx="0">
                  <c:v>52</c:v>
                </c:pt>
                <c:pt idx="1">
                  <c:v>9</c:v>
                </c:pt>
                <c:pt idx="2">
                  <c:v>7</c:v>
                </c:pt>
                <c:pt idx="3">
                  <c:v>6</c:v>
                </c:pt>
                <c:pt idx="4">
                  <c:v>6</c:v>
                </c:pt>
                <c:pt idx="5">
                  <c:v>5</c:v>
                </c:pt>
                <c:pt idx="6">
                  <c:v>9</c:v>
                </c:pt>
                <c:pt idx="7">
                  <c:v>9</c:v>
                </c:pt>
                <c:pt idx="8">
                  <c:v>6</c:v>
                </c:pt>
                <c:pt idx="9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3875-4047-A9AA-166A06EE71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59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1430498478526843"/>
          <c:y val="0.16607381510376754"/>
          <c:w val="0.4439584069808033"/>
          <c:h val="0.833926207707578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2400" baseline="0"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200" b="0" i="0" baseline="0" dirty="0">
                <a:effectLst/>
              </a:rPr>
              <a:t>18J students whose comments expressed a desire for more books or more digital online content, by age</a:t>
            </a:r>
            <a:endParaRPr lang="en-GB" sz="2200" baseline="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age!$R$6</c:f>
              <c:strCache>
                <c:ptCount val="1"/>
                <c:pt idx="0">
                  <c:v>More books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age!$Q$7:$Q$16</c:f>
              <c:strCache>
                <c:ptCount val="10"/>
                <c:pt idx="0">
                  <c:v>25 and under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over 65</c:v>
                </c:pt>
              </c:strCache>
            </c:strRef>
          </c:cat>
          <c:val>
            <c:numRef>
              <c:f>age!$R$7:$R$16</c:f>
              <c:numCache>
                <c:formatCode>General</c:formatCode>
                <c:ptCount val="10"/>
                <c:pt idx="0">
                  <c:v>3</c:v>
                </c:pt>
                <c:pt idx="1">
                  <c:v>10</c:v>
                </c:pt>
                <c:pt idx="2">
                  <c:v>3</c:v>
                </c:pt>
                <c:pt idx="3">
                  <c:v>7</c:v>
                </c:pt>
                <c:pt idx="4">
                  <c:v>4</c:v>
                </c:pt>
                <c:pt idx="5">
                  <c:v>2</c:v>
                </c:pt>
                <c:pt idx="6">
                  <c:v>1</c:v>
                </c:pt>
                <c:pt idx="7">
                  <c:v>3</c:v>
                </c:pt>
                <c:pt idx="8">
                  <c:v>5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8E-48A3-A129-7963EDEA1E24}"/>
            </c:ext>
          </c:extLst>
        </c:ser>
        <c:ser>
          <c:idx val="1"/>
          <c:order val="1"/>
          <c:tx>
            <c:strRef>
              <c:f>age!$S$6</c:f>
              <c:strCache>
                <c:ptCount val="1"/>
                <c:pt idx="0">
                  <c:v>More digital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age!$Q$7:$Q$16</c:f>
              <c:strCache>
                <c:ptCount val="10"/>
                <c:pt idx="0">
                  <c:v>25 and under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over 65</c:v>
                </c:pt>
              </c:strCache>
            </c:strRef>
          </c:cat>
          <c:val>
            <c:numRef>
              <c:f>age!$S$7:$S$16</c:f>
              <c:numCache>
                <c:formatCode>General</c:formatCode>
                <c:ptCount val="10"/>
                <c:pt idx="0">
                  <c:v>3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8E-48A3-A129-7963EDEA1E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8742184"/>
        <c:axId val="526831352"/>
      </c:barChart>
      <c:catAx>
        <c:axId val="478742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6831352"/>
        <c:crosses val="autoZero"/>
        <c:auto val="1"/>
        <c:lblAlgn val="ctr"/>
        <c:lblOffset val="100"/>
        <c:noMultiLvlLbl val="0"/>
      </c:catAx>
      <c:valAx>
        <c:axId val="526831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8742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200" baseline="0" dirty="0"/>
              <a:t>17J students whose comments expressed a desire for more books or more digital online content, by age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age!$J$5</c:f>
              <c:strCache>
                <c:ptCount val="1"/>
                <c:pt idx="0">
                  <c:v>More books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age!$I$6:$I$15</c:f>
              <c:strCache>
                <c:ptCount val="10"/>
                <c:pt idx="0">
                  <c:v>25 and under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over 65</c:v>
                </c:pt>
              </c:strCache>
            </c:strRef>
          </c:cat>
          <c:val>
            <c:numRef>
              <c:f>age!$J$6:$J$15</c:f>
              <c:numCache>
                <c:formatCode>General</c:formatCode>
                <c:ptCount val="10"/>
                <c:pt idx="0">
                  <c:v>4</c:v>
                </c:pt>
                <c:pt idx="1">
                  <c:v>9</c:v>
                </c:pt>
                <c:pt idx="2">
                  <c:v>11</c:v>
                </c:pt>
                <c:pt idx="3">
                  <c:v>6</c:v>
                </c:pt>
                <c:pt idx="4">
                  <c:v>1</c:v>
                </c:pt>
                <c:pt idx="5">
                  <c:v>3</c:v>
                </c:pt>
                <c:pt idx="6">
                  <c:v>5</c:v>
                </c:pt>
                <c:pt idx="7">
                  <c:v>2</c:v>
                </c:pt>
                <c:pt idx="8">
                  <c:v>0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8C-4F19-8303-AB8C5A60E3B1}"/>
            </c:ext>
          </c:extLst>
        </c:ser>
        <c:ser>
          <c:idx val="1"/>
          <c:order val="1"/>
          <c:tx>
            <c:strRef>
              <c:f>age!$K$5</c:f>
              <c:strCache>
                <c:ptCount val="1"/>
                <c:pt idx="0">
                  <c:v>More digital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age!$I$6:$I$15</c:f>
              <c:strCache>
                <c:ptCount val="10"/>
                <c:pt idx="0">
                  <c:v>25 and under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over 65</c:v>
                </c:pt>
              </c:strCache>
            </c:strRef>
          </c:cat>
          <c:val>
            <c:numRef>
              <c:f>age!$K$6:$K$15</c:f>
              <c:numCache>
                <c:formatCode>General</c:formatCode>
                <c:ptCount val="10"/>
                <c:pt idx="0">
                  <c:v>1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8C-4F19-8303-AB8C5A60E3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6832136"/>
        <c:axId val="526832528"/>
      </c:barChart>
      <c:catAx>
        <c:axId val="526832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6832528"/>
        <c:crosses val="autoZero"/>
        <c:auto val="1"/>
        <c:lblAlgn val="ctr"/>
        <c:lblOffset val="100"/>
        <c:noMultiLvlLbl val="0"/>
      </c:catAx>
      <c:valAx>
        <c:axId val="526832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6832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800"/>
              <a:t>17 J students whose</a:t>
            </a:r>
            <a:r>
              <a:rPr lang="en-GB" sz="1800" baseline="0"/>
              <a:t> comments expressed a desire for more books or more digital online content, by age, as percentage</a:t>
            </a:r>
            <a:endParaRPr lang="en-GB" sz="18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[2]age!$J$5</c:f>
              <c:strCache>
                <c:ptCount val="1"/>
                <c:pt idx="0">
                  <c:v>More books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[2]age!$I$6:$I$15</c:f>
              <c:strCache>
                <c:ptCount val="10"/>
                <c:pt idx="0">
                  <c:v>25 and under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over 65</c:v>
                </c:pt>
              </c:strCache>
            </c:strRef>
          </c:cat>
          <c:val>
            <c:numRef>
              <c:f>[2]age!$J$6:$J$15</c:f>
              <c:numCache>
                <c:formatCode>General</c:formatCode>
                <c:ptCount val="10"/>
                <c:pt idx="0">
                  <c:v>4</c:v>
                </c:pt>
                <c:pt idx="1">
                  <c:v>9</c:v>
                </c:pt>
                <c:pt idx="2">
                  <c:v>11</c:v>
                </c:pt>
                <c:pt idx="3">
                  <c:v>6</c:v>
                </c:pt>
                <c:pt idx="4">
                  <c:v>1</c:v>
                </c:pt>
                <c:pt idx="5">
                  <c:v>3</c:v>
                </c:pt>
                <c:pt idx="6">
                  <c:v>5</c:v>
                </c:pt>
                <c:pt idx="7">
                  <c:v>2</c:v>
                </c:pt>
                <c:pt idx="8">
                  <c:v>0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28-44B1-9B80-6857CBD88B20}"/>
            </c:ext>
          </c:extLst>
        </c:ser>
        <c:ser>
          <c:idx val="1"/>
          <c:order val="1"/>
          <c:tx>
            <c:strRef>
              <c:f>[2]age!$K$5</c:f>
              <c:strCache>
                <c:ptCount val="1"/>
                <c:pt idx="0">
                  <c:v>More digital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>
                  <a:alpha val="98000"/>
                </a:srgbClr>
              </a:solidFill>
            </a:ln>
            <a:effectLst/>
          </c:spPr>
          <c:invertIfNegative val="0"/>
          <c:cat>
            <c:strRef>
              <c:f>[2]age!$I$6:$I$15</c:f>
              <c:strCache>
                <c:ptCount val="10"/>
                <c:pt idx="0">
                  <c:v>25 and under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over 65</c:v>
                </c:pt>
              </c:strCache>
            </c:strRef>
          </c:cat>
          <c:val>
            <c:numRef>
              <c:f>[2]age!$K$6:$K$15</c:f>
              <c:numCache>
                <c:formatCode>General</c:formatCode>
                <c:ptCount val="10"/>
                <c:pt idx="0">
                  <c:v>1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28-44B1-9B80-6857CBD88B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523779280"/>
        <c:axId val="523785944"/>
      </c:barChart>
      <c:catAx>
        <c:axId val="523779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3785944"/>
        <c:crosses val="autoZero"/>
        <c:auto val="1"/>
        <c:lblAlgn val="ctr"/>
        <c:lblOffset val="100"/>
        <c:noMultiLvlLbl val="0"/>
      </c:catAx>
      <c:valAx>
        <c:axId val="523785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3779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800" b="0" i="0" baseline="0">
                <a:effectLst/>
              </a:rPr>
              <a:t>18 J students whose comments expressed a desire for more books or more digital online content, by age, as percentage</a:t>
            </a:r>
            <a:endParaRPr lang="en-GB" sz="18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[1]age!$R$6</c:f>
              <c:strCache>
                <c:ptCount val="1"/>
                <c:pt idx="0">
                  <c:v>More books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[1]age!$Q$7:$Q$16</c:f>
              <c:strCache>
                <c:ptCount val="10"/>
                <c:pt idx="0">
                  <c:v>25 and under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over 65</c:v>
                </c:pt>
              </c:strCache>
            </c:strRef>
          </c:cat>
          <c:val>
            <c:numRef>
              <c:f>[1]age!$R$7:$R$16</c:f>
              <c:numCache>
                <c:formatCode>General</c:formatCode>
                <c:ptCount val="10"/>
                <c:pt idx="0">
                  <c:v>3</c:v>
                </c:pt>
                <c:pt idx="1">
                  <c:v>10</c:v>
                </c:pt>
                <c:pt idx="2">
                  <c:v>3</c:v>
                </c:pt>
                <c:pt idx="3">
                  <c:v>7</c:v>
                </c:pt>
                <c:pt idx="4">
                  <c:v>4</c:v>
                </c:pt>
                <c:pt idx="5">
                  <c:v>2</c:v>
                </c:pt>
                <c:pt idx="6">
                  <c:v>1</c:v>
                </c:pt>
                <c:pt idx="7">
                  <c:v>3</c:v>
                </c:pt>
                <c:pt idx="8">
                  <c:v>5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07-4FD3-A970-D28CD252414F}"/>
            </c:ext>
          </c:extLst>
        </c:ser>
        <c:ser>
          <c:idx val="1"/>
          <c:order val="1"/>
          <c:tx>
            <c:strRef>
              <c:f>[1]age!$S$6</c:f>
              <c:strCache>
                <c:ptCount val="1"/>
                <c:pt idx="0">
                  <c:v>More digital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[1]age!$Q$7:$Q$16</c:f>
              <c:strCache>
                <c:ptCount val="10"/>
                <c:pt idx="0">
                  <c:v>25 and under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over 65</c:v>
                </c:pt>
              </c:strCache>
            </c:strRef>
          </c:cat>
          <c:val>
            <c:numRef>
              <c:f>[1]age!$S$7:$S$16</c:f>
              <c:numCache>
                <c:formatCode>General</c:formatCode>
                <c:ptCount val="10"/>
                <c:pt idx="0">
                  <c:v>3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07-4FD3-A970-D28CD25241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523785160"/>
        <c:axId val="523784768"/>
      </c:barChart>
      <c:catAx>
        <c:axId val="523785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3784768"/>
        <c:crosses val="autoZero"/>
        <c:auto val="1"/>
        <c:lblAlgn val="ctr"/>
        <c:lblOffset val="100"/>
        <c:noMultiLvlLbl val="0"/>
      </c:catAx>
      <c:valAx>
        <c:axId val="523784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3785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BD4A1A-25BD-5A4B-8262-7637D0EF5D4F}" type="datetimeFigureOut">
              <a:rPr lang="en-US" smtClean="0"/>
              <a:t>5/7/2019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F97ABF-097C-B144-83E2-BB2FD59F36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8241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55CC16-585F-864B-90A1-B63321EF5334}" type="datetimeFigureOut">
              <a:rPr lang="en-US" smtClean="0"/>
              <a:t>5/7/2019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5EB07-C2F8-2C48-8B7E-66B2468E5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0362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6502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0276" algn="l" defTabSz="6502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0551" algn="l" defTabSz="6502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50827" algn="l" defTabSz="6502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01102" algn="l" defTabSz="6502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51378" algn="l" defTabSz="6502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01653" algn="l" defTabSz="6502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51929" algn="l" defTabSz="6502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02204" algn="l" defTabSz="6502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Slides 1-9 – 10 minutes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5EB07-C2F8-2C48-8B7E-66B2468E546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883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5EB07-C2F8-2C48-8B7E-66B2468E546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248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Handout</a:t>
            </a:r>
            <a:r>
              <a:rPr lang="en-GB" baseline="0" dirty="0"/>
              <a:t> 1 – 10 minutes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5EB07-C2F8-2C48-8B7E-66B2468E546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863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Slides</a:t>
            </a:r>
            <a:r>
              <a:rPr lang="en-GB" baseline="0" dirty="0"/>
              <a:t> 10 – 23: 15 minutes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5EB07-C2F8-2C48-8B7E-66B2468E546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6268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C5EB07-C2F8-2C48-8B7E-66B2468E546C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8674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Discussion</a:t>
            </a:r>
            <a:r>
              <a:rPr lang="en-GB" baseline="0" dirty="0"/>
              <a:t> – Handout 2: 25 minutes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5EB07-C2F8-2C48-8B7E-66B2468E546C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8482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Discussion</a:t>
            </a:r>
            <a:r>
              <a:rPr lang="en-GB" baseline="0" dirty="0"/>
              <a:t> – Handout 2: 25 minutes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5EB07-C2F8-2C48-8B7E-66B2468E546C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1215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Plenary: 15 + 10 minutes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5EB07-C2F8-2C48-8B7E-66B2468E546C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201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01_backTitle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3003213" cy="97524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0072" y="4628143"/>
            <a:ext cx="7941248" cy="3410314"/>
          </a:xfrm>
        </p:spPr>
        <p:txBody>
          <a:bodyPr anchor="b"/>
          <a:lstStyle>
            <a:lvl1pPr>
              <a:lnSpc>
                <a:spcPts val="5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0072" y="8356701"/>
            <a:ext cx="7967434" cy="461665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rgbClr val="FFFFFF"/>
                </a:solidFill>
              </a:defRPr>
            </a:lvl1pPr>
            <a:lvl2pPr marL="650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1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2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28435" y="8235340"/>
            <a:ext cx="7942884" cy="0"/>
          </a:xfrm>
          <a:prstGeom prst="line">
            <a:avLst/>
          </a:prstGeom>
          <a:ln w="38100" cap="rnd">
            <a:solidFill>
              <a:srgbClr val="FFFF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lifeChanging.e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75094" y="8757215"/>
            <a:ext cx="2350281" cy="545345"/>
          </a:xfrm>
          <a:prstGeom prst="rect">
            <a:avLst/>
          </a:prstGeom>
        </p:spPr>
      </p:pic>
      <p:pic>
        <p:nvPicPr>
          <p:cNvPr id="19" name="Picture 18" descr="1_TheOU_Logo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34776" y="368300"/>
            <a:ext cx="1293797" cy="887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082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 on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02_backTitle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3003213" cy="97524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0072" y="3921177"/>
            <a:ext cx="7941248" cy="3410314"/>
          </a:xfrm>
        </p:spPr>
        <p:txBody>
          <a:bodyPr anchor="b"/>
          <a:lstStyle>
            <a:lvl1pPr>
              <a:lnSpc>
                <a:spcPts val="5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0072" y="7662828"/>
            <a:ext cx="7967434" cy="461665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rgbClr val="FFFFFF"/>
                </a:solidFill>
              </a:defRPr>
            </a:lvl1pPr>
            <a:lvl2pPr marL="650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1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2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28435" y="7541467"/>
            <a:ext cx="7942884" cy="0"/>
          </a:xfrm>
          <a:prstGeom prst="line">
            <a:avLst/>
          </a:prstGeom>
          <a:ln w="38100" cap="rnd">
            <a:solidFill>
              <a:srgbClr val="FFFF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lifeChanging.e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223" y="8717525"/>
            <a:ext cx="2160703" cy="50135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28426" y="379550"/>
            <a:ext cx="1293797" cy="884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610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65"/>
            <a:ext cx="13003213" cy="97524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4294290"/>
            <a:ext cx="8718327" cy="651653"/>
          </a:xfrm>
        </p:spPr>
        <p:txBody>
          <a:bodyPr wrap="square" anchor="b">
            <a:spAutoFit/>
          </a:bodyPr>
          <a:lstStyle>
            <a:lvl1pPr algn="ctr">
              <a:lnSpc>
                <a:spcPts val="5000"/>
              </a:lnSpc>
              <a:defRPr sz="58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5358645"/>
            <a:ext cx="8731420" cy="461665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rgbClr val="FFFFFF"/>
                </a:solidFill>
              </a:defRPr>
            </a:lvl1pPr>
            <a:lvl2pPr marL="650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1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2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44444" y="363008"/>
            <a:ext cx="750078" cy="887593"/>
          </a:xfrm>
          <a:prstGeom prst="rect">
            <a:avLst/>
          </a:prstGeom>
        </p:spPr>
      </p:pic>
      <p:sp>
        <p:nvSpPr>
          <p:cNvPr id="12" name="Oval 11"/>
          <p:cNvSpPr/>
          <p:nvPr userDrawn="1"/>
        </p:nvSpPr>
        <p:spPr>
          <a:xfrm>
            <a:off x="12131865" y="9224972"/>
            <a:ext cx="292800" cy="2928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34263" y="9103058"/>
            <a:ext cx="503290" cy="519458"/>
          </a:xfrm>
          <a:prstGeom prst="rect">
            <a:avLst/>
          </a:prstGeom>
        </p:spPr>
        <p:txBody>
          <a:bodyPr vert="horz" lIns="130055" tIns="65028" rIns="130055" bIns="65028" rtlCol="0" anchor="ctr"/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 algn="ctr"/>
            <a:fld id="{C0BADC3D-1509-2C4E-AB5E-AF0356668A88}" type="slidenum">
              <a:rPr lang="en-GB" smtClean="0"/>
              <a:pPr algn="ctr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7186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Cy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626" y="416908"/>
            <a:ext cx="9510185" cy="8268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916" y="2724513"/>
            <a:ext cx="11575130" cy="62226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>
          <a:xfrm>
            <a:off x="720917" y="1546538"/>
            <a:ext cx="9506517" cy="430887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>
                <a:solidFill>
                  <a:schemeClr val="tx1"/>
                </a:solidFill>
              </a:defRPr>
            </a:lvl1pPr>
            <a:lvl2pPr marL="650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1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2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34263" y="9103058"/>
            <a:ext cx="503290" cy="519458"/>
          </a:xfrm>
          <a:prstGeom prst="rect">
            <a:avLst/>
          </a:prstGeom>
        </p:spPr>
        <p:txBody>
          <a:bodyPr vert="horz" lIns="130055" tIns="65028" rIns="130055" bIns="65028" rtlCol="0" anchor="ctr"/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 algn="ctr"/>
            <a:fld id="{C0BADC3D-1509-2C4E-AB5E-AF0356668A88}" type="slidenum">
              <a:rPr lang="en-GB" smtClean="0"/>
              <a:pPr algn="ctr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11740" y="1270424"/>
            <a:ext cx="9001419" cy="0"/>
          </a:xfrm>
          <a:prstGeom prst="line">
            <a:avLst/>
          </a:prstGeom>
          <a:ln w="38100" cap="rnd"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2987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 userDrawn="1"/>
        </p:nvSpPr>
        <p:spPr>
          <a:xfrm>
            <a:off x="12131865" y="9224972"/>
            <a:ext cx="292800" cy="2928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34263" y="9103058"/>
            <a:ext cx="503290" cy="519458"/>
          </a:xfrm>
          <a:prstGeom prst="rect">
            <a:avLst/>
          </a:prstGeom>
        </p:spPr>
        <p:txBody>
          <a:bodyPr vert="horz" lIns="130055" tIns="65028" rIns="130055" bIns="65028" rtlCol="0" anchor="ctr"/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 algn="ctr"/>
            <a:fld id="{C0BADC3D-1509-2C4E-AB5E-AF0356668A88}" type="slidenum">
              <a:rPr lang="en-GB" smtClean="0"/>
              <a:pPr algn="ctr"/>
              <a:t>‹#›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16320" y="0"/>
            <a:ext cx="2986891" cy="2974944"/>
          </a:xfrm>
          <a:prstGeom prst="rect">
            <a:avLst/>
          </a:prstGeom>
        </p:spPr>
      </p:pic>
      <p:pic>
        <p:nvPicPr>
          <p:cNvPr id="7" name="Picture 6" descr="OU ICON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39575" y="363008"/>
            <a:ext cx="759817" cy="887593"/>
          </a:xfrm>
          <a:prstGeom prst="rect">
            <a:avLst/>
          </a:prstGeom>
        </p:spPr>
      </p:pic>
      <p:sp>
        <p:nvSpPr>
          <p:cNvPr id="12" name="Subtitle 2"/>
          <p:cNvSpPr>
            <a:spLocks noGrp="1"/>
          </p:cNvSpPr>
          <p:nvPr>
            <p:ph type="subTitle" idx="13"/>
          </p:nvPr>
        </p:nvSpPr>
        <p:spPr>
          <a:xfrm>
            <a:off x="720917" y="1546538"/>
            <a:ext cx="9506517" cy="430887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>
                <a:solidFill>
                  <a:schemeClr val="tx1"/>
                </a:solidFill>
              </a:defRPr>
            </a:lvl1pPr>
            <a:lvl2pPr marL="650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1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2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15626" y="416908"/>
            <a:ext cx="9510185" cy="826827"/>
          </a:xfrm>
        </p:spPr>
        <p:txBody>
          <a:bodyPr/>
          <a:lstStyle>
            <a:lvl1pPr>
              <a:defRPr>
                <a:solidFill>
                  <a:srgbClr val="0B55A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720916" y="2724513"/>
            <a:ext cx="11575130" cy="6222686"/>
          </a:xfrm>
        </p:spPr>
        <p:txBody>
          <a:bodyPr/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711740" y="1270424"/>
            <a:ext cx="9001419" cy="0"/>
          </a:xfrm>
          <a:prstGeom prst="line">
            <a:avLst/>
          </a:prstGeom>
          <a:ln w="38100" cap="rnd">
            <a:solidFill>
              <a:schemeClr val="accent2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73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 userDrawn="1"/>
        </p:nvSpPr>
        <p:spPr>
          <a:xfrm>
            <a:off x="12131865" y="9224972"/>
            <a:ext cx="292800" cy="29280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34263" y="9103058"/>
            <a:ext cx="503290" cy="519458"/>
          </a:xfrm>
          <a:prstGeom prst="rect">
            <a:avLst/>
          </a:prstGeom>
        </p:spPr>
        <p:txBody>
          <a:bodyPr vert="horz" lIns="130055" tIns="65028" rIns="130055" bIns="65028" rtlCol="0" anchor="ctr"/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 algn="ctr"/>
            <a:fld id="{C0BADC3D-1509-2C4E-AB5E-AF0356668A88}" type="slidenum">
              <a:rPr lang="en-GB" smtClean="0"/>
              <a:pPr algn="ctr"/>
              <a:t>‹#›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16320" y="0"/>
            <a:ext cx="2986892" cy="2974944"/>
          </a:xfrm>
          <a:prstGeom prst="rect">
            <a:avLst/>
          </a:prstGeom>
        </p:spPr>
      </p:pic>
      <p:pic>
        <p:nvPicPr>
          <p:cNvPr id="7" name="Picture 6" descr="OU ICON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39575" y="363008"/>
            <a:ext cx="759817" cy="887593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15626" y="416908"/>
            <a:ext cx="9510185" cy="826827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3"/>
          </p:nvPr>
        </p:nvSpPr>
        <p:spPr>
          <a:xfrm>
            <a:off x="720917" y="1546538"/>
            <a:ext cx="9506517" cy="430887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>
                <a:solidFill>
                  <a:schemeClr val="tx1"/>
                </a:solidFill>
              </a:defRPr>
            </a:lvl1pPr>
            <a:lvl2pPr marL="650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1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2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720916" y="2724513"/>
            <a:ext cx="11575130" cy="6222686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711740" y="1270424"/>
            <a:ext cx="9001419" cy="0"/>
          </a:xfrm>
          <a:prstGeom prst="line">
            <a:avLst/>
          </a:prstGeom>
          <a:ln w="38100" cap="rnd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3715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_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 userDrawn="1"/>
        </p:nvSpPr>
        <p:spPr>
          <a:xfrm>
            <a:off x="12131865" y="9224972"/>
            <a:ext cx="292800" cy="292800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34263" y="9103058"/>
            <a:ext cx="503290" cy="519458"/>
          </a:xfrm>
          <a:prstGeom prst="rect">
            <a:avLst/>
          </a:prstGeom>
        </p:spPr>
        <p:txBody>
          <a:bodyPr vert="horz" lIns="130055" tIns="65028" rIns="130055" bIns="65028" rtlCol="0" anchor="ctr"/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 algn="ctr"/>
            <a:fld id="{C0BADC3D-1509-2C4E-AB5E-AF0356668A88}" type="slidenum">
              <a:rPr lang="en-GB" smtClean="0"/>
              <a:pPr algn="ctr"/>
              <a:t>‹#›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16320" y="0"/>
            <a:ext cx="2986892" cy="2974945"/>
          </a:xfrm>
          <a:prstGeom prst="rect">
            <a:avLst/>
          </a:prstGeom>
        </p:spPr>
      </p:pic>
      <p:pic>
        <p:nvPicPr>
          <p:cNvPr id="7" name="Picture 6" descr="OU ICON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39575" y="363008"/>
            <a:ext cx="759817" cy="887593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15626" y="416908"/>
            <a:ext cx="9510185" cy="826827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3"/>
          </p:nvPr>
        </p:nvSpPr>
        <p:spPr>
          <a:xfrm>
            <a:off x="720917" y="1546538"/>
            <a:ext cx="9506517" cy="430887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>
                <a:solidFill>
                  <a:schemeClr val="tx1"/>
                </a:solidFill>
              </a:defRPr>
            </a:lvl1pPr>
            <a:lvl2pPr marL="650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1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2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720916" y="2724513"/>
            <a:ext cx="11575130" cy="6222686"/>
          </a:xfrm>
        </p:spPr>
        <p:txBody>
          <a:bodyPr/>
          <a:lstStyle>
            <a:lvl1pPr>
              <a:buClr>
                <a:schemeClr val="accent3"/>
              </a:buClr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711740" y="1270424"/>
            <a:ext cx="9001419" cy="0"/>
          </a:xfrm>
          <a:prstGeom prst="line">
            <a:avLst/>
          </a:prstGeom>
          <a:ln w="38100" cap="rnd">
            <a:solidFill>
              <a:schemeClr val="accent3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162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ext Ste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 userDrawn="1"/>
        </p:nvSpPr>
        <p:spPr>
          <a:xfrm>
            <a:off x="3647920" y="2029528"/>
            <a:ext cx="5708647" cy="570864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47919" y="2487471"/>
            <a:ext cx="5708647" cy="4969978"/>
          </a:xfrm>
        </p:spPr>
        <p:txBody>
          <a:bodyPr wrap="square" anchor="ctr">
            <a:noAutofit/>
          </a:bodyPr>
          <a:lstStyle>
            <a:lvl1pPr algn="ctr">
              <a:lnSpc>
                <a:spcPts val="8734"/>
              </a:lnSpc>
              <a:defRPr sz="60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44444" y="363008"/>
            <a:ext cx="750078" cy="887593"/>
          </a:xfrm>
          <a:prstGeom prst="rect">
            <a:avLst/>
          </a:prstGeom>
        </p:spPr>
      </p:pic>
      <p:sp>
        <p:nvSpPr>
          <p:cNvPr id="12" name="Oval 11"/>
          <p:cNvSpPr/>
          <p:nvPr userDrawn="1"/>
        </p:nvSpPr>
        <p:spPr>
          <a:xfrm>
            <a:off x="12131865" y="9224972"/>
            <a:ext cx="292800" cy="292800"/>
          </a:xfrm>
          <a:prstGeom prst="ellipse">
            <a:avLst/>
          </a:prstGeom>
          <a:solidFill>
            <a:srgbClr val="75AAE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34263" y="9103058"/>
            <a:ext cx="503290" cy="519458"/>
          </a:xfrm>
          <a:prstGeom prst="rect">
            <a:avLst/>
          </a:prstGeom>
        </p:spPr>
        <p:txBody>
          <a:bodyPr vert="horz" lIns="130055" tIns="65028" rIns="130055" bIns="65028" rtlCol="0" anchor="ctr"/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 algn="ctr"/>
            <a:fld id="{C0BADC3D-1509-2C4E-AB5E-AF0356668A88}" type="slidenum">
              <a:rPr lang="en-GB" smtClean="0"/>
              <a:pPr algn="ctr"/>
              <a:t>‹#›</a:t>
            </a:fld>
            <a:endParaRPr lang="en-GB" dirty="0"/>
          </a:p>
        </p:txBody>
      </p:sp>
      <p:sp>
        <p:nvSpPr>
          <p:cNvPr id="14" name="Oval 13"/>
          <p:cNvSpPr/>
          <p:nvPr userDrawn="1"/>
        </p:nvSpPr>
        <p:spPr>
          <a:xfrm>
            <a:off x="3463139" y="1844748"/>
            <a:ext cx="6078208" cy="6078202"/>
          </a:xfrm>
          <a:prstGeom prst="ellipse">
            <a:avLst/>
          </a:prstGeom>
          <a:ln w="38100" cap="rnd">
            <a:solidFill>
              <a:schemeClr val="accent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196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033A-2478-4CC8-8AC9-591E986FF09D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2983-59F4-4BC2-B2B2-DB5EBE3058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318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lue Circle Top.png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16320" y="0"/>
            <a:ext cx="2986893" cy="297494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5626" y="416908"/>
            <a:ext cx="9533274" cy="71339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917" y="3112033"/>
            <a:ext cx="11676646" cy="341983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12131865" y="9224972"/>
            <a:ext cx="292800" cy="2928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34263" y="9103058"/>
            <a:ext cx="503290" cy="519458"/>
          </a:xfrm>
          <a:prstGeom prst="rect">
            <a:avLst/>
          </a:prstGeom>
        </p:spPr>
        <p:txBody>
          <a:bodyPr vert="horz" lIns="130055" tIns="65028" rIns="130055" bIns="65028" rtlCol="0" anchor="ctr"/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 algn="ctr"/>
            <a:fld id="{C0BADC3D-1509-2C4E-AB5E-AF0356668A88}" type="slidenum">
              <a:rPr lang="en-GB" smtClean="0"/>
              <a:pPr algn="ctr"/>
              <a:t>‹#›</a:t>
            </a:fld>
            <a:endParaRPr lang="en-GB" dirty="0"/>
          </a:p>
        </p:txBody>
      </p:sp>
      <p:pic>
        <p:nvPicPr>
          <p:cNvPr id="10" name="Picture 9" descr="OU ICON.png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39575" y="363008"/>
            <a:ext cx="759817" cy="887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51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62" r:id="rId3"/>
    <p:sldLayoutId id="2147483650" r:id="rId4"/>
    <p:sldLayoutId id="2147483660" r:id="rId5"/>
    <p:sldLayoutId id="2147483659" r:id="rId6"/>
    <p:sldLayoutId id="2147483658" r:id="rId7"/>
    <p:sldLayoutId id="2147483661" r:id="rId8"/>
    <p:sldLayoutId id="2147483664" r:id="rId9"/>
  </p:sldLayoutIdLst>
  <p:hf hdr="0" ftr="0" dt="0"/>
  <p:txStyles>
    <p:titleStyle>
      <a:lvl1pPr algn="l" defTabSz="650276" rtl="0" eaLnBrk="1" latinLnBrk="0" hangingPunct="1">
        <a:lnSpc>
          <a:spcPts val="5200"/>
        </a:lnSpc>
        <a:spcBef>
          <a:spcPts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3525" indent="-263525" algn="l" defTabSz="650276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2"/>
        </a:buClr>
        <a:buSzPct val="90000"/>
        <a:buFont typeface="Lucida Grande"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4038" indent="-222250" algn="l" defTabSz="650276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2"/>
        </a:buClr>
        <a:buSzPct val="90000"/>
        <a:buFont typeface="Lucida Grande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" indent="-342900" algn="l" defTabSz="650276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2"/>
        </a:buClr>
        <a:buSzPct val="90000"/>
        <a:buFont typeface="Lucida Grande"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650276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Lucida Grande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650276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Lucida Grande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3576516" indent="-325138" algn="l" defTabSz="650276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6791" indent="-325138" algn="l" defTabSz="650276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7067" indent="-325138" algn="l" defTabSz="650276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7342" indent="-325138" algn="l" defTabSz="650276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276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551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827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1102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1378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653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929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2204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a.n.Lansbury@open.ac.uk" TargetMode="External"/><Relationship Id="rId2" Type="http://schemas.openxmlformats.org/officeDocument/2006/relationships/hyperlink" Target="mailto:l.alexander@open.ac.uk" TargetMode="External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Students’ Learning Preferences in a Digital World: A Stem Case Study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Laura Alexander and Alexis Lansbury</a:t>
            </a:r>
          </a:p>
        </p:txBody>
      </p:sp>
      <p:sp>
        <p:nvSpPr>
          <p:cNvPr id="2" name="Rectangle 1"/>
          <p:cNvSpPr/>
          <p:nvPr/>
        </p:nvSpPr>
        <p:spPr>
          <a:xfrm>
            <a:off x="151539" y="2239872"/>
            <a:ext cx="6499225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A study focusing on stage 2 Physics, Maths and Computing students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1539" y="3951034"/>
            <a:ext cx="8175636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err="1"/>
              <a:t>eSTEeM</a:t>
            </a:r>
            <a:r>
              <a:rPr lang="en-GB" sz="2800" dirty="0"/>
              <a:t> (OU centre for STEM pedagogy) Project </a:t>
            </a:r>
            <a:br>
              <a:rPr lang="en-GB" sz="2800" dirty="0"/>
            </a:br>
            <a:r>
              <a:rPr lang="en-GB" sz="2800" dirty="0"/>
              <a:t>(Laura Alexander and Alexis Lansbury)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833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626" y="416907"/>
            <a:ext cx="9533274" cy="1411893"/>
          </a:xfrm>
        </p:spPr>
        <p:txBody>
          <a:bodyPr/>
          <a:lstStyle/>
          <a:p>
            <a:r>
              <a:rPr lang="en-GB" dirty="0"/>
              <a:t>Overview:</a:t>
            </a:r>
            <a:br>
              <a:rPr lang="en-GB" dirty="0"/>
            </a:br>
            <a:r>
              <a:rPr lang="en-GB" sz="4000" dirty="0">
                <a:solidFill>
                  <a:srgbClr val="00B050"/>
                </a:solidFill>
              </a:rPr>
              <a:t>How do students say they learn?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626" y="2076994"/>
            <a:ext cx="11676646" cy="731520"/>
          </a:xfrm>
        </p:spPr>
        <p:txBody>
          <a:bodyPr/>
          <a:lstStyle/>
          <a:p>
            <a:r>
              <a:rPr lang="en-GB" dirty="0"/>
              <a:t>We asked students what resources they used to study: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2983-59F4-4BC2-B2B2-DB5EBE3058E0}" type="slidenum">
              <a:rPr lang="en-GB" smtClean="0"/>
              <a:t>10</a:t>
            </a:fld>
            <a:endParaRPr lang="en-GB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EDE3531-7136-40BC-87A9-8368BAF0B8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9252522"/>
              </p:ext>
            </p:extLst>
          </p:nvPr>
        </p:nvGraphicFramePr>
        <p:xfrm>
          <a:off x="927462" y="2675965"/>
          <a:ext cx="8001385" cy="66507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01385">
                  <a:extLst>
                    <a:ext uri="{9D8B030D-6E8A-4147-A177-3AD203B41FA5}">
                      <a16:colId xmlns:a16="http://schemas.microsoft.com/office/drawing/2014/main" val="905354869"/>
                    </a:ext>
                  </a:extLst>
                </a:gridCol>
              </a:tblGrid>
              <a:tr h="4750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2"/>
                          </a:solidFill>
                          <a:effectLst/>
                        </a:rPr>
                        <a:t>Method of Study</a:t>
                      </a:r>
                      <a:endParaRPr lang="en-GB" sz="24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1" marR="67221" marT="0" marB="0"/>
                </a:tc>
                <a:extLst>
                  <a:ext uri="{0D108BD9-81ED-4DB2-BD59-A6C34878D82A}">
                    <a16:rowId xmlns:a16="http://schemas.microsoft.com/office/drawing/2014/main" val="4253395548"/>
                  </a:ext>
                </a:extLst>
              </a:tr>
              <a:tr h="4750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Online quizzes and Computer Marked Assignments</a:t>
                      </a:r>
                      <a:endParaRPr lang="en-GB" sz="20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1" marR="67221" marT="0" marB="0"/>
                </a:tc>
                <a:extLst>
                  <a:ext uri="{0D108BD9-81ED-4DB2-BD59-A6C34878D82A}">
                    <a16:rowId xmlns:a16="http://schemas.microsoft.com/office/drawing/2014/main" val="2261476102"/>
                  </a:ext>
                </a:extLst>
              </a:tr>
              <a:tr h="4750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Doing module exercises and activities on paper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1" marR="67221" marT="0" marB="0"/>
                </a:tc>
                <a:extLst>
                  <a:ext uri="{0D108BD9-81ED-4DB2-BD59-A6C34878D82A}">
                    <a16:rowId xmlns:a16="http://schemas.microsoft.com/office/drawing/2014/main" val="3938179541"/>
                  </a:ext>
                </a:extLst>
              </a:tr>
              <a:tr h="4750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Making notes on paper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1" marR="67221" marT="0" marB="0"/>
                </a:tc>
                <a:extLst>
                  <a:ext uri="{0D108BD9-81ED-4DB2-BD59-A6C34878D82A}">
                    <a16:rowId xmlns:a16="http://schemas.microsoft.com/office/drawing/2014/main" val="1710984877"/>
                  </a:ext>
                </a:extLst>
              </a:tr>
              <a:tr h="4750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Using module software</a:t>
                      </a:r>
                      <a:endParaRPr lang="en-GB" sz="20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1" marR="67221" marT="0" marB="0"/>
                </a:tc>
                <a:extLst>
                  <a:ext uri="{0D108BD9-81ED-4DB2-BD59-A6C34878D82A}">
                    <a16:rowId xmlns:a16="http://schemas.microsoft.com/office/drawing/2014/main" val="4192312362"/>
                  </a:ext>
                </a:extLst>
              </a:tr>
              <a:tr h="4750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Annotating module textbooks (where available)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1" marR="67221" marT="0" marB="0"/>
                </a:tc>
                <a:extLst>
                  <a:ext uri="{0D108BD9-81ED-4DB2-BD59-A6C34878D82A}">
                    <a16:rowId xmlns:a16="http://schemas.microsoft.com/office/drawing/2014/main" val="2628721210"/>
                  </a:ext>
                </a:extLst>
              </a:tr>
              <a:tr h="4750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Using Forums</a:t>
                      </a:r>
                      <a:endParaRPr lang="en-GB" sz="20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1" marR="67221" marT="0" marB="0"/>
                </a:tc>
                <a:extLst>
                  <a:ext uri="{0D108BD9-81ED-4DB2-BD59-A6C34878D82A}">
                    <a16:rowId xmlns:a16="http://schemas.microsoft.com/office/drawing/2014/main" val="1065970691"/>
                  </a:ext>
                </a:extLst>
              </a:tr>
              <a:tr h="4750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Accessing additional books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1" marR="67221" marT="0" marB="0"/>
                </a:tc>
                <a:extLst>
                  <a:ext uri="{0D108BD9-81ED-4DB2-BD59-A6C34878D82A}">
                    <a16:rowId xmlns:a16="http://schemas.microsoft.com/office/drawing/2014/main" val="1059781116"/>
                  </a:ext>
                </a:extLst>
              </a:tr>
              <a:tr h="4750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Making notes using a word-processor</a:t>
                      </a:r>
                      <a:endParaRPr lang="en-GB" sz="20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1" marR="67221" marT="0" marB="0"/>
                </a:tc>
                <a:extLst>
                  <a:ext uri="{0D108BD9-81ED-4DB2-BD59-A6C34878D82A}">
                    <a16:rowId xmlns:a16="http://schemas.microsoft.com/office/drawing/2014/main" val="257003468"/>
                  </a:ext>
                </a:extLst>
              </a:tr>
              <a:tr h="4750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Using external digital resources</a:t>
                      </a:r>
                      <a:endParaRPr lang="en-GB" sz="20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1" marR="67221" marT="0" marB="0"/>
                </a:tc>
                <a:extLst>
                  <a:ext uri="{0D108BD9-81ED-4DB2-BD59-A6C34878D82A}">
                    <a16:rowId xmlns:a16="http://schemas.microsoft.com/office/drawing/2014/main" val="3711739751"/>
                  </a:ext>
                </a:extLst>
              </a:tr>
              <a:tr h="4750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Annotating printed PDFs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1" marR="67221" marT="0" marB="0"/>
                </a:tc>
                <a:extLst>
                  <a:ext uri="{0D108BD9-81ED-4DB2-BD59-A6C34878D82A}">
                    <a16:rowId xmlns:a16="http://schemas.microsoft.com/office/drawing/2014/main" val="4112647692"/>
                  </a:ext>
                </a:extLst>
              </a:tr>
              <a:tr h="4750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Annotating files on-screen</a:t>
                      </a:r>
                      <a:endParaRPr lang="en-GB" sz="20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1" marR="67221" marT="0" marB="0"/>
                </a:tc>
                <a:extLst>
                  <a:ext uri="{0D108BD9-81ED-4DB2-BD59-A6C34878D82A}">
                    <a16:rowId xmlns:a16="http://schemas.microsoft.com/office/drawing/2014/main" val="2721941850"/>
                  </a:ext>
                </a:extLst>
              </a:tr>
              <a:tr h="4750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Using print versions of online module materials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1" marR="67221" marT="0" marB="0"/>
                </a:tc>
                <a:extLst>
                  <a:ext uri="{0D108BD9-81ED-4DB2-BD59-A6C34878D82A}">
                    <a16:rowId xmlns:a16="http://schemas.microsoft.com/office/drawing/2014/main" val="3194428637"/>
                  </a:ext>
                </a:extLst>
              </a:tr>
              <a:tr h="4750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Using a personal blog</a:t>
                      </a:r>
                      <a:endParaRPr lang="en-GB" sz="20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21" marR="67221" marT="0" marB="0"/>
                </a:tc>
                <a:extLst>
                  <a:ext uri="{0D108BD9-81ED-4DB2-BD59-A6C34878D82A}">
                    <a16:rowId xmlns:a16="http://schemas.microsoft.com/office/drawing/2014/main" val="459970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0734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2FAA8-900A-4788-8419-479DCFBC7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</a:t>
            </a:r>
            <a:r>
              <a:rPr lang="en-GB" sz="3600" dirty="0"/>
              <a:t>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138354-BB29-48B1-9099-FEC7E6B0F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917" y="1532966"/>
            <a:ext cx="11058707" cy="2869217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GB" b="1" dirty="0">
                <a:solidFill>
                  <a:srgbClr val="FF0000"/>
                </a:solidFill>
              </a:rPr>
              <a:t>Online quizzes and </a:t>
            </a:r>
            <a:r>
              <a:rPr lang="en-GB" b="1" dirty="0" err="1">
                <a:solidFill>
                  <a:srgbClr val="FF0000"/>
                </a:solidFill>
              </a:rPr>
              <a:t>iCMAs</a:t>
            </a:r>
            <a:r>
              <a:rPr lang="en-GB" b="1" dirty="0"/>
              <a:t> </a:t>
            </a:r>
            <a:r>
              <a:rPr lang="en-GB" dirty="0"/>
              <a:t>and </a:t>
            </a:r>
            <a:r>
              <a:rPr lang="en-GB" b="1" dirty="0">
                <a:solidFill>
                  <a:srgbClr val="FF0000"/>
                </a:solidFill>
              </a:rPr>
              <a:t>Doing module exercises and activities on paper</a:t>
            </a:r>
            <a:r>
              <a:rPr lang="en-GB" b="1" dirty="0"/>
              <a:t> </a:t>
            </a:r>
            <a:r>
              <a:rPr lang="en-GB" dirty="0"/>
              <a:t>were the two most popular ways of studying for </a:t>
            </a:r>
            <a:r>
              <a:rPr lang="en-GB" b="1" dirty="0"/>
              <a:t>both</a:t>
            </a:r>
            <a:r>
              <a:rPr lang="en-GB" dirty="0"/>
              <a:t> initial Stage 1 and current Stage 2 modules. 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GB" dirty="0"/>
              <a:t>Fairly even split between using digital and non-digital resources at Stage 1 </a:t>
            </a:r>
            <a:r>
              <a:rPr lang="en-GB" b="1" dirty="0">
                <a:solidFill>
                  <a:srgbClr val="FF0000"/>
                </a:solidFill>
              </a:rPr>
              <a:t>and</a:t>
            </a:r>
            <a:r>
              <a:rPr lang="en-GB" dirty="0"/>
              <a:t> Stage 2. </a:t>
            </a:r>
          </a:p>
          <a:p>
            <a:pPr>
              <a:spcAft>
                <a:spcPts val="1200"/>
              </a:spcAft>
            </a:pPr>
            <a:endParaRPr lang="en-GB" sz="2800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E15AD5-A1F3-43EC-B101-E5F67A130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2983-59F4-4BC2-B2B2-DB5EBE3058E0}" type="slidenum">
              <a:rPr lang="en-GB" smtClean="0"/>
              <a:t>11</a:t>
            </a:fld>
            <a:endParaRPr lang="en-GB"/>
          </a:p>
        </p:txBody>
      </p:sp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3D1E645B-9988-4994-A698-629D8383B4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1723926"/>
              </p:ext>
            </p:extLst>
          </p:nvPr>
        </p:nvGraphicFramePr>
        <p:xfrm>
          <a:off x="715626" y="4702261"/>
          <a:ext cx="10925878" cy="46605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36725">
                  <a:extLst>
                    <a:ext uri="{9D8B030D-6E8A-4147-A177-3AD203B41FA5}">
                      <a16:colId xmlns:a16="http://schemas.microsoft.com/office/drawing/2014/main" val="2547554233"/>
                    </a:ext>
                  </a:extLst>
                </a:gridCol>
                <a:gridCol w="2699891">
                  <a:extLst>
                    <a:ext uri="{9D8B030D-6E8A-4147-A177-3AD203B41FA5}">
                      <a16:colId xmlns:a16="http://schemas.microsoft.com/office/drawing/2014/main" val="2815145645"/>
                    </a:ext>
                  </a:extLst>
                </a:gridCol>
                <a:gridCol w="2656155">
                  <a:extLst>
                    <a:ext uri="{9D8B030D-6E8A-4147-A177-3AD203B41FA5}">
                      <a16:colId xmlns:a16="http://schemas.microsoft.com/office/drawing/2014/main" val="964140748"/>
                    </a:ext>
                  </a:extLst>
                </a:gridCol>
                <a:gridCol w="2633107">
                  <a:extLst>
                    <a:ext uri="{9D8B030D-6E8A-4147-A177-3AD203B41FA5}">
                      <a16:colId xmlns:a16="http://schemas.microsoft.com/office/drawing/2014/main" val="2435406131"/>
                    </a:ext>
                  </a:extLst>
                </a:gridCol>
              </a:tblGrid>
              <a:tr h="6503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18" marR="736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Computing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18" marR="736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Maths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18" marR="736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Physics</a:t>
                      </a:r>
                    </a:p>
                  </a:txBody>
                  <a:tcPr marL="73618" marR="73618" marT="0" marB="0" anchor="b"/>
                </a:tc>
                <a:extLst>
                  <a:ext uri="{0D108BD9-81ED-4DB2-BD59-A6C34878D82A}">
                    <a16:rowId xmlns:a16="http://schemas.microsoft.com/office/drawing/2014/main" val="1616293712"/>
                  </a:ext>
                </a:extLst>
              </a:tr>
              <a:tr h="758690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r>
                        <a:rPr lang="en-GB" sz="2400" b="1" dirty="0">
                          <a:effectLst/>
                        </a:rPr>
                        <a:t>First Stage 1 Module, methods of study</a:t>
                      </a:r>
                      <a:endParaRPr lang="en-GB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18" marR="73618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18" marR="73618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333745"/>
                  </a:ext>
                </a:extLst>
              </a:tr>
              <a:tr h="6503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Digital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18" marR="7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58%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18" marR="736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46%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18" marR="736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51%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18" marR="73618" marT="0" marB="0" anchor="b"/>
                </a:tc>
                <a:extLst>
                  <a:ext uri="{0D108BD9-81ED-4DB2-BD59-A6C34878D82A}">
                    <a16:rowId xmlns:a16="http://schemas.microsoft.com/office/drawing/2014/main" val="1494834733"/>
                  </a:ext>
                </a:extLst>
              </a:tr>
              <a:tr h="6503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Non-digital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18" marR="7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42%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18" marR="736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54%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18" marR="736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49%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18" marR="73618" marT="0" marB="0" anchor="b"/>
                </a:tc>
                <a:extLst>
                  <a:ext uri="{0D108BD9-81ED-4DB2-BD59-A6C34878D82A}">
                    <a16:rowId xmlns:a16="http://schemas.microsoft.com/office/drawing/2014/main" val="451188547"/>
                  </a:ext>
                </a:extLst>
              </a:tr>
              <a:tr h="650306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</a:rPr>
                        <a:t>Current Stage 2 Module, methods of study</a:t>
                      </a:r>
                      <a:endParaRPr lang="en-GB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18" marR="73618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18" marR="73618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610977"/>
                  </a:ext>
                </a:extLst>
              </a:tr>
              <a:tr h="6503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Digital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18" marR="7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61%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18" marR="73618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47%</a:t>
                      </a:r>
                      <a:endParaRPr lang="en-GB" sz="2400" dirty="0"/>
                    </a:p>
                  </a:txBody>
                  <a:tcPr marL="73618" marR="736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48%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18" marR="73618" marT="0" marB="0" anchor="b"/>
                </a:tc>
                <a:extLst>
                  <a:ext uri="{0D108BD9-81ED-4DB2-BD59-A6C34878D82A}">
                    <a16:rowId xmlns:a16="http://schemas.microsoft.com/office/drawing/2014/main" val="75866898"/>
                  </a:ext>
                </a:extLst>
              </a:tr>
              <a:tr h="6503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Non-digital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18" marR="7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39%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18" marR="73618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53%</a:t>
                      </a:r>
                      <a:endParaRPr lang="en-GB" sz="2400" dirty="0"/>
                    </a:p>
                  </a:txBody>
                  <a:tcPr marL="73618" marR="736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52%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18" marR="73618" marT="0" marB="0" anchor="b"/>
                </a:tc>
                <a:extLst>
                  <a:ext uri="{0D108BD9-81ED-4DB2-BD59-A6C34878D82A}">
                    <a16:rowId xmlns:a16="http://schemas.microsoft.com/office/drawing/2014/main" val="518594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1169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2FAA8-900A-4788-8419-479DCFBC7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626" y="416907"/>
            <a:ext cx="9533274" cy="1516395"/>
          </a:xfrm>
        </p:spPr>
        <p:txBody>
          <a:bodyPr/>
          <a:lstStyle/>
          <a:p>
            <a:r>
              <a:rPr lang="en-GB" dirty="0"/>
              <a:t>Results: </a:t>
            </a:r>
            <a:br>
              <a:rPr lang="en-GB" sz="3200" dirty="0"/>
            </a:br>
            <a:r>
              <a:rPr lang="en-GB" sz="3200" dirty="0">
                <a:solidFill>
                  <a:srgbClr val="00B050"/>
                </a:solidFill>
              </a:rPr>
              <a:t>How do you study, digital vs non digital?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138354-BB29-48B1-9099-FEC7E6B0F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626" y="2312894"/>
            <a:ext cx="11676646" cy="6687854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GB" dirty="0"/>
              <a:t>Students seem to stick to the approach they developed in their first Stage 1 module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GB" dirty="0"/>
              <a:t>Max 3% shift in digital/non digital study approach from first Stage 1 to first Stage 2 module.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GB" dirty="0"/>
              <a:t>But, 47% of all students surveyed felt they had to change their approach to study as they moved to Stage 2 study!</a:t>
            </a:r>
          </a:p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GB" dirty="0">
                <a:solidFill>
                  <a:srgbClr val="0070C0"/>
                </a:solidFill>
              </a:rPr>
              <a:t>Indicates students find an alternative method which still falls into the same category. </a:t>
            </a:r>
          </a:p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GB" dirty="0">
                <a:solidFill>
                  <a:srgbClr val="0070C0"/>
                </a:solidFill>
              </a:rPr>
              <a:t>For example, Physics students, (whose Stage 2 module material was entirely online), appear to have changed from annotating module textbooks at Stage 1 to annotating printed pdfs when studying S217, rather than developing ways to annotate information online or making notes electronically.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E15AD5-A1F3-43EC-B101-E5F67A130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2983-59F4-4BC2-B2B2-DB5EBE3058E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823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9206D89C-2708-4ABD-AC3F-4AEE49073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626" y="416907"/>
            <a:ext cx="9533274" cy="1680833"/>
          </a:xfrm>
        </p:spPr>
        <p:txBody>
          <a:bodyPr/>
          <a:lstStyle/>
          <a:p>
            <a:r>
              <a:rPr lang="en-GB" dirty="0"/>
              <a:t>Results:</a:t>
            </a:r>
            <a:br>
              <a:rPr lang="en-GB" sz="3600" dirty="0"/>
            </a:br>
            <a:r>
              <a:rPr lang="en-GB" sz="3600" dirty="0">
                <a:solidFill>
                  <a:srgbClr val="00B050"/>
                </a:solidFill>
              </a:rPr>
              <a:t>Did you have to change how you studied?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6099E4F-86D6-4D81-813F-C791550F6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917" y="2097741"/>
            <a:ext cx="11313346" cy="4434126"/>
          </a:xfrm>
        </p:spPr>
        <p:txBody>
          <a:bodyPr/>
          <a:lstStyle/>
          <a:p>
            <a:r>
              <a:rPr lang="en-GB" dirty="0"/>
              <a:t>Note most Physics students in this first survey had studied a books + online module as their first OU module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Studying higher level content seems to require a different approach</a:t>
            </a:r>
          </a:p>
          <a:p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A1899A-0847-4EA2-9ECF-5931B4A78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C0BADC3D-1509-2C4E-AB5E-AF0356668A88}" type="slidenum">
              <a:rPr lang="en-GB" smtClean="0"/>
              <a:pPr algn="ctr"/>
              <a:t>13</a:t>
            </a:fld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BB81A2E-0222-451D-B34D-E6E3DB0011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655825"/>
              </p:ext>
            </p:extLst>
          </p:nvPr>
        </p:nvGraphicFramePr>
        <p:xfrm>
          <a:off x="892656" y="3140667"/>
          <a:ext cx="10969868" cy="48998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27316">
                  <a:extLst>
                    <a:ext uri="{9D8B030D-6E8A-4147-A177-3AD203B41FA5}">
                      <a16:colId xmlns:a16="http://schemas.microsoft.com/office/drawing/2014/main" val="1646357554"/>
                    </a:ext>
                  </a:extLst>
                </a:gridCol>
                <a:gridCol w="4835586">
                  <a:extLst>
                    <a:ext uri="{9D8B030D-6E8A-4147-A177-3AD203B41FA5}">
                      <a16:colId xmlns:a16="http://schemas.microsoft.com/office/drawing/2014/main" val="4224902069"/>
                    </a:ext>
                  </a:extLst>
                </a:gridCol>
                <a:gridCol w="3406966">
                  <a:extLst>
                    <a:ext uri="{9D8B030D-6E8A-4147-A177-3AD203B41FA5}">
                      <a16:colId xmlns:a16="http://schemas.microsoft.com/office/drawing/2014/main" val="991321673"/>
                    </a:ext>
                  </a:extLst>
                </a:gridCol>
              </a:tblGrid>
              <a:tr h="20170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Students currently studying module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Approach changed between first stage 1 module and subsequent stage 1 modules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Approach changed when studying first stage 2 module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7208788"/>
                  </a:ext>
                </a:extLst>
              </a:tr>
              <a:tr h="7206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Computing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5 (14%)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17 (49%)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7209108"/>
                  </a:ext>
                </a:extLst>
              </a:tr>
              <a:tr h="7206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Maths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5 (15%)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9 (27%)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0297675"/>
                  </a:ext>
                </a:extLst>
              </a:tr>
              <a:tr h="7206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Physics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9 (20%)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27 (60%)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8964609"/>
                  </a:ext>
                </a:extLst>
              </a:tr>
              <a:tr h="7206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</a:rPr>
                        <a:t>Total</a:t>
                      </a:r>
                      <a:endParaRPr lang="en-GB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b="1">
                          <a:effectLst/>
                        </a:rPr>
                        <a:t>19 (17%)</a:t>
                      </a:r>
                      <a:endParaRPr lang="en-GB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</a:rPr>
                        <a:t>53 (47%)</a:t>
                      </a:r>
                      <a:endParaRPr lang="en-GB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1711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3392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4C648-A3F7-445E-B40F-1F47A4C78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626" y="416907"/>
            <a:ext cx="9533274" cy="2287103"/>
          </a:xfrm>
        </p:spPr>
        <p:txBody>
          <a:bodyPr/>
          <a:lstStyle/>
          <a:p>
            <a:r>
              <a:rPr lang="en-GB" dirty="0"/>
              <a:t>Results:</a:t>
            </a:r>
            <a:br>
              <a:rPr lang="en-GB" sz="3600" dirty="0"/>
            </a:br>
            <a:r>
              <a:rPr lang="en-GB" sz="3600" dirty="0">
                <a:solidFill>
                  <a:srgbClr val="00B050"/>
                </a:solidFill>
              </a:rPr>
              <a:t>Studying at Stage 2 – did changing approach cause issues?</a:t>
            </a:r>
            <a:br>
              <a:rPr lang="en-GB" sz="3600" dirty="0">
                <a:solidFill>
                  <a:srgbClr val="00B050"/>
                </a:solidFill>
              </a:rPr>
            </a:br>
            <a:endParaRPr lang="en-GB" sz="3600" dirty="0">
              <a:solidFill>
                <a:srgbClr val="00B050"/>
              </a:solidFill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B6BD7F2-5166-4DF4-8B75-AF20BD404D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5123366"/>
              </p:ext>
            </p:extLst>
          </p:nvPr>
        </p:nvGraphicFramePr>
        <p:xfrm>
          <a:off x="715626" y="2814661"/>
          <a:ext cx="9964270" cy="45438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82135">
                  <a:extLst>
                    <a:ext uri="{9D8B030D-6E8A-4147-A177-3AD203B41FA5}">
                      <a16:colId xmlns:a16="http://schemas.microsoft.com/office/drawing/2014/main" val="2431699454"/>
                    </a:ext>
                  </a:extLst>
                </a:gridCol>
                <a:gridCol w="4982135">
                  <a:extLst>
                    <a:ext uri="{9D8B030D-6E8A-4147-A177-3AD203B41FA5}">
                      <a16:colId xmlns:a16="http://schemas.microsoft.com/office/drawing/2014/main" val="3129335123"/>
                    </a:ext>
                  </a:extLst>
                </a:gridCol>
              </a:tblGrid>
              <a:tr h="17707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Module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Changing approach caused issues (percentage of those who had to change approach)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4507303"/>
                  </a:ext>
                </a:extLst>
              </a:tr>
              <a:tr h="6932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Computing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9 (53%)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8996904"/>
                  </a:ext>
                </a:extLst>
              </a:tr>
              <a:tr h="6932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Maths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3 (33%)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1380577"/>
                  </a:ext>
                </a:extLst>
              </a:tr>
              <a:tr h="6932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Physics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23 (85%)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2223717"/>
                  </a:ext>
                </a:extLst>
              </a:tr>
              <a:tr h="6932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Total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35 (66%)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960779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4FF106-8AFD-4D92-AC67-ABCC1A3F8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2983-59F4-4BC2-B2B2-DB5EBE3058E0}" type="slidenum">
              <a:rPr lang="en-GB" smtClean="0"/>
              <a:t>14</a:t>
            </a:fld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37C47C-552B-413C-BB3A-B754D4C78611}"/>
              </a:ext>
            </a:extLst>
          </p:cNvPr>
          <p:cNvSpPr txBox="1"/>
          <p:nvPr/>
        </p:nvSpPr>
        <p:spPr>
          <a:xfrm>
            <a:off x="715626" y="7853082"/>
            <a:ext cx="1071437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 students moving to an entirely online module at Stage 2 had to change how they studied most, and found that this caused them more issues.</a:t>
            </a:r>
          </a:p>
        </p:txBody>
      </p:sp>
    </p:spTree>
    <p:extLst>
      <p:ext uri="{BB962C8B-B14F-4D97-AF65-F5344CB8AC3E}">
        <p14:creationId xmlns:p14="http://schemas.microsoft.com/office/powerpoint/2010/main" val="619786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EF60E-FC85-4C6E-A35E-031EAE7C2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626" y="416908"/>
            <a:ext cx="9533274" cy="1503332"/>
          </a:xfrm>
        </p:spPr>
        <p:txBody>
          <a:bodyPr/>
          <a:lstStyle/>
          <a:p>
            <a:r>
              <a:rPr lang="en-GB" dirty="0"/>
              <a:t>Results:</a:t>
            </a:r>
            <a:br>
              <a:rPr lang="en-GB" sz="3600" dirty="0"/>
            </a:br>
            <a:r>
              <a:rPr lang="en-GB" sz="3600" dirty="0">
                <a:solidFill>
                  <a:srgbClr val="00B050"/>
                </a:solidFill>
              </a:rPr>
              <a:t>Analysis of free text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63AE1-4539-4AEF-8F8A-4BCB737BA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838A32-1DF3-4895-AA97-18A464190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2983-59F4-4BC2-B2B2-DB5EBE3058E0}" type="slidenum">
              <a:rPr lang="en-GB" smtClean="0"/>
              <a:t>15</a:t>
            </a:fld>
            <a:endParaRPr lang="en-GB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86B5A1E-D608-4307-8845-F6FB8CBCE6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7589325"/>
              </p:ext>
            </p:extLst>
          </p:nvPr>
        </p:nvGraphicFramePr>
        <p:xfrm>
          <a:off x="336175" y="1653988"/>
          <a:ext cx="11793072" cy="7685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8134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E33AD-BF24-4015-8047-8D8CCF9A9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626" y="416908"/>
            <a:ext cx="9533274" cy="1751526"/>
          </a:xfrm>
        </p:spPr>
        <p:txBody>
          <a:bodyPr/>
          <a:lstStyle/>
          <a:p>
            <a:r>
              <a:rPr lang="en-GB" dirty="0"/>
              <a:t>Results:</a:t>
            </a:r>
            <a:br>
              <a:rPr lang="en-GB" sz="3600" dirty="0"/>
            </a:br>
            <a:r>
              <a:rPr lang="en-GB" sz="3600" dirty="0">
                <a:solidFill>
                  <a:srgbClr val="00B050"/>
                </a:solidFill>
              </a:rPr>
              <a:t>Secondary concerns are more revealing: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9C4D33E-42AF-4E13-BA02-3AE1D1AB2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917" y="3112033"/>
            <a:ext cx="11676646" cy="4882436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GB" sz="3200" dirty="0"/>
              <a:t> Students highlighted other preferences including:-</a:t>
            </a:r>
          </a:p>
          <a:p>
            <a:pPr lvl="1">
              <a:lnSpc>
                <a:spcPct val="200000"/>
              </a:lnSpc>
              <a:spcAft>
                <a:spcPts val="1200"/>
              </a:spcAft>
            </a:pPr>
            <a:r>
              <a:rPr lang="en-GB" sz="3200" dirty="0"/>
              <a:t> Desire for more non-textual online content</a:t>
            </a:r>
          </a:p>
          <a:p>
            <a:pPr lvl="1">
              <a:lnSpc>
                <a:spcPct val="200000"/>
              </a:lnSpc>
              <a:spcAft>
                <a:spcPts val="1200"/>
              </a:spcAft>
            </a:pPr>
            <a:r>
              <a:rPr lang="en-GB" sz="3200" dirty="0"/>
              <a:t> Desire for offline access to digital resources</a:t>
            </a:r>
          </a:p>
          <a:p>
            <a:pPr lvl="1">
              <a:lnSpc>
                <a:spcPct val="200000"/>
              </a:lnSpc>
              <a:spcAft>
                <a:spcPts val="1200"/>
              </a:spcAft>
            </a:pPr>
            <a:r>
              <a:rPr lang="en-GB" sz="3200" dirty="0"/>
              <a:t> Enjoy the combination of books and online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E81DEF-66D5-44D0-98ED-95CA6F284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2983-59F4-4BC2-B2B2-DB5EBE3058E0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3655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1B0F5B0-1FF5-4C15-8370-0FB596E8E7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7765760"/>
              </p:ext>
            </p:extLst>
          </p:nvPr>
        </p:nvGraphicFramePr>
        <p:xfrm>
          <a:off x="465661" y="1371600"/>
          <a:ext cx="11568602" cy="8081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CC08DA8-DCE4-4158-B3D9-94E6C5BD1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4F1B87-9993-4C68-BFE3-7CDCEDDAB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2983-59F4-4BC2-B2B2-DB5EBE3058E0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6638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Steps part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074" y="1828800"/>
            <a:ext cx="11330573" cy="7511067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 sz="3200" dirty="0"/>
              <a:t>We repeated the questionnaire on the Autumn 2018 cohorts of these modules in January 2019 – this time most Physics students should have started with an entirely online module at stage 1.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GB" sz="3200" dirty="0"/>
              <a:t>This will enable us to test two hypotheses:-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3200" b="1" dirty="0">
                <a:solidFill>
                  <a:schemeClr val="accent1">
                    <a:lumMod val="50000"/>
                  </a:schemeClr>
                </a:solidFill>
              </a:rPr>
              <a:t>Hypothesis 1</a:t>
            </a:r>
          </a:p>
          <a:p>
            <a:pPr>
              <a:spcAft>
                <a:spcPts val="600"/>
              </a:spcAft>
            </a:pPr>
            <a:r>
              <a:rPr lang="en-GB" sz="3200" dirty="0">
                <a:solidFill>
                  <a:schemeClr val="accent1">
                    <a:lumMod val="50000"/>
                  </a:schemeClr>
                </a:solidFill>
              </a:rPr>
              <a:t> Students tend to stick with the study methods they develop on their first module, regardless of how subsequent modules are presented.</a:t>
            </a:r>
          </a:p>
          <a:p>
            <a:pPr marL="0" indent="0">
              <a:buNone/>
            </a:pPr>
            <a:r>
              <a:rPr lang="en-GB" sz="3200" b="1" dirty="0">
                <a:solidFill>
                  <a:schemeClr val="accent1">
                    <a:lumMod val="50000"/>
                  </a:schemeClr>
                </a:solidFill>
              </a:rPr>
              <a:t>Hypothesis 2</a:t>
            </a:r>
          </a:p>
          <a:p>
            <a:r>
              <a:rPr lang="en-GB" sz="3200" dirty="0">
                <a:solidFill>
                  <a:schemeClr val="accent1">
                    <a:lumMod val="50000"/>
                  </a:schemeClr>
                </a:solidFill>
              </a:rPr>
              <a:t> Students come to the OU with an approach to study methods which is already fixed, and this is not affected by how module material is presented to them.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2983-59F4-4BC2-B2B2-DB5EBE3058E0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4213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Steps part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917" y="1319348"/>
            <a:ext cx="11676646" cy="7783709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 dirty="0"/>
              <a:t>We have completed 12 in depth interviews and have more planned.</a:t>
            </a:r>
          </a:p>
          <a:p>
            <a:pPr>
              <a:spcAft>
                <a:spcPts val="600"/>
              </a:spcAft>
            </a:pPr>
            <a:r>
              <a:rPr lang="en-GB" dirty="0"/>
              <a:t>Some typical comments …</a:t>
            </a:r>
          </a:p>
          <a:p>
            <a:pPr marL="290513" lvl="1" indent="0">
              <a:spcAft>
                <a:spcPts val="600"/>
              </a:spcAft>
              <a:buNone/>
            </a:pPr>
            <a:r>
              <a:rPr lang="en-GB" sz="2400" i="1" dirty="0">
                <a:solidFill>
                  <a:schemeClr val="accent1">
                    <a:lumMod val="75000"/>
                  </a:schemeClr>
                </a:solidFill>
              </a:rPr>
              <a:t>'I find it easier to learn from a book than I do from looking at a screen. I look at a screen all day long at work'</a:t>
            </a:r>
          </a:p>
          <a:p>
            <a:pPr marL="290513" lvl="1" indent="0">
              <a:spcAft>
                <a:spcPts val="600"/>
              </a:spcAft>
              <a:buNone/>
            </a:pPr>
            <a:r>
              <a:rPr lang="en-GB" sz="2400" i="1" dirty="0">
                <a:solidFill>
                  <a:schemeClr val="accent1">
                    <a:lumMod val="75000"/>
                  </a:schemeClr>
                </a:solidFill>
              </a:rPr>
              <a:t>'I’m less likely to take notes when I’m reading it digitally’</a:t>
            </a:r>
          </a:p>
          <a:p>
            <a:pPr marL="290513" lvl="1" indent="0">
              <a:spcAft>
                <a:spcPts val="600"/>
              </a:spcAft>
              <a:buNone/>
            </a:pPr>
            <a:endParaRPr lang="en-GB" sz="1200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dirty="0"/>
              <a:t>‘What do you think would make a well-integrated package of learning resources for a module?’ </a:t>
            </a:r>
          </a:p>
          <a:p>
            <a:pPr marL="576000" lvl="1" indent="0">
              <a:buNone/>
            </a:pPr>
            <a:r>
              <a:rPr lang="en-GB" sz="2400" b="1" dirty="0">
                <a:solidFill>
                  <a:srgbClr val="FF0000"/>
                </a:solidFill>
              </a:rPr>
              <a:t>Almost every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 student wanted books plus visual and interactive online resources, particularly more practice online quizzes with detailed answers, and more recorded screencasts.</a:t>
            </a:r>
          </a:p>
          <a:p>
            <a:pPr marL="576000" lvl="1" indent="0">
              <a:buNone/>
            </a:pPr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en-GB" dirty="0"/>
              <a:t>Online note taking only seemed to be at all effective for those with the newer iPad Pro and an Apple pencil.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Even these students said annotating paper copies was better.</a:t>
            </a:r>
          </a:p>
          <a:p>
            <a:pPr marL="0" indent="0">
              <a:spcAft>
                <a:spcPts val="600"/>
              </a:spcAft>
              <a:buNone/>
            </a:pPr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Many students said that they remembered content studied on paper better, they could visualise it on the page.</a:t>
            </a:r>
          </a:p>
          <a:p>
            <a:pPr>
              <a:spcAft>
                <a:spcPts val="600"/>
              </a:spcAft>
            </a:pPr>
            <a:r>
              <a:rPr lang="en-GB" dirty="0"/>
              <a:t>Internet access issues meant students wanted digital resources that were available offline – several references to DVDs.</a:t>
            </a:r>
          </a:p>
          <a:p>
            <a:pPr>
              <a:spcAft>
                <a:spcPts val="600"/>
              </a:spcAft>
            </a:pPr>
            <a:r>
              <a:rPr lang="en-GB" dirty="0"/>
              <a:t>Several students mentioned health issues, headaches, eye strain due to spending too much time looking at screens.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2983-59F4-4BC2-B2B2-DB5EBE3058E0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175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Plan for this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917" y="3112033"/>
            <a:ext cx="11676646" cy="583602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3600" dirty="0"/>
              <a:t>Overview of our research </a:t>
            </a:r>
          </a:p>
          <a:p>
            <a:pPr>
              <a:lnSpc>
                <a:spcPct val="150000"/>
              </a:lnSpc>
            </a:pPr>
            <a:r>
              <a:rPr lang="en-GB" sz="3600" dirty="0"/>
              <a:t>Discussion – How do your students’ learn?</a:t>
            </a:r>
          </a:p>
          <a:p>
            <a:pPr>
              <a:lnSpc>
                <a:spcPct val="150000"/>
              </a:lnSpc>
            </a:pPr>
            <a:r>
              <a:rPr lang="en-GB" sz="3600" dirty="0"/>
              <a:t>Summary of our findings</a:t>
            </a:r>
          </a:p>
          <a:p>
            <a:pPr>
              <a:lnSpc>
                <a:spcPct val="150000"/>
              </a:lnSpc>
            </a:pPr>
            <a:r>
              <a:rPr lang="en-GB" sz="3600" dirty="0"/>
              <a:t>Discussion - Implications for distance-learning module design in STEM</a:t>
            </a:r>
          </a:p>
          <a:p>
            <a:pPr>
              <a:lnSpc>
                <a:spcPct val="150000"/>
              </a:lnSpc>
            </a:pPr>
            <a:r>
              <a:rPr lang="en-GB" sz="3600" dirty="0"/>
              <a:t>Plenary - Recommendations to the STEM faculty</a:t>
            </a:r>
          </a:p>
          <a:p>
            <a:pPr>
              <a:lnSpc>
                <a:spcPct val="150000"/>
              </a:lnSpc>
            </a:pPr>
            <a:r>
              <a:rPr lang="en-GB" sz="3600" dirty="0"/>
              <a:t>Plenary - Areas for further research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2983-59F4-4BC2-B2B2-DB5EBE3058E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7717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D2276-2BDF-4C66-A5A6-A90FE4782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Is age a factor?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6BAD39-20C8-480E-89EF-AA18AAE863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C0BADC3D-1509-2C4E-AB5E-AF0356668A88}" type="slidenum">
              <a:rPr lang="en-GB" smtClean="0"/>
              <a:pPr algn="ctr"/>
              <a:t>20</a:t>
            </a:fld>
            <a:endParaRPr lang="en-GB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45C9A70-0855-4B64-8001-4DED07B5B8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7573770"/>
              </p:ext>
            </p:extLst>
          </p:nvPr>
        </p:nvGraphicFramePr>
        <p:xfrm>
          <a:off x="715625" y="5674660"/>
          <a:ext cx="9799975" cy="3845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1EE8BA67-BA7E-4E18-BF8D-D1944C221E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625606"/>
              </p:ext>
            </p:extLst>
          </p:nvPr>
        </p:nvGraphicFramePr>
        <p:xfrm>
          <a:off x="715625" y="1411942"/>
          <a:ext cx="9799975" cy="4262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883589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65F48-7E9B-493F-89DB-4156A147F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 percentages of respondents in each age group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731CDE-1519-4F90-93D1-D0455B07D3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C0BADC3D-1509-2C4E-AB5E-AF0356668A88}" type="slidenum">
              <a:rPr lang="en-GB" smtClean="0"/>
              <a:pPr algn="ctr"/>
              <a:t>21</a:t>
            </a:fld>
            <a:endParaRPr lang="en-GB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69CE871-07BA-4A27-A542-91557059FF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5593439"/>
              </p:ext>
            </p:extLst>
          </p:nvPr>
        </p:nvGraphicFramePr>
        <p:xfrm>
          <a:off x="720725" y="1653988"/>
          <a:ext cx="9505086" cy="3845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BEF1746B-4C59-4CE9-B803-12073F91F1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7506687"/>
              </p:ext>
            </p:extLst>
          </p:nvPr>
        </p:nvGraphicFramePr>
        <p:xfrm>
          <a:off x="715627" y="5499847"/>
          <a:ext cx="9505086" cy="3840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172681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AF06E-C5B7-4C18-9196-11590CA02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626" y="416908"/>
            <a:ext cx="9510185" cy="1503332"/>
          </a:xfrm>
        </p:spPr>
        <p:txBody>
          <a:bodyPr/>
          <a:lstStyle/>
          <a:p>
            <a:r>
              <a:rPr lang="en-GB" dirty="0"/>
              <a:t>Age is not a factor in determining study material format preferences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A72A1-9E5A-4219-AC72-4771CA88E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916" y="2218766"/>
            <a:ext cx="11575130" cy="6728434"/>
          </a:xfrm>
        </p:spPr>
        <p:txBody>
          <a:bodyPr/>
          <a:lstStyle/>
          <a:p>
            <a:r>
              <a:rPr lang="en-GB" dirty="0"/>
              <a:t>By combining data from 2017 and 2018, and splitting it into just two groups, 40-and-under, and, over-40, we have enough data to do a chi-squared test to check for a statistically significant link between age and study resource preferences:-</a:t>
            </a:r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pPr marL="0" indent="0">
              <a:buNone/>
            </a:pPr>
            <a:endParaRPr lang="en-GB" sz="2800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p = 0.9318, </a:t>
            </a:r>
            <a:r>
              <a:rPr lang="en-GB" dirty="0" err="1"/>
              <a:t>ie</a:t>
            </a:r>
            <a:r>
              <a:rPr lang="en-GB" dirty="0"/>
              <a:t> p &gt; 0.05, so variables are independent</a:t>
            </a:r>
          </a:p>
          <a:p>
            <a:endParaRPr lang="en-GB" dirty="0"/>
          </a:p>
          <a:p>
            <a:r>
              <a:rPr lang="en-GB" dirty="0">
                <a:solidFill>
                  <a:srgbClr val="FF0000"/>
                </a:solidFill>
              </a:rPr>
              <a:t>Students under 40 are no more likely to prefer digital resources than those over 40.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EA62B3-DED3-4E67-A566-0FC59D71D9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C0BADC3D-1509-2C4E-AB5E-AF0356668A88}" type="slidenum">
              <a:rPr lang="en-GB" smtClean="0"/>
              <a:pPr algn="ctr"/>
              <a:t>22</a:t>
            </a:fld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B3FCBA7-0E3F-47FF-847D-C66B3641595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762693" y="3988249"/>
          <a:ext cx="7463118" cy="3558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7706">
                  <a:extLst>
                    <a:ext uri="{9D8B030D-6E8A-4147-A177-3AD203B41FA5}">
                      <a16:colId xmlns:a16="http://schemas.microsoft.com/office/drawing/2014/main" val="2778351487"/>
                    </a:ext>
                  </a:extLst>
                </a:gridCol>
                <a:gridCol w="2487706">
                  <a:extLst>
                    <a:ext uri="{9D8B030D-6E8A-4147-A177-3AD203B41FA5}">
                      <a16:colId xmlns:a16="http://schemas.microsoft.com/office/drawing/2014/main" val="207159365"/>
                    </a:ext>
                  </a:extLst>
                </a:gridCol>
                <a:gridCol w="2487706">
                  <a:extLst>
                    <a:ext uri="{9D8B030D-6E8A-4147-A177-3AD203B41FA5}">
                      <a16:colId xmlns:a16="http://schemas.microsoft.com/office/drawing/2014/main" val="1982059672"/>
                    </a:ext>
                  </a:extLst>
                </a:gridCol>
              </a:tblGrid>
              <a:tr h="73142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1" u="none" strike="noStrike" baseline="0" dirty="0">
                          <a:effectLst/>
                        </a:rPr>
                        <a:t>Age</a:t>
                      </a:r>
                      <a:endParaRPr lang="en-GB" sz="2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1" u="none" strike="noStrike" baseline="0" dirty="0">
                          <a:effectLst/>
                        </a:rPr>
                        <a:t>Would like more books</a:t>
                      </a:r>
                      <a:endParaRPr lang="en-GB" sz="2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1" u="none" strike="noStrike" baseline="0" dirty="0">
                          <a:effectLst/>
                        </a:rPr>
                        <a:t>Would like more digital resources</a:t>
                      </a:r>
                      <a:endParaRPr lang="en-GB" sz="2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366316"/>
                  </a:ext>
                </a:extLst>
              </a:tr>
              <a:tr h="123725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u="none" strike="noStrike" baseline="0" dirty="0">
                          <a:effectLst/>
                        </a:rPr>
                        <a:t>40 and under</a:t>
                      </a:r>
                      <a:endParaRPr lang="en-GB" sz="2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400" u="none" strike="noStrike" baseline="0" dirty="0">
                        <a:effectLst/>
                      </a:endParaRPr>
                    </a:p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u="none" strike="noStrike" baseline="0" dirty="0">
                          <a:effectLst/>
                        </a:rPr>
                        <a:t>53</a:t>
                      </a:r>
                      <a:endParaRPr lang="en-GB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400" u="none" strike="noStrike" baseline="0" dirty="0">
                        <a:effectLst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u="none" strike="noStrike" baseline="0" dirty="0">
                          <a:effectLst/>
                        </a:rPr>
                        <a:t>9</a:t>
                      </a:r>
                    </a:p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85978"/>
                  </a:ext>
                </a:extLst>
              </a:tr>
              <a:tr h="123725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400" u="none" strike="noStrike" baseline="0" dirty="0">
                        <a:effectLst/>
                      </a:endParaRPr>
                    </a:p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u="none" strike="noStrike" baseline="0" dirty="0">
                          <a:effectLst/>
                        </a:rPr>
                        <a:t>over 40</a:t>
                      </a:r>
                    </a:p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u="none" strike="noStrike" baseline="0" dirty="0">
                          <a:effectLst/>
                        </a:rPr>
                        <a:t>31</a:t>
                      </a:r>
                    </a:p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u="none" strike="noStrike" baseline="0" dirty="0">
                          <a:effectLst/>
                        </a:rPr>
                        <a:t>5</a:t>
                      </a:r>
                    </a:p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541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1633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have we learnt?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413" y="2228125"/>
            <a:ext cx="11575130" cy="6222686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GB" sz="2800" dirty="0"/>
              <a:t>1) The following were all more important to students than tutorials or forums:-</a:t>
            </a:r>
          </a:p>
          <a:p>
            <a:pPr>
              <a:spcAft>
                <a:spcPts val="1200"/>
              </a:spcAft>
            </a:pP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More non-textual online content, particularly screencasts</a:t>
            </a:r>
          </a:p>
          <a:p>
            <a:pPr>
              <a:spcAft>
                <a:spcPts val="1200"/>
              </a:spcAft>
            </a:pP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Offline access to digital resources</a:t>
            </a:r>
          </a:p>
          <a:p>
            <a:pPr>
              <a:spcAft>
                <a:spcPts val="1800"/>
              </a:spcAft>
            </a:pP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Having the combination of books and online</a:t>
            </a:r>
          </a:p>
          <a:p>
            <a:pPr marL="0" indent="0">
              <a:spcAft>
                <a:spcPts val="1800"/>
              </a:spcAft>
              <a:buNone/>
            </a:pP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GB" sz="2800" dirty="0"/>
              <a:t>2) The study methods students used most commonly, at all stages and across all modules/subjects were:-</a:t>
            </a:r>
          </a:p>
          <a:p>
            <a:pPr>
              <a:spcAft>
                <a:spcPts val="1200"/>
              </a:spcAft>
            </a:pP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Online quizzes and Computer Marked Assignments with feedback </a:t>
            </a:r>
          </a:p>
          <a:p>
            <a:pPr>
              <a:spcAft>
                <a:spcPts val="1800"/>
              </a:spcAft>
            </a:pP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Doing module exercises and activities on paper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C0BADC3D-1509-2C4E-AB5E-AF0356668A88}" type="slidenum">
              <a:rPr lang="en-GB" smtClean="0"/>
              <a:pPr algn="ctr"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3972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916" y="517233"/>
            <a:ext cx="9510185" cy="1542521"/>
          </a:xfrm>
        </p:spPr>
        <p:txBody>
          <a:bodyPr/>
          <a:lstStyle/>
          <a:p>
            <a:r>
              <a:rPr lang="en-GB" sz="4000" dirty="0"/>
              <a:t>Discussion - Implications for distance-learning module design in STEM</a:t>
            </a:r>
            <a:br>
              <a:rPr lang="en-GB" sz="4000" dirty="0"/>
            </a:b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916" y="2353235"/>
            <a:ext cx="11575130" cy="6593964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GB" sz="2800" b="1" dirty="0">
                <a:solidFill>
                  <a:srgbClr val="FF0000"/>
                </a:solidFill>
              </a:rPr>
              <a:t>We need to learn more about the barriers to learning digitally.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GB" sz="2800" dirty="0">
                <a:solidFill>
                  <a:schemeClr val="tx2">
                    <a:lumMod val="75000"/>
                  </a:schemeClr>
                </a:solidFill>
              </a:rPr>
              <a:t>Many students said that they remembered content studied on paper better, they could visualise it on the page.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GB" sz="2800" dirty="0"/>
              <a:t>Do we need to change how we deliver digital material so it is easier to mentally map?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GB" sz="2800" dirty="0"/>
              <a:t>Can we encourage students to develop skills to actively study online materials </a:t>
            </a:r>
            <a:r>
              <a:rPr lang="en-GB" sz="2800" dirty="0" err="1"/>
              <a:t>eg</a:t>
            </a:r>
            <a:r>
              <a:rPr lang="en-GB" sz="2800" dirty="0"/>
              <a:t>. online note taking, using multiple devices etc.?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GB" sz="2800" dirty="0"/>
              <a:t>Or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GB" sz="2800" dirty="0"/>
              <a:t>Should we accept that core material, particularly in STEM subjects, is best supplied in book form, and focus on using VLEs to supply more visual and interactive resources, </a:t>
            </a:r>
            <a:r>
              <a:rPr lang="en-GB" sz="2800" dirty="0" err="1"/>
              <a:t>eg</a:t>
            </a:r>
            <a:r>
              <a:rPr lang="en-GB" sz="2800" dirty="0"/>
              <a:t>. screencasts, interactive quizzes etc.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C0BADC3D-1509-2C4E-AB5E-AF0356668A88}" type="slidenum">
              <a:rPr lang="en-GB" smtClean="0"/>
              <a:pPr algn="ctr"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14348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916" y="517233"/>
            <a:ext cx="9510185" cy="1542521"/>
          </a:xfrm>
        </p:spPr>
        <p:txBody>
          <a:bodyPr/>
          <a:lstStyle/>
          <a:p>
            <a:r>
              <a:rPr lang="en-GB" sz="4000" dirty="0"/>
              <a:t>Discussion - Implications for distance-learning module design in STEM</a:t>
            </a:r>
            <a:br>
              <a:rPr lang="en-GB" sz="4000" dirty="0"/>
            </a:b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916" y="2810435"/>
            <a:ext cx="11575130" cy="6136764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GB" sz="3200" dirty="0"/>
              <a:t>What are the implications of these findings for distance-learning module design in STEM? 25 minutes.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10 minutes individually to fill in Handout 2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15 minutes to discuss as a table and record your group’s thoughts on Handout 3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GB" sz="2800" dirty="0"/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C0BADC3D-1509-2C4E-AB5E-AF0356668A88}" type="slidenum">
              <a:rPr lang="en-GB" smtClean="0"/>
              <a:pPr algn="ctr"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85641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Plenary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916" y="2003612"/>
            <a:ext cx="11575130" cy="6943587"/>
          </a:xfrm>
        </p:spPr>
        <p:txBody>
          <a:bodyPr/>
          <a:lstStyle/>
          <a:p>
            <a:r>
              <a:rPr lang="en-GB" sz="3200" dirty="0">
                <a:solidFill>
                  <a:srgbClr val="0070C0"/>
                </a:solidFill>
              </a:rPr>
              <a:t>Recommendations to STEM faculty</a:t>
            </a:r>
          </a:p>
          <a:p>
            <a:endParaRPr lang="en-GB" sz="32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sz="3200" dirty="0"/>
              <a:t>What do you think are the important pedagogic considerations when deciding the delivery methods for new modules or module rewrites?</a:t>
            </a:r>
          </a:p>
          <a:p>
            <a:pPr marL="0" indent="0">
              <a:buNone/>
            </a:pPr>
            <a:endParaRPr lang="en-GB" sz="3200" dirty="0">
              <a:solidFill>
                <a:srgbClr val="0070C0"/>
              </a:solidFill>
            </a:endParaRPr>
          </a:p>
          <a:p>
            <a:endParaRPr lang="en-GB" sz="3200" dirty="0">
              <a:solidFill>
                <a:srgbClr val="0070C0"/>
              </a:solidFill>
            </a:endParaRPr>
          </a:p>
          <a:p>
            <a:r>
              <a:rPr lang="en-GB" sz="3200" dirty="0">
                <a:solidFill>
                  <a:srgbClr val="0070C0"/>
                </a:solidFill>
              </a:rPr>
              <a:t>Areas for further research</a:t>
            </a:r>
          </a:p>
          <a:p>
            <a:endParaRPr lang="en-GB" sz="3200" dirty="0"/>
          </a:p>
          <a:p>
            <a:pPr marL="0" indent="0">
              <a:buNone/>
            </a:pPr>
            <a:r>
              <a:rPr lang="en-GB" sz="3200" dirty="0"/>
              <a:t>What would you now investigate based on the results of this research so far? </a:t>
            </a:r>
            <a:endParaRPr lang="en-GB" sz="3200" dirty="0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C0BADC3D-1509-2C4E-AB5E-AF0356668A88}" type="slidenum">
              <a:rPr lang="en-GB" smtClean="0"/>
              <a:pPr algn="ctr"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43433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5FCFD-D1BA-4569-9031-9FC0BB067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Thank you for listening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AE9F4-CB92-430D-AF7E-14A5BC0ED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If you are interested in this area, please get in touch:-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Laura Alexander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l.alexander@open.ac.uk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Alexis Lansbury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a.n.Lansbury@open.ac.uk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4DFDEF-D0CF-4A13-A27C-601BB602E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2983-59F4-4BC2-B2B2-DB5EBE3058E0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2491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34AE7-26A9-4DB6-8E7D-1591772A6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resources did students use?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111A37E-2A8F-45A9-8A8A-B92FDD3C0C9C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630807" y="1524758"/>
          <a:ext cx="9291913" cy="76783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79177">
                  <a:extLst>
                    <a:ext uri="{9D8B030D-6E8A-4147-A177-3AD203B41FA5}">
                      <a16:colId xmlns:a16="http://schemas.microsoft.com/office/drawing/2014/main" val="2696807227"/>
                    </a:ext>
                  </a:extLst>
                </a:gridCol>
                <a:gridCol w="849088">
                  <a:extLst>
                    <a:ext uri="{9D8B030D-6E8A-4147-A177-3AD203B41FA5}">
                      <a16:colId xmlns:a16="http://schemas.microsoft.com/office/drawing/2014/main" val="541888373"/>
                    </a:ext>
                  </a:extLst>
                </a:gridCol>
                <a:gridCol w="851092">
                  <a:extLst>
                    <a:ext uri="{9D8B030D-6E8A-4147-A177-3AD203B41FA5}">
                      <a16:colId xmlns:a16="http://schemas.microsoft.com/office/drawing/2014/main" val="3462060962"/>
                    </a:ext>
                  </a:extLst>
                </a:gridCol>
                <a:gridCol w="851092">
                  <a:extLst>
                    <a:ext uri="{9D8B030D-6E8A-4147-A177-3AD203B41FA5}">
                      <a16:colId xmlns:a16="http://schemas.microsoft.com/office/drawing/2014/main" val="1666095643"/>
                    </a:ext>
                  </a:extLst>
                </a:gridCol>
                <a:gridCol w="854094">
                  <a:extLst>
                    <a:ext uri="{9D8B030D-6E8A-4147-A177-3AD203B41FA5}">
                      <a16:colId xmlns:a16="http://schemas.microsoft.com/office/drawing/2014/main" val="3187820118"/>
                    </a:ext>
                  </a:extLst>
                </a:gridCol>
                <a:gridCol w="851092">
                  <a:extLst>
                    <a:ext uri="{9D8B030D-6E8A-4147-A177-3AD203B41FA5}">
                      <a16:colId xmlns:a16="http://schemas.microsoft.com/office/drawing/2014/main" val="2096135053"/>
                    </a:ext>
                  </a:extLst>
                </a:gridCol>
                <a:gridCol w="851092">
                  <a:extLst>
                    <a:ext uri="{9D8B030D-6E8A-4147-A177-3AD203B41FA5}">
                      <a16:colId xmlns:a16="http://schemas.microsoft.com/office/drawing/2014/main" val="3835923923"/>
                    </a:ext>
                  </a:extLst>
                </a:gridCol>
                <a:gridCol w="851092">
                  <a:extLst>
                    <a:ext uri="{9D8B030D-6E8A-4147-A177-3AD203B41FA5}">
                      <a16:colId xmlns:a16="http://schemas.microsoft.com/office/drawing/2014/main" val="3432727690"/>
                    </a:ext>
                  </a:extLst>
                </a:gridCol>
                <a:gridCol w="854094">
                  <a:extLst>
                    <a:ext uri="{9D8B030D-6E8A-4147-A177-3AD203B41FA5}">
                      <a16:colId xmlns:a16="http://schemas.microsoft.com/office/drawing/2014/main" val="800894662"/>
                    </a:ext>
                  </a:extLst>
                </a:gridCol>
              </a:tblGrid>
              <a:tr h="3043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Method of Study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First Level 1 Module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Current Level 2 Module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6194729"/>
                  </a:ext>
                </a:extLst>
              </a:tr>
              <a:tr h="4681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M269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MST224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S217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W. </a:t>
                      </a:r>
                      <a:r>
                        <a:rPr lang="en-GB" sz="1400" b="1" dirty="0" err="1">
                          <a:effectLst/>
                        </a:rPr>
                        <a:t>Avg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M269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MST224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S217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W. </a:t>
                      </a:r>
                      <a:r>
                        <a:rPr lang="en-GB" sz="1400" b="1" dirty="0" err="1">
                          <a:effectLst/>
                        </a:rPr>
                        <a:t>Avg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extLst>
                  <a:ext uri="{0D108BD9-81ED-4DB2-BD59-A6C34878D82A}">
                    <a16:rowId xmlns:a16="http://schemas.microsoft.com/office/drawing/2014/main" val="1284387279"/>
                  </a:ext>
                </a:extLst>
              </a:tr>
              <a:tr h="4681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7030A0"/>
                          </a:solidFill>
                          <a:effectLst/>
                        </a:rPr>
                        <a:t>(D) Online quizzes and </a:t>
                      </a:r>
                      <a:r>
                        <a:rPr lang="en-GB" sz="1400" dirty="0" err="1">
                          <a:solidFill>
                            <a:srgbClr val="7030A0"/>
                          </a:solidFill>
                          <a:effectLst/>
                        </a:rPr>
                        <a:t>iCMAs</a:t>
                      </a:r>
                      <a:endParaRPr lang="en-GB" sz="14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7030A0"/>
                          </a:solidFill>
                          <a:effectLst/>
                        </a:rPr>
                        <a:t>3.55</a:t>
                      </a:r>
                      <a:endParaRPr lang="en-GB" sz="14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7030A0"/>
                          </a:solidFill>
                          <a:effectLst/>
                        </a:rPr>
                        <a:t>3.41</a:t>
                      </a:r>
                      <a:endParaRPr lang="en-GB" sz="14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7030A0"/>
                          </a:solidFill>
                          <a:effectLst/>
                        </a:rPr>
                        <a:t>3.31</a:t>
                      </a:r>
                      <a:endParaRPr lang="en-GB" sz="14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7030A0"/>
                          </a:solidFill>
                          <a:effectLst/>
                        </a:rPr>
                        <a:t>3.42</a:t>
                      </a:r>
                      <a:endParaRPr lang="en-GB" sz="14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7030A0"/>
                          </a:solidFill>
                          <a:effectLst/>
                        </a:rPr>
                        <a:t>3.63</a:t>
                      </a:r>
                      <a:endParaRPr lang="en-GB" sz="14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7030A0"/>
                          </a:solidFill>
                          <a:effectLst/>
                        </a:rPr>
                        <a:t>3.61</a:t>
                      </a:r>
                      <a:endParaRPr lang="en-GB" sz="14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7030A0"/>
                          </a:solidFill>
                          <a:effectLst/>
                        </a:rPr>
                        <a:t>3.27</a:t>
                      </a:r>
                      <a:endParaRPr lang="en-GB" sz="14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7030A0"/>
                          </a:solidFill>
                          <a:effectLst/>
                        </a:rPr>
                        <a:t>3.48</a:t>
                      </a:r>
                      <a:endParaRPr lang="en-GB" sz="14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extLst>
                  <a:ext uri="{0D108BD9-81ED-4DB2-BD59-A6C34878D82A}">
                    <a16:rowId xmlns:a16="http://schemas.microsoft.com/office/drawing/2014/main" val="3303624254"/>
                  </a:ext>
                </a:extLst>
              </a:tr>
              <a:tr h="7081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(ND) Doing module exercises and activities on paper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2.45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3.78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3.14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3.11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2.23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3.52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3.41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3.07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extLst>
                  <a:ext uri="{0D108BD9-81ED-4DB2-BD59-A6C34878D82A}">
                    <a16:rowId xmlns:a16="http://schemas.microsoft.com/office/drawing/2014/main" val="3246142857"/>
                  </a:ext>
                </a:extLst>
              </a:tr>
              <a:tr h="4681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(ND) Making notes on paper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2.34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2.89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2.58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2.60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2.1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2.94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2.71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2.59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extLst>
                  <a:ext uri="{0D108BD9-81ED-4DB2-BD59-A6C34878D82A}">
                    <a16:rowId xmlns:a16="http://schemas.microsoft.com/office/drawing/2014/main" val="2243928302"/>
                  </a:ext>
                </a:extLst>
              </a:tr>
              <a:tr h="4681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7030A0"/>
                          </a:solidFill>
                          <a:effectLst/>
                        </a:rPr>
                        <a:t>(D) Using module software</a:t>
                      </a:r>
                      <a:endParaRPr lang="en-GB" sz="14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7030A0"/>
                          </a:solidFill>
                          <a:effectLst/>
                        </a:rPr>
                        <a:t>2.9</a:t>
                      </a:r>
                      <a:endParaRPr lang="en-GB" sz="14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7030A0"/>
                          </a:solidFill>
                          <a:effectLst/>
                        </a:rPr>
                        <a:t>2.22</a:t>
                      </a:r>
                      <a:endParaRPr lang="en-GB" sz="14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7030A0"/>
                          </a:solidFill>
                          <a:effectLst/>
                        </a:rPr>
                        <a:t>2.33</a:t>
                      </a:r>
                      <a:endParaRPr lang="en-GB" sz="14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7030A0"/>
                          </a:solidFill>
                          <a:effectLst/>
                        </a:rPr>
                        <a:t>2.48</a:t>
                      </a:r>
                      <a:endParaRPr lang="en-GB" sz="14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7030A0"/>
                          </a:solidFill>
                          <a:effectLst/>
                        </a:rPr>
                        <a:t>3.33</a:t>
                      </a:r>
                      <a:endParaRPr lang="en-GB" sz="14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7030A0"/>
                          </a:solidFill>
                          <a:effectLst/>
                        </a:rPr>
                        <a:t>1.39</a:t>
                      </a:r>
                      <a:endParaRPr lang="en-GB" sz="14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7030A0"/>
                          </a:solidFill>
                          <a:effectLst/>
                        </a:rPr>
                        <a:t>1.9</a:t>
                      </a:r>
                      <a:endParaRPr lang="en-GB" sz="14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7030A0"/>
                          </a:solidFill>
                          <a:effectLst/>
                        </a:rPr>
                        <a:t>2.20</a:t>
                      </a:r>
                      <a:endParaRPr lang="en-GB" sz="14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extLst>
                  <a:ext uri="{0D108BD9-81ED-4DB2-BD59-A6C34878D82A}">
                    <a16:rowId xmlns:a16="http://schemas.microsoft.com/office/drawing/2014/main" val="2353160016"/>
                  </a:ext>
                </a:extLst>
              </a:tr>
              <a:tr h="6059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(ND) Annotating module textbooks (where available)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1.45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highlight>
                            <a:srgbClr val="00FF00"/>
                          </a:highlight>
                        </a:rPr>
                        <a:t>2.02</a:t>
                      </a:r>
                      <a:endParaRPr lang="en-GB" sz="1400" dirty="0"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1.83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1.17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2.13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highlight>
                            <a:srgbClr val="00FF00"/>
                          </a:highlight>
                        </a:rPr>
                        <a:t>0.17</a:t>
                      </a:r>
                      <a:endParaRPr lang="en-GB" sz="1400" dirty="0"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1.06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extLst>
                  <a:ext uri="{0D108BD9-81ED-4DB2-BD59-A6C34878D82A}">
                    <a16:rowId xmlns:a16="http://schemas.microsoft.com/office/drawing/2014/main" val="1282974566"/>
                  </a:ext>
                </a:extLst>
              </a:tr>
              <a:tr h="4303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7030A0"/>
                          </a:solidFill>
                          <a:effectLst/>
                        </a:rPr>
                        <a:t>(D) Using Forums</a:t>
                      </a:r>
                      <a:endParaRPr lang="en-GB" sz="14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7030A0"/>
                          </a:solidFill>
                          <a:effectLst/>
                        </a:rPr>
                        <a:t>1.45</a:t>
                      </a:r>
                      <a:endParaRPr lang="en-GB" sz="14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7030A0"/>
                          </a:solidFill>
                          <a:effectLst/>
                        </a:rPr>
                        <a:t>1.19</a:t>
                      </a:r>
                      <a:endParaRPr lang="en-GB" sz="14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7030A0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2.33</a:t>
                      </a:r>
                      <a:endParaRPr lang="en-GB" sz="1400" dirty="0">
                        <a:solidFill>
                          <a:srgbClr val="7030A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7030A0"/>
                          </a:solidFill>
                          <a:effectLst/>
                        </a:rPr>
                        <a:t>1.72</a:t>
                      </a:r>
                      <a:endParaRPr lang="en-GB" sz="14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7030A0"/>
                          </a:solidFill>
                          <a:effectLst/>
                        </a:rPr>
                        <a:t>1.53</a:t>
                      </a:r>
                      <a:endParaRPr lang="en-GB" sz="14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7030A0"/>
                          </a:solidFill>
                          <a:effectLst/>
                        </a:rPr>
                        <a:t>1.16</a:t>
                      </a:r>
                      <a:endParaRPr lang="en-GB" sz="14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7030A0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0.95</a:t>
                      </a:r>
                      <a:endParaRPr lang="en-GB" sz="1400" dirty="0">
                        <a:solidFill>
                          <a:srgbClr val="7030A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7030A0"/>
                          </a:solidFill>
                          <a:effectLst/>
                        </a:rPr>
                        <a:t>1.19</a:t>
                      </a:r>
                      <a:endParaRPr lang="en-GB" sz="14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extLst>
                  <a:ext uri="{0D108BD9-81ED-4DB2-BD59-A6C34878D82A}">
                    <a16:rowId xmlns:a16="http://schemas.microsoft.com/office/drawing/2014/main" val="2479334540"/>
                  </a:ext>
                </a:extLst>
              </a:tr>
              <a:tr h="4681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(ND) Accessing additional books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1.17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1.11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1.28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1.20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1.73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1.06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1.61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1.49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extLst>
                  <a:ext uri="{0D108BD9-81ED-4DB2-BD59-A6C34878D82A}">
                    <a16:rowId xmlns:a16="http://schemas.microsoft.com/office/drawing/2014/main" val="2268891487"/>
                  </a:ext>
                </a:extLst>
              </a:tr>
              <a:tr h="7081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7030A0"/>
                          </a:solidFill>
                          <a:effectLst/>
                        </a:rPr>
                        <a:t>(D) Making notes using a word-processor</a:t>
                      </a:r>
                      <a:endParaRPr lang="en-GB" sz="14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7030A0"/>
                          </a:solidFill>
                          <a:effectLst/>
                        </a:rPr>
                        <a:t>1.76</a:t>
                      </a:r>
                      <a:endParaRPr lang="en-GB" sz="14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7030A0"/>
                          </a:solidFill>
                          <a:effectLst/>
                        </a:rPr>
                        <a:t>0.85</a:t>
                      </a:r>
                      <a:endParaRPr lang="en-GB" sz="14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7030A0"/>
                          </a:solidFill>
                          <a:effectLst/>
                        </a:rPr>
                        <a:t>0.89</a:t>
                      </a:r>
                      <a:endParaRPr lang="en-GB" sz="14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7030A0"/>
                          </a:solidFill>
                          <a:effectLst/>
                        </a:rPr>
                        <a:t>1.15</a:t>
                      </a:r>
                      <a:endParaRPr lang="en-GB" sz="14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7030A0"/>
                          </a:solidFill>
                          <a:effectLst/>
                        </a:rPr>
                        <a:t>1.8</a:t>
                      </a:r>
                      <a:endParaRPr lang="en-GB" sz="14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7030A0"/>
                          </a:solidFill>
                          <a:effectLst/>
                        </a:rPr>
                        <a:t>0.84</a:t>
                      </a:r>
                      <a:endParaRPr lang="en-GB" sz="14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7030A0"/>
                          </a:solidFill>
                          <a:effectLst/>
                        </a:rPr>
                        <a:t>0.89</a:t>
                      </a:r>
                      <a:endParaRPr lang="en-GB" sz="14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7030A0"/>
                          </a:solidFill>
                          <a:effectLst/>
                        </a:rPr>
                        <a:t>1.16</a:t>
                      </a:r>
                      <a:endParaRPr lang="en-GB" sz="14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extLst>
                  <a:ext uri="{0D108BD9-81ED-4DB2-BD59-A6C34878D82A}">
                    <a16:rowId xmlns:a16="http://schemas.microsoft.com/office/drawing/2014/main" val="3144601206"/>
                  </a:ext>
                </a:extLst>
              </a:tr>
              <a:tr h="4681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7030A0"/>
                          </a:solidFill>
                          <a:effectLst/>
                        </a:rPr>
                        <a:t>(D) Using external digital resources</a:t>
                      </a:r>
                      <a:endParaRPr lang="en-GB" sz="14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7030A0"/>
                          </a:solidFill>
                          <a:effectLst/>
                        </a:rPr>
                        <a:t>0.97</a:t>
                      </a:r>
                      <a:endParaRPr lang="en-GB" sz="14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7030A0"/>
                          </a:solidFill>
                          <a:effectLst/>
                        </a:rPr>
                        <a:t>1</a:t>
                      </a:r>
                      <a:endParaRPr lang="en-GB" sz="14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7030A0"/>
                          </a:solidFill>
                          <a:effectLst/>
                        </a:rPr>
                        <a:t>1.41</a:t>
                      </a:r>
                      <a:endParaRPr lang="en-GB" sz="14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7030A0"/>
                          </a:solidFill>
                          <a:effectLst/>
                        </a:rPr>
                        <a:t>1.15</a:t>
                      </a:r>
                      <a:endParaRPr lang="en-GB" sz="14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7030A0"/>
                          </a:solidFill>
                          <a:effectLst/>
                        </a:rPr>
                        <a:t>1.83</a:t>
                      </a:r>
                      <a:endParaRPr lang="en-GB" sz="14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7030A0"/>
                          </a:solidFill>
                          <a:effectLst/>
                        </a:rPr>
                        <a:t>1.58</a:t>
                      </a:r>
                      <a:endParaRPr lang="en-GB" sz="14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7030A0"/>
                          </a:solidFill>
                          <a:effectLst/>
                        </a:rPr>
                        <a:t>1.71</a:t>
                      </a:r>
                      <a:endParaRPr lang="en-GB" sz="14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7030A0"/>
                          </a:solidFill>
                          <a:effectLst/>
                        </a:rPr>
                        <a:t>1.71</a:t>
                      </a:r>
                      <a:endParaRPr lang="en-GB" sz="14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extLst>
                  <a:ext uri="{0D108BD9-81ED-4DB2-BD59-A6C34878D82A}">
                    <a16:rowId xmlns:a16="http://schemas.microsoft.com/office/drawing/2014/main" val="4064521194"/>
                  </a:ext>
                </a:extLst>
              </a:tr>
              <a:tr h="4681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(ND)Annotating printed PDFs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0.79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0.89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highlight>
                            <a:srgbClr val="00FF00"/>
                          </a:highlight>
                        </a:rPr>
                        <a:t>0.95</a:t>
                      </a:r>
                      <a:endParaRPr lang="en-GB" sz="1400" dirty="0"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0.88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0.93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0.77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highlight>
                            <a:srgbClr val="00FF00"/>
                          </a:highlight>
                        </a:rPr>
                        <a:t>1.85</a:t>
                      </a:r>
                      <a:endParaRPr lang="en-GB" sz="1400" dirty="0"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1.24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extLst>
                  <a:ext uri="{0D108BD9-81ED-4DB2-BD59-A6C34878D82A}">
                    <a16:rowId xmlns:a16="http://schemas.microsoft.com/office/drawing/2014/main" val="3085401784"/>
                  </a:ext>
                </a:extLst>
              </a:tr>
              <a:tr h="4681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7030A0"/>
                          </a:solidFill>
                          <a:effectLst/>
                        </a:rPr>
                        <a:t>(D) Annotating files on-screen</a:t>
                      </a:r>
                      <a:endParaRPr lang="en-GB" sz="14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7030A0"/>
                          </a:solidFill>
                          <a:effectLst/>
                        </a:rPr>
                        <a:t>0.72</a:t>
                      </a:r>
                      <a:endParaRPr lang="en-GB" sz="14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7030A0"/>
                          </a:solidFill>
                          <a:effectLst/>
                        </a:rPr>
                        <a:t>0.26</a:t>
                      </a:r>
                      <a:endParaRPr lang="en-GB" sz="14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7030A0"/>
                          </a:solidFill>
                          <a:effectLst/>
                        </a:rPr>
                        <a:t>0.48</a:t>
                      </a:r>
                      <a:endParaRPr lang="en-GB" sz="14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7030A0"/>
                          </a:solidFill>
                          <a:effectLst/>
                        </a:rPr>
                        <a:t>0.49</a:t>
                      </a:r>
                      <a:endParaRPr lang="en-GB" sz="14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7030A0"/>
                          </a:solidFill>
                          <a:effectLst/>
                        </a:rPr>
                        <a:t>0.97</a:t>
                      </a:r>
                      <a:endParaRPr lang="en-GB" sz="14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7030A0"/>
                          </a:solidFill>
                          <a:effectLst/>
                        </a:rPr>
                        <a:t>0.45</a:t>
                      </a:r>
                      <a:endParaRPr lang="en-GB" sz="14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7030A0"/>
                          </a:solidFill>
                          <a:effectLst/>
                        </a:rPr>
                        <a:t>0.61</a:t>
                      </a:r>
                      <a:endParaRPr lang="en-GB" sz="14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7030A0"/>
                          </a:solidFill>
                          <a:effectLst/>
                        </a:rPr>
                        <a:t>0.68</a:t>
                      </a:r>
                      <a:endParaRPr lang="en-GB" sz="14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extLst>
                  <a:ext uri="{0D108BD9-81ED-4DB2-BD59-A6C34878D82A}">
                    <a16:rowId xmlns:a16="http://schemas.microsoft.com/office/drawing/2014/main" val="2021124511"/>
                  </a:ext>
                </a:extLst>
              </a:tr>
              <a:tr h="7081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(ND) Using print versions of online module materials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0.28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0.07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0.53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0.32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0.23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0.27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0.18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extLst>
                  <a:ext uri="{0D108BD9-81ED-4DB2-BD59-A6C34878D82A}">
                    <a16:rowId xmlns:a16="http://schemas.microsoft.com/office/drawing/2014/main" val="2468364661"/>
                  </a:ext>
                </a:extLst>
              </a:tr>
              <a:tr h="4681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7030A0"/>
                          </a:solidFill>
                          <a:effectLst/>
                        </a:rPr>
                        <a:t>(D) Using a personal blog</a:t>
                      </a:r>
                      <a:endParaRPr lang="en-GB" sz="14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7030A0"/>
                          </a:solidFill>
                          <a:effectLst/>
                        </a:rPr>
                        <a:t>0.28</a:t>
                      </a:r>
                      <a:endParaRPr lang="en-GB" sz="14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7030A0"/>
                          </a:solidFill>
                          <a:effectLst/>
                        </a:rPr>
                        <a:t>0.33</a:t>
                      </a:r>
                      <a:endParaRPr lang="en-GB" sz="14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7030A0"/>
                          </a:solidFill>
                          <a:effectLst/>
                        </a:rPr>
                        <a:t>0.25</a:t>
                      </a:r>
                      <a:endParaRPr lang="en-GB" sz="14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7030A0"/>
                          </a:solidFill>
                          <a:effectLst/>
                        </a:rPr>
                        <a:t>0.28</a:t>
                      </a:r>
                      <a:endParaRPr lang="en-GB" sz="14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7030A0"/>
                          </a:solidFill>
                          <a:effectLst/>
                        </a:rPr>
                        <a:t>0.3</a:t>
                      </a:r>
                      <a:endParaRPr lang="en-GB" sz="14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7030A0"/>
                          </a:solidFill>
                          <a:effectLst/>
                        </a:rPr>
                        <a:t>0.39</a:t>
                      </a:r>
                      <a:endParaRPr lang="en-GB" sz="14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7030A0"/>
                          </a:solidFill>
                          <a:effectLst/>
                        </a:rPr>
                        <a:t>0.07</a:t>
                      </a:r>
                      <a:endParaRPr lang="en-GB" sz="140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7030A0"/>
                          </a:solidFill>
                          <a:effectLst/>
                        </a:rPr>
                        <a:t>0.24</a:t>
                      </a:r>
                      <a:endParaRPr lang="en-GB" sz="14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111" marR="52111" marT="0" marB="0" anchor="ctr"/>
                </a:tc>
                <a:extLst>
                  <a:ext uri="{0D108BD9-81ED-4DB2-BD59-A6C34878D82A}">
                    <a16:rowId xmlns:a16="http://schemas.microsoft.com/office/drawing/2014/main" val="155555075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2EA8A0-DAF8-4245-B991-646FE29C9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2983-59F4-4BC2-B2B2-DB5EBE3058E0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638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626" y="416907"/>
            <a:ext cx="9533274" cy="2012783"/>
          </a:xfrm>
        </p:spPr>
        <p:txBody>
          <a:bodyPr/>
          <a:lstStyle/>
          <a:p>
            <a:r>
              <a:rPr lang="en-GB" sz="4200" dirty="0"/>
              <a:t>Overview of our Research:</a:t>
            </a:r>
            <a:br>
              <a:rPr lang="en-GB" sz="4200" dirty="0"/>
            </a:br>
            <a:r>
              <a:rPr lang="en-GB" sz="4200" dirty="0"/>
              <a:t>		</a:t>
            </a:r>
            <a:br>
              <a:rPr lang="en-GB" sz="4200" dirty="0"/>
            </a:br>
            <a:r>
              <a:rPr lang="en-GB" sz="4200" dirty="0">
                <a:solidFill>
                  <a:srgbClr val="00B050"/>
                </a:solidFill>
              </a:rPr>
              <a:t>Motivation</a:t>
            </a:r>
            <a:r>
              <a:rPr lang="en-GB" sz="42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917" y="3112033"/>
            <a:ext cx="11676646" cy="5613956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GB" dirty="0"/>
              <a:t>Schools in STEM have different policies in terms of the learning resources provided.</a:t>
            </a:r>
          </a:p>
          <a:p>
            <a:pPr>
              <a:lnSpc>
                <a:spcPct val="200000"/>
              </a:lnSpc>
            </a:pPr>
            <a:r>
              <a:rPr lang="en-GB" dirty="0"/>
              <a:t>Some offer blended learning – a mixture of digital and non-digital resources</a:t>
            </a:r>
          </a:p>
          <a:p>
            <a:pPr>
              <a:lnSpc>
                <a:spcPct val="200000"/>
              </a:lnSpc>
            </a:pPr>
            <a:r>
              <a:rPr lang="en-GB" dirty="0"/>
              <a:t>Others offer just digital resources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We have a strong student voice…</a:t>
            </a:r>
          </a:p>
          <a:p>
            <a:endParaRPr lang="en-GB" dirty="0"/>
          </a:p>
          <a:p>
            <a:r>
              <a:rPr lang="en-GB" dirty="0"/>
              <a:t>Feedback suggests that students do not always enjoy digital learning.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2983-59F4-4BC2-B2B2-DB5EBE3058E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504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723377" y="482221"/>
            <a:ext cx="9533274" cy="3423574"/>
          </a:xfrm>
        </p:spPr>
        <p:txBody>
          <a:bodyPr/>
          <a:lstStyle/>
          <a:p>
            <a:r>
              <a:rPr lang="en-GB" dirty="0"/>
              <a:t>Overview of our Research:</a:t>
            </a:r>
            <a:br>
              <a:rPr lang="en-GB" dirty="0"/>
            </a:br>
            <a:r>
              <a:rPr lang="en-GB" sz="2400" dirty="0" err="1"/>
              <a:t>eSTEeM</a:t>
            </a:r>
            <a:r>
              <a:rPr lang="en-GB" sz="2400" dirty="0"/>
              <a:t> (OU centre for STEM pedagogy) Project </a:t>
            </a:r>
            <a:br>
              <a:rPr lang="en-GB" sz="2400" dirty="0"/>
            </a:br>
            <a:r>
              <a:rPr lang="en-GB" sz="2400" dirty="0"/>
              <a:t>(Laura Alexander and Alexis Lansbury)</a:t>
            </a:r>
            <a:br>
              <a:rPr lang="en-GB" dirty="0"/>
            </a:br>
            <a:r>
              <a:rPr lang="en-GB" dirty="0">
                <a:solidFill>
                  <a:srgbClr val="00B050"/>
                </a:solidFill>
              </a:rPr>
              <a:t>Research Questions</a:t>
            </a:r>
            <a:br>
              <a:rPr lang="en-GB" dirty="0"/>
            </a:b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20833E-4A44-4D2B-B6BA-E72E2162F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917" y="3550024"/>
            <a:ext cx="11676646" cy="5424159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 sz="3200" dirty="0"/>
              <a:t>If students “learn how to learn” at stage 1 using a particular set of learning resources, for example, books and online quizzes, then, later in their studies, a different set of resources are available,  what is the impact on the students?</a:t>
            </a:r>
          </a:p>
          <a:p>
            <a:pPr>
              <a:spcAft>
                <a:spcPts val="600"/>
              </a:spcAft>
            </a:pPr>
            <a:endParaRPr lang="en-GB" sz="3200" dirty="0"/>
          </a:p>
          <a:p>
            <a:pPr>
              <a:spcAft>
                <a:spcPts val="600"/>
              </a:spcAft>
            </a:pPr>
            <a:r>
              <a:rPr lang="en-GB" sz="3200" dirty="0"/>
              <a:t>Does any impact on students have an effect on progression and retention?</a:t>
            </a:r>
          </a:p>
          <a:p>
            <a:pPr>
              <a:spcAft>
                <a:spcPts val="600"/>
              </a:spcAft>
            </a:pPr>
            <a:endParaRPr lang="en-GB" sz="3200" dirty="0"/>
          </a:p>
          <a:p>
            <a:pPr>
              <a:spcAft>
                <a:spcPts val="600"/>
              </a:spcAft>
            </a:pPr>
            <a:r>
              <a:rPr lang="en-GB" sz="3200" dirty="0"/>
              <a:t>If there is an adverse impact on students, what can we do to mitigate this?</a:t>
            </a:r>
          </a:p>
          <a:p>
            <a:pPr>
              <a:spcAft>
                <a:spcPts val="600"/>
              </a:spcAft>
            </a:pPr>
            <a:endParaRPr lang="en-GB" dirty="0"/>
          </a:p>
          <a:p>
            <a:pPr>
              <a:spcAft>
                <a:spcPts val="600"/>
              </a:spcAft>
            </a:pPr>
            <a:endParaRPr lang="en-GB" dirty="0"/>
          </a:p>
          <a:p>
            <a:pPr>
              <a:spcAft>
                <a:spcPts val="600"/>
              </a:spcAft>
            </a:pPr>
            <a:endParaRPr lang="en-GB" dirty="0"/>
          </a:p>
          <a:p>
            <a:pPr>
              <a:spcAft>
                <a:spcPts val="600"/>
              </a:spcAft>
            </a:pP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C0BADC3D-1509-2C4E-AB5E-AF0356668A88}" type="slidenum">
              <a:rPr lang="en-GB" smtClean="0"/>
              <a:pPr algn="ctr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4777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626" y="416907"/>
            <a:ext cx="9533274" cy="2522235"/>
          </a:xfrm>
        </p:spPr>
        <p:txBody>
          <a:bodyPr/>
          <a:lstStyle/>
          <a:p>
            <a:r>
              <a:rPr lang="en-GB" dirty="0"/>
              <a:t>Overview:</a:t>
            </a:r>
            <a:br>
              <a:rPr lang="en-GB" dirty="0"/>
            </a:br>
            <a:br>
              <a:rPr lang="en-GB" dirty="0"/>
            </a:br>
            <a:r>
              <a:rPr lang="en-GB" dirty="0">
                <a:solidFill>
                  <a:srgbClr val="00B050"/>
                </a:solidFill>
              </a:rPr>
              <a:t>Aims and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917" y="2770094"/>
            <a:ext cx="11676646" cy="6852421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GB" dirty="0"/>
              <a:t>Identify similarities and differences between the different approaches that schools in STEM faculty take.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GB" dirty="0"/>
              <a:t>Identify the similarities and differences between students’ learning strategies in the different schools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GB" dirty="0"/>
              <a:t>Identify how the use that students make of different types of learning resource evolves over time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GB" dirty="0"/>
              <a:t>Investigate whether students’ preferences for specific types of resource have any correlation with factors such as </a:t>
            </a:r>
            <a:r>
              <a:rPr lang="en-GB" b="1" dirty="0">
                <a:solidFill>
                  <a:srgbClr val="FF0000"/>
                </a:solidFill>
              </a:rPr>
              <a:t>age</a:t>
            </a:r>
            <a:r>
              <a:rPr lang="en-GB" dirty="0"/>
              <a:t>, gender, first language/mother tongue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GB" dirty="0"/>
              <a:t>Use individual interviews to investigate whether any correlation has an underlying causality.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2983-59F4-4BC2-B2B2-DB5EBE3058E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065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94552-1826-4333-9D55-DB5A33A2C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626" y="416908"/>
            <a:ext cx="9533274" cy="1477206"/>
          </a:xfrm>
        </p:spPr>
        <p:txBody>
          <a:bodyPr/>
          <a:lstStyle/>
          <a:p>
            <a:r>
              <a:rPr lang="en-GB" dirty="0"/>
              <a:t>Overview:</a:t>
            </a:r>
            <a:br>
              <a:rPr lang="en-GB" dirty="0"/>
            </a:br>
            <a:r>
              <a:rPr lang="en-GB" dirty="0">
                <a:solidFill>
                  <a:srgbClr val="00B050"/>
                </a:solidFill>
              </a:rPr>
              <a:t>Scope of Investigation</a:t>
            </a:r>
            <a:endParaRPr lang="en-GB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E202257B-025D-4E4E-A808-FCE2EC68E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283" y="2049715"/>
            <a:ext cx="11676646" cy="3419834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We chose 3 stage 2 modules in different areas of STEM</a:t>
            </a:r>
          </a:p>
          <a:p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619411"/>
              </p:ext>
            </p:extLst>
          </p:nvPr>
        </p:nvGraphicFramePr>
        <p:xfrm>
          <a:off x="548641" y="2867910"/>
          <a:ext cx="10929139" cy="5203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62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2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08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8530">
                <a:tc>
                  <a:txBody>
                    <a:bodyPr/>
                    <a:lstStyle/>
                    <a:p>
                      <a:r>
                        <a:rPr lang="en-GB" sz="2000" dirty="0"/>
                        <a:t>Physics</a:t>
                      </a:r>
                    </a:p>
                  </a:txBody>
                  <a:tcPr marL="97524" marR="97524" marT="48762" marB="48762"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Mathematics</a:t>
                      </a:r>
                    </a:p>
                  </a:txBody>
                  <a:tcPr marL="97524" marR="97524" marT="48762" marB="48762"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Computing</a:t>
                      </a:r>
                    </a:p>
                  </a:txBody>
                  <a:tcPr marL="97524" marR="97524" marT="48762" marB="4876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3624">
                <a:tc>
                  <a:txBody>
                    <a:bodyPr/>
                    <a:lstStyle/>
                    <a:p>
                      <a:r>
                        <a:rPr lang="en-GB" sz="2000" b="1" dirty="0"/>
                        <a:t>Stage 1</a:t>
                      </a:r>
                      <a:endParaRPr lang="en-GB" sz="2000" b="1" baseline="0" dirty="0"/>
                    </a:p>
                    <a:p>
                      <a:r>
                        <a:rPr lang="en-GB" sz="2000" baseline="0" dirty="0"/>
                        <a:t>Up to 2016 students’ first module involved a combination of book based and online.</a:t>
                      </a:r>
                    </a:p>
                    <a:p>
                      <a:r>
                        <a:rPr lang="en-GB" sz="2000" baseline="0" dirty="0"/>
                        <a:t>From 2016 students first module will be entirely online. </a:t>
                      </a:r>
                    </a:p>
                    <a:p>
                      <a:endParaRPr lang="en-GB" sz="2000" dirty="0"/>
                    </a:p>
                  </a:txBody>
                  <a:tcPr marL="97524" marR="97524" marT="48762" marB="48762"/>
                </a:tc>
                <a:tc>
                  <a:txBody>
                    <a:bodyPr/>
                    <a:lstStyle/>
                    <a:p>
                      <a:r>
                        <a:rPr lang="en-GB" sz="2000" b="1" baseline="0" dirty="0"/>
                        <a:t>Stage 1</a:t>
                      </a:r>
                    </a:p>
                    <a:p>
                      <a:r>
                        <a:rPr lang="en-GB" sz="20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ostly book based study resources, with forums, quizzes, screencasts and other additional resources available online.</a:t>
                      </a:r>
                      <a:endParaRPr lang="en-GB" sz="2000" dirty="0"/>
                    </a:p>
                  </a:txBody>
                  <a:tcPr marL="97524" marR="97524" marT="48762" marB="48762"/>
                </a:tc>
                <a:tc>
                  <a:txBody>
                    <a:bodyPr/>
                    <a:lstStyle/>
                    <a:p>
                      <a:r>
                        <a:rPr lang="en-GB" sz="2000" b="1" dirty="0"/>
                        <a:t>Stage 1</a:t>
                      </a:r>
                    </a:p>
                    <a:p>
                      <a:pPr marL="0" marR="0" lvl="0" indent="0" algn="l" defTabSz="650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mix of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book based and online study resources, including programming practice.</a:t>
                      </a:r>
                      <a:endParaRPr lang="en-GB" sz="2000" dirty="0"/>
                    </a:p>
                    <a:p>
                      <a:endParaRPr lang="en-GB" sz="2000" dirty="0"/>
                    </a:p>
                  </a:txBody>
                  <a:tcPr marL="97524" marR="97524" marT="48762" marB="4876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9952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Stage 2 - S217</a:t>
                      </a:r>
                    </a:p>
                    <a:p>
                      <a:r>
                        <a:rPr lang="en-GB" sz="2000" dirty="0"/>
                        <a:t>Entirely online</a:t>
                      </a:r>
                    </a:p>
                    <a:p>
                      <a:r>
                        <a:rPr lang="en-GB" sz="2000" dirty="0"/>
                        <a:t>(Note, most of our students are part time, so in 2017 would have started their studies with the combined book based/online module)</a:t>
                      </a:r>
                    </a:p>
                  </a:txBody>
                  <a:tcPr marL="97524" marR="97524" marT="48762" marB="48762"/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Stage 2 - MST224</a:t>
                      </a:r>
                    </a:p>
                    <a:p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Purpose-written text-books</a:t>
                      </a:r>
                      <a:endParaRPr lang="en-GB" sz="2000" dirty="0"/>
                    </a:p>
                  </a:txBody>
                  <a:tcPr marL="97524" marR="97524" marT="48762" marB="48762"/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FF0000"/>
                          </a:solidFill>
                        </a:rPr>
                        <a:t>Stage 2 - M269</a:t>
                      </a:r>
                    </a:p>
                    <a:p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Blend of digital resources, texts in the public domain and texts specifically developed for the module.</a:t>
                      </a:r>
                      <a:endParaRPr lang="en-GB" sz="2000" dirty="0"/>
                    </a:p>
                  </a:txBody>
                  <a:tcPr marL="97524" marR="97524" marT="48762" marB="4876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5577" y="8516983"/>
            <a:ext cx="1209696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B050"/>
                </a:solidFill>
              </a:rPr>
              <a:t>Students come to their stage 2 studies with very different previous experiences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6268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1E095992-DFF9-4743-86AD-AE4E137E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626" y="416907"/>
            <a:ext cx="9533274" cy="1116057"/>
          </a:xfrm>
        </p:spPr>
        <p:txBody>
          <a:bodyPr/>
          <a:lstStyle/>
          <a:p>
            <a:r>
              <a:rPr lang="en-GB" sz="3600" dirty="0"/>
              <a:t>Overview:</a:t>
            </a:r>
            <a:br>
              <a:rPr lang="en-GB" sz="3600" dirty="0"/>
            </a:br>
            <a:r>
              <a:rPr lang="en-GB" sz="3600" dirty="0">
                <a:solidFill>
                  <a:srgbClr val="00B050"/>
                </a:solidFill>
              </a:rPr>
              <a:t>Data Collection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EB630CE-034C-4F95-BCFF-0B6822924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917" y="2129246"/>
            <a:ext cx="10520824" cy="440262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GB" dirty="0"/>
              <a:t>Sent a questionnaire to students on Oct 2017 presentations of 3 stage-2 modules in January 2018</a:t>
            </a:r>
          </a:p>
          <a:p>
            <a:pPr>
              <a:spcAft>
                <a:spcPts val="1200"/>
              </a:spcAft>
            </a:pPr>
            <a:r>
              <a:rPr lang="en-GB" dirty="0"/>
              <a:t>Mix of quantitative and qualitative questions</a:t>
            </a:r>
          </a:p>
          <a:p>
            <a:pPr>
              <a:spcAft>
                <a:spcPts val="1200"/>
              </a:spcAft>
            </a:pPr>
            <a:r>
              <a:rPr lang="en-GB" dirty="0"/>
              <a:t>200 students on each module.</a:t>
            </a:r>
          </a:p>
          <a:p>
            <a:pPr>
              <a:spcAft>
                <a:spcPts val="1200"/>
              </a:spcAft>
            </a:pPr>
            <a:r>
              <a:rPr lang="en-GB" b="1" dirty="0"/>
              <a:t>19%</a:t>
            </a:r>
            <a:r>
              <a:rPr lang="en-GB" dirty="0"/>
              <a:t> response rate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602F05-884E-4265-95AF-006AEA04E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2983-59F4-4BC2-B2B2-DB5EBE3058E0}" type="slidenum">
              <a:rPr lang="en-GB" smtClean="0"/>
              <a:t>7</a:t>
            </a:fld>
            <a:endParaRPr lang="en-GB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6B6F25D-F2C2-413C-A88E-2342888006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773716"/>
              </p:ext>
            </p:extLst>
          </p:nvPr>
        </p:nvGraphicFramePr>
        <p:xfrm>
          <a:off x="715626" y="4664967"/>
          <a:ext cx="10732129" cy="46978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0570">
                  <a:extLst>
                    <a:ext uri="{9D8B030D-6E8A-4147-A177-3AD203B41FA5}">
                      <a16:colId xmlns:a16="http://schemas.microsoft.com/office/drawing/2014/main" val="4056849365"/>
                    </a:ext>
                  </a:extLst>
                </a:gridCol>
                <a:gridCol w="1682432">
                  <a:extLst>
                    <a:ext uri="{9D8B030D-6E8A-4147-A177-3AD203B41FA5}">
                      <a16:colId xmlns:a16="http://schemas.microsoft.com/office/drawing/2014/main" val="1688525589"/>
                    </a:ext>
                  </a:extLst>
                </a:gridCol>
                <a:gridCol w="920867">
                  <a:extLst>
                    <a:ext uri="{9D8B030D-6E8A-4147-A177-3AD203B41FA5}">
                      <a16:colId xmlns:a16="http://schemas.microsoft.com/office/drawing/2014/main" val="694971640"/>
                    </a:ext>
                  </a:extLst>
                </a:gridCol>
                <a:gridCol w="744261">
                  <a:extLst>
                    <a:ext uri="{9D8B030D-6E8A-4147-A177-3AD203B41FA5}">
                      <a16:colId xmlns:a16="http://schemas.microsoft.com/office/drawing/2014/main" val="2240056599"/>
                    </a:ext>
                  </a:extLst>
                </a:gridCol>
                <a:gridCol w="1160544">
                  <a:extLst>
                    <a:ext uri="{9D8B030D-6E8A-4147-A177-3AD203B41FA5}">
                      <a16:colId xmlns:a16="http://schemas.microsoft.com/office/drawing/2014/main" val="4046232163"/>
                    </a:ext>
                  </a:extLst>
                </a:gridCol>
                <a:gridCol w="895637">
                  <a:extLst>
                    <a:ext uri="{9D8B030D-6E8A-4147-A177-3AD203B41FA5}">
                      <a16:colId xmlns:a16="http://schemas.microsoft.com/office/drawing/2014/main" val="3220113251"/>
                    </a:ext>
                  </a:extLst>
                </a:gridCol>
                <a:gridCol w="1072242">
                  <a:extLst>
                    <a:ext uri="{9D8B030D-6E8A-4147-A177-3AD203B41FA5}">
                      <a16:colId xmlns:a16="http://schemas.microsoft.com/office/drawing/2014/main" val="2205861476"/>
                    </a:ext>
                  </a:extLst>
                </a:gridCol>
                <a:gridCol w="1299304">
                  <a:extLst>
                    <a:ext uri="{9D8B030D-6E8A-4147-A177-3AD203B41FA5}">
                      <a16:colId xmlns:a16="http://schemas.microsoft.com/office/drawing/2014/main" val="829274925"/>
                    </a:ext>
                  </a:extLst>
                </a:gridCol>
                <a:gridCol w="1266272">
                  <a:extLst>
                    <a:ext uri="{9D8B030D-6E8A-4147-A177-3AD203B41FA5}">
                      <a16:colId xmlns:a16="http://schemas.microsoft.com/office/drawing/2014/main" val="3217430439"/>
                    </a:ext>
                  </a:extLst>
                </a:gridCol>
              </a:tblGrid>
              <a:tr h="5595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baseline="0" dirty="0">
                          <a:effectLst/>
                        </a:rPr>
                        <a:t> </a:t>
                      </a:r>
                      <a:endParaRPr lang="en-GB" sz="22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baseline="0" dirty="0">
                          <a:effectLst/>
                        </a:rPr>
                        <a:t> </a:t>
                      </a:r>
                      <a:endParaRPr lang="en-GB" sz="22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baseline="0">
                          <a:effectLst/>
                        </a:rPr>
                        <a:t>Age</a:t>
                      </a:r>
                      <a:endParaRPr lang="en-GB" sz="2200" baseline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baseline="0">
                          <a:effectLst/>
                        </a:rPr>
                        <a:t>Gender</a:t>
                      </a:r>
                      <a:endParaRPr lang="en-GB" sz="2200" baseline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6909204"/>
                  </a:ext>
                </a:extLst>
              </a:tr>
              <a:tr h="12076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baseline="0" dirty="0">
                          <a:effectLst/>
                        </a:rPr>
                        <a:t> </a:t>
                      </a:r>
                      <a:endParaRPr lang="en-GB" sz="22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baseline="0" dirty="0">
                          <a:effectLst/>
                        </a:rPr>
                        <a:t>Number of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baseline="0" dirty="0">
                          <a:effectLst/>
                        </a:rPr>
                        <a:t>Respondents</a:t>
                      </a:r>
                      <a:endParaRPr lang="en-GB" sz="22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baseline="0" dirty="0">
                          <a:effectLst/>
                        </a:rPr>
                        <a:t>Mean</a:t>
                      </a:r>
                      <a:endParaRPr lang="en-GB" sz="22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baseline="0" dirty="0">
                          <a:effectLst/>
                        </a:rPr>
                        <a:t>SD</a:t>
                      </a:r>
                      <a:endParaRPr lang="en-GB" sz="22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baseline="0" dirty="0">
                          <a:effectLst/>
                        </a:rPr>
                        <a:t>Median</a:t>
                      </a:r>
                      <a:endParaRPr lang="en-GB" sz="22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baseline="0" dirty="0">
                          <a:effectLst/>
                        </a:rPr>
                        <a:t>IQR</a:t>
                      </a:r>
                      <a:endParaRPr lang="en-GB" sz="22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baseline="0">
                          <a:effectLst/>
                        </a:rPr>
                        <a:t>Range</a:t>
                      </a:r>
                      <a:endParaRPr lang="en-GB" sz="2200" baseline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baseline="0">
                          <a:effectLst/>
                        </a:rPr>
                        <a:t>Male</a:t>
                      </a:r>
                      <a:endParaRPr lang="en-GB" sz="2200" baseline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baseline="0">
                          <a:effectLst/>
                        </a:rPr>
                        <a:t>Female</a:t>
                      </a:r>
                      <a:endParaRPr lang="en-GB" sz="2200" baseline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8633055"/>
                  </a:ext>
                </a:extLst>
              </a:tr>
              <a:tr h="9057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baseline="0" dirty="0">
                          <a:effectLst/>
                        </a:rPr>
                        <a:t>Computing</a:t>
                      </a:r>
                      <a:endParaRPr lang="en-GB" sz="22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baseline="0" dirty="0">
                          <a:effectLst/>
                        </a:rPr>
                        <a:t>35</a:t>
                      </a:r>
                      <a:endParaRPr lang="en-GB" sz="22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baseline="0" dirty="0">
                          <a:effectLst/>
                        </a:rPr>
                        <a:t>33.2</a:t>
                      </a:r>
                      <a:endParaRPr lang="en-GB" sz="22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baseline="0" dirty="0">
                          <a:effectLst/>
                        </a:rPr>
                        <a:t>10.4</a:t>
                      </a:r>
                      <a:endParaRPr lang="en-GB" sz="22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baseline="0" dirty="0">
                          <a:effectLst/>
                        </a:rPr>
                        <a:t>30</a:t>
                      </a:r>
                      <a:endParaRPr lang="en-GB" sz="22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baseline="0">
                          <a:effectLst/>
                        </a:rPr>
                        <a:t>9.5</a:t>
                      </a:r>
                      <a:endParaRPr lang="en-GB" sz="2200" baseline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baseline="0" dirty="0">
                          <a:effectLst/>
                        </a:rPr>
                        <a:t>50</a:t>
                      </a:r>
                      <a:endParaRPr lang="en-GB" sz="22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baseline="0" dirty="0">
                          <a:effectLst/>
                        </a:rPr>
                        <a:t>29 (83%)</a:t>
                      </a:r>
                      <a:endParaRPr lang="en-GB" sz="22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baseline="0" dirty="0">
                          <a:effectLst/>
                        </a:rPr>
                        <a:t>6 (17%)</a:t>
                      </a:r>
                      <a:endParaRPr lang="en-GB" sz="22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2352087"/>
                  </a:ext>
                </a:extLst>
              </a:tr>
              <a:tr h="11191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baseline="0" dirty="0">
                          <a:effectLst/>
                        </a:rPr>
                        <a:t>Maths</a:t>
                      </a:r>
                      <a:endParaRPr lang="en-GB" sz="22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baseline="0" dirty="0">
                          <a:effectLst/>
                        </a:rPr>
                        <a:t>33</a:t>
                      </a:r>
                      <a:endParaRPr lang="en-GB" sz="22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baseline="0">
                          <a:effectLst/>
                        </a:rPr>
                        <a:t>44.5</a:t>
                      </a:r>
                      <a:endParaRPr lang="en-GB" sz="2200" baseline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baseline="0">
                          <a:effectLst/>
                        </a:rPr>
                        <a:t>14.4</a:t>
                      </a:r>
                      <a:endParaRPr lang="en-GB" sz="2200" baseline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baseline="0" dirty="0">
                          <a:effectLst/>
                        </a:rPr>
                        <a:t>45</a:t>
                      </a:r>
                      <a:endParaRPr lang="en-GB" sz="22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baseline="0" dirty="0">
                          <a:effectLst/>
                        </a:rPr>
                        <a:t>24</a:t>
                      </a:r>
                      <a:endParaRPr lang="en-GB" sz="22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baseline="0" dirty="0">
                          <a:effectLst/>
                        </a:rPr>
                        <a:t>46</a:t>
                      </a:r>
                      <a:endParaRPr lang="en-GB" sz="22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baseline="0" dirty="0">
                          <a:effectLst/>
                        </a:rPr>
                        <a:t>23 (70%)</a:t>
                      </a:r>
                      <a:endParaRPr lang="en-GB" sz="22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baseline="0" dirty="0">
                          <a:effectLst/>
                        </a:rPr>
                        <a:t>10 (30%)</a:t>
                      </a:r>
                      <a:endParaRPr lang="en-GB" sz="22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0409105"/>
                  </a:ext>
                </a:extLst>
              </a:tr>
              <a:tr h="9057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baseline="0" dirty="0">
                          <a:effectLst/>
                        </a:rPr>
                        <a:t>Physics</a:t>
                      </a:r>
                      <a:endParaRPr lang="en-GB" sz="22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baseline="0" dirty="0">
                          <a:effectLst/>
                        </a:rPr>
                        <a:t>45</a:t>
                      </a:r>
                      <a:endParaRPr lang="en-GB" sz="22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baseline="0">
                          <a:effectLst/>
                        </a:rPr>
                        <a:t>32.3</a:t>
                      </a:r>
                      <a:endParaRPr lang="en-GB" sz="2200" baseline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baseline="0">
                          <a:effectLst/>
                        </a:rPr>
                        <a:t>11.5</a:t>
                      </a:r>
                      <a:endParaRPr lang="en-GB" sz="2200" baseline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baseline="0">
                          <a:effectLst/>
                        </a:rPr>
                        <a:t>35</a:t>
                      </a:r>
                      <a:endParaRPr lang="en-GB" sz="2200" baseline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baseline="0">
                          <a:effectLst/>
                        </a:rPr>
                        <a:t>18</a:t>
                      </a:r>
                      <a:endParaRPr lang="en-GB" sz="2200" baseline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baseline="0">
                          <a:effectLst/>
                        </a:rPr>
                        <a:t>52</a:t>
                      </a:r>
                      <a:endParaRPr lang="en-GB" sz="2200" baseline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baseline="0" dirty="0">
                          <a:effectLst/>
                        </a:rPr>
                        <a:t>31 (69%)</a:t>
                      </a:r>
                      <a:endParaRPr lang="en-GB" sz="22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baseline="0" dirty="0">
                          <a:effectLst/>
                        </a:rPr>
                        <a:t>14 (31%)</a:t>
                      </a:r>
                      <a:endParaRPr lang="en-GB" sz="22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4191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4924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D5BB0-2D06-42B8-B763-B76DA4564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626" y="416908"/>
            <a:ext cx="9533274" cy="1425340"/>
          </a:xfrm>
        </p:spPr>
        <p:txBody>
          <a:bodyPr/>
          <a:lstStyle/>
          <a:p>
            <a:r>
              <a:rPr lang="en-GB" sz="3600" dirty="0"/>
              <a:t>Overview:</a:t>
            </a:r>
            <a:br>
              <a:rPr lang="en-GB" sz="3600" dirty="0"/>
            </a:br>
            <a:r>
              <a:rPr lang="en-GB" sz="3600" dirty="0">
                <a:solidFill>
                  <a:srgbClr val="00B050"/>
                </a:solidFill>
              </a:rPr>
              <a:t>What did we ask the students?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C944D-1F41-45DC-A404-56460F2D3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917" y="1842248"/>
            <a:ext cx="11676646" cy="6925234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GB" dirty="0"/>
              <a:t>What was your first stage 1 module?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GB" dirty="0">
                <a:solidFill>
                  <a:srgbClr val="FF0000"/>
                </a:solidFill>
              </a:rPr>
              <a:t>What methods did you use to study it? (select from list plus text box)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GB" dirty="0"/>
              <a:t>What proportion of your time was spent using each method?</a:t>
            </a:r>
          </a:p>
          <a:p>
            <a:pPr lvl="0">
              <a:lnSpc>
                <a:spcPct val="150000"/>
              </a:lnSpc>
              <a:spcAft>
                <a:spcPts val="1200"/>
              </a:spcAft>
              <a:buClr>
                <a:srgbClr val="75AAE5"/>
              </a:buClr>
            </a:pPr>
            <a:r>
              <a:rPr lang="en-GB" dirty="0"/>
              <a:t>Did you change how you studied for subsequent Stage-1 modules? </a:t>
            </a:r>
            <a:r>
              <a:rPr lang="en-GB" dirty="0">
                <a:solidFill>
                  <a:prstClr val="black"/>
                </a:solidFill>
              </a:rPr>
              <a:t>(Why?)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GB" dirty="0">
                <a:solidFill>
                  <a:srgbClr val="FF0000"/>
                </a:solidFill>
              </a:rPr>
              <a:t>Considering your current stage 2 module, what methods do you use to study it? (select from list plus text box)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GB" dirty="0"/>
              <a:t>For your current stage 2 module, did you need to change how you studied? (Why?)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GB" dirty="0"/>
              <a:t>Did this cause you any issues? (What issues?)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GB" dirty="0"/>
              <a:t>Would you be willing to take part in follow up interviews?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CE5736-C332-4E44-9F74-ABA4A2330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2983-59F4-4BC2-B2B2-DB5EBE3058E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583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626" y="416907"/>
            <a:ext cx="9533274" cy="1411893"/>
          </a:xfrm>
        </p:spPr>
        <p:txBody>
          <a:bodyPr/>
          <a:lstStyle/>
          <a:p>
            <a:r>
              <a:rPr lang="en-GB" dirty="0"/>
              <a:t>Over to You!</a:t>
            </a:r>
            <a:br>
              <a:rPr lang="en-GB" dirty="0"/>
            </a:br>
            <a:r>
              <a:rPr lang="en-GB" dirty="0">
                <a:solidFill>
                  <a:srgbClr val="00B050"/>
                </a:solidFill>
              </a:rPr>
              <a:t>How do your students learn?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626" y="1828800"/>
            <a:ext cx="11676646" cy="1773476"/>
          </a:xfrm>
        </p:spPr>
        <p:txBody>
          <a:bodyPr/>
          <a:lstStyle/>
          <a:p>
            <a:r>
              <a:rPr lang="en-GB" dirty="0"/>
              <a:t>Consider a module you know well. </a:t>
            </a:r>
          </a:p>
          <a:p>
            <a:endParaRPr lang="en-GB" dirty="0"/>
          </a:p>
          <a:p>
            <a:r>
              <a:rPr lang="en-GB" dirty="0"/>
              <a:t>What do you think are the top two ways students choose to study it from this list (or from other methods …)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2983-59F4-4BC2-B2B2-DB5EBE3058E0}" type="slidenum">
              <a:rPr lang="en-GB" smtClean="0"/>
              <a:t>9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544571"/>
              </p:ext>
            </p:extLst>
          </p:nvPr>
        </p:nvGraphicFramePr>
        <p:xfrm>
          <a:off x="940525" y="3475880"/>
          <a:ext cx="7186969" cy="60338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86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41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200" b="1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Annotating files on-screen</a:t>
                      </a:r>
                      <a:endParaRPr lang="en-GB" sz="2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67310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1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200" b="1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Using Forums</a:t>
                      </a:r>
                      <a:endParaRPr lang="en-GB" sz="2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67310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1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200" b="1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Making notes on paper</a:t>
                      </a:r>
                      <a:endParaRPr lang="en-GB" sz="2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67310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1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200" b="1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Using module software</a:t>
                      </a:r>
                      <a:endParaRPr lang="en-GB" sz="2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67310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1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200" b="1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 quizzes and Computer Marked Assignments</a:t>
                      </a:r>
                      <a:endParaRPr lang="en-GB" sz="2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67310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1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200" b="1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Annotating module textbooks (where available)</a:t>
                      </a:r>
                      <a:endParaRPr lang="en-GB" sz="2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67310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1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200" b="1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Using a personal blog</a:t>
                      </a:r>
                      <a:endParaRPr lang="en-GB" sz="2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67310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41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200" b="1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Using print versions of online module materials</a:t>
                      </a:r>
                      <a:endParaRPr lang="en-GB" sz="2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67310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41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200" b="1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Making notes using a word-processor</a:t>
                      </a:r>
                      <a:endParaRPr lang="en-GB" sz="2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67310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41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200" b="1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Doing module exercises and activities on paper</a:t>
                      </a:r>
                      <a:endParaRPr lang="en-GB" sz="2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67310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41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200" b="1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Using external digital resources</a:t>
                      </a:r>
                      <a:endParaRPr lang="en-GB" sz="2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67310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41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200" b="1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Annotating printed PDFs</a:t>
                      </a:r>
                      <a:endParaRPr lang="en-GB" sz="2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67310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641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2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Accessing additional books</a:t>
                      </a:r>
                      <a:endParaRPr lang="en-GB" sz="22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67310" marT="952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1493106"/>
      </p:ext>
    </p:extLst>
  </p:cSld>
  <p:clrMapOvr>
    <a:masterClrMapping/>
  </p:clrMapOvr>
</p:sld>
</file>

<file path=ppt/theme/theme1.xml><?xml version="1.0" encoding="utf-8"?>
<a:theme xmlns:a="http://schemas.openxmlformats.org/drawingml/2006/main" name="OU_Template-opt_v9b">
  <a:themeElements>
    <a:clrScheme name="OU">
      <a:dk1>
        <a:sysClr val="windowText" lastClr="000000"/>
      </a:dk1>
      <a:lt1>
        <a:sysClr val="window" lastClr="FFFFFF"/>
      </a:lt1>
      <a:dk2>
        <a:srgbClr val="75AAE5"/>
      </a:dk2>
      <a:lt2>
        <a:srgbClr val="FFFFFF"/>
      </a:lt2>
      <a:accent1>
        <a:srgbClr val="75AAE5"/>
      </a:accent1>
      <a:accent2>
        <a:srgbClr val="0B55A8"/>
      </a:accent2>
      <a:accent3>
        <a:srgbClr val="E80074"/>
      </a:accent3>
      <a:accent4>
        <a:srgbClr val="630031"/>
      </a:accent4>
      <a:accent5>
        <a:srgbClr val="FFC23D"/>
      </a:accent5>
      <a:accent6>
        <a:srgbClr val="A4A400"/>
      </a:accent6>
      <a:hlink>
        <a:srgbClr val="000000"/>
      </a:hlink>
      <a:folHlink>
        <a:srgbClr val="000000"/>
      </a:folHlink>
    </a:clrScheme>
    <a:fontScheme name="Office 2">
      <a:majorFont>
        <a:latin typeface="Helvetic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Helvetic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 cap="rnd">
          <a:prstDash val="sysDot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30764</TotalTime>
  <Words>2396</Words>
  <Application>Microsoft Office PowerPoint</Application>
  <PresentationFormat>Custom</PresentationFormat>
  <Paragraphs>489</Paragraphs>
  <Slides>28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Helvetica</vt:lpstr>
      <vt:lpstr>Lucida Grande</vt:lpstr>
      <vt:lpstr>Times New Roman</vt:lpstr>
      <vt:lpstr>OU_Template-opt_v9b</vt:lpstr>
      <vt:lpstr>Students’ Learning Preferences in a Digital World: A Stem Case Study</vt:lpstr>
      <vt:lpstr>The Plan for this Session</vt:lpstr>
      <vt:lpstr>Overview of our Research:    Motivation </vt:lpstr>
      <vt:lpstr>Overview of our Research: eSTEeM (OU centre for STEM pedagogy) Project  (Laura Alexander and Alexis Lansbury) Research Questions </vt:lpstr>
      <vt:lpstr>Overview:  Aims and Objectives</vt:lpstr>
      <vt:lpstr>Overview: Scope of Investigation</vt:lpstr>
      <vt:lpstr>Overview: Data Collection</vt:lpstr>
      <vt:lpstr>Overview: What did we ask the students?</vt:lpstr>
      <vt:lpstr>Over to You! How do your students learn?</vt:lpstr>
      <vt:lpstr>Overview: How do students say they learn?</vt:lpstr>
      <vt:lpstr>Results:</vt:lpstr>
      <vt:lpstr>Results:  How do you study, digital vs non digital?</vt:lpstr>
      <vt:lpstr>Results: Did you have to change how you studied?</vt:lpstr>
      <vt:lpstr>Results: Studying at Stage 2 – did changing approach cause issues? </vt:lpstr>
      <vt:lpstr>Results: Analysis of free text comments</vt:lpstr>
      <vt:lpstr>Results: Secondary concerns are more revealing:</vt:lpstr>
      <vt:lpstr>Results:</vt:lpstr>
      <vt:lpstr>Next Steps part 1</vt:lpstr>
      <vt:lpstr>Next Steps part 2</vt:lpstr>
      <vt:lpstr>Is age a factor?</vt:lpstr>
      <vt:lpstr>As percentages of respondents in each age group</vt:lpstr>
      <vt:lpstr>Age is not a factor in determining study material format preferences </vt:lpstr>
      <vt:lpstr>What have we learnt?</vt:lpstr>
      <vt:lpstr>Discussion - Implications for distance-learning module design in STEM  </vt:lpstr>
      <vt:lpstr>Discussion - Implications for distance-learning module design in STEM  </vt:lpstr>
      <vt:lpstr>Plenary</vt:lpstr>
      <vt:lpstr>Thank you for listening</vt:lpstr>
      <vt:lpstr>What resources did students use?</vt:lpstr>
    </vt:vector>
  </TitlesOfParts>
  <Company>The Open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Andrew.Norton</dc:creator>
  <cp:lastModifiedBy>L.Alexander</cp:lastModifiedBy>
  <cp:revision>155</cp:revision>
  <cp:lastPrinted>2016-05-11T15:18:01Z</cp:lastPrinted>
  <dcterms:created xsi:type="dcterms:W3CDTF">2016-05-10T07:51:02Z</dcterms:created>
  <dcterms:modified xsi:type="dcterms:W3CDTF">2019-05-07T10:15:58Z</dcterms:modified>
</cp:coreProperties>
</file>