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257" r:id="rId2"/>
    <p:sldId id="274" r:id="rId3"/>
    <p:sldId id="256" r:id="rId4"/>
    <p:sldId id="287" r:id="rId5"/>
    <p:sldId id="275" r:id="rId6"/>
    <p:sldId id="258" r:id="rId7"/>
    <p:sldId id="261" r:id="rId8"/>
    <p:sldId id="262" r:id="rId9"/>
    <p:sldId id="288" r:id="rId10"/>
    <p:sldId id="289" r:id="rId11"/>
    <p:sldId id="277" r:id="rId12"/>
    <p:sldId id="291" r:id="rId13"/>
    <p:sldId id="279" r:id="rId14"/>
    <p:sldId id="280" r:id="rId15"/>
    <p:sldId id="281" r:id="rId16"/>
    <p:sldId id="282" r:id="rId17"/>
    <p:sldId id="283" r:id="rId18"/>
    <p:sldId id="296" r:id="rId19"/>
    <p:sldId id="295" r:id="rId20"/>
    <p:sldId id="266" r:id="rId21"/>
    <p:sldId id="267" r:id="rId22"/>
    <p:sldId id="268" r:id="rId23"/>
    <p:sldId id="270" r:id="rId24"/>
    <p:sldId id="272" r:id="rId25"/>
    <p:sldId id="273" r:id="rId26"/>
    <p:sldId id="269" r:id="rId27"/>
    <p:sldId id="297" r:id="rId28"/>
    <p:sldId id="298" r:id="rId29"/>
    <p:sldId id="263" r:id="rId30"/>
    <p:sldId id="299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AD26B-3727-944B-9200-8F1C1D5B6EB1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544F0-63F0-C941-A881-957AAA4BAF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657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86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382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993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4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7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540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60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76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13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85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C37F-17C2-E441-9D6F-6810F90C3A9F}" type="datetimeFigureOut">
              <a:rPr lang="en-US" smtClean="0"/>
              <a:t>5/13/2019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E8D9F-F8FF-B342-BBBF-D6A7AFC7B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6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834" y="583203"/>
            <a:ext cx="8458200" cy="590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90% Student Retention </a:t>
            </a:r>
            <a:r>
              <a:rPr lang="en-GB" sz="4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GB" sz="4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Design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r>
              <a:rPr lang="en-GB" sz="2600" dirty="0" smtClean="0">
                <a:solidFill>
                  <a:srgbClr val="595959"/>
                </a:solidFill>
              </a:rPr>
              <a:t>Jeff Johnson, STEM, Engineering &amp; Innovation, Design Group</a:t>
            </a:r>
          </a:p>
          <a:p>
            <a:endParaRPr lang="en-GB" dirty="0"/>
          </a:p>
        </p:txBody>
      </p:sp>
      <p:pic>
        <p:nvPicPr>
          <p:cNvPr id="3" name="Picture 2" descr="Screenshot 2019-04-15 at 07.2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5" y="1828800"/>
            <a:ext cx="3062257" cy="3547533"/>
          </a:xfrm>
          <a:prstGeom prst="rect">
            <a:avLst/>
          </a:prstGeom>
        </p:spPr>
      </p:pic>
      <p:pic>
        <p:nvPicPr>
          <p:cNvPr id="4" name="Picture 3" descr="Screenshot 2019-04-15 at 07.2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10" y="1828800"/>
            <a:ext cx="3714870" cy="354753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74534" y="3056467"/>
            <a:ext cx="905934" cy="1134534"/>
          </a:xfrm>
          <a:prstGeom prst="rightArrow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28834" y="6380752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GB" sz="16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</a:rPr>
              <a:t>eSTEeM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Annual Conference: STEM Scholarship </a:t>
            </a:r>
            <a:r>
              <a:rPr lang="mr-IN" sz="16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From Inquiry to Implementation  8</a:t>
            </a:r>
            <a:r>
              <a:rPr lang="en-GB" sz="16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 May 2019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18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09" y="589610"/>
            <a:ext cx="8316164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OU modules</a:t>
            </a:r>
          </a:p>
          <a:p>
            <a:endParaRPr lang="en-GB" sz="1000" dirty="0"/>
          </a:p>
          <a:p>
            <a:r>
              <a:rPr lang="en-GB" sz="2800" b="1" dirty="0" smtClean="0"/>
              <a:t>What are the parts ?</a:t>
            </a:r>
          </a:p>
          <a:p>
            <a:endParaRPr lang="en-GB" sz="1000" dirty="0"/>
          </a:p>
          <a:p>
            <a:r>
              <a:rPr lang="en-GB" sz="2800" dirty="0" smtClean="0"/>
              <a:t>	materials </a:t>
            </a:r>
            <a:r>
              <a:rPr lang="mr-IN" sz="2800" dirty="0" smtClean="0"/>
              <a:t>–</a:t>
            </a:r>
            <a:r>
              <a:rPr lang="en-GB" sz="2800" dirty="0" smtClean="0"/>
              <a:t> books, printed sups, videos, </a:t>
            </a:r>
            <a:r>
              <a:rPr lang="en-GB" sz="2800" dirty="0" err="1" smtClean="0"/>
              <a:t>interactives</a:t>
            </a:r>
            <a:r>
              <a:rPr lang="en-GB" sz="2800" dirty="0" smtClean="0"/>
              <a:t>, </a:t>
            </a:r>
            <a:r>
              <a:rPr lang="mr-IN" sz="2800" dirty="0" smtClean="0"/>
              <a:t>…</a:t>
            </a:r>
            <a:endParaRPr lang="en-GB" sz="2800" dirty="0" smtClean="0"/>
          </a:p>
          <a:p>
            <a:r>
              <a:rPr lang="en-GB" sz="2800" dirty="0" smtClean="0"/>
              <a:t>	assessment </a:t>
            </a:r>
            <a:r>
              <a:rPr lang="mr-IN" sz="2800" dirty="0" smtClean="0"/>
              <a:t>–</a:t>
            </a:r>
            <a:r>
              <a:rPr lang="en-GB" sz="2800" dirty="0" smtClean="0"/>
              <a:t> TMAs, EMAs, iCMAs, Exams, </a:t>
            </a:r>
            <a:r>
              <a:rPr lang="mr-IN" sz="2800" dirty="0" smtClean="0"/>
              <a:t>…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	OU support services</a:t>
            </a:r>
          </a:p>
          <a:p>
            <a:r>
              <a:rPr lang="en-GB" sz="2800" dirty="0" smtClean="0"/>
              <a:t>      Tutoring </a:t>
            </a:r>
            <a:r>
              <a:rPr lang="mr-IN" sz="2800" dirty="0" smtClean="0"/>
              <a:t>–</a:t>
            </a:r>
            <a:r>
              <a:rPr lang="en-GB" sz="2800" dirty="0" smtClean="0"/>
              <a:t> AL support</a:t>
            </a:r>
            <a:endParaRPr lang="en-GB" sz="2800" dirty="0"/>
          </a:p>
          <a:p>
            <a:r>
              <a:rPr lang="en-GB" sz="2800" b="1" dirty="0" smtClean="0"/>
              <a:t>	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b="1" dirty="0" smtClean="0"/>
              <a:t>What is the right way to put them together?</a:t>
            </a:r>
          </a:p>
          <a:p>
            <a:endParaRPr lang="en-GB" sz="1000" dirty="0" smtClean="0"/>
          </a:p>
          <a:p>
            <a:r>
              <a:rPr lang="en-GB" sz="2800" dirty="0" smtClean="0"/>
              <a:t>	production </a:t>
            </a:r>
            <a:r>
              <a:rPr lang="mr-IN" sz="2800" dirty="0" smtClean="0"/>
              <a:t>–</a:t>
            </a:r>
            <a:r>
              <a:rPr lang="en-GB" sz="2800" dirty="0" smtClean="0"/>
              <a:t> D1-D2-Handover iterative design    </a:t>
            </a:r>
            <a:r>
              <a:rPr lang="en-GB" sz="2800" dirty="0" smtClean="0">
                <a:sym typeface="Wingdings"/>
              </a:rPr>
              <a:t></a:t>
            </a:r>
            <a:r>
              <a:rPr lang="en-GB" sz="2800" dirty="0" smtClean="0"/>
              <a:t>	</a:t>
            </a:r>
          </a:p>
          <a:p>
            <a:r>
              <a:rPr lang="en-GB" sz="2800" dirty="0" smtClean="0"/>
              <a:t>	production </a:t>
            </a:r>
            <a:r>
              <a:rPr lang="mr-IN" sz="2800" dirty="0" smtClean="0"/>
              <a:t>–</a:t>
            </a:r>
            <a:r>
              <a:rPr lang="en-GB" sz="2800" dirty="0" smtClean="0"/>
              <a:t> fixed for 4/8 years (poor design!)    </a:t>
            </a:r>
            <a:r>
              <a:rPr lang="en-GB" sz="2800" dirty="0" smtClean="0">
                <a:sym typeface="Wingdings"/>
              </a:rPr>
              <a:t></a:t>
            </a:r>
            <a:endParaRPr lang="en-GB" sz="2800" dirty="0"/>
          </a:p>
          <a:p>
            <a:r>
              <a:rPr lang="en-GB" sz="2800" dirty="0" smtClean="0"/>
              <a:t>	presentation </a:t>
            </a:r>
            <a:r>
              <a:rPr lang="mr-IN" sz="2800" dirty="0" smtClean="0"/>
              <a:t>–</a:t>
            </a:r>
            <a:r>
              <a:rPr lang="en-GB" sz="2800" dirty="0" smtClean="0"/>
              <a:t> support the users                            </a:t>
            </a:r>
            <a:r>
              <a:rPr lang="en-GB" sz="2800" dirty="0" smtClean="0">
                <a:sym typeface="Wingdings"/>
              </a:rPr>
              <a:t></a:t>
            </a:r>
            <a:endParaRPr lang="en-GB" sz="2800" dirty="0" smtClean="0"/>
          </a:p>
          <a:p>
            <a:r>
              <a:rPr lang="en-GB" sz="2800" dirty="0"/>
              <a:t>	</a:t>
            </a:r>
            <a:r>
              <a:rPr lang="en-GB" sz="2800" dirty="0" smtClean="0"/>
              <a:t>identify problems (analytics !) for maintenance   </a:t>
            </a:r>
            <a:r>
              <a:rPr lang="en-GB" sz="2800" dirty="0" smtClean="0">
                <a:sym typeface="Wingdings"/>
              </a:rPr>
              <a:t>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3681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28" y="488010"/>
            <a:ext cx="86802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Product Design   </a:t>
            </a:r>
            <a:endParaRPr lang="en-GB" sz="2800" b="1" dirty="0"/>
          </a:p>
          <a:p>
            <a:endParaRPr lang="en-GB" sz="2800" b="1" dirty="0" smtClean="0"/>
          </a:p>
          <a:p>
            <a:endParaRPr lang="en-GB" sz="2800" b="1" dirty="0"/>
          </a:p>
          <a:p>
            <a:r>
              <a:rPr lang="en-GB" sz="2800" b="1" dirty="0" smtClean="0"/>
              <a:t>Can the OU learn from modern design practice ?</a:t>
            </a:r>
          </a:p>
        </p:txBody>
      </p:sp>
      <p:pic>
        <p:nvPicPr>
          <p:cNvPr id="7" name="Picture 6" descr="Just-in-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783840"/>
            <a:ext cx="3674256" cy="355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21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28" y="488010"/>
            <a:ext cx="8680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Product Design  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  OU Big Bang production model</a:t>
            </a:r>
          </a:p>
        </p:txBody>
      </p:sp>
      <p:pic>
        <p:nvPicPr>
          <p:cNvPr id="3" name="Picture 2" descr="1920s-car-clipart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1543717"/>
            <a:ext cx="3647440" cy="25988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572000" y="1347894"/>
            <a:ext cx="4197773" cy="2438400"/>
          </a:xfrm>
          <a:prstGeom prst="wedgeEllipseCallout">
            <a:avLst>
              <a:gd name="adj1" fmla="val 40967"/>
              <a:gd name="adj2" fmla="val 76031"/>
            </a:avLst>
          </a:prstGeom>
          <a:noFill/>
          <a:ln w="3810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54880" y="2023847"/>
            <a:ext cx="4014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Well done design team </a:t>
            </a:r>
            <a:r>
              <a:rPr lang="mr-IN" sz="2800" dirty="0" smtClean="0"/>
              <a:t>…</a:t>
            </a:r>
            <a:r>
              <a:rPr lang="en-GB" sz="2800" dirty="0" smtClean="0"/>
              <a:t> </a:t>
            </a:r>
          </a:p>
          <a:p>
            <a:endParaRPr lang="en-GB" sz="800" dirty="0"/>
          </a:p>
          <a:p>
            <a:r>
              <a:rPr lang="en-GB" sz="2800" dirty="0" smtClean="0"/>
              <a:t>  see you in four years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40349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s-car-clipart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1543717"/>
            <a:ext cx="3647440" cy="25988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572000" y="1347894"/>
            <a:ext cx="4197773" cy="2438400"/>
          </a:xfrm>
          <a:prstGeom prst="wedgeEllipseCallout">
            <a:avLst>
              <a:gd name="adj1" fmla="val 40967"/>
              <a:gd name="adj2" fmla="val 76031"/>
            </a:avLst>
          </a:prstGeom>
          <a:noFill/>
          <a:ln w="3810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754880" y="2023847"/>
            <a:ext cx="40148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Well done design team </a:t>
            </a:r>
            <a:r>
              <a:rPr lang="mr-IN" sz="2800" dirty="0" smtClean="0"/>
              <a:t>…</a:t>
            </a:r>
            <a:r>
              <a:rPr lang="en-GB" sz="2800" dirty="0" smtClean="0"/>
              <a:t> </a:t>
            </a:r>
          </a:p>
          <a:p>
            <a:endParaRPr lang="en-GB" sz="800" dirty="0"/>
          </a:p>
          <a:p>
            <a:r>
              <a:rPr lang="en-GB" sz="2800" dirty="0" smtClean="0"/>
              <a:t>  see you in four years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4893" y="4492414"/>
            <a:ext cx="8734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No evolution </a:t>
            </a:r>
            <a:r>
              <a:rPr lang="mr-IN" sz="2800" dirty="0" smtClean="0">
                <a:latin typeface="+mj-lt"/>
              </a:rPr>
              <a:t>–</a:t>
            </a:r>
            <a:r>
              <a:rPr lang="en-GB" sz="2800" dirty="0" smtClean="0">
                <a:latin typeface="+mj-lt"/>
              </a:rPr>
              <a:t> no resource for continuous improvement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Product Design has the sequence</a:t>
            </a:r>
          </a:p>
          <a:p>
            <a:endParaRPr lang="en-GB" sz="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prototype </a:t>
            </a:r>
            <a:r>
              <a:rPr lang="en-GB" sz="2800" dirty="0">
                <a:latin typeface="+mj-lt"/>
                <a:ea typeface="Lucida Grande"/>
                <a:cs typeface="Lucida Grande"/>
              </a:rPr>
              <a:t>α</a:t>
            </a:r>
            <a:r>
              <a:rPr lang="en-GB" sz="2800" dirty="0" smtClean="0">
                <a:latin typeface="+mj-lt"/>
              </a:rPr>
              <a:t>-</a:t>
            </a:r>
            <a:r>
              <a:rPr lang="en-GB" sz="2800" dirty="0" err="1" smtClean="0">
                <a:latin typeface="+mj-lt"/>
              </a:rPr>
              <a:t>protype</a:t>
            </a:r>
            <a:r>
              <a:rPr lang="en-GB" sz="2800" dirty="0" smtClean="0">
                <a:latin typeface="+mj-lt"/>
              </a:rPr>
              <a:t>, </a:t>
            </a:r>
            <a:r>
              <a:rPr lang="en-GB" sz="2800" dirty="0" smtClean="0">
                <a:latin typeface="+mj-lt"/>
                <a:ea typeface="Lucida Grande"/>
                <a:cs typeface="Lucida Grande"/>
              </a:rPr>
              <a:t>β-prototype, release, maintain</a:t>
            </a:r>
            <a:endParaRPr lang="en-GB" sz="2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endParaRPr lang="en-GB" sz="10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1000" dirty="0" smtClean="0">
                <a:solidFill>
                  <a:schemeClr val="bg1">
                    <a:lumMod val="75000"/>
                  </a:schemeClr>
                </a:solidFill>
              </a:rPr>
              <a:t>https</a:t>
            </a:r>
            <a:r>
              <a:rPr lang="en-GB" sz="1000" dirty="0">
                <a:solidFill>
                  <a:schemeClr val="bg1">
                    <a:lumMod val="75000"/>
                  </a:schemeClr>
                </a:solidFill>
              </a:rPr>
              <a:t>://requestreduce.org/categories/car-drawing-clipart.html </a:t>
            </a:r>
            <a:endParaRPr lang="en-GB" sz="1000" dirty="0">
              <a:solidFill>
                <a:schemeClr val="bg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528" y="488010"/>
            <a:ext cx="8680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Product Design  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  OU Big Bang production model</a:t>
            </a:r>
          </a:p>
        </p:txBody>
      </p:sp>
    </p:spTree>
    <p:extLst>
      <p:ext uri="{BB962C8B-B14F-4D97-AF65-F5344CB8AC3E}">
        <p14:creationId xmlns:p14="http://schemas.microsoft.com/office/powerpoint/2010/main" val="1071966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s-car-clipart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1543717"/>
            <a:ext cx="3647440" cy="25988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572000" y="1347894"/>
            <a:ext cx="4197773" cy="2438400"/>
          </a:xfrm>
          <a:prstGeom prst="wedgeEllipseCallout">
            <a:avLst>
              <a:gd name="adj1" fmla="val 40967"/>
              <a:gd name="adj2" fmla="val 76031"/>
            </a:avLst>
          </a:prstGeom>
          <a:noFill/>
          <a:ln w="3810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87146" y="1851018"/>
            <a:ext cx="401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Great! Make 4 years production now and put in the warehouse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1528" y="488010"/>
            <a:ext cx="8680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Lean manufacture  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  OU Warehouse model</a:t>
            </a:r>
          </a:p>
        </p:txBody>
      </p:sp>
    </p:spTree>
    <p:extLst>
      <p:ext uri="{BB962C8B-B14F-4D97-AF65-F5344CB8AC3E}">
        <p14:creationId xmlns:p14="http://schemas.microsoft.com/office/powerpoint/2010/main" val="1522152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s-car-clipart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1543717"/>
            <a:ext cx="3647440" cy="25988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572000" y="1347894"/>
            <a:ext cx="4197773" cy="2438400"/>
          </a:xfrm>
          <a:prstGeom prst="wedgeEllipseCallout">
            <a:avLst>
              <a:gd name="adj1" fmla="val 40967"/>
              <a:gd name="adj2" fmla="val 76031"/>
            </a:avLst>
          </a:prstGeom>
          <a:noFill/>
          <a:ln w="3810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87146" y="1851018"/>
            <a:ext cx="401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Great! Make 4 years production now and put in the warehouse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1528" y="488010"/>
            <a:ext cx="8680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Lean manufacture  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  OU Warehouse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4893" y="4370494"/>
            <a:ext cx="8734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+mj-lt"/>
              </a:rPr>
              <a:t>The OU uses a 50-year old print-warehouse model</a:t>
            </a:r>
          </a:p>
        </p:txBody>
      </p:sp>
    </p:spTree>
    <p:extLst>
      <p:ext uri="{BB962C8B-B14F-4D97-AF65-F5344CB8AC3E}">
        <p14:creationId xmlns:p14="http://schemas.microsoft.com/office/powerpoint/2010/main" val="215945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s-car-clipart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1543717"/>
            <a:ext cx="3647440" cy="25988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572000" y="1347894"/>
            <a:ext cx="4197773" cy="2438400"/>
          </a:xfrm>
          <a:prstGeom prst="wedgeEllipseCallout">
            <a:avLst>
              <a:gd name="adj1" fmla="val 40967"/>
              <a:gd name="adj2" fmla="val 76031"/>
            </a:avLst>
          </a:prstGeom>
          <a:noFill/>
          <a:ln w="3810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4893" y="4370494"/>
            <a:ext cx="87342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OU uses a 50-year old print-warehouse model</a:t>
            </a:r>
          </a:p>
          <a:p>
            <a:endParaRPr lang="en-GB" sz="10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Apparent savings offset by (unnecessarily) poor product</a:t>
            </a:r>
            <a:endParaRPr lang="en-GB" sz="800" dirty="0" smtClean="0">
              <a:latin typeface="+mj-lt"/>
            </a:endParaRPr>
          </a:p>
          <a:p>
            <a:pPr marL="457200" indent="-457200">
              <a:buFont typeface="Symbol" charset="0"/>
              <a:buChar char=""/>
            </a:pPr>
            <a:r>
              <a:rPr lang="en-GB" sz="2800" dirty="0" smtClean="0">
                <a:latin typeface="+mj-lt"/>
              </a:rPr>
              <a:t>student dissatisfaction</a:t>
            </a:r>
            <a:r>
              <a:rPr lang="en-GB" sz="2800" dirty="0">
                <a:latin typeface="+mj-lt"/>
              </a:rPr>
              <a:t> </a:t>
            </a:r>
            <a:r>
              <a:rPr lang="en-GB" sz="2800" dirty="0" smtClean="0">
                <a:latin typeface="+mj-lt"/>
              </a:rPr>
              <a:t>&amp; compromises retention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87146" y="1851018"/>
            <a:ext cx="401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Great! Make 4 years production now and put in the warehouse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1528" y="488010"/>
            <a:ext cx="8680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Lean manufacture  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  OU Warehouse model</a:t>
            </a:r>
          </a:p>
        </p:txBody>
      </p:sp>
    </p:spTree>
    <p:extLst>
      <p:ext uri="{BB962C8B-B14F-4D97-AF65-F5344CB8AC3E}">
        <p14:creationId xmlns:p14="http://schemas.microsoft.com/office/powerpoint/2010/main" val="2708467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20s-car-clipart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53" y="1543717"/>
            <a:ext cx="3647440" cy="259880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572000" y="1347894"/>
            <a:ext cx="4197773" cy="2438400"/>
          </a:xfrm>
          <a:prstGeom prst="wedgeEllipseCallout">
            <a:avLst>
              <a:gd name="adj1" fmla="val 40967"/>
              <a:gd name="adj2" fmla="val 76031"/>
            </a:avLst>
          </a:prstGeom>
          <a:noFill/>
          <a:ln w="38100" cmpd="sng">
            <a:solidFill>
              <a:srgbClr val="7F7F7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04893" y="4370494"/>
            <a:ext cx="8734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The OU uses a 50-year old print-warehouse model</a:t>
            </a:r>
          </a:p>
          <a:p>
            <a:endParaRPr lang="en-GB" sz="1000" dirty="0" smtClean="0">
              <a:latin typeface="+mj-lt"/>
            </a:endParaRPr>
          </a:p>
          <a:p>
            <a:r>
              <a:rPr lang="en-GB" sz="2800" dirty="0" smtClean="0">
                <a:solidFill>
                  <a:srgbClr val="A6A6A6"/>
                </a:solidFill>
                <a:latin typeface="+mj-lt"/>
              </a:rPr>
              <a:t>Apparent savings offset by (unnecessarily) poor product</a:t>
            </a:r>
            <a:endParaRPr lang="en-GB" sz="800" dirty="0" smtClean="0">
              <a:solidFill>
                <a:srgbClr val="A6A6A6"/>
              </a:solidFill>
              <a:latin typeface="+mj-lt"/>
            </a:endParaRPr>
          </a:p>
          <a:p>
            <a:pPr marL="457200" indent="-457200">
              <a:buFont typeface="Symbol" charset="0"/>
              <a:buChar char=""/>
            </a:pPr>
            <a:r>
              <a:rPr lang="en-GB" sz="2800" dirty="0" smtClean="0">
                <a:solidFill>
                  <a:srgbClr val="A6A6A6"/>
                </a:solidFill>
                <a:latin typeface="+mj-lt"/>
              </a:rPr>
              <a:t>student dissatisfaction</a:t>
            </a:r>
            <a:r>
              <a:rPr lang="en-GB" sz="2800" dirty="0">
                <a:solidFill>
                  <a:srgbClr val="A6A6A6"/>
                </a:solidFill>
                <a:latin typeface="+mj-lt"/>
              </a:rPr>
              <a:t> </a:t>
            </a:r>
            <a:r>
              <a:rPr lang="en-GB" sz="2800" dirty="0" smtClean="0">
                <a:solidFill>
                  <a:srgbClr val="A6A6A6"/>
                </a:solidFill>
                <a:latin typeface="+mj-lt"/>
              </a:rPr>
              <a:t>&amp; compromises retention</a:t>
            </a:r>
          </a:p>
          <a:p>
            <a:endParaRPr lang="en-GB" sz="10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Why not print on demand, c.f. Amazon stocks for days</a:t>
            </a:r>
            <a:endParaRPr lang="en-GB" sz="28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7146" y="1851018"/>
            <a:ext cx="4014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Great! Make 4 years production now and put in the warehouse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1528" y="488010"/>
            <a:ext cx="86802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Lean manufacture  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  OU Warehouse model</a:t>
            </a:r>
          </a:p>
        </p:txBody>
      </p:sp>
    </p:spTree>
    <p:extLst>
      <p:ext uri="{BB962C8B-B14F-4D97-AF65-F5344CB8AC3E}">
        <p14:creationId xmlns:p14="http://schemas.microsoft.com/office/powerpoint/2010/main" val="2700562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 2019-04-15 at 07.2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5" y="1828800"/>
            <a:ext cx="3062257" cy="3547533"/>
          </a:xfrm>
          <a:prstGeom prst="rect">
            <a:avLst/>
          </a:prstGeom>
        </p:spPr>
      </p:pic>
      <p:pic>
        <p:nvPicPr>
          <p:cNvPr id="4" name="Picture 3" descr="Screenshot 2019-04-15 at 07.21.1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10" y="1828800"/>
            <a:ext cx="3714870" cy="354753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674534" y="3056467"/>
            <a:ext cx="905934" cy="1134534"/>
          </a:xfrm>
          <a:prstGeom prst="rightArrow">
            <a:avLst/>
          </a:prstGeom>
          <a:noFill/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02406" y="574492"/>
            <a:ext cx="856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hypothesis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831" y="5847532"/>
            <a:ext cx="8567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How to go from this     </a:t>
            </a:r>
            <a:r>
              <a:rPr lang="mr-IN" sz="2800" b="1" dirty="0" smtClean="0"/>
              <a:t>…</a:t>
            </a:r>
            <a:r>
              <a:rPr lang="en-GB" sz="2800" b="1" dirty="0" smtClean="0"/>
              <a:t>            to this ?</a:t>
            </a:r>
          </a:p>
        </p:txBody>
      </p:sp>
    </p:spTree>
    <p:extLst>
      <p:ext uri="{BB962C8B-B14F-4D97-AF65-F5344CB8AC3E}">
        <p14:creationId xmlns:p14="http://schemas.microsoft.com/office/powerpoint/2010/main" val="2842900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hypothesis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JJ - Friday night </a:t>
            </a:r>
            <a:r>
              <a:rPr lang="mr-IN" sz="2800" dirty="0" smtClean="0"/>
              <a:t>–</a:t>
            </a:r>
            <a:r>
              <a:rPr lang="en-GB" sz="2800" dirty="0" smtClean="0"/>
              <a:t> OK, I’ll start. What’s the first question.</a:t>
            </a:r>
          </a:p>
          <a:p>
            <a:endParaRPr lang="en-GB" sz="2800" dirty="0"/>
          </a:p>
          <a:p>
            <a:r>
              <a:rPr lang="en-GB" sz="2800" dirty="0" smtClean="0"/>
              <a:t>“Assuming *&amp;!-*&amp;£$% give 17 reasons why </a:t>
            </a:r>
            <a:r>
              <a:rPr lang="mr-IN" sz="2800" dirty="0" smtClean="0"/>
              <a:t>…</a:t>
            </a:r>
            <a:r>
              <a:rPr lang="en-GB" sz="2800" dirty="0" smtClean="0"/>
              <a:t>.”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 </a:t>
            </a:r>
            <a:r>
              <a:rPr lang="mr-IN" sz="2800" dirty="0" smtClean="0"/>
              <a:t>–</a:t>
            </a:r>
            <a:r>
              <a:rPr lang="en-GB" sz="2800" dirty="0" smtClean="0"/>
              <a:t> what the H does this mean. I’ll look at the video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Hopeless </a:t>
            </a:r>
            <a:r>
              <a:rPr lang="mr-IN" sz="2800" dirty="0" smtClean="0"/>
              <a:t>–</a:t>
            </a:r>
            <a:r>
              <a:rPr lang="en-GB" sz="2800" dirty="0" smtClean="0"/>
              <a:t> I need the book. OMG I can’t read all that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71122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" y="467360"/>
            <a:ext cx="8493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Two modules that illustrate RBD</a:t>
            </a:r>
          </a:p>
          <a:p>
            <a:endParaRPr lang="en-GB" sz="3200" dirty="0"/>
          </a:p>
          <a:p>
            <a:r>
              <a:rPr lang="en-GB" sz="3200" dirty="0" smtClean="0"/>
              <a:t>The design process for OU courses</a:t>
            </a:r>
          </a:p>
          <a:p>
            <a:endParaRPr lang="en-GB" sz="3200" dirty="0"/>
          </a:p>
          <a:p>
            <a:r>
              <a:rPr lang="en-GB" sz="3200" dirty="0" smtClean="0"/>
              <a:t>The Psychology of Assessment</a:t>
            </a:r>
          </a:p>
          <a:p>
            <a:endParaRPr lang="en-GB" sz="3200" dirty="0" smtClean="0"/>
          </a:p>
          <a:p>
            <a:r>
              <a:rPr lang="en-GB" sz="3200" dirty="0" smtClean="0"/>
              <a:t>Bringing ALs into the team</a:t>
            </a:r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21641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JJ - Friday night </a:t>
            </a:r>
            <a:r>
              <a:rPr lang="mr-IN" sz="2800" dirty="0" smtClean="0"/>
              <a:t>–</a:t>
            </a:r>
            <a:r>
              <a:rPr lang="en-GB" sz="2800" dirty="0" smtClean="0"/>
              <a:t> OK, I’ll start. What’s the first question.</a:t>
            </a:r>
          </a:p>
          <a:p>
            <a:endParaRPr lang="en-GB" sz="2800" dirty="0"/>
          </a:p>
          <a:p>
            <a:r>
              <a:rPr lang="en-GB" sz="2800" dirty="0" smtClean="0"/>
              <a:t>“Assuming *&amp;!-*&amp;£$% give 17 reasons why </a:t>
            </a:r>
            <a:r>
              <a:rPr lang="mr-IN" sz="2800" dirty="0" smtClean="0"/>
              <a:t>…</a:t>
            </a:r>
            <a:r>
              <a:rPr lang="en-GB" sz="2800" dirty="0" smtClean="0"/>
              <a:t>.”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 </a:t>
            </a:r>
            <a:r>
              <a:rPr lang="mr-IN" sz="2800" dirty="0" smtClean="0"/>
              <a:t>–</a:t>
            </a:r>
            <a:r>
              <a:rPr lang="en-GB" sz="2800" dirty="0" smtClean="0"/>
              <a:t> what the H does this mean. I’ll look at the video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Hopeless </a:t>
            </a:r>
            <a:r>
              <a:rPr lang="mr-IN" sz="2800" dirty="0" smtClean="0"/>
              <a:t>–</a:t>
            </a:r>
            <a:r>
              <a:rPr lang="en-GB" sz="2800" dirty="0" smtClean="0"/>
              <a:t> I need the book. OMG I can’t read all that</a:t>
            </a:r>
          </a:p>
          <a:p>
            <a:endParaRPr lang="en-GB" sz="2800" dirty="0" smtClean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I’ve found the solution !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18406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</a:t>
            </a:r>
          </a:p>
          <a:p>
            <a:endParaRPr lang="en-GB" sz="2800" dirty="0"/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JJ </a:t>
            </a:r>
            <a:r>
              <a:rPr lang="mr-IN" sz="280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OMG! My TMA is due in on Monday. I’ve done nothing</a:t>
            </a:r>
          </a:p>
          <a:p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JJ - Friday night </a:t>
            </a:r>
            <a:r>
              <a:rPr lang="mr-IN" sz="280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OK, I’ll start. What’s the first question.</a:t>
            </a:r>
          </a:p>
          <a:p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“Assuming *&amp;!-*&amp;£$% give 17 reasons why </a:t>
            </a:r>
            <a:r>
              <a:rPr lang="mr-IN" sz="2800" dirty="0" smtClean="0">
                <a:solidFill>
                  <a:schemeClr val="bg1">
                    <a:lumMod val="65000"/>
                  </a:schemeClr>
                </a:solidFill>
              </a:rPr>
              <a:t>…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.”</a:t>
            </a:r>
          </a:p>
          <a:p>
            <a:endParaRPr lang="en-GB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JJ </a:t>
            </a:r>
            <a:r>
              <a:rPr lang="mr-IN" sz="280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OMG </a:t>
            </a:r>
            <a:r>
              <a:rPr lang="mr-IN" sz="280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what the H does this mean. I’ll look at the video</a:t>
            </a:r>
          </a:p>
          <a:p>
            <a:r>
              <a:rPr lang="en-GB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     Hopeless </a:t>
            </a:r>
            <a:r>
              <a:rPr lang="mr-IN" sz="2800" dirty="0" smtClean="0">
                <a:solidFill>
                  <a:schemeClr val="bg1">
                    <a:lumMod val="65000"/>
                  </a:schemeClr>
                </a:solidFill>
              </a:rPr>
              <a:t>–</a:t>
            </a:r>
            <a:r>
              <a:rPr lang="en-GB" sz="2800" dirty="0" smtClean="0">
                <a:solidFill>
                  <a:schemeClr val="bg1">
                    <a:lumMod val="65000"/>
                  </a:schemeClr>
                </a:solidFill>
              </a:rPr>
              <a:t> I need the book. OMG I can’t read all that</a:t>
            </a:r>
          </a:p>
          <a:p>
            <a:endParaRPr lang="en-GB" sz="2800" dirty="0" smtClean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I’ve found the solution !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 descr="Screenshot 2019-03-22 at 09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0" y="5140192"/>
            <a:ext cx="1386076" cy="14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7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- 1</a:t>
            </a:r>
          </a:p>
          <a:p>
            <a:endParaRPr lang="en-GB" sz="2800" dirty="0">
              <a:solidFill>
                <a:srgbClr val="A6A6A6"/>
              </a:solidFill>
            </a:endParaRPr>
          </a:p>
          <a:p>
            <a:r>
              <a:rPr lang="en-GB" sz="2800" dirty="0" smtClean="0">
                <a:solidFill>
                  <a:srgbClr val="A6A6A6"/>
                </a:solidFill>
              </a:rPr>
              <a:t>JJ </a:t>
            </a:r>
            <a:r>
              <a:rPr lang="mr-IN" sz="2800" dirty="0" smtClean="0">
                <a:solidFill>
                  <a:srgbClr val="A6A6A6"/>
                </a:solidFill>
              </a:rPr>
              <a:t>–</a:t>
            </a:r>
            <a:r>
              <a:rPr lang="en-GB" sz="2800" dirty="0" smtClean="0">
                <a:solidFill>
                  <a:srgbClr val="A6A6A6"/>
                </a:solidFill>
              </a:rPr>
              <a:t> OMG! My TMA is due in on Monday. I’ve done nothing</a:t>
            </a:r>
          </a:p>
          <a:p>
            <a:endParaRPr lang="en-GB" sz="2800" dirty="0">
              <a:solidFill>
                <a:srgbClr val="A6A6A6"/>
              </a:solidFill>
            </a:endParaRPr>
          </a:p>
          <a:p>
            <a:r>
              <a:rPr lang="en-GB" sz="2800" dirty="0" smtClean="0">
                <a:solidFill>
                  <a:srgbClr val="A6A6A6"/>
                </a:solidFill>
              </a:rPr>
              <a:t>JJ - Friday night </a:t>
            </a:r>
            <a:r>
              <a:rPr lang="mr-IN" sz="2800" dirty="0" smtClean="0">
                <a:solidFill>
                  <a:srgbClr val="A6A6A6"/>
                </a:solidFill>
              </a:rPr>
              <a:t>–</a:t>
            </a:r>
            <a:r>
              <a:rPr lang="en-GB" sz="2800" dirty="0" smtClean="0">
                <a:solidFill>
                  <a:srgbClr val="A6A6A6"/>
                </a:solidFill>
              </a:rPr>
              <a:t> OK, I’ll start. What’s the first question.</a:t>
            </a:r>
          </a:p>
          <a:p>
            <a:endParaRPr lang="en-GB" sz="2800" dirty="0">
              <a:solidFill>
                <a:srgbClr val="A6A6A6"/>
              </a:solidFill>
            </a:endParaRPr>
          </a:p>
          <a:p>
            <a:r>
              <a:rPr lang="en-GB" sz="2800" dirty="0" smtClean="0">
                <a:solidFill>
                  <a:srgbClr val="A6A6A6"/>
                </a:solidFill>
              </a:rPr>
              <a:t>“Assuming *&amp;!-*&amp;£$% give 17 reasons why </a:t>
            </a:r>
            <a:r>
              <a:rPr lang="mr-IN" sz="2800" dirty="0" smtClean="0">
                <a:solidFill>
                  <a:srgbClr val="A6A6A6"/>
                </a:solidFill>
              </a:rPr>
              <a:t>…</a:t>
            </a:r>
            <a:r>
              <a:rPr lang="en-GB" sz="2800" dirty="0" smtClean="0">
                <a:solidFill>
                  <a:srgbClr val="A6A6A6"/>
                </a:solidFill>
              </a:rPr>
              <a:t>.”</a:t>
            </a:r>
          </a:p>
          <a:p>
            <a:endParaRPr lang="en-GB" sz="2800" dirty="0">
              <a:solidFill>
                <a:srgbClr val="A6A6A6"/>
              </a:solidFill>
            </a:endParaRPr>
          </a:p>
          <a:p>
            <a:r>
              <a:rPr lang="en-GB" sz="2800" dirty="0" smtClean="0">
                <a:solidFill>
                  <a:srgbClr val="A6A6A6"/>
                </a:solidFill>
              </a:rPr>
              <a:t>JJ </a:t>
            </a:r>
            <a:r>
              <a:rPr lang="mr-IN" sz="2800" dirty="0" smtClean="0">
                <a:solidFill>
                  <a:srgbClr val="A6A6A6"/>
                </a:solidFill>
              </a:rPr>
              <a:t>–</a:t>
            </a:r>
            <a:r>
              <a:rPr lang="en-GB" sz="2800" dirty="0" smtClean="0">
                <a:solidFill>
                  <a:srgbClr val="A6A6A6"/>
                </a:solidFill>
              </a:rPr>
              <a:t> OMG </a:t>
            </a:r>
            <a:r>
              <a:rPr lang="mr-IN" sz="2800" dirty="0" smtClean="0">
                <a:solidFill>
                  <a:srgbClr val="A6A6A6"/>
                </a:solidFill>
              </a:rPr>
              <a:t>–</a:t>
            </a:r>
            <a:r>
              <a:rPr lang="en-GB" sz="2800" dirty="0" smtClean="0">
                <a:solidFill>
                  <a:srgbClr val="A6A6A6"/>
                </a:solidFill>
              </a:rPr>
              <a:t> what the H does this mean. I’ll look at the video</a:t>
            </a:r>
          </a:p>
          <a:p>
            <a:r>
              <a:rPr lang="en-GB" sz="2800" dirty="0">
                <a:solidFill>
                  <a:srgbClr val="A6A6A6"/>
                </a:solidFill>
              </a:rPr>
              <a:t> </a:t>
            </a:r>
            <a:r>
              <a:rPr lang="en-GB" sz="2800" dirty="0" smtClean="0">
                <a:solidFill>
                  <a:srgbClr val="A6A6A6"/>
                </a:solidFill>
              </a:rPr>
              <a:t>      Hopeless </a:t>
            </a:r>
            <a:r>
              <a:rPr lang="mr-IN" sz="2800" dirty="0" smtClean="0">
                <a:solidFill>
                  <a:srgbClr val="A6A6A6"/>
                </a:solidFill>
              </a:rPr>
              <a:t>–</a:t>
            </a:r>
            <a:r>
              <a:rPr lang="en-GB" sz="2800" dirty="0" smtClean="0">
                <a:solidFill>
                  <a:srgbClr val="A6A6A6"/>
                </a:solidFill>
              </a:rPr>
              <a:t> I need the book. OMG I can’t read all that</a:t>
            </a:r>
          </a:p>
          <a:p>
            <a:endParaRPr lang="en-GB" sz="2800" dirty="0" smtClean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I’ve found the solution !                                                </a:t>
            </a:r>
            <a:r>
              <a:rPr lang="en-GB" sz="2800" dirty="0"/>
              <a:t> </a:t>
            </a:r>
            <a:r>
              <a:rPr lang="en-GB" sz="2800" dirty="0" smtClean="0"/>
              <a:t> ...</a:t>
            </a:r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 descr="Screenshot 2019-03-22 at 09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780" y="5140192"/>
            <a:ext cx="1386076" cy="1415442"/>
          </a:xfrm>
          <a:prstGeom prst="rect">
            <a:avLst/>
          </a:prstGeom>
        </p:spPr>
      </p:pic>
      <p:pic>
        <p:nvPicPr>
          <p:cNvPr id="4" name="Picture 3" descr="Screenshot 2019-03-22 at 09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653" y="5140192"/>
            <a:ext cx="1386076" cy="1415442"/>
          </a:xfrm>
          <a:prstGeom prst="rect">
            <a:avLst/>
          </a:prstGeom>
        </p:spPr>
      </p:pic>
      <p:pic>
        <p:nvPicPr>
          <p:cNvPr id="5" name="Picture 4" descr="Screenshot 2019-03-22 at 09.21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25" y="5140192"/>
            <a:ext cx="1386076" cy="14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8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- 1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Saturday Morning ... This is not going very well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Saturday Lunchtime </a:t>
            </a:r>
            <a:r>
              <a:rPr lang="mr-IN" sz="2800" dirty="0" smtClean="0"/>
              <a:t>–</a:t>
            </a:r>
            <a:r>
              <a:rPr lang="en-GB" sz="2800" dirty="0" smtClean="0"/>
              <a:t> I’ve only answered 2 questions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Saturday evening </a:t>
            </a:r>
            <a:r>
              <a:rPr lang="mr-IN" sz="2800" dirty="0" smtClean="0"/>
              <a:t>–</a:t>
            </a:r>
            <a:r>
              <a:rPr lang="en-GB" sz="2800" dirty="0" smtClean="0"/>
              <a:t> Mrs J wants to go to the movies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I’ll finish tomorrow </a:t>
            </a:r>
            <a:r>
              <a:rPr lang="mr-IN" sz="2800" dirty="0" smtClean="0"/>
              <a:t>…</a:t>
            </a:r>
            <a:endParaRPr lang="en-GB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731351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- 1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Sunday Morning ... This is not going very well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Sunday 11:00 a.m. Oh dear </a:t>
            </a:r>
            <a:r>
              <a:rPr lang="mr-IN" sz="2800" dirty="0" smtClean="0"/>
              <a:t>–</a:t>
            </a:r>
            <a:r>
              <a:rPr lang="en-GB" sz="2800" dirty="0" smtClean="0"/>
              <a:t> this is terrible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Sunday Lunchtime </a:t>
            </a:r>
            <a:r>
              <a:rPr lang="mr-IN" sz="2800" dirty="0" smtClean="0"/>
              <a:t>–</a:t>
            </a:r>
            <a:r>
              <a:rPr lang="en-GB" sz="2800" dirty="0" smtClean="0"/>
              <a:t> to H with it </a:t>
            </a:r>
            <a:r>
              <a:rPr lang="mr-IN" sz="2800" dirty="0" smtClean="0"/>
              <a:t>–</a:t>
            </a:r>
            <a:r>
              <a:rPr lang="en-GB" sz="2800" dirty="0" smtClean="0"/>
              <a:t> I need a break!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</p:txBody>
      </p:sp>
      <p:pic>
        <p:nvPicPr>
          <p:cNvPr id="3" name="Picture 2" descr="Screenshot 2019-03-22 at 09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0" y="4538629"/>
            <a:ext cx="2857736" cy="17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222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- 1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Sunday Morning ... This is not going very well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Sunday 11:00 a.m. Oh dear </a:t>
            </a:r>
            <a:r>
              <a:rPr lang="mr-IN" sz="2800" dirty="0" smtClean="0"/>
              <a:t>–</a:t>
            </a:r>
            <a:r>
              <a:rPr lang="en-GB" sz="2800" dirty="0" smtClean="0"/>
              <a:t> this is terrible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Sunday Lunchtime </a:t>
            </a:r>
            <a:r>
              <a:rPr lang="mr-IN" sz="2800" dirty="0" smtClean="0"/>
              <a:t>–</a:t>
            </a:r>
            <a:r>
              <a:rPr lang="en-GB" sz="2800" dirty="0" smtClean="0"/>
              <a:t> to H with it </a:t>
            </a:r>
            <a:r>
              <a:rPr lang="mr-IN" sz="2800" dirty="0" smtClean="0"/>
              <a:t>–</a:t>
            </a:r>
            <a:r>
              <a:rPr lang="en-GB" sz="2800" dirty="0" smtClean="0"/>
              <a:t> I need a break!</a:t>
            </a:r>
          </a:p>
          <a:p>
            <a:endParaRPr lang="en-GB" sz="2800" dirty="0"/>
          </a:p>
          <a:p>
            <a:endParaRPr lang="en-GB" sz="2800" dirty="0" smtClean="0"/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 err="1" smtClean="0"/>
              <a:t>Jj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Sunday afternoon  </a:t>
            </a:r>
            <a:r>
              <a:rPr lang="en-GB" sz="2800" smtClean="0"/>
              <a:t>ZZZzzz</a:t>
            </a:r>
            <a:endParaRPr lang="en-GB" sz="2800" dirty="0"/>
          </a:p>
        </p:txBody>
      </p:sp>
      <p:pic>
        <p:nvPicPr>
          <p:cNvPr id="3" name="Picture 2" descr="Screenshot 2019-03-22 at 09.29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510" y="4538629"/>
            <a:ext cx="2857736" cy="171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502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- 2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JJ - Friday night </a:t>
            </a:r>
            <a:r>
              <a:rPr lang="mr-IN" sz="2800" dirty="0" smtClean="0"/>
              <a:t>–</a:t>
            </a:r>
            <a:r>
              <a:rPr lang="en-GB" sz="2800" dirty="0" smtClean="0"/>
              <a:t> OK, I’ll start. What’s the first question.</a:t>
            </a:r>
          </a:p>
          <a:p>
            <a:endParaRPr lang="en-GB" sz="2800" dirty="0"/>
          </a:p>
          <a:p>
            <a:r>
              <a:rPr lang="en-GB" sz="2800" dirty="0" smtClean="0"/>
              <a:t>“What is an xyz?”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I’ll look that up in the book </a:t>
            </a:r>
            <a:r>
              <a:rPr lang="en-GB" sz="2800" dirty="0" err="1" smtClean="0"/>
              <a:t>pdf</a:t>
            </a:r>
            <a:r>
              <a:rPr lang="en-GB" sz="2800" dirty="0" smtClean="0"/>
              <a:t> </a:t>
            </a:r>
            <a:r>
              <a:rPr lang="mr-IN" sz="2800" dirty="0" smtClean="0"/>
              <a:t>–</a:t>
            </a:r>
            <a:r>
              <a:rPr lang="en-GB" sz="2800" dirty="0" smtClean="0"/>
              <a:t> Brilliant! Found it</a:t>
            </a:r>
          </a:p>
          <a:p>
            <a:endParaRPr lang="en-GB" sz="2800" dirty="0"/>
          </a:p>
          <a:p>
            <a:r>
              <a:rPr lang="en-GB" sz="2800" dirty="0" smtClean="0"/>
              <a:t>JJ Saturday lunchtime </a:t>
            </a:r>
            <a:r>
              <a:rPr lang="mr-IN" sz="2800" dirty="0" smtClean="0"/>
              <a:t>–</a:t>
            </a:r>
            <a:r>
              <a:rPr lang="en-GB" sz="2800" dirty="0" smtClean="0"/>
              <a:t> great Part I finished (at least 30%)</a:t>
            </a:r>
          </a:p>
          <a:p>
            <a:endParaRPr lang="en-GB" sz="2800" dirty="0"/>
          </a:p>
          <a:p>
            <a:r>
              <a:rPr lang="en-GB" sz="2800" dirty="0" smtClean="0"/>
              <a:t>I only need another 10 out of 60 to pass </a:t>
            </a:r>
            <a:r>
              <a:rPr lang="mr-IN" sz="2800" dirty="0" smtClean="0"/>
              <a:t>–</a:t>
            </a:r>
            <a:r>
              <a:rPr lang="en-GB" sz="2800" dirty="0" smtClean="0"/>
              <a:t> I’ll stick with 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57463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- 2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Sunday morning. I’m getting into Part II</a:t>
            </a:r>
          </a:p>
          <a:p>
            <a:endParaRPr lang="en-GB" sz="2800" dirty="0"/>
          </a:p>
          <a:p>
            <a:r>
              <a:rPr lang="en-GB" sz="2800" dirty="0" smtClean="0"/>
              <a:t>Sunday lunchtime </a:t>
            </a:r>
            <a:r>
              <a:rPr lang="mr-IN" sz="2800" dirty="0" smtClean="0"/>
              <a:t>–</a:t>
            </a:r>
            <a:r>
              <a:rPr lang="en-GB" sz="2800" dirty="0" smtClean="0"/>
              <a:t> no pub, I’ll stick with it</a:t>
            </a:r>
          </a:p>
          <a:p>
            <a:endParaRPr lang="en-GB" sz="2800" dirty="0"/>
          </a:p>
          <a:p>
            <a:r>
              <a:rPr lang="en-GB" sz="2800" dirty="0" smtClean="0"/>
              <a:t>Sunday evening </a:t>
            </a:r>
            <a:r>
              <a:rPr lang="mr-IN" sz="2800" dirty="0" smtClean="0"/>
              <a:t>–</a:t>
            </a:r>
            <a:r>
              <a:rPr lang="en-GB" sz="2800" dirty="0" smtClean="0"/>
              <a:t> it’s submitted</a:t>
            </a:r>
            <a:endParaRPr lang="en-GB" sz="2800" dirty="0"/>
          </a:p>
        </p:txBody>
      </p:sp>
      <p:pic>
        <p:nvPicPr>
          <p:cNvPr id="3" name="Picture 2" descr="Screenshot 2019-04-15 at 07.2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60" y="3754715"/>
            <a:ext cx="2964180" cy="283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598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6" y="574492"/>
            <a:ext cx="8841594" cy="5447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Assessment </a:t>
            </a:r>
            <a:r>
              <a:rPr lang="mr-IN" sz="2800" b="1" dirty="0" smtClean="0"/>
              <a:t>–</a:t>
            </a:r>
            <a:r>
              <a:rPr lang="en-GB" sz="2800" b="1" dirty="0" smtClean="0"/>
              <a:t> the </a:t>
            </a:r>
            <a:r>
              <a:rPr lang="en-GB" sz="2800" b="1" dirty="0" err="1" smtClean="0"/>
              <a:t>pyschology</a:t>
            </a:r>
            <a:r>
              <a:rPr lang="en-GB" sz="2800" b="1" dirty="0" smtClean="0"/>
              <a:t> of the TMA - 2</a:t>
            </a:r>
          </a:p>
          <a:p>
            <a:endParaRPr lang="en-GB" sz="2800" dirty="0"/>
          </a:p>
          <a:p>
            <a:r>
              <a:rPr lang="en-GB" sz="2800" dirty="0" smtClean="0"/>
              <a:t>JJ </a:t>
            </a:r>
            <a:r>
              <a:rPr lang="mr-IN" sz="2800" dirty="0" smtClean="0"/>
              <a:t>–</a:t>
            </a:r>
            <a:r>
              <a:rPr lang="en-GB" sz="2800" dirty="0" smtClean="0"/>
              <a:t> OMG! My TMA is due in on Monday. I’ve done nothing</a:t>
            </a:r>
          </a:p>
          <a:p>
            <a:endParaRPr lang="en-GB" sz="2800" dirty="0"/>
          </a:p>
          <a:p>
            <a:r>
              <a:rPr lang="en-GB" sz="2800" dirty="0" smtClean="0"/>
              <a:t>Sunday morning. I’m getting into Part II</a:t>
            </a:r>
          </a:p>
          <a:p>
            <a:endParaRPr lang="en-GB" sz="2800" dirty="0"/>
          </a:p>
          <a:p>
            <a:r>
              <a:rPr lang="en-GB" sz="2800" dirty="0" smtClean="0"/>
              <a:t>Sunday lunchtime </a:t>
            </a:r>
            <a:r>
              <a:rPr lang="mr-IN" sz="2800" dirty="0" smtClean="0"/>
              <a:t>–</a:t>
            </a:r>
            <a:r>
              <a:rPr lang="en-GB" sz="2800" dirty="0" smtClean="0"/>
              <a:t> no pub, I’ll stick with it</a:t>
            </a:r>
          </a:p>
          <a:p>
            <a:endParaRPr lang="en-GB" sz="2800" dirty="0"/>
          </a:p>
          <a:p>
            <a:r>
              <a:rPr lang="en-GB" sz="2800" dirty="0" smtClean="0"/>
              <a:t>Sunday evening </a:t>
            </a:r>
            <a:r>
              <a:rPr lang="mr-IN" sz="2800" dirty="0" smtClean="0"/>
              <a:t>–</a:t>
            </a:r>
            <a:r>
              <a:rPr lang="en-GB" sz="2800" dirty="0" smtClean="0"/>
              <a:t> it’s submitted</a:t>
            </a:r>
          </a:p>
          <a:p>
            <a:endParaRPr lang="en-GB" sz="2800" dirty="0"/>
          </a:p>
          <a:p>
            <a:endParaRPr lang="en-GB" sz="2800" dirty="0" smtClean="0"/>
          </a:p>
          <a:p>
            <a:r>
              <a:rPr lang="en-GB" sz="2800" dirty="0"/>
              <a:t> </a:t>
            </a:r>
            <a:r>
              <a:rPr lang="en-GB" sz="2800" dirty="0" smtClean="0"/>
              <a:t>                  </a:t>
            </a:r>
            <a:r>
              <a:rPr lang="en-GB" sz="4000" dirty="0" smtClean="0"/>
              <a:t>Reward !</a:t>
            </a:r>
            <a:endParaRPr lang="en-GB" sz="4000" dirty="0"/>
          </a:p>
        </p:txBody>
      </p:sp>
      <p:pic>
        <p:nvPicPr>
          <p:cNvPr id="3" name="Picture 2" descr="Screenshot 2019-04-15 at 07.2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60" y="3754715"/>
            <a:ext cx="2964180" cy="2830658"/>
          </a:xfrm>
          <a:prstGeom prst="rect">
            <a:avLst/>
          </a:prstGeom>
        </p:spPr>
      </p:pic>
      <p:pic>
        <p:nvPicPr>
          <p:cNvPr id="4" name="Picture 3" descr="Screenshot 2019-03-22 at 09.21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20" y="4957312"/>
            <a:ext cx="1386076" cy="14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960" y="497840"/>
            <a:ext cx="8117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Designing the presentation team</a:t>
            </a:r>
          </a:p>
          <a:p>
            <a:endParaRPr lang="en-GB" sz="3200" dirty="0" smtClean="0"/>
          </a:p>
          <a:p>
            <a:r>
              <a:rPr lang="en-GB" sz="3200" dirty="0" smtClean="0"/>
              <a:t>Central Academics</a:t>
            </a:r>
          </a:p>
          <a:p>
            <a:endParaRPr lang="en-GB" sz="3200" dirty="0"/>
          </a:p>
          <a:p>
            <a:r>
              <a:rPr lang="en-GB" sz="3200" dirty="0" smtClean="0"/>
              <a:t>Curriculum Manager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 the AL team</a:t>
            </a:r>
          </a:p>
          <a:p>
            <a:endParaRPr lang="en-GB" sz="3200" dirty="0"/>
          </a:p>
          <a:p>
            <a:r>
              <a:rPr lang="en-GB" sz="3200" dirty="0" smtClean="0"/>
              <a:t>LTS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Etc.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9" y="3390119"/>
            <a:ext cx="6327181" cy="261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4-15 at 06.3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48" y="431485"/>
            <a:ext cx="8379795" cy="47313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8949" y="1587500"/>
            <a:ext cx="2470151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488949" y="1528861"/>
            <a:ext cx="8417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      |--------  T212 -------|--------- T213 --------|------ T217-----------|----------T218-----------|----------T219-------|--T217--|     </a:t>
            </a:r>
            <a:endParaRPr lang="en-GB" sz="1400" dirty="0"/>
          </a:p>
        </p:txBody>
      </p:sp>
      <p:sp>
        <p:nvSpPr>
          <p:cNvPr id="8" name="Rectangle 7"/>
          <p:cNvSpPr/>
          <p:nvPr/>
        </p:nvSpPr>
        <p:spPr>
          <a:xfrm>
            <a:off x="889000" y="3860800"/>
            <a:ext cx="1303867" cy="5503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73133" y="3877733"/>
            <a:ext cx="1303867" cy="550333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8949" y="5477933"/>
            <a:ext cx="83141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T212 and T218 were both designed for retention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61467" y="635000"/>
            <a:ext cx="366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2017J &amp; 2018J  </a:t>
            </a:r>
            <a:endParaRPr lang="en-GB" sz="4000" dirty="0"/>
          </a:p>
        </p:txBody>
      </p:sp>
      <p:pic>
        <p:nvPicPr>
          <p:cNvPr id="12" name="Picture 11" descr="Screenshot 2019-04-15 at 07.07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084" y="1151513"/>
            <a:ext cx="659341" cy="1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23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960" y="497840"/>
            <a:ext cx="8117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Designing the presentation team</a:t>
            </a:r>
          </a:p>
          <a:p>
            <a:endParaRPr lang="en-GB" sz="3200" dirty="0" smtClean="0"/>
          </a:p>
          <a:p>
            <a:r>
              <a:rPr lang="en-GB" sz="3200" dirty="0" smtClean="0"/>
              <a:t>Central Academics</a:t>
            </a:r>
          </a:p>
          <a:p>
            <a:endParaRPr lang="en-GB" sz="3200" dirty="0"/>
          </a:p>
          <a:p>
            <a:r>
              <a:rPr lang="en-GB" sz="3200" dirty="0" smtClean="0"/>
              <a:t>Curriculum Manager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 the AL team</a:t>
            </a:r>
          </a:p>
          <a:p>
            <a:endParaRPr lang="en-GB" sz="3200" dirty="0"/>
          </a:p>
          <a:p>
            <a:r>
              <a:rPr lang="en-GB" sz="3200" dirty="0" smtClean="0"/>
              <a:t>LTS</a:t>
            </a:r>
            <a:endParaRPr lang="en-GB" sz="3200" dirty="0"/>
          </a:p>
          <a:p>
            <a:endParaRPr lang="en-GB" sz="3200" dirty="0" smtClean="0"/>
          </a:p>
          <a:p>
            <a:r>
              <a:rPr lang="en-GB" sz="3200" dirty="0" smtClean="0"/>
              <a:t>Etc.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399" y="3390119"/>
            <a:ext cx="6327181" cy="261692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21920" y="1656080"/>
            <a:ext cx="4094480" cy="331216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038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160" y="528320"/>
            <a:ext cx="8575040" cy="458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Conclusion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sz="3200" b="1" dirty="0" smtClean="0"/>
              <a:t>Modules can achieve better retention by design !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Especially:</a:t>
            </a:r>
            <a:endParaRPr lang="en-GB" sz="3200" b="1" dirty="0"/>
          </a:p>
          <a:p>
            <a:endParaRPr lang="en-GB" sz="3200" b="1" dirty="0"/>
          </a:p>
          <a:p>
            <a:r>
              <a:rPr lang="en-GB" sz="3200" b="1" dirty="0" smtClean="0"/>
              <a:t>	</a:t>
            </a:r>
            <a:r>
              <a:rPr lang="en-GB" sz="3200" dirty="0" smtClean="0">
                <a:latin typeface="Wingdings"/>
                <a:ea typeface="Wingdings"/>
                <a:cs typeface="Wingdings"/>
              </a:rPr>
              <a:t></a:t>
            </a:r>
            <a:r>
              <a:rPr lang="en-GB" sz="3200" b="1" dirty="0" smtClean="0"/>
              <a:t>TMA &amp; EMA Design is crucial to retention</a:t>
            </a:r>
          </a:p>
          <a:p>
            <a:endParaRPr lang="en-GB" sz="3200" b="1" dirty="0" smtClean="0"/>
          </a:p>
          <a:p>
            <a:r>
              <a:rPr lang="en-GB" sz="3200" b="1" dirty="0" smtClean="0"/>
              <a:t>	</a:t>
            </a:r>
            <a:r>
              <a:rPr lang="en-GB" sz="3200" dirty="0">
                <a:latin typeface="Wingdings"/>
                <a:ea typeface="Wingdings"/>
                <a:cs typeface="Wingdings"/>
              </a:rPr>
              <a:t></a:t>
            </a:r>
            <a:r>
              <a:rPr lang="en-GB" sz="3200" b="1" dirty="0" smtClean="0"/>
              <a:t>Design the presentation team for retention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64160" y="6171624"/>
            <a:ext cx="8666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r>
              <a:rPr lang="en-GB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err="1">
                <a:solidFill>
                  <a:schemeClr val="bg1">
                    <a:lumMod val="50000"/>
                  </a:schemeClr>
                </a:solidFill>
              </a:rPr>
              <a:t>eSTEeM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Annual Conference: STEM Scholarship </a:t>
            </a:r>
            <a:r>
              <a:rPr lang="mr-IN" sz="1600" dirty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From Inquiry to Implementation  8</a:t>
            </a:r>
            <a:r>
              <a:rPr lang="en-GB" sz="1600" baseline="30000" dirty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</a:rPr>
              <a:t> May 2019</a:t>
            </a:r>
          </a:p>
        </p:txBody>
      </p:sp>
    </p:spTree>
    <p:extLst>
      <p:ext uri="{BB962C8B-B14F-4D97-AF65-F5344CB8AC3E}">
        <p14:creationId xmlns:p14="http://schemas.microsoft.com/office/powerpoint/2010/main" val="50688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949" y="1587500"/>
            <a:ext cx="2470151" cy="139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88949" y="5477933"/>
            <a:ext cx="83141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T212 and T218 were both designed for retention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shot 2019-04-15 at 09.21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2" y="1070510"/>
            <a:ext cx="7940528" cy="44074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61467" y="635000"/>
            <a:ext cx="3666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2017J &amp; </a:t>
            </a:r>
            <a:r>
              <a:rPr lang="en-GB" sz="4000" dirty="0" smtClean="0"/>
              <a:t>2018J 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30039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568960"/>
            <a:ext cx="87376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 design process</a:t>
            </a:r>
            <a:endParaRPr lang="en-GB" sz="3200" dirty="0" smtClean="0"/>
          </a:p>
          <a:p>
            <a:endParaRPr lang="en-GB" sz="3200" b="1" dirty="0"/>
          </a:p>
          <a:p>
            <a:r>
              <a:rPr lang="en-GB" sz="3200" dirty="0" smtClean="0"/>
              <a:t>Co-evolution between design problem &amp; solution</a:t>
            </a:r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Specification includes 90% student retention</a:t>
            </a:r>
          </a:p>
          <a:p>
            <a:r>
              <a:rPr lang="en-GB" sz="3200" dirty="0" smtClean="0"/>
              <a:t>This impacts on the design !</a:t>
            </a:r>
            <a:endParaRPr lang="en-GB" sz="3200" dirty="0"/>
          </a:p>
        </p:txBody>
      </p:sp>
      <p:pic>
        <p:nvPicPr>
          <p:cNvPr id="4" name="Picture 3" descr="Screenshot 2019-03-22 at 08.5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78" y="2319646"/>
            <a:ext cx="6869042" cy="278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3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3-22 at 09.0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5" y="619150"/>
            <a:ext cx="4616095" cy="4303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189" y="5272255"/>
            <a:ext cx="8634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Design</a:t>
            </a:r>
            <a:r>
              <a:rPr lang="en-GB" sz="2800" dirty="0" smtClean="0"/>
              <a:t>: take the </a:t>
            </a:r>
            <a:r>
              <a:rPr lang="en-GB" sz="2800" b="1" i="1" dirty="0" smtClean="0"/>
              <a:t>right parts</a:t>
            </a:r>
            <a:r>
              <a:rPr lang="en-GB" sz="2800" dirty="0" smtClean="0"/>
              <a:t>;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put them together the </a:t>
            </a:r>
            <a:r>
              <a:rPr lang="en-GB" sz="2800" b="1" i="1" dirty="0" smtClean="0"/>
              <a:t>right way</a:t>
            </a:r>
            <a:r>
              <a:rPr lang="en-GB" sz="2800" dirty="0" smtClean="0"/>
              <a:t>;</a:t>
            </a:r>
            <a:endParaRPr lang="en-GB" sz="2800" i="1" dirty="0" smtClean="0"/>
          </a:p>
          <a:p>
            <a:r>
              <a:rPr lang="en-GB" sz="2800" b="1" i="1" dirty="0"/>
              <a:t> </a:t>
            </a:r>
            <a:r>
              <a:rPr lang="en-GB" sz="2800" b="1" i="1" dirty="0" smtClean="0"/>
              <a:t>              </a:t>
            </a:r>
            <a:r>
              <a:rPr lang="en-GB" sz="2800" dirty="0" smtClean="0"/>
              <a:t>to get things with </a:t>
            </a:r>
            <a:r>
              <a:rPr lang="en-GB" sz="2800" b="1" dirty="0" smtClean="0"/>
              <a:t>desirable emergent properties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87286" y="302364"/>
            <a:ext cx="5806194" cy="14967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82880" y="568960"/>
            <a:ext cx="873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The design process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09240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2019-03-22 at 09.05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75" y="619150"/>
            <a:ext cx="4616095" cy="4303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4703" y="4923045"/>
            <a:ext cx="1821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FF0000"/>
                </a:solidFill>
              </a:rPr>
              <a:t>Or not !</a:t>
            </a:r>
            <a:endParaRPr lang="en-GB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shot 2019-04-15 at 09.31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586905"/>
            <a:ext cx="3779520" cy="4336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189" y="5272255"/>
            <a:ext cx="86347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Design</a:t>
            </a:r>
            <a:r>
              <a:rPr lang="en-GB" sz="2800" dirty="0" smtClean="0"/>
              <a:t>: take the </a:t>
            </a:r>
            <a:r>
              <a:rPr lang="en-GB" sz="2800" b="1" i="1" dirty="0" smtClean="0"/>
              <a:t>right parts</a:t>
            </a:r>
            <a:r>
              <a:rPr lang="en-GB" sz="2800" dirty="0" smtClean="0"/>
              <a:t>;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put them together the </a:t>
            </a:r>
            <a:r>
              <a:rPr lang="en-GB" sz="2800" b="1" i="1" dirty="0" smtClean="0"/>
              <a:t>right way</a:t>
            </a:r>
            <a:r>
              <a:rPr lang="en-GB" sz="2800" dirty="0" smtClean="0"/>
              <a:t>;</a:t>
            </a:r>
            <a:endParaRPr lang="en-GB" sz="2800" i="1" dirty="0" smtClean="0"/>
          </a:p>
          <a:p>
            <a:r>
              <a:rPr lang="en-GB" sz="2800" b="1" i="1" dirty="0"/>
              <a:t> </a:t>
            </a:r>
            <a:r>
              <a:rPr lang="en-GB" sz="2800" b="1" i="1" dirty="0" smtClean="0"/>
              <a:t>              </a:t>
            </a:r>
            <a:r>
              <a:rPr lang="en-GB" sz="2800" dirty="0" smtClean="0"/>
              <a:t>to get things with </a:t>
            </a:r>
            <a:r>
              <a:rPr lang="en-GB" sz="2800" b="1" dirty="0" smtClean="0"/>
              <a:t>desirable emergent properties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7426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09" y="589610"/>
            <a:ext cx="8316164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OU modules</a:t>
            </a:r>
          </a:p>
          <a:p>
            <a:endParaRPr lang="en-GB" sz="1000" dirty="0"/>
          </a:p>
          <a:p>
            <a:r>
              <a:rPr lang="en-GB" sz="2800" b="1" dirty="0" smtClean="0"/>
              <a:t>What are the parts ?</a:t>
            </a:r>
          </a:p>
          <a:p>
            <a:endParaRPr lang="en-GB" sz="1000" dirty="0"/>
          </a:p>
          <a:p>
            <a:r>
              <a:rPr lang="en-GB" sz="2800" dirty="0" smtClean="0">
                <a:solidFill>
                  <a:srgbClr val="FFFFFF"/>
                </a:solidFill>
              </a:rPr>
              <a:t>	materials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books, printed sups,, </a:t>
            </a:r>
            <a:r>
              <a:rPr lang="mr-IN" sz="2800" dirty="0" smtClean="0">
                <a:solidFill>
                  <a:srgbClr val="FFFFFF"/>
                </a:solidFill>
              </a:rPr>
              <a:t>…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	assessment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TMAs, EMAs, iCMAs, Exams, </a:t>
            </a:r>
            <a:r>
              <a:rPr lang="mr-IN" sz="2800" dirty="0" smtClean="0">
                <a:solidFill>
                  <a:srgbClr val="FFFFFF"/>
                </a:solidFill>
              </a:rPr>
              <a:t>…</a:t>
            </a:r>
            <a:r>
              <a:rPr lang="en-GB" sz="2800" dirty="0" smtClean="0">
                <a:solidFill>
                  <a:srgbClr val="FFFFFF"/>
                </a:solidFill>
              </a:rPr>
              <a:t> 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	OU support services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      Tutoring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AL support</a:t>
            </a:r>
            <a:endParaRPr lang="en-GB" sz="2800" dirty="0">
              <a:solidFill>
                <a:srgbClr val="FFFFFF"/>
              </a:solidFill>
            </a:endParaRPr>
          </a:p>
          <a:p>
            <a:endParaRPr lang="en-GB" sz="2800" b="1" dirty="0" smtClean="0"/>
          </a:p>
          <a:p>
            <a:r>
              <a:rPr lang="en-GB" sz="2800" b="1" dirty="0" smtClean="0"/>
              <a:t>What is the right way to put them together?</a:t>
            </a:r>
          </a:p>
          <a:p>
            <a:endParaRPr lang="en-GB" sz="1000" dirty="0" smtClean="0"/>
          </a:p>
          <a:p>
            <a:r>
              <a:rPr lang="en-GB" sz="2800" dirty="0" smtClean="0">
                <a:solidFill>
                  <a:srgbClr val="FFFFFF"/>
                </a:solidFill>
              </a:rPr>
              <a:t>	production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D1-D2-Handover iterative design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</a:t>
            </a:r>
            <a:r>
              <a:rPr lang="en-GB" sz="2800" dirty="0" smtClean="0">
                <a:solidFill>
                  <a:srgbClr val="FFFFFF"/>
                </a:solidFill>
              </a:rPr>
              <a:t>	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	production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fixed for 4/8 years (poor design!)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</a:t>
            </a:r>
            <a:endParaRPr lang="en-GB" sz="2800" dirty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	presentation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support the users                         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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>
                <a:solidFill>
                  <a:srgbClr val="FFFFFF"/>
                </a:solidFill>
              </a:rPr>
              <a:t>	</a:t>
            </a:r>
            <a:r>
              <a:rPr lang="en-GB" sz="2800" dirty="0" smtClean="0">
                <a:solidFill>
                  <a:srgbClr val="FFFFFF"/>
                </a:solidFill>
              </a:rPr>
              <a:t>identify problems (analytics !) for maintenance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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34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09" y="589610"/>
            <a:ext cx="8316164" cy="5786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OU modules</a:t>
            </a:r>
          </a:p>
          <a:p>
            <a:endParaRPr lang="en-GB" sz="1000" dirty="0"/>
          </a:p>
          <a:p>
            <a:r>
              <a:rPr lang="en-GB" sz="2800" b="1" dirty="0" smtClean="0"/>
              <a:t>What are the parts ?</a:t>
            </a:r>
          </a:p>
          <a:p>
            <a:endParaRPr lang="en-GB" sz="1000" dirty="0"/>
          </a:p>
          <a:p>
            <a:r>
              <a:rPr lang="en-GB" sz="2800" dirty="0" smtClean="0"/>
              <a:t>	materials </a:t>
            </a:r>
            <a:r>
              <a:rPr lang="mr-IN" sz="2800" dirty="0" smtClean="0"/>
              <a:t>–</a:t>
            </a:r>
            <a:r>
              <a:rPr lang="en-GB" sz="2800" dirty="0" smtClean="0"/>
              <a:t> books, printed sups, videos, </a:t>
            </a:r>
            <a:r>
              <a:rPr lang="en-GB" sz="2800" dirty="0" err="1" smtClean="0"/>
              <a:t>interactives</a:t>
            </a:r>
            <a:r>
              <a:rPr lang="en-GB" sz="2800" dirty="0" smtClean="0"/>
              <a:t>, </a:t>
            </a:r>
            <a:r>
              <a:rPr lang="mr-IN" sz="2800" dirty="0" smtClean="0"/>
              <a:t>…</a:t>
            </a:r>
            <a:endParaRPr lang="en-GB" sz="2800" dirty="0" smtClean="0"/>
          </a:p>
          <a:p>
            <a:r>
              <a:rPr lang="en-GB" sz="2800" dirty="0" smtClean="0"/>
              <a:t>	assessment </a:t>
            </a:r>
            <a:r>
              <a:rPr lang="mr-IN" sz="2800" dirty="0" smtClean="0"/>
              <a:t>–</a:t>
            </a:r>
            <a:r>
              <a:rPr lang="en-GB" sz="2800" dirty="0" smtClean="0"/>
              <a:t> TMAs, EMAs, iCMAs, Exams, </a:t>
            </a:r>
            <a:r>
              <a:rPr lang="mr-IN" sz="2800" dirty="0" smtClean="0"/>
              <a:t>…</a:t>
            </a:r>
            <a:r>
              <a:rPr lang="en-GB" sz="2800" dirty="0" smtClean="0"/>
              <a:t> </a:t>
            </a:r>
          </a:p>
          <a:p>
            <a:r>
              <a:rPr lang="en-GB" sz="2800" dirty="0" smtClean="0"/>
              <a:t>	OU support services</a:t>
            </a:r>
          </a:p>
          <a:p>
            <a:r>
              <a:rPr lang="en-GB" sz="2800" dirty="0" smtClean="0"/>
              <a:t>      Tutoring </a:t>
            </a:r>
            <a:r>
              <a:rPr lang="mr-IN" sz="2800" dirty="0" smtClean="0"/>
              <a:t>–</a:t>
            </a:r>
            <a:r>
              <a:rPr lang="en-GB" sz="2800" dirty="0" smtClean="0"/>
              <a:t> AL support</a:t>
            </a:r>
            <a:endParaRPr lang="en-GB" sz="2800" dirty="0"/>
          </a:p>
          <a:p>
            <a:r>
              <a:rPr lang="en-GB" sz="2800" b="1" dirty="0" smtClean="0"/>
              <a:t>	</a:t>
            </a:r>
            <a:r>
              <a:rPr lang="en-GB" sz="2800" dirty="0" err="1" smtClean="0"/>
              <a:t>etc</a:t>
            </a:r>
            <a:endParaRPr lang="en-GB" sz="2800" dirty="0" smtClean="0"/>
          </a:p>
          <a:p>
            <a:r>
              <a:rPr lang="en-GB" sz="2800" b="1" dirty="0" smtClean="0"/>
              <a:t>What is the right way to put them together?</a:t>
            </a:r>
          </a:p>
          <a:p>
            <a:endParaRPr lang="en-GB" sz="1000" dirty="0" smtClean="0"/>
          </a:p>
          <a:p>
            <a:r>
              <a:rPr lang="en-GB" sz="2800" dirty="0" smtClean="0">
                <a:solidFill>
                  <a:srgbClr val="FFFFFF"/>
                </a:solidFill>
              </a:rPr>
              <a:t>	production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D1-D2-Handover iterative design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</a:t>
            </a:r>
            <a:r>
              <a:rPr lang="en-GB" sz="2800" dirty="0" smtClean="0">
                <a:solidFill>
                  <a:srgbClr val="FFFFFF"/>
                </a:solidFill>
              </a:rPr>
              <a:t>	</a:t>
            </a:r>
          </a:p>
          <a:p>
            <a:r>
              <a:rPr lang="en-GB" sz="2800" dirty="0" smtClean="0">
                <a:solidFill>
                  <a:srgbClr val="FFFFFF"/>
                </a:solidFill>
              </a:rPr>
              <a:t>	production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fixed for 4/8 years (poor design!)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</a:t>
            </a:r>
            <a:endParaRPr lang="en-GB" sz="2800" dirty="0">
              <a:solidFill>
                <a:srgbClr val="FFFFFF"/>
              </a:solidFill>
            </a:endParaRPr>
          </a:p>
          <a:p>
            <a:r>
              <a:rPr lang="en-GB" sz="2800" dirty="0" smtClean="0">
                <a:solidFill>
                  <a:srgbClr val="FFFFFF"/>
                </a:solidFill>
              </a:rPr>
              <a:t>	presentation </a:t>
            </a:r>
            <a:r>
              <a:rPr lang="mr-IN" sz="2800" dirty="0" smtClean="0">
                <a:solidFill>
                  <a:srgbClr val="FFFFFF"/>
                </a:solidFill>
              </a:rPr>
              <a:t>–</a:t>
            </a:r>
            <a:r>
              <a:rPr lang="en-GB" sz="2800" dirty="0" smtClean="0">
                <a:solidFill>
                  <a:srgbClr val="FFFFFF"/>
                </a:solidFill>
              </a:rPr>
              <a:t> support the users                         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</a:t>
            </a:r>
            <a:endParaRPr lang="en-GB" sz="2800" dirty="0" smtClean="0">
              <a:solidFill>
                <a:srgbClr val="FFFFFF"/>
              </a:solidFill>
            </a:endParaRPr>
          </a:p>
          <a:p>
            <a:r>
              <a:rPr lang="en-GB" sz="2800" dirty="0">
                <a:solidFill>
                  <a:srgbClr val="FFFFFF"/>
                </a:solidFill>
              </a:rPr>
              <a:t>	</a:t>
            </a:r>
            <a:r>
              <a:rPr lang="en-GB" sz="2800" dirty="0" smtClean="0">
                <a:solidFill>
                  <a:srgbClr val="FFFFFF"/>
                </a:solidFill>
              </a:rPr>
              <a:t>identify problems (analytics !) for maintenance   </a:t>
            </a:r>
            <a:r>
              <a:rPr lang="en-GB" sz="2800" dirty="0" smtClean="0">
                <a:solidFill>
                  <a:srgbClr val="FFFFFF"/>
                </a:solidFill>
                <a:sym typeface="Wingdings"/>
              </a:rPr>
              <a:t></a:t>
            </a:r>
            <a:endParaRPr lang="en-GB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5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8238</TotalTime>
  <Words>1172</Words>
  <Application>Microsoft Office PowerPoint</Application>
  <PresentationFormat>On-screen Show (4:3)</PresentationFormat>
  <Paragraphs>280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Lucida Grande</vt:lpstr>
      <vt:lpstr>Mangal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open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Johnson</dc:creator>
  <cp:lastModifiedBy>Diane.Ford</cp:lastModifiedBy>
  <cp:revision>25</cp:revision>
  <cp:lastPrinted>2019-05-08T07:25:17Z</cp:lastPrinted>
  <dcterms:created xsi:type="dcterms:W3CDTF">2019-03-22T08:54:10Z</dcterms:created>
  <dcterms:modified xsi:type="dcterms:W3CDTF">2019-05-13T16:12:41Z</dcterms:modified>
</cp:coreProperties>
</file>