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7" r:id="rId3"/>
  </p:sldMasterIdLst>
  <p:notesMasterIdLst>
    <p:notesMasterId r:id="rId30"/>
  </p:notesMasterIdLst>
  <p:sldIdLst>
    <p:sldId id="256" r:id="rId4"/>
    <p:sldId id="264" r:id="rId5"/>
    <p:sldId id="272" r:id="rId6"/>
    <p:sldId id="274" r:id="rId7"/>
    <p:sldId id="275" r:id="rId8"/>
    <p:sldId id="276" r:id="rId9"/>
    <p:sldId id="290" r:id="rId10"/>
    <p:sldId id="291" r:id="rId11"/>
    <p:sldId id="292" r:id="rId12"/>
    <p:sldId id="278" r:id="rId13"/>
    <p:sldId id="293" r:id="rId14"/>
    <p:sldId id="300" r:id="rId15"/>
    <p:sldId id="288" r:id="rId16"/>
    <p:sldId id="296" r:id="rId17"/>
    <p:sldId id="279" r:id="rId18"/>
    <p:sldId id="294" r:id="rId19"/>
    <p:sldId id="277" r:id="rId20"/>
    <p:sldId id="297" r:id="rId21"/>
    <p:sldId id="298" r:id="rId22"/>
    <p:sldId id="283" r:id="rId23"/>
    <p:sldId id="281" r:id="rId24"/>
    <p:sldId id="295" r:id="rId25"/>
    <p:sldId id="282" r:id="rId26"/>
    <p:sldId id="301" r:id="rId27"/>
    <p:sldId id="299" r:id="rId28"/>
    <p:sldId id="27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1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15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ham3\Dropbox\MacQueen%20&amp;%20Aiken%20working\Final%20data%20analysis%202019\Community\Student%20loyalty%20Final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760-5647-B15D-F521A6F8671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760-5647-B15D-F521A6F867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760-5647-B15D-F521A6F8671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760-5647-B15D-F521A6F8671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9.914157964022275E-3"/>
                  <c:y val="-9.96030551346045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760-5647-B15D-F521A6F8671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Sheet1!$A$1:$D$1</c:f>
              <c:strCache>
                <c:ptCount val="4"/>
                <c:pt idx="0">
                  <c:v>Employer</c:v>
                </c:pt>
                <c:pt idx="1">
                  <c:v>Education Officer</c:v>
                </c:pt>
                <c:pt idx="2">
                  <c:v>Mentor</c:v>
                </c:pt>
                <c:pt idx="3">
                  <c:v>Student</c:v>
                </c:pt>
              </c:strCache>
            </c:strRef>
          </c:cat>
          <c:val>
            <c:numRef>
              <c:f>Sheet1!$A$2:$D$2</c:f>
              <c:numCache>
                <c:formatCode>General</c:formatCode>
                <c:ptCount val="4"/>
                <c:pt idx="0">
                  <c:v>9</c:v>
                </c:pt>
                <c:pt idx="1">
                  <c:v>10</c:v>
                </c:pt>
                <c:pt idx="2">
                  <c:v>1</c:v>
                </c:pt>
                <c:pt idx="3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83-564A-864F-3B01A38009D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439-6E4C-AB2C-2E5D18C53D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39-6E4C-AB2C-2E5D18C53D15}"/>
              </c:ext>
            </c:extLst>
          </c:dPt>
          <c:dLbls>
            <c:dLbl>
              <c:idx val="0"/>
              <c:layout>
                <c:manualLayout>
                  <c:x val="0.1208333333333333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439-6E4C-AB2C-2E5D18C53D15}"/>
                </c:ext>
                <c:ext xmlns:c15="http://schemas.microsoft.com/office/drawing/2012/chart" uri="{CE6537A1-D6FC-4f65-9D91-7224C49458BB}">
                  <c15:layout>
                    <c:manualLayout>
                      <c:w val="9.0083333333333335E-2"/>
                      <c:h val="0.12689814814814815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7994497796192242E-2"/>
                  <c:y val="1.7601735390295601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439-6E4C-AB2C-2E5D18C53D15}"/>
                </c:ext>
                <c:ext xmlns:c15="http://schemas.microsoft.com/office/drawing/2012/chart" uri="{CE6537A1-D6FC-4f65-9D91-7224C49458BB}">
                  <c15:layout>
                    <c:manualLayout>
                      <c:w val="7.5999999999999998E-2"/>
                      <c:h val="0.1407870370370370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Sheet1!$A$1:$B$1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Sheet1!$A$2:$B$2</c:f>
              <c:numCache>
                <c:formatCode>General</c:formatCode>
                <c:ptCount val="2"/>
                <c:pt idx="0">
                  <c:v>28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39-6E4C-AB2C-2E5D18C53D1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relationship with mentor, n = 29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0DD-DA4B-93D7-A8EF54B86F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0DD-DA4B-93D7-A8EF54B86F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0DD-DA4B-93D7-A8EF54B86F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90DD-DA4B-93D7-A8EF54B86F44}"/>
              </c:ext>
            </c:extLst>
          </c:dPt>
          <c:dLbls>
            <c:dLbl>
              <c:idx val="0"/>
              <c:layout>
                <c:manualLayout>
                  <c:x val="8.3333333333333332E-3"/>
                  <c:y val="8.130081300812934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Extremely easy
</a:t>
                    </a:r>
                    <a:fld id="{D856B46A-4BFA-CA47-9B0D-90239305A56B}" type="PERCENTAGE">
                      <a:rPr lang="en-US" baseline="0"/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0DD-DA4B-93D7-A8EF54B86F44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2.7777777777777776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Somewhat easy
</a:t>
                    </a:r>
                    <a:fld id="{E43869B0-03F5-B544-8514-5AAA782669F3}" type="PERCENTAGE">
                      <a:rPr lang="en-US" baseline="0"/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0DD-DA4B-93D7-A8EF54B86F44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1.3888888888888914E-2"/>
                  <c:y val="8.13008130081300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Somewhat difficult
</a:t>
                    </a:r>
                    <a:fld id="{4DE1677E-4E6C-DE4C-9762-328842836A9A}" type="PERCENTAGE">
                      <a:rPr lang="en-US" baseline="0"/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0DD-DA4B-93D7-A8EF54B86F4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4301377952755907"/>
                      <c:h val="0.1244513795531656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7499999999999999"/>
                  <c:y val="3.658536585365853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Extremely difficult
</a:t>
                    </a:r>
                    <a:fld id="{C6E3F411-6EC7-5F48-A991-990F2984EDCF}" type="PERCENTAGE">
                      <a:rPr lang="en-US" baseline="0"/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0DD-DA4B-93D7-A8EF54B86F44}"/>
                </c:ext>
                <c:ext xmlns:c15="http://schemas.microsoft.com/office/drawing/2012/chart" uri="{CE6537A1-D6FC-4f65-9D91-7224C49458BB}">
                  <c15:layout>
                    <c:manualLayout>
                      <c:w val="0.26766666666666666"/>
                      <c:h val="0.12689814814814815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Sheet1!$A$2:$D$2</c:f>
              <c:numCache>
                <c:formatCode>General</c:formatCode>
                <c:ptCount val="4"/>
                <c:pt idx="0">
                  <c:v>18</c:v>
                </c:pt>
                <c:pt idx="1">
                  <c:v>7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DD-DA4B-93D7-A8EF54B86F4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415664166239575"/>
          <c:y val="0.22852876331635016"/>
          <c:w val="0.38801807762195406"/>
          <c:h val="0.7714712366836498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53-474A-A055-07AED1B022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E53-474A-A055-07AED1B022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53-474A-A055-07AED1B022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E53-474A-A055-07AED1B022A6}"/>
              </c:ext>
            </c:extLst>
          </c:dPt>
          <c:dLbls>
            <c:dLbl>
              <c:idx val="0"/>
              <c:layout>
                <c:manualLayout>
                  <c:x val="-6.6238565544984737E-2"/>
                  <c:y val="6.364578272039394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Just sign-off
</a:t>
                    </a:r>
                    <a:fld id="{603E5BD1-CD48-C54F-AA58-BE7D3CC64C86}" type="PERCENTAGE">
                      <a:rPr lang="en-US" baseline="0"/>
                      <a:pPr>
                        <a:defRPr/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E53-474A-A055-07AED1B022A6}"/>
                </c:ext>
                <c:ext xmlns:c15="http://schemas.microsoft.com/office/drawing/2012/chart" uri="{CE6537A1-D6FC-4f65-9D91-7224C49458BB}">
                  <c15:layout>
                    <c:manualLayout>
                      <c:w val="0.2648888888888889"/>
                      <c:h val="0.1268981481481481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3.3613445378151259E-2"/>
                  <c:y val="9.259259259259237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Occasional talks
</a:t>
                    </a:r>
                    <a:fld id="{C260BEA1-D1BC-0C42-956D-22D4D7541F95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E53-474A-A055-07AED1B022A6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0132838014726392"/>
                  <c:y val="4.62962962962962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Occasional good advice
</a:t>
                    </a:r>
                    <a:fld id="{8D7DFE5C-BF91-4143-9E68-1F52C7A2AECE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E53-474A-A055-07AED1B022A6}"/>
                </c:ext>
                <c:ext xmlns:c15="http://schemas.microsoft.com/office/drawing/2012/chart" uri="{CE6537A1-D6FC-4f65-9D91-7224C49458BB}">
                  <c15:layout>
                    <c:manualLayout>
                      <c:w val="0.2510734269611945"/>
                      <c:h val="0.1268981481481481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2.2809156864845668E-2"/>
                  <c:y val="3.240740740740740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Good working relationship
</a:t>
                    </a:r>
                    <a:fld id="{FF309250-29DB-B842-929E-3A6165326825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E53-474A-A055-07AED1B022A6}"/>
                </c:ext>
                <c:ext xmlns:c15="http://schemas.microsoft.com/office/drawing/2012/chart" uri="{CE6537A1-D6FC-4f65-9D91-7224C49458BB}">
                  <c15:layout>
                    <c:manualLayout>
                      <c:w val="0.32148916259417154"/>
                      <c:h val="0.12689814814814815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Sheet1!$A$2:$D$2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53-474A-A055-07AED1B022A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FAC-D048-BE17-AF392250DC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FAC-D048-BE17-AF392250DC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FAC-D048-BE17-AF392250DC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FAC-D048-BE17-AF392250DC82}"/>
              </c:ext>
            </c:extLst>
          </c:dPt>
          <c:dLbls>
            <c:dLbl>
              <c:idx val="0"/>
              <c:layout>
                <c:manualLayout>
                  <c:x val="-3.5344124861035636E-2"/>
                  <c:y val="1.337913007928535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FAC-D048-BE17-AF392250DC82}"/>
                </c:ext>
                <c:ext xmlns:c15="http://schemas.microsoft.com/office/drawing/2012/chart" uri="{CE6537A1-D6FC-4f65-9D91-7224C49458BB}">
                  <c15:layout>
                    <c:manualLayout>
                      <c:w val="0.31537510936132979"/>
                      <c:h val="0.12689814814814815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3.0555555555555555E-2"/>
                  <c:y val="2.31481481481481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FAC-D048-BE17-AF392250DC8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6111111111111135E-2"/>
                  <c:y val="-4.629629629629714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FAC-D048-BE17-AF392250DC8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Sheet1!$A$1:$D$1</c:f>
              <c:strCache>
                <c:ptCount val="4"/>
                <c:pt idx="0">
                  <c:v>well supported</c:v>
                </c:pt>
                <c:pt idx="1">
                  <c:v>somewhat supported</c:v>
                </c:pt>
                <c:pt idx="2">
                  <c:v>somewhat unsupported</c:v>
                </c:pt>
                <c:pt idx="3">
                  <c:v>completely unsupported</c:v>
                </c:pt>
              </c:strCache>
            </c:strRef>
          </c:cat>
          <c:val>
            <c:numRef>
              <c:f>Sheet1!$A$2:$D$2</c:f>
              <c:numCache>
                <c:formatCode>General</c:formatCode>
                <c:ptCount val="4"/>
                <c:pt idx="0">
                  <c:v>2</c:v>
                </c:pt>
                <c:pt idx="1">
                  <c:v>13</c:v>
                </c:pt>
                <c:pt idx="2">
                  <c:v>8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FAC-D048-BE17-AF392250DC8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7C8-D445-A550-4C3B30E826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C8-D445-A550-4C3B30E826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C8-D445-A550-4C3B30E826D5}"/>
              </c:ext>
            </c:extLst>
          </c:dPt>
          <c:dLbls>
            <c:dLbl>
              <c:idx val="0"/>
              <c:layout>
                <c:manualLayout>
                  <c:x val="0.14575866617250899"/>
                  <c:y val="4.629686108417042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7C8-D445-A550-4C3B30E826D5}"/>
                </c:ext>
                <c:ext xmlns:c15="http://schemas.microsoft.com/office/drawing/2012/chart" uri="{CE6537A1-D6FC-4f65-9D91-7224C49458BB}">
                  <c15:layout>
                    <c:manualLayout>
                      <c:w val="0.25936952749056463"/>
                      <c:h val="0.12689814029548252"/>
                    </c:manualLayout>
                  </c15:layout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Sheet1!$A$1:$C$1</c:f>
              <c:strCache>
                <c:ptCount val="3"/>
                <c:pt idx="0">
                  <c:v>Sole student</c:v>
                </c:pt>
                <c:pt idx="1">
                  <c:v>A few others</c:v>
                </c:pt>
                <c:pt idx="2">
                  <c:v>Large group</c:v>
                </c:pt>
              </c:strCache>
            </c:strRef>
          </c:cat>
          <c:val>
            <c:numRef>
              <c:f>Sheet1!$A$2:$C$2</c:f>
              <c:numCache>
                <c:formatCode>General</c:formatCode>
                <c:ptCount val="3"/>
                <c:pt idx="0">
                  <c:v>3</c:v>
                </c:pt>
                <c:pt idx="1">
                  <c:v>23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7C8-D445-A550-4C3B30E826D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cap="none" dirty="0"/>
              <a:t>How long did you work for your Trust after graduating?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8A-0E44-8E54-BE4ADD6171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68A-0E44-8E54-BE4ADD6171F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68A-0E44-8E54-BE4ADD6171FB}"/>
              </c:ext>
            </c:extLst>
          </c:dPt>
          <c:dLbls>
            <c:dLbl>
              <c:idx val="0"/>
              <c:layout>
                <c:manualLayout>
                  <c:x val="-2.2024718679299393E-2"/>
                  <c:y val="8.7939871152469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68A-0E44-8E54-BE4ADD6171FB}"/>
                </c:ext>
                <c:ext xmlns:c15="http://schemas.microsoft.com/office/drawing/2012/chart" uri="{CE6537A1-D6FC-4f65-9D91-7224C49458BB}">
                  <c15:layout>
                    <c:manualLayout>
                      <c:w val="0.4784813127970044"/>
                      <c:h val="0.265740873299928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8.96645886641836E-2"/>
                  <c:y val="4.82707099629075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68A-0E44-8E54-BE4ADD6171FB}"/>
                </c:ext>
                <c:ext xmlns:c15="http://schemas.microsoft.com/office/drawing/2012/chart" uri="{CE6537A1-D6FC-4f65-9D91-7224C49458BB}">
                  <c15:layout>
                    <c:manualLayout>
                      <c:w val="0.31365613175391971"/>
                      <c:h val="0.186402030324721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3.3333333333333333E-2"/>
                  <c:y val="4.62962962962962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68A-0E44-8E54-BE4ADD6171F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Sheet1!$A$1:$C$1</c:f>
              <c:strCache>
                <c:ptCount val="3"/>
                <c:pt idx="0">
                  <c:v>Less than 1 y</c:v>
                </c:pt>
                <c:pt idx="1">
                  <c:v>1-3 y</c:v>
                </c:pt>
                <c:pt idx="2">
                  <c:v>More than 3y</c:v>
                </c:pt>
              </c:strCache>
            </c:strRef>
          </c:cat>
          <c:val>
            <c:numRef>
              <c:f>Sheet1!$A$2:$C$2</c:f>
              <c:numCache>
                <c:formatCode>General</c:formatCode>
                <c:ptCount val="3"/>
                <c:pt idx="0">
                  <c:v>3</c:v>
                </c:pt>
                <c:pt idx="1">
                  <c:v>12</c:v>
                </c:pt>
                <c:pt idx="2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68A-0E44-8E54-BE4ADD6171F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760-5647-B15D-F521A6F8671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760-5647-B15D-F521A6F867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760-5647-B15D-F521A6F8671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760-5647-B15D-F521A6F8671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"/>
                  <c:y val="-8.67510480204620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760-5647-B15D-F521A6F8671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Sheet1!$A$1:$D$1</c:f>
              <c:strCache>
                <c:ptCount val="4"/>
                <c:pt idx="0">
                  <c:v>Employer</c:v>
                </c:pt>
                <c:pt idx="1">
                  <c:v>Education Officer</c:v>
                </c:pt>
                <c:pt idx="2">
                  <c:v>Mentor</c:v>
                </c:pt>
                <c:pt idx="3">
                  <c:v>Student</c:v>
                </c:pt>
              </c:strCache>
            </c:strRef>
          </c:cat>
          <c:val>
            <c:numRef>
              <c:f>Sheet1!$A$2:$D$2</c:f>
              <c:numCache>
                <c:formatCode>General</c:formatCode>
                <c:ptCount val="4"/>
                <c:pt idx="0">
                  <c:v>9</c:v>
                </c:pt>
                <c:pt idx="1">
                  <c:v>10</c:v>
                </c:pt>
                <c:pt idx="2">
                  <c:v>1</c:v>
                </c:pt>
                <c:pt idx="3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83-564A-864F-3B01A38009D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45952265318529"/>
          <c:y val="7.6002344307545502E-2"/>
          <c:w val="0.4919684473082655"/>
          <c:h val="0.8007370481659514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CFE-FE41-AE79-2DD2C31D7A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CFE-FE41-AE79-2DD2C31D7A1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Sheet1!$A$1:$B$1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Sheet1!$A$2:$B$2</c:f>
              <c:numCache>
                <c:formatCode>General</c:formatCode>
                <c:ptCount val="2"/>
                <c:pt idx="0">
                  <c:v>13</c:v>
                </c:pt>
                <c:pt idx="1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742-D646-890A-116B441B3A1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760-5647-B15D-F521A6F8671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760-5647-B15D-F521A6F867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760-5647-B15D-F521A6F8671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760-5647-B15D-F521A6F8671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"/>
                  <c:y val="-8.35380462419263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760-5647-B15D-F521A6F8671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Sheet1!$A$1:$D$1</c:f>
              <c:strCache>
                <c:ptCount val="4"/>
                <c:pt idx="0">
                  <c:v>Employer</c:v>
                </c:pt>
                <c:pt idx="1">
                  <c:v>Education Officer</c:v>
                </c:pt>
                <c:pt idx="2">
                  <c:v>Mentor</c:v>
                </c:pt>
                <c:pt idx="3">
                  <c:v>Student</c:v>
                </c:pt>
              </c:strCache>
            </c:strRef>
          </c:cat>
          <c:val>
            <c:numRef>
              <c:f>Sheet1!$A$2:$D$2</c:f>
              <c:numCache>
                <c:formatCode>General</c:formatCode>
                <c:ptCount val="4"/>
                <c:pt idx="0">
                  <c:v>9</c:v>
                </c:pt>
                <c:pt idx="1">
                  <c:v>10</c:v>
                </c:pt>
                <c:pt idx="2">
                  <c:v>1</c:v>
                </c:pt>
                <c:pt idx="3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83-564A-864F-3B01A38009D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0AD-964E-948D-546883C6CA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0AD-964E-948D-546883C6CA9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Sheet1!$A$1:$B$1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Sheet1!$A$2:$B$2</c:f>
              <c:numCache>
                <c:formatCode>General</c:formatCode>
                <c:ptCount val="2"/>
                <c:pt idx="0">
                  <c:v>21</c:v>
                </c:pt>
                <c:pt idx="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8B-2043-8C9B-B5CBF8F2F63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09B54-C109-4C69-8CB5-A84DC86ABD00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0B192-062A-4F09-B2D1-87DD21A5A2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498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0B192-062A-4F09-B2D1-87DD21A5A27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150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Need to explain that SEAM is a survey of all students who complete a module.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0B192-062A-4F09-B2D1-87DD21A5A2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296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0B192-062A-4F09-B2D1-87DD21A5A27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130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0B192-062A-4F09-B2D1-87DD21A5A27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584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0B192-062A-4F09-B2D1-87DD21A5A27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780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68418F8-B52F-4661-8ABA-69BB3ADD66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861" y="2160001"/>
            <a:ext cx="7920773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52444CB2-243C-41A0-8F6C-F772E768A3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861" y="3166992"/>
            <a:ext cx="7920774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 TITLE IN HERE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924475ED-B6F3-4114-A316-943C1E2B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4319" y="6431961"/>
            <a:ext cx="2057400" cy="138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C1F67E-6248-496F-8483-98A65C33F8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107" y="5538158"/>
            <a:ext cx="1508916" cy="10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1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med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xmlns="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8652294" y="6364967"/>
            <a:ext cx="491706" cy="49170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761442"/>
            <a:ext cx="7418105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D7627B42-6398-42C1-94CA-C124AC35B2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44140" y="1150618"/>
            <a:ext cx="6007954" cy="52143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1"/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698B7640-2FBE-4B1B-93BB-80CDDCC614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801" y="1150619"/>
            <a:ext cx="2072459" cy="521434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200" b="0"/>
            </a:lvl1pPr>
            <a:lvl2pPr marL="457200" indent="0">
              <a:buNone/>
              <a:defRPr sz="1200" b="0"/>
            </a:lvl2pPr>
            <a:lvl3pPr marL="914400" indent="0">
              <a:buNone/>
              <a:defRPr sz="1200" b="0"/>
            </a:lvl3pPr>
            <a:lvl4pPr marL="1371600" indent="0">
              <a:buNone/>
              <a:defRPr sz="1200" b="0"/>
            </a:lvl4pPr>
            <a:lvl5pPr marL="1828800" indent="0">
              <a:buNone/>
              <a:defRPr sz="1200" b="0"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Graphs and graphics can be positioned over the grey box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7EECFAC-7182-49C4-A276-219F1E7C7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544317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144966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xmlns="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8652294" y="6364967"/>
            <a:ext cx="491706" cy="49170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761442"/>
            <a:ext cx="7418105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D7627B42-6398-42C1-94CA-C124AC35B2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34840" y="1150618"/>
            <a:ext cx="4217254" cy="52143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1"/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698B7640-2FBE-4B1B-93BB-80CDDCC614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801" y="1150619"/>
            <a:ext cx="3855539" cy="521434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200" b="0"/>
            </a:lvl1pPr>
            <a:lvl2pPr marL="457200" indent="0">
              <a:buNone/>
              <a:defRPr sz="1200" b="0"/>
            </a:lvl2pPr>
            <a:lvl3pPr marL="914400" indent="0">
              <a:buNone/>
              <a:defRPr sz="1200" b="0"/>
            </a:lvl3pPr>
            <a:lvl4pPr marL="1371600" indent="0">
              <a:buNone/>
              <a:defRPr sz="1200" b="0"/>
            </a:lvl4pPr>
            <a:lvl5pPr marL="1828800" indent="0">
              <a:buNone/>
              <a:defRPr sz="1200" b="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E866B34-8A6C-492A-96F1-5F307C6EA6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544317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88327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xmlns="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8652294" y="6364967"/>
            <a:ext cx="491706" cy="49170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761442"/>
            <a:ext cx="7418105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D7627B42-6398-42C1-94CA-C124AC35B2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34840" y="1150618"/>
            <a:ext cx="4217254" cy="52143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1"/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698B7640-2FBE-4B1B-93BB-80CDDCC614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801" y="1150619"/>
            <a:ext cx="3855539" cy="2486367"/>
          </a:xfrm>
          <a:prstGeom prst="rect">
            <a:avLst/>
          </a:prstGeom>
        </p:spPr>
        <p:txBody>
          <a:bodyPr lIns="36000" tIns="36000" rIns="36000" bIns="36000" numCol="2"/>
          <a:lstStyle>
            <a:lvl1pPr marL="0" indent="0">
              <a:buNone/>
              <a:defRPr sz="1200" b="0"/>
            </a:lvl1pPr>
            <a:lvl2pPr marL="457200" indent="0">
              <a:buNone/>
              <a:defRPr sz="1200" b="0"/>
            </a:lvl2pPr>
            <a:lvl3pPr marL="914400" indent="0">
              <a:buNone/>
              <a:defRPr sz="1200" b="0"/>
            </a:lvl3pPr>
            <a:lvl4pPr marL="1371600" indent="0">
              <a:buNone/>
              <a:defRPr sz="1200" b="0"/>
            </a:lvl4pPr>
            <a:lvl5pPr marL="1828800" indent="0">
              <a:buNone/>
              <a:defRPr sz="1200" b="0"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Charts, graphs and graphics can be positioned over the grey box.</a:t>
            </a:r>
            <a:br>
              <a:rPr lang="en-US" dirty="0"/>
            </a:b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Body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1870E1B6-0ECF-4B89-8FAB-09D00538EB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800" y="3873242"/>
            <a:ext cx="3855539" cy="2486367"/>
          </a:xfrm>
          <a:prstGeom prst="rect">
            <a:avLst/>
          </a:prstGeom>
        </p:spPr>
        <p:txBody>
          <a:bodyPr lIns="36000" tIns="36000" rIns="36000" bIns="36000"/>
          <a:lstStyle>
            <a:lvl1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200" b="0"/>
            </a:lvl1pPr>
            <a:lvl2pPr marL="457200" indent="0">
              <a:buNone/>
              <a:defRPr sz="1200" b="0"/>
            </a:lvl2pPr>
            <a:lvl3pPr marL="914400" indent="0">
              <a:buNone/>
              <a:defRPr sz="1200" b="0"/>
            </a:lvl3pPr>
            <a:lvl4pPr marL="1371600" indent="0">
              <a:buNone/>
              <a:defRPr sz="1200" b="0"/>
            </a:lvl4pPr>
            <a:lvl5pPr marL="1828800" indent="0">
              <a:buNone/>
              <a:defRPr sz="1200" b="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5259958-3FB9-4566-8AB7-D98E4FCD49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544317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611611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3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xmlns="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8652294" y="6364967"/>
            <a:ext cx="491706" cy="49170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761442"/>
            <a:ext cx="7418105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698B7640-2FBE-4B1B-93BB-80CDDCC614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801" y="1150619"/>
            <a:ext cx="2552519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200" b="0"/>
            </a:lvl1pPr>
            <a:lvl2pPr marL="457200" indent="0">
              <a:buNone/>
              <a:defRPr sz="1200" b="0"/>
            </a:lvl2pPr>
            <a:lvl3pPr marL="914400" indent="0">
              <a:buNone/>
              <a:defRPr sz="1200" b="0"/>
            </a:lvl3pPr>
            <a:lvl4pPr marL="1371600" indent="0">
              <a:buNone/>
              <a:defRPr sz="1200" b="0"/>
            </a:lvl4pPr>
            <a:lvl5pPr marL="1828800" indent="0">
              <a:buNone/>
              <a:defRPr sz="1200" b="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4E768777-3248-42B2-85F9-58D5B20C6E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030" y="1150618"/>
            <a:ext cx="2552519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200" b="0"/>
            </a:lvl1pPr>
            <a:lvl2pPr marL="457200" indent="0">
              <a:buNone/>
              <a:defRPr sz="1200" b="0"/>
            </a:lvl2pPr>
            <a:lvl3pPr marL="914400" indent="0">
              <a:buNone/>
              <a:defRPr sz="1200" b="0"/>
            </a:lvl3pPr>
            <a:lvl4pPr marL="1371600" indent="0">
              <a:buNone/>
              <a:defRPr sz="1200" b="0"/>
            </a:lvl4pPr>
            <a:lvl5pPr marL="1828800" indent="0">
              <a:buNone/>
              <a:defRPr sz="1200" b="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F7E46CCE-0535-4E3E-9668-C3EC281E6A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3259" y="1150615"/>
            <a:ext cx="2869035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200" b="0"/>
            </a:lvl1pPr>
            <a:lvl2pPr marL="457200" indent="0">
              <a:buNone/>
              <a:defRPr sz="1200" b="0"/>
            </a:lvl2pPr>
            <a:lvl3pPr marL="914400" indent="0">
              <a:buNone/>
              <a:defRPr sz="1200" b="0"/>
            </a:lvl3pPr>
            <a:lvl4pPr marL="1371600" indent="0">
              <a:buNone/>
              <a:defRPr sz="1200" b="0"/>
            </a:lvl4pPr>
            <a:lvl5pPr marL="1828800" indent="0">
              <a:buNone/>
              <a:defRPr sz="1200" b="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9316F6E-405A-4A01-9184-79CC1058A9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544317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749459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row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xmlns="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8652294" y="6364967"/>
            <a:ext cx="491706" cy="49170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761442"/>
            <a:ext cx="7418105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698B7640-2FBE-4B1B-93BB-80CDDCC614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801" y="1150619"/>
            <a:ext cx="8263493" cy="2278381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200" b="0"/>
            </a:lvl1pPr>
            <a:lvl2pPr marL="457200" indent="0">
              <a:buNone/>
              <a:defRPr sz="1200" b="0"/>
            </a:lvl2pPr>
            <a:lvl3pPr marL="914400" indent="0">
              <a:buNone/>
              <a:defRPr sz="1200" b="0"/>
            </a:lvl3pPr>
            <a:lvl4pPr marL="1371600" indent="0">
              <a:buNone/>
              <a:defRPr sz="1200" b="0"/>
            </a:lvl4pPr>
            <a:lvl5pPr marL="1828800" indent="0">
              <a:buNone/>
              <a:defRPr sz="1200" b="0"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Charts, graphs and graphics can be positioned over the grey box.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/>
              <a:t>Body text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F7E46CCE-0535-4E3E-9668-C3EC281E6A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8801" y="3566179"/>
            <a:ext cx="8263493" cy="2798784"/>
          </a:xfrm>
          <a:prstGeom prst="rect">
            <a:avLst/>
          </a:prstGeom>
        </p:spPr>
        <p:txBody>
          <a:bodyPr lIns="36000" tIns="36000" rIns="36000" bIns="36000"/>
          <a:lstStyle>
            <a:lvl1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200" b="0"/>
            </a:lvl1pPr>
            <a:lvl2pPr marL="457200" indent="0">
              <a:buNone/>
              <a:defRPr sz="1200" b="0"/>
            </a:lvl2pPr>
            <a:lvl3pPr marL="914400" indent="0">
              <a:buNone/>
              <a:defRPr sz="1200" b="0"/>
            </a:lvl3pPr>
            <a:lvl4pPr marL="1371600" indent="0">
              <a:buNone/>
              <a:defRPr sz="1200" b="0"/>
            </a:lvl4pPr>
            <a:lvl5pPr marL="1828800" indent="0">
              <a:buNone/>
              <a:defRPr sz="1200" b="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65438FC-7DE5-43FA-96AA-BA01B74D04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544317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639672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FC8E3CA-4735-4448-B024-8A121DADF8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5316" y="31797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A7A647E4-605B-4961-B4D2-DBA8850930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5317" y="41866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1365598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CF192859-C46A-4829-96AF-7D408294B8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5316" y="31797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D94ECEE5-5A94-4126-92B2-4FA9605C9D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5317" y="41866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385018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0D79BA80-1E7F-4F47-AF07-7A70474A6C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5316" y="31797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881FAF16-A8F7-4BA6-B2B7-5BF7AFA61E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5317" y="41866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7794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turquoi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6E406321-A4C9-4532-B695-2ECC82CCAE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5316" y="31797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11A37CB7-C061-4C30-8C0D-36C06AE611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5317" y="41866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938964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E2698E74-DBB1-4C41-81D5-108634391B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2378" y="1176736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xmlns="" id="{27D262DD-86D2-472F-9233-2CA4C4F3C4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2378" y="1176734"/>
            <a:ext cx="3207056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xmlns="" id="{C0A8910E-3E33-41A3-816B-CD71BE1D50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72378" y="1445872"/>
            <a:ext cx="3207056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xmlns="" id="{DC7DBC2F-B4BA-4FA1-AC8F-C1FB5D329C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2378" y="1877243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xmlns="" id="{E96BEFDD-99B7-4B7A-A883-501F05DEBE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72378" y="1877241"/>
            <a:ext cx="3207056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xmlns="" id="{8F24DFEC-E082-454B-B5C3-50F1E1DD32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72378" y="2146379"/>
            <a:ext cx="3207056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C3A914CD-C11D-48A8-88E1-538FBD1096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32378" y="2577750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xmlns="" id="{5E5D34B7-01F5-4524-B815-3E8FD22045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2378" y="2577748"/>
            <a:ext cx="3207056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6" name="Text Placeholder 31">
            <a:extLst>
              <a:ext uri="{FF2B5EF4-FFF2-40B4-BE49-F238E27FC236}">
                <a16:creationId xmlns:a16="http://schemas.microsoft.com/office/drawing/2014/main" xmlns="" id="{745E9020-E3D4-4B2E-AF64-3BC2BA8099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72378" y="2846886"/>
            <a:ext cx="3207056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="" id="{6E31EB1E-53F8-4104-A8D0-0BEFB18961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32378" y="3278255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04</a:t>
            </a:r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xmlns="" id="{3DEAAE69-8D81-471C-A294-06DD17336F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72378" y="3278255"/>
            <a:ext cx="3207056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xmlns="" id="{01E75DFE-469F-4162-BFD7-0AD3CC0605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72378" y="3547393"/>
            <a:ext cx="3207056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xmlns="" id="{16FACADA-AE0B-4A02-B7FE-F03E903A20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2378" y="3978763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05</a:t>
            </a:r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xmlns="" id="{1BE90D09-E40F-4E07-8A6C-C34ECB3A0C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72378" y="3978762"/>
            <a:ext cx="3207056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xmlns="" id="{E8BCD20F-DF5A-4D1F-AB59-8992CCEB4E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72378" y="4247900"/>
            <a:ext cx="3207056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xmlns="" id="{2CA99EFB-8D03-4007-813F-E6174F0308E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32378" y="4679271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06</a:t>
            </a: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xmlns="" id="{75297938-8904-4A58-BECE-919189BAA5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72378" y="4679269"/>
            <a:ext cx="3207056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xmlns="" id="{EF1B2FF4-CFE5-4357-917A-0266982251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72378" y="4948407"/>
            <a:ext cx="3207056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9ABF0E3-1A7E-434D-B96E-F3343B8E07D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82592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1"/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25039EFD-26D4-4EFF-80C8-2DEC577006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2378" y="770472"/>
            <a:ext cx="1044375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32" name="Slide Number Placeholder 8">
            <a:extLst>
              <a:ext uri="{FF2B5EF4-FFF2-40B4-BE49-F238E27FC236}">
                <a16:creationId xmlns:a16="http://schemas.microsoft.com/office/drawing/2014/main" xmlns="" id="{6FBBA16B-4607-4475-9AA9-35D51BE89C52}"/>
              </a:ext>
            </a:extLst>
          </p:cNvPr>
          <p:cNvSpPr txBox="1">
            <a:spLocks/>
          </p:cNvSpPr>
          <p:nvPr userDrawn="1"/>
        </p:nvSpPr>
        <p:spPr>
          <a:xfrm>
            <a:off x="8652294" y="6364967"/>
            <a:ext cx="491706" cy="49170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2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9">
            <a:extLst>
              <a:ext uri="{FF2B5EF4-FFF2-40B4-BE49-F238E27FC236}">
                <a16:creationId xmlns:a16="http://schemas.microsoft.com/office/drawing/2014/main" xmlns="" id="{FF9A53DE-293F-4D46-94A3-8EB81742DF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2000" y="1079999"/>
            <a:ext cx="8220294" cy="5284967"/>
          </a:xfrm>
          <a:prstGeom prst="rect">
            <a:avLst/>
          </a:prstGeom>
        </p:spPr>
        <p:txBody>
          <a:bodyPr lIns="36000" tIns="36000" rIns="36000" bIns="36000" numCol="2" spcCol="360000"/>
          <a:lstStyle>
            <a:lvl1pPr marL="0" indent="0" algn="l" defTabSz="287993">
              <a:lnSpc>
                <a:spcPts val="1600"/>
              </a:lnSpc>
              <a:buNone/>
              <a:defRPr sz="1200" b="1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00	Insert contents listing (2 columns)</a:t>
            </a:r>
          </a:p>
        </p:txBody>
      </p:sp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xmlns="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8652294" y="6364967"/>
            <a:ext cx="491706" cy="49170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091B7A03-C365-4ED6-962E-93EA096F7A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544317"/>
            <a:ext cx="1044375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77805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xmlns="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8652294" y="6364967"/>
            <a:ext cx="491706" cy="49170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761442"/>
            <a:ext cx="7418105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56ABEA7B-7448-4E43-A7A4-3421CD2E27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544317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FDA22121-4331-41E2-B269-75755B8049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801" y="1150618"/>
            <a:ext cx="8263493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027451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an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xmlns="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8652294" y="6364967"/>
            <a:ext cx="491706" cy="49170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761442"/>
            <a:ext cx="7418105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D7627B42-6398-42C1-94CA-C124AC35B2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8601" y="1150618"/>
            <a:ext cx="8263493" cy="52143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1"/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4A7B25A5-6B91-4CE2-93B8-754812DA02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544317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94489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85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850A13-8E99-49E2-9165-C76685B082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42" y="226559"/>
            <a:ext cx="838348" cy="5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9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ED99F8-E22C-4D15-85F7-8D466F90469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932" y="200297"/>
            <a:ext cx="812841" cy="55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6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0" r:id="rId5"/>
    <p:sldLayoutId id="2147483673" r:id="rId6"/>
    <p:sldLayoutId id="2147483674" r:id="rId7"/>
    <p:sldLayoutId id="2147483675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Hilary.MacQueen@open.ac.uk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F.J.Aiken@open.ac.u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D35A2-212B-4253-8D50-FD1945F2B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861" y="2930402"/>
            <a:ext cx="8407422" cy="1329595"/>
          </a:xfrm>
        </p:spPr>
        <p:txBody>
          <a:bodyPr/>
          <a:lstStyle/>
          <a:p>
            <a:r>
              <a:rPr lang="en-GB" sz="3200" dirty="0"/>
              <a:t>Cushions in the Workplace?</a:t>
            </a:r>
            <a:br>
              <a:rPr lang="en-GB" sz="3200" dirty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> </a:t>
            </a:r>
            <a:r>
              <a:rPr lang="en-GB" sz="2800" i="1" dirty="0"/>
              <a:t>What vocational students need to succeed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D11A33-AC46-4B11-BB79-1093594918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860" y="4492564"/>
            <a:ext cx="7920774" cy="1970796"/>
          </a:xfrm>
        </p:spPr>
        <p:txBody>
          <a:bodyPr/>
          <a:lstStyle/>
          <a:p>
            <a:endParaRPr lang="en-GB" b="1" dirty="0"/>
          </a:p>
          <a:p>
            <a:r>
              <a:rPr lang="en-GB" b="1" dirty="0"/>
              <a:t>Hilary MacQueen and Fiona Aiken</a:t>
            </a:r>
          </a:p>
          <a:p>
            <a:endParaRPr lang="en-GB" b="1" dirty="0"/>
          </a:p>
          <a:p>
            <a:r>
              <a:rPr lang="en-GB" sz="1400" dirty="0"/>
              <a:t>The 8th eSTEeM Annual Conference</a:t>
            </a:r>
          </a:p>
          <a:p>
            <a:r>
              <a:rPr lang="en-GB" sz="1400" dirty="0"/>
              <a:t> STEM Scholarship – From Inquiry to Implementation</a:t>
            </a:r>
          </a:p>
          <a:p>
            <a:r>
              <a:rPr lang="en-GB" sz="1400" dirty="0"/>
              <a:t> 8-9 May 2019</a:t>
            </a:r>
          </a:p>
        </p:txBody>
      </p:sp>
    </p:spTree>
    <p:extLst>
      <p:ext uri="{BB962C8B-B14F-4D97-AF65-F5344CB8AC3E}">
        <p14:creationId xmlns:p14="http://schemas.microsoft.com/office/powerpoint/2010/main" val="448630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FCBED4B-096D-574C-9BBA-A418C641FD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802" y="761442"/>
            <a:ext cx="4860532" cy="547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A275DB4-D24F-BA40-9268-212626BB9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8" y="544317"/>
            <a:ext cx="5415645" cy="469124"/>
          </a:xfrm>
        </p:spPr>
        <p:txBody>
          <a:bodyPr/>
          <a:lstStyle/>
          <a:p>
            <a:r>
              <a:rPr lang="en-US" sz="2400" dirty="0"/>
              <a:t>Is protected study time important?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42621F16-9091-824C-A433-7E4F65BBC5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90222" y="1625600"/>
          <a:ext cx="6547555" cy="2705436"/>
        </p:xfrm>
        <a:graphic>
          <a:graphicData uri="http://schemas.openxmlformats.org/drawingml/2006/table">
            <a:tbl>
              <a:tblPr firstRow="1" firstCol="1" bandRow="1"/>
              <a:tblGrid>
                <a:gridCol w="1596769">
                  <a:extLst>
                    <a:ext uri="{9D8B030D-6E8A-4147-A177-3AD203B41FA5}">
                      <a16:colId xmlns:a16="http://schemas.microsoft.com/office/drawing/2014/main" xmlns="" val="1493766648"/>
                    </a:ext>
                  </a:extLst>
                </a:gridCol>
                <a:gridCol w="1650262">
                  <a:extLst>
                    <a:ext uri="{9D8B030D-6E8A-4147-A177-3AD203B41FA5}">
                      <a16:colId xmlns:a16="http://schemas.microsoft.com/office/drawing/2014/main" xmlns="" val="1105164261"/>
                    </a:ext>
                  </a:extLst>
                </a:gridCol>
                <a:gridCol w="1650262">
                  <a:extLst>
                    <a:ext uri="{9D8B030D-6E8A-4147-A177-3AD203B41FA5}">
                      <a16:colId xmlns:a16="http://schemas.microsoft.com/office/drawing/2014/main" xmlns="" val="1578731292"/>
                    </a:ext>
                  </a:extLst>
                </a:gridCol>
                <a:gridCol w="1650262">
                  <a:extLst>
                    <a:ext uri="{9D8B030D-6E8A-4147-A177-3AD203B41FA5}">
                      <a16:colId xmlns:a16="http://schemas.microsoft.com/office/drawing/2014/main" xmlns="" val="2476235511"/>
                    </a:ext>
                  </a:extLst>
                </a:gridCol>
              </a:tblGrid>
              <a:tr h="11214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Employer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Study days per year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Pass rate (%)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b="1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Percent of students achieving scores &gt;70%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5397847"/>
                  </a:ext>
                </a:extLst>
              </a:tr>
              <a:tr h="3715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NHS Trust 1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17.5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94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28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6259678"/>
                  </a:ext>
                </a:extLst>
              </a:tr>
              <a:tr h="3715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NHS Trust 2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29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85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46</a:t>
                      </a:r>
                      <a:endParaRPr lang="en-GB" sz="200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2970818"/>
                  </a:ext>
                </a:extLst>
              </a:tr>
              <a:tr h="3715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NHS Trust 3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0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89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34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4449073"/>
                  </a:ext>
                </a:extLst>
              </a:tr>
              <a:tr h="3715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Independents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N.D.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56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 Narrow" panose="020B0604020202020204" pitchFamily="34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10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828398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49969F-EFBC-0746-A996-08C3E2C017D1}"/>
              </a:ext>
            </a:extLst>
          </p:cNvPr>
          <p:cNvSpPr txBox="1"/>
          <p:nvPr/>
        </p:nvSpPr>
        <p:spPr>
          <a:xfrm>
            <a:off x="654757" y="4570947"/>
            <a:ext cx="732648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US" sz="800" dirty="0">
              <a:latin typeface="Arial Narrow" panose="020B0604020202020204" pitchFamily="34" charset="0"/>
              <a:ea typeface="ＭＳ 明朝" panose="02020609040205080304" pitchFamily="49" charset="-128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dirty="0"/>
              <a:t>Among the NHS Trusts there was no effect of study days on pass rate, but there was a significant effect on pass quality (</a:t>
            </a:r>
            <a:r>
              <a:rPr lang="en-GB" i="1" dirty="0"/>
              <a:t>P</a:t>
            </a:r>
            <a:r>
              <a:rPr lang="en-GB" dirty="0"/>
              <a:t> = 0.02, ANOVA).</a:t>
            </a:r>
          </a:p>
          <a:p>
            <a:pPr marL="285750" indent="-28575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dirty="0"/>
              <a:t>There was also a significant difference in both pass rate and pass quality achieved by students from NHS Trusts compared to those from the independent providers (</a:t>
            </a:r>
            <a:r>
              <a:rPr lang="en-GB" i="1" dirty="0"/>
              <a:t>P</a:t>
            </a:r>
            <a:r>
              <a:rPr lang="en-GB" dirty="0"/>
              <a:t> = 0.04, Fisher’s Exact test).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E681C8-2BFE-D142-9A66-7E1A275FCEF3}"/>
              </a:ext>
            </a:extLst>
          </p:cNvPr>
          <p:cNvSpPr txBox="1"/>
          <p:nvPr/>
        </p:nvSpPr>
        <p:spPr>
          <a:xfrm>
            <a:off x="388801" y="1140369"/>
            <a:ext cx="874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>
                <a:ea typeface="ＭＳ 明朝" panose="02020609040205080304" pitchFamily="49" charset="-128"/>
                <a:cs typeface="Arial" panose="020B0604020202020204" pitchFamily="34" charset="0"/>
              </a:rPr>
              <a:t>Pass rate and pass quality for students from different employers. N.D., not declared</a:t>
            </a:r>
            <a:r>
              <a:rPr lang="en-US" altLang="en-US" dirty="0">
                <a:latin typeface="Arial Narrow" panose="020B0604020202020204" pitchFamily="34" charset="0"/>
                <a:ea typeface="ＭＳ 明朝" panose="02020609040205080304" pitchFamily="49" charset="-128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34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D2E959-C251-A142-80D0-668F00F317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Placements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C07C3E-5835-B140-AFF7-E8784197B5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3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2B9F975-D486-0048-9E50-B9AE96B761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V="1">
            <a:off x="388802" y="712405"/>
            <a:ext cx="3099466" cy="490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D601E48-C6D8-744E-A9CB-495E0C40C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9" y="544317"/>
            <a:ext cx="4049689" cy="469124"/>
          </a:xfrm>
        </p:spPr>
        <p:txBody>
          <a:bodyPr/>
          <a:lstStyle/>
          <a:p>
            <a:r>
              <a:rPr lang="en-US" sz="2400" dirty="0"/>
              <a:t>Placements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423B7B-1FAF-3E4E-A1A0-8B0D9C12CAA8}"/>
              </a:ext>
            </a:extLst>
          </p:cNvPr>
          <p:cNvSpPr txBox="1"/>
          <p:nvPr/>
        </p:nvSpPr>
        <p:spPr>
          <a:xfrm>
            <a:off x="328936" y="1557103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</a:rPr>
              <a:t>Who organised placements?	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xmlns="" id="{76E360DF-5264-4F49-83B7-D46E69192E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4255818"/>
              </p:ext>
            </p:extLst>
          </p:nvPr>
        </p:nvGraphicFramePr>
        <p:xfrm>
          <a:off x="388803" y="2256724"/>
          <a:ext cx="3842989" cy="395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5536B1E8-6D16-7242-A21C-BC1A628E41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4212607"/>
              </p:ext>
            </p:extLst>
          </p:nvPr>
        </p:nvGraphicFramePr>
        <p:xfrm>
          <a:off x="4231792" y="2324474"/>
          <a:ext cx="5380074" cy="3884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2987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2B9F975-D486-0048-9E50-B9AE96B761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V="1">
            <a:off x="388802" y="712405"/>
            <a:ext cx="3099466" cy="490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D601E48-C6D8-744E-A9CB-495E0C40C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9" y="544317"/>
            <a:ext cx="4049689" cy="469124"/>
          </a:xfrm>
        </p:spPr>
        <p:txBody>
          <a:bodyPr/>
          <a:lstStyle/>
          <a:p>
            <a:r>
              <a:rPr lang="en-US" sz="2400" dirty="0"/>
              <a:t>Placements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423B7B-1FAF-3E4E-A1A0-8B0D9C12CAA8}"/>
              </a:ext>
            </a:extLst>
          </p:cNvPr>
          <p:cNvSpPr txBox="1"/>
          <p:nvPr/>
        </p:nvSpPr>
        <p:spPr>
          <a:xfrm>
            <a:off x="328936" y="1557103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</a:rPr>
              <a:t>Who organised placements?	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C002AC0-4891-1444-A5FE-D1EB4816EA79}"/>
              </a:ext>
            </a:extLst>
          </p:cNvPr>
          <p:cNvSpPr txBox="1"/>
          <p:nvPr/>
        </p:nvSpPr>
        <p:spPr>
          <a:xfrm>
            <a:off x="5131499" y="1557103"/>
            <a:ext cx="3580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</a:rPr>
              <a:t>Were there difficulties?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xmlns="" id="{76E360DF-5264-4F49-83B7-D46E69192E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5016433"/>
              </p:ext>
            </p:extLst>
          </p:nvPr>
        </p:nvGraphicFramePr>
        <p:xfrm>
          <a:off x="388803" y="2256724"/>
          <a:ext cx="3842989" cy="395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5536B1E8-6D16-7242-A21C-BC1A628E41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4212607"/>
              </p:ext>
            </p:extLst>
          </p:nvPr>
        </p:nvGraphicFramePr>
        <p:xfrm>
          <a:off x="4231792" y="2324474"/>
          <a:ext cx="5380074" cy="3884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0260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2B9F975-D486-0048-9E50-B9AE96B761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V="1">
            <a:off x="388802" y="712405"/>
            <a:ext cx="3099466" cy="490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D601E48-C6D8-744E-A9CB-495E0C40C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9" y="544317"/>
            <a:ext cx="4049689" cy="469124"/>
          </a:xfrm>
        </p:spPr>
        <p:txBody>
          <a:bodyPr/>
          <a:lstStyle/>
          <a:p>
            <a:r>
              <a:rPr lang="en-US" sz="2400" dirty="0"/>
              <a:t>Placements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423B7B-1FAF-3E4E-A1A0-8B0D9C12CAA8}"/>
              </a:ext>
            </a:extLst>
          </p:cNvPr>
          <p:cNvSpPr txBox="1"/>
          <p:nvPr/>
        </p:nvSpPr>
        <p:spPr>
          <a:xfrm>
            <a:off x="328936" y="1557103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</a:rPr>
              <a:t>Who organised placements?	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C002AC0-4891-1444-A5FE-D1EB4816EA79}"/>
              </a:ext>
            </a:extLst>
          </p:cNvPr>
          <p:cNvSpPr txBox="1"/>
          <p:nvPr/>
        </p:nvSpPr>
        <p:spPr>
          <a:xfrm>
            <a:off x="5131499" y="1557103"/>
            <a:ext cx="3580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</a:rPr>
              <a:t>Were there difficulties?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xmlns="" id="{76E360DF-5264-4F49-83B7-D46E69192E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1421284"/>
              </p:ext>
            </p:extLst>
          </p:nvPr>
        </p:nvGraphicFramePr>
        <p:xfrm>
          <a:off x="388802" y="2256724"/>
          <a:ext cx="4165781" cy="395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5536B1E8-6D16-7242-A21C-BC1A628E41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4212607"/>
              </p:ext>
            </p:extLst>
          </p:nvPr>
        </p:nvGraphicFramePr>
        <p:xfrm>
          <a:off x="4231792" y="2324474"/>
          <a:ext cx="5380074" cy="3884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5536B1E8-6D16-7242-A21C-BC1A628E41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6201138"/>
              </p:ext>
            </p:extLst>
          </p:nvPr>
        </p:nvGraphicFramePr>
        <p:xfrm>
          <a:off x="3488269" y="2447108"/>
          <a:ext cx="6123598" cy="3762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xmlns="" id="{76E360DF-5264-4F49-83B7-D46E69192E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4886020"/>
              </p:ext>
            </p:extLst>
          </p:nvPr>
        </p:nvGraphicFramePr>
        <p:xfrm>
          <a:off x="388803" y="2256724"/>
          <a:ext cx="3842989" cy="395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30176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2BA1F29-CD36-3A4D-B545-EE248F8006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V="1">
            <a:off x="388802" y="715723"/>
            <a:ext cx="2997866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DB19EE1-35DD-C14D-9B2F-5290FA5F8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544317"/>
            <a:ext cx="3101422" cy="469124"/>
          </a:xfrm>
        </p:spPr>
        <p:txBody>
          <a:bodyPr/>
          <a:lstStyle/>
          <a:p>
            <a:r>
              <a:rPr lang="en-US" sz="2400" dirty="0"/>
              <a:t>Placements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6C7895-CA64-AE4F-92E3-7C9E17241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Essential for acquiring skills and gaining experience. The registration and professional bodies stress their importance, yet: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sz="2000" dirty="0"/>
              <a:t>The employers did not organise all the placements, though all organised some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sz="2000" dirty="0"/>
              <a:t>43% of specific placements were organised by the students themselves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sz="2000" dirty="0"/>
              <a:t>More than half the students experienced difficulties </a:t>
            </a:r>
          </a:p>
          <a:p>
            <a:pPr marL="800089" lvl="1" indent="-342900">
              <a:lnSpc>
                <a:spcPct val="150000"/>
              </a:lnSpc>
              <a:buClr>
                <a:schemeClr val="accent2"/>
              </a:buClr>
              <a:buSzPct val="100000"/>
              <a:buFont typeface="Wingdings" pitchFamily="2" charset="2"/>
              <a:buChar char="v"/>
            </a:pPr>
            <a:r>
              <a:rPr lang="en-GB" sz="2000" dirty="0"/>
              <a:t>in the organisation of their placements </a:t>
            </a:r>
          </a:p>
          <a:p>
            <a:pPr marL="800089" lvl="1" indent="-342900">
              <a:lnSpc>
                <a:spcPct val="150000"/>
              </a:lnSpc>
              <a:buClr>
                <a:schemeClr val="accent2"/>
              </a:buClr>
              <a:buSzPct val="100000"/>
              <a:buFont typeface="Wingdings" pitchFamily="2" charset="2"/>
              <a:buChar char="v"/>
            </a:pPr>
            <a:r>
              <a:rPr lang="en-GB" sz="2000" dirty="0"/>
              <a:t>in finding time to undertake them </a:t>
            </a:r>
          </a:p>
          <a:p>
            <a:pPr marL="800089" lvl="1" indent="-342900">
              <a:lnSpc>
                <a:spcPct val="150000"/>
              </a:lnSpc>
              <a:buClr>
                <a:schemeClr val="accent2"/>
              </a:buClr>
              <a:buSzPct val="100000"/>
              <a:buFont typeface="Wingdings" pitchFamily="2" charset="2"/>
              <a:buChar char="v"/>
            </a:pPr>
            <a:r>
              <a:rPr lang="en-GB" sz="2000" dirty="0"/>
              <a:t>in feeling supported while they were there.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3201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56BB1-BCC0-5E4E-AA9A-71A0A68EC1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Student support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36FD2D-F8EA-964A-92D1-236EA74B07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86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7BA9FBC-96A7-1645-80B7-BD5F96C02D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V="1">
            <a:off x="388801" y="715723"/>
            <a:ext cx="2681777" cy="4571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2EECE6F0-A538-F64B-B120-3A46332BF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9" y="544317"/>
            <a:ext cx="3033689" cy="469124"/>
          </a:xfrm>
        </p:spPr>
        <p:txBody>
          <a:bodyPr/>
          <a:lstStyle/>
          <a:p>
            <a:r>
              <a:rPr lang="en-US" sz="2400" dirty="0"/>
              <a:t>Mentors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3A14EDA-22E8-0542-BB72-F951B410FCA0}"/>
              </a:ext>
            </a:extLst>
          </p:cNvPr>
          <p:cNvSpPr txBox="1">
            <a:spLocks/>
          </p:cNvSpPr>
          <p:nvPr/>
        </p:nvSpPr>
        <p:spPr>
          <a:xfrm>
            <a:off x="431999" y="1122804"/>
            <a:ext cx="4186659" cy="542900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chemeClr val="accent2"/>
                </a:solidFill>
              </a:rPr>
              <a:t>Same mentor throughout?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CC5C99A-C8C5-B646-AB8B-2C7B88C0D457}"/>
              </a:ext>
            </a:extLst>
          </p:cNvPr>
          <p:cNvSpPr/>
          <p:nvPr/>
        </p:nvSpPr>
        <p:spPr>
          <a:xfrm>
            <a:off x="388801" y="3784502"/>
            <a:ext cx="440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accent2"/>
                </a:solidFill>
              </a:rPr>
              <a:t>At same Ambulance station? </a:t>
            </a:r>
            <a:endParaRPr lang="en-US" sz="2400" dirty="0">
              <a:solidFill>
                <a:schemeClr val="accent2"/>
              </a:solidFill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4FE52024-3F6E-8847-BF50-F5CDB19224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8257839"/>
              </p:ext>
            </p:extLst>
          </p:nvPr>
        </p:nvGraphicFramePr>
        <p:xfrm>
          <a:off x="4682453" y="1015674"/>
          <a:ext cx="4461547" cy="2820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xmlns="" id="{CE6026A4-CEAE-D64C-BCF8-38E5DB0A65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070908"/>
              </p:ext>
            </p:extLst>
          </p:nvPr>
        </p:nvGraphicFramePr>
        <p:xfrm>
          <a:off x="4896943" y="3906694"/>
          <a:ext cx="4032566" cy="2840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xmlns="" id="{46A9F16D-5FFE-3146-BE06-1863768BDE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0023179"/>
              </p:ext>
            </p:extLst>
          </p:nvPr>
        </p:nvGraphicFramePr>
        <p:xfrm>
          <a:off x="8888818" y="6677246"/>
          <a:ext cx="199787" cy="70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32005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7BA9FBC-96A7-1645-80B7-BD5F96C02D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V="1">
            <a:off x="388801" y="715723"/>
            <a:ext cx="2681777" cy="4571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2EECE6F0-A538-F64B-B120-3A46332BF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9" y="544317"/>
            <a:ext cx="3033689" cy="469124"/>
          </a:xfrm>
        </p:spPr>
        <p:txBody>
          <a:bodyPr/>
          <a:lstStyle/>
          <a:p>
            <a:r>
              <a:rPr lang="en-US" sz="2400" dirty="0"/>
              <a:t>Mentors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3A14EDA-22E8-0542-BB72-F951B410FCA0}"/>
              </a:ext>
            </a:extLst>
          </p:cNvPr>
          <p:cNvSpPr txBox="1">
            <a:spLocks/>
          </p:cNvSpPr>
          <p:nvPr/>
        </p:nvSpPr>
        <p:spPr>
          <a:xfrm>
            <a:off x="603742" y="1460228"/>
            <a:ext cx="45719" cy="53949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C97714C-057E-B943-80D1-D4ACDDA4ADF3}"/>
              </a:ext>
            </a:extLst>
          </p:cNvPr>
          <p:cNvSpPr/>
          <p:nvPr/>
        </p:nvSpPr>
        <p:spPr>
          <a:xfrm>
            <a:off x="431999" y="1460228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</a:rPr>
              <a:t>Easy to contact?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4FE52024-3F6E-8847-BF50-F5CDB19224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494521"/>
              </p:ext>
            </p:extLst>
          </p:nvPr>
        </p:nvGraphicFramePr>
        <p:xfrm flipH="1">
          <a:off x="-62561" y="1283344"/>
          <a:ext cx="45719" cy="56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xmlns="" id="{CE6026A4-CEAE-D64C-BCF8-38E5DB0A65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6472925"/>
              </p:ext>
            </p:extLst>
          </p:nvPr>
        </p:nvGraphicFramePr>
        <p:xfrm>
          <a:off x="284625" y="4142635"/>
          <a:ext cx="104176" cy="103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xmlns="" id="{7DF56AF9-9B43-0A44-A8F0-91DBA472B9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1354895"/>
              </p:ext>
            </p:extLst>
          </p:nvPr>
        </p:nvGraphicFramePr>
        <p:xfrm>
          <a:off x="1767839" y="2238102"/>
          <a:ext cx="5721531" cy="4162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38023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7BA9FBC-96A7-1645-80B7-BD5F96C02D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V="1">
            <a:off x="388801" y="715723"/>
            <a:ext cx="2681777" cy="4571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2EECE6F0-A538-F64B-B120-3A46332BF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9" y="544317"/>
            <a:ext cx="3033689" cy="469124"/>
          </a:xfrm>
        </p:spPr>
        <p:txBody>
          <a:bodyPr/>
          <a:lstStyle/>
          <a:p>
            <a:r>
              <a:rPr lang="en-US" sz="2400" dirty="0"/>
              <a:t>Mentors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3A14EDA-22E8-0542-BB72-F951B410FCA0}"/>
              </a:ext>
            </a:extLst>
          </p:cNvPr>
          <p:cNvSpPr txBox="1">
            <a:spLocks/>
          </p:cNvSpPr>
          <p:nvPr/>
        </p:nvSpPr>
        <p:spPr>
          <a:xfrm>
            <a:off x="603742" y="1460228"/>
            <a:ext cx="45719" cy="53949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A2BB2CC-3A24-7348-8339-8DC95F557E4E}"/>
              </a:ext>
            </a:extLst>
          </p:cNvPr>
          <p:cNvSpPr/>
          <p:nvPr/>
        </p:nvSpPr>
        <p:spPr>
          <a:xfrm>
            <a:off x="603742" y="1460228"/>
            <a:ext cx="2217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accent2"/>
                </a:solidFill>
              </a:rPr>
              <a:t>Relationship?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4FE52024-3F6E-8847-BF50-F5CDB19224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494521"/>
              </p:ext>
            </p:extLst>
          </p:nvPr>
        </p:nvGraphicFramePr>
        <p:xfrm flipH="1">
          <a:off x="-62561" y="1283344"/>
          <a:ext cx="45719" cy="56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xmlns="" id="{CE6026A4-CEAE-D64C-BCF8-38E5DB0A65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6472925"/>
              </p:ext>
            </p:extLst>
          </p:nvPr>
        </p:nvGraphicFramePr>
        <p:xfrm>
          <a:off x="284625" y="4142635"/>
          <a:ext cx="104176" cy="103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xmlns="" id="{46A9F16D-5FFE-3146-BE06-1863768BDE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8159459"/>
              </p:ext>
            </p:extLst>
          </p:nvPr>
        </p:nvGraphicFramePr>
        <p:xfrm>
          <a:off x="905692" y="1460228"/>
          <a:ext cx="7167154" cy="4554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97659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5C61FE49-8142-490B-8FC0-05E66483BD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8136" y="835378"/>
            <a:ext cx="1891554" cy="720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2CEEB75-30B6-4F4F-8A86-0F4D59820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0" y="549367"/>
            <a:ext cx="2517685" cy="464074"/>
          </a:xfrm>
        </p:spPr>
        <p:txBody>
          <a:bodyPr/>
          <a:lstStyle/>
          <a:p>
            <a:r>
              <a:rPr lang="en-GB" sz="2400" dirty="0"/>
              <a:t>Project aims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CD106C5-72D0-4A6A-B795-619B58D43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01" y="1654628"/>
            <a:ext cx="8263493" cy="4710337"/>
          </a:xfrm>
        </p:spPr>
        <p:txBody>
          <a:bodyPr/>
          <a:lstStyle/>
          <a:p>
            <a:pPr>
              <a:buClr>
                <a:schemeClr val="accent2">
                  <a:lumMod val="75000"/>
                </a:schemeClr>
              </a:buClr>
            </a:pPr>
            <a:endParaRPr lang="en-US" sz="2000" dirty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000" dirty="0"/>
              <a:t>We studied graduates of the FD in Paramedic Sciences (50% theory modules and 50% Work-based learning). We sought to: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Collect information about the ‘real’ workplace environment</a:t>
            </a: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Elicit a student’s eye view of this type of study environment</a:t>
            </a: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Identify factors that are important for student success in workplace learning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349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BEE7D02-5533-7949-9532-74D6C4C2A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801" y="761442"/>
            <a:ext cx="6666755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38655E91-79BC-1340-B441-CAFA81DDA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9" y="544317"/>
            <a:ext cx="7120267" cy="469124"/>
          </a:xfrm>
        </p:spPr>
        <p:txBody>
          <a:bodyPr/>
          <a:lstStyle/>
          <a:p>
            <a:r>
              <a:rPr lang="en-US" sz="2400" dirty="0"/>
              <a:t>Did students feel part of a learning community?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9F25F98-37C7-5F4A-AE37-D32311D35BA6}"/>
              </a:ext>
            </a:extLst>
          </p:cNvPr>
          <p:cNvSpPr txBox="1">
            <a:spLocks/>
          </p:cNvSpPr>
          <p:nvPr/>
        </p:nvSpPr>
        <p:spPr>
          <a:xfrm>
            <a:off x="388801" y="1412875"/>
            <a:ext cx="4330675" cy="818875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chemeClr val="accent2"/>
                </a:solidFill>
              </a:rPr>
              <a:t>How big was your FD </a:t>
            </a:r>
          </a:p>
          <a:p>
            <a:r>
              <a:rPr lang="en-GB" sz="2400" b="1" dirty="0">
                <a:solidFill>
                  <a:schemeClr val="accent2"/>
                </a:solidFill>
              </a:rPr>
              <a:t>student community?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8E95472-A224-8141-90F6-DCDC468AB9BF}"/>
              </a:ext>
            </a:extLst>
          </p:cNvPr>
          <p:cNvSpPr/>
          <p:nvPr/>
        </p:nvSpPr>
        <p:spPr>
          <a:xfrm>
            <a:off x="4891450" y="1396278"/>
            <a:ext cx="3703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</a:rPr>
              <a:t>Did you feel supported?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1DC77A2F-7C9F-4548-8EB6-0A220CA0CE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999268"/>
              </p:ext>
            </p:extLst>
          </p:nvPr>
        </p:nvGraphicFramePr>
        <p:xfrm>
          <a:off x="3551274" y="2610683"/>
          <a:ext cx="5503206" cy="3678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xmlns="" id="{7805F02E-D54F-4846-B9CA-2898D38E34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688111"/>
              </p:ext>
            </p:extLst>
          </p:nvPr>
        </p:nvGraphicFramePr>
        <p:xfrm>
          <a:off x="0" y="2610683"/>
          <a:ext cx="3551273" cy="3678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051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8E55E1A-8D5A-2B4E-8B94-8B4D6C76B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V="1">
            <a:off x="388801" y="677333"/>
            <a:ext cx="4363821" cy="841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149937F-4BFD-7744-B561-BE7856AEC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544317"/>
            <a:ext cx="5054400" cy="469124"/>
          </a:xfrm>
        </p:spPr>
        <p:txBody>
          <a:bodyPr/>
          <a:lstStyle/>
          <a:p>
            <a:r>
              <a:rPr lang="en-US" sz="2400" dirty="0"/>
              <a:t>Student perceptions of support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709D2B-6411-3343-8B7A-58A95CC8B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b="1" dirty="0"/>
              <a:t>Support from Employers was felt to be poor</a:t>
            </a:r>
          </a:p>
          <a:p>
            <a:pPr algn="ctr">
              <a:buClr>
                <a:schemeClr val="accent2"/>
              </a:buClr>
              <a:buSzPct val="200000"/>
            </a:pPr>
            <a:r>
              <a:rPr lang="en-US" sz="1800" i="1" dirty="0"/>
              <a:t>Employer did not give us time off to attend placements or study leave or workshops. All this had to be in our own time</a:t>
            </a:r>
            <a:r>
              <a:rPr lang="en-GB" sz="1800" dirty="0"/>
              <a:t> </a:t>
            </a:r>
          </a:p>
          <a:p>
            <a:pPr algn="ctr">
              <a:buClr>
                <a:schemeClr val="accent2"/>
              </a:buClr>
              <a:buSzPct val="200000"/>
            </a:pPr>
            <a:r>
              <a:rPr lang="en-GB" sz="1800" i="1" dirty="0"/>
              <a:t>Difficult to get any support from senior management</a:t>
            </a:r>
            <a:endParaRPr lang="en-US" sz="1800" i="1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b="1" dirty="0"/>
              <a:t>Support from Mentors was patchy</a:t>
            </a:r>
          </a:p>
          <a:p>
            <a:pPr algn="ctr">
              <a:buClr>
                <a:schemeClr val="accent2"/>
              </a:buClr>
              <a:buSzPct val="200000"/>
            </a:pPr>
            <a:r>
              <a:rPr lang="en-US" sz="1800" i="1" dirty="0"/>
              <a:t>Rarely worked with my Mentor</a:t>
            </a:r>
          </a:p>
          <a:p>
            <a:pPr algn="ctr">
              <a:buClr>
                <a:schemeClr val="accent2"/>
              </a:buClr>
              <a:buSzPct val="200000"/>
            </a:pPr>
            <a:r>
              <a:rPr lang="en-US" sz="1800" i="1" dirty="0"/>
              <a:t>Talk to your Mentor if you are struggling. They’ve seen it all before and know how to help.</a:t>
            </a: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b="1" dirty="0"/>
              <a:t>Support from peers was strong</a:t>
            </a:r>
          </a:p>
          <a:p>
            <a:pPr algn="ctr">
              <a:buClr>
                <a:schemeClr val="accent2"/>
              </a:buClr>
            </a:pPr>
            <a:r>
              <a:rPr lang="en-US" sz="1800" i="1" dirty="0"/>
              <a:t>Very supportive crewmates.</a:t>
            </a:r>
            <a:endParaRPr lang="en-GB" sz="1800" dirty="0"/>
          </a:p>
          <a:p>
            <a:pPr algn="ctr">
              <a:buClr>
                <a:schemeClr val="accent2"/>
              </a:buClr>
            </a:pPr>
            <a:r>
              <a:rPr lang="en-US" sz="1800" i="1" dirty="0"/>
              <a:t>I had limited opportunities to work with my mentor so ended up with a group of colleagues that I'd built 'trust relationships' with and I tended to approach them on issues relating to their strengths and experience</a:t>
            </a:r>
            <a:endParaRPr lang="en-GB" sz="1800" dirty="0"/>
          </a:p>
          <a:p>
            <a:pPr>
              <a:buClr>
                <a:srgbClr val="7030A0"/>
              </a:buClr>
              <a:buSzPct val="200000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4329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32CCE2-AF63-D747-80CE-141DC1D31C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1A9BBC3-D60D-0944-9AC2-FCE4158F7A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12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B837543-0BF6-494D-A90C-5593957035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802" y="745068"/>
            <a:ext cx="3810666" cy="2683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A5A040D-F1C6-B345-8D48-CB6D43368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544317"/>
            <a:ext cx="4749600" cy="469124"/>
          </a:xfrm>
        </p:spPr>
        <p:txBody>
          <a:bodyPr/>
          <a:lstStyle/>
          <a:p>
            <a:r>
              <a:rPr lang="en-US" sz="2400" dirty="0"/>
              <a:t>What’s in it for the employer?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84B079-A6C9-1642-9AF7-6AA4F0BD4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09" y="1739197"/>
            <a:ext cx="8263493" cy="5214348"/>
          </a:xfrm>
        </p:spPr>
        <p:txBody>
          <a:bodyPr/>
          <a:lstStyle/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A graduate who is more ‘road-ready’ than graduates of many other </a:t>
            </a:r>
            <a:r>
              <a:rPr lang="en-US" sz="2000" dirty="0" err="1"/>
              <a:t>programmes</a:t>
            </a: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A graduate who remains loyal:  </a:t>
            </a:r>
            <a:endParaRPr lang="en-US" sz="2000" b="1" dirty="0"/>
          </a:p>
          <a:p>
            <a:pPr>
              <a:buClr>
                <a:schemeClr val="accent2"/>
              </a:buClr>
              <a:buSzPct val="200000"/>
            </a:pPr>
            <a:endParaRPr lang="en-US" sz="2000" dirty="0"/>
          </a:p>
          <a:p>
            <a:pPr>
              <a:buClr>
                <a:schemeClr val="accent2"/>
              </a:buClr>
              <a:buSzPct val="200000"/>
            </a:pPr>
            <a:endParaRPr lang="en-US" sz="2000" dirty="0"/>
          </a:p>
          <a:p>
            <a:pPr>
              <a:buClr>
                <a:schemeClr val="accent2"/>
              </a:buClr>
              <a:buSzPct val="200000"/>
            </a:pP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768DCC0A-15F7-0D40-A712-AB6BB6D3FB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061993"/>
              </p:ext>
            </p:extLst>
          </p:nvPr>
        </p:nvGraphicFramePr>
        <p:xfrm>
          <a:off x="2294135" y="2980535"/>
          <a:ext cx="4786203" cy="3333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3626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B837543-0BF6-494D-A90C-5593957035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802" y="745068"/>
            <a:ext cx="3810666" cy="2683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A5A040D-F1C6-B345-8D48-CB6D43368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544317"/>
            <a:ext cx="4083556" cy="469124"/>
          </a:xfrm>
        </p:spPr>
        <p:txBody>
          <a:bodyPr/>
          <a:lstStyle/>
          <a:p>
            <a:r>
              <a:rPr lang="en-US" sz="2400" dirty="0"/>
              <a:t>Take-home messages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84B079-A6C9-1642-9AF7-6AA4F0BD4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7030A0"/>
              </a:buClr>
              <a:buSzPct val="200000"/>
            </a:pPr>
            <a:r>
              <a:rPr lang="en-US" sz="2000" dirty="0"/>
              <a:t>To facilitate student success in a workplace environment consider the following:</a:t>
            </a:r>
          </a:p>
          <a:p>
            <a:pPr>
              <a:buClr>
                <a:srgbClr val="7030A0"/>
              </a:buClr>
              <a:buSzPct val="200000"/>
            </a:pP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b="1" dirty="0"/>
              <a:t>Protected study time</a:t>
            </a: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b="1" dirty="0"/>
              <a:t>Good infrastructure and facilities</a:t>
            </a: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b="1" dirty="0"/>
              <a:t>High quality placement experiences</a:t>
            </a: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b="1" dirty="0"/>
              <a:t>High quality mentoring</a:t>
            </a: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b="1" dirty="0"/>
              <a:t>Student community and peer support</a:t>
            </a:r>
          </a:p>
          <a:p>
            <a:pPr>
              <a:buClr>
                <a:srgbClr val="FF0000"/>
              </a:buClr>
              <a:buSzPct val="200000"/>
            </a:pPr>
            <a:r>
              <a:rPr lang="en-US" sz="2000" dirty="0"/>
              <a:t>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8443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8801" y="544317"/>
            <a:ext cx="4339953" cy="469124"/>
          </a:xfrm>
        </p:spPr>
        <p:txBody>
          <a:bodyPr/>
          <a:lstStyle/>
          <a:p>
            <a:r>
              <a:rPr lang="en-GB" sz="2400" dirty="0"/>
              <a:t>Implementation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The Open University is developing degree apprenticeship programmes. </a:t>
            </a:r>
          </a:p>
          <a:p>
            <a:r>
              <a:rPr lang="en-GB" sz="2000" dirty="0"/>
              <a:t>The findings from this study are particularly relevant in the following areas:</a:t>
            </a:r>
          </a:p>
          <a:p>
            <a:endParaRPr lang="en-GB" sz="2000" dirty="0"/>
          </a:p>
          <a:p>
            <a:pPr marL="285750" indent="-28575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sz="2000" dirty="0"/>
              <a:t>In the development of WBL curriculum the need for students to have </a:t>
            </a:r>
            <a:r>
              <a:rPr lang="en-GB" sz="2000" b="1" dirty="0"/>
              <a:t>protected study time.</a:t>
            </a:r>
          </a:p>
          <a:p>
            <a:pPr marL="285750" indent="-28575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 marL="285750" indent="-28575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sz="2000" dirty="0"/>
              <a:t>Placements need to be properly organised by the </a:t>
            </a:r>
            <a:r>
              <a:rPr lang="en-GB" sz="2000" b="1" dirty="0"/>
              <a:t>employer</a:t>
            </a:r>
            <a:r>
              <a:rPr lang="en-GB" sz="2000" dirty="0"/>
              <a:t> and the </a:t>
            </a:r>
            <a:r>
              <a:rPr lang="en-GB" sz="2000" b="1" dirty="0"/>
              <a:t>placement provider</a:t>
            </a:r>
            <a:r>
              <a:rPr lang="en-GB" sz="2000" dirty="0"/>
              <a:t>, so that a student feels welcome.</a:t>
            </a:r>
          </a:p>
          <a:p>
            <a:pPr marL="171450" indent="-17145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sz="2000" dirty="0"/>
              <a:t>Day-to-day support from </a:t>
            </a:r>
            <a:r>
              <a:rPr lang="en-GB" sz="2000" b="1" dirty="0"/>
              <a:t>peers</a:t>
            </a:r>
            <a:r>
              <a:rPr lang="en-GB" sz="2000" dirty="0"/>
              <a:t> and </a:t>
            </a:r>
            <a:r>
              <a:rPr lang="en-GB" sz="2000" b="1" dirty="0"/>
              <a:t>work placed mentors </a:t>
            </a:r>
            <a:r>
              <a:rPr lang="en-GB" sz="2000" dirty="0"/>
              <a:t>needs to be provided proactively. In the OU the role of the Practice Tutor has been developed. Ideally the Practice Tutor should commit to the whole 5 years of the Apprenticeship.</a:t>
            </a:r>
          </a:p>
        </p:txBody>
      </p:sp>
    </p:spTree>
    <p:extLst>
      <p:ext uri="{BB962C8B-B14F-4D97-AF65-F5344CB8AC3E}">
        <p14:creationId xmlns:p14="http://schemas.microsoft.com/office/powerpoint/2010/main" val="1685203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5D8A04-935C-4320-8757-9C02B0901F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THANK YOU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C431D4-7788-E945-A6FE-B2BCBD3DA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779" y="5403018"/>
            <a:ext cx="5270500" cy="1168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C2326D-1C9C-2345-9A07-9E539D4D18E6}"/>
              </a:ext>
            </a:extLst>
          </p:cNvPr>
          <p:cNvSpPr txBox="1"/>
          <p:nvPr/>
        </p:nvSpPr>
        <p:spPr>
          <a:xfrm>
            <a:off x="1106905" y="4259179"/>
            <a:ext cx="624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Hilary.MacQueen@open.ac.uk</a:t>
            </a:r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F.J.Aiken@open.ac.uk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620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BF1A5A2-DED2-1642-A913-F3A542A89D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801" y="761442"/>
            <a:ext cx="2309243" cy="6264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FA1AE88-F348-F54E-A515-73D4AFFEB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0" y="510647"/>
            <a:ext cx="2517685" cy="502794"/>
          </a:xfrm>
        </p:spPr>
        <p:txBody>
          <a:bodyPr/>
          <a:lstStyle/>
          <a:p>
            <a:r>
              <a:rPr lang="en-US" sz="2400" dirty="0"/>
              <a:t>Methodology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011F59-7323-1D42-831A-30745C250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01" y="2079171"/>
            <a:ext cx="8263493" cy="4285794"/>
          </a:xfrm>
        </p:spPr>
        <p:txBody>
          <a:bodyPr/>
          <a:lstStyle/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 err="1"/>
              <a:t>SEaM</a:t>
            </a:r>
            <a:r>
              <a:rPr lang="en-US" sz="2000" dirty="0"/>
              <a:t> data from all presentations, and survey of graduates from the FD in Paramedic Sciences </a:t>
            </a:r>
          </a:p>
          <a:p>
            <a:pPr>
              <a:buClr>
                <a:schemeClr val="accent2"/>
              </a:buClr>
              <a:buSzPct val="200000"/>
            </a:pP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Six cohorts of students were invited to participate in the survey </a:t>
            </a:r>
            <a:r>
              <a:rPr lang="mr-IN" sz="2000" dirty="0"/>
              <a:t>–</a:t>
            </a:r>
            <a:r>
              <a:rPr lang="en-US" sz="2000" dirty="0"/>
              <a:t> low response rate (n = 30 from 339 students; 8.8%)</a:t>
            </a: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A range of categorical, semi-quantitative and open text questions</a:t>
            </a: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Data </a:t>
            </a:r>
            <a:r>
              <a:rPr lang="en-US" sz="2000" dirty="0" err="1"/>
              <a:t>analysed</a:t>
            </a:r>
            <a:r>
              <a:rPr lang="en-US" sz="2000" dirty="0"/>
              <a:t> using Excel, Prism and NVivo software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174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C965FD88-983B-1F4A-A34D-F1D7FFBF5D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0" y="1734755"/>
            <a:ext cx="8220294" cy="5284967"/>
          </a:xfrm>
        </p:spPr>
        <p:txBody>
          <a:bodyPr numCol="1"/>
          <a:lstStyle/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1800" b="0" dirty="0"/>
              <a:t>Aged between 28 and 58, mode = 40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1800" b="0" dirty="0"/>
              <a:t>All Caucasian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1800" b="0" dirty="0"/>
              <a:t>63% male; 37% female (61 : 39 England)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1800" b="0" dirty="0"/>
              <a:t>All from England and Wales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1800" b="0" dirty="0"/>
              <a:t>23% sub-A Levels; 43% A Levels or equivalent; 33% some tertiary education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1800" b="0" dirty="0"/>
              <a:t>All were selected by Employers; 53% were paid for by Employer,43% paid for themselves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1800" b="0" dirty="0"/>
              <a:t>Cohorts from NHS Trusts and from independent providers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1800" b="0" dirty="0"/>
              <a:t>93% eventually applied to become a registered Paramedic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xmlns="" id="{8980870F-DEBD-CA46-951A-2A372D70F1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xmlns="" id="{BB11FC96-382C-604A-898C-6120AD24B5D9}"/>
              </a:ext>
            </a:extLst>
          </p:cNvPr>
          <p:cNvSpPr txBox="1">
            <a:spLocks/>
          </p:cNvSpPr>
          <p:nvPr/>
        </p:nvSpPr>
        <p:spPr>
          <a:xfrm>
            <a:off x="432000" y="544317"/>
            <a:ext cx="3617486" cy="46912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Student characteristics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647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94D1D1A-4780-1345-A5D4-50C4BFE034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802" y="761443"/>
            <a:ext cx="5131466" cy="1529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9730D0C-0F12-1247-AC9D-0E5DE469C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9" y="544317"/>
            <a:ext cx="5268890" cy="469124"/>
          </a:xfrm>
        </p:spPr>
        <p:txBody>
          <a:bodyPr/>
          <a:lstStyle/>
          <a:p>
            <a:r>
              <a:rPr lang="en-US" sz="2400" dirty="0"/>
              <a:t>What should Employers provide?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9166CA8-A728-A841-83A7-C9B94D75D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419061"/>
            <a:ext cx="8263493" cy="4513588"/>
          </a:xfrm>
        </p:spPr>
        <p:txBody>
          <a:bodyPr/>
          <a:lstStyle/>
          <a:p>
            <a:pPr>
              <a:buClr>
                <a:srgbClr val="7030A0"/>
              </a:buClr>
              <a:buSzPct val="200000"/>
            </a:pP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Key text books</a:t>
            </a: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Access to clinical data</a:t>
            </a: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Suitable study facilities</a:t>
            </a: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Adequate study time</a:t>
            </a: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Practical skills training – workshops and placements</a:t>
            </a:r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Workplace mentor</a:t>
            </a:r>
          </a:p>
          <a:p>
            <a:pPr>
              <a:buClr>
                <a:srgbClr val="7030A0"/>
              </a:buClr>
              <a:buSzPct val="200000"/>
            </a:pPr>
            <a:endParaRPr lang="en-US" sz="2000" dirty="0"/>
          </a:p>
          <a:p>
            <a:pPr marL="342900" indent="-342900"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9207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B4F7FF9-92EF-E14B-9DEF-000F6781DE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802" y="761442"/>
            <a:ext cx="4281416" cy="2519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15A5AF0-B6D9-7F4D-80ED-905F8B41F7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3924" y="2221091"/>
            <a:ext cx="3855539" cy="5214347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Some study facilities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Some books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Some data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Workshops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Study time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Mentor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Placements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17DA1EF-F1D1-5749-9D37-380FFE383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9" y="544317"/>
            <a:ext cx="4636711" cy="469124"/>
          </a:xfrm>
        </p:spPr>
        <p:txBody>
          <a:bodyPr/>
          <a:lstStyle/>
          <a:p>
            <a:r>
              <a:rPr lang="en-US" sz="2400" dirty="0"/>
              <a:t>What did Employers provide?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D813B6EF-607D-FE4E-BC45-C7ED08A8F3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7E4CC62-F32F-AB4F-B065-88814F8D8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217" y="2221091"/>
            <a:ext cx="37465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92F889E-E6F1-F84B-80C0-3702FA7F9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B411DD34-A2C8-374A-8926-2C138FD188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5361" b="5361"/>
          <a:stretch>
            <a:fillRect/>
          </a:stretch>
        </p:blipFill>
        <p:spPr>
          <a:xfrm>
            <a:off x="388601" y="1150619"/>
            <a:ext cx="8263493" cy="519002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0052B7F9-8E20-7742-8833-3E7FAA061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9" y="544317"/>
            <a:ext cx="4729547" cy="469124"/>
          </a:xfrm>
        </p:spPr>
        <p:txBody>
          <a:bodyPr/>
          <a:lstStyle/>
          <a:p>
            <a:r>
              <a:rPr lang="en-US" sz="2400" dirty="0"/>
              <a:t>What did students think?</a:t>
            </a:r>
          </a:p>
        </p:txBody>
      </p:sp>
    </p:spTree>
    <p:extLst>
      <p:ext uri="{BB962C8B-B14F-4D97-AF65-F5344CB8AC3E}">
        <p14:creationId xmlns:p14="http://schemas.microsoft.com/office/powerpoint/2010/main" val="1912516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B4F7FF9-92EF-E14B-9DEF-000F6781DE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802" y="761442"/>
            <a:ext cx="4281416" cy="2519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15A5AF0-B6D9-7F4D-80ED-905F8B41F7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3924" y="2221091"/>
            <a:ext cx="3855539" cy="5214347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Some study facilities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Some books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Some data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dirty="0"/>
              <a:t>Workshops</a:t>
            </a:r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b="1" i="1" dirty="0"/>
              <a:t>Study time</a:t>
            </a:r>
            <a:endParaRPr lang="en-US" sz="2000" dirty="0"/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b="1" i="1" dirty="0"/>
              <a:t>Mentor</a:t>
            </a:r>
            <a:endParaRPr lang="en-US" sz="2000" dirty="0"/>
          </a:p>
          <a:p>
            <a:pPr marL="342900" indent="-342900">
              <a:lnSpc>
                <a:spcPct val="100000"/>
              </a:lnSpc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b="1" i="1" dirty="0"/>
              <a:t>Placements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17DA1EF-F1D1-5749-9D37-380FFE383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9" y="544317"/>
            <a:ext cx="4636711" cy="469124"/>
          </a:xfrm>
        </p:spPr>
        <p:txBody>
          <a:bodyPr/>
          <a:lstStyle/>
          <a:p>
            <a:r>
              <a:rPr lang="en-US" sz="2400" dirty="0"/>
              <a:t>What did Employers provide?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D813B6EF-607D-FE4E-BC45-C7ED08A8F3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7E4CC62-F32F-AB4F-B065-88814F8D8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217" y="2221091"/>
            <a:ext cx="37465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23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37EC9-2C30-7E4A-B5F6-4B43F15C4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Study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628EA5-674E-2248-B827-3D36BE6D28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1144"/>
      </p:ext>
    </p:extLst>
  </p:cSld>
  <p:clrMapOvr>
    <a:masterClrMapping/>
  </p:clrMapOvr>
</p:sld>
</file>

<file path=ppt/theme/theme1.xml><?xml version="1.0" encoding="utf-8"?>
<a:theme xmlns:a="http://schemas.openxmlformats.org/drawingml/2006/main" name="OU Title">
  <a:themeElements>
    <a:clrScheme name="OU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4B9B"/>
      </a:accent1>
      <a:accent2>
        <a:srgbClr val="ED2891"/>
      </a:accent2>
      <a:accent3>
        <a:srgbClr val="00B7B2"/>
      </a:accent3>
      <a:accent4>
        <a:srgbClr val="F26522"/>
      </a:accent4>
      <a:accent5>
        <a:srgbClr val="FFD400"/>
      </a:accent5>
      <a:accent6>
        <a:srgbClr val="716F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U Section">
  <a:themeElements>
    <a:clrScheme name="OU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4B9B"/>
      </a:accent1>
      <a:accent2>
        <a:srgbClr val="ED2891"/>
      </a:accent2>
      <a:accent3>
        <a:srgbClr val="00B7B2"/>
      </a:accent3>
      <a:accent4>
        <a:srgbClr val="F26522"/>
      </a:accent4>
      <a:accent5>
        <a:srgbClr val="FFD400"/>
      </a:accent5>
      <a:accent6>
        <a:srgbClr val="716F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U Layouts">
  <a:themeElements>
    <a:clrScheme name="OU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4B9B"/>
      </a:accent1>
      <a:accent2>
        <a:srgbClr val="ED2891"/>
      </a:accent2>
      <a:accent3>
        <a:srgbClr val="00B7B2"/>
      </a:accent3>
      <a:accent4>
        <a:srgbClr val="F26522"/>
      </a:accent4>
      <a:accent5>
        <a:srgbClr val="FFD400"/>
      </a:accent5>
      <a:accent6>
        <a:srgbClr val="716F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1752</TotalTime>
  <Words>905</Words>
  <Application>Microsoft Office PowerPoint</Application>
  <PresentationFormat>On-screen Show (4:3)</PresentationFormat>
  <Paragraphs>178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MS Mincho</vt:lpstr>
      <vt:lpstr>Arial</vt:lpstr>
      <vt:lpstr>Arial Narrow</vt:lpstr>
      <vt:lpstr>Calibri</vt:lpstr>
      <vt:lpstr>Mangal</vt:lpstr>
      <vt:lpstr>Times New Roman</vt:lpstr>
      <vt:lpstr>Wingdings</vt:lpstr>
      <vt:lpstr>OU Title</vt:lpstr>
      <vt:lpstr>OU Section</vt:lpstr>
      <vt:lpstr>OU Layouts</vt:lpstr>
      <vt:lpstr>Cushions in the Workplace?   What vocational students need to succeed</vt:lpstr>
      <vt:lpstr>Project aims</vt:lpstr>
      <vt:lpstr>Methodology</vt:lpstr>
      <vt:lpstr>PowerPoint Presentation</vt:lpstr>
      <vt:lpstr>What should Employers provide?</vt:lpstr>
      <vt:lpstr>What did Employers provide?</vt:lpstr>
      <vt:lpstr>What did students think?</vt:lpstr>
      <vt:lpstr>What did Employers provide?</vt:lpstr>
      <vt:lpstr>Study time</vt:lpstr>
      <vt:lpstr>Is protected study time important?</vt:lpstr>
      <vt:lpstr>Placements</vt:lpstr>
      <vt:lpstr>Placements</vt:lpstr>
      <vt:lpstr>Placements</vt:lpstr>
      <vt:lpstr>Placements</vt:lpstr>
      <vt:lpstr>Placements</vt:lpstr>
      <vt:lpstr>Student support</vt:lpstr>
      <vt:lpstr>Mentors</vt:lpstr>
      <vt:lpstr>Mentors</vt:lpstr>
      <vt:lpstr>Mentors</vt:lpstr>
      <vt:lpstr>Did students feel part of a learning community?</vt:lpstr>
      <vt:lpstr>Student perceptions of support</vt:lpstr>
      <vt:lpstr>Conclusions</vt:lpstr>
      <vt:lpstr>What’s in it for the employer?</vt:lpstr>
      <vt:lpstr>Take-home messages</vt:lpstr>
      <vt:lpstr>Implementation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Austin</dc:creator>
  <cp:lastModifiedBy>F.J.Aiken</cp:lastModifiedBy>
  <cp:revision>182</cp:revision>
  <dcterms:created xsi:type="dcterms:W3CDTF">2017-12-14T14:52:50Z</dcterms:created>
  <dcterms:modified xsi:type="dcterms:W3CDTF">2019-05-02T15:02:41Z</dcterms:modified>
</cp:coreProperties>
</file>