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73" r:id="rId3"/>
    <p:sldId id="257" r:id="rId4"/>
    <p:sldId id="274" r:id="rId5"/>
    <p:sldId id="275" r:id="rId6"/>
    <p:sldId id="267" r:id="rId7"/>
    <p:sldId id="268" r:id="rId8"/>
    <p:sldId id="269" r:id="rId9"/>
    <p:sldId id="271" r:id="rId10"/>
    <p:sldId id="258" r:id="rId11"/>
    <p:sldId id="259" r:id="rId12"/>
    <p:sldId id="272" r:id="rId13"/>
    <p:sldId id="262" r:id="rId14"/>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762" autoAdjust="0"/>
  </p:normalViewPr>
  <p:slideViewPr>
    <p:cSldViewPr snapToGrid="0">
      <p:cViewPr varScale="1">
        <p:scale>
          <a:sx n="71" d="100"/>
          <a:sy n="71" d="100"/>
        </p:scale>
        <p:origin x="1080" y="6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ED631C6B-6A04-4D9C-B033-DA7FD4AA3515}" type="datetimeFigureOut">
              <a:rPr lang="en-GB" smtClean="0"/>
              <a:t>13/05/2019</a:t>
            </a:fld>
            <a:endParaRPr lang="en-GB"/>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A11DB38B-72E2-49E8-B969-87AB96C2F381}" type="slidenum">
              <a:rPr lang="en-GB" smtClean="0"/>
              <a:t>‹#›</a:t>
            </a:fld>
            <a:endParaRPr lang="en-GB"/>
          </a:p>
        </p:txBody>
      </p:sp>
    </p:spTree>
    <p:extLst>
      <p:ext uri="{BB962C8B-B14F-4D97-AF65-F5344CB8AC3E}">
        <p14:creationId xmlns:p14="http://schemas.microsoft.com/office/powerpoint/2010/main" val="2647536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Four ALs involved in the S294 Early Start pilot also moderated the associated OJC sessions.</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Jo </a:t>
            </a:r>
            <a:r>
              <a:rPr kumimoji="0" lang="en-GB" sz="14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Culross</a:t>
            </a:r>
            <a:r>
              <a:rPr kumimoji="0" lang="en-GB" sz="1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Heather Fraser and Trish </a:t>
            </a:r>
            <a:r>
              <a:rPr kumimoji="0" lang="en-GB" sz="14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Aldred</a:t>
            </a:r>
            <a:r>
              <a:rPr kumimoji="0" lang="en-GB" sz="1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and Kate Fox.</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ALs then took over the running and moderating of OJC from 18J module start.</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Two ALs per club.</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Administration.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Administration involved replying to applications of interest, supporting and advising on suitable topics and style, sending reminders and collation/modification of slides.</a:t>
            </a:r>
          </a:p>
          <a:p>
            <a:endParaRPr lang="en-GB" dirty="0"/>
          </a:p>
        </p:txBody>
      </p:sp>
      <p:sp>
        <p:nvSpPr>
          <p:cNvPr id="4" name="Slide Number Placeholder 3"/>
          <p:cNvSpPr>
            <a:spLocks noGrp="1"/>
          </p:cNvSpPr>
          <p:nvPr>
            <p:ph type="sldNum" sz="quarter" idx="5"/>
          </p:nvPr>
        </p:nvSpPr>
        <p:spPr/>
        <p:txBody>
          <a:bodyPr/>
          <a:lstStyle/>
          <a:p>
            <a:fld id="{EA68DD2F-AFB7-4C60-9B84-0F4E24636BEF}" type="slidenum">
              <a:rPr lang="en-GB" smtClean="0"/>
              <a:t>6</a:t>
            </a:fld>
            <a:endParaRPr lang="en-GB"/>
          </a:p>
        </p:txBody>
      </p:sp>
    </p:spTree>
    <p:extLst>
      <p:ext uri="{BB962C8B-B14F-4D97-AF65-F5344CB8AC3E}">
        <p14:creationId xmlns:p14="http://schemas.microsoft.com/office/powerpoint/2010/main" val="260268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Five clubs ran between January and April 2019 (11 students).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ALs introduced a few housekeeping slides then handed over to students. Student slides were previously uploaded so “ready to go”.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Sessions were student-led with only limited questions/input from 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Post-presentation, students were asked if they were happy for their slides to be posted in the OJC forum and encouraged to fill in the feedback questionnaire.</a:t>
            </a:r>
          </a:p>
          <a:p>
            <a:endParaRPr lang="en-GB" dirty="0"/>
          </a:p>
        </p:txBody>
      </p:sp>
      <p:sp>
        <p:nvSpPr>
          <p:cNvPr id="4" name="Slide Number Placeholder 3"/>
          <p:cNvSpPr>
            <a:spLocks noGrp="1"/>
          </p:cNvSpPr>
          <p:nvPr>
            <p:ph type="sldNum" sz="quarter" idx="5"/>
          </p:nvPr>
        </p:nvSpPr>
        <p:spPr/>
        <p:txBody>
          <a:bodyPr/>
          <a:lstStyle/>
          <a:p>
            <a:fld id="{EA68DD2F-AFB7-4C60-9B84-0F4E24636BEF}" type="slidenum">
              <a:rPr lang="en-GB" smtClean="0"/>
              <a:t>7</a:t>
            </a:fld>
            <a:endParaRPr lang="en-GB"/>
          </a:p>
        </p:txBody>
      </p:sp>
    </p:spTree>
    <p:extLst>
      <p:ext uri="{BB962C8B-B14F-4D97-AF65-F5344CB8AC3E}">
        <p14:creationId xmlns:p14="http://schemas.microsoft.com/office/powerpoint/2010/main" val="791963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AL feedback has been overwhelmingly positive.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Initial AL concerns and nerves at being “out of our comfort zone” and worries about AC reliability, questions from students on areas of science out with our expertise, student shyness, technical issues, etc.</a:t>
            </a:r>
          </a:p>
          <a:p>
            <a:endParaRPr lang="en-GB" dirty="0"/>
          </a:p>
        </p:txBody>
      </p:sp>
      <p:sp>
        <p:nvSpPr>
          <p:cNvPr id="4" name="Slide Number Placeholder 3"/>
          <p:cNvSpPr>
            <a:spLocks noGrp="1"/>
          </p:cNvSpPr>
          <p:nvPr>
            <p:ph type="sldNum" sz="quarter" idx="5"/>
          </p:nvPr>
        </p:nvSpPr>
        <p:spPr/>
        <p:txBody>
          <a:bodyPr/>
          <a:lstStyle/>
          <a:p>
            <a:fld id="{EA68DD2F-AFB7-4C60-9B84-0F4E24636BEF}" type="slidenum">
              <a:rPr lang="en-GB" smtClean="0"/>
              <a:t>8</a:t>
            </a:fld>
            <a:endParaRPr lang="en-GB"/>
          </a:p>
        </p:txBody>
      </p:sp>
    </p:spTree>
    <p:extLst>
      <p:ext uri="{BB962C8B-B14F-4D97-AF65-F5344CB8AC3E}">
        <p14:creationId xmlns:p14="http://schemas.microsoft.com/office/powerpoint/2010/main" val="388685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1DB38B-72E2-49E8-B969-87AB96C2F381}" type="slidenum">
              <a:rPr lang="en-GB" smtClean="0"/>
              <a:t>9</a:t>
            </a:fld>
            <a:endParaRPr lang="en-GB"/>
          </a:p>
        </p:txBody>
      </p:sp>
    </p:spTree>
    <p:extLst>
      <p:ext uri="{BB962C8B-B14F-4D97-AF65-F5344CB8AC3E}">
        <p14:creationId xmlns:p14="http://schemas.microsoft.com/office/powerpoint/2010/main" val="1786601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students: As news item on module websites, within forums, on buddy forums to let buddies know,</a:t>
            </a:r>
            <a:r>
              <a:rPr lang="en-GB" baseline="0" dirty="0"/>
              <a:t> h</a:t>
            </a:r>
            <a:r>
              <a:rPr lang="en-GB" dirty="0"/>
              <a:t>aven’t really ‘done’ social media yet, but it’s on our radar as this is a great vehicle for getting the word out!</a:t>
            </a:r>
          </a:p>
          <a:p>
            <a:r>
              <a:rPr lang="en-GB" dirty="0"/>
              <a:t>To ALs: Kate and I ran</a:t>
            </a:r>
            <a:r>
              <a:rPr lang="en-GB" baseline="0" dirty="0"/>
              <a:t> a session</a:t>
            </a:r>
            <a:r>
              <a:rPr lang="en-GB" dirty="0"/>
              <a:t> as part of an</a:t>
            </a:r>
            <a:r>
              <a:rPr lang="en-GB" baseline="0" dirty="0"/>
              <a:t> online ALSD day in Jan, Karen and I were asked to write an article for Snowball</a:t>
            </a:r>
          </a:p>
          <a:p>
            <a:r>
              <a:rPr lang="en-GB" baseline="0" dirty="0"/>
              <a:t>To wider community – we talk about OJC at every opportunity (everyone here will have probably been collared by Karen and I at some state, and </a:t>
            </a:r>
            <a:r>
              <a:rPr lang="en-GB" baseline="0" dirty="0" err="1"/>
              <a:t>AdvanceHEA</a:t>
            </a:r>
            <a:r>
              <a:rPr lang="en-GB" baseline="0" dirty="0"/>
              <a:t> have accepted our proposal to give an Oral presentation at the Teaching and Learning conference in July; people are asking about OJC: Learning Technologist at Swansea Medical School interested in running online journal clubs as part of a distance learning MSc in Medical Education </a:t>
            </a:r>
            <a:r>
              <a:rPr lang="en-GB" baseline="0"/>
              <a:t>September start. </a:t>
            </a:r>
            <a:endParaRPr lang="en-GB" dirty="0"/>
          </a:p>
        </p:txBody>
      </p:sp>
      <p:sp>
        <p:nvSpPr>
          <p:cNvPr id="4" name="Slide Number Placeholder 3"/>
          <p:cNvSpPr>
            <a:spLocks noGrp="1"/>
          </p:cNvSpPr>
          <p:nvPr>
            <p:ph type="sldNum" sz="quarter" idx="10"/>
          </p:nvPr>
        </p:nvSpPr>
        <p:spPr/>
        <p:txBody>
          <a:bodyPr/>
          <a:lstStyle/>
          <a:p>
            <a:fld id="{40729F62-7400-4ABA-B1B9-C2ADB927686A}" type="slidenum">
              <a:rPr lang="en-GB" smtClean="0"/>
              <a:t>10</a:t>
            </a:fld>
            <a:endParaRPr lang="en-GB"/>
          </a:p>
        </p:txBody>
      </p:sp>
    </p:spTree>
    <p:extLst>
      <p:ext uri="{BB962C8B-B14F-4D97-AF65-F5344CB8AC3E}">
        <p14:creationId xmlns:p14="http://schemas.microsoft.com/office/powerpoint/2010/main" val="1731948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clubs were offered to L2 B and H students from</a:t>
            </a:r>
            <a:r>
              <a:rPr lang="en-GB" baseline="0" dirty="0"/>
              <a:t> mid Jan- early April, outside module; feedback from 11 students who used OJC website resources to prepare and deliver </a:t>
            </a:r>
            <a:endParaRPr lang="en-GB" dirty="0"/>
          </a:p>
          <a:p>
            <a:r>
              <a:rPr lang="en-GB" dirty="0"/>
              <a:t>Starting point: just over a third never used mics in AC before; over half had never given online presentations before</a:t>
            </a:r>
          </a:p>
        </p:txBody>
      </p:sp>
      <p:sp>
        <p:nvSpPr>
          <p:cNvPr id="4" name="Slide Number Placeholder 3"/>
          <p:cNvSpPr>
            <a:spLocks noGrp="1"/>
          </p:cNvSpPr>
          <p:nvPr>
            <p:ph type="sldNum" sz="quarter" idx="10"/>
          </p:nvPr>
        </p:nvSpPr>
        <p:spPr/>
        <p:txBody>
          <a:bodyPr/>
          <a:lstStyle/>
          <a:p>
            <a:fld id="{40729F62-7400-4ABA-B1B9-C2ADB927686A}" type="slidenum">
              <a:rPr lang="en-GB" smtClean="0"/>
              <a:t>11</a:t>
            </a:fld>
            <a:endParaRPr lang="en-GB"/>
          </a:p>
        </p:txBody>
      </p:sp>
    </p:spTree>
    <p:extLst>
      <p:ext uri="{BB962C8B-B14F-4D97-AF65-F5344CB8AC3E}">
        <p14:creationId xmlns:p14="http://schemas.microsoft.com/office/powerpoint/2010/main" val="1879552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clubs were offered to L2 B and H students from</a:t>
            </a:r>
            <a:r>
              <a:rPr lang="en-GB" baseline="0" dirty="0"/>
              <a:t> mid Jan- early April, outside module; feedback from 11 students who used OJC website resources to prepare and deliver </a:t>
            </a:r>
            <a:endParaRPr lang="en-GB" dirty="0"/>
          </a:p>
          <a:p>
            <a:r>
              <a:rPr lang="en-GB" dirty="0"/>
              <a:t>Starting point: just over a third never used mics in AC before; over half had never given online presentations before</a:t>
            </a:r>
          </a:p>
        </p:txBody>
      </p:sp>
      <p:sp>
        <p:nvSpPr>
          <p:cNvPr id="4" name="Slide Number Placeholder 3"/>
          <p:cNvSpPr>
            <a:spLocks noGrp="1"/>
          </p:cNvSpPr>
          <p:nvPr>
            <p:ph type="sldNum" sz="quarter" idx="10"/>
          </p:nvPr>
        </p:nvSpPr>
        <p:spPr/>
        <p:txBody>
          <a:bodyPr/>
          <a:lstStyle/>
          <a:p>
            <a:fld id="{40729F62-7400-4ABA-B1B9-C2ADB927686A}" type="slidenum">
              <a:rPr lang="en-GB" smtClean="0"/>
              <a:t>12</a:t>
            </a:fld>
            <a:endParaRPr lang="en-GB"/>
          </a:p>
        </p:txBody>
      </p:sp>
    </p:spTree>
    <p:extLst>
      <p:ext uri="{BB962C8B-B14F-4D97-AF65-F5344CB8AC3E}">
        <p14:creationId xmlns:p14="http://schemas.microsoft.com/office/powerpoint/2010/main" val="2725619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729F62-7400-4ABA-B1B9-C2ADB927686A}" type="slidenum">
              <a:rPr lang="en-GB" smtClean="0"/>
              <a:t>13</a:t>
            </a:fld>
            <a:endParaRPr lang="en-GB"/>
          </a:p>
        </p:txBody>
      </p:sp>
    </p:spTree>
    <p:extLst>
      <p:ext uri="{BB962C8B-B14F-4D97-AF65-F5344CB8AC3E}">
        <p14:creationId xmlns:p14="http://schemas.microsoft.com/office/powerpoint/2010/main" val="4024869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57CF4F-667D-416C-9ADA-4AD00A26BA6B}"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B64F78-B7B5-4AA8-B657-E772730B63C8}" type="slidenum">
              <a:rPr lang="en-GB" smtClean="0"/>
              <a:t>‹#›</a:t>
            </a:fld>
            <a:endParaRPr lang="en-GB"/>
          </a:p>
        </p:txBody>
      </p:sp>
    </p:spTree>
    <p:extLst>
      <p:ext uri="{BB962C8B-B14F-4D97-AF65-F5344CB8AC3E}">
        <p14:creationId xmlns:p14="http://schemas.microsoft.com/office/powerpoint/2010/main" val="209618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57CF4F-667D-416C-9ADA-4AD00A26BA6B}"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B64F78-B7B5-4AA8-B657-E772730B63C8}" type="slidenum">
              <a:rPr lang="en-GB" smtClean="0"/>
              <a:t>‹#›</a:t>
            </a:fld>
            <a:endParaRPr lang="en-GB"/>
          </a:p>
        </p:txBody>
      </p:sp>
    </p:spTree>
    <p:extLst>
      <p:ext uri="{BB962C8B-B14F-4D97-AF65-F5344CB8AC3E}">
        <p14:creationId xmlns:p14="http://schemas.microsoft.com/office/powerpoint/2010/main" val="910098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57CF4F-667D-416C-9ADA-4AD00A26BA6B}"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B64F78-B7B5-4AA8-B657-E772730B63C8}" type="slidenum">
              <a:rPr lang="en-GB" smtClean="0"/>
              <a:t>‹#›</a:t>
            </a:fld>
            <a:endParaRPr lang="en-GB"/>
          </a:p>
        </p:txBody>
      </p:sp>
    </p:spTree>
    <p:extLst>
      <p:ext uri="{BB962C8B-B14F-4D97-AF65-F5344CB8AC3E}">
        <p14:creationId xmlns:p14="http://schemas.microsoft.com/office/powerpoint/2010/main" val="186255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57CF4F-667D-416C-9ADA-4AD00A26BA6B}"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B64F78-B7B5-4AA8-B657-E772730B63C8}" type="slidenum">
              <a:rPr lang="en-GB" smtClean="0"/>
              <a:t>‹#›</a:t>
            </a:fld>
            <a:endParaRPr lang="en-GB"/>
          </a:p>
        </p:txBody>
      </p:sp>
    </p:spTree>
    <p:extLst>
      <p:ext uri="{BB962C8B-B14F-4D97-AF65-F5344CB8AC3E}">
        <p14:creationId xmlns:p14="http://schemas.microsoft.com/office/powerpoint/2010/main" val="419696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57CF4F-667D-416C-9ADA-4AD00A26BA6B}" type="datetimeFigureOut">
              <a:rPr lang="en-GB" smtClean="0"/>
              <a:t>13/05/2019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B64F78-B7B5-4AA8-B657-E772730B63C8}" type="slidenum">
              <a:rPr lang="en-GB" smtClean="0"/>
              <a:t>‹#›</a:t>
            </a:fld>
            <a:endParaRPr lang="en-GB"/>
          </a:p>
        </p:txBody>
      </p:sp>
    </p:spTree>
    <p:extLst>
      <p:ext uri="{BB962C8B-B14F-4D97-AF65-F5344CB8AC3E}">
        <p14:creationId xmlns:p14="http://schemas.microsoft.com/office/powerpoint/2010/main" val="316544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57CF4F-667D-416C-9ADA-4AD00A26BA6B}" type="datetimeFigureOut">
              <a:rPr lang="en-GB" smtClean="0"/>
              <a:t>13/05/2019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B64F78-B7B5-4AA8-B657-E772730B63C8}" type="slidenum">
              <a:rPr lang="en-GB" smtClean="0"/>
              <a:t>‹#›</a:t>
            </a:fld>
            <a:endParaRPr lang="en-GB"/>
          </a:p>
        </p:txBody>
      </p:sp>
    </p:spTree>
    <p:extLst>
      <p:ext uri="{BB962C8B-B14F-4D97-AF65-F5344CB8AC3E}">
        <p14:creationId xmlns:p14="http://schemas.microsoft.com/office/powerpoint/2010/main" val="367982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57CF4F-667D-416C-9ADA-4AD00A26BA6B}" type="datetimeFigureOut">
              <a:rPr lang="en-GB" smtClean="0"/>
              <a:t>13/05/2019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B64F78-B7B5-4AA8-B657-E772730B63C8}" type="slidenum">
              <a:rPr lang="en-GB" smtClean="0"/>
              <a:t>‹#›</a:t>
            </a:fld>
            <a:endParaRPr lang="en-GB"/>
          </a:p>
        </p:txBody>
      </p:sp>
    </p:spTree>
    <p:extLst>
      <p:ext uri="{BB962C8B-B14F-4D97-AF65-F5344CB8AC3E}">
        <p14:creationId xmlns:p14="http://schemas.microsoft.com/office/powerpoint/2010/main" val="3648609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57CF4F-667D-416C-9ADA-4AD00A26BA6B}" type="datetimeFigureOut">
              <a:rPr lang="en-GB" smtClean="0"/>
              <a:t>13/05/2019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B64F78-B7B5-4AA8-B657-E772730B63C8}" type="slidenum">
              <a:rPr lang="en-GB" smtClean="0"/>
              <a:t>‹#›</a:t>
            </a:fld>
            <a:endParaRPr lang="en-GB"/>
          </a:p>
        </p:txBody>
      </p:sp>
    </p:spTree>
    <p:extLst>
      <p:ext uri="{BB962C8B-B14F-4D97-AF65-F5344CB8AC3E}">
        <p14:creationId xmlns:p14="http://schemas.microsoft.com/office/powerpoint/2010/main" val="24738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7CF4F-667D-416C-9ADA-4AD00A26BA6B}" type="datetimeFigureOut">
              <a:rPr lang="en-GB" smtClean="0"/>
              <a:t>13/05/2019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B64F78-B7B5-4AA8-B657-E772730B63C8}" type="slidenum">
              <a:rPr lang="en-GB" smtClean="0"/>
              <a:t>‹#›</a:t>
            </a:fld>
            <a:endParaRPr lang="en-GB"/>
          </a:p>
        </p:txBody>
      </p:sp>
    </p:spTree>
    <p:extLst>
      <p:ext uri="{BB962C8B-B14F-4D97-AF65-F5344CB8AC3E}">
        <p14:creationId xmlns:p14="http://schemas.microsoft.com/office/powerpoint/2010/main" val="1309319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57CF4F-667D-416C-9ADA-4AD00A26BA6B}" type="datetimeFigureOut">
              <a:rPr lang="en-GB" smtClean="0"/>
              <a:t>13/05/2019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B64F78-B7B5-4AA8-B657-E772730B63C8}" type="slidenum">
              <a:rPr lang="en-GB" smtClean="0"/>
              <a:t>‹#›</a:t>
            </a:fld>
            <a:endParaRPr lang="en-GB"/>
          </a:p>
        </p:txBody>
      </p:sp>
    </p:spTree>
    <p:extLst>
      <p:ext uri="{BB962C8B-B14F-4D97-AF65-F5344CB8AC3E}">
        <p14:creationId xmlns:p14="http://schemas.microsoft.com/office/powerpoint/2010/main" val="2398558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57CF4F-667D-416C-9ADA-4AD00A26BA6B}" type="datetimeFigureOut">
              <a:rPr lang="en-GB" smtClean="0"/>
              <a:t>13/05/2019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B64F78-B7B5-4AA8-B657-E772730B63C8}" type="slidenum">
              <a:rPr lang="en-GB" smtClean="0"/>
              <a:t>‹#›</a:t>
            </a:fld>
            <a:endParaRPr lang="en-GB"/>
          </a:p>
        </p:txBody>
      </p:sp>
    </p:spTree>
    <p:extLst>
      <p:ext uri="{BB962C8B-B14F-4D97-AF65-F5344CB8AC3E}">
        <p14:creationId xmlns:p14="http://schemas.microsoft.com/office/powerpoint/2010/main" val="99767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6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57CF4F-667D-416C-9ADA-4AD00A26BA6B}" type="datetimeFigureOut">
              <a:rPr lang="en-GB" smtClean="0"/>
              <a:t>13/05/2019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64F78-B7B5-4AA8-B657-E772730B63C8}" type="slidenum">
              <a:rPr lang="en-GB" smtClean="0"/>
              <a:t>‹#›</a:t>
            </a:fld>
            <a:endParaRPr lang="en-GB"/>
          </a:p>
        </p:txBody>
      </p:sp>
    </p:spTree>
    <p:extLst>
      <p:ext uri="{BB962C8B-B14F-4D97-AF65-F5344CB8AC3E}">
        <p14:creationId xmlns:p14="http://schemas.microsoft.com/office/powerpoint/2010/main" val="3241935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learn1.open.ac.uk/course/view.php?id=100179"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4178907" y="1970456"/>
            <a:ext cx="4560672" cy="3170099"/>
          </a:xfrm>
          <a:prstGeom prst="rect">
            <a:avLst/>
          </a:prstGeom>
          <a:noFill/>
        </p:spPr>
        <p:txBody>
          <a:bodyPr wrap="none" rtlCol="0">
            <a:spAutoFit/>
          </a:bodyPr>
          <a:lstStyle/>
          <a:p>
            <a:pPr marL="214313" indent="-214313">
              <a:buFont typeface="Arial" panose="020B0604020202020204" pitchFamily="34" charset="0"/>
              <a:buChar char="•"/>
            </a:pPr>
            <a:r>
              <a:rPr lang="en-GB" sz="2500" dirty="0"/>
              <a:t>ICT competence / confidence</a:t>
            </a:r>
          </a:p>
          <a:p>
            <a:pPr marL="214313" indent="-214313">
              <a:buFont typeface="Arial" panose="020B0604020202020204" pitchFamily="34" charset="0"/>
              <a:buChar char="•"/>
            </a:pPr>
            <a:r>
              <a:rPr lang="en-GB" sz="2500" dirty="0"/>
              <a:t>Subject knowledge / confidence</a:t>
            </a:r>
          </a:p>
          <a:p>
            <a:pPr marL="214313" indent="-214313">
              <a:buFont typeface="Arial" panose="020B0604020202020204" pitchFamily="34" charset="0"/>
              <a:buChar char="•"/>
            </a:pPr>
            <a:r>
              <a:rPr lang="en-GB" sz="2500" dirty="0"/>
              <a:t>Finding / analysing content</a:t>
            </a:r>
          </a:p>
          <a:p>
            <a:pPr marL="214313" indent="-214313">
              <a:buFont typeface="Arial" panose="020B0604020202020204" pitchFamily="34" charset="0"/>
              <a:buChar char="•"/>
            </a:pPr>
            <a:r>
              <a:rPr lang="en-GB" sz="2500" dirty="0"/>
              <a:t>Critical thinking</a:t>
            </a:r>
          </a:p>
          <a:p>
            <a:pPr marL="214313" indent="-214313">
              <a:buFont typeface="Arial" panose="020B0604020202020204" pitchFamily="34" charset="0"/>
              <a:buChar char="•"/>
            </a:pPr>
            <a:r>
              <a:rPr lang="en-GB" sz="2500" dirty="0" smtClean="0"/>
              <a:t>Ownership </a:t>
            </a:r>
            <a:r>
              <a:rPr lang="en-GB" sz="2500" dirty="0"/>
              <a:t>of learning</a:t>
            </a:r>
          </a:p>
          <a:p>
            <a:pPr marL="214313" indent="-214313">
              <a:buFont typeface="Arial" panose="020B0604020202020204" pitchFamily="34" charset="0"/>
              <a:buChar char="•"/>
            </a:pPr>
            <a:r>
              <a:rPr lang="en-GB" sz="2500" dirty="0"/>
              <a:t>Community</a:t>
            </a:r>
          </a:p>
          <a:p>
            <a:pPr marL="214313" indent="-214313">
              <a:buFont typeface="Arial" panose="020B0604020202020204" pitchFamily="34" charset="0"/>
              <a:buChar char="•"/>
            </a:pPr>
            <a:r>
              <a:rPr lang="en-GB" sz="2500" dirty="0" smtClean="0"/>
              <a:t>Employability </a:t>
            </a:r>
            <a:r>
              <a:rPr lang="en-GB" sz="2500" dirty="0"/>
              <a:t>skills</a:t>
            </a:r>
          </a:p>
          <a:p>
            <a:pPr marL="214313" indent="-214313">
              <a:buFont typeface="Arial" panose="020B0604020202020204" pitchFamily="34" charset="0"/>
              <a:buChar char="•"/>
            </a:pPr>
            <a:endParaRPr lang="en-GB" sz="2500" dirty="0"/>
          </a:p>
        </p:txBody>
      </p:sp>
      <p:sp>
        <p:nvSpPr>
          <p:cNvPr id="54" name="TextBox 53"/>
          <p:cNvSpPr txBox="1"/>
          <p:nvPr/>
        </p:nvSpPr>
        <p:spPr>
          <a:xfrm>
            <a:off x="312109" y="304521"/>
            <a:ext cx="4713726" cy="584775"/>
          </a:xfrm>
          <a:prstGeom prst="rect">
            <a:avLst/>
          </a:prstGeom>
          <a:noFill/>
        </p:spPr>
        <p:txBody>
          <a:bodyPr wrap="none" rtlCol="0">
            <a:spAutoFit/>
          </a:bodyPr>
          <a:lstStyle/>
          <a:p>
            <a:r>
              <a:rPr lang="en-GB" sz="3200" b="1" dirty="0"/>
              <a:t>Online Journal Club - why?</a:t>
            </a:r>
          </a:p>
        </p:txBody>
      </p:sp>
      <p:pic>
        <p:nvPicPr>
          <p:cNvPr id="47" name="Picture 46"/>
          <p:cNvPicPr>
            <a:picLocks noChangeAspect="1"/>
          </p:cNvPicPr>
          <p:nvPr/>
        </p:nvPicPr>
        <p:blipFill>
          <a:blip r:embed="rId2"/>
          <a:stretch>
            <a:fillRect/>
          </a:stretch>
        </p:blipFill>
        <p:spPr>
          <a:xfrm>
            <a:off x="448431" y="2121762"/>
            <a:ext cx="3286593" cy="2312159"/>
          </a:xfrm>
          <a:prstGeom prst="rect">
            <a:avLst/>
          </a:prstGeom>
          <a:effectLst>
            <a:softEdge rad="12700"/>
          </a:effectLst>
        </p:spPr>
      </p:pic>
      <p:pic>
        <p:nvPicPr>
          <p:cNvPr id="2" name="Picture 1"/>
          <p:cNvPicPr>
            <a:picLocks noChangeAspect="1"/>
          </p:cNvPicPr>
          <p:nvPr/>
        </p:nvPicPr>
        <p:blipFill>
          <a:blip r:embed="rId3"/>
          <a:stretch>
            <a:fillRect/>
          </a:stretch>
        </p:blipFill>
        <p:spPr>
          <a:xfrm>
            <a:off x="7251862" y="220670"/>
            <a:ext cx="1647825" cy="752475"/>
          </a:xfrm>
          <a:prstGeom prst="rect">
            <a:avLst/>
          </a:prstGeom>
        </p:spPr>
      </p:pic>
    </p:spTree>
    <p:extLst>
      <p:ext uri="{BB962C8B-B14F-4D97-AF65-F5344CB8AC3E}">
        <p14:creationId xmlns:p14="http://schemas.microsoft.com/office/powerpoint/2010/main" val="2545375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19821" y="1428260"/>
            <a:ext cx="2370284" cy="1792753"/>
          </a:xfrm>
          <a:prstGeom prst="rect">
            <a:avLst/>
          </a:prstGeom>
        </p:spPr>
      </p:pic>
      <p:pic>
        <p:nvPicPr>
          <p:cNvPr id="5" name="Picture 4"/>
          <p:cNvPicPr>
            <a:picLocks noChangeAspect="1"/>
          </p:cNvPicPr>
          <p:nvPr/>
        </p:nvPicPr>
        <p:blipFill>
          <a:blip r:embed="rId4"/>
          <a:stretch>
            <a:fillRect/>
          </a:stretch>
        </p:blipFill>
        <p:spPr>
          <a:xfrm>
            <a:off x="5461515" y="3363811"/>
            <a:ext cx="3194574" cy="3442317"/>
          </a:xfrm>
          <a:prstGeom prst="rect">
            <a:avLst/>
          </a:prstGeom>
        </p:spPr>
      </p:pic>
      <p:pic>
        <p:nvPicPr>
          <p:cNvPr id="1028" name="Picture 4" descr="Image result for advertis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387" y="94652"/>
            <a:ext cx="1786215" cy="11908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349192" y="3737620"/>
            <a:ext cx="4708145" cy="2880232"/>
          </a:xfrm>
          <a:prstGeom prst="rect">
            <a:avLst/>
          </a:prstGeom>
        </p:spPr>
      </p:pic>
      <p:pic>
        <p:nvPicPr>
          <p:cNvPr id="7" name="Picture 6"/>
          <p:cNvPicPr>
            <a:picLocks noChangeAspect="1"/>
          </p:cNvPicPr>
          <p:nvPr/>
        </p:nvPicPr>
        <p:blipFill>
          <a:blip r:embed="rId7"/>
          <a:stretch>
            <a:fillRect/>
          </a:stretch>
        </p:blipFill>
        <p:spPr>
          <a:xfrm>
            <a:off x="6188762" y="118034"/>
            <a:ext cx="2802687" cy="1167428"/>
          </a:xfrm>
          <a:prstGeom prst="rect">
            <a:avLst/>
          </a:prstGeom>
        </p:spPr>
      </p:pic>
      <p:pic>
        <p:nvPicPr>
          <p:cNvPr id="2" name="Picture 1"/>
          <p:cNvPicPr>
            <a:picLocks noChangeAspect="1"/>
          </p:cNvPicPr>
          <p:nvPr/>
        </p:nvPicPr>
        <p:blipFill>
          <a:blip r:embed="rId8"/>
          <a:stretch>
            <a:fillRect/>
          </a:stretch>
        </p:blipFill>
        <p:spPr>
          <a:xfrm>
            <a:off x="2664672" y="566580"/>
            <a:ext cx="2392665" cy="2172288"/>
          </a:xfrm>
          <a:prstGeom prst="rect">
            <a:avLst/>
          </a:prstGeom>
        </p:spPr>
      </p:pic>
      <p:pic>
        <p:nvPicPr>
          <p:cNvPr id="3" name="Picture 2"/>
          <p:cNvPicPr>
            <a:picLocks noChangeAspect="1"/>
          </p:cNvPicPr>
          <p:nvPr/>
        </p:nvPicPr>
        <p:blipFill>
          <a:blip r:embed="rId9"/>
          <a:stretch>
            <a:fillRect/>
          </a:stretch>
        </p:blipFill>
        <p:spPr>
          <a:xfrm>
            <a:off x="812317" y="1743536"/>
            <a:ext cx="866775" cy="866775"/>
          </a:xfrm>
          <a:prstGeom prst="rect">
            <a:avLst/>
          </a:prstGeom>
        </p:spPr>
      </p:pic>
      <p:pic>
        <p:nvPicPr>
          <p:cNvPr id="8" name="Picture 7"/>
          <p:cNvPicPr>
            <a:picLocks noChangeAspect="1"/>
          </p:cNvPicPr>
          <p:nvPr/>
        </p:nvPicPr>
        <p:blipFill>
          <a:blip r:embed="rId10"/>
          <a:stretch>
            <a:fillRect/>
          </a:stretch>
        </p:blipFill>
        <p:spPr>
          <a:xfrm>
            <a:off x="2236047" y="3033456"/>
            <a:ext cx="857250" cy="409575"/>
          </a:xfrm>
          <a:prstGeom prst="rect">
            <a:avLst/>
          </a:prstGeom>
        </p:spPr>
      </p:pic>
    </p:spTree>
    <p:extLst>
      <p:ext uri="{BB962C8B-B14F-4D97-AF65-F5344CB8AC3E}">
        <p14:creationId xmlns:p14="http://schemas.microsoft.com/office/powerpoint/2010/main" val="4070232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33" y="71201"/>
            <a:ext cx="7886700" cy="994172"/>
          </a:xfrm>
        </p:spPr>
        <p:txBody>
          <a:bodyPr>
            <a:normAutofit/>
          </a:bodyPr>
          <a:lstStyle/>
          <a:p>
            <a:r>
              <a:rPr lang="en-GB" sz="3200" b="1" dirty="0">
                <a:latin typeface="+mn-lt"/>
              </a:rPr>
              <a:t>The student perspective (JISC survey)</a:t>
            </a:r>
          </a:p>
        </p:txBody>
      </p:sp>
      <p:pic>
        <p:nvPicPr>
          <p:cNvPr id="10" name="Picture 9"/>
          <p:cNvPicPr>
            <a:picLocks noChangeAspect="1"/>
          </p:cNvPicPr>
          <p:nvPr/>
        </p:nvPicPr>
        <p:blipFill rotWithShape="1">
          <a:blip r:embed="rId3"/>
          <a:srcRect b="5374"/>
          <a:stretch/>
        </p:blipFill>
        <p:spPr>
          <a:xfrm>
            <a:off x="1550756" y="949438"/>
            <a:ext cx="6042488" cy="5545029"/>
          </a:xfrm>
          <a:prstGeom prst="rect">
            <a:avLst/>
          </a:prstGeom>
        </p:spPr>
      </p:pic>
    </p:spTree>
    <p:extLst>
      <p:ext uri="{BB962C8B-B14F-4D97-AF65-F5344CB8AC3E}">
        <p14:creationId xmlns:p14="http://schemas.microsoft.com/office/powerpoint/2010/main" val="5183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520" y="106710"/>
            <a:ext cx="7886700" cy="994172"/>
          </a:xfrm>
        </p:spPr>
        <p:txBody>
          <a:bodyPr>
            <a:normAutofit/>
          </a:bodyPr>
          <a:lstStyle/>
          <a:p>
            <a:r>
              <a:rPr lang="en-GB" sz="3200" b="1" dirty="0">
                <a:latin typeface="+mn-lt"/>
              </a:rPr>
              <a:t>The student perspective (JISC survey)</a:t>
            </a:r>
          </a:p>
        </p:txBody>
      </p:sp>
      <p:pic>
        <p:nvPicPr>
          <p:cNvPr id="9" name="Picture 8"/>
          <p:cNvPicPr>
            <a:picLocks noChangeAspect="1"/>
          </p:cNvPicPr>
          <p:nvPr/>
        </p:nvPicPr>
        <p:blipFill rotWithShape="1">
          <a:blip r:embed="rId3"/>
          <a:srcRect b="1814"/>
          <a:stretch/>
        </p:blipFill>
        <p:spPr>
          <a:xfrm>
            <a:off x="1260629" y="922805"/>
            <a:ext cx="6294268" cy="5821009"/>
          </a:xfrm>
          <a:prstGeom prst="rect">
            <a:avLst/>
          </a:prstGeom>
        </p:spPr>
      </p:pic>
    </p:spTree>
    <p:extLst>
      <p:ext uri="{BB962C8B-B14F-4D97-AF65-F5344CB8AC3E}">
        <p14:creationId xmlns:p14="http://schemas.microsoft.com/office/powerpoint/2010/main" val="477818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mn-lt"/>
              </a:rPr>
              <a:t>Any questions?</a:t>
            </a:r>
          </a:p>
        </p:txBody>
      </p:sp>
      <p:pic>
        <p:nvPicPr>
          <p:cNvPr id="4" name="Content Placeholder 3"/>
          <p:cNvPicPr>
            <a:picLocks noGrp="1" noChangeAspect="1"/>
          </p:cNvPicPr>
          <p:nvPr>
            <p:ph idx="1"/>
          </p:nvPr>
        </p:nvPicPr>
        <p:blipFill>
          <a:blip r:embed="rId3"/>
          <a:stretch>
            <a:fillRect/>
          </a:stretch>
        </p:blipFill>
        <p:spPr>
          <a:xfrm>
            <a:off x="1393794" y="1600503"/>
            <a:ext cx="6356412" cy="4691798"/>
          </a:xfrm>
          <a:prstGeom prst="rect">
            <a:avLst/>
          </a:prstGeom>
        </p:spPr>
      </p:pic>
    </p:spTree>
    <p:extLst>
      <p:ext uri="{BB962C8B-B14F-4D97-AF65-F5344CB8AC3E}">
        <p14:creationId xmlns:p14="http://schemas.microsoft.com/office/powerpoint/2010/main" val="2578536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4536489" y="355275"/>
            <a:ext cx="4816136" cy="4324261"/>
          </a:xfrm>
          <a:prstGeom prst="rect">
            <a:avLst/>
          </a:prstGeom>
        </p:spPr>
        <p:txBody>
          <a:bodyPr wrap="square">
            <a:spAutoFit/>
          </a:bodyPr>
          <a:lstStyle/>
          <a:p>
            <a:pPr marL="214313" indent="-214313">
              <a:buFont typeface="Arial" panose="020B0604020202020204" pitchFamily="34" charset="0"/>
              <a:buChar char="•"/>
            </a:pPr>
            <a:r>
              <a:rPr lang="en-GB" sz="2500" dirty="0"/>
              <a:t>Fun </a:t>
            </a:r>
          </a:p>
          <a:p>
            <a:pPr marL="214313" indent="-214313">
              <a:buFont typeface="Arial" panose="020B0604020202020204" pitchFamily="34" charset="0"/>
              <a:buChar char="•"/>
            </a:pPr>
            <a:r>
              <a:rPr lang="en-GB" sz="2500" dirty="0"/>
              <a:t>Safe</a:t>
            </a:r>
          </a:p>
          <a:p>
            <a:pPr marL="214313" indent="-214313">
              <a:buFont typeface="Arial" panose="020B0604020202020204" pitchFamily="34" charset="0"/>
              <a:buChar char="•"/>
            </a:pPr>
            <a:r>
              <a:rPr lang="en-GB" sz="2500" dirty="0"/>
              <a:t>Optional </a:t>
            </a:r>
            <a:endParaRPr lang="en-GB" sz="2500" dirty="0" smtClean="0"/>
          </a:p>
          <a:p>
            <a:pPr marL="214313" indent="-214313">
              <a:buFont typeface="Arial" panose="020B0604020202020204" pitchFamily="34" charset="0"/>
              <a:buChar char="•"/>
            </a:pPr>
            <a:r>
              <a:rPr lang="en-GB" sz="2500" dirty="0"/>
              <a:t>Outside of formal study</a:t>
            </a:r>
          </a:p>
          <a:p>
            <a:pPr marL="214313" indent="-214313">
              <a:buFont typeface="Arial" panose="020B0604020202020204" pitchFamily="34" charset="0"/>
              <a:buChar char="•"/>
            </a:pPr>
            <a:r>
              <a:rPr lang="en-GB" sz="2500" dirty="0"/>
              <a:t>Own identity</a:t>
            </a:r>
          </a:p>
          <a:p>
            <a:pPr marL="214313" indent="-214313">
              <a:buFont typeface="Arial" panose="020B0604020202020204" pitchFamily="34" charset="0"/>
              <a:buChar char="•"/>
            </a:pPr>
            <a:r>
              <a:rPr lang="en-GB" sz="2500" dirty="0" smtClean="0"/>
              <a:t>Supportive</a:t>
            </a:r>
            <a:endParaRPr lang="en-GB" sz="2500" dirty="0"/>
          </a:p>
          <a:p>
            <a:pPr marL="214313" indent="-214313">
              <a:buFont typeface="Arial" panose="020B0604020202020204" pitchFamily="34" charset="0"/>
              <a:buChar char="•"/>
            </a:pPr>
            <a:r>
              <a:rPr lang="en-GB" sz="2500" dirty="0" smtClean="0"/>
              <a:t>Informative but no </a:t>
            </a:r>
            <a:r>
              <a:rPr lang="en-GB" sz="2500" dirty="0"/>
              <a:t>‘teaching’</a:t>
            </a:r>
          </a:p>
          <a:p>
            <a:pPr marL="214313" indent="-214313">
              <a:buFont typeface="Arial" panose="020B0604020202020204" pitchFamily="34" charset="0"/>
              <a:buChar char="•"/>
            </a:pPr>
            <a:r>
              <a:rPr lang="en-GB" sz="2500" dirty="0"/>
              <a:t>No recordings</a:t>
            </a:r>
          </a:p>
          <a:p>
            <a:pPr marL="214313" indent="-214313">
              <a:buFont typeface="Arial" panose="020B0604020202020204" pitchFamily="34" charset="0"/>
              <a:buChar char="•"/>
            </a:pPr>
            <a:r>
              <a:rPr lang="en-GB" sz="2500" dirty="0" smtClean="0"/>
              <a:t>Open </a:t>
            </a:r>
            <a:r>
              <a:rPr lang="en-GB" sz="2500" dirty="0"/>
              <a:t>to any student, wherever they were</a:t>
            </a:r>
          </a:p>
          <a:p>
            <a:endParaRPr lang="en-GB" sz="2500" dirty="0"/>
          </a:p>
        </p:txBody>
      </p:sp>
      <p:sp>
        <p:nvSpPr>
          <p:cNvPr id="6" name="TextBox 5"/>
          <p:cNvSpPr txBox="1"/>
          <p:nvPr/>
        </p:nvSpPr>
        <p:spPr>
          <a:xfrm>
            <a:off x="4536489" y="5374348"/>
            <a:ext cx="3300071" cy="584775"/>
          </a:xfrm>
          <a:prstGeom prst="rect">
            <a:avLst/>
          </a:prstGeom>
          <a:noFill/>
        </p:spPr>
        <p:txBody>
          <a:bodyPr wrap="none" rtlCol="0">
            <a:spAutoFit/>
          </a:bodyPr>
          <a:lstStyle/>
          <a:p>
            <a:r>
              <a:rPr lang="en-GB" sz="3200" b="1" dirty="0"/>
              <a:t>Issue – no budget!</a:t>
            </a:r>
          </a:p>
        </p:txBody>
      </p:sp>
      <p:pic>
        <p:nvPicPr>
          <p:cNvPr id="4" name="Picture 3"/>
          <p:cNvPicPr>
            <a:picLocks noChangeAspect="1"/>
          </p:cNvPicPr>
          <p:nvPr/>
        </p:nvPicPr>
        <p:blipFill>
          <a:blip r:embed="rId2"/>
          <a:stretch>
            <a:fillRect/>
          </a:stretch>
        </p:blipFill>
        <p:spPr>
          <a:xfrm>
            <a:off x="1112515" y="463985"/>
            <a:ext cx="2320336" cy="2414600"/>
          </a:xfrm>
          <a:prstGeom prst="rect">
            <a:avLst/>
          </a:prstGeom>
        </p:spPr>
      </p:pic>
      <p:pic>
        <p:nvPicPr>
          <p:cNvPr id="5" name="Picture 4"/>
          <p:cNvPicPr>
            <a:picLocks noChangeAspect="1"/>
          </p:cNvPicPr>
          <p:nvPr/>
        </p:nvPicPr>
        <p:blipFill>
          <a:blip r:embed="rId3"/>
          <a:stretch>
            <a:fillRect/>
          </a:stretch>
        </p:blipFill>
        <p:spPr>
          <a:xfrm>
            <a:off x="1101322" y="4922003"/>
            <a:ext cx="1210168" cy="1387265"/>
          </a:xfrm>
          <a:prstGeom prst="rect">
            <a:avLst/>
          </a:prstGeom>
        </p:spPr>
      </p:pic>
      <p:sp>
        <p:nvSpPr>
          <p:cNvPr id="7" name="Rectangle 6"/>
          <p:cNvSpPr/>
          <p:nvPr/>
        </p:nvSpPr>
        <p:spPr>
          <a:xfrm>
            <a:off x="2489532" y="4881906"/>
            <a:ext cx="1523174" cy="1569660"/>
          </a:xfrm>
          <a:prstGeom prst="rect">
            <a:avLst/>
          </a:prstGeom>
        </p:spPr>
        <p:txBody>
          <a:bodyPr wrap="none">
            <a:spAutoFit/>
          </a:bodyPr>
          <a:lstStyle/>
          <a:p>
            <a:r>
              <a:rPr lang="en-GB" sz="3200" b="1" dirty="0"/>
              <a:t>Online </a:t>
            </a:r>
          </a:p>
          <a:p>
            <a:r>
              <a:rPr lang="en-GB" sz="3200" b="1" dirty="0"/>
              <a:t>Journal </a:t>
            </a:r>
          </a:p>
          <a:p>
            <a:r>
              <a:rPr lang="en-GB" sz="3200" b="1" dirty="0"/>
              <a:t>Club </a:t>
            </a:r>
            <a:endParaRPr lang="en-GB" sz="3200" dirty="0"/>
          </a:p>
        </p:txBody>
      </p:sp>
    </p:spTree>
    <p:extLst>
      <p:ext uri="{BB962C8B-B14F-4D97-AF65-F5344CB8AC3E}">
        <p14:creationId xmlns:p14="http://schemas.microsoft.com/office/powerpoint/2010/main" val="160158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5593165" y="5530311"/>
            <a:ext cx="3107069" cy="892552"/>
          </a:xfrm>
          <a:prstGeom prst="rect">
            <a:avLst/>
          </a:prstGeom>
          <a:noFill/>
        </p:spPr>
        <p:txBody>
          <a:bodyPr wrap="none" rtlCol="0">
            <a:spAutoFit/>
          </a:bodyPr>
          <a:lstStyle/>
          <a:p>
            <a:pPr marL="214313" indent="-214313">
              <a:buFont typeface="Arial" panose="020B0604020202020204" pitchFamily="34" charset="0"/>
              <a:buChar char="•"/>
            </a:pPr>
            <a:r>
              <a:rPr lang="en-GB" sz="2500" dirty="0"/>
              <a:t>Between modules</a:t>
            </a:r>
          </a:p>
          <a:p>
            <a:pPr marL="214313" indent="-214313">
              <a:buFont typeface="Arial" panose="020B0604020202020204" pitchFamily="34" charset="0"/>
              <a:buChar char="•"/>
            </a:pPr>
            <a:r>
              <a:rPr lang="en-GB" sz="2500" dirty="0"/>
              <a:t>During presentation</a:t>
            </a:r>
          </a:p>
        </p:txBody>
      </p:sp>
      <p:sp>
        <p:nvSpPr>
          <p:cNvPr id="54" name="TextBox 53"/>
          <p:cNvSpPr txBox="1"/>
          <p:nvPr/>
        </p:nvSpPr>
        <p:spPr>
          <a:xfrm>
            <a:off x="318533" y="276899"/>
            <a:ext cx="5082032" cy="584775"/>
          </a:xfrm>
          <a:prstGeom prst="rect">
            <a:avLst/>
          </a:prstGeom>
          <a:noFill/>
        </p:spPr>
        <p:txBody>
          <a:bodyPr wrap="none" rtlCol="0">
            <a:spAutoFit/>
          </a:bodyPr>
          <a:lstStyle/>
          <a:p>
            <a:r>
              <a:rPr lang="en-GB" sz="3200" b="1" dirty="0"/>
              <a:t>Online Journal Club - where?</a:t>
            </a:r>
          </a:p>
        </p:txBody>
      </p:sp>
      <p:grpSp>
        <p:nvGrpSpPr>
          <p:cNvPr id="3" name="Group 2"/>
          <p:cNvGrpSpPr/>
          <p:nvPr/>
        </p:nvGrpSpPr>
        <p:grpSpPr>
          <a:xfrm>
            <a:off x="1825816" y="2956523"/>
            <a:ext cx="4957978" cy="2033090"/>
            <a:chOff x="1312222" y="1395910"/>
            <a:chExt cx="4957978" cy="2033090"/>
          </a:xfrm>
        </p:grpSpPr>
        <p:pic>
          <p:nvPicPr>
            <p:cNvPr id="4" name="Picture 3"/>
            <p:cNvPicPr>
              <a:picLocks noChangeAspect="1"/>
            </p:cNvPicPr>
            <p:nvPr/>
          </p:nvPicPr>
          <p:blipFill>
            <a:blip r:embed="rId2"/>
            <a:stretch>
              <a:fillRect/>
            </a:stretch>
          </p:blipFill>
          <p:spPr>
            <a:xfrm>
              <a:off x="3012314" y="1395910"/>
              <a:ext cx="3257886" cy="2033090"/>
            </a:xfrm>
            <a:prstGeom prst="rect">
              <a:avLst/>
            </a:prstGeom>
          </p:spPr>
        </p:pic>
        <p:sp>
          <p:nvSpPr>
            <p:cNvPr id="91" name="TextBox 90"/>
            <p:cNvSpPr txBox="1"/>
            <p:nvPr/>
          </p:nvSpPr>
          <p:spPr>
            <a:xfrm>
              <a:off x="1315285" y="2826224"/>
              <a:ext cx="1247799" cy="338554"/>
            </a:xfrm>
            <a:prstGeom prst="rect">
              <a:avLst/>
            </a:prstGeom>
            <a:noFill/>
          </p:spPr>
          <p:txBody>
            <a:bodyPr wrap="square" rtlCol="0">
              <a:spAutoFit/>
            </a:bodyPr>
            <a:lstStyle/>
            <a:p>
              <a:r>
                <a:rPr lang="en-GB" sz="1600" dirty="0"/>
                <a:t>Online room</a:t>
              </a:r>
            </a:p>
          </p:txBody>
        </p:sp>
        <p:sp>
          <p:nvSpPr>
            <p:cNvPr id="92" name="TextBox 91"/>
            <p:cNvSpPr txBox="1"/>
            <p:nvPr/>
          </p:nvSpPr>
          <p:spPr>
            <a:xfrm>
              <a:off x="1318575" y="2530846"/>
              <a:ext cx="728469" cy="338554"/>
            </a:xfrm>
            <a:prstGeom prst="rect">
              <a:avLst/>
            </a:prstGeom>
            <a:noFill/>
          </p:spPr>
          <p:txBody>
            <a:bodyPr wrap="none" rtlCol="0">
              <a:spAutoFit/>
            </a:bodyPr>
            <a:lstStyle/>
            <a:p>
              <a:r>
                <a:rPr lang="en-GB" sz="1600" dirty="0"/>
                <a:t>Forum</a:t>
              </a:r>
            </a:p>
          </p:txBody>
        </p:sp>
        <p:sp>
          <p:nvSpPr>
            <p:cNvPr id="93" name="TextBox 92"/>
            <p:cNvSpPr txBox="1"/>
            <p:nvPr/>
          </p:nvSpPr>
          <p:spPr>
            <a:xfrm>
              <a:off x="1312222" y="1610403"/>
              <a:ext cx="970137" cy="338554"/>
            </a:xfrm>
            <a:prstGeom prst="rect">
              <a:avLst/>
            </a:prstGeom>
            <a:noFill/>
          </p:spPr>
          <p:txBody>
            <a:bodyPr wrap="none" rtlCol="0">
              <a:spAutoFit/>
            </a:bodyPr>
            <a:lstStyle/>
            <a:p>
              <a:r>
                <a:rPr lang="en-GB" sz="1600" dirty="0"/>
                <a:t>Guidance</a:t>
              </a:r>
            </a:p>
          </p:txBody>
        </p:sp>
        <p:sp>
          <p:nvSpPr>
            <p:cNvPr id="94" name="TextBox 93"/>
            <p:cNvSpPr txBox="1"/>
            <p:nvPr/>
          </p:nvSpPr>
          <p:spPr>
            <a:xfrm>
              <a:off x="1312222" y="1903161"/>
              <a:ext cx="517065" cy="338554"/>
            </a:xfrm>
            <a:prstGeom prst="rect">
              <a:avLst/>
            </a:prstGeom>
            <a:noFill/>
          </p:spPr>
          <p:txBody>
            <a:bodyPr wrap="none" rtlCol="0">
              <a:spAutoFit/>
            </a:bodyPr>
            <a:lstStyle/>
            <a:p>
              <a:r>
                <a:rPr lang="en-GB" sz="1600" dirty="0"/>
                <a:t>Tips</a:t>
              </a:r>
            </a:p>
          </p:txBody>
        </p:sp>
        <p:sp>
          <p:nvSpPr>
            <p:cNvPr id="95" name="TextBox 94"/>
            <p:cNvSpPr txBox="1"/>
            <p:nvPr/>
          </p:nvSpPr>
          <p:spPr>
            <a:xfrm>
              <a:off x="1312222" y="2208939"/>
              <a:ext cx="1031180" cy="338554"/>
            </a:xfrm>
            <a:prstGeom prst="rect">
              <a:avLst/>
            </a:prstGeom>
            <a:noFill/>
          </p:spPr>
          <p:txBody>
            <a:bodyPr wrap="none" rtlCol="0">
              <a:spAutoFit/>
            </a:bodyPr>
            <a:lstStyle/>
            <a:p>
              <a:r>
                <a:rPr lang="en-GB" sz="1600" dirty="0"/>
                <a:t>Templates</a:t>
              </a:r>
            </a:p>
          </p:txBody>
        </p:sp>
        <p:cxnSp>
          <p:nvCxnSpPr>
            <p:cNvPr id="97" name="Straight Arrow Connector 96"/>
            <p:cNvCxnSpPr/>
            <p:nvPr/>
          </p:nvCxnSpPr>
          <p:spPr>
            <a:xfrm flipV="1">
              <a:off x="2488701" y="1784415"/>
              <a:ext cx="497276" cy="3565"/>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2505047" y="2081316"/>
              <a:ext cx="497276" cy="3565"/>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2473440" y="2412456"/>
              <a:ext cx="497276" cy="3565"/>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2474259" y="2724942"/>
              <a:ext cx="497276" cy="3565"/>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2480209" y="3011960"/>
              <a:ext cx="497276" cy="3565"/>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a:blip r:embed="rId3"/>
          <a:stretch>
            <a:fillRect/>
          </a:stretch>
        </p:blipFill>
        <p:spPr>
          <a:xfrm>
            <a:off x="2797665" y="1224666"/>
            <a:ext cx="2127906" cy="687274"/>
          </a:xfrm>
          <a:prstGeom prst="rect">
            <a:avLst/>
          </a:prstGeom>
        </p:spPr>
      </p:pic>
      <p:sp>
        <p:nvSpPr>
          <p:cNvPr id="22" name="TextBox 21"/>
          <p:cNvSpPr txBox="1"/>
          <p:nvPr/>
        </p:nvSpPr>
        <p:spPr>
          <a:xfrm>
            <a:off x="343799" y="5530311"/>
            <a:ext cx="4953600" cy="584775"/>
          </a:xfrm>
          <a:prstGeom prst="rect">
            <a:avLst/>
          </a:prstGeom>
          <a:noFill/>
        </p:spPr>
        <p:txBody>
          <a:bodyPr wrap="none" rtlCol="0">
            <a:spAutoFit/>
          </a:bodyPr>
          <a:lstStyle/>
          <a:p>
            <a:r>
              <a:rPr lang="en-GB" sz="3200" b="1" dirty="0"/>
              <a:t>Online Journal Club - when?</a:t>
            </a:r>
          </a:p>
        </p:txBody>
      </p:sp>
      <p:pic>
        <p:nvPicPr>
          <p:cNvPr id="6" name="Picture 5"/>
          <p:cNvPicPr>
            <a:picLocks noChangeAspect="1"/>
          </p:cNvPicPr>
          <p:nvPr/>
        </p:nvPicPr>
        <p:blipFill>
          <a:blip r:embed="rId4"/>
          <a:stretch>
            <a:fillRect/>
          </a:stretch>
        </p:blipFill>
        <p:spPr>
          <a:xfrm>
            <a:off x="5079013" y="1224666"/>
            <a:ext cx="1956565" cy="687274"/>
          </a:xfrm>
          <a:prstGeom prst="rect">
            <a:avLst/>
          </a:prstGeom>
        </p:spPr>
      </p:pic>
    </p:spTree>
    <p:extLst>
      <p:ext uri="{BB962C8B-B14F-4D97-AF65-F5344CB8AC3E}">
        <p14:creationId xmlns:p14="http://schemas.microsoft.com/office/powerpoint/2010/main" val="4251050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6666227" y="2052989"/>
            <a:ext cx="836553" cy="806828"/>
          </a:xfrm>
          <a:prstGeom prst="rect">
            <a:avLst/>
          </a:prstGeom>
        </p:spPr>
      </p:pic>
      <p:sp>
        <p:nvSpPr>
          <p:cNvPr id="48" name="TextBox 47"/>
          <p:cNvSpPr txBox="1"/>
          <p:nvPr/>
        </p:nvSpPr>
        <p:spPr>
          <a:xfrm>
            <a:off x="248319" y="3781057"/>
            <a:ext cx="2303900" cy="2816156"/>
          </a:xfrm>
          <a:prstGeom prst="rect">
            <a:avLst/>
          </a:prstGeom>
          <a:noFill/>
        </p:spPr>
        <p:txBody>
          <a:bodyPr wrap="none" rtlCol="0">
            <a:spAutoFit/>
          </a:bodyPr>
          <a:lstStyle/>
          <a:p>
            <a:r>
              <a:rPr lang="en-GB" sz="2600" dirty="0">
                <a:solidFill>
                  <a:srgbClr val="7030A0"/>
                </a:solidFill>
              </a:rPr>
              <a:t>Student groups</a:t>
            </a:r>
          </a:p>
          <a:p>
            <a:endParaRPr lang="en-GB" sz="2600" dirty="0"/>
          </a:p>
          <a:p>
            <a:pPr marL="214313" indent="-214313">
              <a:buFont typeface="Arial" panose="020B0604020202020204" pitchFamily="34" charset="0"/>
              <a:buChar char="•"/>
            </a:pPr>
            <a:r>
              <a:rPr lang="en-GB" sz="2500" dirty="0"/>
              <a:t>Same module</a:t>
            </a:r>
          </a:p>
          <a:p>
            <a:pPr marL="214313" indent="-214313">
              <a:buFont typeface="Arial" panose="020B0604020202020204" pitchFamily="34" charset="0"/>
              <a:buChar char="•"/>
            </a:pPr>
            <a:r>
              <a:rPr lang="en-GB" sz="2500" dirty="0"/>
              <a:t>Same pathway</a:t>
            </a:r>
          </a:p>
          <a:p>
            <a:pPr marL="214313" indent="-214313">
              <a:buFont typeface="Arial" panose="020B0604020202020204" pitchFamily="34" charset="0"/>
              <a:buChar char="•"/>
            </a:pPr>
            <a:r>
              <a:rPr lang="en-GB" sz="2500" dirty="0"/>
              <a:t>Same level</a:t>
            </a:r>
          </a:p>
          <a:p>
            <a:pPr marL="214313" indent="-214313">
              <a:buFont typeface="Arial" panose="020B0604020202020204" pitchFamily="34" charset="0"/>
              <a:buChar char="•"/>
            </a:pPr>
            <a:r>
              <a:rPr lang="en-GB" sz="2500" dirty="0"/>
              <a:t>Cross level</a:t>
            </a:r>
          </a:p>
          <a:p>
            <a:pPr marL="214313" indent="-214313">
              <a:buFont typeface="Arial" panose="020B0604020202020204" pitchFamily="34" charset="0"/>
              <a:buChar char="•"/>
            </a:pPr>
            <a:r>
              <a:rPr lang="en-GB" sz="2500" dirty="0"/>
              <a:t>Cross-faculty</a:t>
            </a:r>
          </a:p>
        </p:txBody>
      </p:sp>
      <p:sp>
        <p:nvSpPr>
          <p:cNvPr id="54" name="TextBox 53"/>
          <p:cNvSpPr txBox="1"/>
          <p:nvPr/>
        </p:nvSpPr>
        <p:spPr>
          <a:xfrm>
            <a:off x="318533" y="276899"/>
            <a:ext cx="4747582" cy="584775"/>
          </a:xfrm>
          <a:prstGeom prst="rect">
            <a:avLst/>
          </a:prstGeom>
          <a:noFill/>
        </p:spPr>
        <p:txBody>
          <a:bodyPr wrap="none" rtlCol="0">
            <a:spAutoFit/>
          </a:bodyPr>
          <a:lstStyle/>
          <a:p>
            <a:r>
              <a:rPr lang="en-GB" sz="3200" b="1" dirty="0"/>
              <a:t>Online Journal Club - how?</a:t>
            </a:r>
          </a:p>
        </p:txBody>
      </p:sp>
      <p:sp>
        <p:nvSpPr>
          <p:cNvPr id="55" name="TextBox 54"/>
          <p:cNvSpPr txBox="1"/>
          <p:nvPr/>
        </p:nvSpPr>
        <p:spPr>
          <a:xfrm>
            <a:off x="3100272" y="3781057"/>
            <a:ext cx="3984232" cy="3293209"/>
          </a:xfrm>
          <a:prstGeom prst="rect">
            <a:avLst/>
          </a:prstGeom>
          <a:noFill/>
        </p:spPr>
        <p:txBody>
          <a:bodyPr wrap="none" rtlCol="0">
            <a:spAutoFit/>
          </a:bodyPr>
          <a:lstStyle/>
          <a:p>
            <a:r>
              <a:rPr lang="en-GB" sz="2600" dirty="0">
                <a:solidFill>
                  <a:srgbClr val="7030A0"/>
                </a:solidFill>
              </a:rPr>
              <a:t>Journal Club Models</a:t>
            </a:r>
          </a:p>
          <a:p>
            <a:endParaRPr lang="en-GB" sz="2600" dirty="0"/>
          </a:p>
          <a:p>
            <a:pPr marL="214313" indent="-214313">
              <a:buFont typeface="Arial" panose="020B0604020202020204" pitchFamily="34" charset="0"/>
              <a:buChar char="•"/>
            </a:pPr>
            <a:r>
              <a:rPr lang="en-GB" sz="2500" dirty="0"/>
              <a:t>Item of news</a:t>
            </a:r>
          </a:p>
          <a:p>
            <a:pPr marL="214313" indent="-214313">
              <a:buFont typeface="Arial" panose="020B0604020202020204" pitchFamily="34" charset="0"/>
              <a:buChar char="•"/>
            </a:pPr>
            <a:r>
              <a:rPr lang="en-GB" sz="2500" dirty="0"/>
              <a:t>Item of news (+ ref)</a:t>
            </a:r>
          </a:p>
          <a:p>
            <a:pPr marL="214313" indent="-214313">
              <a:buFont typeface="Arial" panose="020B0604020202020204" pitchFamily="34" charset="0"/>
              <a:buChar char="•"/>
            </a:pPr>
            <a:r>
              <a:rPr lang="en-GB" sz="2500" dirty="0"/>
              <a:t>Original article</a:t>
            </a:r>
          </a:p>
          <a:p>
            <a:pPr marL="214313" indent="-214313">
              <a:buFont typeface="Arial" panose="020B0604020202020204" pitchFamily="34" charset="0"/>
              <a:buChar char="•"/>
            </a:pPr>
            <a:r>
              <a:rPr lang="en-GB" sz="2500" dirty="0"/>
              <a:t>‘full’ or ‘part’ presentation</a:t>
            </a:r>
          </a:p>
          <a:p>
            <a:pPr marL="214313" indent="-214313">
              <a:buFont typeface="Arial" panose="020B0604020202020204" pitchFamily="34" charset="0"/>
              <a:buChar char="•"/>
            </a:pPr>
            <a:endParaRPr lang="en-GB" sz="2600" dirty="0"/>
          </a:p>
          <a:p>
            <a:endParaRPr lang="en-GB" sz="2600" dirty="0"/>
          </a:p>
        </p:txBody>
      </p:sp>
      <p:grpSp>
        <p:nvGrpSpPr>
          <p:cNvPr id="3" name="Group 2"/>
          <p:cNvGrpSpPr/>
          <p:nvPr/>
        </p:nvGrpSpPr>
        <p:grpSpPr>
          <a:xfrm>
            <a:off x="1550500" y="1304820"/>
            <a:ext cx="4957978" cy="2033090"/>
            <a:chOff x="1312222" y="1395910"/>
            <a:chExt cx="4957978" cy="2033090"/>
          </a:xfrm>
        </p:grpSpPr>
        <p:pic>
          <p:nvPicPr>
            <p:cNvPr id="4" name="Picture 3"/>
            <p:cNvPicPr>
              <a:picLocks noChangeAspect="1"/>
            </p:cNvPicPr>
            <p:nvPr/>
          </p:nvPicPr>
          <p:blipFill>
            <a:blip r:embed="rId3"/>
            <a:stretch>
              <a:fillRect/>
            </a:stretch>
          </p:blipFill>
          <p:spPr>
            <a:xfrm>
              <a:off x="3012314" y="1395910"/>
              <a:ext cx="3257886" cy="2033090"/>
            </a:xfrm>
            <a:prstGeom prst="rect">
              <a:avLst/>
            </a:prstGeom>
          </p:spPr>
        </p:pic>
        <p:sp>
          <p:nvSpPr>
            <p:cNvPr id="91" name="TextBox 90"/>
            <p:cNvSpPr txBox="1"/>
            <p:nvPr/>
          </p:nvSpPr>
          <p:spPr>
            <a:xfrm>
              <a:off x="1315285" y="2826224"/>
              <a:ext cx="1247799" cy="338554"/>
            </a:xfrm>
            <a:prstGeom prst="rect">
              <a:avLst/>
            </a:prstGeom>
            <a:noFill/>
          </p:spPr>
          <p:txBody>
            <a:bodyPr wrap="square" rtlCol="0">
              <a:spAutoFit/>
            </a:bodyPr>
            <a:lstStyle/>
            <a:p>
              <a:r>
                <a:rPr lang="en-GB" sz="1600" dirty="0"/>
                <a:t>Online room</a:t>
              </a:r>
            </a:p>
          </p:txBody>
        </p:sp>
        <p:sp>
          <p:nvSpPr>
            <p:cNvPr id="92" name="TextBox 91"/>
            <p:cNvSpPr txBox="1"/>
            <p:nvPr/>
          </p:nvSpPr>
          <p:spPr>
            <a:xfrm>
              <a:off x="1318575" y="2530846"/>
              <a:ext cx="728469" cy="338554"/>
            </a:xfrm>
            <a:prstGeom prst="rect">
              <a:avLst/>
            </a:prstGeom>
            <a:noFill/>
          </p:spPr>
          <p:txBody>
            <a:bodyPr wrap="none" rtlCol="0">
              <a:spAutoFit/>
            </a:bodyPr>
            <a:lstStyle/>
            <a:p>
              <a:r>
                <a:rPr lang="en-GB" sz="1600" dirty="0"/>
                <a:t>Forum</a:t>
              </a:r>
            </a:p>
          </p:txBody>
        </p:sp>
        <p:sp>
          <p:nvSpPr>
            <p:cNvPr id="93" name="TextBox 92"/>
            <p:cNvSpPr txBox="1"/>
            <p:nvPr/>
          </p:nvSpPr>
          <p:spPr>
            <a:xfrm>
              <a:off x="1312222" y="1610403"/>
              <a:ext cx="970137" cy="338554"/>
            </a:xfrm>
            <a:prstGeom prst="rect">
              <a:avLst/>
            </a:prstGeom>
            <a:noFill/>
          </p:spPr>
          <p:txBody>
            <a:bodyPr wrap="none" rtlCol="0">
              <a:spAutoFit/>
            </a:bodyPr>
            <a:lstStyle/>
            <a:p>
              <a:r>
                <a:rPr lang="en-GB" sz="1600" dirty="0"/>
                <a:t>Guidance</a:t>
              </a:r>
            </a:p>
          </p:txBody>
        </p:sp>
        <p:sp>
          <p:nvSpPr>
            <p:cNvPr id="94" name="TextBox 93"/>
            <p:cNvSpPr txBox="1"/>
            <p:nvPr/>
          </p:nvSpPr>
          <p:spPr>
            <a:xfrm>
              <a:off x="1312222" y="1903161"/>
              <a:ext cx="517065" cy="338554"/>
            </a:xfrm>
            <a:prstGeom prst="rect">
              <a:avLst/>
            </a:prstGeom>
            <a:noFill/>
          </p:spPr>
          <p:txBody>
            <a:bodyPr wrap="none" rtlCol="0">
              <a:spAutoFit/>
            </a:bodyPr>
            <a:lstStyle/>
            <a:p>
              <a:r>
                <a:rPr lang="en-GB" sz="1600" dirty="0"/>
                <a:t>Tips</a:t>
              </a:r>
            </a:p>
          </p:txBody>
        </p:sp>
        <p:sp>
          <p:nvSpPr>
            <p:cNvPr id="95" name="TextBox 94"/>
            <p:cNvSpPr txBox="1"/>
            <p:nvPr/>
          </p:nvSpPr>
          <p:spPr>
            <a:xfrm>
              <a:off x="1312222" y="2208939"/>
              <a:ext cx="1031180" cy="338554"/>
            </a:xfrm>
            <a:prstGeom prst="rect">
              <a:avLst/>
            </a:prstGeom>
            <a:noFill/>
          </p:spPr>
          <p:txBody>
            <a:bodyPr wrap="none" rtlCol="0">
              <a:spAutoFit/>
            </a:bodyPr>
            <a:lstStyle/>
            <a:p>
              <a:r>
                <a:rPr lang="en-GB" sz="1600" dirty="0"/>
                <a:t>Templates</a:t>
              </a:r>
            </a:p>
          </p:txBody>
        </p:sp>
        <p:cxnSp>
          <p:nvCxnSpPr>
            <p:cNvPr id="97" name="Straight Arrow Connector 96"/>
            <p:cNvCxnSpPr/>
            <p:nvPr/>
          </p:nvCxnSpPr>
          <p:spPr>
            <a:xfrm flipV="1">
              <a:off x="2488701" y="1784415"/>
              <a:ext cx="497276" cy="3565"/>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2505047" y="2081316"/>
              <a:ext cx="497276" cy="3565"/>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2473440" y="2412456"/>
              <a:ext cx="497276" cy="3565"/>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2474259" y="2724942"/>
              <a:ext cx="497276" cy="3565"/>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2480209" y="3011960"/>
              <a:ext cx="497276" cy="3565"/>
            </a:xfrm>
            <a:prstGeom prst="straightConnector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58" name="TextBox 57"/>
          <p:cNvSpPr txBox="1"/>
          <p:nvPr/>
        </p:nvSpPr>
        <p:spPr>
          <a:xfrm>
            <a:off x="7122100" y="3781057"/>
            <a:ext cx="2021900" cy="2492990"/>
          </a:xfrm>
          <a:prstGeom prst="rect">
            <a:avLst/>
          </a:prstGeom>
          <a:noFill/>
        </p:spPr>
        <p:txBody>
          <a:bodyPr wrap="none" rtlCol="0">
            <a:spAutoFit/>
          </a:bodyPr>
          <a:lstStyle/>
          <a:p>
            <a:r>
              <a:rPr lang="en-GB" sz="2600" dirty="0">
                <a:solidFill>
                  <a:srgbClr val="7030A0"/>
                </a:solidFill>
              </a:rPr>
              <a:t>Reward</a:t>
            </a:r>
          </a:p>
          <a:p>
            <a:endParaRPr lang="en-GB" sz="2600" dirty="0"/>
          </a:p>
          <a:p>
            <a:pPr marL="214313" indent="-214313">
              <a:buFont typeface="Arial" panose="020B0604020202020204" pitchFamily="34" charset="0"/>
              <a:buChar char="•"/>
            </a:pPr>
            <a:r>
              <a:rPr lang="en-GB" sz="2500" dirty="0"/>
              <a:t>Experience</a:t>
            </a:r>
          </a:p>
          <a:p>
            <a:pPr marL="214313" indent="-214313">
              <a:buFont typeface="Arial" panose="020B0604020202020204" pitchFamily="34" charset="0"/>
              <a:buChar char="•"/>
            </a:pPr>
            <a:r>
              <a:rPr lang="en-GB" sz="2500" dirty="0" err="1"/>
              <a:t>Microbadge</a:t>
            </a:r>
            <a:endParaRPr lang="en-GB" sz="2500" dirty="0"/>
          </a:p>
          <a:p>
            <a:endParaRPr lang="en-GB" sz="2500" dirty="0"/>
          </a:p>
          <a:p>
            <a:endParaRPr lang="en-GB" sz="2600" dirty="0"/>
          </a:p>
        </p:txBody>
      </p:sp>
    </p:spTree>
    <p:extLst>
      <p:ext uri="{BB962C8B-B14F-4D97-AF65-F5344CB8AC3E}">
        <p14:creationId xmlns:p14="http://schemas.microsoft.com/office/powerpoint/2010/main" val="942519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30" y="290353"/>
            <a:ext cx="7886700" cy="1325563"/>
          </a:xfrm>
        </p:spPr>
        <p:txBody>
          <a:bodyPr>
            <a:normAutofit/>
          </a:bodyPr>
          <a:lstStyle/>
          <a:p>
            <a:r>
              <a:rPr lang="en-GB" sz="3200" b="1" dirty="0">
                <a:latin typeface="+mn-lt"/>
              </a:rPr>
              <a:t>The OJC website</a:t>
            </a:r>
            <a:br>
              <a:rPr lang="en-GB" sz="3200" b="1" dirty="0">
                <a:latin typeface="+mn-lt"/>
              </a:rPr>
            </a:br>
            <a:endParaRPr lang="en-GB" sz="3200" b="1" dirty="0">
              <a:latin typeface="+mn-lt"/>
            </a:endParaRPr>
          </a:p>
        </p:txBody>
      </p:sp>
      <p:sp>
        <p:nvSpPr>
          <p:cNvPr id="3" name="Content Placeholder 2"/>
          <p:cNvSpPr>
            <a:spLocks noGrp="1"/>
          </p:cNvSpPr>
          <p:nvPr>
            <p:ph sz="half" idx="1"/>
          </p:nvPr>
        </p:nvSpPr>
        <p:spPr>
          <a:xfrm>
            <a:off x="1275092" y="2309554"/>
            <a:ext cx="6708116" cy="2238892"/>
          </a:xfrm>
        </p:spPr>
        <p:txBody>
          <a:bodyPr>
            <a:normAutofit/>
          </a:bodyPr>
          <a:lstStyle/>
          <a:p>
            <a:r>
              <a:rPr lang="en-GB" sz="2400" dirty="0">
                <a:hlinkClick r:id="rId2"/>
              </a:rPr>
              <a:t>https://learn1.open.ac.uk/course/view.php?id=100179</a:t>
            </a:r>
            <a:endParaRPr lang="en-GB" sz="2400" dirty="0"/>
          </a:p>
          <a:p>
            <a:pPr eaLnBrk="0" fontAlgn="base" hangingPunct="0"/>
            <a:endParaRPr lang="en-GB" sz="2500" dirty="0"/>
          </a:p>
          <a:p>
            <a:pPr marL="0" indent="0" eaLnBrk="0" fontAlgn="base" hangingPunct="0">
              <a:buNone/>
            </a:pPr>
            <a:endParaRPr lang="en-GB" sz="2500" dirty="0"/>
          </a:p>
        </p:txBody>
      </p:sp>
      <p:sp>
        <p:nvSpPr>
          <p:cNvPr id="4" name="Content Placeholder 3"/>
          <p:cNvSpPr>
            <a:spLocks noGrp="1"/>
          </p:cNvSpPr>
          <p:nvPr>
            <p:ph sz="half" idx="2"/>
          </p:nvPr>
        </p:nvSpPr>
        <p:spPr/>
        <p:txBody>
          <a:bodyPr>
            <a:normAutofit/>
          </a:bodyPr>
          <a:lstStyle/>
          <a:p>
            <a:endParaRPr lang="en-GB" dirty="0"/>
          </a:p>
          <a:p>
            <a:endParaRPr lang="en-GB" dirty="0"/>
          </a:p>
          <a:p>
            <a:endParaRPr lang="en-GB" dirty="0"/>
          </a:p>
          <a:p>
            <a:endParaRPr lang="en-GB" dirty="0"/>
          </a:p>
        </p:txBody>
      </p:sp>
      <p:pic>
        <p:nvPicPr>
          <p:cNvPr id="7" name="Picture 6"/>
          <p:cNvPicPr>
            <a:picLocks noChangeAspect="1"/>
          </p:cNvPicPr>
          <p:nvPr/>
        </p:nvPicPr>
        <p:blipFill>
          <a:blip r:embed="rId3"/>
          <a:stretch>
            <a:fillRect/>
          </a:stretch>
        </p:blipFill>
        <p:spPr>
          <a:xfrm>
            <a:off x="450730" y="3720548"/>
            <a:ext cx="8450820" cy="2295939"/>
          </a:xfrm>
          <a:prstGeom prst="rect">
            <a:avLst/>
          </a:prstGeom>
        </p:spPr>
      </p:pic>
    </p:spTree>
    <p:extLst>
      <p:ext uri="{BB962C8B-B14F-4D97-AF65-F5344CB8AC3E}">
        <p14:creationId xmlns:p14="http://schemas.microsoft.com/office/powerpoint/2010/main" val="64899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24E8909-11AA-48AE-8A46-335029E62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668" y="1949478"/>
            <a:ext cx="1129865" cy="1129865"/>
          </a:xfrm>
          <a:prstGeom prst="rect">
            <a:avLst/>
          </a:prstGeom>
        </p:spPr>
      </p:pic>
      <p:sp>
        <p:nvSpPr>
          <p:cNvPr id="3" name="TextBox 2">
            <a:extLst>
              <a:ext uri="{FF2B5EF4-FFF2-40B4-BE49-F238E27FC236}">
                <a16:creationId xmlns="" xmlns:a16="http://schemas.microsoft.com/office/drawing/2014/main" id="{40D605EE-C9DC-4B04-B61F-638E6A84F1D4}"/>
              </a:ext>
            </a:extLst>
          </p:cNvPr>
          <p:cNvSpPr txBox="1"/>
          <p:nvPr/>
        </p:nvSpPr>
        <p:spPr>
          <a:xfrm>
            <a:off x="1520655" y="3143421"/>
            <a:ext cx="1814575" cy="646331"/>
          </a:xfrm>
          <a:prstGeom prst="rect">
            <a:avLst/>
          </a:prstGeom>
          <a:noFill/>
        </p:spPr>
        <p:txBody>
          <a:bodyPr wrap="square" rtlCol="0">
            <a:spAutoFit/>
          </a:bodyPr>
          <a:lstStyle/>
          <a:p>
            <a:pPr algn="ctr"/>
            <a:r>
              <a:rPr lang="en-GB" dirty="0">
                <a:solidFill>
                  <a:srgbClr val="002060"/>
                </a:solidFill>
                <a:cs typeface="Arial" panose="020B0604020202020204" pitchFamily="34" charset="0"/>
              </a:rPr>
              <a:t>Fiona Moorman ST and AL </a:t>
            </a:r>
          </a:p>
        </p:txBody>
      </p:sp>
      <p:pic>
        <p:nvPicPr>
          <p:cNvPr id="4" name="Picture 3">
            <a:extLst>
              <a:ext uri="{FF2B5EF4-FFF2-40B4-BE49-F238E27FC236}">
                <a16:creationId xmlns="" xmlns:a16="http://schemas.microsoft.com/office/drawing/2014/main" id="{716BC99E-9EFE-43F0-B25E-A84937F7C721}"/>
              </a:ext>
            </a:extLst>
          </p:cNvPr>
          <p:cNvPicPr>
            <a:picLocks noChangeAspect="1"/>
          </p:cNvPicPr>
          <p:nvPr/>
        </p:nvPicPr>
        <p:blipFill>
          <a:blip r:embed="rId4"/>
          <a:stretch>
            <a:fillRect/>
          </a:stretch>
        </p:blipFill>
        <p:spPr>
          <a:xfrm>
            <a:off x="1275055" y="4298928"/>
            <a:ext cx="4305747" cy="1432441"/>
          </a:xfrm>
          <a:prstGeom prst="rect">
            <a:avLst/>
          </a:prstGeom>
        </p:spPr>
      </p:pic>
      <p:sp>
        <p:nvSpPr>
          <p:cNvPr id="5" name="TextBox 4">
            <a:extLst>
              <a:ext uri="{FF2B5EF4-FFF2-40B4-BE49-F238E27FC236}">
                <a16:creationId xmlns="" xmlns:a16="http://schemas.microsoft.com/office/drawing/2014/main" id="{F647130E-BAF5-4494-8117-E4BF435F2465}"/>
              </a:ext>
            </a:extLst>
          </p:cNvPr>
          <p:cNvSpPr txBox="1"/>
          <p:nvPr/>
        </p:nvSpPr>
        <p:spPr>
          <a:xfrm>
            <a:off x="462689" y="5866464"/>
            <a:ext cx="7789697" cy="369332"/>
          </a:xfrm>
          <a:prstGeom prst="rect">
            <a:avLst/>
          </a:prstGeom>
          <a:noFill/>
        </p:spPr>
        <p:txBody>
          <a:bodyPr wrap="none" rtlCol="0">
            <a:spAutoFit/>
          </a:bodyPr>
          <a:lstStyle/>
          <a:p>
            <a:r>
              <a:rPr lang="en-GB" dirty="0">
                <a:solidFill>
                  <a:srgbClr val="002060"/>
                </a:solidFill>
                <a:cs typeface="Arial" panose="020B0604020202020204" pitchFamily="34" charset="0"/>
              </a:rPr>
              <a:t>AL OJC facilitators. From L-R; Heather Fraser, Jo </a:t>
            </a:r>
            <a:r>
              <a:rPr lang="en-GB" dirty="0" err="1">
                <a:solidFill>
                  <a:srgbClr val="002060"/>
                </a:solidFill>
                <a:cs typeface="Arial" panose="020B0604020202020204" pitchFamily="34" charset="0"/>
              </a:rPr>
              <a:t>Culross</a:t>
            </a:r>
            <a:r>
              <a:rPr lang="en-GB" dirty="0">
                <a:solidFill>
                  <a:srgbClr val="002060"/>
                </a:solidFill>
                <a:cs typeface="Arial" panose="020B0604020202020204" pitchFamily="34" charset="0"/>
              </a:rPr>
              <a:t>, Kate Fox and Trish </a:t>
            </a:r>
            <a:r>
              <a:rPr lang="en-GB" dirty="0" err="1">
                <a:solidFill>
                  <a:srgbClr val="002060"/>
                </a:solidFill>
                <a:cs typeface="Arial" panose="020B0604020202020204" pitchFamily="34" charset="0"/>
              </a:rPr>
              <a:t>Aldred</a:t>
            </a:r>
            <a:endParaRPr lang="en-GB" dirty="0">
              <a:solidFill>
                <a:srgbClr val="002060"/>
              </a:solidFill>
              <a:cs typeface="Arial" panose="020B0604020202020204" pitchFamily="34" charset="0"/>
            </a:endParaRPr>
          </a:p>
        </p:txBody>
      </p:sp>
      <p:pic>
        <p:nvPicPr>
          <p:cNvPr id="6" name="Picture 5">
            <a:extLst>
              <a:ext uri="{FF2B5EF4-FFF2-40B4-BE49-F238E27FC236}">
                <a16:creationId xmlns="" xmlns:a16="http://schemas.microsoft.com/office/drawing/2014/main" id="{0D25F588-9E43-45FB-A37D-9DD0E9782F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6148" y="1939588"/>
            <a:ext cx="986457" cy="1110841"/>
          </a:xfrm>
          <a:prstGeom prst="rect">
            <a:avLst/>
          </a:prstGeom>
        </p:spPr>
      </p:pic>
      <p:sp>
        <p:nvSpPr>
          <p:cNvPr id="7" name="TextBox 6">
            <a:extLst>
              <a:ext uri="{FF2B5EF4-FFF2-40B4-BE49-F238E27FC236}">
                <a16:creationId xmlns="" xmlns:a16="http://schemas.microsoft.com/office/drawing/2014/main" id="{974D1A68-26DC-4784-932C-E2B66EBD9FD8}"/>
              </a:ext>
            </a:extLst>
          </p:cNvPr>
          <p:cNvSpPr txBox="1"/>
          <p:nvPr/>
        </p:nvSpPr>
        <p:spPr>
          <a:xfrm>
            <a:off x="5580802" y="3108257"/>
            <a:ext cx="2131025" cy="923330"/>
          </a:xfrm>
          <a:prstGeom prst="rect">
            <a:avLst/>
          </a:prstGeom>
          <a:noFill/>
        </p:spPr>
        <p:txBody>
          <a:bodyPr wrap="square" rtlCol="0">
            <a:spAutoFit/>
          </a:bodyPr>
          <a:lstStyle/>
          <a:p>
            <a:pPr algn="ctr"/>
            <a:r>
              <a:rPr lang="en-GB" dirty="0">
                <a:solidFill>
                  <a:srgbClr val="002060"/>
                </a:solidFill>
                <a:cs typeface="Arial" panose="020B0604020202020204" pitchFamily="34" charset="0"/>
              </a:rPr>
              <a:t>Hazel Church Curriculum manager and website guru</a:t>
            </a:r>
          </a:p>
        </p:txBody>
      </p:sp>
      <p:pic>
        <p:nvPicPr>
          <p:cNvPr id="9" name="Picture 8">
            <a:extLst>
              <a:ext uri="{FF2B5EF4-FFF2-40B4-BE49-F238E27FC236}">
                <a16:creationId xmlns="" xmlns:a16="http://schemas.microsoft.com/office/drawing/2014/main" id="{96CC343C-72CB-4ED6-BF2F-7C02B9D324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6591" y="1978392"/>
            <a:ext cx="1129865" cy="1129865"/>
          </a:xfrm>
          <a:prstGeom prst="rect">
            <a:avLst/>
          </a:prstGeom>
        </p:spPr>
      </p:pic>
      <p:sp>
        <p:nvSpPr>
          <p:cNvPr id="10" name="TextBox 9">
            <a:extLst>
              <a:ext uri="{FF2B5EF4-FFF2-40B4-BE49-F238E27FC236}">
                <a16:creationId xmlns="" xmlns:a16="http://schemas.microsoft.com/office/drawing/2014/main" id="{57A98DCC-B961-405E-A531-83EDCC107708}"/>
              </a:ext>
            </a:extLst>
          </p:cNvPr>
          <p:cNvSpPr txBox="1"/>
          <p:nvPr/>
        </p:nvSpPr>
        <p:spPr>
          <a:xfrm>
            <a:off x="3627297" y="3148170"/>
            <a:ext cx="1608451" cy="646331"/>
          </a:xfrm>
          <a:prstGeom prst="rect">
            <a:avLst/>
          </a:prstGeom>
          <a:noFill/>
        </p:spPr>
        <p:txBody>
          <a:bodyPr wrap="square" rtlCol="0">
            <a:spAutoFit/>
          </a:bodyPr>
          <a:lstStyle/>
          <a:p>
            <a:pPr algn="ctr"/>
            <a:r>
              <a:rPr lang="en-GB" dirty="0">
                <a:solidFill>
                  <a:srgbClr val="002060"/>
                </a:solidFill>
                <a:cs typeface="Arial" panose="020B0604020202020204" pitchFamily="34" charset="0"/>
              </a:rPr>
              <a:t>Karen New</a:t>
            </a:r>
          </a:p>
          <a:p>
            <a:pPr algn="ctr"/>
            <a:r>
              <a:rPr lang="en-GB" dirty="0">
                <a:solidFill>
                  <a:srgbClr val="002060"/>
                </a:solidFill>
                <a:cs typeface="Arial" panose="020B0604020202020204" pitchFamily="34" charset="0"/>
              </a:rPr>
              <a:t>ST and AL</a:t>
            </a:r>
          </a:p>
        </p:txBody>
      </p:sp>
      <p:sp>
        <p:nvSpPr>
          <p:cNvPr id="12" name="TextBox 11">
            <a:extLst>
              <a:ext uri="{FF2B5EF4-FFF2-40B4-BE49-F238E27FC236}">
                <a16:creationId xmlns="" xmlns:a16="http://schemas.microsoft.com/office/drawing/2014/main" id="{109A4881-2BC5-4A57-B08A-18E66C359F07}"/>
              </a:ext>
            </a:extLst>
          </p:cNvPr>
          <p:cNvSpPr txBox="1"/>
          <p:nvPr/>
        </p:nvSpPr>
        <p:spPr>
          <a:xfrm>
            <a:off x="5687334" y="4784315"/>
            <a:ext cx="2151551" cy="461665"/>
          </a:xfrm>
          <a:prstGeom prst="rect">
            <a:avLst/>
          </a:prstGeom>
          <a:noFill/>
        </p:spPr>
        <p:txBody>
          <a:bodyPr wrap="none" rtlCol="0">
            <a:spAutoFit/>
          </a:bodyPr>
          <a:lstStyle/>
          <a:p>
            <a:r>
              <a:rPr lang="en-GB" sz="2400" dirty="0">
                <a:solidFill>
                  <a:srgbClr val="7030A0"/>
                </a:solidFill>
                <a:cs typeface="Arial" panose="020B0604020202020204" pitchFamily="34" charset="0"/>
              </a:rPr>
              <a:t>Meet</a:t>
            </a:r>
            <a:r>
              <a:rPr lang="en-GB" sz="2400" dirty="0">
                <a:solidFill>
                  <a:srgbClr val="7030A0"/>
                </a:solidFill>
                <a:latin typeface="Arial" panose="020B0604020202020204" pitchFamily="34" charset="0"/>
                <a:cs typeface="Arial" panose="020B0604020202020204" pitchFamily="34" charset="0"/>
              </a:rPr>
              <a:t> the team</a:t>
            </a:r>
          </a:p>
        </p:txBody>
      </p:sp>
      <p:sp>
        <p:nvSpPr>
          <p:cNvPr id="13" name="TextBox 12">
            <a:extLst>
              <a:ext uri="{FF2B5EF4-FFF2-40B4-BE49-F238E27FC236}">
                <a16:creationId xmlns="" xmlns:a16="http://schemas.microsoft.com/office/drawing/2014/main" id="{47F5E60A-1C0E-4253-B2AA-BA16023CE7F1}"/>
              </a:ext>
            </a:extLst>
          </p:cNvPr>
          <p:cNvSpPr txBox="1"/>
          <p:nvPr/>
        </p:nvSpPr>
        <p:spPr>
          <a:xfrm>
            <a:off x="186096" y="102398"/>
            <a:ext cx="7360989" cy="1077218"/>
          </a:xfrm>
          <a:prstGeom prst="rect">
            <a:avLst/>
          </a:prstGeom>
          <a:noFill/>
        </p:spPr>
        <p:txBody>
          <a:bodyPr wrap="none" rtlCol="0">
            <a:spAutoFit/>
          </a:bodyPr>
          <a:lstStyle/>
          <a:p>
            <a:r>
              <a:rPr lang="en-GB" sz="3200" b="1" dirty="0">
                <a:cs typeface="Arial" panose="020B0604020202020204" pitchFamily="34" charset="0"/>
              </a:rPr>
              <a:t>Online Journal Clubs: </a:t>
            </a:r>
          </a:p>
          <a:p>
            <a:r>
              <a:rPr lang="en-GB" sz="3200" b="1" dirty="0">
                <a:cs typeface="Arial" panose="020B0604020202020204" pitchFamily="34" charset="0"/>
              </a:rPr>
              <a:t>The view from the </a:t>
            </a:r>
            <a:r>
              <a:rPr lang="en-GB" sz="3200" b="1" strike="sngStrike" dirty="0">
                <a:cs typeface="Arial" panose="020B0604020202020204" pitchFamily="34" charset="0"/>
              </a:rPr>
              <a:t>coalface</a:t>
            </a:r>
            <a:r>
              <a:rPr lang="en-GB" sz="3200" b="1" dirty="0">
                <a:cs typeface="Arial" panose="020B0604020202020204" pitchFamily="34" charset="0"/>
              </a:rPr>
              <a:t> AL perspective</a:t>
            </a:r>
          </a:p>
        </p:txBody>
      </p:sp>
    </p:spTree>
    <p:extLst>
      <p:ext uri="{BB962C8B-B14F-4D97-AF65-F5344CB8AC3E}">
        <p14:creationId xmlns:p14="http://schemas.microsoft.com/office/powerpoint/2010/main" val="1971251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16E21A1-7AAA-4127-AA70-30B5C2DC1EF8}"/>
              </a:ext>
            </a:extLst>
          </p:cNvPr>
          <p:cNvPicPr>
            <a:picLocks noChangeAspect="1"/>
          </p:cNvPicPr>
          <p:nvPr/>
        </p:nvPicPr>
        <p:blipFill>
          <a:blip r:embed="rId3"/>
          <a:stretch>
            <a:fillRect/>
          </a:stretch>
        </p:blipFill>
        <p:spPr>
          <a:xfrm>
            <a:off x="2629343" y="1859597"/>
            <a:ext cx="3885314" cy="2749880"/>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 xmlns:a16="http://schemas.microsoft.com/office/drawing/2014/main" id="{E272ADB7-2246-490D-BC9C-EADF831DCA80}"/>
              </a:ext>
            </a:extLst>
          </p:cNvPr>
          <p:cNvSpPr txBox="1"/>
          <p:nvPr/>
        </p:nvSpPr>
        <p:spPr>
          <a:xfrm>
            <a:off x="2444889" y="272233"/>
            <a:ext cx="4315027" cy="1200329"/>
          </a:xfrm>
          <a:prstGeom prst="rect">
            <a:avLst/>
          </a:prstGeom>
          <a:noFill/>
        </p:spPr>
        <p:txBody>
          <a:bodyPr wrap="none" rtlCol="0">
            <a:spAutoFit/>
          </a:bodyPr>
          <a:lstStyle/>
          <a:p>
            <a:r>
              <a:rPr lang="en-GB" sz="2800" dirty="0">
                <a:cs typeface="Arial" panose="020B0604020202020204" pitchFamily="34" charset="0"/>
              </a:rPr>
              <a:t>The first rule of journal club:</a:t>
            </a:r>
          </a:p>
          <a:p>
            <a:endParaRPr lang="en-GB" sz="1600" b="1" i="1" dirty="0">
              <a:solidFill>
                <a:srgbClr val="C00000"/>
              </a:solidFill>
              <a:cs typeface="Arial" panose="020B0604020202020204" pitchFamily="34" charset="0"/>
            </a:endParaRPr>
          </a:p>
          <a:p>
            <a:r>
              <a:rPr lang="en-GB" sz="2800" b="1" i="1" dirty="0">
                <a:solidFill>
                  <a:srgbClr val="7030A0"/>
                </a:solidFill>
                <a:cs typeface="Arial" panose="020B0604020202020204" pitchFamily="34" charset="0"/>
              </a:rPr>
              <a:t>Do</a:t>
            </a:r>
            <a:r>
              <a:rPr lang="en-GB" sz="2800" b="1" dirty="0">
                <a:solidFill>
                  <a:srgbClr val="7030A0"/>
                </a:solidFill>
                <a:cs typeface="Arial" panose="020B0604020202020204" pitchFamily="34" charset="0"/>
              </a:rPr>
              <a:t> talk about journal club</a:t>
            </a:r>
          </a:p>
        </p:txBody>
      </p:sp>
      <p:sp>
        <p:nvSpPr>
          <p:cNvPr id="5" name="TextBox 4">
            <a:extLst>
              <a:ext uri="{FF2B5EF4-FFF2-40B4-BE49-F238E27FC236}">
                <a16:creationId xmlns="" xmlns:a16="http://schemas.microsoft.com/office/drawing/2014/main" id="{E272ADB7-2246-490D-BC9C-EADF831DCA80}"/>
              </a:ext>
            </a:extLst>
          </p:cNvPr>
          <p:cNvSpPr txBox="1"/>
          <p:nvPr/>
        </p:nvSpPr>
        <p:spPr>
          <a:xfrm>
            <a:off x="2197803" y="4882279"/>
            <a:ext cx="4809201" cy="1692771"/>
          </a:xfrm>
          <a:prstGeom prst="rect">
            <a:avLst/>
          </a:prstGeom>
          <a:noFill/>
        </p:spPr>
        <p:txBody>
          <a:bodyPr wrap="none" rtlCol="0">
            <a:spAutoFit/>
          </a:bodyPr>
          <a:lstStyle/>
          <a:p>
            <a:pPr algn="ctr"/>
            <a:r>
              <a:rPr lang="en-GB" sz="2800" dirty="0">
                <a:cs typeface="Arial" panose="020B0604020202020204" pitchFamily="34" charset="0"/>
              </a:rPr>
              <a:t>The second rule of journal club:</a:t>
            </a:r>
          </a:p>
          <a:p>
            <a:pPr algn="ctr"/>
            <a:endParaRPr lang="en-GB" sz="1600" b="1" i="1" dirty="0">
              <a:solidFill>
                <a:srgbClr val="C00000"/>
              </a:solidFill>
              <a:cs typeface="Arial" panose="020B0604020202020204" pitchFamily="34" charset="0"/>
            </a:endParaRPr>
          </a:p>
          <a:p>
            <a:pPr algn="ctr"/>
            <a:r>
              <a:rPr lang="en-GB" sz="2800" b="1" dirty="0">
                <a:solidFill>
                  <a:srgbClr val="7030A0"/>
                </a:solidFill>
                <a:cs typeface="Arial" panose="020B0604020202020204" pitchFamily="34" charset="0"/>
              </a:rPr>
              <a:t>What happens in Journal Club, </a:t>
            </a:r>
          </a:p>
          <a:p>
            <a:pPr algn="ctr"/>
            <a:r>
              <a:rPr lang="en-GB" sz="2800" b="1" dirty="0">
                <a:solidFill>
                  <a:srgbClr val="7030A0"/>
                </a:solidFill>
                <a:cs typeface="Arial" panose="020B0604020202020204" pitchFamily="34" charset="0"/>
              </a:rPr>
              <a:t>stays in Journal Club</a:t>
            </a:r>
          </a:p>
        </p:txBody>
      </p:sp>
    </p:spTree>
    <p:extLst>
      <p:ext uri="{BB962C8B-B14F-4D97-AF65-F5344CB8AC3E}">
        <p14:creationId xmlns:p14="http://schemas.microsoft.com/office/powerpoint/2010/main" val="2816372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7E8108F-7615-4D4C-A258-A0F90CEE6696}"/>
              </a:ext>
            </a:extLst>
          </p:cNvPr>
          <p:cNvSpPr txBox="1"/>
          <p:nvPr/>
        </p:nvSpPr>
        <p:spPr>
          <a:xfrm>
            <a:off x="90946" y="110056"/>
            <a:ext cx="9053054" cy="6778330"/>
          </a:xfrm>
          <a:prstGeom prst="rect">
            <a:avLst/>
          </a:prstGeom>
          <a:noFill/>
        </p:spPr>
        <p:txBody>
          <a:bodyPr wrap="square" rtlCol="0">
            <a:spAutoFit/>
          </a:bodyPr>
          <a:lstStyle/>
          <a:p>
            <a:r>
              <a:rPr lang="en-GB" sz="3200" b="1" dirty="0">
                <a:cs typeface="Arial" panose="020B0604020202020204" pitchFamily="34" charset="0"/>
              </a:rPr>
              <a:t>Fantastic enthusiasm and knowledge from students with a wide scope of topics covered including:</a:t>
            </a:r>
          </a:p>
          <a:p>
            <a:pPr marL="257175" indent="-257175">
              <a:buFont typeface="Arial" panose="020B0604020202020204" pitchFamily="34" charset="0"/>
              <a:buChar char="•"/>
            </a:pPr>
            <a:endParaRPr lang="en-GB" sz="2400" dirty="0">
              <a:solidFill>
                <a:srgbClr val="C00000"/>
              </a:solidFill>
              <a:cs typeface="Arial" panose="020B0604020202020204" pitchFamily="34" charset="0"/>
            </a:endParaRPr>
          </a:p>
          <a:p>
            <a:pPr marL="942975" lvl="2" indent="-257175">
              <a:lnSpc>
                <a:spcPct val="107000"/>
              </a:lnSpc>
              <a:spcAft>
                <a:spcPts val="600"/>
              </a:spcAft>
              <a:buFont typeface="Arial" panose="020B0604020202020204" pitchFamily="34" charset="0"/>
              <a:buChar char="•"/>
            </a:pPr>
            <a:r>
              <a:rPr lang="en-GB" sz="2400" dirty="0">
                <a:solidFill>
                  <a:srgbClr val="FF0000"/>
                </a:solidFill>
                <a:ea typeface="Calibri" panose="020F0502020204030204" pitchFamily="34" charset="0"/>
                <a:cs typeface="Arial" panose="020B0604020202020204" pitchFamily="34" charset="0"/>
              </a:rPr>
              <a:t>Electric Fields Elicit Ballooning in Spiders</a:t>
            </a:r>
          </a:p>
          <a:p>
            <a:pPr marL="942975" lvl="2" indent="-257175">
              <a:lnSpc>
                <a:spcPct val="107000"/>
              </a:lnSpc>
              <a:spcAft>
                <a:spcPts val="600"/>
              </a:spcAft>
              <a:buFont typeface="Arial" panose="020B0604020202020204" pitchFamily="34" charset="0"/>
              <a:buChar char="•"/>
            </a:pPr>
            <a:r>
              <a:rPr lang="en-GB" sz="2400" dirty="0">
                <a:solidFill>
                  <a:srgbClr val="002060"/>
                </a:solidFill>
                <a:ea typeface="Calibri" panose="020F0502020204030204" pitchFamily="34" charset="0"/>
                <a:cs typeface="Arial" panose="020B0604020202020204" pitchFamily="34" charset="0"/>
              </a:rPr>
              <a:t>Researchers create first stem cells using CRISPR genome activation</a:t>
            </a:r>
          </a:p>
          <a:p>
            <a:pPr marL="942975" lvl="2" indent="-257175">
              <a:lnSpc>
                <a:spcPct val="107000"/>
              </a:lnSpc>
              <a:spcAft>
                <a:spcPts val="600"/>
              </a:spcAft>
              <a:buFont typeface="Arial" panose="020B0604020202020204" pitchFamily="34" charset="0"/>
              <a:buChar char="•"/>
            </a:pPr>
            <a:r>
              <a:rPr lang="en-GB" sz="2400" dirty="0">
                <a:solidFill>
                  <a:srgbClr val="FF0000"/>
                </a:solidFill>
                <a:ea typeface="Calibri" panose="020F0502020204030204" pitchFamily="34" charset="0"/>
                <a:cs typeface="Arial" panose="020B0604020202020204" pitchFamily="34" charset="0"/>
              </a:rPr>
              <a:t>Tiny tunnels inside garnets appear to be the result of boring microorganisms</a:t>
            </a:r>
          </a:p>
          <a:p>
            <a:pPr marL="942975" lvl="2" indent="-257175">
              <a:lnSpc>
                <a:spcPct val="107000"/>
              </a:lnSpc>
              <a:spcAft>
                <a:spcPts val="600"/>
              </a:spcAft>
              <a:buFont typeface="Arial" panose="020B0604020202020204" pitchFamily="34" charset="0"/>
              <a:buChar char="•"/>
            </a:pPr>
            <a:r>
              <a:rPr lang="en-GB" sz="2400" dirty="0">
                <a:solidFill>
                  <a:srgbClr val="002060"/>
                </a:solidFill>
                <a:ea typeface="Calibri" panose="020F0502020204030204" pitchFamily="34" charset="0"/>
                <a:cs typeface="Arial" panose="020B0604020202020204" pitchFamily="34" charset="0"/>
              </a:rPr>
              <a:t>Selfish gene acts as both poison and antidote to eliminate competition</a:t>
            </a:r>
          </a:p>
          <a:p>
            <a:pPr marL="942975" lvl="2" indent="-257175">
              <a:lnSpc>
                <a:spcPct val="107000"/>
              </a:lnSpc>
              <a:spcAft>
                <a:spcPts val="600"/>
              </a:spcAft>
              <a:buFont typeface="Arial" panose="020B0604020202020204" pitchFamily="34" charset="0"/>
              <a:buChar char="•"/>
            </a:pPr>
            <a:r>
              <a:rPr lang="en-GB" sz="2400" dirty="0">
                <a:solidFill>
                  <a:srgbClr val="FF0000"/>
                </a:solidFill>
                <a:ea typeface="Calibri" panose="020F0502020204030204" pitchFamily="34" charset="0"/>
                <a:cs typeface="Arial" panose="020B0604020202020204" pitchFamily="34" charset="0"/>
              </a:rPr>
              <a:t>Newly discovered neurons which may be unique to humans</a:t>
            </a:r>
          </a:p>
          <a:p>
            <a:pPr marL="942975" lvl="2" indent="-257175">
              <a:lnSpc>
                <a:spcPct val="107000"/>
              </a:lnSpc>
              <a:spcAft>
                <a:spcPts val="600"/>
              </a:spcAft>
              <a:buFont typeface="Arial" panose="020B0604020202020204" pitchFamily="34" charset="0"/>
              <a:buChar char="•"/>
            </a:pPr>
            <a:r>
              <a:rPr lang="en-GB" sz="2400" dirty="0">
                <a:solidFill>
                  <a:srgbClr val="002060"/>
                </a:solidFill>
                <a:ea typeface="Calibri" panose="020F0502020204030204" pitchFamily="34" charset="0"/>
                <a:cs typeface="Arial" panose="020B0604020202020204" pitchFamily="34" charset="0"/>
              </a:rPr>
              <a:t>Fatal Familial Insomnia</a:t>
            </a:r>
          </a:p>
          <a:p>
            <a:pPr marL="942975" lvl="2" indent="-257175">
              <a:lnSpc>
                <a:spcPct val="107000"/>
              </a:lnSpc>
              <a:spcAft>
                <a:spcPts val="600"/>
              </a:spcAft>
              <a:buFont typeface="Arial" panose="020B0604020202020204" pitchFamily="34" charset="0"/>
              <a:buChar char="•"/>
            </a:pPr>
            <a:r>
              <a:rPr lang="en-GB" sz="2400" dirty="0">
                <a:solidFill>
                  <a:srgbClr val="FF0000"/>
                </a:solidFill>
                <a:ea typeface="Calibri" panose="020F0502020204030204" pitchFamily="34" charset="0"/>
                <a:cs typeface="Arial" panose="020B0604020202020204" pitchFamily="34" charset="0"/>
              </a:rPr>
              <a:t>The Wild Side of Plant Microbiomes</a:t>
            </a:r>
          </a:p>
          <a:p>
            <a:pPr marL="942975" lvl="2" indent="-257175">
              <a:lnSpc>
                <a:spcPct val="107000"/>
              </a:lnSpc>
              <a:spcAft>
                <a:spcPts val="600"/>
              </a:spcAft>
              <a:buFont typeface="Arial" panose="020B0604020202020204" pitchFamily="34" charset="0"/>
              <a:buChar char="•"/>
            </a:pPr>
            <a:r>
              <a:rPr lang="en-GB" sz="2400" dirty="0">
                <a:solidFill>
                  <a:srgbClr val="002060"/>
                </a:solidFill>
                <a:ea typeface="Calibri" panose="020F0502020204030204" pitchFamily="34" charset="0"/>
                <a:cs typeface="Arial" panose="020B0604020202020204" pitchFamily="34" charset="0"/>
              </a:rPr>
              <a:t>Fat-blocking effect of nanofibers discovered</a:t>
            </a:r>
            <a:endParaRPr lang="en-GB" sz="2400" dirty="0">
              <a:solidFill>
                <a:srgbClr val="002060"/>
              </a:solidFill>
              <a:cs typeface="Arial" panose="020B0604020202020204" pitchFamily="34" charset="0"/>
            </a:endParaRPr>
          </a:p>
          <a:p>
            <a:pPr lvl="1"/>
            <a:endParaRPr lang="en-GB" sz="2400" dirty="0">
              <a:cs typeface="Arial" panose="020B0604020202020204" pitchFamily="34" charset="0"/>
            </a:endParaRPr>
          </a:p>
        </p:txBody>
      </p:sp>
    </p:spTree>
    <p:extLst>
      <p:ext uri="{BB962C8B-B14F-4D97-AF65-F5344CB8AC3E}">
        <p14:creationId xmlns:p14="http://schemas.microsoft.com/office/powerpoint/2010/main" val="3718276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9F61AEE-62D6-48C8-8847-600149A9E365}"/>
              </a:ext>
            </a:extLst>
          </p:cNvPr>
          <p:cNvSpPr/>
          <p:nvPr/>
        </p:nvSpPr>
        <p:spPr>
          <a:xfrm>
            <a:off x="501731" y="1205276"/>
            <a:ext cx="8140537" cy="5093702"/>
          </a:xfrm>
          <a:prstGeom prst="rect">
            <a:avLst/>
          </a:prstGeom>
        </p:spPr>
        <p:txBody>
          <a:bodyPr wrap="square">
            <a:spAutoFit/>
          </a:bodyPr>
          <a:lstStyle/>
          <a:p>
            <a:pPr marL="257175" indent="-257175">
              <a:buFont typeface="Arial" panose="020B0604020202020204" pitchFamily="34" charset="0"/>
              <a:buChar char="•"/>
            </a:pPr>
            <a:endParaRPr lang="en-GB" sz="2500" dirty="0">
              <a:solidFill>
                <a:srgbClr val="002060"/>
              </a:solidFill>
              <a:cs typeface="Arial" panose="020B0604020202020204" pitchFamily="34" charset="0"/>
            </a:endParaRPr>
          </a:p>
          <a:p>
            <a:pPr marL="685800" lvl="1" indent="-342900">
              <a:buFont typeface="Arial" panose="020B0604020202020204" pitchFamily="34" charset="0"/>
              <a:buChar char="•"/>
            </a:pPr>
            <a:r>
              <a:rPr lang="en-GB" sz="2500" dirty="0">
                <a:solidFill>
                  <a:srgbClr val="C00000"/>
                </a:solidFill>
                <a:cs typeface="Arial" panose="020B0604020202020204" pitchFamily="34" charset="0"/>
              </a:rPr>
              <a:t>Facilitated students’ ownership of their learning.</a:t>
            </a:r>
          </a:p>
          <a:p>
            <a:pPr marL="685800" lvl="1" indent="-342900">
              <a:buFont typeface="Arial" panose="020B0604020202020204" pitchFamily="34" charset="0"/>
              <a:buChar char="•"/>
            </a:pPr>
            <a:endParaRPr lang="en-GB" sz="2500" dirty="0">
              <a:solidFill>
                <a:srgbClr val="0070C0"/>
              </a:solidFill>
              <a:cs typeface="Arial" panose="020B0604020202020204" pitchFamily="34" charset="0"/>
            </a:endParaRPr>
          </a:p>
          <a:p>
            <a:pPr marL="685800" lvl="1" indent="-342900">
              <a:buFont typeface="Arial" panose="020B0604020202020204" pitchFamily="34" charset="0"/>
              <a:buChar char="•"/>
            </a:pPr>
            <a:r>
              <a:rPr lang="en-GB" sz="2500" dirty="0">
                <a:solidFill>
                  <a:srgbClr val="002060"/>
                </a:solidFill>
                <a:cs typeface="Arial" panose="020B0604020202020204" pitchFamily="34" charset="0"/>
              </a:rPr>
              <a:t>Changed teaching practice to a “say less, listen more” approach in own tutorials. </a:t>
            </a:r>
          </a:p>
          <a:p>
            <a:pPr marL="685800" lvl="1" indent="-342900">
              <a:buFont typeface="Arial" panose="020B0604020202020204" pitchFamily="34" charset="0"/>
              <a:buChar char="•"/>
            </a:pPr>
            <a:endParaRPr lang="en-GB" sz="2500" dirty="0">
              <a:solidFill>
                <a:srgbClr val="002060"/>
              </a:solidFill>
              <a:cs typeface="Arial" panose="020B0604020202020204" pitchFamily="34" charset="0"/>
            </a:endParaRPr>
          </a:p>
          <a:p>
            <a:pPr marL="685800" lvl="1" indent="-342900">
              <a:buFont typeface="Arial" panose="020B0604020202020204" pitchFamily="34" charset="0"/>
              <a:buChar char="•"/>
            </a:pPr>
            <a:r>
              <a:rPr lang="en-GB" sz="2500" dirty="0">
                <a:solidFill>
                  <a:srgbClr val="C00000"/>
                </a:solidFill>
                <a:cs typeface="Arial" panose="020B0604020202020204" pitchFamily="34" charset="0"/>
              </a:rPr>
              <a:t>Fired us up about recent science news stories and we enjoyed learning new things too. Prompted us to think about ways of incorporating new science into existing tutorials.</a:t>
            </a:r>
          </a:p>
          <a:p>
            <a:pPr marL="685800" lvl="1" indent="-342900">
              <a:buFont typeface="Arial" panose="020B0604020202020204" pitchFamily="34" charset="0"/>
              <a:buChar char="•"/>
            </a:pPr>
            <a:endParaRPr lang="en-GB" sz="2500" u="sng" dirty="0">
              <a:solidFill>
                <a:srgbClr val="0070C0"/>
              </a:solidFill>
              <a:cs typeface="Arial" panose="020B0604020202020204" pitchFamily="34" charset="0"/>
            </a:endParaRPr>
          </a:p>
          <a:p>
            <a:pPr marL="685800" lvl="1" indent="-342900">
              <a:buFont typeface="Arial" panose="020B0604020202020204" pitchFamily="34" charset="0"/>
              <a:buChar char="•"/>
            </a:pPr>
            <a:r>
              <a:rPr lang="en-GB" sz="2500" dirty="0">
                <a:solidFill>
                  <a:srgbClr val="002060"/>
                </a:solidFill>
                <a:cs typeface="Arial" panose="020B0604020202020204" pitchFamily="34" charset="0"/>
              </a:rPr>
              <a:t>Hugely rewarding to see student's confidence blossom and their love of science grow. Infectious enthusiasm.</a:t>
            </a:r>
          </a:p>
        </p:txBody>
      </p:sp>
      <p:sp>
        <p:nvSpPr>
          <p:cNvPr id="3" name="Rectangle 2"/>
          <p:cNvSpPr/>
          <p:nvPr/>
        </p:nvSpPr>
        <p:spPr>
          <a:xfrm>
            <a:off x="197914" y="359091"/>
            <a:ext cx="4543423" cy="584775"/>
          </a:xfrm>
          <a:prstGeom prst="rect">
            <a:avLst/>
          </a:prstGeom>
        </p:spPr>
        <p:txBody>
          <a:bodyPr wrap="none">
            <a:spAutoFit/>
          </a:bodyPr>
          <a:lstStyle/>
          <a:p>
            <a:r>
              <a:rPr lang="en-GB" sz="3200" b="1" dirty="0">
                <a:cs typeface="Arial" panose="020B0604020202020204" pitchFamily="34" charset="0"/>
              </a:rPr>
              <a:t>Major AL benefits include</a:t>
            </a:r>
          </a:p>
        </p:txBody>
      </p:sp>
    </p:spTree>
    <p:extLst>
      <p:ext uri="{BB962C8B-B14F-4D97-AF65-F5344CB8AC3E}">
        <p14:creationId xmlns:p14="http://schemas.microsoft.com/office/powerpoint/2010/main" val="40044358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TotalTime>
  <Words>848</Words>
  <Application>Microsoft Office PowerPoint</Application>
  <PresentationFormat>On-screen Show (4:3)</PresentationFormat>
  <Paragraphs>127</Paragraphs>
  <Slides>13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The OJC website </vt:lpstr>
      <vt:lpstr>PowerPoint Presentation</vt:lpstr>
      <vt:lpstr>PowerPoint Presentation</vt:lpstr>
      <vt:lpstr>PowerPoint Presentation</vt:lpstr>
      <vt:lpstr>PowerPoint Presentation</vt:lpstr>
      <vt:lpstr>PowerPoint Presentation</vt:lpstr>
      <vt:lpstr>The student perspective (JISC survey)</vt:lpstr>
      <vt:lpstr>The student perspective (JISC survey)</vt:lpstr>
      <vt:lpstr>Any questions?</vt:lpstr>
    </vt:vector>
  </TitlesOfParts>
  <Company>The Open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K.J.New</dc:creator>
  <cp:lastModifiedBy>Diane.Ford</cp:lastModifiedBy>
  <cp:revision>34</cp:revision>
  <cp:lastPrinted>2019-05-01T10:21:25Z</cp:lastPrinted>
  <dcterms:created xsi:type="dcterms:W3CDTF">2019-04-23T10:17:50Z</dcterms:created>
  <dcterms:modified xsi:type="dcterms:W3CDTF">2019-05-13T16:26:53Z</dcterms:modified>
</cp:coreProperties>
</file>