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 id="2147483711" r:id="rId7"/>
    <p:sldMasterId id="2147483713" r:id="rId8"/>
    <p:sldMasterId id="2147483723" r:id="rId9"/>
  </p:sldMasterIdLst>
  <p:notesMasterIdLst>
    <p:notesMasterId r:id="rId32"/>
  </p:notesMasterIdLst>
  <p:handoutMasterIdLst>
    <p:handoutMasterId r:id="rId33"/>
  </p:handoutMasterIdLst>
  <p:sldIdLst>
    <p:sldId id="327" r:id="rId10"/>
    <p:sldId id="385" r:id="rId11"/>
    <p:sldId id="404" r:id="rId12"/>
    <p:sldId id="386" r:id="rId13"/>
    <p:sldId id="378" r:id="rId14"/>
    <p:sldId id="382" r:id="rId15"/>
    <p:sldId id="383" r:id="rId16"/>
    <p:sldId id="399" r:id="rId17"/>
    <p:sldId id="384" r:id="rId18"/>
    <p:sldId id="390" r:id="rId19"/>
    <p:sldId id="391" r:id="rId20"/>
    <p:sldId id="392" r:id="rId21"/>
    <p:sldId id="393" r:id="rId22"/>
    <p:sldId id="402" r:id="rId23"/>
    <p:sldId id="403" r:id="rId24"/>
    <p:sldId id="397" r:id="rId25"/>
    <p:sldId id="388" r:id="rId26"/>
    <p:sldId id="389" r:id="rId27"/>
    <p:sldId id="408" r:id="rId28"/>
    <p:sldId id="406" r:id="rId29"/>
    <p:sldId id="398" r:id="rId30"/>
    <p:sldId id="405"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n.Gray" initials="Da" lastIdx="3" clrIdx="0">
    <p:extLst>
      <p:ext uri="{19B8F6BF-5375-455C-9EA6-DF929625EA0E}">
        <p15:presenceInfo xmlns:p15="http://schemas.microsoft.com/office/powerpoint/2012/main" userId="S::dpg233@open.ac.uk::45579fd9-1250-491a-81bc-07f25999e6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85" d="100"/>
          <a:sy n="85" d="100"/>
        </p:scale>
        <p:origin x="121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Sheet1!$C$8</c:f>
              <c:strCache>
                <c:ptCount val="1"/>
                <c:pt idx="0">
                  <c:v>OU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Sheet1!$C$9:$C$12</c:f>
              <c:numCache>
                <c:formatCode>General</c:formatCode>
                <c:ptCount val="4"/>
                <c:pt idx="0">
                  <c:v>-6.76</c:v>
                </c:pt>
                <c:pt idx="1">
                  <c:v>-6.4</c:v>
                </c:pt>
                <c:pt idx="2">
                  <c:v>-5.43</c:v>
                </c:pt>
                <c:pt idx="3">
                  <c:v>-5.43</c:v>
                </c:pt>
              </c:numCache>
            </c:numRef>
          </c:val>
          <c:extLst>
            <c:ext xmlns:c16="http://schemas.microsoft.com/office/drawing/2014/chart" uri="{C3380CC4-5D6E-409C-BE32-E72D297353CC}">
              <c16:uniqueId val="{00000000-FB1E-4556-A4A2-7EEBC4EC915C}"/>
            </c:ext>
          </c:extLst>
        </c:ser>
        <c:ser>
          <c:idx val="1"/>
          <c:order val="1"/>
          <c:tx>
            <c:strRef>
              <c:f>Sheet1!$D$8</c:f>
              <c:strCache>
                <c:ptCount val="1"/>
                <c:pt idx="0">
                  <c:v>STEM</c:v>
                </c:pt>
              </c:strCache>
            </c:strRef>
          </c:tx>
          <c:spPr>
            <a:solidFill>
              <a:schemeClr val="accent2"/>
            </a:solidFill>
            <a:ln>
              <a:noFill/>
            </a:ln>
            <a:effectLst/>
          </c:spPr>
          <c:invertIfNegative val="0"/>
          <c:dLbls>
            <c:dLbl>
              <c:idx val="2"/>
              <c:layout>
                <c:manualLayout>
                  <c:x val="1.388889344561246E-3"/>
                  <c:y val="1.0091465201210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E-4ACE-8C5E-97C8526A002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Sheet1!$D$9:$D$12</c:f>
              <c:numCache>
                <c:formatCode>General</c:formatCode>
                <c:ptCount val="4"/>
                <c:pt idx="0">
                  <c:v>-7.84</c:v>
                </c:pt>
                <c:pt idx="1">
                  <c:v>-7.06</c:v>
                </c:pt>
                <c:pt idx="2">
                  <c:v>-5.25</c:v>
                </c:pt>
                <c:pt idx="3">
                  <c:v>-6.37</c:v>
                </c:pt>
              </c:numCache>
            </c:numRef>
          </c:val>
          <c:extLst>
            <c:ext xmlns:c16="http://schemas.microsoft.com/office/drawing/2014/chart" uri="{C3380CC4-5D6E-409C-BE32-E72D297353CC}">
              <c16:uniqueId val="{00000001-FB1E-4556-A4A2-7EEBC4EC915C}"/>
            </c:ext>
          </c:extLst>
        </c:ser>
        <c:ser>
          <c:idx val="2"/>
          <c:order val="2"/>
          <c:tx>
            <c:strRef>
              <c:f>Sheet1!$E$8</c:f>
              <c:strCache>
                <c:ptCount val="1"/>
                <c:pt idx="0">
                  <c:v>C&amp;C</c:v>
                </c:pt>
              </c:strCache>
            </c:strRef>
          </c:tx>
          <c:spPr>
            <a:solidFill>
              <a:schemeClr val="accent3"/>
            </a:solidFill>
            <a:ln>
              <a:noFill/>
            </a:ln>
            <a:effectLst/>
          </c:spPr>
          <c:invertIfNegative val="0"/>
          <c:dLbls>
            <c:dLbl>
              <c:idx val="3"/>
              <c:layout>
                <c:manualLayout>
                  <c:x val="-1.0185070867974679E-16"/>
                  <c:y val="5.0455339575360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1E-4ACE-8C5E-97C8526A002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Sheet1!$E$9:$E$12</c:f>
              <c:numCache>
                <c:formatCode>General</c:formatCode>
                <c:ptCount val="4"/>
                <c:pt idx="0">
                  <c:v>-10.55</c:v>
                </c:pt>
                <c:pt idx="1">
                  <c:v>-8.35</c:v>
                </c:pt>
                <c:pt idx="2">
                  <c:v>-5.8</c:v>
                </c:pt>
                <c:pt idx="3">
                  <c:v>-6.24</c:v>
                </c:pt>
              </c:numCache>
            </c:numRef>
          </c:val>
          <c:extLst>
            <c:ext xmlns:c16="http://schemas.microsoft.com/office/drawing/2014/chart" uri="{C3380CC4-5D6E-409C-BE32-E72D297353CC}">
              <c16:uniqueId val="{00000002-FB1E-4556-A4A2-7EEBC4EC915C}"/>
            </c:ext>
          </c:extLst>
        </c:ser>
        <c:ser>
          <c:idx val="3"/>
          <c:order val="3"/>
          <c:tx>
            <c:strRef>
              <c:f>Sheet1!$F$8</c:f>
              <c:strCache>
                <c:ptCount val="1"/>
                <c:pt idx="0">
                  <c:v>E&amp;I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Sheet1!$F$9:$F$12</c:f>
              <c:numCache>
                <c:formatCode>General</c:formatCode>
                <c:ptCount val="4"/>
                <c:pt idx="0">
                  <c:v>-7.09</c:v>
                </c:pt>
                <c:pt idx="1">
                  <c:v>-6.48</c:v>
                </c:pt>
                <c:pt idx="2">
                  <c:v>-3.05</c:v>
                </c:pt>
                <c:pt idx="3">
                  <c:v>-5.28</c:v>
                </c:pt>
              </c:numCache>
            </c:numRef>
          </c:val>
          <c:extLst>
            <c:ext xmlns:c16="http://schemas.microsoft.com/office/drawing/2014/chart" uri="{C3380CC4-5D6E-409C-BE32-E72D297353CC}">
              <c16:uniqueId val="{00000003-FB1E-4556-A4A2-7EEBC4EC915C}"/>
            </c:ext>
          </c:extLst>
        </c:ser>
        <c:ser>
          <c:idx val="4"/>
          <c:order val="4"/>
          <c:tx>
            <c:strRef>
              <c:f>Sheet1!$G$8</c:f>
              <c:strCache>
                <c:ptCount val="1"/>
                <c:pt idx="0">
                  <c:v>EE&amp;ES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Sheet1!$G$9:$G$12</c:f>
              <c:numCache>
                <c:formatCode>General</c:formatCode>
                <c:ptCount val="4"/>
                <c:pt idx="0">
                  <c:v>-12.55</c:v>
                </c:pt>
                <c:pt idx="1">
                  <c:v>-10.19</c:v>
                </c:pt>
                <c:pt idx="2">
                  <c:v>-7.17</c:v>
                </c:pt>
                <c:pt idx="3">
                  <c:v>-11.95</c:v>
                </c:pt>
              </c:numCache>
            </c:numRef>
          </c:val>
          <c:extLst>
            <c:ext xmlns:c16="http://schemas.microsoft.com/office/drawing/2014/chart" uri="{C3380CC4-5D6E-409C-BE32-E72D297353CC}">
              <c16:uniqueId val="{00000004-FB1E-4556-A4A2-7EEBC4EC915C}"/>
            </c:ext>
          </c:extLst>
        </c:ser>
        <c:ser>
          <c:idx val="5"/>
          <c:order val="5"/>
          <c:tx>
            <c:strRef>
              <c:f>Sheet1!$H$8</c:f>
              <c:strCache>
                <c:ptCount val="1"/>
                <c:pt idx="0">
                  <c:v>LH&amp;CS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Sheet1!$H$9:$H$12</c:f>
              <c:numCache>
                <c:formatCode>General</c:formatCode>
                <c:ptCount val="4"/>
                <c:pt idx="0">
                  <c:v>-8.7100000000000009</c:v>
                </c:pt>
                <c:pt idx="1">
                  <c:v>-9.51</c:v>
                </c:pt>
                <c:pt idx="2">
                  <c:v>-8.6999999999999993</c:v>
                </c:pt>
                <c:pt idx="3">
                  <c:v>-10.11</c:v>
                </c:pt>
              </c:numCache>
            </c:numRef>
          </c:val>
          <c:extLst>
            <c:ext xmlns:c16="http://schemas.microsoft.com/office/drawing/2014/chart" uri="{C3380CC4-5D6E-409C-BE32-E72D297353CC}">
              <c16:uniqueId val="{00000005-FB1E-4556-A4A2-7EEBC4EC915C}"/>
            </c:ext>
          </c:extLst>
        </c:ser>
        <c:ser>
          <c:idx val="6"/>
          <c:order val="6"/>
          <c:tx>
            <c:strRef>
              <c:f>Sheet1!$I$8</c:f>
              <c:strCache>
                <c:ptCount val="1"/>
                <c:pt idx="0">
                  <c:v>M&amp;S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Sheet1!$I$9:$I$12</c:f>
              <c:numCache>
                <c:formatCode>General</c:formatCode>
                <c:ptCount val="4"/>
                <c:pt idx="0">
                  <c:v>-4.49</c:v>
                </c:pt>
                <c:pt idx="1">
                  <c:v>-4.4400000000000004</c:v>
                </c:pt>
                <c:pt idx="2">
                  <c:v>-3.02</c:v>
                </c:pt>
                <c:pt idx="3">
                  <c:v>-3.76</c:v>
                </c:pt>
              </c:numCache>
            </c:numRef>
          </c:val>
          <c:extLst>
            <c:ext xmlns:c16="http://schemas.microsoft.com/office/drawing/2014/chart" uri="{C3380CC4-5D6E-409C-BE32-E72D297353CC}">
              <c16:uniqueId val="{00000006-FB1E-4556-A4A2-7EEBC4EC915C}"/>
            </c:ext>
          </c:extLst>
        </c:ser>
        <c:ser>
          <c:idx val="7"/>
          <c:order val="7"/>
          <c:tx>
            <c:strRef>
              <c:f>Sheet1!$J$8</c:f>
              <c:strCache>
                <c:ptCount val="1"/>
                <c:pt idx="0">
                  <c:v>PS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Sheet1!$B$9:$B$12</c:f>
              <c:strCache>
                <c:ptCount val="4"/>
                <c:pt idx="0">
                  <c:v>2015/16</c:v>
                </c:pt>
                <c:pt idx="1">
                  <c:v>2016/17</c:v>
                </c:pt>
                <c:pt idx="2">
                  <c:v>2017/18</c:v>
                </c:pt>
                <c:pt idx="3">
                  <c:v>2018/19</c:v>
                </c:pt>
              </c:strCache>
            </c:strRef>
          </c:cat>
          <c:val>
            <c:numRef>
              <c:f>Sheet1!$J$9:$J$12</c:f>
              <c:numCache>
                <c:formatCode>General</c:formatCode>
                <c:ptCount val="4"/>
                <c:pt idx="0">
                  <c:v>-14.19</c:v>
                </c:pt>
                <c:pt idx="1">
                  <c:v>-3.42</c:v>
                </c:pt>
                <c:pt idx="2">
                  <c:v>-4.87</c:v>
                </c:pt>
                <c:pt idx="3">
                  <c:v>-7.67</c:v>
                </c:pt>
              </c:numCache>
            </c:numRef>
          </c:val>
          <c:extLst>
            <c:ext xmlns:c16="http://schemas.microsoft.com/office/drawing/2014/chart" uri="{C3380CC4-5D6E-409C-BE32-E72D297353CC}">
              <c16:uniqueId val="{00000007-FB1E-4556-A4A2-7EEBC4EC915C}"/>
            </c:ext>
          </c:extLst>
        </c:ser>
        <c:dLbls>
          <c:showLegendKey val="0"/>
          <c:showVal val="0"/>
          <c:showCatName val="0"/>
          <c:showSerName val="0"/>
          <c:showPercent val="0"/>
          <c:showBubbleSize val="0"/>
        </c:dLbls>
        <c:gapWidth val="219"/>
        <c:overlap val="-27"/>
        <c:axId val="507919312"/>
        <c:axId val="507923248"/>
      </c:barChart>
      <c:catAx>
        <c:axId val="507919312"/>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07923248"/>
        <c:crosses val="autoZero"/>
        <c:auto val="1"/>
        <c:lblAlgn val="ctr"/>
        <c:lblOffset val="100"/>
        <c:noMultiLvlLbl val="0"/>
      </c:catAx>
      <c:valAx>
        <c:axId val="50792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0791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Sheet1!$B$35</c:f>
              <c:strCache>
                <c:ptCount val="1"/>
                <c:pt idx="0">
                  <c:v>OU</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8-01B7-4660-9DF4-FE0737165E10}"/>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Sheet1!$B$36:$B$39</c:f>
              <c:numCache>
                <c:formatCode>General</c:formatCode>
                <c:ptCount val="4"/>
                <c:pt idx="0">
                  <c:v>-18.739999999999998</c:v>
                </c:pt>
                <c:pt idx="1">
                  <c:v>-17.88</c:v>
                </c:pt>
                <c:pt idx="2">
                  <c:v>-19.57</c:v>
                </c:pt>
                <c:pt idx="3">
                  <c:v>-18.5</c:v>
                </c:pt>
              </c:numCache>
            </c:numRef>
          </c:val>
          <c:extLst>
            <c:ext xmlns:c16="http://schemas.microsoft.com/office/drawing/2014/chart" uri="{C3380CC4-5D6E-409C-BE32-E72D297353CC}">
              <c16:uniqueId val="{00000000-01B7-4660-9DF4-FE0737165E10}"/>
            </c:ext>
          </c:extLst>
        </c:ser>
        <c:ser>
          <c:idx val="1"/>
          <c:order val="1"/>
          <c:tx>
            <c:strRef>
              <c:f>Sheet1!$C$35</c:f>
              <c:strCache>
                <c:ptCount val="1"/>
                <c:pt idx="0">
                  <c:v>STEM</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Sheet1!$C$36:$C$39</c:f>
              <c:numCache>
                <c:formatCode>General</c:formatCode>
                <c:ptCount val="4"/>
                <c:pt idx="0">
                  <c:v>-16.079999999999998</c:v>
                </c:pt>
                <c:pt idx="1">
                  <c:v>-14.94</c:v>
                </c:pt>
                <c:pt idx="2">
                  <c:v>-16.47</c:v>
                </c:pt>
                <c:pt idx="3">
                  <c:v>-17.420000000000002</c:v>
                </c:pt>
              </c:numCache>
            </c:numRef>
          </c:val>
          <c:extLst>
            <c:ext xmlns:c16="http://schemas.microsoft.com/office/drawing/2014/chart" uri="{C3380CC4-5D6E-409C-BE32-E72D297353CC}">
              <c16:uniqueId val="{00000001-01B7-4660-9DF4-FE0737165E10}"/>
            </c:ext>
          </c:extLst>
        </c:ser>
        <c:ser>
          <c:idx val="2"/>
          <c:order val="2"/>
          <c:tx>
            <c:strRef>
              <c:f>Sheet1!$D$35</c:f>
              <c:strCache>
                <c:ptCount val="1"/>
                <c:pt idx="0">
                  <c:v>C&amp;C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Sheet1!$D$36:$D$39</c:f>
              <c:numCache>
                <c:formatCode>General</c:formatCode>
                <c:ptCount val="4"/>
                <c:pt idx="0">
                  <c:v>-19.2</c:v>
                </c:pt>
                <c:pt idx="1">
                  <c:v>-19.93</c:v>
                </c:pt>
                <c:pt idx="2">
                  <c:v>-19.53</c:v>
                </c:pt>
                <c:pt idx="3">
                  <c:v>-18.829999999999998</c:v>
                </c:pt>
              </c:numCache>
            </c:numRef>
          </c:val>
          <c:extLst>
            <c:ext xmlns:c16="http://schemas.microsoft.com/office/drawing/2014/chart" uri="{C3380CC4-5D6E-409C-BE32-E72D297353CC}">
              <c16:uniqueId val="{00000002-01B7-4660-9DF4-FE0737165E10}"/>
            </c:ext>
          </c:extLst>
        </c:ser>
        <c:ser>
          <c:idx val="3"/>
          <c:order val="3"/>
          <c:tx>
            <c:strRef>
              <c:f>Sheet1!$E$35</c:f>
              <c:strCache>
                <c:ptCount val="1"/>
                <c:pt idx="0">
                  <c:v>E&amp;I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Sheet1!$E$36:$E$39</c:f>
              <c:numCache>
                <c:formatCode>General</c:formatCode>
                <c:ptCount val="4"/>
                <c:pt idx="0">
                  <c:v>-12.99</c:v>
                </c:pt>
                <c:pt idx="1">
                  <c:v>-12.26</c:v>
                </c:pt>
                <c:pt idx="2">
                  <c:v>-16.54</c:v>
                </c:pt>
                <c:pt idx="3">
                  <c:v>-24.72</c:v>
                </c:pt>
              </c:numCache>
            </c:numRef>
          </c:val>
          <c:extLst>
            <c:ext xmlns:c16="http://schemas.microsoft.com/office/drawing/2014/chart" uri="{C3380CC4-5D6E-409C-BE32-E72D297353CC}">
              <c16:uniqueId val="{00000003-01B7-4660-9DF4-FE0737165E10}"/>
            </c:ext>
          </c:extLst>
        </c:ser>
        <c:ser>
          <c:idx val="4"/>
          <c:order val="4"/>
          <c:tx>
            <c:strRef>
              <c:f>Sheet1!$F$35</c:f>
              <c:strCache>
                <c:ptCount val="1"/>
                <c:pt idx="0">
                  <c:v>EE&amp;ES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Sheet1!$F$36:$F$39</c:f>
              <c:numCache>
                <c:formatCode>General</c:formatCode>
                <c:ptCount val="4"/>
                <c:pt idx="0">
                  <c:v>-22.6</c:v>
                </c:pt>
                <c:pt idx="1">
                  <c:v>-16.940000000000001</c:v>
                </c:pt>
                <c:pt idx="2">
                  <c:v>-21.71</c:v>
                </c:pt>
                <c:pt idx="3">
                  <c:v>-11.91</c:v>
                </c:pt>
              </c:numCache>
            </c:numRef>
          </c:val>
          <c:extLst>
            <c:ext xmlns:c16="http://schemas.microsoft.com/office/drawing/2014/chart" uri="{C3380CC4-5D6E-409C-BE32-E72D297353CC}">
              <c16:uniqueId val="{00000004-01B7-4660-9DF4-FE0737165E10}"/>
            </c:ext>
          </c:extLst>
        </c:ser>
        <c:ser>
          <c:idx val="5"/>
          <c:order val="5"/>
          <c:tx>
            <c:strRef>
              <c:f>Sheet1!$G$35</c:f>
              <c:strCache>
                <c:ptCount val="1"/>
                <c:pt idx="0">
                  <c:v>LH&amp;CS</c:v>
                </c:pt>
              </c:strCache>
            </c:strRef>
          </c:tx>
          <c:spPr>
            <a:solidFill>
              <a:srgbClr val="00B050"/>
            </a:solidFill>
            <a:ln>
              <a:solidFill>
                <a:srgbClr val="00B050"/>
              </a:solidFill>
            </a:ln>
            <a:effectLst/>
          </c:spPr>
          <c:invertIfNegative val="0"/>
          <c:dLbls>
            <c:dLbl>
              <c:idx val="3"/>
              <c:layout>
                <c:manualLayout>
                  <c:x val="-4.1666671223389243E-3"/>
                  <c:y val="2.5516983568333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B7-4660-9DF4-FE0737165E10}"/>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Sheet1!$G$36:$G$39</c:f>
              <c:numCache>
                <c:formatCode>General</c:formatCode>
                <c:ptCount val="4"/>
                <c:pt idx="0">
                  <c:v>-16.22</c:v>
                </c:pt>
                <c:pt idx="1">
                  <c:v>-14.73</c:v>
                </c:pt>
                <c:pt idx="2">
                  <c:v>-16.02</c:v>
                </c:pt>
                <c:pt idx="3">
                  <c:v>-16.07</c:v>
                </c:pt>
              </c:numCache>
            </c:numRef>
          </c:val>
          <c:extLst>
            <c:ext xmlns:c16="http://schemas.microsoft.com/office/drawing/2014/chart" uri="{C3380CC4-5D6E-409C-BE32-E72D297353CC}">
              <c16:uniqueId val="{00000005-01B7-4660-9DF4-FE0737165E10}"/>
            </c:ext>
          </c:extLst>
        </c:ser>
        <c:ser>
          <c:idx val="6"/>
          <c:order val="6"/>
          <c:tx>
            <c:strRef>
              <c:f>Sheet1!$H$35</c:f>
              <c:strCache>
                <c:ptCount val="1"/>
                <c:pt idx="0">
                  <c:v>M&amp;S</c:v>
                </c:pt>
              </c:strCache>
            </c:strRef>
          </c:tx>
          <c:spPr>
            <a:solidFill>
              <a:schemeClr val="accent1">
                <a:lumMod val="60000"/>
              </a:schemeClr>
            </a:solidFill>
            <a:ln>
              <a:noFill/>
            </a:ln>
            <a:effectLst/>
          </c:spPr>
          <c:invertIfNegative val="0"/>
          <c:dLbls>
            <c:dLbl>
              <c:idx val="0"/>
              <c:layout>
                <c:manualLayout>
                  <c:x val="1.3888890407796159E-3"/>
                  <c:y val="9.353909640746246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B7-4660-9DF4-FE0737165E10}"/>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Sheet1!$H$36:$H$39</c:f>
              <c:numCache>
                <c:formatCode>General</c:formatCode>
                <c:ptCount val="4"/>
                <c:pt idx="0">
                  <c:v>-15.41</c:v>
                </c:pt>
                <c:pt idx="1">
                  <c:v>-17.25</c:v>
                </c:pt>
                <c:pt idx="2">
                  <c:v>-17.97</c:v>
                </c:pt>
                <c:pt idx="3">
                  <c:v>-16.52</c:v>
                </c:pt>
              </c:numCache>
            </c:numRef>
          </c:val>
          <c:extLst>
            <c:ext xmlns:c16="http://schemas.microsoft.com/office/drawing/2014/chart" uri="{C3380CC4-5D6E-409C-BE32-E72D297353CC}">
              <c16:uniqueId val="{00000006-01B7-4660-9DF4-FE0737165E10}"/>
            </c:ext>
          </c:extLst>
        </c:ser>
        <c:ser>
          <c:idx val="7"/>
          <c:order val="7"/>
          <c:tx>
            <c:strRef>
              <c:f>Sheet1!$I$35</c:f>
              <c:strCache>
                <c:ptCount val="1"/>
                <c:pt idx="0">
                  <c:v>PS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Sheet1!$A$36:$A$39</c:f>
              <c:strCache>
                <c:ptCount val="4"/>
                <c:pt idx="0">
                  <c:v>2015/16</c:v>
                </c:pt>
                <c:pt idx="1">
                  <c:v>2016/17</c:v>
                </c:pt>
                <c:pt idx="2">
                  <c:v>2017/18</c:v>
                </c:pt>
                <c:pt idx="3">
                  <c:v>2018/19</c:v>
                </c:pt>
              </c:strCache>
            </c:strRef>
          </c:cat>
          <c:val>
            <c:numRef>
              <c:f>Sheet1!$I$36:$I$39</c:f>
              <c:numCache>
                <c:formatCode>General</c:formatCode>
                <c:ptCount val="4"/>
                <c:pt idx="0">
                  <c:v>-10.79</c:v>
                </c:pt>
                <c:pt idx="1">
                  <c:v>3.07</c:v>
                </c:pt>
                <c:pt idx="2">
                  <c:v>3.53</c:v>
                </c:pt>
                <c:pt idx="3">
                  <c:v>-3.57</c:v>
                </c:pt>
              </c:numCache>
            </c:numRef>
          </c:val>
          <c:extLst>
            <c:ext xmlns:c16="http://schemas.microsoft.com/office/drawing/2014/chart" uri="{C3380CC4-5D6E-409C-BE32-E72D297353CC}">
              <c16:uniqueId val="{00000007-01B7-4660-9DF4-FE0737165E10}"/>
            </c:ext>
          </c:extLst>
        </c:ser>
        <c:dLbls>
          <c:dLblPos val="outEnd"/>
          <c:showLegendKey val="0"/>
          <c:showVal val="1"/>
          <c:showCatName val="0"/>
          <c:showSerName val="0"/>
          <c:showPercent val="0"/>
          <c:showBubbleSize val="0"/>
        </c:dLbls>
        <c:gapWidth val="219"/>
        <c:overlap val="-27"/>
        <c:axId val="436381648"/>
        <c:axId val="436385584"/>
      </c:barChart>
      <c:catAx>
        <c:axId val="43638164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36385584"/>
        <c:crosses val="autoZero"/>
        <c:auto val="1"/>
        <c:lblAlgn val="ctr"/>
        <c:lblOffset val="100"/>
        <c:noMultiLvlLbl val="0"/>
      </c:catAx>
      <c:valAx>
        <c:axId val="43638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3638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4-15T04:39:01.480" idx="1">
    <p:pos x="5610" y="612"/>
    <p:text>Could turn phrasing on head 'The need to understand how we can help our BAME students achieve the same as our white students'
</p:text>
    <p:extLst>
      <p:ext uri="{C676402C-5697-4E1C-873F-D02D1690AC5C}">
        <p15:threadingInfo xmlns:p15="http://schemas.microsoft.com/office/powerpoint/2012/main" timeZoneBias="420"/>
      </p:ext>
    </p:extLst>
  </p:cm>
  <p:cm authorId="1" dt="2020-04-15T04:47:45.024" idx="2">
    <p:pos x="10" y="10"/>
    <p:text>Could we get Diane Butler to do this?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15T13:18:27.064" idx="3">
    <p:pos x="5760" y="1092"/>
    <p:text>Should we just have the APP target for black and white and not worry about the rest? These slides are adapted from old slides and so APP targets will need updating!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15T13:18:27.064" idx="3">
    <p:pos x="5760" y="1092"/>
    <p:text>Should we just have the APP target for black and white and not worry about the rest? These slides are adapted from old slides and so APP targets will need updating!</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F2AE0-F5C7-4D2A-97DA-53EB8431D50E}"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B6933B8D-77D6-4E52-AC21-3CC59889BBB7}">
      <dgm:prSet/>
      <dgm:spPr/>
      <dgm:t>
        <a:bodyPr/>
        <a:lstStyle/>
        <a:p>
          <a:r>
            <a:rPr lang="en-GB"/>
            <a:t>The largest broad ethnic group amongst UK-domiciled undergraduate entrants in 2018-19 was white (71.2 per cent), although the proportion from minority ethnic groups has increased 7.5 percentage points since 2010-11.</a:t>
          </a:r>
          <a:endParaRPr lang="en-US"/>
        </a:p>
      </dgm:t>
    </dgm:pt>
    <dgm:pt modelId="{C24432C6-A849-4029-B240-B40B4B7801F5}" type="parTrans" cxnId="{FDEB0E92-02E9-4C9F-958F-A488F4653F0D}">
      <dgm:prSet/>
      <dgm:spPr/>
      <dgm:t>
        <a:bodyPr/>
        <a:lstStyle/>
        <a:p>
          <a:endParaRPr lang="en-US"/>
        </a:p>
      </dgm:t>
    </dgm:pt>
    <dgm:pt modelId="{C32BB599-6A53-4338-AF22-903BC41440DA}" type="sibTrans" cxnId="{FDEB0E92-02E9-4C9F-958F-A488F4653F0D}">
      <dgm:prSet/>
      <dgm:spPr/>
      <dgm:t>
        <a:bodyPr/>
        <a:lstStyle/>
        <a:p>
          <a:endParaRPr lang="en-US"/>
        </a:p>
      </dgm:t>
    </dgm:pt>
    <dgm:pt modelId="{A19EDFF8-AE6A-4DC0-BFA3-714681923B9B}">
      <dgm:prSet/>
      <dgm:spPr/>
      <dgm:t>
        <a:bodyPr/>
        <a:lstStyle/>
        <a:p>
          <a:r>
            <a:rPr lang="en-GB"/>
            <a:t>During the last eight years, black students had the biggest increase in postgraduate entrance, rising from 5.8 per cent of postgraduate entrants in 2010-11 to 8.1 per cent in 2018-19.</a:t>
          </a:r>
          <a:endParaRPr lang="en-US"/>
        </a:p>
      </dgm:t>
    </dgm:pt>
    <dgm:pt modelId="{834EDC23-E754-4925-8CA0-F85D3189AC46}" type="parTrans" cxnId="{1E8803F4-7ED2-4E40-B840-9298168913C5}">
      <dgm:prSet/>
      <dgm:spPr/>
      <dgm:t>
        <a:bodyPr/>
        <a:lstStyle/>
        <a:p>
          <a:endParaRPr lang="en-US"/>
        </a:p>
      </dgm:t>
    </dgm:pt>
    <dgm:pt modelId="{ABCA358F-05E8-40FC-ADA9-658215F3FF04}" type="sibTrans" cxnId="{1E8803F4-7ED2-4E40-B840-9298168913C5}">
      <dgm:prSet/>
      <dgm:spPr/>
      <dgm:t>
        <a:bodyPr/>
        <a:lstStyle/>
        <a:p>
          <a:endParaRPr lang="en-US"/>
        </a:p>
      </dgm:t>
    </dgm:pt>
    <dgm:pt modelId="{D52C590B-1093-40D7-987F-667775ECD7D3}" type="pres">
      <dgm:prSet presAssocID="{0F1F2AE0-F5C7-4D2A-97DA-53EB8431D50E}" presName="linear" presStyleCnt="0">
        <dgm:presLayoutVars>
          <dgm:animLvl val="lvl"/>
          <dgm:resizeHandles val="exact"/>
        </dgm:presLayoutVars>
      </dgm:prSet>
      <dgm:spPr/>
    </dgm:pt>
    <dgm:pt modelId="{8625EE7C-ED1B-4F5F-84A0-913070D3F770}" type="pres">
      <dgm:prSet presAssocID="{B6933B8D-77D6-4E52-AC21-3CC59889BBB7}" presName="parentText" presStyleLbl="node1" presStyleIdx="0" presStyleCnt="2">
        <dgm:presLayoutVars>
          <dgm:chMax val="0"/>
          <dgm:bulletEnabled val="1"/>
        </dgm:presLayoutVars>
      </dgm:prSet>
      <dgm:spPr/>
    </dgm:pt>
    <dgm:pt modelId="{7921E6FD-C278-46B5-95A4-0845B8DFAE32}" type="pres">
      <dgm:prSet presAssocID="{C32BB599-6A53-4338-AF22-903BC41440DA}" presName="spacer" presStyleCnt="0"/>
      <dgm:spPr/>
    </dgm:pt>
    <dgm:pt modelId="{CBC5C6EC-204C-44A8-91D5-7FCF5717E424}" type="pres">
      <dgm:prSet presAssocID="{A19EDFF8-AE6A-4DC0-BFA3-714681923B9B}" presName="parentText" presStyleLbl="node1" presStyleIdx="1" presStyleCnt="2">
        <dgm:presLayoutVars>
          <dgm:chMax val="0"/>
          <dgm:bulletEnabled val="1"/>
        </dgm:presLayoutVars>
      </dgm:prSet>
      <dgm:spPr/>
    </dgm:pt>
  </dgm:ptLst>
  <dgm:cxnLst>
    <dgm:cxn modelId="{FDEB0E92-02E9-4C9F-958F-A488F4653F0D}" srcId="{0F1F2AE0-F5C7-4D2A-97DA-53EB8431D50E}" destId="{B6933B8D-77D6-4E52-AC21-3CC59889BBB7}" srcOrd="0" destOrd="0" parTransId="{C24432C6-A849-4029-B240-B40B4B7801F5}" sibTransId="{C32BB599-6A53-4338-AF22-903BC41440DA}"/>
    <dgm:cxn modelId="{CCB05BBA-E99E-42B6-9E6A-862F2B7223D7}" type="presOf" srcId="{A19EDFF8-AE6A-4DC0-BFA3-714681923B9B}" destId="{CBC5C6EC-204C-44A8-91D5-7FCF5717E424}" srcOrd="0" destOrd="0" presId="urn:microsoft.com/office/officeart/2005/8/layout/vList2"/>
    <dgm:cxn modelId="{9E003ADC-627E-4BAF-B403-B35C7BCA8497}" type="presOf" srcId="{0F1F2AE0-F5C7-4D2A-97DA-53EB8431D50E}" destId="{D52C590B-1093-40D7-987F-667775ECD7D3}" srcOrd="0" destOrd="0" presId="urn:microsoft.com/office/officeart/2005/8/layout/vList2"/>
    <dgm:cxn modelId="{1E8803F4-7ED2-4E40-B840-9298168913C5}" srcId="{0F1F2AE0-F5C7-4D2A-97DA-53EB8431D50E}" destId="{A19EDFF8-AE6A-4DC0-BFA3-714681923B9B}" srcOrd="1" destOrd="0" parTransId="{834EDC23-E754-4925-8CA0-F85D3189AC46}" sibTransId="{ABCA358F-05E8-40FC-ADA9-658215F3FF04}"/>
    <dgm:cxn modelId="{67EB62F9-F9FB-489E-A2B6-EF2A5730A78C}" type="presOf" srcId="{B6933B8D-77D6-4E52-AC21-3CC59889BBB7}" destId="{8625EE7C-ED1B-4F5F-84A0-913070D3F770}" srcOrd="0" destOrd="0" presId="urn:microsoft.com/office/officeart/2005/8/layout/vList2"/>
    <dgm:cxn modelId="{F7957EF8-6D04-4EFD-B24B-0E40D8CF4EE6}" type="presParOf" srcId="{D52C590B-1093-40D7-987F-667775ECD7D3}" destId="{8625EE7C-ED1B-4F5F-84A0-913070D3F770}" srcOrd="0" destOrd="0" presId="urn:microsoft.com/office/officeart/2005/8/layout/vList2"/>
    <dgm:cxn modelId="{5F4347B9-7DE4-48A6-A116-1936DCAEC8DE}" type="presParOf" srcId="{D52C590B-1093-40D7-987F-667775ECD7D3}" destId="{7921E6FD-C278-46B5-95A4-0845B8DFAE32}" srcOrd="1" destOrd="0" presId="urn:microsoft.com/office/officeart/2005/8/layout/vList2"/>
    <dgm:cxn modelId="{39B04DC4-BD30-4E29-BD24-5F2E77B5DB2F}" type="presParOf" srcId="{D52C590B-1093-40D7-987F-667775ECD7D3}" destId="{CBC5C6EC-204C-44A8-91D5-7FCF5717E42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BC2AF-5D0E-421B-AF8E-CFF3D5ADB309}"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BEA7B93-82CC-42DB-B696-D9068B6C795A}">
      <dgm:prSet/>
      <dgm:spPr/>
      <dgm:t>
        <a:bodyPr/>
        <a:lstStyle/>
        <a:p>
          <a:r>
            <a:rPr lang="en-US" dirty="0"/>
            <a:t>What might our specific research questions be?</a:t>
          </a:r>
        </a:p>
      </dgm:t>
    </dgm:pt>
    <dgm:pt modelId="{CC9AAEC6-FCB3-4A4A-9AC4-D2F386BC22D9}" type="parTrans" cxnId="{9AEFF39D-6943-49E9-8D62-49F062183BC5}">
      <dgm:prSet/>
      <dgm:spPr/>
      <dgm:t>
        <a:bodyPr/>
        <a:lstStyle/>
        <a:p>
          <a:endParaRPr lang="en-US"/>
        </a:p>
      </dgm:t>
    </dgm:pt>
    <dgm:pt modelId="{A62B652C-AFCF-4FB2-B0D6-501AC626DD42}" type="sibTrans" cxnId="{9AEFF39D-6943-49E9-8D62-49F062183BC5}">
      <dgm:prSet/>
      <dgm:spPr/>
      <dgm:t>
        <a:bodyPr/>
        <a:lstStyle/>
        <a:p>
          <a:endParaRPr lang="en-US"/>
        </a:p>
      </dgm:t>
    </dgm:pt>
    <dgm:pt modelId="{CC714A95-09B5-424B-AFCA-EDAB3124BA2F}">
      <dgm:prSet/>
      <dgm:spPr/>
      <dgm:t>
        <a:bodyPr/>
        <a:lstStyle/>
        <a:p>
          <a:r>
            <a:rPr lang="en-US" dirty="0"/>
            <a:t>How</a:t>
          </a:r>
          <a:r>
            <a:rPr lang="en-US" baseline="0" dirty="0"/>
            <a:t> might we address these questions?</a:t>
          </a:r>
          <a:endParaRPr lang="en-US" dirty="0"/>
        </a:p>
      </dgm:t>
    </dgm:pt>
    <dgm:pt modelId="{0ABAEB33-2D41-4F2F-8284-431F10AF54F1}" type="parTrans" cxnId="{821B8F6D-B586-4DB2-93EA-1D7DFA9C3C5E}">
      <dgm:prSet/>
      <dgm:spPr/>
      <dgm:t>
        <a:bodyPr/>
        <a:lstStyle/>
        <a:p>
          <a:endParaRPr lang="en-US"/>
        </a:p>
      </dgm:t>
    </dgm:pt>
    <dgm:pt modelId="{F19E451E-A07F-4CDE-AD62-55FD53333BF4}" type="sibTrans" cxnId="{821B8F6D-B586-4DB2-93EA-1D7DFA9C3C5E}">
      <dgm:prSet/>
      <dgm:spPr/>
      <dgm:t>
        <a:bodyPr/>
        <a:lstStyle/>
        <a:p>
          <a:endParaRPr lang="en-US"/>
        </a:p>
      </dgm:t>
    </dgm:pt>
    <dgm:pt modelId="{1837FBAB-FD8C-4C5A-8F8D-971CE041511C}">
      <dgm:prSet/>
      <dgm:spPr/>
      <dgm:t>
        <a:bodyPr/>
        <a:lstStyle/>
        <a:p>
          <a:r>
            <a:rPr lang="en-US" dirty="0"/>
            <a:t>When and over what timescales?</a:t>
          </a:r>
        </a:p>
      </dgm:t>
    </dgm:pt>
    <dgm:pt modelId="{08E3665F-29E0-4846-B2F7-0F5E3971C736}" type="parTrans" cxnId="{2A78F9CE-367B-454D-88AA-C4CA4DF60707}">
      <dgm:prSet/>
      <dgm:spPr/>
      <dgm:t>
        <a:bodyPr/>
        <a:lstStyle/>
        <a:p>
          <a:endParaRPr lang="en-US"/>
        </a:p>
      </dgm:t>
    </dgm:pt>
    <dgm:pt modelId="{61A54936-1927-459B-B95A-2F09ADA7761D}" type="sibTrans" cxnId="{2A78F9CE-367B-454D-88AA-C4CA4DF60707}">
      <dgm:prSet/>
      <dgm:spPr/>
      <dgm:t>
        <a:bodyPr/>
        <a:lstStyle/>
        <a:p>
          <a:endParaRPr lang="en-US"/>
        </a:p>
      </dgm:t>
    </dgm:pt>
    <dgm:pt modelId="{7E5C1567-44A6-4A64-ACCA-B46D2F5D3FF9}">
      <dgm:prSet/>
      <dgm:spPr/>
      <dgm:t>
        <a:bodyPr/>
        <a:lstStyle/>
        <a:p>
          <a:r>
            <a:rPr lang="en-US" dirty="0"/>
            <a:t>So what – what would we do with our findings?</a:t>
          </a:r>
        </a:p>
      </dgm:t>
    </dgm:pt>
    <dgm:pt modelId="{A59D9A06-0FDD-43B6-9A11-5D635A9F01E6}" type="parTrans" cxnId="{86A7A118-B0CB-4EBA-B29E-661AE4F72964}">
      <dgm:prSet/>
      <dgm:spPr/>
      <dgm:t>
        <a:bodyPr/>
        <a:lstStyle/>
        <a:p>
          <a:endParaRPr lang="en-US"/>
        </a:p>
      </dgm:t>
    </dgm:pt>
    <dgm:pt modelId="{6039F6C4-BDD6-4958-B361-0A8478BE9104}" type="sibTrans" cxnId="{86A7A118-B0CB-4EBA-B29E-661AE4F72964}">
      <dgm:prSet/>
      <dgm:spPr/>
      <dgm:t>
        <a:bodyPr/>
        <a:lstStyle/>
        <a:p>
          <a:endParaRPr lang="en-US"/>
        </a:p>
      </dgm:t>
    </dgm:pt>
    <dgm:pt modelId="{0237735D-D593-4FF7-883D-9E59192E5530}" type="pres">
      <dgm:prSet presAssocID="{D7CBC2AF-5D0E-421B-AF8E-CFF3D5ADB309}" presName="linear" presStyleCnt="0">
        <dgm:presLayoutVars>
          <dgm:animLvl val="lvl"/>
          <dgm:resizeHandles val="exact"/>
        </dgm:presLayoutVars>
      </dgm:prSet>
      <dgm:spPr/>
    </dgm:pt>
    <dgm:pt modelId="{A3AFDE07-8C52-4DE6-ABB1-33809AB6D986}" type="pres">
      <dgm:prSet presAssocID="{EBEA7B93-82CC-42DB-B696-D9068B6C795A}" presName="parentText" presStyleLbl="node1" presStyleIdx="0" presStyleCnt="4">
        <dgm:presLayoutVars>
          <dgm:chMax val="0"/>
          <dgm:bulletEnabled val="1"/>
        </dgm:presLayoutVars>
      </dgm:prSet>
      <dgm:spPr/>
    </dgm:pt>
    <dgm:pt modelId="{A4B77BE4-35A0-46D6-8F9F-DFA9DF07926D}" type="pres">
      <dgm:prSet presAssocID="{A62B652C-AFCF-4FB2-B0D6-501AC626DD42}" presName="spacer" presStyleCnt="0"/>
      <dgm:spPr/>
    </dgm:pt>
    <dgm:pt modelId="{D11ECB48-BDEB-4C79-AF79-45F7B80D5167}" type="pres">
      <dgm:prSet presAssocID="{CC714A95-09B5-424B-AFCA-EDAB3124BA2F}" presName="parentText" presStyleLbl="node1" presStyleIdx="1" presStyleCnt="4">
        <dgm:presLayoutVars>
          <dgm:chMax val="0"/>
          <dgm:bulletEnabled val="1"/>
        </dgm:presLayoutVars>
      </dgm:prSet>
      <dgm:spPr/>
    </dgm:pt>
    <dgm:pt modelId="{906ED98E-DCEE-4B57-AA6F-A7A9F7D61E5F}" type="pres">
      <dgm:prSet presAssocID="{F19E451E-A07F-4CDE-AD62-55FD53333BF4}" presName="spacer" presStyleCnt="0"/>
      <dgm:spPr/>
    </dgm:pt>
    <dgm:pt modelId="{EE8072D7-E1C4-4B92-B0D9-9B8A96E8B8D3}" type="pres">
      <dgm:prSet presAssocID="{1837FBAB-FD8C-4C5A-8F8D-971CE041511C}" presName="parentText" presStyleLbl="node1" presStyleIdx="2" presStyleCnt="4">
        <dgm:presLayoutVars>
          <dgm:chMax val="0"/>
          <dgm:bulletEnabled val="1"/>
        </dgm:presLayoutVars>
      </dgm:prSet>
      <dgm:spPr/>
    </dgm:pt>
    <dgm:pt modelId="{737BB00D-D9C9-40F0-AECB-BA85568C3E85}" type="pres">
      <dgm:prSet presAssocID="{61A54936-1927-459B-B95A-2F09ADA7761D}" presName="spacer" presStyleCnt="0"/>
      <dgm:spPr/>
    </dgm:pt>
    <dgm:pt modelId="{650766AF-E869-4098-B0BE-CAE8DFB42B66}" type="pres">
      <dgm:prSet presAssocID="{7E5C1567-44A6-4A64-ACCA-B46D2F5D3FF9}" presName="parentText" presStyleLbl="node1" presStyleIdx="3" presStyleCnt="4">
        <dgm:presLayoutVars>
          <dgm:chMax val="0"/>
          <dgm:bulletEnabled val="1"/>
        </dgm:presLayoutVars>
      </dgm:prSet>
      <dgm:spPr/>
    </dgm:pt>
  </dgm:ptLst>
  <dgm:cxnLst>
    <dgm:cxn modelId="{86A7A118-B0CB-4EBA-B29E-661AE4F72964}" srcId="{D7CBC2AF-5D0E-421B-AF8E-CFF3D5ADB309}" destId="{7E5C1567-44A6-4A64-ACCA-B46D2F5D3FF9}" srcOrd="3" destOrd="0" parTransId="{A59D9A06-0FDD-43B6-9A11-5D635A9F01E6}" sibTransId="{6039F6C4-BDD6-4958-B361-0A8478BE9104}"/>
    <dgm:cxn modelId="{B9C05B28-D703-4189-8006-C73278987436}" type="presOf" srcId="{1837FBAB-FD8C-4C5A-8F8D-971CE041511C}" destId="{EE8072D7-E1C4-4B92-B0D9-9B8A96E8B8D3}" srcOrd="0" destOrd="0" presId="urn:microsoft.com/office/officeart/2005/8/layout/vList2"/>
    <dgm:cxn modelId="{B901762C-A688-4067-9AC6-3B42BD0F9D2E}" type="presOf" srcId="{CC714A95-09B5-424B-AFCA-EDAB3124BA2F}" destId="{D11ECB48-BDEB-4C79-AF79-45F7B80D5167}" srcOrd="0" destOrd="0" presId="urn:microsoft.com/office/officeart/2005/8/layout/vList2"/>
    <dgm:cxn modelId="{821B8F6D-B586-4DB2-93EA-1D7DFA9C3C5E}" srcId="{D7CBC2AF-5D0E-421B-AF8E-CFF3D5ADB309}" destId="{CC714A95-09B5-424B-AFCA-EDAB3124BA2F}" srcOrd="1" destOrd="0" parTransId="{0ABAEB33-2D41-4F2F-8284-431F10AF54F1}" sibTransId="{F19E451E-A07F-4CDE-AD62-55FD53333BF4}"/>
    <dgm:cxn modelId="{2FC6A157-6FBE-4B0C-BF6B-551EA2F58735}" type="presOf" srcId="{7E5C1567-44A6-4A64-ACCA-B46D2F5D3FF9}" destId="{650766AF-E869-4098-B0BE-CAE8DFB42B66}" srcOrd="0" destOrd="0" presId="urn:microsoft.com/office/officeart/2005/8/layout/vList2"/>
    <dgm:cxn modelId="{421C305A-417D-409C-A722-DDD6642C5CD8}" type="presOf" srcId="{D7CBC2AF-5D0E-421B-AF8E-CFF3D5ADB309}" destId="{0237735D-D593-4FF7-883D-9E59192E5530}" srcOrd="0" destOrd="0" presId="urn:microsoft.com/office/officeart/2005/8/layout/vList2"/>
    <dgm:cxn modelId="{9AEFF39D-6943-49E9-8D62-49F062183BC5}" srcId="{D7CBC2AF-5D0E-421B-AF8E-CFF3D5ADB309}" destId="{EBEA7B93-82CC-42DB-B696-D9068B6C795A}" srcOrd="0" destOrd="0" parTransId="{CC9AAEC6-FCB3-4A4A-9AC4-D2F386BC22D9}" sibTransId="{A62B652C-AFCF-4FB2-B0D6-501AC626DD42}"/>
    <dgm:cxn modelId="{FEB4B3CA-6184-41AB-894D-A2E03C0E0F53}" type="presOf" srcId="{EBEA7B93-82CC-42DB-B696-D9068B6C795A}" destId="{A3AFDE07-8C52-4DE6-ABB1-33809AB6D986}" srcOrd="0" destOrd="0" presId="urn:microsoft.com/office/officeart/2005/8/layout/vList2"/>
    <dgm:cxn modelId="{2A78F9CE-367B-454D-88AA-C4CA4DF60707}" srcId="{D7CBC2AF-5D0E-421B-AF8E-CFF3D5ADB309}" destId="{1837FBAB-FD8C-4C5A-8F8D-971CE041511C}" srcOrd="2" destOrd="0" parTransId="{08E3665F-29E0-4846-B2F7-0F5E3971C736}" sibTransId="{61A54936-1927-459B-B95A-2F09ADA7761D}"/>
    <dgm:cxn modelId="{894AE72A-A9F0-432E-A932-E857644F546D}" type="presParOf" srcId="{0237735D-D593-4FF7-883D-9E59192E5530}" destId="{A3AFDE07-8C52-4DE6-ABB1-33809AB6D986}" srcOrd="0" destOrd="0" presId="urn:microsoft.com/office/officeart/2005/8/layout/vList2"/>
    <dgm:cxn modelId="{75DBE366-E893-412D-874E-9B438063A871}" type="presParOf" srcId="{0237735D-D593-4FF7-883D-9E59192E5530}" destId="{A4B77BE4-35A0-46D6-8F9F-DFA9DF07926D}" srcOrd="1" destOrd="0" presId="urn:microsoft.com/office/officeart/2005/8/layout/vList2"/>
    <dgm:cxn modelId="{47E5FB6B-7464-42B8-818C-B27359303E01}" type="presParOf" srcId="{0237735D-D593-4FF7-883D-9E59192E5530}" destId="{D11ECB48-BDEB-4C79-AF79-45F7B80D5167}" srcOrd="2" destOrd="0" presId="urn:microsoft.com/office/officeart/2005/8/layout/vList2"/>
    <dgm:cxn modelId="{D043A2A1-4191-491A-B7A6-DF6A86EF4740}" type="presParOf" srcId="{0237735D-D593-4FF7-883D-9E59192E5530}" destId="{906ED98E-DCEE-4B57-AA6F-A7A9F7D61E5F}" srcOrd="3" destOrd="0" presId="urn:microsoft.com/office/officeart/2005/8/layout/vList2"/>
    <dgm:cxn modelId="{A0632AD7-9231-459B-A296-95DA9A2CA70F}" type="presParOf" srcId="{0237735D-D593-4FF7-883D-9E59192E5530}" destId="{EE8072D7-E1C4-4B92-B0D9-9B8A96E8B8D3}" srcOrd="4" destOrd="0" presId="urn:microsoft.com/office/officeart/2005/8/layout/vList2"/>
    <dgm:cxn modelId="{0F4C15D5-88BA-4909-B1FD-F1DBA1FDCF40}" type="presParOf" srcId="{0237735D-D593-4FF7-883D-9E59192E5530}" destId="{737BB00D-D9C9-40F0-AECB-BA85568C3E85}" srcOrd="5" destOrd="0" presId="urn:microsoft.com/office/officeart/2005/8/layout/vList2"/>
    <dgm:cxn modelId="{41F84C63-D040-4E4D-939D-8BC0142CF960}" type="presParOf" srcId="{0237735D-D593-4FF7-883D-9E59192E5530}" destId="{650766AF-E869-4098-B0BE-CAE8DFB42B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EE7C-ED1B-4F5F-84A0-913070D3F770}">
      <dsp:nvSpPr>
        <dsp:cNvPr id="0" name=""/>
        <dsp:cNvSpPr/>
      </dsp:nvSpPr>
      <dsp:spPr>
        <a:xfrm>
          <a:off x="0" y="135713"/>
          <a:ext cx="8447361" cy="1696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 largest broad ethnic group amongst UK-domiciled undergraduate entrants in 2018-19 was white (71.2 per cent), although the proportion from minority ethnic groups has increased 7.5 percentage points since 2010-11.</a:t>
          </a:r>
          <a:endParaRPr lang="en-US" sz="2500" kern="1200"/>
        </a:p>
      </dsp:txBody>
      <dsp:txXfrm>
        <a:off x="82816" y="218529"/>
        <a:ext cx="8281729" cy="1530868"/>
      </dsp:txXfrm>
    </dsp:sp>
    <dsp:sp modelId="{CBC5C6EC-204C-44A8-91D5-7FCF5717E424}">
      <dsp:nvSpPr>
        <dsp:cNvPr id="0" name=""/>
        <dsp:cNvSpPr/>
      </dsp:nvSpPr>
      <dsp:spPr>
        <a:xfrm>
          <a:off x="0" y="1904214"/>
          <a:ext cx="8447361" cy="1696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During the last eight years, black students had the biggest increase in postgraduate entrance, rising from 5.8 per cent of postgraduate entrants in 2010-11 to 8.1 per cent in 2018-19.</a:t>
          </a:r>
          <a:endParaRPr lang="en-US" sz="2500" kern="1200"/>
        </a:p>
      </dsp:txBody>
      <dsp:txXfrm>
        <a:off x="82816" y="1987030"/>
        <a:ext cx="8281729" cy="1530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FDE07-8C52-4DE6-ABB1-33809AB6D986}">
      <dsp:nvSpPr>
        <dsp:cNvPr id="0" name=""/>
        <dsp:cNvSpPr/>
      </dsp:nvSpPr>
      <dsp:spPr>
        <a:xfrm>
          <a:off x="0" y="229792"/>
          <a:ext cx="8763000" cy="72539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What might our specific research questions be?</a:t>
          </a:r>
        </a:p>
      </dsp:txBody>
      <dsp:txXfrm>
        <a:off x="35411" y="265203"/>
        <a:ext cx="8692178" cy="654577"/>
      </dsp:txXfrm>
    </dsp:sp>
    <dsp:sp modelId="{D11ECB48-BDEB-4C79-AF79-45F7B80D5167}">
      <dsp:nvSpPr>
        <dsp:cNvPr id="0" name=""/>
        <dsp:cNvSpPr/>
      </dsp:nvSpPr>
      <dsp:spPr>
        <a:xfrm>
          <a:off x="0" y="1044472"/>
          <a:ext cx="8763000" cy="725399"/>
        </a:xfrm>
        <a:prstGeom prst="roundRect">
          <a:avLst/>
        </a:prstGeom>
        <a:solidFill>
          <a:schemeClr val="accent2">
            <a:shade val="80000"/>
            <a:hueOff val="174619"/>
            <a:satOff val="2210"/>
            <a:lumOff val="94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How</a:t>
          </a:r>
          <a:r>
            <a:rPr lang="en-US" sz="3100" kern="1200" baseline="0" dirty="0"/>
            <a:t> might we address these questions?</a:t>
          </a:r>
          <a:endParaRPr lang="en-US" sz="3100" kern="1200" dirty="0"/>
        </a:p>
      </dsp:txBody>
      <dsp:txXfrm>
        <a:off x="35411" y="1079883"/>
        <a:ext cx="8692178" cy="654577"/>
      </dsp:txXfrm>
    </dsp:sp>
    <dsp:sp modelId="{EE8072D7-E1C4-4B92-B0D9-9B8A96E8B8D3}">
      <dsp:nvSpPr>
        <dsp:cNvPr id="0" name=""/>
        <dsp:cNvSpPr/>
      </dsp:nvSpPr>
      <dsp:spPr>
        <a:xfrm>
          <a:off x="0" y="1859152"/>
          <a:ext cx="8763000" cy="725399"/>
        </a:xfrm>
        <a:prstGeom prst="roundRect">
          <a:avLst/>
        </a:prstGeom>
        <a:solidFill>
          <a:schemeClr val="accent2">
            <a:shade val="80000"/>
            <a:hueOff val="349238"/>
            <a:satOff val="4419"/>
            <a:lumOff val="18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When and over what timescales?</a:t>
          </a:r>
        </a:p>
      </dsp:txBody>
      <dsp:txXfrm>
        <a:off x="35411" y="1894563"/>
        <a:ext cx="8692178" cy="654577"/>
      </dsp:txXfrm>
    </dsp:sp>
    <dsp:sp modelId="{650766AF-E869-4098-B0BE-CAE8DFB42B66}">
      <dsp:nvSpPr>
        <dsp:cNvPr id="0" name=""/>
        <dsp:cNvSpPr/>
      </dsp:nvSpPr>
      <dsp:spPr>
        <a:xfrm>
          <a:off x="0" y="2673832"/>
          <a:ext cx="8763000" cy="725399"/>
        </a:xfrm>
        <a:prstGeom prst="roundRect">
          <a:avLst/>
        </a:prstGeom>
        <a:solidFill>
          <a:schemeClr val="accent2">
            <a:shade val="80000"/>
            <a:hueOff val="523857"/>
            <a:satOff val="6629"/>
            <a:lumOff val="2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So what – what would we do with our findings?</a:t>
          </a:r>
        </a:p>
      </dsp:txBody>
      <dsp:txXfrm>
        <a:off x="35411" y="2709243"/>
        <a:ext cx="8692178" cy="654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D553C13-F01A-475A-BA4D-CAA4C0C81290}" type="datetimeFigureOut">
              <a:rPr lang="en-GB" smtClean="0"/>
              <a:t>28/04/2020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E02203-E884-4A36-BB85-BAA2B163F215}" type="slidenum">
              <a:rPr lang="en-GB" smtClean="0"/>
              <a:t>‹#›</a:t>
            </a:fld>
            <a:endParaRPr lang="en-GB"/>
          </a:p>
        </p:txBody>
      </p:sp>
    </p:spTree>
    <p:extLst>
      <p:ext uri="{BB962C8B-B14F-4D97-AF65-F5344CB8AC3E}">
        <p14:creationId xmlns:p14="http://schemas.microsoft.com/office/powerpoint/2010/main" val="1040923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9209EC-6563-4807-A821-EB9307C0E0CD}" type="datetimeFigureOut">
              <a:rPr lang="en-GB" smtClean="0"/>
              <a:t>28/04/2020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AC4EF4-8091-4D2F-9103-812164ABBED8}" type="slidenum">
              <a:rPr lang="en-GB" smtClean="0"/>
              <a:t>‹#›</a:t>
            </a:fld>
            <a:endParaRPr lang="en-GB"/>
          </a:p>
        </p:txBody>
      </p:sp>
    </p:spTree>
    <p:extLst>
      <p:ext uri="{BB962C8B-B14F-4D97-AF65-F5344CB8AC3E}">
        <p14:creationId xmlns:p14="http://schemas.microsoft.com/office/powerpoint/2010/main" val="111138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4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31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7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13 – Online Poll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40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7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7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03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62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28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78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71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AC4EF4-8091-4D2F-9103-812164ABBED8}" type="slidenum">
              <a:rPr lang="en-GB" smtClean="0"/>
              <a:t>22</a:t>
            </a:fld>
            <a:endParaRPr lang="en-GB"/>
          </a:p>
        </p:txBody>
      </p:sp>
    </p:spTree>
    <p:extLst>
      <p:ext uri="{BB962C8B-B14F-4D97-AF65-F5344CB8AC3E}">
        <p14:creationId xmlns:p14="http://schemas.microsoft.com/office/powerpoint/2010/main" val="80139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6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3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20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64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98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9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0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128507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50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5450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2850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1" y="2880001"/>
            <a:ext cx="8614700"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3" name="Subtitle 2"/>
          <p:cNvSpPr>
            <a:spLocks noGrp="1"/>
          </p:cNvSpPr>
          <p:nvPr>
            <p:ph type="subTitle" idx="1" hasCustomPrompt="1"/>
          </p:nvPr>
        </p:nvSpPr>
        <p:spPr>
          <a:xfrm>
            <a:off x="274321" y="4222657"/>
            <a:ext cx="8614701"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4" name="Date Placeholder 3"/>
          <p:cNvSpPr>
            <a:spLocks noGrp="1"/>
          </p:cNvSpPr>
          <p:nvPr>
            <p:ph type="dt" sz="half" idx="10"/>
          </p:nvPr>
        </p:nvSpPr>
        <p:spPr>
          <a:xfrm>
            <a:off x="274319" y="6321578"/>
            <a:ext cx="2057400" cy="184665"/>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3608" y="5507027"/>
            <a:ext cx="1095415" cy="999213"/>
          </a:xfrm>
          <a:prstGeom prst="rect">
            <a:avLst/>
          </a:prstGeom>
        </p:spPr>
      </p:pic>
    </p:spTree>
    <p:extLst>
      <p:ext uri="{BB962C8B-B14F-4D97-AF65-F5344CB8AC3E}">
        <p14:creationId xmlns:p14="http://schemas.microsoft.com/office/powerpoint/2010/main" val="205624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7" name="TextBox 6"/>
          <p:cNvSpPr txBox="1"/>
          <p:nvPr userDrawn="1"/>
        </p:nvSpPr>
        <p:spPr>
          <a:xfrm>
            <a:off x="3964965" y="540355"/>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4"/>
          <p:cNvSpPr>
            <a:spLocks noGrp="1"/>
          </p:cNvSpPr>
          <p:nvPr>
            <p:ph type="body" sz="quarter" idx="11" hasCustomPrompt="1"/>
          </p:nvPr>
        </p:nvSpPr>
        <p:spPr>
          <a:xfrm>
            <a:off x="3964960" y="1051397"/>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32" name="Text Placeholder 31"/>
          <p:cNvSpPr>
            <a:spLocks noGrp="1"/>
          </p:cNvSpPr>
          <p:nvPr>
            <p:ph type="body" sz="quarter" idx="12" hasCustomPrompt="1"/>
          </p:nvPr>
        </p:nvSpPr>
        <p:spPr>
          <a:xfrm>
            <a:off x="4504960" y="1051393"/>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36" name="Text Placeholder 31"/>
          <p:cNvSpPr>
            <a:spLocks noGrp="1"/>
          </p:cNvSpPr>
          <p:nvPr>
            <p:ph type="body" sz="quarter" idx="13" hasCustomPrompt="1"/>
          </p:nvPr>
        </p:nvSpPr>
        <p:spPr>
          <a:xfrm>
            <a:off x="4504960" y="1410244"/>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7" name="Text Placeholder 4"/>
          <p:cNvSpPr>
            <a:spLocks noGrp="1"/>
          </p:cNvSpPr>
          <p:nvPr>
            <p:ph type="body" sz="quarter" idx="14" hasCustomPrompt="1"/>
          </p:nvPr>
        </p:nvSpPr>
        <p:spPr>
          <a:xfrm>
            <a:off x="3964960" y="1985406"/>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38" name="Text Placeholder 31"/>
          <p:cNvSpPr>
            <a:spLocks noGrp="1"/>
          </p:cNvSpPr>
          <p:nvPr>
            <p:ph type="body" sz="quarter" idx="15" hasCustomPrompt="1"/>
          </p:nvPr>
        </p:nvSpPr>
        <p:spPr>
          <a:xfrm>
            <a:off x="4504960" y="1985403"/>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39" name="Text Placeholder 31"/>
          <p:cNvSpPr>
            <a:spLocks noGrp="1"/>
          </p:cNvSpPr>
          <p:nvPr>
            <p:ph type="body" sz="quarter" idx="16" hasCustomPrompt="1"/>
          </p:nvPr>
        </p:nvSpPr>
        <p:spPr>
          <a:xfrm>
            <a:off x="4504960" y="2344253"/>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0" name="Text Placeholder 4"/>
          <p:cNvSpPr>
            <a:spLocks noGrp="1"/>
          </p:cNvSpPr>
          <p:nvPr>
            <p:ph type="body" sz="quarter" idx="17" hasCustomPrompt="1"/>
          </p:nvPr>
        </p:nvSpPr>
        <p:spPr>
          <a:xfrm>
            <a:off x="3964960" y="2919415"/>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41" name="Text Placeholder 31"/>
          <p:cNvSpPr>
            <a:spLocks noGrp="1"/>
          </p:cNvSpPr>
          <p:nvPr>
            <p:ph type="body" sz="quarter" idx="18" hasCustomPrompt="1"/>
          </p:nvPr>
        </p:nvSpPr>
        <p:spPr>
          <a:xfrm>
            <a:off x="4504960" y="2919412"/>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2" name="Text Placeholder 31"/>
          <p:cNvSpPr>
            <a:spLocks noGrp="1"/>
          </p:cNvSpPr>
          <p:nvPr>
            <p:ph type="body" sz="quarter" idx="19" hasCustomPrompt="1"/>
          </p:nvPr>
        </p:nvSpPr>
        <p:spPr>
          <a:xfrm>
            <a:off x="4504960" y="3278263"/>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3" name="Text Placeholder 4"/>
          <p:cNvSpPr>
            <a:spLocks noGrp="1"/>
          </p:cNvSpPr>
          <p:nvPr>
            <p:ph type="body" sz="quarter" idx="20" hasCustomPrompt="1"/>
          </p:nvPr>
        </p:nvSpPr>
        <p:spPr>
          <a:xfrm>
            <a:off x="3964960" y="3853422"/>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44" name="Text Placeholder 31"/>
          <p:cNvSpPr>
            <a:spLocks noGrp="1"/>
          </p:cNvSpPr>
          <p:nvPr>
            <p:ph type="body" sz="quarter" idx="21" hasCustomPrompt="1"/>
          </p:nvPr>
        </p:nvSpPr>
        <p:spPr>
          <a:xfrm>
            <a:off x="4504960" y="3853421"/>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5" name="Text Placeholder 31"/>
          <p:cNvSpPr>
            <a:spLocks noGrp="1"/>
          </p:cNvSpPr>
          <p:nvPr>
            <p:ph type="body" sz="quarter" idx="22" hasCustomPrompt="1"/>
          </p:nvPr>
        </p:nvSpPr>
        <p:spPr>
          <a:xfrm>
            <a:off x="4504960" y="4212272"/>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6" name="Text Placeholder 4"/>
          <p:cNvSpPr>
            <a:spLocks noGrp="1"/>
          </p:cNvSpPr>
          <p:nvPr>
            <p:ph type="body" sz="quarter" idx="23" hasCustomPrompt="1"/>
          </p:nvPr>
        </p:nvSpPr>
        <p:spPr>
          <a:xfrm>
            <a:off x="3964960" y="4787433"/>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47" name="Text Placeholder 31"/>
          <p:cNvSpPr>
            <a:spLocks noGrp="1"/>
          </p:cNvSpPr>
          <p:nvPr>
            <p:ph type="body" sz="quarter" idx="24" hasCustomPrompt="1"/>
          </p:nvPr>
        </p:nvSpPr>
        <p:spPr>
          <a:xfrm>
            <a:off x="4504960" y="4787431"/>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8" name="Text Placeholder 31"/>
          <p:cNvSpPr>
            <a:spLocks noGrp="1"/>
          </p:cNvSpPr>
          <p:nvPr>
            <p:ph type="body" sz="quarter" idx="25" hasCustomPrompt="1"/>
          </p:nvPr>
        </p:nvSpPr>
        <p:spPr>
          <a:xfrm>
            <a:off x="4504960" y="5146281"/>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9" name="Text Placeholder 4"/>
          <p:cNvSpPr>
            <a:spLocks noGrp="1"/>
          </p:cNvSpPr>
          <p:nvPr>
            <p:ph type="body" sz="quarter" idx="26" hasCustomPrompt="1"/>
          </p:nvPr>
        </p:nvSpPr>
        <p:spPr>
          <a:xfrm>
            <a:off x="3964960" y="5721443"/>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50" name="Text Placeholder 31"/>
          <p:cNvSpPr>
            <a:spLocks noGrp="1"/>
          </p:cNvSpPr>
          <p:nvPr>
            <p:ph type="body" sz="quarter" idx="27" hasCustomPrompt="1"/>
          </p:nvPr>
        </p:nvSpPr>
        <p:spPr>
          <a:xfrm>
            <a:off x="4504960" y="5721440"/>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51" name="Text Placeholder 31"/>
          <p:cNvSpPr>
            <a:spLocks noGrp="1"/>
          </p:cNvSpPr>
          <p:nvPr>
            <p:ph type="body" sz="quarter" idx="28" hasCustomPrompt="1"/>
          </p:nvPr>
        </p:nvSpPr>
        <p:spPr>
          <a:xfrm>
            <a:off x="4504960" y="6080291"/>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Picture Placeholder 12"/>
          <p:cNvSpPr>
            <a:spLocks noGrp="1"/>
          </p:cNvSpPr>
          <p:nvPr>
            <p:ph type="pic" sz="quarter" idx="29" hasCustomPrompt="1"/>
          </p:nvPr>
        </p:nvSpPr>
        <p:spPr>
          <a:xfrm>
            <a:off x="0" y="0"/>
            <a:ext cx="3600000" cy="6858000"/>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Tree>
    <p:extLst>
      <p:ext uri="{BB962C8B-B14F-4D97-AF65-F5344CB8AC3E}">
        <p14:creationId xmlns:p14="http://schemas.microsoft.com/office/powerpoint/2010/main" val="48439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4" name="TextBox 3"/>
          <p:cNvSpPr txBox="1"/>
          <p:nvPr userDrawn="1"/>
        </p:nvSpPr>
        <p:spPr>
          <a:xfrm>
            <a:off x="388801" y="570464"/>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9"/>
          <p:cNvSpPr>
            <a:spLocks noGrp="1"/>
          </p:cNvSpPr>
          <p:nvPr>
            <p:ph type="body" sz="quarter" idx="11" hasCustomPrompt="1"/>
          </p:nvPr>
        </p:nvSpPr>
        <p:spPr>
          <a:xfrm>
            <a:off x="432000" y="1440000"/>
            <a:ext cx="8352000" cy="4938000"/>
          </a:xfrm>
          <a:prstGeom prst="rect">
            <a:avLst/>
          </a:prstGeom>
        </p:spPr>
        <p:txBody>
          <a:bodyPr lIns="0" tIns="0" rIns="0" bIns="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Tree>
    <p:extLst>
      <p:ext uri="{BB962C8B-B14F-4D97-AF65-F5344CB8AC3E}">
        <p14:creationId xmlns:p14="http://schemas.microsoft.com/office/powerpoint/2010/main" val="3518595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8" name="Content Placeholder 2"/>
          <p:cNvSpPr>
            <a:spLocks noGrp="1"/>
          </p:cNvSpPr>
          <p:nvPr>
            <p:ph idx="1" hasCustomPrompt="1"/>
          </p:nvPr>
        </p:nvSpPr>
        <p:spPr>
          <a:xfrm>
            <a:off x="432000" y="1440000"/>
            <a:ext cx="8352000" cy="4938000"/>
          </a:xfrm>
          <a:prstGeom prst="rect">
            <a:avLst/>
          </a:prstGeom>
        </p:spPr>
        <p:txBody>
          <a:bodyPr lIns="0" tIns="0" rIns="0" b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
        <p:nvSpPr>
          <p:cNvPr id="12" name="Slide Number Placeholder 8"/>
          <p:cNvSpPr>
            <a:spLocks noGrp="1"/>
          </p:cNvSpPr>
          <p:nvPr>
            <p:ph type="sldNum" sz="quarter" idx="4"/>
          </p:nvPr>
        </p:nvSpPr>
        <p:spPr>
          <a:xfrm>
            <a:off x="8784000" y="6378000"/>
            <a:ext cx="360000" cy="48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4052443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Picture Placeholder 12"/>
          <p:cNvSpPr>
            <a:spLocks noGrp="1"/>
          </p:cNvSpPr>
          <p:nvPr>
            <p:ph type="pic" sz="quarter" idx="12" hasCustomPrompt="1"/>
          </p:nvPr>
        </p:nvSpPr>
        <p:spPr>
          <a:xfrm>
            <a:off x="432000" y="1440000"/>
            <a:ext cx="8352000" cy="4937517"/>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8"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9"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466897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0" y="1440000"/>
            <a:ext cx="1800000" cy="49380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a:t>Body text</a:t>
            </a:r>
            <a:br>
              <a:rPr lang="en-US"/>
            </a:br>
            <a:br>
              <a:rPr lang="en-US"/>
            </a:br>
            <a:r>
              <a:rPr lang="en-US"/>
              <a:t>Graphs and graphics can be positioned over the grey box</a:t>
            </a:r>
          </a:p>
        </p:txBody>
      </p:sp>
      <p:sp>
        <p:nvSpPr>
          <p:cNvPr id="9" name="Rectangle 8"/>
          <p:cNvSpPr/>
          <p:nvPr userDrawn="1"/>
        </p:nvSpPr>
        <p:spPr>
          <a:xfrm>
            <a:off x="2592001" y="1440483"/>
            <a:ext cx="6192000"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1" name="Text Placeholder 3"/>
          <p:cNvSpPr>
            <a:spLocks noGrp="1"/>
          </p:cNvSpPr>
          <p:nvPr>
            <p:ph type="body" sz="quarter" idx="12"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97306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Text Placeholder 9"/>
          <p:cNvSpPr>
            <a:spLocks noGrp="1"/>
          </p:cNvSpPr>
          <p:nvPr>
            <p:ph type="body" sz="quarter" idx="11" hasCustomPrompt="1"/>
          </p:nvPr>
        </p:nvSpPr>
        <p:spPr>
          <a:xfrm>
            <a:off x="432002" y="1440000"/>
            <a:ext cx="3395663" cy="49380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a:t>Body text</a:t>
            </a:r>
          </a:p>
        </p:txBody>
      </p:sp>
      <p:sp>
        <p:nvSpPr>
          <p:cNvPr id="13" name="Picture Placeholder 12"/>
          <p:cNvSpPr>
            <a:spLocks noGrp="1"/>
          </p:cNvSpPr>
          <p:nvPr>
            <p:ph type="pic" sz="quarter" idx="12" hasCustomPrompt="1"/>
          </p:nvPr>
        </p:nvSpPr>
        <p:spPr>
          <a:xfrm>
            <a:off x="4176000" y="1440000"/>
            <a:ext cx="4608000" cy="4937517"/>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11"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2"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3548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2196395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2" y="4182563"/>
            <a:ext cx="3395663" cy="2195437"/>
          </a:xfrm>
          <a:prstGeom prst="rect">
            <a:avLst/>
          </a:prstGeom>
        </p:spPr>
        <p:txBody>
          <a:bodyPr lIns="0" tIns="0" rIns="0" bIns="0"/>
          <a:lstStyle>
            <a:lvl1pPr marL="171446" indent="-171446" algn="l">
              <a:buClr>
                <a:schemeClr val="accent2"/>
              </a:buClr>
              <a:buFont typeface="Arial" charset="0"/>
              <a:buChar char="•"/>
              <a:defRPr sz="1200" baseline="0"/>
            </a:lvl1pPr>
            <a:lvl2pPr algn="l">
              <a:defRPr/>
            </a:lvl2pPr>
            <a:lvl3pPr algn="l">
              <a:defRPr/>
            </a:lvl3pPr>
            <a:lvl4pPr algn="l">
              <a:defRPr/>
            </a:lvl4pPr>
            <a:lvl5pPr algn="l">
              <a:defRPr/>
            </a:lvl5pPr>
          </a:lstStyle>
          <a:p>
            <a:pPr lvl="0"/>
            <a:r>
              <a:rPr lang="en-US"/>
              <a:t>Bullet points</a:t>
            </a:r>
          </a:p>
          <a:p>
            <a:pPr lvl="0"/>
            <a:endParaRPr lang="en-US"/>
          </a:p>
        </p:txBody>
      </p:sp>
      <p:sp>
        <p:nvSpPr>
          <p:cNvPr id="10" name="Rectangle 9"/>
          <p:cNvSpPr/>
          <p:nvPr userDrawn="1"/>
        </p:nvSpPr>
        <p:spPr>
          <a:xfrm>
            <a:off x="4186803" y="1440483"/>
            <a:ext cx="4597199"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2" hasCustomPrompt="1"/>
          </p:nvPr>
        </p:nvSpPr>
        <p:spPr>
          <a:xfrm>
            <a:off x="432002" y="1440000"/>
            <a:ext cx="3395663" cy="2454560"/>
          </a:xfrm>
          <a:prstGeom prst="rect">
            <a:avLst/>
          </a:prstGeom>
        </p:spPr>
        <p:txBody>
          <a:bodyPr lIns="0" tIns="0" rIns="0" bIns="0" numCol="2" spcCol="288000"/>
          <a:lstStyle>
            <a:lvl1pPr marL="0" indent="0" algn="l">
              <a:buNone/>
              <a:defRPr sz="1200" baseline="0"/>
            </a:lvl1pPr>
            <a:lvl2pPr algn="l">
              <a:defRPr/>
            </a:lvl2pPr>
            <a:lvl3pPr algn="l">
              <a:defRPr/>
            </a:lvl3pPr>
            <a:lvl4pPr algn="l">
              <a:defRPr/>
            </a:lvl4pPr>
            <a:lvl5pPr algn="l">
              <a:defRPr/>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2"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3"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5310025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440000"/>
            <a:ext cx="216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11" name="Text Placeholder 9"/>
          <p:cNvSpPr>
            <a:spLocks noGrp="1"/>
          </p:cNvSpPr>
          <p:nvPr>
            <p:ph type="body" sz="quarter" idx="12" hasCustomPrompt="1"/>
          </p:nvPr>
        </p:nvSpPr>
        <p:spPr>
          <a:xfrm>
            <a:off x="2880000" y="1440000"/>
            <a:ext cx="216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12" name="Text Placeholder 9"/>
          <p:cNvSpPr>
            <a:spLocks noGrp="1"/>
          </p:cNvSpPr>
          <p:nvPr>
            <p:ph type="body" sz="quarter" idx="13" hasCustomPrompt="1"/>
          </p:nvPr>
        </p:nvSpPr>
        <p:spPr>
          <a:xfrm>
            <a:off x="5328002" y="1440000"/>
            <a:ext cx="3455999" cy="4938000"/>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a:t>Bullet points</a:t>
            </a:r>
          </a:p>
          <a:p>
            <a:pPr lvl="0"/>
            <a:endParaRPr lang="en-US"/>
          </a:p>
        </p:txBody>
      </p:sp>
      <p:sp>
        <p:nvSpPr>
          <p:cNvPr id="13"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4" name="Text Placeholder 3"/>
          <p:cNvSpPr>
            <a:spLocks noGrp="1"/>
          </p:cNvSpPr>
          <p:nvPr>
            <p:ph type="body" sz="quarter" idx="14"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1552873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440003"/>
            <a:ext cx="8352000" cy="2226767"/>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7" name="Text Placeholder 9"/>
          <p:cNvSpPr>
            <a:spLocks noGrp="1"/>
          </p:cNvSpPr>
          <p:nvPr>
            <p:ph type="body" sz="quarter" idx="13" hasCustomPrompt="1"/>
          </p:nvPr>
        </p:nvSpPr>
        <p:spPr>
          <a:xfrm>
            <a:off x="432000" y="3954771"/>
            <a:ext cx="8352000" cy="2423231"/>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a:t>Bullet points</a:t>
            </a:r>
          </a:p>
          <a:p>
            <a:pPr lvl="0"/>
            <a:endParaRPr lang="en-US"/>
          </a:p>
        </p:txBody>
      </p:sp>
      <p:sp>
        <p:nvSpPr>
          <p:cNvPr id="11"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2" name="Text Placeholder 3"/>
          <p:cNvSpPr>
            <a:spLocks noGrp="1"/>
          </p:cNvSpPr>
          <p:nvPr>
            <p:ph type="body" sz="quarter" idx="14"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135077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 - contents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7" name="TextBox 6"/>
          <p:cNvSpPr txBox="1"/>
          <p:nvPr userDrawn="1"/>
        </p:nvSpPr>
        <p:spPr>
          <a:xfrm>
            <a:off x="3964965" y="540355"/>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4"/>
          <p:cNvSpPr>
            <a:spLocks noGrp="1"/>
          </p:cNvSpPr>
          <p:nvPr>
            <p:ph type="body" sz="quarter" idx="11" hasCustomPrompt="1"/>
          </p:nvPr>
        </p:nvSpPr>
        <p:spPr>
          <a:xfrm>
            <a:off x="3964960" y="1051397"/>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32" name="Text Placeholder 31"/>
          <p:cNvSpPr>
            <a:spLocks noGrp="1"/>
          </p:cNvSpPr>
          <p:nvPr>
            <p:ph type="body" sz="quarter" idx="12" hasCustomPrompt="1"/>
          </p:nvPr>
        </p:nvSpPr>
        <p:spPr>
          <a:xfrm>
            <a:off x="4504960" y="1051393"/>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36" name="Text Placeholder 31"/>
          <p:cNvSpPr>
            <a:spLocks noGrp="1"/>
          </p:cNvSpPr>
          <p:nvPr>
            <p:ph type="body" sz="quarter" idx="13" hasCustomPrompt="1"/>
          </p:nvPr>
        </p:nvSpPr>
        <p:spPr>
          <a:xfrm>
            <a:off x="4504960" y="1410244"/>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7" name="Text Placeholder 4"/>
          <p:cNvSpPr>
            <a:spLocks noGrp="1"/>
          </p:cNvSpPr>
          <p:nvPr>
            <p:ph type="body" sz="quarter" idx="14" hasCustomPrompt="1"/>
          </p:nvPr>
        </p:nvSpPr>
        <p:spPr>
          <a:xfrm>
            <a:off x="3964960" y="1985406"/>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38" name="Text Placeholder 31"/>
          <p:cNvSpPr>
            <a:spLocks noGrp="1"/>
          </p:cNvSpPr>
          <p:nvPr>
            <p:ph type="body" sz="quarter" idx="15" hasCustomPrompt="1"/>
          </p:nvPr>
        </p:nvSpPr>
        <p:spPr>
          <a:xfrm>
            <a:off x="4504960" y="1985403"/>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39" name="Text Placeholder 31"/>
          <p:cNvSpPr>
            <a:spLocks noGrp="1"/>
          </p:cNvSpPr>
          <p:nvPr>
            <p:ph type="body" sz="quarter" idx="16" hasCustomPrompt="1"/>
          </p:nvPr>
        </p:nvSpPr>
        <p:spPr>
          <a:xfrm>
            <a:off x="4504960" y="2344253"/>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0" name="Text Placeholder 4"/>
          <p:cNvSpPr>
            <a:spLocks noGrp="1"/>
          </p:cNvSpPr>
          <p:nvPr>
            <p:ph type="body" sz="quarter" idx="17" hasCustomPrompt="1"/>
          </p:nvPr>
        </p:nvSpPr>
        <p:spPr>
          <a:xfrm>
            <a:off x="3964960" y="2919415"/>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41" name="Text Placeholder 31"/>
          <p:cNvSpPr>
            <a:spLocks noGrp="1"/>
          </p:cNvSpPr>
          <p:nvPr>
            <p:ph type="body" sz="quarter" idx="18" hasCustomPrompt="1"/>
          </p:nvPr>
        </p:nvSpPr>
        <p:spPr>
          <a:xfrm>
            <a:off x="4504960" y="2919412"/>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2" name="Text Placeholder 31"/>
          <p:cNvSpPr>
            <a:spLocks noGrp="1"/>
          </p:cNvSpPr>
          <p:nvPr>
            <p:ph type="body" sz="quarter" idx="19" hasCustomPrompt="1"/>
          </p:nvPr>
        </p:nvSpPr>
        <p:spPr>
          <a:xfrm>
            <a:off x="4504960" y="3278263"/>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3" name="Text Placeholder 4"/>
          <p:cNvSpPr>
            <a:spLocks noGrp="1"/>
          </p:cNvSpPr>
          <p:nvPr>
            <p:ph type="body" sz="quarter" idx="20" hasCustomPrompt="1"/>
          </p:nvPr>
        </p:nvSpPr>
        <p:spPr>
          <a:xfrm>
            <a:off x="3964960" y="3853422"/>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44" name="Text Placeholder 31"/>
          <p:cNvSpPr>
            <a:spLocks noGrp="1"/>
          </p:cNvSpPr>
          <p:nvPr>
            <p:ph type="body" sz="quarter" idx="21" hasCustomPrompt="1"/>
          </p:nvPr>
        </p:nvSpPr>
        <p:spPr>
          <a:xfrm>
            <a:off x="4504960" y="3853421"/>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5" name="Text Placeholder 31"/>
          <p:cNvSpPr>
            <a:spLocks noGrp="1"/>
          </p:cNvSpPr>
          <p:nvPr>
            <p:ph type="body" sz="quarter" idx="22" hasCustomPrompt="1"/>
          </p:nvPr>
        </p:nvSpPr>
        <p:spPr>
          <a:xfrm>
            <a:off x="4504960" y="4212272"/>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6" name="Text Placeholder 4"/>
          <p:cNvSpPr>
            <a:spLocks noGrp="1"/>
          </p:cNvSpPr>
          <p:nvPr>
            <p:ph type="body" sz="quarter" idx="23" hasCustomPrompt="1"/>
          </p:nvPr>
        </p:nvSpPr>
        <p:spPr>
          <a:xfrm>
            <a:off x="3964960" y="4787433"/>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47" name="Text Placeholder 31"/>
          <p:cNvSpPr>
            <a:spLocks noGrp="1"/>
          </p:cNvSpPr>
          <p:nvPr>
            <p:ph type="body" sz="quarter" idx="24" hasCustomPrompt="1"/>
          </p:nvPr>
        </p:nvSpPr>
        <p:spPr>
          <a:xfrm>
            <a:off x="4504960" y="4787431"/>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48" name="Text Placeholder 31"/>
          <p:cNvSpPr>
            <a:spLocks noGrp="1"/>
          </p:cNvSpPr>
          <p:nvPr>
            <p:ph type="body" sz="quarter" idx="25" hasCustomPrompt="1"/>
          </p:nvPr>
        </p:nvSpPr>
        <p:spPr>
          <a:xfrm>
            <a:off x="4504960" y="5146281"/>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49" name="Text Placeholder 4"/>
          <p:cNvSpPr>
            <a:spLocks noGrp="1"/>
          </p:cNvSpPr>
          <p:nvPr>
            <p:ph type="body" sz="quarter" idx="26" hasCustomPrompt="1"/>
          </p:nvPr>
        </p:nvSpPr>
        <p:spPr>
          <a:xfrm>
            <a:off x="3964960" y="5721443"/>
            <a:ext cx="540000" cy="671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50" name="Text Placeholder 31"/>
          <p:cNvSpPr>
            <a:spLocks noGrp="1"/>
          </p:cNvSpPr>
          <p:nvPr>
            <p:ph type="body" sz="quarter" idx="27" hasCustomPrompt="1"/>
          </p:nvPr>
        </p:nvSpPr>
        <p:spPr>
          <a:xfrm>
            <a:off x="4504960" y="5721440"/>
            <a:ext cx="3600000" cy="349251"/>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51" name="Text Placeholder 31"/>
          <p:cNvSpPr>
            <a:spLocks noGrp="1"/>
          </p:cNvSpPr>
          <p:nvPr>
            <p:ph type="body" sz="quarter" idx="28" hasCustomPrompt="1"/>
          </p:nvPr>
        </p:nvSpPr>
        <p:spPr>
          <a:xfrm>
            <a:off x="4504960" y="6080291"/>
            <a:ext cx="3600000" cy="48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Picture Placeholder 12"/>
          <p:cNvSpPr>
            <a:spLocks noGrp="1"/>
          </p:cNvSpPr>
          <p:nvPr>
            <p:ph type="pic" sz="quarter" idx="29" hasCustomPrompt="1"/>
          </p:nvPr>
        </p:nvSpPr>
        <p:spPr>
          <a:xfrm>
            <a:off x="0" y="0"/>
            <a:ext cx="3600000" cy="6858000"/>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Tree>
    <p:extLst>
      <p:ext uri="{BB962C8B-B14F-4D97-AF65-F5344CB8AC3E}">
        <p14:creationId xmlns:p14="http://schemas.microsoft.com/office/powerpoint/2010/main" val="1271332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 cont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4" name="TextBox 3"/>
          <p:cNvSpPr txBox="1"/>
          <p:nvPr userDrawn="1"/>
        </p:nvSpPr>
        <p:spPr>
          <a:xfrm>
            <a:off x="388801" y="570464"/>
            <a:ext cx="1017437" cy="207877"/>
          </a:xfrm>
          <a:prstGeom prst="rect">
            <a:avLst/>
          </a:prstGeom>
          <a:solidFill>
            <a:schemeClr val="accent1"/>
          </a:solidFill>
        </p:spPr>
        <p:txBody>
          <a:bodyPr wrap="square" lIns="36000" tIns="0" rIns="0" bIns="0" rtlCol="0" anchor="ctr" anchorCtr="0">
            <a:spAutoFit/>
          </a:bodyPr>
          <a:lstStyle/>
          <a:p>
            <a:r>
              <a:rPr lang="en-US" sz="1351" b="1">
                <a:solidFill>
                  <a:schemeClr val="bg1"/>
                </a:solidFill>
              </a:rPr>
              <a:t>CONTENTS</a:t>
            </a:r>
          </a:p>
        </p:txBody>
      </p:sp>
      <p:sp>
        <p:nvSpPr>
          <p:cNvPr id="5" name="Text Placeholder 9"/>
          <p:cNvSpPr>
            <a:spLocks noGrp="1"/>
          </p:cNvSpPr>
          <p:nvPr>
            <p:ph type="body" sz="quarter" idx="11" hasCustomPrompt="1"/>
          </p:nvPr>
        </p:nvSpPr>
        <p:spPr>
          <a:xfrm>
            <a:off x="432000" y="1440000"/>
            <a:ext cx="8352000" cy="4938000"/>
          </a:xfrm>
          <a:prstGeom prst="rect">
            <a:avLst/>
          </a:prstGeom>
        </p:spPr>
        <p:txBody>
          <a:bodyPr lIns="0" tIns="0" rIns="0" bIns="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Tree>
    <p:extLst>
      <p:ext uri="{BB962C8B-B14F-4D97-AF65-F5344CB8AC3E}">
        <p14:creationId xmlns:p14="http://schemas.microsoft.com/office/powerpoint/2010/main" val="1579958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801" y="533235"/>
            <a:ext cx="1260000" cy="282767"/>
          </a:xfrm>
          <a:prstGeom prst="rect">
            <a:avLst/>
          </a:prstGeom>
          <a:solidFill>
            <a:schemeClr val="accent3"/>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8" name="Content Placeholder 2"/>
          <p:cNvSpPr>
            <a:spLocks noGrp="1"/>
          </p:cNvSpPr>
          <p:nvPr>
            <p:ph idx="1" hasCustomPrompt="1"/>
          </p:nvPr>
        </p:nvSpPr>
        <p:spPr>
          <a:xfrm>
            <a:off x="432000" y="1440000"/>
            <a:ext cx="8352000" cy="4938000"/>
          </a:xfrm>
          <a:prstGeom prst="rect">
            <a:avLst/>
          </a:prstGeom>
        </p:spPr>
        <p:txBody>
          <a:bodyPr lIns="0" tIns="0" rIns="0" bIns="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
        <p:nvSpPr>
          <p:cNvPr id="12" name="Slide Number Placeholder 8"/>
          <p:cNvSpPr>
            <a:spLocks noGrp="1"/>
          </p:cNvSpPr>
          <p:nvPr>
            <p:ph type="sldNum" sz="quarter" idx="4"/>
          </p:nvPr>
        </p:nvSpPr>
        <p:spPr>
          <a:xfrm>
            <a:off x="8784000" y="6378000"/>
            <a:ext cx="360000" cy="480000"/>
          </a:xfrm>
          <a:prstGeom prst="rect">
            <a:avLst/>
          </a:prstGeom>
          <a:solidFill>
            <a:schemeClr val="accent3"/>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388801" y="816003"/>
            <a:ext cx="7941600" cy="335999"/>
          </a:xfrm>
          <a:prstGeom prst="rect">
            <a:avLst/>
          </a:prstGeom>
          <a:noFill/>
        </p:spPr>
        <p:txBody>
          <a:bodyPr lIns="36000" tIns="18000" rIns="0" bIns="0" anchor="ctr" anchorCtr="0"/>
          <a:lstStyle>
            <a:lvl1pPr marL="0" indent="0">
              <a:buNone/>
              <a:defRPr sz="1400" b="1">
                <a:solidFill>
                  <a:schemeClr val="accent3"/>
                </a:solidFill>
              </a:defRPr>
            </a:lvl1pPr>
          </a:lstStyle>
          <a:p>
            <a:pPr lvl="0"/>
            <a:r>
              <a:rPr lang="en-US"/>
              <a:t>TEXT IN HERE</a:t>
            </a:r>
          </a:p>
        </p:txBody>
      </p:sp>
    </p:spTree>
    <p:extLst>
      <p:ext uri="{BB962C8B-B14F-4D97-AF65-F5344CB8AC3E}">
        <p14:creationId xmlns:p14="http://schemas.microsoft.com/office/powerpoint/2010/main" val="1767847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 just an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Picture Placeholder 12"/>
          <p:cNvSpPr>
            <a:spLocks noGrp="1"/>
          </p:cNvSpPr>
          <p:nvPr>
            <p:ph type="pic" sz="quarter" idx="12" hasCustomPrompt="1"/>
          </p:nvPr>
        </p:nvSpPr>
        <p:spPr>
          <a:xfrm>
            <a:off x="432000" y="1440000"/>
            <a:ext cx="8352000" cy="4937517"/>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8"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9"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367550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 2 col text / med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0" y="1440000"/>
            <a:ext cx="1800000" cy="49380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a:t>Body text</a:t>
            </a:r>
            <a:br>
              <a:rPr lang="en-US"/>
            </a:br>
            <a:br>
              <a:rPr lang="en-US"/>
            </a:br>
            <a:r>
              <a:rPr lang="en-US"/>
              <a:t>Graphs and graphics can be positioned over the grey box</a:t>
            </a:r>
          </a:p>
        </p:txBody>
      </p:sp>
      <p:sp>
        <p:nvSpPr>
          <p:cNvPr id="9" name="Rectangle 8"/>
          <p:cNvSpPr/>
          <p:nvPr userDrawn="1"/>
        </p:nvSpPr>
        <p:spPr>
          <a:xfrm>
            <a:off x="2592001" y="1440483"/>
            <a:ext cx="6192000"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1" name="Text Placeholder 3"/>
          <p:cNvSpPr>
            <a:spLocks noGrp="1"/>
          </p:cNvSpPr>
          <p:nvPr>
            <p:ph type="body" sz="quarter" idx="12"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2781130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Text Placeholder 9"/>
          <p:cNvSpPr>
            <a:spLocks noGrp="1"/>
          </p:cNvSpPr>
          <p:nvPr>
            <p:ph type="body" sz="quarter" idx="11" hasCustomPrompt="1"/>
          </p:nvPr>
        </p:nvSpPr>
        <p:spPr>
          <a:xfrm>
            <a:off x="432002" y="1440000"/>
            <a:ext cx="3395663" cy="4938000"/>
          </a:xfrm>
          <a:prstGeom prst="rect">
            <a:avLst/>
          </a:prstGeom>
        </p:spPr>
        <p:txBody>
          <a:bodyPr lIns="0" tIns="0" rIns="0" bIns="0"/>
          <a:lstStyle>
            <a:lvl1pPr marL="0" indent="0" algn="l">
              <a:buNone/>
              <a:defRPr sz="1200"/>
            </a:lvl1pPr>
            <a:lvl2pPr algn="l">
              <a:defRPr/>
            </a:lvl2pPr>
            <a:lvl3pPr algn="l">
              <a:defRPr/>
            </a:lvl3pPr>
            <a:lvl4pPr algn="l">
              <a:defRPr/>
            </a:lvl4pPr>
            <a:lvl5pPr algn="l">
              <a:defRPr/>
            </a:lvl5pPr>
          </a:lstStyle>
          <a:p>
            <a:pPr lvl="0"/>
            <a:r>
              <a:rPr lang="en-US"/>
              <a:t>Body text</a:t>
            </a:r>
          </a:p>
        </p:txBody>
      </p:sp>
      <p:sp>
        <p:nvSpPr>
          <p:cNvPr id="13" name="Picture Placeholder 12"/>
          <p:cNvSpPr>
            <a:spLocks noGrp="1"/>
          </p:cNvSpPr>
          <p:nvPr>
            <p:ph type="pic" sz="quarter" idx="12" hasCustomPrompt="1"/>
          </p:nvPr>
        </p:nvSpPr>
        <p:spPr>
          <a:xfrm>
            <a:off x="4176000" y="1440000"/>
            <a:ext cx="4608000" cy="4937517"/>
          </a:xfrm>
          <a:prstGeom prst="rect">
            <a:avLst/>
          </a:prstGeom>
          <a:solidFill>
            <a:schemeClr val="bg2">
              <a:alpha val="30000"/>
            </a:schemeClr>
          </a:solidFill>
        </p:spPr>
        <p:txBody>
          <a:bodyPr lIns="0" tIns="0" rIns="0" bIns="0" anchor="ctr" anchorCtr="0"/>
          <a:lstStyle>
            <a:lvl1pPr marL="0" indent="0" algn="ctr">
              <a:buFontTx/>
              <a:buNone/>
              <a:defRPr sz="1200" b="1" baseline="0"/>
            </a:lvl1pPr>
          </a:lstStyle>
          <a:p>
            <a:pPr marL="228594" marR="0" lvl="0" indent="-228594" algn="l" defTabSz="914377" rtl="0" eaLnBrk="1" fontAlgn="auto" latinLnBrk="0" hangingPunct="1">
              <a:lnSpc>
                <a:spcPct val="90000"/>
              </a:lnSpc>
              <a:spcBef>
                <a:spcPts val="1000"/>
              </a:spcBef>
              <a:spcAft>
                <a:spcPts val="0"/>
              </a:spcAft>
              <a:buClrTx/>
              <a:buSzTx/>
              <a:buFont typeface="Arial"/>
              <a:buNone/>
              <a:tabLst/>
              <a:defRPr/>
            </a:pPr>
            <a:r>
              <a:rPr lang="en-US"/>
              <a:t>INSERT IMAGE</a:t>
            </a:r>
          </a:p>
        </p:txBody>
      </p:sp>
      <p:sp>
        <p:nvSpPr>
          <p:cNvPr id="11"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2"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918308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6" name="Text Placeholder 9"/>
          <p:cNvSpPr>
            <a:spLocks noGrp="1"/>
          </p:cNvSpPr>
          <p:nvPr>
            <p:ph type="body" sz="quarter" idx="11" hasCustomPrompt="1"/>
          </p:nvPr>
        </p:nvSpPr>
        <p:spPr>
          <a:xfrm>
            <a:off x="432002" y="4182563"/>
            <a:ext cx="3395663" cy="2195437"/>
          </a:xfrm>
          <a:prstGeom prst="rect">
            <a:avLst/>
          </a:prstGeom>
        </p:spPr>
        <p:txBody>
          <a:bodyPr lIns="0" tIns="0" rIns="0" bIns="0"/>
          <a:lstStyle>
            <a:lvl1pPr marL="171446" indent="-171446" algn="l">
              <a:buClr>
                <a:schemeClr val="accent2"/>
              </a:buClr>
              <a:buFont typeface="Arial" charset="0"/>
              <a:buChar char="•"/>
              <a:defRPr sz="1200" baseline="0"/>
            </a:lvl1pPr>
            <a:lvl2pPr algn="l">
              <a:defRPr/>
            </a:lvl2pPr>
            <a:lvl3pPr algn="l">
              <a:defRPr/>
            </a:lvl3pPr>
            <a:lvl4pPr algn="l">
              <a:defRPr/>
            </a:lvl4pPr>
            <a:lvl5pPr algn="l">
              <a:defRPr/>
            </a:lvl5pPr>
          </a:lstStyle>
          <a:p>
            <a:pPr lvl="0"/>
            <a:r>
              <a:rPr lang="en-US"/>
              <a:t>Bullet points</a:t>
            </a:r>
          </a:p>
          <a:p>
            <a:pPr lvl="0"/>
            <a:endParaRPr lang="en-US"/>
          </a:p>
        </p:txBody>
      </p:sp>
      <p:sp>
        <p:nvSpPr>
          <p:cNvPr id="10" name="Rectangle 9"/>
          <p:cNvSpPr/>
          <p:nvPr userDrawn="1"/>
        </p:nvSpPr>
        <p:spPr>
          <a:xfrm>
            <a:off x="4186803" y="1440483"/>
            <a:ext cx="4597199" cy="493751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2" hasCustomPrompt="1"/>
          </p:nvPr>
        </p:nvSpPr>
        <p:spPr>
          <a:xfrm>
            <a:off x="432002" y="1440000"/>
            <a:ext cx="3395663" cy="2454560"/>
          </a:xfrm>
          <a:prstGeom prst="rect">
            <a:avLst/>
          </a:prstGeom>
        </p:spPr>
        <p:txBody>
          <a:bodyPr lIns="0" tIns="0" rIns="0" bIns="0" numCol="2" spcCol="288000"/>
          <a:lstStyle>
            <a:lvl1pPr marL="0" indent="0" algn="l">
              <a:buNone/>
              <a:defRPr sz="1200" baseline="0"/>
            </a:lvl1pPr>
            <a:lvl2pPr algn="l">
              <a:defRPr/>
            </a:lvl2pPr>
            <a:lvl3pPr algn="l">
              <a:defRPr/>
            </a:lvl3pPr>
            <a:lvl4pPr algn="l">
              <a:defRPr/>
            </a:lvl4pPr>
            <a:lvl5pPr algn="l">
              <a:defRPr/>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2"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3" name="Text Placeholder 3"/>
          <p:cNvSpPr>
            <a:spLocks noGrp="1"/>
          </p:cNvSpPr>
          <p:nvPr>
            <p:ph type="body" sz="quarter" idx="13"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24526937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 3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440000"/>
            <a:ext cx="216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11" name="Text Placeholder 9"/>
          <p:cNvSpPr>
            <a:spLocks noGrp="1"/>
          </p:cNvSpPr>
          <p:nvPr>
            <p:ph type="body" sz="quarter" idx="12" hasCustomPrompt="1"/>
          </p:nvPr>
        </p:nvSpPr>
        <p:spPr>
          <a:xfrm>
            <a:off x="2880000" y="1440000"/>
            <a:ext cx="2160000" cy="4938000"/>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12" name="Text Placeholder 9"/>
          <p:cNvSpPr>
            <a:spLocks noGrp="1"/>
          </p:cNvSpPr>
          <p:nvPr>
            <p:ph type="body" sz="quarter" idx="13" hasCustomPrompt="1"/>
          </p:nvPr>
        </p:nvSpPr>
        <p:spPr>
          <a:xfrm>
            <a:off x="5328002" y="1440000"/>
            <a:ext cx="3455999" cy="4938000"/>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a:t>Bullet points</a:t>
            </a:r>
          </a:p>
          <a:p>
            <a:pPr lvl="0"/>
            <a:endParaRPr lang="en-US"/>
          </a:p>
        </p:txBody>
      </p:sp>
      <p:sp>
        <p:nvSpPr>
          <p:cNvPr id="13"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4" name="Text Placeholder 3"/>
          <p:cNvSpPr>
            <a:spLocks noGrp="1"/>
          </p:cNvSpPr>
          <p:nvPr>
            <p:ph type="body" sz="quarter" idx="14"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3792446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 2 row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5" name="Text Placeholder 9"/>
          <p:cNvSpPr>
            <a:spLocks noGrp="1"/>
          </p:cNvSpPr>
          <p:nvPr>
            <p:ph type="body" sz="quarter" idx="11" hasCustomPrompt="1"/>
          </p:nvPr>
        </p:nvSpPr>
        <p:spPr>
          <a:xfrm>
            <a:off x="431999" y="1440003"/>
            <a:ext cx="8352000" cy="2226767"/>
          </a:xfrm>
          <a:prstGeom prst="rect">
            <a:avLst/>
          </a:prstGeom>
        </p:spPr>
        <p:txBody>
          <a:bodyPr lIns="0" tIns="0" rIns="0" bIns="0" numCol="1" spcCol="360000"/>
          <a:lstStyle>
            <a:lvl1pPr marL="0" indent="0" algn="l">
              <a:buNone/>
              <a:defRPr sz="1200"/>
            </a:lvl1pPr>
            <a:lvl2pPr algn="l">
              <a:defRPr/>
            </a:lvl2pPr>
            <a:lvl3pPr algn="l">
              <a:defRPr/>
            </a:lvl3pPr>
            <a:lvl4pPr algn="l">
              <a:defRPr/>
            </a:lvl4pPr>
            <a:lvl5pPr algn="l">
              <a:defRPr/>
            </a:lvl5pPr>
          </a:lstStyle>
          <a:p>
            <a:pPr lvl="0"/>
            <a:r>
              <a:rPr lang="en-US"/>
              <a:t>Body text</a:t>
            </a:r>
          </a:p>
          <a:p>
            <a:pPr lvl="0"/>
            <a:endParaRPr lang="en-US"/>
          </a:p>
        </p:txBody>
      </p:sp>
      <p:sp>
        <p:nvSpPr>
          <p:cNvPr id="7" name="Text Placeholder 9"/>
          <p:cNvSpPr>
            <a:spLocks noGrp="1"/>
          </p:cNvSpPr>
          <p:nvPr>
            <p:ph type="body" sz="quarter" idx="13" hasCustomPrompt="1"/>
          </p:nvPr>
        </p:nvSpPr>
        <p:spPr>
          <a:xfrm>
            <a:off x="432000" y="3954771"/>
            <a:ext cx="8352000" cy="2423231"/>
          </a:xfrm>
          <a:prstGeom prst="rect">
            <a:avLst/>
          </a:prstGeom>
        </p:spPr>
        <p:txBody>
          <a:bodyPr lIns="0" tIns="0" rIns="0" bIns="0" numCol="1" spcCol="360000"/>
          <a:lstStyle>
            <a:lvl1pPr marL="171446" indent="-171446" algn="l">
              <a:buClr>
                <a:schemeClr val="accent2"/>
              </a:buClr>
              <a:buFont typeface="Arial" charset="0"/>
              <a:buChar char="•"/>
              <a:defRPr sz="1200"/>
            </a:lvl1pPr>
            <a:lvl2pPr algn="l">
              <a:defRPr/>
            </a:lvl2pPr>
            <a:lvl3pPr algn="l">
              <a:defRPr/>
            </a:lvl3pPr>
            <a:lvl4pPr algn="l">
              <a:defRPr/>
            </a:lvl4pPr>
            <a:lvl5pPr algn="l">
              <a:defRPr/>
            </a:lvl5pPr>
          </a:lstStyle>
          <a:p>
            <a:pPr lvl="0"/>
            <a:r>
              <a:rPr lang="en-US"/>
              <a:t>Bullet points</a:t>
            </a:r>
          </a:p>
          <a:p>
            <a:pPr lvl="0"/>
            <a:endParaRPr lang="en-US"/>
          </a:p>
        </p:txBody>
      </p:sp>
      <p:sp>
        <p:nvSpPr>
          <p:cNvPr id="11" name="Title 1"/>
          <p:cNvSpPr>
            <a:spLocks noGrp="1"/>
          </p:cNvSpPr>
          <p:nvPr>
            <p:ph type="ctrTitle" hasCustomPrompt="1"/>
          </p:nvPr>
        </p:nvSpPr>
        <p:spPr>
          <a:xfrm>
            <a:off x="388801" y="533235"/>
            <a:ext cx="1260000" cy="282767"/>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12" name="Text Placeholder 3"/>
          <p:cNvSpPr>
            <a:spLocks noGrp="1"/>
          </p:cNvSpPr>
          <p:nvPr>
            <p:ph type="body" sz="quarter" idx="14" hasCustomPrompt="1"/>
          </p:nvPr>
        </p:nvSpPr>
        <p:spPr>
          <a:xfrm>
            <a:off x="388801" y="816003"/>
            <a:ext cx="7941600" cy="335999"/>
          </a:xfrm>
          <a:prstGeom prst="rect">
            <a:avLst/>
          </a:prstGeom>
          <a:noFill/>
        </p:spPr>
        <p:txBody>
          <a:bodyPr lIns="36000" tIns="18000" rIns="0" bIns="0" anchor="ctr" anchorCtr="0"/>
          <a:lstStyle>
            <a:lvl1pPr marL="0" indent="0">
              <a:buNone/>
              <a:defRPr sz="1400" b="1"/>
            </a:lvl1pPr>
          </a:lstStyle>
          <a:p>
            <a:pPr lvl="0"/>
            <a:r>
              <a:rPr lang="en-US"/>
              <a:t>TEXT IN HERE</a:t>
            </a:r>
          </a:p>
        </p:txBody>
      </p:sp>
    </p:spTree>
    <p:extLst>
      <p:ext uri="{BB962C8B-B14F-4D97-AF65-F5344CB8AC3E}">
        <p14:creationId xmlns:p14="http://schemas.microsoft.com/office/powerpoint/2010/main" val="159399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63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A375E-E4B0-4630-97D1-588BF81B05C5}" type="datetimeFigureOut">
              <a:rPr lang="en-GB" smtClean="0">
                <a:solidFill>
                  <a:prstClr val="black">
                    <a:tint val="75000"/>
                  </a:prstClr>
                </a:solidFill>
              </a:rPr>
              <a:pPr/>
              <a:t>28/04/2020</a:t>
            </a:fld>
            <a:endParaRPr lang="en-GB">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85D4A15-6513-400F-9B73-6B3FC74C86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256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5.png"/><Relationship Id="rId5" Type="http://schemas.openxmlformats.org/officeDocument/2006/relationships/slideLayout" Target="../slideLayouts/slideLayout37.xml"/><Relationship Id="rId10" Type="http://schemas.openxmlformats.org/officeDocument/2006/relationships/theme" Target="../theme/theme6.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71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89"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a:extLst>
              <a:ext uri="{FF2B5EF4-FFF2-40B4-BE49-F238E27FC236}">
                <a16:creationId xmlns:a16="http://schemas.microsoft.com/office/drawing/2014/main" id="{1B28DB06-8106-4675-80CD-B5B9B4BB88D6}"/>
              </a:ext>
            </a:extLst>
          </p:cNvPr>
          <p:cNvSpPr>
            <a:spLocks noGrp="1"/>
          </p:cNvSpPr>
          <p:nvPr>
            <p:ph type="sldNum" sz="quarter" idx="4"/>
          </p:nvPr>
        </p:nvSpPr>
        <p:spPr>
          <a:xfrm>
            <a:off x="8784000" y="6378000"/>
            <a:ext cx="360000" cy="480000"/>
          </a:xfrm>
          <a:prstGeom prst="rect">
            <a:avLst/>
          </a:prstGeom>
        </p:spPr>
        <p:txBody>
          <a:bodyPr/>
          <a:lstStyle/>
          <a:p>
            <a:fld id="{0406593E-52CF-5B45-8CFF-7309163A4729}" type="slidenum">
              <a:rPr lang="en-US" smtClean="0"/>
              <a:pPr/>
              <a:t>‹#›</a:t>
            </a:fld>
            <a:endParaRPr lang="en-US"/>
          </a:p>
        </p:txBody>
      </p:sp>
    </p:spTree>
    <p:extLst>
      <p:ext uri="{BB962C8B-B14F-4D97-AF65-F5344CB8AC3E}">
        <p14:creationId xmlns:p14="http://schemas.microsoft.com/office/powerpoint/2010/main" val="772507693"/>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50579" y="221057"/>
            <a:ext cx="644992" cy="591240"/>
          </a:xfrm>
          <a:prstGeom prst="rect">
            <a:avLst/>
          </a:prstGeom>
        </p:spPr>
      </p:pic>
      <p:sp>
        <p:nvSpPr>
          <p:cNvPr id="9" name="Slide Number Placeholder 8"/>
          <p:cNvSpPr>
            <a:spLocks noGrp="1"/>
          </p:cNvSpPr>
          <p:nvPr>
            <p:ph type="sldNum" sz="quarter" idx="4"/>
          </p:nvPr>
        </p:nvSpPr>
        <p:spPr>
          <a:xfrm>
            <a:off x="8784000" y="6378000"/>
            <a:ext cx="360000" cy="48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Tree>
    <p:extLst>
      <p:ext uri="{BB962C8B-B14F-4D97-AF65-F5344CB8AC3E}">
        <p14:creationId xmlns:p14="http://schemas.microsoft.com/office/powerpoint/2010/main" val="41800321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1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50579" y="221057"/>
            <a:ext cx="644992" cy="591240"/>
          </a:xfrm>
          <a:prstGeom prst="rect">
            <a:avLst/>
          </a:prstGeom>
        </p:spPr>
      </p:pic>
      <p:sp>
        <p:nvSpPr>
          <p:cNvPr id="9" name="Slide Number Placeholder 8"/>
          <p:cNvSpPr>
            <a:spLocks noGrp="1"/>
          </p:cNvSpPr>
          <p:nvPr>
            <p:ph type="sldNum" sz="quarter" idx="4"/>
          </p:nvPr>
        </p:nvSpPr>
        <p:spPr>
          <a:xfrm>
            <a:off x="8784000" y="6378000"/>
            <a:ext cx="360000" cy="480000"/>
          </a:xfrm>
          <a:prstGeom prst="rect">
            <a:avLst/>
          </a:prstGeom>
          <a:solidFill>
            <a:schemeClr val="accent1"/>
          </a:solidFill>
        </p:spPr>
        <p:txBody>
          <a:bodyPr vert="horz" lIns="0" tIns="0" rIns="0" bIns="0" rtlCol="0" anchor="ctr"/>
          <a:lstStyle>
            <a:lvl1pPr algn="ctr">
              <a:defRPr sz="1200">
                <a:solidFill>
                  <a:schemeClr val="bg1"/>
                </a:solidFill>
              </a:defRPr>
            </a:lvl1pPr>
          </a:lstStyle>
          <a:p>
            <a:fld id="{0406593E-52CF-5B45-8CFF-7309163A4729}" type="slidenum">
              <a:rPr lang="en-US" smtClean="0"/>
              <a:pPr/>
              <a:t>‹#›</a:t>
            </a:fld>
            <a:endParaRPr lang="en-US"/>
          </a:p>
        </p:txBody>
      </p:sp>
    </p:spTree>
    <p:extLst>
      <p:ext uri="{BB962C8B-B14F-4D97-AF65-F5344CB8AC3E}">
        <p14:creationId xmlns:p14="http://schemas.microsoft.com/office/powerpoint/2010/main" val="33135995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1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esteem-2020-workshop-pol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bit.ly/esteem-2020-workshop-poll-results"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padlet.com/d_l_butler/i860pfpsy9o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it.ly/aps-breakout-room-two" TargetMode="External"/><Relationship Id="rId7" Type="http://schemas.openxmlformats.org/officeDocument/2006/relationships/hyperlink" Target="https://bit.ly/aps-breakout-room-six" TargetMode="External"/><Relationship Id="rId2" Type="http://schemas.openxmlformats.org/officeDocument/2006/relationships/hyperlink" Target="https://bit.ly/aps-breakout-room-one" TargetMode="External"/><Relationship Id="rId1" Type="http://schemas.openxmlformats.org/officeDocument/2006/relationships/slideLayout" Target="../slideLayouts/slideLayout6.xml"/><Relationship Id="rId6" Type="http://schemas.openxmlformats.org/officeDocument/2006/relationships/hyperlink" Target="https://bit.ly/aps-breakout-room-five" TargetMode="External"/><Relationship Id="rId5" Type="http://schemas.openxmlformats.org/officeDocument/2006/relationships/hyperlink" Target="https://bit.ly/aps-breakout-room-four" TargetMode="External"/><Relationship Id="rId4" Type="http://schemas.openxmlformats.org/officeDocument/2006/relationships/hyperlink" Target="https://bit.ly/aps-breakout-room-thre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adlet.com/d_l_butler/i860pfpsy9o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widening-participation@open.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open.ac.uk/about/wideningparticipation/sites/www.open.ac.uk.about.wideningparticipation/files/files/APS%20Strategy.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401560" y="2762250"/>
            <a:ext cx="6339623" cy="1218795"/>
          </a:xfrm>
        </p:spPr>
        <p:txBody>
          <a:bodyPr/>
          <a:lstStyle/>
          <a:p>
            <a:r>
              <a:rPr lang="en-GB" sz="4400">
                <a:solidFill>
                  <a:schemeClr val="accent2">
                    <a:lumMod val="20000"/>
                    <a:lumOff val="80000"/>
                  </a:schemeClr>
                </a:solidFill>
              </a:rPr>
              <a:t>Presentation to </a:t>
            </a:r>
            <a:br>
              <a:rPr lang="en-GB" sz="4400">
                <a:solidFill>
                  <a:schemeClr val="accent2">
                    <a:lumMod val="20000"/>
                    <a:lumOff val="80000"/>
                  </a:schemeClr>
                </a:solidFill>
              </a:rPr>
            </a:br>
            <a:r>
              <a:rPr lang="en-GB" sz="4400" err="1">
                <a:solidFill>
                  <a:schemeClr val="accent2">
                    <a:lumMod val="20000"/>
                    <a:lumOff val="80000"/>
                  </a:schemeClr>
                </a:solidFill>
              </a:rPr>
              <a:t>eSTEeM</a:t>
            </a:r>
            <a:r>
              <a:rPr lang="en-GB" sz="4400">
                <a:solidFill>
                  <a:schemeClr val="accent2">
                    <a:lumMod val="20000"/>
                    <a:lumOff val="80000"/>
                  </a:schemeClr>
                </a:solidFill>
              </a:rPr>
              <a:t> Conference</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401560" y="3838373"/>
            <a:ext cx="7920774" cy="2829493"/>
          </a:xfrm>
        </p:spPr>
        <p:txBody>
          <a:bodyPr wrap="square" lIns="0" tIns="0" rIns="0" bIns="0" anchor="t">
            <a:spAutoFit/>
          </a:bodyPr>
          <a:lstStyle/>
          <a:p>
            <a:endParaRPr lang="en-GB" dirty="0"/>
          </a:p>
          <a:p>
            <a:r>
              <a:rPr lang="en-GB" sz="2800" b="1" dirty="0"/>
              <a:t>John Butcher, Director (Access &amp; Open)</a:t>
            </a:r>
            <a:endParaRPr lang="en-GB" sz="2800" b="1" dirty="0">
              <a:cs typeface="Arial"/>
            </a:endParaRPr>
          </a:p>
          <a:p>
            <a:r>
              <a:rPr lang="en-GB" sz="2800" b="1" dirty="0"/>
              <a:t>Wendy </a:t>
            </a:r>
            <a:r>
              <a:rPr lang="en-GB" sz="2800" b="1" dirty="0" err="1"/>
              <a:t>Fowle</a:t>
            </a:r>
            <a:r>
              <a:rPr lang="en-GB" sz="2800" b="1" dirty="0"/>
              <a:t>, Assistant Director (APS)</a:t>
            </a:r>
            <a:endParaRPr lang="en-GB" sz="2800" b="1" dirty="0">
              <a:cs typeface="Arial"/>
            </a:endParaRPr>
          </a:p>
          <a:p>
            <a:r>
              <a:rPr lang="en-GB" sz="2800" b="1" dirty="0"/>
              <a:t>Darren Gray, Manager (APS)</a:t>
            </a:r>
          </a:p>
          <a:p>
            <a:endParaRPr lang="en-GB" sz="2800" b="1" dirty="0">
              <a:solidFill>
                <a:srgbClr val="FFFFFF"/>
              </a:solidFill>
            </a:endParaRPr>
          </a:p>
          <a:p>
            <a:r>
              <a:rPr lang="en-GB" sz="2800" b="1" dirty="0">
                <a:solidFill>
                  <a:schemeClr val="accent2">
                    <a:lumMod val="20000"/>
                    <a:lumOff val="80000"/>
                  </a:schemeClr>
                </a:solidFill>
              </a:rPr>
              <a:t>29th April 2020</a:t>
            </a:r>
            <a:endParaRPr lang="en-GB" sz="2800" b="1" dirty="0">
              <a:solidFill>
                <a:schemeClr val="accent2">
                  <a:lumMod val="20000"/>
                  <a:lumOff val="80000"/>
                </a:schemeClr>
              </a:solidFill>
              <a:cs typeface="Arial"/>
            </a:endParaRPr>
          </a:p>
        </p:txBody>
      </p:sp>
      <p:pic>
        <p:nvPicPr>
          <p:cNvPr id="5" name="Picture 4" descr="A drawing of a person&#10;&#10;Description automatically generated">
            <a:extLst>
              <a:ext uri="{FF2B5EF4-FFF2-40B4-BE49-F238E27FC236}">
                <a16:creationId xmlns:a16="http://schemas.microsoft.com/office/drawing/2014/main" id="{4F26FA08-5A58-49EA-8DCF-A403D22BD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312" y="217746"/>
            <a:ext cx="5972175" cy="2476500"/>
          </a:xfrm>
          <a:prstGeom prst="rect">
            <a:avLst/>
          </a:prstGeom>
        </p:spPr>
      </p:pic>
    </p:spTree>
    <p:extLst>
      <p:ext uri="{BB962C8B-B14F-4D97-AF65-F5344CB8AC3E}">
        <p14:creationId xmlns:p14="http://schemas.microsoft.com/office/powerpoint/2010/main" val="318484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143999"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257176" y="285751"/>
            <a:ext cx="8762999" cy="94179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16703"/>
            <a:ext cx="9143999" cy="504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400" b="1" dirty="0">
                <a:solidFill>
                  <a:srgbClr val="0070C0"/>
                </a:solidFill>
              </a:rPr>
              <a:t>Key Data / Comparisons: All Students </a:t>
            </a:r>
            <a:endParaRPr lang="en-GB" b="1">
              <a:solidFill>
                <a:srgbClr val="0070C0"/>
              </a:solidFill>
            </a:endParaRP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sp>
        <p:nvSpPr>
          <p:cNvPr id="96" name="Rectangle 95">
            <a:extLst>
              <a:ext uri="{FF2B5EF4-FFF2-40B4-BE49-F238E27FC236}">
                <a16:creationId xmlns:a16="http://schemas.microsoft.com/office/drawing/2014/main" id="{550CD20B-5000-4ED1-8563-064B6A5C8A04}"/>
              </a:ext>
            </a:extLst>
          </p:cNvPr>
          <p:cNvSpPr/>
          <p:nvPr/>
        </p:nvSpPr>
        <p:spPr>
          <a:xfrm>
            <a:off x="114300" y="1714500"/>
            <a:ext cx="5267325" cy="276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cs typeface="Arial"/>
              </a:rPr>
              <a:t>UK-domiciled students – sector-wide</a:t>
            </a:r>
            <a:endParaRPr lang="en-GB" sz="2000" b="1" dirty="0"/>
          </a:p>
        </p:txBody>
      </p:sp>
      <p:pic>
        <p:nvPicPr>
          <p:cNvPr id="9" name="Picture 10" descr="A screenshot of a cell phone&#10;&#10;Description generated with very high confidence">
            <a:extLst>
              <a:ext uri="{FF2B5EF4-FFF2-40B4-BE49-F238E27FC236}">
                <a16:creationId xmlns:a16="http://schemas.microsoft.com/office/drawing/2014/main" id="{69F87E57-DE6E-4F49-BB19-0EB717685EAA}"/>
              </a:ext>
            </a:extLst>
          </p:cNvPr>
          <p:cNvPicPr>
            <a:picLocks noChangeAspect="1"/>
          </p:cNvPicPr>
          <p:nvPr/>
        </p:nvPicPr>
        <p:blipFill>
          <a:blip r:embed="rId3"/>
          <a:stretch>
            <a:fillRect/>
          </a:stretch>
        </p:blipFill>
        <p:spPr>
          <a:xfrm>
            <a:off x="114300" y="2063150"/>
            <a:ext cx="8905875" cy="4217600"/>
          </a:xfrm>
          <a:prstGeom prst="rect">
            <a:avLst/>
          </a:prstGeom>
        </p:spPr>
      </p:pic>
      <p:sp>
        <p:nvSpPr>
          <p:cNvPr id="7" name="Rectangle 6">
            <a:extLst>
              <a:ext uri="{FF2B5EF4-FFF2-40B4-BE49-F238E27FC236}">
                <a16:creationId xmlns:a16="http://schemas.microsoft.com/office/drawing/2014/main" id="{344860F4-C8E4-42E9-9F24-3049DFBB33B4}"/>
              </a:ext>
            </a:extLst>
          </p:cNvPr>
          <p:cNvSpPr/>
          <p:nvPr/>
        </p:nvSpPr>
        <p:spPr>
          <a:xfrm>
            <a:off x="333375" y="6276975"/>
            <a:ext cx="8315325" cy="523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a:rPr>
              <a:t>Source: Office for Students - Equality and diversity data release April 2020</a:t>
            </a:r>
            <a:endParaRPr lang="en-US" dirty="0"/>
          </a:p>
        </p:txBody>
      </p:sp>
      <p:sp>
        <p:nvSpPr>
          <p:cNvPr id="11" name="Rectangle 10">
            <a:extLst>
              <a:ext uri="{FF2B5EF4-FFF2-40B4-BE49-F238E27FC236}">
                <a16:creationId xmlns:a16="http://schemas.microsoft.com/office/drawing/2014/main" id="{630AFEBF-0541-4AF9-B075-8B3EBF028A54}"/>
              </a:ext>
            </a:extLst>
          </p:cNvPr>
          <p:cNvSpPr/>
          <p:nvPr/>
        </p:nvSpPr>
        <p:spPr>
          <a:xfrm>
            <a:off x="7159570" y="1341808"/>
            <a:ext cx="1860605" cy="21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2">
                    <a:lumMod val="60000"/>
                    <a:lumOff val="40000"/>
                  </a:schemeClr>
                </a:solidFill>
              </a:rPr>
              <a:t>Part time and full time</a:t>
            </a:r>
          </a:p>
        </p:txBody>
      </p:sp>
    </p:spTree>
    <p:extLst>
      <p:ext uri="{BB962C8B-B14F-4D97-AF65-F5344CB8AC3E}">
        <p14:creationId xmlns:p14="http://schemas.microsoft.com/office/powerpoint/2010/main" val="276381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316729"/>
            <a:ext cx="9143999" cy="5541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859528"/>
            <a:ext cx="9143999" cy="45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000" b="1" dirty="0">
                <a:solidFill>
                  <a:srgbClr val="0070C0"/>
                </a:solidFill>
              </a:rPr>
              <a:t>Key Data / Comparisons: All UK-domiciled students by study area</a:t>
            </a: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pic>
        <p:nvPicPr>
          <p:cNvPr id="5" name="Picture 5" descr="A close up of a map&#10;&#10;Description generated with very high confidence">
            <a:extLst>
              <a:ext uri="{FF2B5EF4-FFF2-40B4-BE49-F238E27FC236}">
                <a16:creationId xmlns:a16="http://schemas.microsoft.com/office/drawing/2014/main" id="{E2A49998-A5F3-4C6F-91C9-4BEE7B282C9A}"/>
              </a:ext>
            </a:extLst>
          </p:cNvPr>
          <p:cNvPicPr>
            <a:picLocks noChangeAspect="1"/>
          </p:cNvPicPr>
          <p:nvPr/>
        </p:nvPicPr>
        <p:blipFill rotWithShape="1">
          <a:blip r:embed="rId3"/>
          <a:srcRect t="2253" b="20971"/>
          <a:stretch/>
        </p:blipFill>
        <p:spPr>
          <a:xfrm>
            <a:off x="1247775" y="1317041"/>
            <a:ext cx="7896225" cy="5537365"/>
          </a:xfrm>
          <a:prstGeom prst="rect">
            <a:avLst/>
          </a:prstGeom>
        </p:spPr>
      </p:pic>
      <p:pic>
        <p:nvPicPr>
          <p:cNvPr id="7" name="Picture 7" descr="A screenshot of a cell phone&#10;&#10;Description generated with high confidence">
            <a:extLst>
              <a:ext uri="{FF2B5EF4-FFF2-40B4-BE49-F238E27FC236}">
                <a16:creationId xmlns:a16="http://schemas.microsoft.com/office/drawing/2014/main" id="{6D43D4A4-55EB-4C4B-8148-04042C7641AB}"/>
              </a:ext>
            </a:extLst>
          </p:cNvPr>
          <p:cNvPicPr>
            <a:picLocks noChangeAspect="1"/>
          </p:cNvPicPr>
          <p:nvPr/>
        </p:nvPicPr>
        <p:blipFill>
          <a:blip r:embed="rId4"/>
          <a:stretch>
            <a:fillRect/>
          </a:stretch>
        </p:blipFill>
        <p:spPr>
          <a:xfrm>
            <a:off x="257175" y="5400675"/>
            <a:ext cx="762000" cy="1257300"/>
          </a:xfrm>
          <a:prstGeom prst="rect">
            <a:avLst/>
          </a:prstGeom>
        </p:spPr>
      </p:pic>
    </p:spTree>
    <p:extLst>
      <p:ext uri="{BB962C8B-B14F-4D97-AF65-F5344CB8AC3E}">
        <p14:creationId xmlns:p14="http://schemas.microsoft.com/office/powerpoint/2010/main" val="336700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316729"/>
            <a:ext cx="9143999" cy="5541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0" i="0" u="none" strike="noStrike">
                <a:solidFill>
                  <a:srgbClr val="0070C0"/>
                </a:solidFill>
                <a:latin typeface="Arial"/>
                <a:ea typeface="Arial"/>
                <a:cs typeface="Arial"/>
              </a:rPr>
              <a:t>Source: Office for Students - Equality and diversity data release April 2020</a:t>
            </a: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869053"/>
            <a:ext cx="9143999" cy="447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70C0"/>
                </a:solidFill>
              </a:rPr>
              <a:t>Key Data</a:t>
            </a:r>
            <a:r>
              <a:rPr lang="en-GB" sz="1200" b="1" dirty="0">
                <a:solidFill>
                  <a:srgbClr val="0070C0"/>
                </a:solidFill>
              </a:rPr>
              <a:t> </a:t>
            </a:r>
            <a:r>
              <a:rPr lang="en-GB" sz="2000" b="1" dirty="0">
                <a:solidFill>
                  <a:srgbClr val="0070C0"/>
                </a:solidFill>
              </a:rPr>
              <a:t>/</a:t>
            </a:r>
            <a:r>
              <a:rPr lang="en-GB" sz="1200" b="1" dirty="0">
                <a:solidFill>
                  <a:srgbClr val="0070C0"/>
                </a:solidFill>
              </a:rPr>
              <a:t> </a:t>
            </a:r>
            <a:r>
              <a:rPr lang="en-GB" sz="2000" b="1" dirty="0">
                <a:solidFill>
                  <a:srgbClr val="0070C0"/>
                </a:solidFill>
              </a:rPr>
              <a:t>Comparisons: All UK-domiciled students / degree awarding gap</a:t>
            </a: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pic>
        <p:nvPicPr>
          <p:cNvPr id="6" name="Picture 7" descr="A screenshot of a cell phone&#10;&#10;Description generated with very high confidence">
            <a:extLst>
              <a:ext uri="{FF2B5EF4-FFF2-40B4-BE49-F238E27FC236}">
                <a16:creationId xmlns:a16="http://schemas.microsoft.com/office/drawing/2014/main" id="{22C84680-6A0E-4DF7-89C7-98AA158E3340}"/>
              </a:ext>
            </a:extLst>
          </p:cNvPr>
          <p:cNvPicPr>
            <a:picLocks noChangeAspect="1"/>
          </p:cNvPicPr>
          <p:nvPr/>
        </p:nvPicPr>
        <p:blipFill>
          <a:blip r:embed="rId3"/>
          <a:stretch>
            <a:fillRect/>
          </a:stretch>
        </p:blipFill>
        <p:spPr>
          <a:xfrm>
            <a:off x="47625" y="1363365"/>
            <a:ext cx="9039225" cy="5036144"/>
          </a:xfrm>
          <a:prstGeom prst="rect">
            <a:avLst/>
          </a:prstGeom>
        </p:spPr>
      </p:pic>
      <p:sp>
        <p:nvSpPr>
          <p:cNvPr id="12" name="Rectangle 11">
            <a:extLst>
              <a:ext uri="{FF2B5EF4-FFF2-40B4-BE49-F238E27FC236}">
                <a16:creationId xmlns:a16="http://schemas.microsoft.com/office/drawing/2014/main" id="{09A0D489-A2D9-457B-ABDA-07A18603BF0A}"/>
              </a:ext>
            </a:extLst>
          </p:cNvPr>
          <p:cNvSpPr/>
          <p:nvPr/>
        </p:nvSpPr>
        <p:spPr>
          <a:xfrm>
            <a:off x="695325" y="6448425"/>
            <a:ext cx="7924800" cy="409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a:rPr>
              <a:t>Source: Office for Students - Equality and diversity data release April 2020 </a:t>
            </a:r>
            <a:endParaRPr lang="en-US" dirty="0"/>
          </a:p>
        </p:txBody>
      </p:sp>
      <p:sp>
        <p:nvSpPr>
          <p:cNvPr id="5" name="Rectangle 4">
            <a:extLst>
              <a:ext uri="{FF2B5EF4-FFF2-40B4-BE49-F238E27FC236}">
                <a16:creationId xmlns:a16="http://schemas.microsoft.com/office/drawing/2014/main" id="{993184C9-5388-44F4-8AAE-92881F134B49}"/>
              </a:ext>
            </a:extLst>
          </p:cNvPr>
          <p:cNvSpPr/>
          <p:nvPr/>
        </p:nvSpPr>
        <p:spPr>
          <a:xfrm>
            <a:off x="6997148" y="5988947"/>
            <a:ext cx="1860605" cy="21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2">
                    <a:lumMod val="60000"/>
                    <a:lumOff val="40000"/>
                  </a:schemeClr>
                </a:solidFill>
              </a:rPr>
              <a:t>Part time and full time</a:t>
            </a:r>
          </a:p>
        </p:txBody>
      </p:sp>
    </p:spTree>
    <p:extLst>
      <p:ext uri="{BB962C8B-B14F-4D97-AF65-F5344CB8AC3E}">
        <p14:creationId xmlns:p14="http://schemas.microsoft.com/office/powerpoint/2010/main" val="981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316729"/>
            <a:ext cx="9143999" cy="5541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0070C0"/>
              </a:solidFill>
              <a:effectLst/>
              <a:uLnTx/>
              <a:uFillTx/>
              <a:latin typeface="Arial" panose="020B0604020202020204"/>
              <a:cs typeface="Arial"/>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869053"/>
            <a:ext cx="9143999" cy="447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70C0"/>
                </a:solidFill>
                <a:cs typeface="Arial"/>
              </a:rPr>
              <a:t>   Your view</a:t>
            </a: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sp>
        <p:nvSpPr>
          <p:cNvPr id="5" name="Rectangle 4">
            <a:extLst>
              <a:ext uri="{FF2B5EF4-FFF2-40B4-BE49-F238E27FC236}">
                <a16:creationId xmlns:a16="http://schemas.microsoft.com/office/drawing/2014/main" id="{A1B80E14-0B4C-4098-9C38-10D20D01FC15}"/>
              </a:ext>
            </a:extLst>
          </p:cNvPr>
          <p:cNvSpPr/>
          <p:nvPr/>
        </p:nvSpPr>
        <p:spPr>
          <a:xfrm>
            <a:off x="333375" y="1628775"/>
            <a:ext cx="8534400" cy="4905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r>
              <a:rPr lang="en-GB" sz="2800" b="1" dirty="0">
                <a:solidFill>
                  <a:schemeClr val="accent1"/>
                </a:solidFill>
                <a:cs typeface="Arial"/>
              </a:rPr>
              <a:t>APS Online Poll</a:t>
            </a:r>
          </a:p>
          <a:p>
            <a:pPr marL="216000"/>
            <a:endParaRPr lang="en-GB" sz="2000" dirty="0">
              <a:solidFill>
                <a:schemeClr val="accent1"/>
              </a:solidFill>
              <a:cs typeface="Arial"/>
            </a:endParaRPr>
          </a:p>
          <a:p>
            <a:pPr marL="673200" indent="-457200">
              <a:lnSpc>
                <a:spcPct val="108000"/>
              </a:lnSpc>
              <a:buFont typeface="+mj-lt"/>
              <a:buAutoNum type="arabicPeriod"/>
            </a:pPr>
            <a:r>
              <a:rPr lang="en-US" sz="2000" dirty="0">
                <a:solidFill>
                  <a:schemeClr val="accent1"/>
                </a:solidFill>
                <a:cs typeface="Arial"/>
              </a:rPr>
              <a:t>To what extent do Societal and University factors affect the Black attainment gap?</a:t>
            </a:r>
          </a:p>
          <a:p>
            <a:pPr marL="673200" indent="-457200">
              <a:lnSpc>
                <a:spcPct val="108000"/>
              </a:lnSpc>
              <a:buFont typeface="+mj-lt"/>
              <a:buAutoNum type="arabicPeriod"/>
            </a:pPr>
            <a:r>
              <a:rPr lang="en-US" sz="2000" dirty="0">
                <a:solidFill>
                  <a:schemeClr val="accent1"/>
                </a:solidFill>
                <a:cs typeface="Arial"/>
              </a:rPr>
              <a:t>What do you think the University should prioritise as the top three things to reducing the Black attainment gap?</a:t>
            </a:r>
          </a:p>
          <a:p>
            <a:pPr marL="673200" indent="-457200">
              <a:lnSpc>
                <a:spcPct val="108000"/>
              </a:lnSpc>
              <a:buFont typeface="+mj-lt"/>
              <a:buAutoNum type="arabicPeriod"/>
            </a:pPr>
            <a:r>
              <a:rPr lang="en-US" sz="2000" dirty="0">
                <a:solidFill>
                  <a:schemeClr val="accent1"/>
                </a:solidFill>
                <a:cs typeface="Arial"/>
              </a:rPr>
              <a:t>In five years time what level of a Black attainment gap do you think would be achievable?</a:t>
            </a:r>
            <a:endParaRPr lang="en-GB" sz="2000" dirty="0">
              <a:solidFill>
                <a:schemeClr val="accent1"/>
              </a:solidFill>
              <a:cs typeface="Arial"/>
            </a:endParaRPr>
          </a:p>
          <a:p>
            <a:pPr marL="216000"/>
            <a:endParaRPr lang="en-GB" sz="2000" dirty="0">
              <a:solidFill>
                <a:schemeClr val="accent1"/>
              </a:solidFill>
              <a:cs typeface="Arial"/>
            </a:endParaRPr>
          </a:p>
          <a:p>
            <a:pPr marL="216000"/>
            <a:r>
              <a:rPr lang="en-GB" sz="2000" dirty="0">
                <a:solidFill>
                  <a:schemeClr val="accent1"/>
                </a:solidFill>
                <a:cs typeface="Arial"/>
              </a:rPr>
              <a:t>Tell us </a:t>
            </a:r>
            <a:r>
              <a:rPr lang="en-GB" sz="2000" i="1" dirty="0">
                <a:solidFill>
                  <a:schemeClr val="accent1"/>
                </a:solidFill>
                <a:cs typeface="Arial"/>
              </a:rPr>
              <a:t>your</a:t>
            </a:r>
            <a:r>
              <a:rPr lang="en-GB" sz="2000" dirty="0">
                <a:solidFill>
                  <a:schemeClr val="accent1"/>
                </a:solidFill>
                <a:cs typeface="Arial"/>
              </a:rPr>
              <a:t> answers: </a:t>
            </a:r>
            <a:r>
              <a:rPr lang="en-GB" sz="2000" dirty="0">
                <a:solidFill>
                  <a:schemeClr val="accent1"/>
                </a:solidFill>
                <a:cs typeface="Arial"/>
                <a:hlinkClick r:id="rId3"/>
              </a:rPr>
              <a:t>https://bit.ly/esteem-2020-workshop-poll</a:t>
            </a:r>
            <a:r>
              <a:rPr lang="en-GB" sz="2000" dirty="0">
                <a:solidFill>
                  <a:schemeClr val="accent1"/>
                </a:solidFill>
                <a:cs typeface="Arial"/>
              </a:rPr>
              <a:t> </a:t>
            </a:r>
          </a:p>
          <a:p>
            <a:pPr marL="216000"/>
            <a:endParaRPr lang="en-GB" sz="2000" dirty="0">
              <a:solidFill>
                <a:schemeClr val="accent1"/>
              </a:solidFill>
              <a:cs typeface="Arial"/>
            </a:endParaRPr>
          </a:p>
          <a:p>
            <a:pPr marL="216000"/>
            <a:r>
              <a:rPr lang="en-GB" sz="2000" dirty="0">
                <a:solidFill>
                  <a:schemeClr val="accent1"/>
                </a:solidFill>
                <a:cs typeface="Arial"/>
              </a:rPr>
              <a:t>Summary of results: </a:t>
            </a:r>
            <a:r>
              <a:rPr lang="en-GB" sz="2000" dirty="0">
                <a:solidFill>
                  <a:schemeClr val="accent1"/>
                </a:solidFill>
                <a:cs typeface="Arial"/>
                <a:hlinkClick r:id="rId4"/>
              </a:rPr>
              <a:t>https://bit.ly/esteem-2020-workshop-poll-results</a:t>
            </a:r>
            <a:r>
              <a:rPr lang="en-GB" sz="2000" dirty="0">
                <a:solidFill>
                  <a:schemeClr val="accent1"/>
                </a:solidFill>
                <a:cs typeface="Arial"/>
              </a:rPr>
              <a:t> </a:t>
            </a:r>
            <a:endParaRPr lang="en-GB" sz="2000" dirty="0">
              <a:solidFill>
                <a:srgbClr val="002060"/>
              </a:solidFill>
              <a:cs typeface="Arial"/>
            </a:endParaRPr>
          </a:p>
        </p:txBody>
      </p:sp>
    </p:spTree>
    <p:extLst>
      <p:ext uri="{BB962C8B-B14F-4D97-AF65-F5344CB8AC3E}">
        <p14:creationId xmlns:p14="http://schemas.microsoft.com/office/powerpoint/2010/main" val="41218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BDC1D0-2E7C-4C81-96B8-62D6DF5120A8}"/>
              </a:ext>
            </a:extLst>
          </p:cNvPr>
          <p:cNvSpPr/>
          <p:nvPr/>
        </p:nvSpPr>
        <p:spPr>
          <a:xfrm>
            <a:off x="4927600" y="896409"/>
            <a:ext cx="4216400" cy="98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3A538B-ED79-4186-98ED-DDCEE6B547B5}"/>
              </a:ext>
            </a:extLst>
          </p:cNvPr>
          <p:cNvSpPr/>
          <p:nvPr/>
        </p:nvSpPr>
        <p:spPr>
          <a:xfrm>
            <a:off x="-1" y="1316757"/>
            <a:ext cx="9143999" cy="554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0070C0"/>
              </a:solidFill>
              <a:effectLst/>
              <a:uLnTx/>
              <a:uFillTx/>
              <a:latin typeface="Arial" panose="020B0604020202020204"/>
              <a:cs typeface="Arial"/>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896435"/>
            <a:ext cx="4978395" cy="98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sz="1400" b="0" i="0" u="none" strike="noStrike" kern="1200" spc="0" baseline="0">
                <a:solidFill>
                  <a:prstClr val="black">
                    <a:lumMod val="65000"/>
                    <a:lumOff val="35000"/>
                  </a:prstClr>
                </a:solidFill>
                <a:latin typeface="+mn-lt"/>
                <a:ea typeface="+mn-ea"/>
                <a:cs typeface="+mn-cs"/>
              </a:defRPr>
            </a:pPr>
            <a:r>
              <a:rPr lang="en-GB" sz="2000" b="1" dirty="0">
                <a:solidFill>
                  <a:schemeClr val="accent1"/>
                </a:solidFill>
              </a:rPr>
              <a:t>Pass gap:</a:t>
            </a:r>
          </a:p>
          <a:p>
            <a:pPr marL="180000">
              <a:defRPr sz="1400" b="0" i="0" u="none" strike="noStrike" kern="1200" spc="0" baseline="0">
                <a:solidFill>
                  <a:prstClr val="black">
                    <a:lumMod val="65000"/>
                    <a:lumOff val="35000"/>
                  </a:prstClr>
                </a:solidFill>
                <a:latin typeface="+mn-lt"/>
                <a:ea typeface="+mn-ea"/>
                <a:cs typeface="+mn-cs"/>
              </a:defRPr>
            </a:pPr>
            <a:r>
              <a:rPr lang="en-GB" sz="2000" b="1" dirty="0">
                <a:solidFill>
                  <a:schemeClr val="accent1"/>
                </a:solidFill>
              </a:rPr>
              <a:t>BAME students module pass rate compared to white students</a:t>
            </a: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graphicFrame>
        <p:nvGraphicFramePr>
          <p:cNvPr id="6" name="Chart 5">
            <a:extLst>
              <a:ext uri="{FF2B5EF4-FFF2-40B4-BE49-F238E27FC236}">
                <a16:creationId xmlns:a16="http://schemas.microsoft.com/office/drawing/2014/main" id="{599B449C-C051-4FBD-922B-8E92ACD64462}"/>
              </a:ext>
            </a:extLst>
          </p:cNvPr>
          <p:cNvGraphicFramePr>
            <a:graphicFrameLocks/>
          </p:cNvGraphicFramePr>
          <p:nvPr>
            <p:extLst>
              <p:ext uri="{D42A27DB-BD31-4B8C-83A1-F6EECF244321}">
                <p14:modId xmlns:p14="http://schemas.microsoft.com/office/powerpoint/2010/main" val="2814121470"/>
              </p:ext>
            </p:extLst>
          </p:nvPr>
        </p:nvGraphicFramePr>
        <p:xfrm>
          <a:off x="0" y="1823845"/>
          <a:ext cx="9143997" cy="5034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4A124EFC-7E42-4DEB-AF0A-AB0A628D9EE8}"/>
              </a:ext>
            </a:extLst>
          </p:cNvPr>
          <p:cNvGraphicFramePr>
            <a:graphicFrameLocks noGrp="1"/>
          </p:cNvGraphicFramePr>
          <p:nvPr>
            <p:extLst>
              <p:ext uri="{D42A27DB-BD31-4B8C-83A1-F6EECF244321}">
                <p14:modId xmlns:p14="http://schemas.microsoft.com/office/powerpoint/2010/main" val="4162701337"/>
              </p:ext>
            </p:extLst>
          </p:nvPr>
        </p:nvGraphicFramePr>
        <p:xfrm>
          <a:off x="4927600" y="940068"/>
          <a:ext cx="4165601" cy="952500"/>
        </p:xfrm>
        <a:graphic>
          <a:graphicData uri="http://schemas.openxmlformats.org/drawingml/2006/table">
            <a:tbl>
              <a:tblPr/>
              <a:tblGrid>
                <a:gridCol w="605905">
                  <a:extLst>
                    <a:ext uri="{9D8B030D-6E8A-4147-A177-3AD203B41FA5}">
                      <a16:colId xmlns:a16="http://schemas.microsoft.com/office/drawing/2014/main" val="438163706"/>
                    </a:ext>
                  </a:extLst>
                </a:gridCol>
                <a:gridCol w="444962">
                  <a:extLst>
                    <a:ext uri="{9D8B030D-6E8A-4147-A177-3AD203B41FA5}">
                      <a16:colId xmlns:a16="http://schemas.microsoft.com/office/drawing/2014/main" val="636525737"/>
                    </a:ext>
                  </a:extLst>
                </a:gridCol>
                <a:gridCol w="444962">
                  <a:extLst>
                    <a:ext uri="{9D8B030D-6E8A-4147-A177-3AD203B41FA5}">
                      <a16:colId xmlns:a16="http://schemas.microsoft.com/office/drawing/2014/main" val="2825462027"/>
                    </a:ext>
                  </a:extLst>
                </a:gridCol>
                <a:gridCol w="444962">
                  <a:extLst>
                    <a:ext uri="{9D8B030D-6E8A-4147-A177-3AD203B41FA5}">
                      <a16:colId xmlns:a16="http://schemas.microsoft.com/office/drawing/2014/main" val="1827767726"/>
                    </a:ext>
                  </a:extLst>
                </a:gridCol>
                <a:gridCol w="444962">
                  <a:extLst>
                    <a:ext uri="{9D8B030D-6E8A-4147-A177-3AD203B41FA5}">
                      <a16:colId xmlns:a16="http://schemas.microsoft.com/office/drawing/2014/main" val="2481039527"/>
                    </a:ext>
                  </a:extLst>
                </a:gridCol>
                <a:gridCol w="444962">
                  <a:extLst>
                    <a:ext uri="{9D8B030D-6E8A-4147-A177-3AD203B41FA5}">
                      <a16:colId xmlns:a16="http://schemas.microsoft.com/office/drawing/2014/main" val="234056077"/>
                    </a:ext>
                  </a:extLst>
                </a:gridCol>
                <a:gridCol w="444962">
                  <a:extLst>
                    <a:ext uri="{9D8B030D-6E8A-4147-A177-3AD203B41FA5}">
                      <a16:colId xmlns:a16="http://schemas.microsoft.com/office/drawing/2014/main" val="3934149165"/>
                    </a:ext>
                  </a:extLst>
                </a:gridCol>
                <a:gridCol w="444962">
                  <a:extLst>
                    <a:ext uri="{9D8B030D-6E8A-4147-A177-3AD203B41FA5}">
                      <a16:colId xmlns:a16="http://schemas.microsoft.com/office/drawing/2014/main" val="4216976945"/>
                    </a:ext>
                  </a:extLst>
                </a:gridCol>
                <a:gridCol w="444962">
                  <a:extLst>
                    <a:ext uri="{9D8B030D-6E8A-4147-A177-3AD203B41FA5}">
                      <a16:colId xmlns:a16="http://schemas.microsoft.com/office/drawing/2014/main" val="4146397470"/>
                    </a:ext>
                  </a:extLst>
                </a:gridCol>
              </a:tblGrid>
              <a:tr h="190500">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1" i="0" u="none" strike="noStrike">
                          <a:solidFill>
                            <a:srgbClr val="FFFFFF"/>
                          </a:solidFill>
                          <a:effectLst/>
                          <a:latin typeface="Calibri" panose="020F0502020204030204" pitchFamily="34" charset="0"/>
                        </a:rPr>
                        <a:t>OU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1100" b="1" i="0" u="none" strike="noStrike">
                          <a:solidFill>
                            <a:srgbClr val="FFFFFF"/>
                          </a:solidFill>
                          <a:effectLst/>
                          <a:latin typeface="Calibri" panose="020F0502020204030204" pitchFamily="34" charset="0"/>
                        </a:rPr>
                        <a:t>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1100" b="1" i="0" u="none" strike="noStrike">
                          <a:solidFill>
                            <a:srgbClr val="FFFFFF"/>
                          </a:solidFill>
                          <a:effectLst/>
                          <a:latin typeface="Calibri" panose="020F0502020204030204" pitchFamily="34" charset="0"/>
                        </a:rPr>
                        <a:t>C&amp;C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1100" b="1" i="0" u="none" strike="noStrike">
                          <a:solidFill>
                            <a:srgbClr val="FFFFFF"/>
                          </a:solidFill>
                          <a:effectLst/>
                          <a:latin typeface="Calibri" panose="020F0502020204030204" pitchFamily="34" charset="0"/>
                        </a:rPr>
                        <a:t>E&amp;I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1100" b="1" i="0" u="none" strike="noStrike" dirty="0">
                          <a:solidFill>
                            <a:srgbClr val="FFFFFF"/>
                          </a:solidFill>
                          <a:effectLst/>
                          <a:latin typeface="Calibri" panose="020F0502020204030204" pitchFamily="34" charset="0"/>
                        </a:rPr>
                        <a:t>EE&amp;ES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1100" b="1" i="0" u="none" strike="noStrike">
                          <a:solidFill>
                            <a:srgbClr val="FFFFFF"/>
                          </a:solidFill>
                          <a:effectLst/>
                          <a:latin typeface="Calibri" panose="020F0502020204030204" pitchFamily="34" charset="0"/>
                        </a:rPr>
                        <a:t>LH&amp;CS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1100" b="1" i="0" u="none" strike="noStrike">
                          <a:solidFill>
                            <a:srgbClr val="FFFFFF"/>
                          </a:solidFill>
                          <a:effectLst/>
                          <a:latin typeface="Calibri" panose="020F0502020204030204" pitchFamily="34" charset="0"/>
                        </a:rPr>
                        <a:t>M&amp;S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1100" b="1" i="0" u="none" strike="noStrike">
                          <a:solidFill>
                            <a:srgbClr val="FFFFFF"/>
                          </a:solidFill>
                          <a:effectLst/>
                          <a:latin typeface="Calibri" panose="020F0502020204030204" pitchFamily="34" charset="0"/>
                        </a:rPr>
                        <a:t>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20513889"/>
                  </a:ext>
                </a:extLst>
              </a:tr>
              <a:tr h="190500">
                <a:tc>
                  <a:txBody>
                    <a:bodyPr/>
                    <a:lstStyle/>
                    <a:p>
                      <a:pPr algn="l" fontAlgn="b"/>
                      <a:r>
                        <a:rPr lang="en-GB" sz="950" b="1" i="0" u="none" strike="noStrike" dirty="0">
                          <a:solidFill>
                            <a:srgbClr val="000000"/>
                          </a:solidFill>
                          <a:effectLst/>
                          <a:latin typeface="Helvetica" panose="020B0604020202020204" pitchFamily="34" charset="0"/>
                        </a:rPr>
                        <a:t>2015/16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dirty="0">
                          <a:solidFill>
                            <a:srgbClr val="FFFFFF"/>
                          </a:solidFill>
                          <a:effectLst/>
                          <a:latin typeface="Helvetica" panose="020B0604020202020204" pitchFamily="34" charset="0"/>
                        </a:rPr>
                        <a:t>7611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2150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a:solidFill>
                            <a:srgbClr val="FFFFFF"/>
                          </a:solidFill>
                          <a:effectLst/>
                          <a:latin typeface="Helvetica" panose="020B0604020202020204" pitchFamily="34" charset="0"/>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dirty="0">
                          <a:solidFill>
                            <a:srgbClr val="FFFFFF"/>
                          </a:solidFill>
                          <a:effectLst/>
                          <a:latin typeface="Helvetica"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32650017"/>
                  </a:ext>
                </a:extLst>
              </a:tr>
              <a:tr h="190500">
                <a:tc>
                  <a:txBody>
                    <a:bodyPr/>
                    <a:lstStyle/>
                    <a:p>
                      <a:pPr algn="l" fontAlgn="b"/>
                      <a:r>
                        <a:rPr lang="en-GB" sz="950" b="1" i="0" u="none" strike="noStrike">
                          <a:solidFill>
                            <a:srgbClr val="000000"/>
                          </a:solidFill>
                          <a:effectLst/>
                          <a:latin typeface="Helvetica" panose="020B0604020202020204" pitchFamily="34" charset="0"/>
                        </a:rPr>
                        <a:t>2016/17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dirty="0">
                          <a:solidFill>
                            <a:srgbClr val="FFFFFF"/>
                          </a:solidFill>
                          <a:effectLst/>
                          <a:latin typeface="Helvetica" panose="020B0604020202020204" pitchFamily="34" charset="0"/>
                        </a:rPr>
                        <a:t>7497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dirty="0">
                          <a:solidFill>
                            <a:srgbClr val="FFFFFF"/>
                          </a:solidFill>
                          <a:effectLst/>
                          <a:latin typeface="Helvetica" panose="020B0604020202020204" pitchFamily="34" charset="0"/>
                        </a:rPr>
                        <a:t>2107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dirty="0">
                          <a:solidFill>
                            <a:srgbClr val="FFFFFF"/>
                          </a:solidFill>
                          <a:effectLst/>
                          <a:latin typeface="Helvetica" panose="020B0604020202020204" pitchFamily="34" charset="0"/>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dirty="0">
                          <a:solidFill>
                            <a:srgbClr val="FFFFFF"/>
                          </a:solidFill>
                          <a:effectLst/>
                          <a:latin typeface="Helvetica" panose="020B0604020202020204" pitchFamily="34" charset="0"/>
                        </a:rPr>
                        <a:t>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dirty="0">
                          <a:solidFill>
                            <a:srgbClr val="FFFFFF"/>
                          </a:solidFill>
                          <a:effectLst/>
                          <a:latin typeface="Helvetica" panose="020B06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dirty="0">
                          <a:solidFill>
                            <a:srgbClr val="FFFFFF"/>
                          </a:solidFill>
                          <a:effectLst/>
                          <a:latin typeface="Helvetica" panose="020B0604020202020204" pitchFamily="34" charset="0"/>
                        </a:rPr>
                        <a:t>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277825910"/>
                  </a:ext>
                </a:extLst>
              </a:tr>
              <a:tr h="190500">
                <a:tc>
                  <a:txBody>
                    <a:bodyPr/>
                    <a:lstStyle/>
                    <a:p>
                      <a:pPr algn="l" fontAlgn="b"/>
                      <a:r>
                        <a:rPr lang="en-GB" sz="950" b="1" i="0" u="none" strike="noStrike">
                          <a:solidFill>
                            <a:srgbClr val="000000"/>
                          </a:solidFill>
                          <a:effectLst/>
                          <a:latin typeface="Helvetica" panose="020B0604020202020204" pitchFamily="34" charset="0"/>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7433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2136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dirty="0">
                          <a:solidFill>
                            <a:srgbClr val="FFFFFF"/>
                          </a:solidFill>
                          <a:effectLst/>
                          <a:latin typeface="Helvetica" panose="020B0604020202020204" pitchFamily="34" charset="0"/>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dirty="0">
                          <a:solidFill>
                            <a:srgbClr val="FFFFFF"/>
                          </a:solidFill>
                          <a:effectLst/>
                          <a:latin typeface="Helvetica"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dirty="0">
                          <a:solidFill>
                            <a:srgbClr val="FFFFFF"/>
                          </a:solidFill>
                          <a:effectLst/>
                          <a:latin typeface="Helvetica" panose="020B0604020202020204" pitchFamily="34" charset="0"/>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dirty="0">
                          <a:solidFill>
                            <a:srgbClr val="FFFFFF"/>
                          </a:solidFill>
                          <a:effectLst/>
                          <a:latin typeface="Helvetica" panose="020B0604020202020204" pitchFamily="34" charset="0"/>
                        </a:rPr>
                        <a:t>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877685111"/>
                  </a:ext>
                </a:extLst>
              </a:tr>
              <a:tr h="190500">
                <a:tc>
                  <a:txBody>
                    <a:bodyPr/>
                    <a:lstStyle/>
                    <a:p>
                      <a:pPr algn="l" fontAlgn="b"/>
                      <a:r>
                        <a:rPr lang="en-GB" sz="950" b="1" i="0" u="none" strike="noStrike">
                          <a:solidFill>
                            <a:srgbClr val="000000"/>
                          </a:solidFill>
                          <a:effectLst/>
                          <a:latin typeface="Helvetica" panose="020B0604020202020204" pitchFamily="34" charset="0"/>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7377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2157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dirty="0">
                          <a:solidFill>
                            <a:srgbClr val="FFFFFF"/>
                          </a:solidFill>
                          <a:effectLst/>
                          <a:latin typeface="Helvetica" panose="020B0604020202020204" pitchFamily="34" charset="0"/>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a:solidFill>
                            <a:srgbClr val="FFFFFF"/>
                          </a:solidFill>
                          <a:effectLst/>
                          <a:latin typeface="Helvetica" panose="020B0604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dirty="0">
                          <a:solidFill>
                            <a:srgbClr val="FFFFFF"/>
                          </a:solidFill>
                          <a:effectLst/>
                          <a:latin typeface="Helvetica" panose="020B0604020202020204" pitchFamily="34" charset="0"/>
                        </a:rPr>
                        <a:t>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dirty="0">
                          <a:solidFill>
                            <a:srgbClr val="FFFFFF"/>
                          </a:solidFill>
                          <a:effectLst/>
                          <a:latin typeface="Helvetica" panose="020B060402020202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008900620"/>
                  </a:ext>
                </a:extLst>
              </a:tr>
            </a:tbl>
          </a:graphicData>
        </a:graphic>
      </p:graphicFrame>
    </p:spTree>
    <p:extLst>
      <p:ext uri="{BB962C8B-B14F-4D97-AF65-F5344CB8AC3E}">
        <p14:creationId xmlns:p14="http://schemas.microsoft.com/office/powerpoint/2010/main" val="149376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BDC1D0-2E7C-4C81-96B8-62D6DF5120A8}"/>
              </a:ext>
            </a:extLst>
          </p:cNvPr>
          <p:cNvSpPr/>
          <p:nvPr/>
        </p:nvSpPr>
        <p:spPr>
          <a:xfrm>
            <a:off x="4927600" y="896409"/>
            <a:ext cx="4216400" cy="98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3A538B-ED79-4186-98ED-DDCEE6B547B5}"/>
              </a:ext>
            </a:extLst>
          </p:cNvPr>
          <p:cNvSpPr/>
          <p:nvPr/>
        </p:nvSpPr>
        <p:spPr>
          <a:xfrm>
            <a:off x="-1" y="1316757"/>
            <a:ext cx="9143999" cy="5541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0070C0"/>
              </a:solidFill>
              <a:effectLst/>
              <a:uLnTx/>
              <a:uFillTx/>
              <a:latin typeface="Arial" panose="020B0604020202020204"/>
              <a:cs typeface="Arial"/>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dirty="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896435"/>
            <a:ext cx="4978395" cy="98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sz="1400" b="0" i="0" u="none" strike="noStrike" kern="1200" spc="0" baseline="0">
                <a:solidFill>
                  <a:prstClr val="black">
                    <a:lumMod val="65000"/>
                    <a:lumOff val="35000"/>
                  </a:prstClr>
                </a:solidFill>
                <a:latin typeface="+mn-lt"/>
                <a:ea typeface="+mn-ea"/>
                <a:cs typeface="+mn-cs"/>
              </a:defRPr>
            </a:pPr>
            <a:r>
              <a:rPr lang="en-GB" sz="2000" b="1" dirty="0">
                <a:solidFill>
                  <a:schemeClr val="accent1"/>
                </a:solidFill>
              </a:rPr>
              <a:t>Good pass gap:</a:t>
            </a:r>
          </a:p>
          <a:p>
            <a:pPr marL="180000">
              <a:defRPr sz="1400" b="0" i="0" u="none" strike="noStrike" kern="1200" spc="0" baseline="0">
                <a:solidFill>
                  <a:prstClr val="black">
                    <a:lumMod val="65000"/>
                    <a:lumOff val="35000"/>
                  </a:prstClr>
                </a:solidFill>
                <a:latin typeface="+mn-lt"/>
                <a:ea typeface="+mn-ea"/>
                <a:cs typeface="+mn-cs"/>
              </a:defRPr>
            </a:pPr>
            <a:r>
              <a:rPr lang="en-GB" sz="2000" b="1" dirty="0">
                <a:solidFill>
                  <a:schemeClr val="accent1"/>
                </a:solidFill>
              </a:rPr>
              <a:t>BAME students module pass rate compared to white students</a:t>
            </a: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graphicFrame>
        <p:nvGraphicFramePr>
          <p:cNvPr id="9" name="Chart 8">
            <a:extLst>
              <a:ext uri="{FF2B5EF4-FFF2-40B4-BE49-F238E27FC236}">
                <a16:creationId xmlns:a16="http://schemas.microsoft.com/office/drawing/2014/main" id="{7CCD8B26-C997-4712-A786-71FC550443E7}"/>
              </a:ext>
            </a:extLst>
          </p:cNvPr>
          <p:cNvGraphicFramePr>
            <a:graphicFrameLocks/>
          </p:cNvGraphicFramePr>
          <p:nvPr>
            <p:extLst>
              <p:ext uri="{D42A27DB-BD31-4B8C-83A1-F6EECF244321}">
                <p14:modId xmlns:p14="http://schemas.microsoft.com/office/powerpoint/2010/main" val="1558651152"/>
              </p:ext>
            </p:extLst>
          </p:nvPr>
        </p:nvGraphicFramePr>
        <p:xfrm>
          <a:off x="-3" y="1879746"/>
          <a:ext cx="9143999" cy="4978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DE336D4-6D70-47B7-A8A9-71555539E01A}"/>
              </a:ext>
            </a:extLst>
          </p:cNvPr>
          <p:cNvGraphicFramePr>
            <a:graphicFrameLocks noGrp="1"/>
          </p:cNvGraphicFramePr>
          <p:nvPr>
            <p:extLst>
              <p:ext uri="{D42A27DB-BD31-4B8C-83A1-F6EECF244321}">
                <p14:modId xmlns:p14="http://schemas.microsoft.com/office/powerpoint/2010/main" val="845635979"/>
              </p:ext>
            </p:extLst>
          </p:nvPr>
        </p:nvGraphicFramePr>
        <p:xfrm>
          <a:off x="4927600" y="927234"/>
          <a:ext cx="4165601" cy="952500"/>
        </p:xfrm>
        <a:graphic>
          <a:graphicData uri="http://schemas.openxmlformats.org/drawingml/2006/table">
            <a:tbl>
              <a:tblPr/>
              <a:tblGrid>
                <a:gridCol w="605905">
                  <a:extLst>
                    <a:ext uri="{9D8B030D-6E8A-4147-A177-3AD203B41FA5}">
                      <a16:colId xmlns:a16="http://schemas.microsoft.com/office/drawing/2014/main" val="2102120941"/>
                    </a:ext>
                  </a:extLst>
                </a:gridCol>
                <a:gridCol w="444962">
                  <a:extLst>
                    <a:ext uri="{9D8B030D-6E8A-4147-A177-3AD203B41FA5}">
                      <a16:colId xmlns:a16="http://schemas.microsoft.com/office/drawing/2014/main" val="941221464"/>
                    </a:ext>
                  </a:extLst>
                </a:gridCol>
                <a:gridCol w="444962">
                  <a:extLst>
                    <a:ext uri="{9D8B030D-6E8A-4147-A177-3AD203B41FA5}">
                      <a16:colId xmlns:a16="http://schemas.microsoft.com/office/drawing/2014/main" val="633941276"/>
                    </a:ext>
                  </a:extLst>
                </a:gridCol>
                <a:gridCol w="444962">
                  <a:extLst>
                    <a:ext uri="{9D8B030D-6E8A-4147-A177-3AD203B41FA5}">
                      <a16:colId xmlns:a16="http://schemas.microsoft.com/office/drawing/2014/main" val="3305150604"/>
                    </a:ext>
                  </a:extLst>
                </a:gridCol>
                <a:gridCol w="444962">
                  <a:extLst>
                    <a:ext uri="{9D8B030D-6E8A-4147-A177-3AD203B41FA5}">
                      <a16:colId xmlns:a16="http://schemas.microsoft.com/office/drawing/2014/main" val="3890111511"/>
                    </a:ext>
                  </a:extLst>
                </a:gridCol>
                <a:gridCol w="444962">
                  <a:extLst>
                    <a:ext uri="{9D8B030D-6E8A-4147-A177-3AD203B41FA5}">
                      <a16:colId xmlns:a16="http://schemas.microsoft.com/office/drawing/2014/main" val="311882643"/>
                    </a:ext>
                  </a:extLst>
                </a:gridCol>
                <a:gridCol w="444962">
                  <a:extLst>
                    <a:ext uri="{9D8B030D-6E8A-4147-A177-3AD203B41FA5}">
                      <a16:colId xmlns:a16="http://schemas.microsoft.com/office/drawing/2014/main" val="3370871092"/>
                    </a:ext>
                  </a:extLst>
                </a:gridCol>
                <a:gridCol w="444962">
                  <a:extLst>
                    <a:ext uri="{9D8B030D-6E8A-4147-A177-3AD203B41FA5}">
                      <a16:colId xmlns:a16="http://schemas.microsoft.com/office/drawing/2014/main" val="3317231063"/>
                    </a:ext>
                  </a:extLst>
                </a:gridCol>
                <a:gridCol w="444962">
                  <a:extLst>
                    <a:ext uri="{9D8B030D-6E8A-4147-A177-3AD203B41FA5}">
                      <a16:colId xmlns:a16="http://schemas.microsoft.com/office/drawing/2014/main" val="3880879913"/>
                    </a:ext>
                  </a:extLst>
                </a:gridCol>
              </a:tblGrid>
              <a:tr h="190500">
                <a:tc>
                  <a:txBody>
                    <a:bodyPr/>
                    <a:lstStyle/>
                    <a:p>
                      <a:pPr algn="l" fontAlgn="b"/>
                      <a:r>
                        <a:rPr lang="en-GB" sz="1100" b="1"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1" i="0" u="none" strike="noStrike">
                          <a:solidFill>
                            <a:srgbClr val="FFFFFF"/>
                          </a:solidFill>
                          <a:effectLst/>
                          <a:latin typeface="Calibri" panose="020F0502020204030204" pitchFamily="34" charset="0"/>
                        </a:rPr>
                        <a:t>OU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1100" b="1" i="0" u="none" strike="noStrike">
                          <a:solidFill>
                            <a:srgbClr val="FFFFFF"/>
                          </a:solidFill>
                          <a:effectLst/>
                          <a:latin typeface="Calibri" panose="020F0502020204030204" pitchFamily="34" charset="0"/>
                        </a:rPr>
                        <a:t>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1100" b="1" i="0" u="none" strike="noStrike">
                          <a:solidFill>
                            <a:srgbClr val="FFFFFF"/>
                          </a:solidFill>
                          <a:effectLst/>
                          <a:latin typeface="Calibri" panose="020F0502020204030204" pitchFamily="34" charset="0"/>
                        </a:rPr>
                        <a:t>C&amp;C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1100" b="1" i="0" u="none" strike="noStrike">
                          <a:solidFill>
                            <a:srgbClr val="FFFFFF"/>
                          </a:solidFill>
                          <a:effectLst/>
                          <a:latin typeface="Calibri" panose="020F0502020204030204" pitchFamily="34" charset="0"/>
                        </a:rPr>
                        <a:t>E&amp;I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1100" b="1" i="0" u="none" strike="noStrike">
                          <a:solidFill>
                            <a:srgbClr val="FFFFFF"/>
                          </a:solidFill>
                          <a:effectLst/>
                          <a:latin typeface="Calibri" panose="020F0502020204030204" pitchFamily="34" charset="0"/>
                        </a:rPr>
                        <a:t>EE&amp;ES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1100" b="1" i="0" u="none" strike="noStrike">
                          <a:solidFill>
                            <a:srgbClr val="FFFFFF"/>
                          </a:solidFill>
                          <a:effectLst/>
                          <a:latin typeface="Calibri" panose="020F0502020204030204" pitchFamily="34" charset="0"/>
                        </a:rPr>
                        <a:t>LH&amp;CS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1100" b="1" i="0" u="none" strike="noStrike">
                          <a:solidFill>
                            <a:srgbClr val="FFFFFF"/>
                          </a:solidFill>
                          <a:effectLst/>
                          <a:latin typeface="Calibri" panose="020F0502020204030204" pitchFamily="34" charset="0"/>
                        </a:rPr>
                        <a:t>M&amp;S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1100" b="1" i="0" u="none" strike="noStrike">
                          <a:solidFill>
                            <a:srgbClr val="FFFFFF"/>
                          </a:solidFill>
                          <a:effectLst/>
                          <a:latin typeface="Calibri" panose="020F0502020204030204" pitchFamily="34" charset="0"/>
                        </a:rPr>
                        <a:t>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536609519"/>
                  </a:ext>
                </a:extLst>
              </a:tr>
              <a:tr h="190500">
                <a:tc>
                  <a:txBody>
                    <a:bodyPr/>
                    <a:lstStyle/>
                    <a:p>
                      <a:pPr algn="l" fontAlgn="b"/>
                      <a:r>
                        <a:rPr lang="en-GB" sz="950" b="1" i="0" u="none" strike="noStrike">
                          <a:solidFill>
                            <a:srgbClr val="000000"/>
                          </a:solidFill>
                          <a:effectLst/>
                          <a:latin typeface="Helvetica" panose="020B0604020202020204" pitchFamily="34" charset="0"/>
                        </a:rPr>
                        <a:t>2015/16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1181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394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a:solidFill>
                            <a:srgbClr val="FFFFFF"/>
                          </a:solidFill>
                          <a:effectLst/>
                          <a:latin typeface="Helvetica" panose="020B060402020202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a:solidFill>
                            <a:srgbClr val="FFFFFF"/>
                          </a:solidFill>
                          <a:effectLst/>
                          <a:latin typeface="Helvetica"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595031917"/>
                  </a:ext>
                </a:extLst>
              </a:tr>
              <a:tr h="190500">
                <a:tc>
                  <a:txBody>
                    <a:bodyPr/>
                    <a:lstStyle/>
                    <a:p>
                      <a:pPr algn="l" fontAlgn="b"/>
                      <a:r>
                        <a:rPr lang="en-GB" sz="950" b="1" i="0" u="none" strike="noStrike">
                          <a:solidFill>
                            <a:srgbClr val="000000"/>
                          </a:solidFill>
                          <a:effectLst/>
                          <a:latin typeface="Helvetica" panose="020B0604020202020204" pitchFamily="34" charset="0"/>
                        </a:rPr>
                        <a:t>2016/17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a:solidFill>
                            <a:srgbClr val="FFFFFF"/>
                          </a:solidFill>
                          <a:effectLst/>
                          <a:latin typeface="Helvetica" panose="020B0604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a:solidFill>
                            <a:srgbClr val="FFFFFF"/>
                          </a:solidFill>
                          <a:effectLst/>
                          <a:latin typeface="Helvetica"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841063799"/>
                  </a:ext>
                </a:extLst>
              </a:tr>
              <a:tr h="190500">
                <a:tc>
                  <a:txBody>
                    <a:bodyPr/>
                    <a:lstStyle/>
                    <a:p>
                      <a:pPr algn="l" fontAlgn="b"/>
                      <a:r>
                        <a:rPr lang="en-GB" sz="950" b="1" i="0" u="none" strike="noStrike">
                          <a:solidFill>
                            <a:srgbClr val="000000"/>
                          </a:solidFill>
                          <a:effectLst/>
                          <a:latin typeface="Helvetica" panose="020B0604020202020204" pitchFamily="34" charset="0"/>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1376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a:solidFill>
                            <a:srgbClr val="FFFFFF"/>
                          </a:solidFill>
                          <a:effectLst/>
                          <a:latin typeface="Helvetica" panose="020B06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a:solidFill>
                            <a:srgbClr val="FFFFFF"/>
                          </a:solidFill>
                          <a:effectLst/>
                          <a:latin typeface="Helvetica"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a:solidFill>
                            <a:srgbClr val="FFFFFF"/>
                          </a:solidFill>
                          <a:effectLst/>
                          <a:latin typeface="Helvetica"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11437564"/>
                  </a:ext>
                </a:extLst>
              </a:tr>
              <a:tr h="190500">
                <a:tc>
                  <a:txBody>
                    <a:bodyPr/>
                    <a:lstStyle/>
                    <a:p>
                      <a:pPr algn="l" fontAlgn="b"/>
                      <a:r>
                        <a:rPr lang="en-GB" sz="950" b="1" i="0" u="none" strike="noStrike">
                          <a:solidFill>
                            <a:srgbClr val="000000"/>
                          </a:solidFill>
                          <a:effectLst/>
                          <a:latin typeface="Helvetica" panose="020B0604020202020204" pitchFamily="34" charset="0"/>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50" b="1" i="0" u="none" strike="noStrike">
                          <a:solidFill>
                            <a:srgbClr val="FFFFFF"/>
                          </a:solidFill>
                          <a:effectLst/>
                          <a:latin typeface="Helvetica" panose="020B0604020202020204" pitchFamily="34" charset="0"/>
                        </a:rPr>
                        <a:t>1583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GB" sz="950" b="1" i="0" u="none" strike="noStrike">
                          <a:solidFill>
                            <a:srgbClr val="FFFFFF"/>
                          </a:solidFill>
                          <a:effectLst/>
                          <a:latin typeface="Helvetica" panose="020B0604020202020204" pitchFamily="34" charset="0"/>
                        </a:rPr>
                        <a:t>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b"/>
                      <a:r>
                        <a:rPr lang="en-GB" sz="950" b="1" i="0" u="none" strike="noStrike">
                          <a:solidFill>
                            <a:srgbClr val="FFFFFF"/>
                          </a:solidFill>
                          <a:effectLst/>
                          <a:latin typeface="Helvetica" panose="020B0604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r" fontAlgn="b"/>
                      <a:r>
                        <a:rPr lang="en-GB" sz="950" b="1" i="0" u="none" strike="noStrike">
                          <a:solidFill>
                            <a:srgbClr val="FFFFFF"/>
                          </a:solidFill>
                          <a:effectLst/>
                          <a:latin typeface="Helvetica" panose="020B060402020202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GB" sz="950" b="1" i="0" u="none" strike="noStrike">
                          <a:solidFill>
                            <a:srgbClr val="FFFFFF"/>
                          </a:solidFill>
                          <a:effectLst/>
                          <a:latin typeface="Helvetica"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r" fontAlgn="b"/>
                      <a:r>
                        <a:rPr lang="en-GB" sz="950" b="1" i="0" u="none" strike="noStrike">
                          <a:solidFill>
                            <a:srgbClr val="FFFFFF"/>
                          </a:solidFill>
                          <a:effectLst/>
                          <a:latin typeface="Helvetica" panose="020B060402020202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r" fontAlgn="b"/>
                      <a:r>
                        <a:rPr lang="en-GB" sz="950" b="1" i="0" u="none" strike="noStrike">
                          <a:solidFill>
                            <a:srgbClr val="FFFFFF"/>
                          </a:solidFill>
                          <a:effectLst/>
                          <a:latin typeface="Helvetica" panose="020B060402020202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b"/>
                      <a:r>
                        <a:rPr lang="en-GB" sz="950" b="1" i="0" u="none" strike="noStrike" dirty="0">
                          <a:solidFill>
                            <a:srgbClr val="FFFFFF"/>
                          </a:solidFill>
                          <a:effectLst/>
                          <a:latin typeface="Helvetica"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016963365"/>
                  </a:ext>
                </a:extLst>
              </a:tr>
            </a:tbl>
          </a:graphicData>
        </a:graphic>
      </p:graphicFrame>
    </p:spTree>
    <p:extLst>
      <p:ext uri="{BB962C8B-B14F-4D97-AF65-F5344CB8AC3E}">
        <p14:creationId xmlns:p14="http://schemas.microsoft.com/office/powerpoint/2010/main" val="149484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316729"/>
            <a:ext cx="9143999" cy="5541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0070C0"/>
              </a:solidFill>
              <a:effectLst/>
              <a:uLnTx/>
              <a:uFillTx/>
              <a:latin typeface="Arial" panose="020B0604020202020204"/>
              <a:cs typeface="Arial"/>
            </a:endParaRPr>
          </a:p>
        </p:txBody>
      </p:sp>
      <p:sp>
        <p:nvSpPr>
          <p:cNvPr id="10" name="Title 1"/>
          <p:cNvSpPr>
            <a:spLocks noGrp="1"/>
          </p:cNvSpPr>
          <p:nvPr>
            <p:ph type="ctrTitle"/>
          </p:nvPr>
        </p:nvSpPr>
        <p:spPr>
          <a:xfrm>
            <a:off x="257176" y="285751"/>
            <a:ext cx="8762999" cy="57984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190500" y="973828"/>
            <a:ext cx="8762999" cy="1133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0070C0"/>
                </a:solidFill>
              </a:rPr>
              <a:t>Why do our BAME students not achieve the same results as our white students? : a scholarship approach</a:t>
            </a:r>
            <a:endParaRPr lang="en-GB" sz="2000" b="1" dirty="0">
              <a:solidFill>
                <a:srgbClr val="0070C0"/>
              </a:solidFill>
              <a:cs typeface="Arial"/>
            </a:endParaRP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graphicFrame>
        <p:nvGraphicFramePr>
          <p:cNvPr id="7" name="Diagram 7">
            <a:extLst>
              <a:ext uri="{FF2B5EF4-FFF2-40B4-BE49-F238E27FC236}">
                <a16:creationId xmlns:a16="http://schemas.microsoft.com/office/drawing/2014/main" id="{5676894F-61A0-4CC1-9402-A8E07CFFBF7A}"/>
              </a:ext>
            </a:extLst>
          </p:cNvPr>
          <p:cNvGraphicFramePr/>
          <p:nvPr>
            <p:extLst>
              <p:ext uri="{D42A27DB-BD31-4B8C-83A1-F6EECF244321}">
                <p14:modId xmlns:p14="http://schemas.microsoft.com/office/powerpoint/2010/main" val="3359839296"/>
              </p:ext>
            </p:extLst>
          </p:nvPr>
        </p:nvGraphicFramePr>
        <p:xfrm>
          <a:off x="190500" y="2324100"/>
          <a:ext cx="8763000" cy="3629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 name="Rectangle 70">
            <a:extLst>
              <a:ext uri="{FF2B5EF4-FFF2-40B4-BE49-F238E27FC236}">
                <a16:creationId xmlns:a16="http://schemas.microsoft.com/office/drawing/2014/main" id="{36F88424-03A6-4757-9696-3D27FF56E6EB}"/>
              </a:ext>
            </a:extLst>
          </p:cNvPr>
          <p:cNvSpPr/>
          <p:nvPr/>
        </p:nvSpPr>
        <p:spPr>
          <a:xfrm>
            <a:off x="1695450" y="6086475"/>
            <a:ext cx="4840522" cy="638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70C0"/>
                </a:solidFill>
                <a:cs typeface="Arial"/>
              </a:rPr>
              <a:t>Why, how, when, so what....</a:t>
            </a:r>
            <a:endParaRPr lang="en-GB" sz="2800" b="1" dirty="0"/>
          </a:p>
        </p:txBody>
      </p:sp>
    </p:spTree>
    <p:extLst>
      <p:ext uri="{BB962C8B-B14F-4D97-AF65-F5344CB8AC3E}">
        <p14:creationId xmlns:p14="http://schemas.microsoft.com/office/powerpoint/2010/main" val="195447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143999"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1" y="1"/>
            <a:ext cx="9143999" cy="1384995"/>
          </a:xfrm>
          <a:noFill/>
          <a:ln>
            <a:noFill/>
          </a:ln>
        </p:spPr>
        <p:txBody>
          <a:bodyPr/>
          <a:lstStyle/>
          <a:p>
            <a:r>
              <a:rPr lang="en-GB" sz="2000" dirty="0">
                <a:solidFill>
                  <a:srgbClr val="FFFF00"/>
                </a:solidFill>
              </a:rPr>
              <a:t> </a:t>
            </a:r>
            <a:r>
              <a:rPr lang="en-GB" sz="2000" dirty="0">
                <a:solidFill>
                  <a:srgbClr val="FFFF00"/>
                </a:solidFill>
                <a:latin typeface="+mn-lt"/>
              </a:rPr>
              <a:t> </a:t>
            </a:r>
            <a:br>
              <a:rPr lang="en-GB" sz="3200" dirty="0"/>
            </a:br>
            <a:r>
              <a:rPr lang="en-GB" sz="3200" dirty="0">
                <a:solidFill>
                  <a:srgbClr val="FFFF00"/>
                </a:solidFill>
                <a:latin typeface="+mn-lt"/>
              </a:rPr>
              <a:t> </a:t>
            </a:r>
            <a:r>
              <a:rPr lang="en-GB" sz="3200" dirty="0">
                <a:solidFill>
                  <a:srgbClr val="FFFF00"/>
                </a:solidFill>
              </a:rPr>
              <a:t> </a:t>
            </a:r>
            <a:r>
              <a:rPr lang="en-US" dirty="0">
                <a:latin typeface="+mn-lt"/>
              </a:rPr>
              <a:t>Access Participation and Success</a:t>
            </a:r>
            <a:r>
              <a:rPr lang="en-US" sz="4000" dirty="0">
                <a:latin typeface="+mn-lt"/>
              </a:rPr>
              <a:t> </a:t>
            </a:r>
            <a:br>
              <a:rPr lang="en-US" sz="4000" dirty="0">
                <a:latin typeface="+mn-lt"/>
              </a:rPr>
            </a:br>
            <a:r>
              <a:rPr lang="en-US" sz="4000" dirty="0">
                <a:latin typeface="+mn-lt"/>
              </a:rPr>
              <a:t>  </a:t>
            </a:r>
            <a:endParaRPr lang="en-GB" sz="3200" dirty="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45278"/>
            <a:ext cx="9143999" cy="47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400" b="1" dirty="0">
                <a:solidFill>
                  <a:srgbClr val="0070C0"/>
                </a:solidFill>
              </a:rPr>
              <a:t>Potential themes for scholarship </a:t>
            </a:r>
            <a:endParaRPr lang="en-GB" b="1" dirty="0">
              <a:solidFill>
                <a:srgbClr val="0070C0"/>
              </a:solidFill>
            </a:endParaRPr>
          </a:p>
        </p:txBody>
      </p:sp>
      <p:sp>
        <p:nvSpPr>
          <p:cNvPr id="4" name="Rectangle 3">
            <a:extLst>
              <a:ext uri="{FF2B5EF4-FFF2-40B4-BE49-F238E27FC236}">
                <a16:creationId xmlns:a16="http://schemas.microsoft.com/office/drawing/2014/main" id="{B499D35F-E556-4D84-915E-152C98AD8847}"/>
              </a:ext>
            </a:extLst>
          </p:cNvPr>
          <p:cNvSpPr/>
          <p:nvPr/>
        </p:nvSpPr>
        <p:spPr>
          <a:xfrm>
            <a:off x="178020" y="1712816"/>
            <a:ext cx="8895035" cy="1569660"/>
          </a:xfrm>
          <a:prstGeom prst="rect">
            <a:avLst/>
          </a:prstGeom>
        </p:spPr>
        <p:txBody>
          <a:bodyPr wrap="square" anchor="t">
            <a:spAutoFit/>
          </a:bodyPr>
          <a:lstStyle/>
          <a:p>
            <a:pPr defTabSz="685800">
              <a:defRPr/>
            </a:pPr>
            <a:r>
              <a:rPr lang="en-GB" sz="2400" b="1" kern="0" dirty="0">
                <a:solidFill>
                  <a:schemeClr val="accent2">
                    <a:lumMod val="60000"/>
                    <a:lumOff val="40000"/>
                  </a:schemeClr>
                </a:solidFill>
              </a:rPr>
              <a:t>Inclusive Curriculum</a:t>
            </a:r>
            <a:endParaRPr kumimoji="0" lang="en-GB" sz="2400" b="1" i="0" strike="noStrike" kern="0" cap="none" spc="0" normalizeH="0" baseline="0" noProof="0" dirty="0">
              <a:ln>
                <a:noFill/>
              </a:ln>
              <a:solidFill>
                <a:schemeClr val="accent2">
                  <a:lumMod val="60000"/>
                  <a:lumOff val="40000"/>
                </a:schemeClr>
              </a:solidFill>
              <a:effectLst/>
              <a:uLnTx/>
              <a:uFillTx/>
            </a:endParaRPr>
          </a:p>
          <a:p>
            <a:pPr marL="285750" indent="-285750" defTabSz="685800">
              <a:buFont typeface="Arial" panose="020B0604020202020204" pitchFamily="34" charset="0"/>
              <a:buChar char="•"/>
              <a:defRPr/>
            </a:pPr>
            <a:r>
              <a:rPr lang="en-GB" kern="0" dirty="0">
                <a:solidFill>
                  <a:schemeClr val="bg1">
                    <a:lumMod val="95000"/>
                  </a:schemeClr>
                </a:solidFill>
              </a:rPr>
              <a:t>Inclusive curriculum tool </a:t>
            </a:r>
          </a:p>
          <a:p>
            <a:pPr marL="285750" indent="-285750" defTabSz="685800">
              <a:buFont typeface="Arial" panose="020B0604020202020204" pitchFamily="34" charset="0"/>
              <a:buChar char="•"/>
              <a:defRPr/>
            </a:pPr>
            <a:r>
              <a:rPr lang="en-GB" kern="0" dirty="0">
                <a:solidFill>
                  <a:schemeClr val="bg1">
                    <a:lumMod val="95000"/>
                  </a:schemeClr>
                </a:solidFill>
              </a:rPr>
              <a:t>Co-creation with students </a:t>
            </a:r>
          </a:p>
          <a:p>
            <a:pPr marL="285750" indent="-285750" defTabSz="685800">
              <a:buFont typeface="Arial" panose="020B0604020202020204" pitchFamily="34" charset="0"/>
              <a:buChar char="•"/>
              <a:defRPr/>
            </a:pPr>
            <a:r>
              <a:rPr lang="en-GB" kern="0" dirty="0">
                <a:solidFill>
                  <a:schemeClr val="bg1">
                    <a:lumMod val="95000"/>
                  </a:schemeClr>
                </a:solidFill>
              </a:rPr>
              <a:t>BAME or beyond –intersectionality</a:t>
            </a:r>
            <a:endParaRPr lang="en-GB" b="0" i="0" u="none" strike="noStrike" kern="0" cap="none" spc="0" normalizeH="0" baseline="0" noProof="0" dirty="0">
              <a:ln>
                <a:noFill/>
              </a:ln>
              <a:solidFill>
                <a:schemeClr val="bg1">
                  <a:lumMod val="95000"/>
                </a:schemeClr>
              </a:solidFill>
              <a:effectLst/>
              <a:uLnTx/>
              <a:uFillTx/>
              <a:cs typeface="Arial"/>
            </a:endParaRPr>
          </a:p>
          <a:p>
            <a:pPr marL="285750" indent="-285750" defTabSz="685800">
              <a:buFont typeface="Arial" panose="020B0604020202020204" pitchFamily="34" charset="0"/>
              <a:buChar char="•"/>
              <a:defRPr/>
            </a:pPr>
            <a:r>
              <a:rPr lang="en-GB" kern="0" dirty="0">
                <a:solidFill>
                  <a:schemeClr val="bg1">
                    <a:lumMod val="95000"/>
                  </a:schemeClr>
                </a:solidFill>
                <a:cs typeface="Arial"/>
              </a:rPr>
              <a:t>Unique nature of STEM – is STEM universal or are there cultural variations</a:t>
            </a:r>
            <a:endParaRPr lang="en-GB" b="0" i="0" u="none" strike="noStrike" kern="0" cap="none" spc="0" normalizeH="0" baseline="0" noProof="0" dirty="0">
              <a:ln>
                <a:noFill/>
              </a:ln>
              <a:solidFill>
                <a:schemeClr val="bg1">
                  <a:lumMod val="95000"/>
                </a:schemeClr>
              </a:solidFill>
              <a:effectLst/>
              <a:uLnTx/>
              <a:uFillTx/>
              <a:cs typeface="Arial"/>
            </a:endParaRPr>
          </a:p>
        </p:txBody>
      </p:sp>
      <p:sp>
        <p:nvSpPr>
          <p:cNvPr id="7" name="Rectangle 6">
            <a:extLst>
              <a:ext uri="{FF2B5EF4-FFF2-40B4-BE49-F238E27FC236}">
                <a16:creationId xmlns:a16="http://schemas.microsoft.com/office/drawing/2014/main" id="{FB856038-1178-4638-B911-6B11941B58B3}"/>
              </a:ext>
            </a:extLst>
          </p:cNvPr>
          <p:cNvSpPr/>
          <p:nvPr/>
        </p:nvSpPr>
        <p:spPr>
          <a:xfrm>
            <a:off x="0" y="3429000"/>
            <a:ext cx="9144000"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6F4790-1182-427F-BA07-E58179910F87}"/>
              </a:ext>
            </a:extLst>
          </p:cNvPr>
          <p:cNvSpPr/>
          <p:nvPr/>
        </p:nvSpPr>
        <p:spPr>
          <a:xfrm>
            <a:off x="180975" y="5305424"/>
            <a:ext cx="8924925" cy="155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accent2">
                    <a:lumMod val="60000"/>
                    <a:lumOff val="40000"/>
                  </a:schemeClr>
                </a:solidFill>
                <a:cs typeface="Arial"/>
              </a:rPr>
              <a:t>Teaching</a:t>
            </a:r>
          </a:p>
          <a:p>
            <a:pPr marL="285750" indent="-285750">
              <a:buFont typeface="Arial"/>
              <a:buChar char="•"/>
            </a:pPr>
            <a:r>
              <a:rPr lang="en-GB" dirty="0">
                <a:solidFill>
                  <a:schemeClr val="bg1"/>
                </a:solidFill>
                <a:cs typeface="Arial"/>
              </a:rPr>
              <a:t>Relationships </a:t>
            </a:r>
          </a:p>
          <a:p>
            <a:pPr marL="285750" indent="-285750">
              <a:buFont typeface="Arial"/>
              <a:buChar char="•"/>
            </a:pPr>
            <a:r>
              <a:rPr lang="en-GB" dirty="0">
                <a:solidFill>
                  <a:schemeClr val="bg1"/>
                </a:solidFill>
                <a:cs typeface="Arial"/>
              </a:rPr>
              <a:t>Resources</a:t>
            </a:r>
          </a:p>
          <a:p>
            <a:pPr marL="285750" indent="-285750">
              <a:buFont typeface="Arial"/>
              <a:buChar char="•"/>
            </a:pPr>
            <a:r>
              <a:rPr lang="en-GB" dirty="0">
                <a:solidFill>
                  <a:schemeClr val="bg1"/>
                </a:solidFill>
                <a:cs typeface="Arial"/>
              </a:rPr>
              <a:t>Group work</a:t>
            </a:r>
          </a:p>
          <a:p>
            <a:pPr marL="285750" indent="-285750">
              <a:buFont typeface="Arial"/>
              <a:buChar char="•"/>
            </a:pPr>
            <a:r>
              <a:rPr lang="en-GB" dirty="0">
                <a:solidFill>
                  <a:schemeClr val="bg1"/>
                </a:solidFill>
                <a:cs typeface="Arial"/>
              </a:rPr>
              <a:t>Support</a:t>
            </a:r>
          </a:p>
          <a:p>
            <a:endParaRPr lang="en-GB" dirty="0">
              <a:solidFill>
                <a:schemeClr val="bg1"/>
              </a:solidFill>
              <a:cs typeface="Arial"/>
            </a:endParaRPr>
          </a:p>
        </p:txBody>
      </p:sp>
      <p:sp>
        <p:nvSpPr>
          <p:cNvPr id="5" name="Rectangle 4">
            <a:extLst>
              <a:ext uri="{FF2B5EF4-FFF2-40B4-BE49-F238E27FC236}">
                <a16:creationId xmlns:a16="http://schemas.microsoft.com/office/drawing/2014/main" id="{3A734808-ABB2-4A0B-A705-38EE3252887B}"/>
              </a:ext>
            </a:extLst>
          </p:cNvPr>
          <p:cNvSpPr/>
          <p:nvPr/>
        </p:nvSpPr>
        <p:spPr>
          <a:xfrm>
            <a:off x="180975" y="3429000"/>
            <a:ext cx="8734425" cy="169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accent2">
                    <a:lumMod val="60000"/>
                    <a:lumOff val="40000"/>
                  </a:schemeClr>
                </a:solidFill>
                <a:cs typeface="Arial" panose="020B0604020202020204"/>
              </a:rPr>
              <a:t>Assessment</a:t>
            </a:r>
            <a:endParaRPr lang="en-GB" sz="2000" b="1" dirty="0">
              <a:solidFill>
                <a:schemeClr val="accent2">
                  <a:lumMod val="60000"/>
                  <a:lumOff val="40000"/>
                </a:schemeClr>
              </a:solidFill>
              <a:cs typeface="Arial" panose="020B0604020202020204"/>
            </a:endParaRPr>
          </a:p>
          <a:p>
            <a:pPr marL="285750" indent="-285750">
              <a:buFont typeface="Arial"/>
              <a:buChar char="•"/>
            </a:pPr>
            <a:r>
              <a:rPr lang="en-GB" dirty="0">
                <a:solidFill>
                  <a:srgbClr val="0070C0"/>
                </a:solidFill>
                <a:cs typeface="Arial" panose="020B0604020202020204"/>
              </a:rPr>
              <a:t>Students schooled overseas </a:t>
            </a:r>
          </a:p>
          <a:p>
            <a:pPr marL="285750" indent="-285750">
              <a:buFont typeface="Arial"/>
              <a:buChar char="•"/>
            </a:pPr>
            <a:r>
              <a:rPr lang="en-GB" dirty="0">
                <a:solidFill>
                  <a:srgbClr val="0070C0"/>
                </a:solidFill>
                <a:cs typeface="Arial" panose="020B0604020202020204"/>
              </a:rPr>
              <a:t>Flexibility </a:t>
            </a:r>
          </a:p>
          <a:p>
            <a:pPr marL="285750" indent="-285750">
              <a:buFont typeface="Arial"/>
              <a:buChar char="•"/>
            </a:pPr>
            <a:r>
              <a:rPr lang="en-GB" dirty="0">
                <a:solidFill>
                  <a:srgbClr val="0070C0"/>
                </a:solidFill>
                <a:cs typeface="Arial" panose="020B0604020202020204"/>
              </a:rPr>
              <a:t>Feedback </a:t>
            </a:r>
          </a:p>
          <a:p>
            <a:pPr marL="285750" indent="-285750">
              <a:buFont typeface="Arial"/>
              <a:buChar char="•"/>
            </a:pPr>
            <a:r>
              <a:rPr lang="en-GB" dirty="0">
                <a:solidFill>
                  <a:srgbClr val="0070C0"/>
                </a:solidFill>
                <a:cs typeface="Arial" panose="020B0604020202020204"/>
              </a:rPr>
              <a:t>Type of assessment </a:t>
            </a:r>
          </a:p>
        </p:txBody>
      </p:sp>
    </p:spTree>
    <p:extLst>
      <p:ext uri="{BB962C8B-B14F-4D97-AF65-F5344CB8AC3E}">
        <p14:creationId xmlns:p14="http://schemas.microsoft.com/office/powerpoint/2010/main" val="40326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additive="base">
                                        <p:cTn id="5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143999"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1" y="1"/>
            <a:ext cx="9143999" cy="1384995"/>
          </a:xfrm>
          <a:noFill/>
          <a:ln>
            <a:noFill/>
          </a:ln>
        </p:spPr>
        <p:txBody>
          <a:bodyPr/>
          <a:lstStyle/>
          <a:p>
            <a:r>
              <a:rPr lang="en-GB" sz="2000" dirty="0">
                <a:solidFill>
                  <a:srgbClr val="FFFF00"/>
                </a:solidFill>
              </a:rPr>
              <a:t> </a:t>
            </a:r>
            <a:r>
              <a:rPr lang="en-GB" sz="2000" dirty="0">
                <a:solidFill>
                  <a:srgbClr val="FFFF00"/>
                </a:solidFill>
                <a:latin typeface="+mn-lt"/>
              </a:rPr>
              <a:t> </a:t>
            </a:r>
            <a:br>
              <a:rPr lang="en-GB" sz="3200" dirty="0"/>
            </a:br>
            <a:r>
              <a:rPr lang="en-GB" sz="3200" dirty="0">
                <a:solidFill>
                  <a:srgbClr val="FFFF00"/>
                </a:solidFill>
                <a:latin typeface="+mn-lt"/>
              </a:rPr>
              <a:t> </a:t>
            </a:r>
            <a:r>
              <a:rPr lang="en-GB" sz="3200" dirty="0">
                <a:solidFill>
                  <a:srgbClr val="FFFF00"/>
                </a:solidFill>
              </a:rPr>
              <a:t> </a:t>
            </a:r>
            <a:r>
              <a:rPr lang="en-US" dirty="0">
                <a:latin typeface="+mn-lt"/>
              </a:rPr>
              <a:t>Access Participation and Success</a:t>
            </a:r>
            <a:r>
              <a:rPr lang="en-US" sz="4000" dirty="0">
                <a:latin typeface="+mn-lt"/>
              </a:rPr>
              <a:t> </a:t>
            </a:r>
            <a:br>
              <a:rPr lang="en-US" sz="4000" dirty="0">
                <a:latin typeface="+mn-lt"/>
              </a:rPr>
            </a:br>
            <a:r>
              <a:rPr lang="en-US" sz="4000" dirty="0">
                <a:latin typeface="+mn-lt"/>
              </a:rPr>
              <a:t>  </a:t>
            </a:r>
            <a:endParaRPr lang="en-GB" sz="3200" dirty="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45278"/>
            <a:ext cx="9143999" cy="47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400" b="1" dirty="0">
                <a:solidFill>
                  <a:srgbClr val="0070C0"/>
                </a:solidFill>
              </a:rPr>
              <a:t>Potential areas for scholarship </a:t>
            </a:r>
            <a:endParaRPr lang="en-GB" b="1" dirty="0">
              <a:solidFill>
                <a:srgbClr val="0070C0"/>
              </a:solidFill>
            </a:endParaRPr>
          </a:p>
        </p:txBody>
      </p:sp>
      <p:sp>
        <p:nvSpPr>
          <p:cNvPr id="4" name="Rectangle 3">
            <a:extLst>
              <a:ext uri="{FF2B5EF4-FFF2-40B4-BE49-F238E27FC236}">
                <a16:creationId xmlns:a16="http://schemas.microsoft.com/office/drawing/2014/main" id="{B499D35F-E556-4D84-915E-152C98AD8847}"/>
              </a:ext>
            </a:extLst>
          </p:cNvPr>
          <p:cNvSpPr/>
          <p:nvPr/>
        </p:nvSpPr>
        <p:spPr>
          <a:xfrm>
            <a:off x="178020" y="1712816"/>
            <a:ext cx="8895035" cy="1569660"/>
          </a:xfrm>
          <a:prstGeom prst="rect">
            <a:avLst/>
          </a:prstGeom>
        </p:spPr>
        <p:txBody>
          <a:bodyPr wrap="square" anchor="t">
            <a:spAutoFit/>
          </a:bodyPr>
          <a:lstStyle/>
          <a:p>
            <a:pPr defTabSz="685800">
              <a:defRPr/>
            </a:pPr>
            <a:r>
              <a:rPr lang="en-GB" sz="2400" b="1" kern="0" dirty="0">
                <a:solidFill>
                  <a:schemeClr val="accent2">
                    <a:lumMod val="60000"/>
                    <a:lumOff val="40000"/>
                  </a:schemeClr>
                </a:solidFill>
              </a:rPr>
              <a:t>Support for Students</a:t>
            </a:r>
            <a:endParaRPr kumimoji="0" lang="en-GB" sz="2400" b="1" i="0" strike="noStrike" kern="0" cap="none" spc="0" normalizeH="0" baseline="0" noProof="0" dirty="0">
              <a:ln>
                <a:noFill/>
              </a:ln>
              <a:solidFill>
                <a:schemeClr val="accent2">
                  <a:lumMod val="60000"/>
                  <a:lumOff val="40000"/>
                </a:schemeClr>
              </a:solidFill>
              <a:effectLst/>
              <a:uLnTx/>
              <a:uFillTx/>
            </a:endParaRPr>
          </a:p>
          <a:p>
            <a:pPr marL="285750" indent="-285750" defTabSz="685800">
              <a:buFont typeface="Arial" panose="020B0604020202020204" pitchFamily="34" charset="0"/>
              <a:buChar char="•"/>
              <a:defRPr/>
            </a:pPr>
            <a:r>
              <a:rPr lang="en-GB" b="0" i="0" u="none" strike="noStrike" kern="0" cap="none" spc="0" normalizeH="0" baseline="0" noProof="0" dirty="0">
                <a:ln>
                  <a:noFill/>
                </a:ln>
                <a:solidFill>
                  <a:schemeClr val="bg1">
                    <a:lumMod val="95000"/>
                  </a:schemeClr>
                </a:solidFill>
                <a:effectLst/>
                <a:uLnTx/>
                <a:uFillTx/>
                <a:cs typeface="Arial"/>
              </a:rPr>
              <a:t>Peer mentoring / buddying</a:t>
            </a:r>
          </a:p>
          <a:p>
            <a:pPr marL="285750" indent="-285750" defTabSz="685800">
              <a:buFont typeface="Arial" panose="020B0604020202020204" pitchFamily="34" charset="0"/>
              <a:buChar char="•"/>
              <a:defRPr/>
            </a:pPr>
            <a:r>
              <a:rPr lang="en-GB" kern="0" dirty="0">
                <a:solidFill>
                  <a:schemeClr val="bg1">
                    <a:lumMod val="95000"/>
                  </a:schemeClr>
                </a:solidFill>
                <a:cs typeface="Arial"/>
              </a:rPr>
              <a:t>Role models</a:t>
            </a:r>
          </a:p>
          <a:p>
            <a:pPr marL="285750" indent="-285750" defTabSz="685800">
              <a:buFont typeface="Arial" panose="020B0604020202020204" pitchFamily="34" charset="0"/>
              <a:buChar char="•"/>
              <a:defRPr/>
            </a:pPr>
            <a:r>
              <a:rPr lang="en-GB" b="0" i="0" u="none" strike="noStrike" kern="0" cap="none" spc="0" normalizeH="0" baseline="0" noProof="0" dirty="0">
                <a:ln>
                  <a:noFill/>
                </a:ln>
                <a:solidFill>
                  <a:schemeClr val="bg1">
                    <a:lumMod val="95000"/>
                  </a:schemeClr>
                </a:solidFill>
                <a:effectLst/>
                <a:uLnTx/>
                <a:uFillTx/>
                <a:cs typeface="Arial"/>
              </a:rPr>
              <a:t>Forums</a:t>
            </a:r>
          </a:p>
          <a:p>
            <a:pPr marL="285750" indent="-285750" defTabSz="685800">
              <a:buFont typeface="Arial" panose="020B0604020202020204" pitchFamily="34" charset="0"/>
              <a:buChar char="•"/>
              <a:defRPr/>
            </a:pPr>
            <a:r>
              <a:rPr lang="en-GB" kern="0" dirty="0">
                <a:solidFill>
                  <a:schemeClr val="bg1">
                    <a:lumMod val="95000"/>
                  </a:schemeClr>
                </a:solidFill>
                <a:cs typeface="Arial"/>
              </a:rPr>
              <a:t>Advisors</a:t>
            </a:r>
            <a:endParaRPr lang="en-GB" b="0" i="0" u="none" strike="noStrike" kern="0" cap="none" spc="0" normalizeH="0" baseline="0" noProof="0" dirty="0">
              <a:ln>
                <a:noFill/>
              </a:ln>
              <a:solidFill>
                <a:schemeClr val="bg1">
                  <a:lumMod val="95000"/>
                </a:schemeClr>
              </a:solidFill>
              <a:effectLst/>
              <a:uLnTx/>
              <a:uFillTx/>
              <a:cs typeface="Arial"/>
            </a:endParaRPr>
          </a:p>
        </p:txBody>
      </p:sp>
      <p:sp>
        <p:nvSpPr>
          <p:cNvPr id="7" name="Rectangle 6">
            <a:extLst>
              <a:ext uri="{FF2B5EF4-FFF2-40B4-BE49-F238E27FC236}">
                <a16:creationId xmlns:a16="http://schemas.microsoft.com/office/drawing/2014/main" id="{FB856038-1178-4638-B911-6B11941B58B3}"/>
              </a:ext>
            </a:extLst>
          </p:cNvPr>
          <p:cNvSpPr/>
          <p:nvPr/>
        </p:nvSpPr>
        <p:spPr>
          <a:xfrm>
            <a:off x="0" y="3365854"/>
            <a:ext cx="9144000" cy="180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6F4790-1182-427F-BA07-E58179910F87}"/>
              </a:ext>
            </a:extLst>
          </p:cNvPr>
          <p:cNvSpPr/>
          <p:nvPr/>
        </p:nvSpPr>
        <p:spPr>
          <a:xfrm>
            <a:off x="180975" y="5613621"/>
            <a:ext cx="8924925" cy="124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accent2">
                    <a:lumMod val="60000"/>
                    <a:lumOff val="40000"/>
                  </a:schemeClr>
                </a:solidFill>
                <a:cs typeface="Arial"/>
              </a:rPr>
              <a:t>Pan University</a:t>
            </a:r>
          </a:p>
          <a:p>
            <a:pPr marL="342900" indent="-342900">
              <a:buFont typeface="Arial" panose="020B0604020202020204" pitchFamily="34" charset="0"/>
              <a:buChar char="•"/>
            </a:pPr>
            <a:r>
              <a:rPr lang="en-GB" dirty="0">
                <a:solidFill>
                  <a:schemeClr val="bg1"/>
                </a:solidFill>
                <a:cs typeface="Arial"/>
              </a:rPr>
              <a:t>Culture</a:t>
            </a:r>
          </a:p>
          <a:p>
            <a:pPr marL="342900" indent="-342900">
              <a:buFont typeface="Arial" panose="020B0604020202020204" pitchFamily="34" charset="0"/>
              <a:buChar char="•"/>
            </a:pPr>
            <a:r>
              <a:rPr lang="en-GB" dirty="0">
                <a:solidFill>
                  <a:schemeClr val="bg1"/>
                </a:solidFill>
                <a:cs typeface="Arial"/>
              </a:rPr>
              <a:t>Discipline differences</a:t>
            </a:r>
          </a:p>
          <a:p>
            <a:pPr marL="342900" indent="-342900">
              <a:buFont typeface="Arial" panose="020B0604020202020204" pitchFamily="34" charset="0"/>
              <a:buChar char="•"/>
            </a:pPr>
            <a:r>
              <a:rPr lang="en-GB" dirty="0">
                <a:solidFill>
                  <a:schemeClr val="bg1"/>
                </a:solidFill>
                <a:cs typeface="Arial"/>
              </a:rPr>
              <a:t>Sector comparisons</a:t>
            </a:r>
          </a:p>
          <a:p>
            <a:pPr marL="342900" indent="-342900">
              <a:buFont typeface="Arial" panose="020B0604020202020204" pitchFamily="34" charset="0"/>
              <a:buChar char="•"/>
            </a:pPr>
            <a:r>
              <a:rPr lang="en-GB" dirty="0">
                <a:solidFill>
                  <a:schemeClr val="bg1"/>
                </a:solidFill>
                <a:cs typeface="Arial"/>
              </a:rPr>
              <a:t>Intersectionality</a:t>
            </a:r>
          </a:p>
          <a:p>
            <a:pPr marL="285750" indent="-285750">
              <a:buFont typeface="Arial"/>
              <a:buChar char="•"/>
            </a:pPr>
            <a:endParaRPr lang="en-GB" dirty="0">
              <a:solidFill>
                <a:schemeClr val="bg1"/>
              </a:solidFill>
              <a:cs typeface="Arial"/>
            </a:endParaRPr>
          </a:p>
          <a:p>
            <a:endParaRPr lang="en-GB" dirty="0">
              <a:solidFill>
                <a:schemeClr val="bg1"/>
              </a:solidFill>
              <a:cs typeface="Arial"/>
            </a:endParaRPr>
          </a:p>
        </p:txBody>
      </p:sp>
      <p:sp>
        <p:nvSpPr>
          <p:cNvPr id="5" name="Rectangle 4">
            <a:extLst>
              <a:ext uri="{FF2B5EF4-FFF2-40B4-BE49-F238E27FC236}">
                <a16:creationId xmlns:a16="http://schemas.microsoft.com/office/drawing/2014/main" id="{3A734808-ABB2-4A0B-A705-38EE3252887B}"/>
              </a:ext>
            </a:extLst>
          </p:cNvPr>
          <p:cNvSpPr/>
          <p:nvPr/>
        </p:nvSpPr>
        <p:spPr>
          <a:xfrm>
            <a:off x="178020" y="3365853"/>
            <a:ext cx="8965980" cy="180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accent2">
                    <a:lumMod val="60000"/>
                    <a:lumOff val="40000"/>
                  </a:schemeClr>
                </a:solidFill>
                <a:cs typeface="Arial" panose="020B0604020202020204"/>
              </a:rPr>
              <a:t>Belonging</a:t>
            </a:r>
          </a:p>
          <a:p>
            <a:pPr marL="342900" indent="-342900">
              <a:buFont typeface="Arial" panose="020B0604020202020204" pitchFamily="34" charset="0"/>
              <a:buChar char="•"/>
            </a:pPr>
            <a:r>
              <a:rPr lang="en-GB" dirty="0">
                <a:solidFill>
                  <a:srgbClr val="0070C0"/>
                </a:solidFill>
                <a:cs typeface="Arial" panose="020B0604020202020204"/>
              </a:rPr>
              <a:t>Diversity in the workforce</a:t>
            </a:r>
          </a:p>
          <a:p>
            <a:pPr marL="342900" indent="-342900">
              <a:buFont typeface="Arial" panose="020B0604020202020204" pitchFamily="34" charset="0"/>
              <a:buChar char="•"/>
            </a:pPr>
            <a:r>
              <a:rPr lang="en-GB" dirty="0">
                <a:solidFill>
                  <a:srgbClr val="0070C0"/>
                </a:solidFill>
                <a:cs typeface="Arial" panose="020B0604020202020204"/>
              </a:rPr>
              <a:t>Seeing self reflected in the module</a:t>
            </a:r>
          </a:p>
          <a:p>
            <a:pPr marL="342900" indent="-342900">
              <a:buFont typeface="Arial" panose="020B0604020202020204" pitchFamily="34" charset="0"/>
              <a:buChar char="•"/>
            </a:pPr>
            <a:r>
              <a:rPr lang="en-GB" dirty="0">
                <a:solidFill>
                  <a:srgbClr val="0070C0"/>
                </a:solidFill>
                <a:cs typeface="Arial" panose="020B0604020202020204"/>
              </a:rPr>
              <a:t>Building community</a:t>
            </a:r>
          </a:p>
          <a:p>
            <a:pPr marL="342900" indent="-342900">
              <a:buFont typeface="Arial" panose="020B0604020202020204" pitchFamily="34" charset="0"/>
              <a:buChar char="•"/>
            </a:pPr>
            <a:r>
              <a:rPr lang="en-GB" dirty="0">
                <a:solidFill>
                  <a:srgbClr val="0070C0"/>
                </a:solidFill>
                <a:cs typeface="Arial" panose="020B0604020202020204"/>
              </a:rPr>
              <a:t>Contribution</a:t>
            </a:r>
          </a:p>
          <a:p>
            <a:pPr marL="285750" indent="-285750">
              <a:buFont typeface="Arial"/>
              <a:buChar char="•"/>
            </a:pPr>
            <a:endParaRPr lang="en-GB" dirty="0">
              <a:solidFill>
                <a:srgbClr val="0070C0"/>
              </a:solidFill>
              <a:cs typeface="Arial" panose="020B0604020202020204"/>
            </a:endParaRPr>
          </a:p>
        </p:txBody>
      </p:sp>
    </p:spTree>
    <p:extLst>
      <p:ext uri="{BB962C8B-B14F-4D97-AF65-F5344CB8AC3E}">
        <p14:creationId xmlns:p14="http://schemas.microsoft.com/office/powerpoint/2010/main" val="352515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additive="base">
                                        <p:cTn id="5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 y="1"/>
            <a:ext cx="9143999" cy="1384995"/>
          </a:xfrm>
          <a:noFill/>
          <a:ln>
            <a:noFill/>
          </a:ln>
        </p:spPr>
        <p:txBody>
          <a:bodyPr/>
          <a:lstStyle/>
          <a:p>
            <a:r>
              <a:rPr lang="en-GB" sz="2000" dirty="0">
                <a:solidFill>
                  <a:srgbClr val="FFFF00"/>
                </a:solidFill>
              </a:rPr>
              <a:t> </a:t>
            </a:r>
            <a:r>
              <a:rPr lang="en-GB" sz="2000" dirty="0">
                <a:solidFill>
                  <a:srgbClr val="FFFF00"/>
                </a:solidFill>
                <a:latin typeface="+mn-lt"/>
              </a:rPr>
              <a:t> </a:t>
            </a:r>
            <a:br>
              <a:rPr lang="en-GB" sz="3200" dirty="0"/>
            </a:br>
            <a:r>
              <a:rPr lang="en-GB" sz="3200" dirty="0">
                <a:solidFill>
                  <a:srgbClr val="FFFF00"/>
                </a:solidFill>
                <a:latin typeface="+mn-lt"/>
              </a:rPr>
              <a:t> </a:t>
            </a:r>
            <a:r>
              <a:rPr lang="en-GB" sz="3200" dirty="0">
                <a:solidFill>
                  <a:srgbClr val="FFFF00"/>
                </a:solidFill>
              </a:rPr>
              <a:t> </a:t>
            </a:r>
            <a:r>
              <a:rPr lang="en-US" dirty="0">
                <a:latin typeface="+mn-lt"/>
              </a:rPr>
              <a:t>Access Participation and Success</a:t>
            </a:r>
            <a:r>
              <a:rPr lang="en-US" sz="4000" dirty="0">
                <a:latin typeface="+mn-lt"/>
              </a:rPr>
              <a:t> </a:t>
            </a:r>
            <a:br>
              <a:rPr lang="en-US" sz="4000" dirty="0">
                <a:latin typeface="+mn-lt"/>
              </a:rPr>
            </a:br>
            <a:r>
              <a:rPr lang="en-US" sz="4000" dirty="0">
                <a:latin typeface="+mn-lt"/>
              </a:rPr>
              <a:t>  </a:t>
            </a:r>
            <a:endParaRPr lang="en-GB" sz="3200" dirty="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45278"/>
            <a:ext cx="9143999" cy="47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70C0"/>
                </a:solidFill>
              </a:rPr>
              <a:t>  </a:t>
            </a:r>
            <a:r>
              <a:rPr lang="en-GB" sz="2400" b="1" dirty="0">
                <a:solidFill>
                  <a:srgbClr val="0070C0"/>
                </a:solidFill>
              </a:rPr>
              <a:t> Activity</a:t>
            </a:r>
            <a:endParaRPr lang="en-GB" b="1" dirty="0">
              <a:solidFill>
                <a:srgbClr val="0070C0"/>
              </a:solidFill>
            </a:endParaRPr>
          </a:p>
        </p:txBody>
      </p:sp>
      <p:sp>
        <p:nvSpPr>
          <p:cNvPr id="8" name="Rectangle 7">
            <a:extLst>
              <a:ext uri="{FF2B5EF4-FFF2-40B4-BE49-F238E27FC236}">
                <a16:creationId xmlns:a16="http://schemas.microsoft.com/office/drawing/2014/main" id="{98CEE9FD-A637-4BD0-9ADC-20FB286D4C5F}"/>
              </a:ext>
            </a:extLst>
          </p:cNvPr>
          <p:cNvSpPr/>
          <p:nvPr/>
        </p:nvSpPr>
        <p:spPr>
          <a:xfrm>
            <a:off x="0" y="1621556"/>
            <a:ext cx="9144000" cy="4588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4000"/>
            <a:r>
              <a:rPr lang="en-GB" dirty="0">
                <a:cs typeface="Arial"/>
              </a:rPr>
              <a:t>35 minutes for discussion in Schools and then 15 minutes plenary</a:t>
            </a:r>
          </a:p>
          <a:p>
            <a:pPr marL="324000"/>
            <a:endParaRPr lang="en-GB" dirty="0">
              <a:cs typeface="Arial"/>
            </a:endParaRPr>
          </a:p>
          <a:p>
            <a:pPr marL="324000"/>
            <a:r>
              <a:rPr lang="en-GB" b="1" dirty="0">
                <a:solidFill>
                  <a:schemeClr val="accent2">
                    <a:lumMod val="60000"/>
                    <a:lumOff val="40000"/>
                  </a:schemeClr>
                </a:solidFill>
                <a:cs typeface="Arial"/>
              </a:rPr>
              <a:t>For this exercise: </a:t>
            </a:r>
          </a:p>
          <a:p>
            <a:pPr marL="609750" indent="-285750">
              <a:buFont typeface="Arial" panose="020B0604020202020204" pitchFamily="34" charset="0"/>
              <a:buChar char="•"/>
            </a:pPr>
            <a:r>
              <a:rPr lang="en-GB" dirty="0">
                <a:cs typeface="Arial"/>
              </a:rPr>
              <a:t>Appoint a rapporteur and a time keeper</a:t>
            </a:r>
          </a:p>
          <a:p>
            <a:pPr marL="609750" indent="-285750">
              <a:buFont typeface="Arial" panose="020B0604020202020204" pitchFamily="34" charset="0"/>
              <a:buChar char="•"/>
            </a:pPr>
            <a:r>
              <a:rPr lang="en-GB" dirty="0">
                <a:cs typeface="Arial"/>
              </a:rPr>
              <a:t>Through discussion identify two or three (or more) priority research questions for your school and any thoughts about how you would address this question in a scholarly way</a:t>
            </a:r>
          </a:p>
          <a:p>
            <a:pPr marL="609750" indent="-285750">
              <a:buFont typeface="Arial" panose="020B0604020202020204" pitchFamily="34" charset="0"/>
              <a:buChar char="•"/>
            </a:pPr>
            <a:r>
              <a:rPr lang="en-GB" dirty="0">
                <a:cs typeface="Arial"/>
              </a:rPr>
              <a:t>Use the </a:t>
            </a:r>
            <a:r>
              <a:rPr lang="en-GB" dirty="0">
                <a:cs typeface="Arial"/>
                <a:hlinkClick r:id="rId3"/>
              </a:rPr>
              <a:t>Padlet </a:t>
            </a:r>
            <a:r>
              <a:rPr lang="en-GB" dirty="0">
                <a:cs typeface="Arial"/>
              </a:rPr>
              <a:t>(Password Daffodil) to record your thoughts in detail  </a:t>
            </a:r>
          </a:p>
          <a:p>
            <a:pPr marL="609750" indent="-285750">
              <a:buFont typeface="Arial" panose="020B0604020202020204" pitchFamily="34" charset="0"/>
              <a:buChar char="•"/>
            </a:pPr>
            <a:r>
              <a:rPr lang="en-GB" dirty="0">
                <a:cs typeface="Arial"/>
              </a:rPr>
              <a:t>After 35 mins return to the main meeting room, ready for your rapporteur to feedback your highest priority research question</a:t>
            </a:r>
          </a:p>
          <a:p>
            <a:pPr marL="324000"/>
            <a:endParaRPr lang="en-GB" b="1" dirty="0">
              <a:solidFill>
                <a:schemeClr val="accent2">
                  <a:lumMod val="60000"/>
                  <a:lumOff val="40000"/>
                </a:schemeClr>
              </a:solidFill>
              <a:cs typeface="Arial"/>
            </a:endParaRPr>
          </a:p>
        </p:txBody>
      </p:sp>
    </p:spTree>
    <p:extLst>
      <p:ext uri="{BB962C8B-B14F-4D97-AF65-F5344CB8AC3E}">
        <p14:creationId xmlns:p14="http://schemas.microsoft.com/office/powerpoint/2010/main" val="235065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CF1DF-6F7B-4B86-9349-714E298F1944}"/>
              </a:ext>
            </a:extLst>
          </p:cNvPr>
          <p:cNvSpPr/>
          <p:nvPr/>
        </p:nvSpPr>
        <p:spPr>
          <a:xfrm>
            <a:off x="8229600" y="971550"/>
            <a:ext cx="914400" cy="588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3A538B-ED79-4186-98ED-DDCEE6B547B5}"/>
              </a:ext>
            </a:extLst>
          </p:cNvPr>
          <p:cNvSpPr/>
          <p:nvPr/>
        </p:nvSpPr>
        <p:spPr>
          <a:xfrm>
            <a:off x="0" y="971549"/>
            <a:ext cx="962025" cy="588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361950" y="1143001"/>
            <a:ext cx="854392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a:lnSpc>
                <a:spcPct val="90000"/>
              </a:lnSpc>
              <a:spcBef>
                <a:spcPts val="1000"/>
              </a:spcBef>
              <a:defRPr/>
            </a:pPr>
            <a:endParaRPr lang="en-GB" sz="2400" b="1" dirty="0">
              <a:cs typeface="Arial"/>
            </a:endParaRPr>
          </a:p>
          <a:p>
            <a:pPr>
              <a:lnSpc>
                <a:spcPct val="90000"/>
              </a:lnSpc>
              <a:spcBef>
                <a:spcPts val="1000"/>
              </a:spcBef>
              <a:defRPr/>
            </a:pPr>
            <a:endParaRPr lang="en-GB" sz="700" b="1" dirty="0">
              <a:ea typeface="+mn-lt"/>
              <a:cs typeface="+mn-lt"/>
            </a:endParaRPr>
          </a:p>
          <a:p>
            <a:pPr>
              <a:lnSpc>
                <a:spcPct val="90000"/>
              </a:lnSpc>
              <a:spcBef>
                <a:spcPts val="1000"/>
              </a:spcBef>
              <a:defRPr/>
            </a:pPr>
            <a:r>
              <a:rPr lang="en-GB" b="1" dirty="0">
                <a:ea typeface="+mn-lt"/>
                <a:cs typeface="+mn-lt"/>
              </a:rPr>
              <a:t>Welcome and high-level context setting</a:t>
            </a:r>
            <a:endParaRPr lang="en-GB" dirty="0">
              <a:ea typeface="+mn-lt"/>
              <a:cs typeface="+mn-lt"/>
            </a:endParaRPr>
          </a:p>
          <a:p>
            <a:pPr>
              <a:lnSpc>
                <a:spcPct val="90000"/>
              </a:lnSpc>
              <a:spcBef>
                <a:spcPts val="1000"/>
              </a:spcBef>
              <a:defRPr/>
            </a:pPr>
            <a:r>
              <a:rPr lang="en-GB" dirty="0">
                <a:solidFill>
                  <a:schemeClr val="accent2">
                    <a:lumMod val="60000"/>
                    <a:lumOff val="40000"/>
                  </a:schemeClr>
                </a:solidFill>
                <a:ea typeface="+mn-lt"/>
                <a:cs typeface="+mn-lt"/>
              </a:rPr>
              <a:t>John Butcher, Director (Access &amp; Open)</a:t>
            </a:r>
          </a:p>
          <a:p>
            <a:pPr>
              <a:lnSpc>
                <a:spcPct val="90000"/>
              </a:lnSpc>
              <a:spcBef>
                <a:spcPts val="1000"/>
              </a:spcBef>
              <a:defRPr/>
            </a:pPr>
            <a:endParaRPr lang="en-GB" sz="600" b="1" dirty="0">
              <a:ea typeface="+mn-lt"/>
              <a:cs typeface="+mn-lt"/>
            </a:endParaRPr>
          </a:p>
          <a:p>
            <a:pPr>
              <a:lnSpc>
                <a:spcPct val="90000"/>
              </a:lnSpc>
              <a:spcBef>
                <a:spcPts val="1000"/>
              </a:spcBef>
              <a:defRPr/>
            </a:pPr>
            <a:r>
              <a:rPr lang="en-GB" b="1" dirty="0">
                <a:ea typeface="+mn-lt"/>
                <a:cs typeface="+mn-lt"/>
              </a:rPr>
              <a:t>Access Participation and Success Strategy &amp; Access and Participation Plan</a:t>
            </a:r>
          </a:p>
          <a:p>
            <a:pPr>
              <a:lnSpc>
                <a:spcPct val="90000"/>
              </a:lnSpc>
              <a:spcBef>
                <a:spcPts val="1000"/>
              </a:spcBef>
              <a:defRPr/>
            </a:pPr>
            <a:r>
              <a:rPr lang="en-GB" dirty="0">
                <a:solidFill>
                  <a:schemeClr val="accent2">
                    <a:lumMod val="60000"/>
                    <a:lumOff val="40000"/>
                  </a:schemeClr>
                </a:solidFill>
                <a:ea typeface="+mn-lt"/>
                <a:cs typeface="+mn-lt"/>
              </a:rPr>
              <a:t>Wendy </a:t>
            </a:r>
            <a:r>
              <a:rPr lang="en-GB" dirty="0" err="1">
                <a:solidFill>
                  <a:schemeClr val="accent2">
                    <a:lumMod val="60000"/>
                    <a:lumOff val="40000"/>
                  </a:schemeClr>
                </a:solidFill>
                <a:ea typeface="+mn-lt"/>
                <a:cs typeface="+mn-lt"/>
              </a:rPr>
              <a:t>Fowle</a:t>
            </a:r>
            <a:r>
              <a:rPr lang="en-GB" dirty="0">
                <a:solidFill>
                  <a:schemeClr val="accent2">
                    <a:lumMod val="60000"/>
                    <a:lumOff val="40000"/>
                  </a:schemeClr>
                </a:solidFill>
                <a:ea typeface="+mn-lt"/>
                <a:cs typeface="+mn-lt"/>
              </a:rPr>
              <a:t>, Assistant Director (APS)</a:t>
            </a:r>
          </a:p>
          <a:p>
            <a:pPr>
              <a:lnSpc>
                <a:spcPct val="90000"/>
              </a:lnSpc>
              <a:spcBef>
                <a:spcPts val="1000"/>
              </a:spcBef>
              <a:defRPr/>
            </a:pPr>
            <a:r>
              <a:rPr lang="en-GB" sz="600" b="1" dirty="0">
                <a:ea typeface="+mn-lt"/>
                <a:cs typeface="+mn-lt"/>
              </a:rPr>
              <a:t>.</a:t>
            </a:r>
          </a:p>
          <a:p>
            <a:pPr>
              <a:lnSpc>
                <a:spcPct val="90000"/>
              </a:lnSpc>
              <a:spcBef>
                <a:spcPts val="1000"/>
              </a:spcBef>
              <a:defRPr/>
            </a:pPr>
            <a:r>
              <a:rPr lang="en-GB" b="1" dirty="0">
                <a:ea typeface="+mn-lt"/>
                <a:cs typeface="+mn-lt"/>
              </a:rPr>
              <a:t>The data, the work-to-date, the task-at-hand</a:t>
            </a:r>
          </a:p>
          <a:p>
            <a:pPr>
              <a:lnSpc>
                <a:spcPct val="90000"/>
              </a:lnSpc>
              <a:spcBef>
                <a:spcPts val="1000"/>
              </a:spcBef>
              <a:defRPr/>
            </a:pPr>
            <a:r>
              <a:rPr lang="en-GB" dirty="0">
                <a:solidFill>
                  <a:schemeClr val="accent2">
                    <a:lumMod val="60000"/>
                    <a:lumOff val="40000"/>
                  </a:schemeClr>
                </a:solidFill>
                <a:ea typeface="+mn-lt"/>
                <a:cs typeface="+mn-lt"/>
              </a:rPr>
              <a:t>Darren Gray, Manager (APS)</a:t>
            </a:r>
            <a:r>
              <a:rPr lang="en-GB" dirty="0">
                <a:solidFill>
                  <a:schemeClr val="accent2">
                    <a:lumMod val="60000"/>
                    <a:lumOff val="40000"/>
                  </a:schemeClr>
                </a:solidFill>
                <a:latin typeface="Arial" panose="020B0604020202020204"/>
                <a:cs typeface="Arial"/>
              </a:rPr>
              <a:t> </a:t>
            </a:r>
            <a:endParaRPr lang="en-GB" dirty="0">
              <a:solidFill>
                <a:schemeClr val="accent2">
                  <a:lumMod val="60000"/>
                  <a:lumOff val="40000"/>
                </a:schemeClr>
              </a:solidFil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800"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a:defRPr/>
            </a:pPr>
            <a:r>
              <a:rPr lang="en-GB" b="1" dirty="0">
                <a:latin typeface="Arial" panose="020B0604020202020204"/>
                <a:cs typeface="Arial"/>
              </a:rPr>
              <a:t>Devising scholarship proposals – facilitated table work</a:t>
            </a:r>
            <a:endParaRPr lang="en-GB" sz="1800" b="1" i="0" u="none" strike="noStrike" kern="1200" cap="none" spc="0" normalizeH="0" baseline="0" noProof="0" dirty="0">
              <a:ln>
                <a:noFill/>
              </a:ln>
              <a:effectLst/>
              <a:uLnTx/>
              <a:uFillTx/>
              <a:latin typeface="Arial" panose="020B0604020202020204"/>
              <a:cs typeface="Arial"/>
            </a:endParaRPr>
          </a:p>
          <a:p>
            <a:pPr marR="0" lvl="0" algn="l" defTabSz="457200">
              <a:lnSpc>
                <a:spcPct val="100000"/>
              </a:lnSpc>
              <a:spcBef>
                <a:spcPts val="0"/>
              </a:spcBef>
              <a:spcAft>
                <a:spcPts val="0"/>
              </a:spcAft>
              <a:buClrTx/>
              <a:buSzTx/>
              <a:tabLst/>
              <a:defRPr/>
            </a:pPr>
            <a:endParaRPr lang="en-GB" sz="1800" b="0" i="0" u="none" strike="noStrike" kern="1200" cap="none" spc="0" normalizeH="0" baseline="0" noProof="0" dirty="0">
              <a:ln>
                <a:noFill/>
              </a:ln>
              <a:solidFill>
                <a:prstClr val="white"/>
              </a:solidFill>
              <a:effectLst/>
              <a:uLnTx/>
              <a:uFillTx/>
              <a:latin typeface="Arial" panose="020B0604020202020204"/>
              <a:cs typeface="Arial"/>
            </a:endParaRPr>
          </a:p>
          <a:p>
            <a:pPr>
              <a:defRPr/>
            </a:pPr>
            <a:r>
              <a:rPr lang="en-GB" b="1" dirty="0">
                <a:latin typeface="Arial" panose="020B0604020202020204"/>
                <a:cs typeface="Arial"/>
              </a:rPr>
              <a:t>Feeding back and next steps – scholarship launch</a:t>
            </a:r>
          </a:p>
          <a:p>
            <a:pPr>
              <a:defRPr/>
            </a:pPr>
            <a:r>
              <a:rPr lang="en-GB" sz="1800" i="0" u="none" strike="noStrike" kern="1200" cap="none" spc="0" normalizeH="0" baseline="0" noProof="0" dirty="0">
                <a:ln>
                  <a:noFill/>
                </a:ln>
                <a:solidFill>
                  <a:schemeClr val="accent2">
                    <a:lumMod val="60000"/>
                    <a:lumOff val="40000"/>
                  </a:schemeClr>
                </a:solidFill>
                <a:effectLst/>
                <a:uLnTx/>
                <a:uFillTx/>
                <a:latin typeface="Arial" panose="020B0604020202020204"/>
                <a:cs typeface="Arial"/>
              </a:rPr>
              <a:t>Diane Butler</a:t>
            </a:r>
            <a:r>
              <a:rPr lang="en-GB" dirty="0">
                <a:solidFill>
                  <a:schemeClr val="accent2">
                    <a:lumMod val="60000"/>
                    <a:lumOff val="40000"/>
                  </a:schemeClr>
                </a:solidFill>
                <a:latin typeface="Arial" panose="020B0604020202020204"/>
                <a:cs typeface="Arial"/>
              </a:rPr>
              <a:t>, </a:t>
            </a:r>
            <a:r>
              <a:rPr lang="en-GB" dirty="0">
                <a:solidFill>
                  <a:schemeClr val="accent2">
                    <a:lumMod val="60000"/>
                    <a:lumOff val="40000"/>
                  </a:schemeClr>
                </a:solidFill>
              </a:rPr>
              <a:t>Associate Dean Academic Excellence / Director, </a:t>
            </a:r>
            <a:r>
              <a:rPr lang="en-GB" dirty="0" err="1">
                <a:solidFill>
                  <a:schemeClr val="accent2">
                    <a:lumMod val="60000"/>
                    <a:lumOff val="40000"/>
                  </a:schemeClr>
                </a:solidFill>
              </a:rPr>
              <a:t>eSTEeM</a:t>
            </a:r>
            <a:endParaRPr lang="en-GB" sz="1800" b="1" i="0" u="none" strike="noStrike" kern="1200" cap="none" spc="0" normalizeH="0" baseline="0" noProof="0" dirty="0">
              <a:ln>
                <a:noFill/>
              </a:ln>
              <a:solidFill>
                <a:schemeClr val="accent2">
                  <a:lumMod val="60000"/>
                  <a:lumOff val="40000"/>
                </a:schemeClr>
              </a:solidFill>
              <a:effectLst/>
              <a:uLnTx/>
              <a:uFillTx/>
              <a:latin typeface="Arial" panose="020B0604020202020204"/>
              <a:cs typeface="Arial"/>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a:defRPr/>
            </a:pPr>
            <a:endParaRPr lang="en-GB" sz="1100" dirty="0">
              <a:solidFill>
                <a:prstClr val="white"/>
              </a:solidFill>
              <a:latin typeface="Arial" panose="020B0604020202020204"/>
              <a:cs typeface="Arial" panose="020B0604020202020204"/>
            </a:endParaRPr>
          </a:p>
          <a:p>
            <a:pPr>
              <a:defRPr/>
            </a:pPr>
            <a:endParaRPr lang="en-GB" dirty="0">
              <a:solidFill>
                <a:prstClr val="white"/>
              </a:solidFill>
              <a:latin typeface="Arial" panose="020B0604020202020204"/>
              <a:cs typeface="Arial" panose="020B0604020202020204"/>
            </a:endParaRPr>
          </a:p>
        </p:txBody>
      </p:sp>
      <p:sp>
        <p:nvSpPr>
          <p:cNvPr id="10" name="Title 1"/>
          <p:cNvSpPr>
            <a:spLocks noGrp="1"/>
          </p:cNvSpPr>
          <p:nvPr>
            <p:ph type="ctrTitle"/>
          </p:nvPr>
        </p:nvSpPr>
        <p:spPr>
          <a:xfrm>
            <a:off x="361951" y="1"/>
            <a:ext cx="8782049" cy="720197"/>
          </a:xfrm>
          <a:noFill/>
          <a:ln>
            <a:noFill/>
          </a:ln>
        </p:spPr>
        <p:txBody>
          <a:bodyPr/>
          <a:lstStyle/>
          <a:p>
            <a:r>
              <a:rPr lang="en-GB" sz="2000">
                <a:solidFill>
                  <a:srgbClr val="FFFF00"/>
                </a:solidFill>
              </a:rPr>
              <a:t>  </a:t>
            </a:r>
            <a:br>
              <a:rPr lang="en-GB" sz="3200">
                <a:solidFill>
                  <a:srgbClr val="FFFF00"/>
                </a:solidFill>
              </a:rPr>
            </a:br>
            <a:r>
              <a:rPr lang="en-GB" sz="3200">
                <a:solidFill>
                  <a:srgbClr val="FFFF00"/>
                </a:solidFill>
              </a:rPr>
              <a:t>  </a:t>
            </a:r>
            <a:r>
              <a:rPr lang="en-GB" sz="3200"/>
              <a:t>Access Participation and Success</a:t>
            </a:r>
          </a:p>
        </p:txBody>
      </p:sp>
      <p:sp>
        <p:nvSpPr>
          <p:cNvPr id="6" name="Rectangle 5">
            <a:extLst>
              <a:ext uri="{FF2B5EF4-FFF2-40B4-BE49-F238E27FC236}">
                <a16:creationId xmlns:a16="http://schemas.microsoft.com/office/drawing/2014/main" id="{173DF776-546A-4A60-B9FA-6B610212DB29}"/>
              </a:ext>
            </a:extLst>
          </p:cNvPr>
          <p:cNvSpPr/>
          <p:nvPr/>
        </p:nvSpPr>
        <p:spPr>
          <a:xfrm>
            <a:off x="0" y="933450"/>
            <a:ext cx="9201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1C500B-F492-4422-BC1F-6D0CC66707B8}"/>
              </a:ext>
            </a:extLst>
          </p:cNvPr>
          <p:cNvSpPr/>
          <p:nvPr/>
        </p:nvSpPr>
        <p:spPr>
          <a:xfrm>
            <a:off x="323850" y="933450"/>
            <a:ext cx="78105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rgbClr val="0070C0"/>
                </a:solidFill>
                <a:cs typeface="Arial"/>
              </a:rPr>
              <a:t>The need for greater understanding: </a:t>
            </a:r>
          </a:p>
          <a:p>
            <a:r>
              <a:rPr lang="en-GB" sz="2200" b="1" dirty="0">
                <a:solidFill>
                  <a:srgbClr val="0070C0"/>
                </a:solidFill>
                <a:cs typeface="Arial"/>
              </a:rPr>
              <a:t>Why do our BAME students not achieve the same results as our white students?</a:t>
            </a:r>
          </a:p>
        </p:txBody>
      </p:sp>
    </p:spTree>
    <p:extLst>
      <p:ext uri="{BB962C8B-B14F-4D97-AF65-F5344CB8AC3E}">
        <p14:creationId xmlns:p14="http://schemas.microsoft.com/office/powerpoint/2010/main" val="206136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2C2E5-0AAE-4687-B878-42B1F2320168}"/>
              </a:ext>
            </a:extLst>
          </p:cNvPr>
          <p:cNvSpPr/>
          <p:nvPr/>
        </p:nvSpPr>
        <p:spPr>
          <a:xfrm>
            <a:off x="341906" y="151075"/>
            <a:ext cx="7545788" cy="1009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Please click on the link below to go to your group:</a:t>
            </a:r>
          </a:p>
        </p:txBody>
      </p:sp>
      <p:sp>
        <p:nvSpPr>
          <p:cNvPr id="5" name="Rectangle 4">
            <a:extLst>
              <a:ext uri="{FF2B5EF4-FFF2-40B4-BE49-F238E27FC236}">
                <a16:creationId xmlns:a16="http://schemas.microsoft.com/office/drawing/2014/main" id="{39CA07FB-E85D-43F8-8456-6F3C1DA6E013}"/>
              </a:ext>
            </a:extLst>
          </p:cNvPr>
          <p:cNvSpPr/>
          <p:nvPr/>
        </p:nvSpPr>
        <p:spPr>
          <a:xfrm>
            <a:off x="0" y="6416703"/>
            <a:ext cx="9144000" cy="441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6">
            <a:extLst>
              <a:ext uri="{FF2B5EF4-FFF2-40B4-BE49-F238E27FC236}">
                <a16:creationId xmlns:a16="http://schemas.microsoft.com/office/drawing/2014/main" id="{69A19E68-7F08-4960-AA03-68F9FB9B6E1D}"/>
              </a:ext>
            </a:extLst>
          </p:cNvPr>
          <p:cNvGraphicFramePr>
            <a:graphicFrameLocks noGrp="1"/>
          </p:cNvGraphicFramePr>
          <p:nvPr/>
        </p:nvGraphicFramePr>
        <p:xfrm>
          <a:off x="341906" y="1468562"/>
          <a:ext cx="8484042" cy="4048760"/>
        </p:xfrm>
        <a:graphic>
          <a:graphicData uri="http://schemas.openxmlformats.org/drawingml/2006/table">
            <a:tbl>
              <a:tblPr firstRow="1" bandRow="1">
                <a:tableStyleId>{21E4AEA4-8DFA-4A89-87EB-49C32662AFE0}</a:tableStyleId>
              </a:tblPr>
              <a:tblGrid>
                <a:gridCol w="3984434">
                  <a:extLst>
                    <a:ext uri="{9D8B030D-6E8A-4147-A177-3AD203B41FA5}">
                      <a16:colId xmlns:a16="http://schemas.microsoft.com/office/drawing/2014/main" val="4086754482"/>
                    </a:ext>
                  </a:extLst>
                </a:gridCol>
                <a:gridCol w="4499608">
                  <a:extLst>
                    <a:ext uri="{9D8B030D-6E8A-4147-A177-3AD203B41FA5}">
                      <a16:colId xmlns:a16="http://schemas.microsoft.com/office/drawing/2014/main" val="3111421706"/>
                    </a:ext>
                  </a:extLst>
                </a:gridCol>
              </a:tblGrid>
              <a:tr h="370840">
                <a:tc>
                  <a:txBody>
                    <a:bodyPr/>
                    <a:lstStyle/>
                    <a:p>
                      <a:r>
                        <a:rPr lang="en-GB" dirty="0">
                          <a:solidFill>
                            <a:srgbClr val="002060"/>
                          </a:solidFill>
                        </a:rPr>
                        <a:t>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rgbClr val="002060"/>
                          </a:solidFill>
                        </a:rPr>
                        <a:t>Link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009547"/>
                  </a:ext>
                </a:extLst>
              </a:tr>
              <a:tr h="370840">
                <a:tc>
                  <a:txBody>
                    <a:bodyPr/>
                    <a:lstStyle/>
                    <a:p>
                      <a:r>
                        <a:rPr lang="en-GB" dirty="0"/>
                        <a:t>Computing &amp; Communications and the Knowledge Media Institute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2"/>
                        </a:rPr>
                        <a:t>https://bit.ly/aps-breakout-room-one</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459138"/>
                  </a:ext>
                </a:extLst>
              </a:tr>
              <a:tr h="370840">
                <a:tc>
                  <a:txBody>
                    <a:bodyPr/>
                    <a:lstStyle/>
                    <a:p>
                      <a:r>
                        <a:rPr lang="en-GB" dirty="0"/>
                        <a:t>Engineering and Innovation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3"/>
                        </a:rPr>
                        <a:t>https://bit.ly/aps-breakout-room-two</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819428"/>
                  </a:ext>
                </a:extLst>
              </a:tr>
              <a:tr h="370840">
                <a:tc>
                  <a:txBody>
                    <a:bodyPr/>
                    <a:lstStyle/>
                    <a:p>
                      <a:r>
                        <a:rPr lang="en-US" dirty="0"/>
                        <a:t>Environment, Earth and Ecosystem Sciences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4"/>
                        </a:rPr>
                        <a:t>https://bit.ly/aps-breakout-room-three</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351236"/>
                  </a:ext>
                </a:extLst>
              </a:tr>
              <a:tr h="370840">
                <a:tc>
                  <a:txBody>
                    <a:bodyPr/>
                    <a:lstStyle/>
                    <a:p>
                      <a:r>
                        <a:rPr lang="en-US" dirty="0"/>
                        <a:t>Life, Health and Chemical Sciences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5"/>
                        </a:rPr>
                        <a:t>https://bit.ly/aps-breakout-room-four</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706886"/>
                  </a:ext>
                </a:extLst>
              </a:tr>
              <a:tr h="370840">
                <a:tc>
                  <a:txBody>
                    <a:bodyPr/>
                    <a:lstStyle/>
                    <a:p>
                      <a:r>
                        <a:rPr lang="en-GB" dirty="0"/>
                        <a:t>Mathematics and 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6"/>
                        </a:rPr>
                        <a:t>https://bit.ly/aps-breakout-room-five</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650905"/>
                  </a:ext>
                </a:extLst>
              </a:tr>
              <a:tr h="370840">
                <a:tc>
                  <a:txBody>
                    <a:bodyPr/>
                    <a:lstStyle/>
                    <a:p>
                      <a:r>
                        <a:rPr lang="en-GB" dirty="0"/>
                        <a:t>Physical Sciences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hlinkClick r:id="rId7"/>
                        </a:rPr>
                        <a:t>https://bit.ly/aps-breakout-room-six</a:t>
                      </a:r>
                      <a:r>
                        <a:rPr lang="en-GB"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721290"/>
                  </a:ext>
                </a:extLst>
              </a:tr>
              <a:tr h="370840">
                <a:tc>
                  <a:txBody>
                    <a:bodyPr/>
                    <a:lstStyle/>
                    <a:p>
                      <a:r>
                        <a:rPr lang="en-GB" dirty="0"/>
                        <a:t>Everyone else (e.g. visitors, colleagues from other faculties, non STEM school affiliated delegates)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Remain in this meeting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267293"/>
                  </a:ext>
                </a:extLst>
              </a:tr>
            </a:tbl>
          </a:graphicData>
        </a:graphic>
      </p:graphicFrame>
    </p:spTree>
    <p:extLst>
      <p:ext uri="{BB962C8B-B14F-4D97-AF65-F5344CB8AC3E}">
        <p14:creationId xmlns:p14="http://schemas.microsoft.com/office/powerpoint/2010/main" val="29714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 y="1"/>
            <a:ext cx="9143999" cy="1384995"/>
          </a:xfrm>
          <a:noFill/>
          <a:ln>
            <a:noFill/>
          </a:ln>
        </p:spPr>
        <p:txBody>
          <a:bodyPr/>
          <a:lstStyle/>
          <a:p>
            <a:r>
              <a:rPr lang="en-GB" sz="2000" dirty="0">
                <a:solidFill>
                  <a:srgbClr val="FFFF00"/>
                </a:solidFill>
              </a:rPr>
              <a:t> </a:t>
            </a:r>
            <a:r>
              <a:rPr lang="en-GB" sz="2000" dirty="0">
                <a:solidFill>
                  <a:srgbClr val="FFFF00"/>
                </a:solidFill>
                <a:latin typeface="+mn-lt"/>
              </a:rPr>
              <a:t> </a:t>
            </a:r>
            <a:br>
              <a:rPr lang="en-GB" sz="3200" dirty="0"/>
            </a:br>
            <a:r>
              <a:rPr lang="en-GB" sz="3200" dirty="0">
                <a:solidFill>
                  <a:srgbClr val="FFFF00"/>
                </a:solidFill>
                <a:latin typeface="+mn-lt"/>
              </a:rPr>
              <a:t> </a:t>
            </a:r>
            <a:r>
              <a:rPr lang="en-GB" sz="3200" dirty="0">
                <a:solidFill>
                  <a:srgbClr val="FFFF00"/>
                </a:solidFill>
              </a:rPr>
              <a:t> </a:t>
            </a:r>
            <a:r>
              <a:rPr lang="en-US" dirty="0">
                <a:latin typeface="+mn-lt"/>
              </a:rPr>
              <a:t>Access Participation and Success</a:t>
            </a:r>
            <a:r>
              <a:rPr lang="en-US" sz="4000" dirty="0">
                <a:latin typeface="+mn-lt"/>
              </a:rPr>
              <a:t> </a:t>
            </a:r>
            <a:br>
              <a:rPr lang="en-US" sz="4000" dirty="0">
                <a:latin typeface="+mn-lt"/>
              </a:rPr>
            </a:br>
            <a:r>
              <a:rPr lang="en-US" sz="4000" dirty="0">
                <a:latin typeface="+mn-lt"/>
              </a:rPr>
              <a:t>  </a:t>
            </a:r>
            <a:endParaRPr lang="en-GB" sz="3200" dirty="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45278"/>
            <a:ext cx="9143999" cy="47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070C0"/>
                </a:solidFill>
              </a:rPr>
              <a:t>  </a:t>
            </a:r>
            <a:r>
              <a:rPr lang="en-GB" sz="2400" b="1" dirty="0">
                <a:solidFill>
                  <a:srgbClr val="0070C0"/>
                </a:solidFill>
              </a:rPr>
              <a:t> Plenary</a:t>
            </a:r>
            <a:endParaRPr lang="en-GB" b="1" dirty="0">
              <a:solidFill>
                <a:srgbClr val="0070C0"/>
              </a:solidFill>
            </a:endParaRPr>
          </a:p>
        </p:txBody>
      </p:sp>
      <p:sp>
        <p:nvSpPr>
          <p:cNvPr id="8" name="Rectangle 7">
            <a:extLst>
              <a:ext uri="{FF2B5EF4-FFF2-40B4-BE49-F238E27FC236}">
                <a16:creationId xmlns:a16="http://schemas.microsoft.com/office/drawing/2014/main" id="{98CEE9FD-A637-4BD0-9ADC-20FB286D4C5F}"/>
              </a:ext>
            </a:extLst>
          </p:cNvPr>
          <p:cNvSpPr/>
          <p:nvPr/>
        </p:nvSpPr>
        <p:spPr>
          <a:xfrm>
            <a:off x="0" y="1621556"/>
            <a:ext cx="9144000" cy="4588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66900" indent="-342900">
              <a:buAutoNum type="arabicPeriod"/>
            </a:pPr>
            <a:r>
              <a:rPr lang="en-GB" sz="2800" dirty="0">
                <a:cs typeface="Arial"/>
              </a:rPr>
              <a:t>Review the </a:t>
            </a:r>
            <a:r>
              <a:rPr lang="en-GB" sz="2800" dirty="0">
                <a:cs typeface="Arial"/>
                <a:hlinkClick r:id="rId3"/>
              </a:rPr>
              <a:t>Padlet</a:t>
            </a:r>
            <a:r>
              <a:rPr lang="en-GB" sz="2800" dirty="0">
                <a:cs typeface="Arial"/>
              </a:rPr>
              <a:t> content.</a:t>
            </a:r>
          </a:p>
          <a:p>
            <a:pPr marL="666900" indent="-342900">
              <a:buAutoNum type="arabicPeriod"/>
            </a:pPr>
            <a:r>
              <a:rPr lang="en-GB" sz="2800" dirty="0">
                <a:cs typeface="Arial"/>
              </a:rPr>
              <a:t>From each school , feedback verbally on your highest priority research question.</a:t>
            </a:r>
          </a:p>
          <a:p>
            <a:pPr marL="666900" indent="-342900">
              <a:buAutoNum type="arabicPeriod"/>
            </a:pPr>
            <a:r>
              <a:rPr lang="en-GB" sz="2800" dirty="0">
                <a:cs typeface="Arial"/>
              </a:rPr>
              <a:t>What next for the STEM faculty?</a:t>
            </a:r>
          </a:p>
          <a:p>
            <a:pPr marL="324000"/>
            <a:endParaRPr lang="en-GB" dirty="0">
              <a:cs typeface="Arial"/>
            </a:endParaRPr>
          </a:p>
          <a:p>
            <a:pPr marL="324000"/>
            <a:endParaRPr lang="en-GB" b="1" dirty="0">
              <a:solidFill>
                <a:schemeClr val="accent2">
                  <a:lumMod val="60000"/>
                  <a:lumOff val="40000"/>
                </a:schemeClr>
              </a:solidFill>
              <a:cs typeface="Arial"/>
            </a:endParaRPr>
          </a:p>
          <a:p>
            <a:pPr marL="324000"/>
            <a:endParaRPr lang="en-GB" b="1" dirty="0">
              <a:solidFill>
                <a:schemeClr val="accent2">
                  <a:lumMod val="60000"/>
                  <a:lumOff val="40000"/>
                </a:schemeClr>
              </a:solidFill>
              <a:cs typeface="Arial"/>
            </a:endParaRPr>
          </a:p>
        </p:txBody>
      </p:sp>
    </p:spTree>
    <p:extLst>
      <p:ext uri="{BB962C8B-B14F-4D97-AF65-F5344CB8AC3E}">
        <p14:creationId xmlns:p14="http://schemas.microsoft.com/office/powerpoint/2010/main" val="167760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07060" y="3058437"/>
            <a:ext cx="6660761" cy="1340843"/>
          </a:xfrm>
        </p:spPr>
        <p:txBody>
          <a:bodyPr/>
          <a:lstStyle/>
          <a:p>
            <a:pPr algn="ctr"/>
            <a:r>
              <a:rPr lang="en-GB" sz="8800" dirty="0"/>
              <a:t>Thank you</a:t>
            </a:r>
            <a:br>
              <a:rPr lang="en-GB" sz="8800" dirty="0"/>
            </a:br>
            <a:br>
              <a:rPr lang="en-GB" sz="8800" dirty="0"/>
            </a:br>
            <a:endParaRPr lang="en-GB" sz="8800" dirty="0"/>
          </a:p>
        </p:txBody>
      </p:sp>
      <p:pic>
        <p:nvPicPr>
          <p:cNvPr id="2" name="Picture 1">
            <a:extLst>
              <a:ext uri="{FF2B5EF4-FFF2-40B4-BE49-F238E27FC236}">
                <a16:creationId xmlns:a16="http://schemas.microsoft.com/office/drawing/2014/main" id="{90D6ABA6-4A52-4BD9-B9F1-ABA4BAD4EBE6}"/>
              </a:ext>
            </a:extLst>
          </p:cNvPr>
          <p:cNvPicPr>
            <a:picLocks noChangeAspect="1"/>
          </p:cNvPicPr>
          <p:nvPr/>
        </p:nvPicPr>
        <p:blipFill>
          <a:blip r:embed="rId3"/>
          <a:stretch>
            <a:fillRect/>
          </a:stretch>
        </p:blipFill>
        <p:spPr>
          <a:xfrm>
            <a:off x="5925181" y="169617"/>
            <a:ext cx="3023878" cy="1255885"/>
          </a:xfrm>
          <a:prstGeom prst="rect">
            <a:avLst/>
          </a:prstGeom>
        </p:spPr>
      </p:pic>
      <p:sp>
        <p:nvSpPr>
          <p:cNvPr id="3" name="Rectangle 2">
            <a:extLst>
              <a:ext uri="{FF2B5EF4-FFF2-40B4-BE49-F238E27FC236}">
                <a16:creationId xmlns:a16="http://schemas.microsoft.com/office/drawing/2014/main" id="{63505AAE-D553-4F3A-8A80-6970396E0ADD}"/>
              </a:ext>
            </a:extLst>
          </p:cNvPr>
          <p:cNvSpPr/>
          <p:nvPr/>
        </p:nvSpPr>
        <p:spPr>
          <a:xfrm>
            <a:off x="3667760" y="6032214"/>
            <a:ext cx="5080000" cy="510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60000"/>
                    <a:lumOff val="40000"/>
                  </a:schemeClr>
                </a:solidFill>
                <a:hlinkClick r:id="rId4">
                  <a:extLst>
                    <a:ext uri="{A12FA001-AC4F-418D-AE19-62706E023703}">
                      <ahyp:hlinkClr xmlns:ahyp="http://schemas.microsoft.com/office/drawing/2018/hyperlinkcolor" val="tx"/>
                    </a:ext>
                  </a:extLst>
                </a:hlinkClick>
              </a:rPr>
              <a:t>widening-participation@open.ac.uk</a:t>
            </a:r>
            <a:r>
              <a:rPr lang="en-GB" sz="2400" dirty="0">
                <a:solidFill>
                  <a:schemeClr val="accent2">
                    <a:lumMod val="60000"/>
                    <a:lumOff val="40000"/>
                  </a:schemeClr>
                </a:solidFill>
              </a:rPr>
              <a:t> </a:t>
            </a:r>
          </a:p>
        </p:txBody>
      </p:sp>
    </p:spTree>
    <p:extLst>
      <p:ext uri="{BB962C8B-B14F-4D97-AF65-F5344CB8AC3E}">
        <p14:creationId xmlns:p14="http://schemas.microsoft.com/office/powerpoint/2010/main" val="139098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CF1DF-6F7B-4B86-9349-714E298F1944}"/>
              </a:ext>
            </a:extLst>
          </p:cNvPr>
          <p:cNvSpPr/>
          <p:nvPr/>
        </p:nvSpPr>
        <p:spPr>
          <a:xfrm>
            <a:off x="8229600" y="971550"/>
            <a:ext cx="914400" cy="5886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83A538B-ED79-4186-98ED-DDCEE6B547B5}"/>
              </a:ext>
            </a:extLst>
          </p:cNvPr>
          <p:cNvSpPr/>
          <p:nvPr/>
        </p:nvSpPr>
        <p:spPr>
          <a:xfrm>
            <a:off x="0" y="971549"/>
            <a:ext cx="962025" cy="588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266700" y="1143001"/>
            <a:ext cx="863917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a:lnSpc>
                <a:spcPct val="90000"/>
              </a:lnSpc>
              <a:spcBef>
                <a:spcPts val="1000"/>
              </a:spcBef>
              <a:defRPr/>
            </a:pPr>
            <a:endParaRPr lang="en-GB" sz="2400" b="1" dirty="0">
              <a:cs typeface="Arial"/>
            </a:endParaRPr>
          </a:p>
          <a:p>
            <a:pPr>
              <a:lnSpc>
                <a:spcPct val="90000"/>
              </a:lnSpc>
              <a:spcBef>
                <a:spcPts val="1000"/>
              </a:spcBef>
              <a:defRPr/>
            </a:pPr>
            <a:endParaRPr lang="en-GB" sz="700" b="1" dirty="0">
              <a:ea typeface="+mn-lt"/>
              <a:cs typeface="+mn-lt"/>
            </a:endParaRPr>
          </a:p>
          <a:p>
            <a:pPr marL="457200" indent="-457200">
              <a:lnSpc>
                <a:spcPct val="90000"/>
              </a:lnSpc>
              <a:spcBef>
                <a:spcPts val="1000"/>
              </a:spcBef>
              <a:buFont typeface="Arial" panose="020B0604020202020204" pitchFamily="34" charset="0"/>
              <a:buChar char="•"/>
              <a:defRPr/>
            </a:pPr>
            <a:r>
              <a:rPr lang="en-GB" sz="2800" b="1" dirty="0">
                <a:ea typeface="+mn-lt"/>
                <a:cs typeface="+mn-lt"/>
              </a:rPr>
              <a:t>Provides a strategic direction to enable equality of access and outcomes for students from underrepresented and disadvantaged backgrounds</a:t>
            </a:r>
            <a:endParaRPr lang="en-GB" sz="2800" dirty="0">
              <a:ea typeface="+mn-lt"/>
              <a:cs typeface="+mn-lt"/>
            </a:endParaRPr>
          </a:p>
          <a:p>
            <a:pPr marL="457200" indent="-457200">
              <a:lnSpc>
                <a:spcPct val="90000"/>
              </a:lnSpc>
              <a:spcBef>
                <a:spcPts val="1000"/>
              </a:spcBef>
              <a:buFont typeface="Arial" panose="020B0604020202020204" pitchFamily="34" charset="0"/>
              <a:buChar char="•"/>
              <a:defRPr/>
            </a:pPr>
            <a:endParaRPr lang="en-GB" sz="2800" b="1" dirty="0">
              <a:ea typeface="+mn-lt"/>
              <a:cs typeface="+mn-lt"/>
            </a:endParaRPr>
          </a:p>
          <a:p>
            <a:pPr marL="457200" indent="-457200">
              <a:lnSpc>
                <a:spcPct val="90000"/>
              </a:lnSpc>
              <a:spcBef>
                <a:spcPts val="1000"/>
              </a:spcBef>
              <a:buFont typeface="Arial" panose="020B0604020202020204" pitchFamily="34" charset="0"/>
              <a:buChar char="•"/>
              <a:defRPr/>
            </a:pPr>
            <a:r>
              <a:rPr lang="en-GB" sz="2800" b="1" dirty="0">
                <a:solidFill>
                  <a:schemeClr val="accent2">
                    <a:lumMod val="60000"/>
                    <a:lumOff val="40000"/>
                  </a:schemeClr>
                </a:solidFill>
                <a:ea typeface="+mn-lt"/>
                <a:cs typeface="+mn-lt"/>
              </a:rPr>
              <a:t>Creates a joined-up approach which recognises nation-specific priorities</a:t>
            </a:r>
          </a:p>
          <a:p>
            <a:pPr marL="457200" indent="-457200">
              <a:lnSpc>
                <a:spcPct val="90000"/>
              </a:lnSpc>
              <a:spcBef>
                <a:spcPts val="1000"/>
              </a:spcBef>
              <a:buFont typeface="Arial" panose="020B0604020202020204" pitchFamily="34" charset="0"/>
              <a:buChar char="•"/>
              <a:defRPr/>
            </a:pPr>
            <a:endParaRPr lang="en-GB" sz="2800" b="1" dirty="0">
              <a:ea typeface="+mn-lt"/>
              <a:cs typeface="+mn-lt"/>
            </a:endParaRPr>
          </a:p>
          <a:p>
            <a:pPr marL="457200" indent="-457200">
              <a:lnSpc>
                <a:spcPct val="90000"/>
              </a:lnSpc>
              <a:spcBef>
                <a:spcPts val="1000"/>
              </a:spcBef>
              <a:buFont typeface="Arial" panose="020B0604020202020204" pitchFamily="34" charset="0"/>
              <a:buChar char="•"/>
              <a:defRPr/>
            </a:pPr>
            <a:r>
              <a:rPr lang="en-GB" sz="2800" b="1" dirty="0">
                <a:ea typeface="+mn-lt"/>
                <a:cs typeface="+mn-lt"/>
              </a:rPr>
              <a:t>Institution-wide commitment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white"/>
              </a:solidFill>
              <a:effectLst/>
              <a:uLnTx/>
              <a:uFillTx/>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marL="342900" indent="-342900">
              <a:buFont typeface="Arial" panose="020B0604020202020204" pitchFamily="34" charset="0"/>
              <a:buChar char="•"/>
              <a:defRPr/>
            </a:pPr>
            <a:endParaRPr lang="en-GB" dirty="0">
              <a:solidFill>
                <a:prstClr val="white"/>
              </a:solidFill>
              <a:latin typeface="Arial" panose="020B0604020202020204"/>
              <a:cs typeface="Arial" panose="020B0604020202020204"/>
            </a:endParaRPr>
          </a:p>
          <a:p>
            <a:pPr>
              <a:defRPr/>
            </a:pPr>
            <a:endParaRPr lang="en-GB" sz="1100" dirty="0">
              <a:solidFill>
                <a:prstClr val="white"/>
              </a:solidFill>
              <a:latin typeface="Arial" panose="020B0604020202020204"/>
              <a:cs typeface="Arial" panose="020B0604020202020204"/>
            </a:endParaRPr>
          </a:p>
          <a:p>
            <a:pPr>
              <a:defRPr/>
            </a:pPr>
            <a:endParaRPr lang="en-GB" dirty="0">
              <a:solidFill>
                <a:prstClr val="white"/>
              </a:solidFill>
              <a:latin typeface="Arial" panose="020B0604020202020204"/>
              <a:cs typeface="Arial" panose="020B0604020202020204"/>
            </a:endParaRPr>
          </a:p>
        </p:txBody>
      </p:sp>
      <p:sp>
        <p:nvSpPr>
          <p:cNvPr id="10" name="Title 1"/>
          <p:cNvSpPr>
            <a:spLocks noGrp="1"/>
          </p:cNvSpPr>
          <p:nvPr>
            <p:ph type="ctrTitle"/>
          </p:nvPr>
        </p:nvSpPr>
        <p:spPr>
          <a:xfrm>
            <a:off x="361951" y="1"/>
            <a:ext cx="8782049" cy="720197"/>
          </a:xfrm>
          <a:noFill/>
          <a:ln>
            <a:noFill/>
          </a:ln>
        </p:spPr>
        <p:txBody>
          <a:bodyPr/>
          <a:lstStyle/>
          <a:p>
            <a:r>
              <a:rPr lang="en-GB" sz="2000">
                <a:solidFill>
                  <a:srgbClr val="FFFF00"/>
                </a:solidFill>
              </a:rPr>
              <a:t>  </a:t>
            </a:r>
            <a:br>
              <a:rPr lang="en-GB" sz="3200">
                <a:solidFill>
                  <a:srgbClr val="FFFF00"/>
                </a:solidFill>
              </a:rPr>
            </a:br>
            <a:r>
              <a:rPr lang="en-GB" sz="3200">
                <a:solidFill>
                  <a:srgbClr val="FFFF00"/>
                </a:solidFill>
              </a:rPr>
              <a:t>  </a:t>
            </a:r>
            <a:r>
              <a:rPr lang="en-GB" sz="3200"/>
              <a:t>Access Participation and Success</a:t>
            </a:r>
          </a:p>
        </p:txBody>
      </p:sp>
      <p:sp>
        <p:nvSpPr>
          <p:cNvPr id="6" name="Rectangle 5">
            <a:extLst>
              <a:ext uri="{FF2B5EF4-FFF2-40B4-BE49-F238E27FC236}">
                <a16:creationId xmlns:a16="http://schemas.microsoft.com/office/drawing/2014/main" id="{173DF776-546A-4A60-B9FA-6B610212DB29}"/>
              </a:ext>
            </a:extLst>
          </p:cNvPr>
          <p:cNvSpPr/>
          <p:nvPr/>
        </p:nvSpPr>
        <p:spPr>
          <a:xfrm>
            <a:off x="0" y="933450"/>
            <a:ext cx="920115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1C500B-F492-4422-BC1F-6D0CC66707B8}"/>
              </a:ext>
            </a:extLst>
          </p:cNvPr>
          <p:cNvSpPr/>
          <p:nvPr/>
        </p:nvSpPr>
        <p:spPr>
          <a:xfrm>
            <a:off x="323850" y="933450"/>
            <a:ext cx="8782048"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cs typeface="Arial"/>
              </a:rPr>
              <a:t>Why do we need an Access, Participation and Success Strategy?</a:t>
            </a:r>
          </a:p>
        </p:txBody>
      </p:sp>
    </p:spTree>
    <p:extLst>
      <p:ext uri="{BB962C8B-B14F-4D97-AF65-F5344CB8AC3E}">
        <p14:creationId xmlns:p14="http://schemas.microsoft.com/office/powerpoint/2010/main" val="262783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971549"/>
            <a:ext cx="962025" cy="588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0" y="971551"/>
            <a:ext cx="9143999" cy="5886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1" y="1"/>
            <a:ext cx="9143999" cy="775597"/>
          </a:xfrm>
          <a:noFill/>
          <a:ln>
            <a:noFill/>
          </a:ln>
        </p:spPr>
        <p:txBody>
          <a:bodyPr/>
          <a:lstStyle/>
          <a:p>
            <a:r>
              <a:rPr lang="en-GB" sz="2000" dirty="0">
                <a:solidFill>
                  <a:srgbClr val="FFFF00"/>
                </a:solidFill>
              </a:rPr>
              <a:t>  </a:t>
            </a:r>
            <a:br>
              <a:rPr lang="en-GB" sz="3200" dirty="0"/>
            </a:br>
            <a:r>
              <a:rPr lang="en-GB" sz="3200" dirty="0">
                <a:solidFill>
                  <a:srgbClr val="FFFF00"/>
                </a:solidFill>
              </a:rPr>
              <a:t>  </a:t>
            </a:r>
            <a:r>
              <a:rPr lang="en-GB" dirty="0"/>
              <a:t>Access Participation and Success</a:t>
            </a:r>
          </a:p>
        </p:txBody>
      </p:sp>
      <p:sp>
        <p:nvSpPr>
          <p:cNvPr id="6" name="Rectangle 5">
            <a:extLst>
              <a:ext uri="{FF2B5EF4-FFF2-40B4-BE49-F238E27FC236}">
                <a16:creationId xmlns:a16="http://schemas.microsoft.com/office/drawing/2014/main" id="{5B0D2E44-280E-49B9-AC9B-42D2733A419D}"/>
              </a:ext>
            </a:extLst>
          </p:cNvPr>
          <p:cNvSpPr/>
          <p:nvPr/>
        </p:nvSpPr>
        <p:spPr>
          <a:xfrm>
            <a:off x="78377" y="1291859"/>
            <a:ext cx="8966244" cy="3463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29E2A37-7745-4126-BD34-0DA10A50FA18}"/>
              </a:ext>
            </a:extLst>
          </p:cNvPr>
          <p:cNvSpPr txBox="1"/>
          <p:nvPr/>
        </p:nvSpPr>
        <p:spPr>
          <a:xfrm>
            <a:off x="128066" y="1010060"/>
            <a:ext cx="8966244" cy="369332"/>
          </a:xfrm>
          <a:prstGeom prst="rect">
            <a:avLst/>
          </a:prstGeom>
          <a:noFill/>
          <a:ln w="57150">
            <a:solidFill>
              <a:schemeClr val="accent1"/>
            </a:solidFill>
          </a:ln>
        </p:spPr>
        <p:txBody>
          <a:bodyPr wrap="square" rtlCol="0">
            <a:spAutoFit/>
          </a:bodyPr>
          <a:lstStyle/>
          <a:p>
            <a:r>
              <a:rPr lang="en-GB" dirty="0">
                <a:solidFill>
                  <a:schemeClr val="bg1"/>
                </a:solidFill>
              </a:rPr>
              <a:t>Ambition:  To remove inequalities in access, participation and success in HE</a:t>
            </a:r>
          </a:p>
        </p:txBody>
      </p:sp>
      <p:sp>
        <p:nvSpPr>
          <p:cNvPr id="8" name="TextBox 7">
            <a:extLst>
              <a:ext uri="{FF2B5EF4-FFF2-40B4-BE49-F238E27FC236}">
                <a16:creationId xmlns:a16="http://schemas.microsoft.com/office/drawing/2014/main" id="{B5617511-EC45-49B9-8CF8-2E23A78F9320}"/>
              </a:ext>
            </a:extLst>
          </p:cNvPr>
          <p:cNvSpPr txBox="1"/>
          <p:nvPr/>
        </p:nvSpPr>
        <p:spPr>
          <a:xfrm>
            <a:off x="0" y="6405464"/>
            <a:ext cx="6503703" cy="461665"/>
          </a:xfrm>
          <a:prstGeom prst="rect">
            <a:avLst/>
          </a:prstGeom>
          <a:noFill/>
        </p:spPr>
        <p:txBody>
          <a:bodyPr wrap="none" rtlCol="0">
            <a:spAutoFit/>
          </a:bodyPr>
          <a:lstStyle/>
          <a:p>
            <a:r>
              <a:rPr lang="en-GB" sz="1200" dirty="0">
                <a:solidFill>
                  <a:schemeClr val="bg1"/>
                </a:solidFill>
                <a:hlinkClick r:id="rId3">
                  <a:extLst>
                    <a:ext uri="{A12FA001-AC4F-418D-AE19-62706E023703}">
                      <ahyp:hlinkClr xmlns:ahyp="http://schemas.microsoft.com/office/drawing/2018/hyperlinkcolor" val="tx"/>
                    </a:ext>
                  </a:extLst>
                </a:hlinkClick>
              </a:rPr>
              <a:t>Access, Participation and Success Strategy 2020 – 2025</a:t>
            </a:r>
            <a:endParaRPr lang="en-GB" sz="1200" dirty="0">
              <a:solidFill>
                <a:schemeClr val="bg1"/>
              </a:solidFill>
            </a:endParaRPr>
          </a:p>
          <a:p>
            <a:r>
              <a:rPr lang="en-GB" sz="1200" dirty="0">
                <a:solidFill>
                  <a:schemeClr val="bg1"/>
                </a:solidFill>
                <a:hlinkClick r:id="rId3">
                  <a:extLst>
                    <a:ext uri="{A12FA001-AC4F-418D-AE19-62706E023703}">
                      <ahyp:hlinkClr xmlns:ahyp="http://schemas.microsoft.com/office/drawing/2018/hyperlinkcolor" val="tx"/>
                    </a:ext>
                  </a:extLst>
                </a:hlinkClick>
              </a:rPr>
              <a:t>Access, Participation and Success website</a:t>
            </a:r>
            <a:r>
              <a:rPr lang="en-GB" sz="1200" dirty="0">
                <a:solidFill>
                  <a:schemeClr val="bg1"/>
                </a:solidFill>
              </a:rPr>
              <a:t> (includes links to nation funding body agreements)</a:t>
            </a:r>
          </a:p>
        </p:txBody>
      </p:sp>
      <p:graphicFrame>
        <p:nvGraphicFramePr>
          <p:cNvPr id="9" name="Table 8">
            <a:extLst>
              <a:ext uri="{FF2B5EF4-FFF2-40B4-BE49-F238E27FC236}">
                <a16:creationId xmlns:a16="http://schemas.microsoft.com/office/drawing/2014/main" id="{803C45C0-58FF-47F5-89D2-DB4AA9923A3C}"/>
              </a:ext>
            </a:extLst>
          </p:cNvPr>
          <p:cNvGraphicFramePr>
            <a:graphicFrameLocks noGrp="1"/>
          </p:cNvGraphicFramePr>
          <p:nvPr>
            <p:extLst>
              <p:ext uri="{D42A27DB-BD31-4B8C-83A1-F6EECF244321}">
                <p14:modId xmlns:p14="http://schemas.microsoft.com/office/powerpoint/2010/main" val="2400601388"/>
              </p:ext>
            </p:extLst>
          </p:nvPr>
        </p:nvGraphicFramePr>
        <p:xfrm>
          <a:off x="78376" y="4818172"/>
          <a:ext cx="8969827" cy="1356360"/>
        </p:xfrm>
        <a:graphic>
          <a:graphicData uri="http://schemas.openxmlformats.org/drawingml/2006/table">
            <a:tbl>
              <a:tblPr firstRow="1" bandRow="1">
                <a:tableStyleId>{5C22544A-7EE6-4342-B048-85BDC9FD1C3A}</a:tableStyleId>
              </a:tblPr>
              <a:tblGrid>
                <a:gridCol w="1364112">
                  <a:extLst>
                    <a:ext uri="{9D8B030D-6E8A-4147-A177-3AD203B41FA5}">
                      <a16:colId xmlns:a16="http://schemas.microsoft.com/office/drawing/2014/main" val="2293231822"/>
                    </a:ext>
                  </a:extLst>
                </a:gridCol>
                <a:gridCol w="808107">
                  <a:extLst>
                    <a:ext uri="{9D8B030D-6E8A-4147-A177-3AD203B41FA5}">
                      <a16:colId xmlns:a16="http://schemas.microsoft.com/office/drawing/2014/main" val="1620103518"/>
                    </a:ext>
                  </a:extLst>
                </a:gridCol>
                <a:gridCol w="1087061">
                  <a:extLst>
                    <a:ext uri="{9D8B030D-6E8A-4147-A177-3AD203B41FA5}">
                      <a16:colId xmlns:a16="http://schemas.microsoft.com/office/drawing/2014/main" val="1840079381"/>
                    </a:ext>
                  </a:extLst>
                </a:gridCol>
                <a:gridCol w="1086427">
                  <a:extLst>
                    <a:ext uri="{9D8B030D-6E8A-4147-A177-3AD203B41FA5}">
                      <a16:colId xmlns:a16="http://schemas.microsoft.com/office/drawing/2014/main" val="2482260298"/>
                    </a:ext>
                  </a:extLst>
                </a:gridCol>
                <a:gridCol w="830892">
                  <a:extLst>
                    <a:ext uri="{9D8B030D-6E8A-4147-A177-3AD203B41FA5}">
                      <a16:colId xmlns:a16="http://schemas.microsoft.com/office/drawing/2014/main" val="1966395224"/>
                    </a:ext>
                  </a:extLst>
                </a:gridCol>
                <a:gridCol w="1341960">
                  <a:extLst>
                    <a:ext uri="{9D8B030D-6E8A-4147-A177-3AD203B41FA5}">
                      <a16:colId xmlns:a16="http://schemas.microsoft.com/office/drawing/2014/main" val="1899288962"/>
                    </a:ext>
                  </a:extLst>
                </a:gridCol>
                <a:gridCol w="1225634">
                  <a:extLst>
                    <a:ext uri="{9D8B030D-6E8A-4147-A177-3AD203B41FA5}">
                      <a16:colId xmlns:a16="http://schemas.microsoft.com/office/drawing/2014/main" val="3492860234"/>
                    </a:ext>
                  </a:extLst>
                </a:gridCol>
                <a:gridCol w="1225634">
                  <a:extLst>
                    <a:ext uri="{9D8B030D-6E8A-4147-A177-3AD203B41FA5}">
                      <a16:colId xmlns:a16="http://schemas.microsoft.com/office/drawing/2014/main" val="3527698704"/>
                    </a:ext>
                  </a:extLst>
                </a:gridCol>
              </a:tblGrid>
              <a:tr h="364043">
                <a:tc>
                  <a:txBody>
                    <a:bodyPr/>
                    <a:lstStyle/>
                    <a:p>
                      <a:r>
                        <a:rPr lang="en-GB" sz="1100" dirty="0"/>
                        <a:t>BAME</a:t>
                      </a:r>
                    </a:p>
                  </a:txBody>
                  <a:tcPr/>
                </a:tc>
                <a:tc>
                  <a:txBody>
                    <a:bodyPr/>
                    <a:lstStyle/>
                    <a:p>
                      <a:r>
                        <a:rPr lang="en-GB" sz="1100" dirty="0"/>
                        <a:t>LSES </a:t>
                      </a:r>
                    </a:p>
                  </a:txBody>
                  <a:tcPr/>
                </a:tc>
                <a:tc>
                  <a:txBody>
                    <a:bodyPr/>
                    <a:lstStyle/>
                    <a:p>
                      <a:r>
                        <a:rPr lang="en-GB" sz="1100" dirty="0"/>
                        <a:t>Disabled</a:t>
                      </a:r>
                    </a:p>
                  </a:txBody>
                  <a:tcPr/>
                </a:tc>
                <a:tc>
                  <a:txBody>
                    <a:bodyPr/>
                    <a:lstStyle/>
                    <a:p>
                      <a:r>
                        <a:rPr lang="en-GB" sz="1100" dirty="0"/>
                        <a:t>Gender</a:t>
                      </a:r>
                    </a:p>
                  </a:txBody>
                  <a:tcPr/>
                </a:tc>
                <a:tc>
                  <a:txBody>
                    <a:bodyPr/>
                    <a:lstStyle/>
                    <a:p>
                      <a:r>
                        <a:rPr lang="en-GB" sz="1100" dirty="0"/>
                        <a:t>Carers</a:t>
                      </a:r>
                    </a:p>
                  </a:txBody>
                  <a:tcPr/>
                </a:tc>
                <a:tc>
                  <a:txBody>
                    <a:bodyPr/>
                    <a:lstStyle/>
                    <a:p>
                      <a:r>
                        <a:rPr lang="en-GB" sz="1100" dirty="0"/>
                        <a:t>Care experienced</a:t>
                      </a:r>
                    </a:p>
                  </a:txBody>
                  <a:tcPr/>
                </a:tc>
                <a:tc>
                  <a:txBody>
                    <a:bodyPr/>
                    <a:lstStyle/>
                    <a:p>
                      <a:r>
                        <a:rPr lang="en-GB" sz="1100" dirty="0"/>
                        <a:t>SiSE</a:t>
                      </a:r>
                    </a:p>
                  </a:txBody>
                  <a:tcPr/>
                </a:tc>
                <a:tc>
                  <a:txBody>
                    <a:bodyPr/>
                    <a:lstStyle/>
                    <a:p>
                      <a:r>
                        <a:rPr lang="en-GB" sz="1100" dirty="0"/>
                        <a:t>Low PEQs</a:t>
                      </a:r>
                    </a:p>
                  </a:txBody>
                  <a:tcPr/>
                </a:tc>
                <a:extLst>
                  <a:ext uri="{0D108BD9-81ED-4DB2-BD59-A6C34878D82A}">
                    <a16:rowId xmlns:a16="http://schemas.microsoft.com/office/drawing/2014/main" val="795390795"/>
                  </a:ext>
                </a:extLst>
              </a:tr>
              <a:tr h="370840">
                <a:tc>
                  <a:txBody>
                    <a:bodyPr/>
                    <a:lstStyle/>
                    <a:p>
                      <a:r>
                        <a:rPr lang="en-GB" sz="1100" dirty="0"/>
                        <a:t>Access</a:t>
                      </a:r>
                    </a:p>
                    <a:p>
                      <a:r>
                        <a:rPr lang="en-GB" sz="1100" dirty="0"/>
                        <a:t>Success</a:t>
                      </a:r>
                    </a:p>
                    <a:p>
                      <a:r>
                        <a:rPr lang="en-GB" sz="1100" dirty="0"/>
                        <a:t>Retention</a:t>
                      </a:r>
                    </a:p>
                    <a:p>
                      <a:r>
                        <a:rPr lang="en-GB" sz="1100" dirty="0"/>
                        <a:t>Progression</a:t>
                      </a:r>
                    </a:p>
                  </a:txBody>
                  <a:tcPr/>
                </a:tc>
                <a:tc>
                  <a:txBody>
                    <a:bodyPr/>
                    <a:lstStyle/>
                    <a:p>
                      <a:r>
                        <a:rPr lang="en-GB" sz="1100" dirty="0"/>
                        <a:t>Access</a:t>
                      </a:r>
                    </a:p>
                    <a:p>
                      <a:r>
                        <a:rPr lang="en-GB" sz="1100" dirty="0"/>
                        <a:t>Success</a:t>
                      </a:r>
                    </a:p>
                    <a:p>
                      <a:endParaRPr lang="en-GB" sz="1100" dirty="0"/>
                    </a:p>
                  </a:txBody>
                  <a:tcPr/>
                </a:tc>
                <a:tc>
                  <a:txBody>
                    <a:bodyPr/>
                    <a:lstStyle/>
                    <a:p>
                      <a:r>
                        <a:rPr lang="en-GB" sz="1100" dirty="0"/>
                        <a:t>Success</a:t>
                      </a:r>
                    </a:p>
                    <a:p>
                      <a:r>
                        <a:rPr lang="en-GB" sz="1100" dirty="0"/>
                        <a:t>Progression</a:t>
                      </a:r>
                    </a:p>
                  </a:txBody>
                  <a:tcPr/>
                </a:tc>
                <a:tc>
                  <a:txBody>
                    <a:bodyPr/>
                    <a:lstStyle/>
                    <a:p>
                      <a:r>
                        <a:rPr lang="en-GB" sz="1100" dirty="0"/>
                        <a:t>Access (discipline specific)</a:t>
                      </a:r>
                    </a:p>
                    <a:p>
                      <a:r>
                        <a:rPr lang="en-GB" sz="1100" dirty="0"/>
                        <a:t>Retention</a:t>
                      </a:r>
                    </a:p>
                    <a:p>
                      <a:endParaRPr lang="en-GB" sz="1100" dirty="0"/>
                    </a:p>
                  </a:txBody>
                  <a:tcPr/>
                </a:tc>
                <a:tc>
                  <a:txBody>
                    <a:bodyPr/>
                    <a:lstStyle/>
                    <a:p>
                      <a:r>
                        <a:rPr lang="en-GB" sz="1100" dirty="0"/>
                        <a:t>Access</a:t>
                      </a:r>
                    </a:p>
                  </a:txBody>
                  <a:tcPr/>
                </a:tc>
                <a:tc>
                  <a:txBody>
                    <a:bodyPr/>
                    <a:lstStyle/>
                    <a:p>
                      <a:r>
                        <a:rPr lang="en-GB" sz="1100" dirty="0"/>
                        <a:t>Access</a:t>
                      </a:r>
                    </a:p>
                  </a:txBody>
                  <a:tcPr/>
                </a:tc>
                <a:tc>
                  <a:txBody>
                    <a:bodyPr/>
                    <a:lstStyle/>
                    <a:p>
                      <a:r>
                        <a:rPr lang="en-GB" sz="1100" dirty="0"/>
                        <a:t>Access</a:t>
                      </a:r>
                    </a:p>
                    <a:p>
                      <a:r>
                        <a:rPr lang="en-GB" sz="1100" dirty="0"/>
                        <a:t>Success</a:t>
                      </a:r>
                    </a:p>
                  </a:txBody>
                  <a:tcPr/>
                </a:tc>
                <a:tc>
                  <a:txBody>
                    <a:bodyPr/>
                    <a:lstStyle/>
                    <a:p>
                      <a:r>
                        <a:rPr lang="en-GB" sz="1100" dirty="0"/>
                        <a:t>Success</a:t>
                      </a:r>
                    </a:p>
                    <a:p>
                      <a:r>
                        <a:rPr lang="en-GB" sz="1100" dirty="0"/>
                        <a:t>Retention</a:t>
                      </a:r>
                    </a:p>
                  </a:txBody>
                  <a:tcPr/>
                </a:tc>
                <a:extLst>
                  <a:ext uri="{0D108BD9-81ED-4DB2-BD59-A6C34878D82A}">
                    <a16:rowId xmlns:a16="http://schemas.microsoft.com/office/drawing/2014/main" val="1249742735"/>
                  </a:ext>
                </a:extLst>
              </a:tr>
            </a:tbl>
          </a:graphicData>
        </a:graphic>
      </p:graphicFrame>
      <p:sp>
        <p:nvSpPr>
          <p:cNvPr id="11" name="TextBox 10">
            <a:extLst>
              <a:ext uri="{FF2B5EF4-FFF2-40B4-BE49-F238E27FC236}">
                <a16:creationId xmlns:a16="http://schemas.microsoft.com/office/drawing/2014/main" id="{9771AADA-B5DF-48DB-8AA9-7F2E61471E14}"/>
              </a:ext>
            </a:extLst>
          </p:cNvPr>
          <p:cNvSpPr txBox="1"/>
          <p:nvPr/>
        </p:nvSpPr>
        <p:spPr>
          <a:xfrm>
            <a:off x="4304555" y="1466924"/>
            <a:ext cx="3951266" cy="3924151"/>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GB" dirty="0">
                <a:solidFill>
                  <a:schemeClr val="bg1"/>
                </a:solidFill>
              </a:rPr>
              <a:t>Strategically coordinated</a:t>
            </a:r>
          </a:p>
          <a:p>
            <a:pPr marL="285750" indent="-285750">
              <a:spcAft>
                <a:spcPts val="600"/>
              </a:spcAft>
              <a:buFont typeface="Wingdings" panose="05000000000000000000" pitchFamily="2" charset="2"/>
              <a:buChar char="Ø"/>
            </a:pPr>
            <a:r>
              <a:rPr lang="en-GB" dirty="0">
                <a:solidFill>
                  <a:schemeClr val="bg1"/>
                </a:solidFill>
              </a:rPr>
              <a:t>Recognition of institutional and faculty responsibilities</a:t>
            </a:r>
          </a:p>
          <a:p>
            <a:pPr marL="285750" indent="-285750">
              <a:spcAft>
                <a:spcPts val="600"/>
              </a:spcAft>
              <a:buFont typeface="Wingdings" panose="05000000000000000000" pitchFamily="2" charset="2"/>
              <a:buChar char="Ø"/>
            </a:pPr>
            <a:r>
              <a:rPr lang="en-GB" dirty="0">
                <a:solidFill>
                  <a:schemeClr val="bg1"/>
                </a:solidFill>
              </a:rPr>
              <a:t>Embedding </a:t>
            </a:r>
          </a:p>
          <a:p>
            <a:pPr marL="714375" indent="-285750">
              <a:spcAft>
                <a:spcPts val="600"/>
              </a:spcAft>
              <a:buFont typeface="Wingdings" panose="05000000000000000000" pitchFamily="2" charset="2"/>
              <a:buChar char="Ø"/>
            </a:pPr>
            <a:r>
              <a:rPr lang="en-GB" dirty="0">
                <a:solidFill>
                  <a:schemeClr val="bg1"/>
                </a:solidFill>
              </a:rPr>
              <a:t>	</a:t>
            </a:r>
            <a:r>
              <a:rPr lang="en-GB" sz="1600" dirty="0">
                <a:solidFill>
                  <a:schemeClr val="bg1"/>
                </a:solidFill>
              </a:rPr>
              <a:t>Theory of change methodology </a:t>
            </a:r>
          </a:p>
          <a:p>
            <a:pPr marL="714375" indent="-285750">
              <a:spcAft>
                <a:spcPts val="600"/>
              </a:spcAft>
              <a:buFont typeface="Wingdings" panose="05000000000000000000" pitchFamily="2" charset="2"/>
              <a:buChar char="Ø"/>
            </a:pPr>
            <a:r>
              <a:rPr lang="en-GB" sz="1600" dirty="0">
                <a:solidFill>
                  <a:schemeClr val="bg1"/>
                </a:solidFill>
              </a:rPr>
              <a:t>	Equality analysis</a:t>
            </a:r>
          </a:p>
          <a:p>
            <a:pPr marL="269875" indent="-269875">
              <a:spcAft>
                <a:spcPts val="600"/>
              </a:spcAft>
              <a:buFont typeface="Wingdings" panose="05000000000000000000" pitchFamily="2" charset="2"/>
              <a:buChar char="Ø"/>
            </a:pPr>
            <a:r>
              <a:rPr lang="en-GB" dirty="0">
                <a:solidFill>
                  <a:schemeClr val="bg1"/>
                </a:solidFill>
              </a:rPr>
              <a:t>Sharing of good practice</a:t>
            </a:r>
          </a:p>
          <a:p>
            <a:pPr marL="269875" indent="-269875">
              <a:spcAft>
                <a:spcPts val="600"/>
              </a:spcAft>
              <a:buFont typeface="Wingdings" panose="05000000000000000000" pitchFamily="2" charset="2"/>
              <a:buChar char="Ø"/>
            </a:pPr>
            <a:r>
              <a:rPr lang="en-GB" dirty="0">
                <a:solidFill>
                  <a:schemeClr val="bg1"/>
                </a:solidFill>
              </a:rPr>
              <a:t>Embedding learning into BAU across the University</a:t>
            </a:r>
          </a:p>
          <a:p>
            <a:endParaRPr lang="en-GB" dirty="0"/>
          </a:p>
          <a:p>
            <a:r>
              <a:rPr lang="en-GB" dirty="0"/>
              <a:t>	</a:t>
            </a:r>
          </a:p>
          <a:p>
            <a:r>
              <a:rPr lang="en-GB" dirty="0"/>
              <a:t>		  		</a:t>
            </a:r>
          </a:p>
        </p:txBody>
      </p:sp>
      <p:pic>
        <p:nvPicPr>
          <p:cNvPr id="13" name="Picture 12" descr="A close up of a logo&#10;&#10;Description automatically generated">
            <a:extLst>
              <a:ext uri="{FF2B5EF4-FFF2-40B4-BE49-F238E27FC236}">
                <a16:creationId xmlns:a16="http://schemas.microsoft.com/office/drawing/2014/main" id="{11A98F79-2BA9-42E3-962B-4312D5E75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7" y="1141040"/>
            <a:ext cx="5630571" cy="3982168"/>
          </a:xfrm>
          <a:prstGeom prst="rect">
            <a:avLst/>
          </a:prstGeom>
        </p:spPr>
      </p:pic>
    </p:spTree>
    <p:extLst>
      <p:ext uri="{BB962C8B-B14F-4D97-AF65-F5344CB8AC3E}">
        <p14:creationId xmlns:p14="http://schemas.microsoft.com/office/powerpoint/2010/main" val="280382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62025"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1" y="1019503"/>
            <a:ext cx="9143999" cy="589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 </a:t>
            </a:r>
          </a:p>
        </p:txBody>
      </p:sp>
      <p:sp>
        <p:nvSpPr>
          <p:cNvPr id="10" name="Title 1"/>
          <p:cNvSpPr>
            <a:spLocks noGrp="1"/>
          </p:cNvSpPr>
          <p:nvPr>
            <p:ph type="ctrTitle"/>
          </p:nvPr>
        </p:nvSpPr>
        <p:spPr>
          <a:xfrm>
            <a:off x="1" y="1"/>
            <a:ext cx="9143999" cy="1384995"/>
          </a:xfrm>
          <a:noFill/>
          <a:ln>
            <a:noFill/>
          </a:ln>
        </p:spPr>
        <p:txBody>
          <a:bodyPr/>
          <a:lstStyle/>
          <a:p>
            <a:r>
              <a:rPr lang="en-GB" sz="2000">
                <a:solidFill>
                  <a:srgbClr val="FFFF00"/>
                </a:solidFill>
              </a:rPr>
              <a:t>  </a:t>
            </a:r>
            <a:br>
              <a:rPr lang="en-GB" sz="3200">
                <a:solidFill>
                  <a:srgbClr val="FFFF00"/>
                </a:solidFill>
              </a:rPr>
            </a:br>
            <a:r>
              <a:rPr lang="en-GB" sz="3200">
                <a:solidFill>
                  <a:srgbClr val="FFFF00"/>
                </a:solidFill>
              </a:rPr>
              <a:t>  </a:t>
            </a:r>
            <a:r>
              <a:rPr lang="en-US" sz="4000">
                <a:latin typeface="+mn-lt"/>
              </a:rPr>
              <a:t>Access and Participation Plan </a:t>
            </a:r>
            <a:br>
              <a:rPr lang="en-US" sz="4000">
                <a:latin typeface="+mn-lt"/>
              </a:rPr>
            </a:br>
            <a:r>
              <a:rPr lang="en-US" sz="4000">
                <a:latin typeface="+mn-lt"/>
              </a:rPr>
              <a:t>  </a:t>
            </a:r>
            <a:endParaRPr lang="en-GB" sz="3200">
              <a:latin typeface="+mn-lt"/>
            </a:endParaRPr>
          </a:p>
        </p:txBody>
      </p:sp>
      <p:sp>
        <p:nvSpPr>
          <p:cNvPr id="5" name="Rectangle 4">
            <a:extLst>
              <a:ext uri="{FF2B5EF4-FFF2-40B4-BE49-F238E27FC236}">
                <a16:creationId xmlns:a16="http://schemas.microsoft.com/office/drawing/2014/main" id="{538A5551-1DF5-44BF-A16D-451B53B3E2DE}"/>
              </a:ext>
            </a:extLst>
          </p:cNvPr>
          <p:cNvSpPr/>
          <p:nvPr/>
        </p:nvSpPr>
        <p:spPr>
          <a:xfrm>
            <a:off x="373701" y="1679338"/>
            <a:ext cx="8396598" cy="4780796"/>
          </a:xfrm>
          <a:prstGeom prst="rect">
            <a:avLst/>
          </a:prstGeom>
        </p:spPr>
        <p:txBody>
          <a:bodyPr wrap="square">
            <a:spAutoFit/>
          </a:bodyPr>
          <a:lstStyle/>
          <a:p>
            <a:pPr marL="171450" indent="-171450" defTabSz="685800">
              <a:spcAft>
                <a:spcPts val="1000"/>
              </a:spcAft>
              <a:buFont typeface="Arial" panose="020B0604020202020204" pitchFamily="34" charset="0"/>
              <a:buChar char="•"/>
            </a:pPr>
            <a:r>
              <a:rPr lang="en-GB" sz="2000" b="1" dirty="0">
                <a:solidFill>
                  <a:schemeClr val="bg1">
                    <a:lumMod val="95000"/>
                  </a:schemeClr>
                </a:solidFill>
              </a:rPr>
              <a:t>Access and Participation Plans are a condition of registration with the Office for Students</a:t>
            </a:r>
          </a:p>
          <a:p>
            <a:pPr marL="171450" indent="-171450" defTabSz="685800">
              <a:spcAft>
                <a:spcPts val="1000"/>
              </a:spcAft>
              <a:buFont typeface="Arial" panose="020B0604020202020204" pitchFamily="34" charset="0"/>
              <a:buChar char="•"/>
            </a:pPr>
            <a:r>
              <a:rPr lang="en-GB" sz="2000" dirty="0">
                <a:solidFill>
                  <a:schemeClr val="accent2">
                    <a:lumMod val="60000"/>
                    <a:lumOff val="40000"/>
                  </a:schemeClr>
                </a:solidFill>
              </a:rPr>
              <a:t>Failure to have an approved plan means:</a:t>
            </a:r>
          </a:p>
          <a:p>
            <a:pPr marL="514350" lvl="1" indent="-171450" defTabSz="685800">
              <a:spcAft>
                <a:spcPts val="1000"/>
              </a:spcAft>
              <a:buFont typeface="Arial" panose="020B0604020202020204" pitchFamily="34" charset="0"/>
              <a:buChar char="•"/>
            </a:pPr>
            <a:r>
              <a:rPr lang="en-GB" sz="2000" dirty="0">
                <a:solidFill>
                  <a:schemeClr val="bg1">
                    <a:lumMod val="95000"/>
                  </a:schemeClr>
                </a:solidFill>
              </a:rPr>
              <a:t>students (in England) not eligible to apply for financial support through the Student Loans Company</a:t>
            </a:r>
          </a:p>
          <a:p>
            <a:pPr marL="514350" lvl="1" indent="-171450" defTabSz="685800">
              <a:spcAft>
                <a:spcPts val="1000"/>
              </a:spcAft>
              <a:buFont typeface="Arial" panose="020B0604020202020204" pitchFamily="34" charset="0"/>
              <a:buChar char="•"/>
            </a:pPr>
            <a:r>
              <a:rPr lang="en-GB" sz="2000" dirty="0">
                <a:solidFill>
                  <a:schemeClr val="bg1">
                    <a:lumMod val="95000"/>
                  </a:schemeClr>
                </a:solidFill>
              </a:rPr>
              <a:t>the University is ineligible to apply for other grants and funding opportunities</a:t>
            </a:r>
          </a:p>
          <a:p>
            <a:pPr marL="180975" lvl="1" indent="-171450" defTabSz="685800">
              <a:spcAft>
                <a:spcPts val="1000"/>
              </a:spcAft>
              <a:buFont typeface="Arial" panose="020B0604020202020204" pitchFamily="34" charset="0"/>
              <a:buChar char="•"/>
            </a:pPr>
            <a:r>
              <a:rPr lang="en-GB" sz="2000" dirty="0">
                <a:solidFill>
                  <a:schemeClr val="accent2">
                    <a:lumMod val="60000"/>
                    <a:lumOff val="40000"/>
                  </a:schemeClr>
                </a:solidFill>
              </a:rPr>
              <a:t>Non-compliance could mean:</a:t>
            </a:r>
          </a:p>
          <a:p>
            <a:pPr marL="523875" lvl="2" indent="-171450" defTabSz="685800">
              <a:spcAft>
                <a:spcPts val="1000"/>
              </a:spcAft>
              <a:buFont typeface="Arial" panose="020B0604020202020204" pitchFamily="34" charset="0"/>
              <a:buChar char="•"/>
            </a:pPr>
            <a:r>
              <a:rPr lang="en-GB" sz="2000" dirty="0">
                <a:solidFill>
                  <a:schemeClr val="bg1">
                    <a:lumMod val="95000"/>
                  </a:schemeClr>
                </a:solidFill>
              </a:rPr>
              <a:t>financial penalties</a:t>
            </a:r>
          </a:p>
          <a:p>
            <a:pPr marL="523875" lvl="2" indent="-171450" defTabSz="685800">
              <a:spcAft>
                <a:spcPts val="1000"/>
              </a:spcAft>
              <a:buFont typeface="Arial" panose="020B0604020202020204" pitchFamily="34" charset="0"/>
              <a:buChar char="•"/>
            </a:pPr>
            <a:r>
              <a:rPr lang="en-GB" sz="2000" dirty="0">
                <a:solidFill>
                  <a:schemeClr val="bg1">
                    <a:lumMod val="95000"/>
                  </a:schemeClr>
                </a:solidFill>
              </a:rPr>
              <a:t>conditions imposed</a:t>
            </a:r>
          </a:p>
          <a:p>
            <a:pPr marL="523875" lvl="2" indent="-171450" defTabSz="685800">
              <a:spcAft>
                <a:spcPts val="1000"/>
              </a:spcAft>
              <a:buFont typeface="Arial" panose="020B0604020202020204" pitchFamily="34" charset="0"/>
              <a:buChar char="•"/>
            </a:pPr>
            <a:r>
              <a:rPr lang="en-GB" sz="2000" dirty="0">
                <a:solidFill>
                  <a:schemeClr val="bg1">
                    <a:lumMod val="95000"/>
                  </a:schemeClr>
                </a:solidFill>
              </a:rPr>
              <a:t>enhanced monitoring</a:t>
            </a:r>
          </a:p>
          <a:p>
            <a:pPr marL="523875" lvl="2" indent="-171450" defTabSz="685800">
              <a:spcAft>
                <a:spcPts val="1000"/>
              </a:spcAft>
              <a:buFont typeface="Arial" panose="020B0604020202020204" pitchFamily="34" charset="0"/>
              <a:buChar char="•"/>
            </a:pPr>
            <a:r>
              <a:rPr lang="en-GB" sz="2000" dirty="0">
                <a:solidFill>
                  <a:schemeClr val="bg1">
                    <a:lumMod val="95000"/>
                  </a:schemeClr>
                </a:solidFill>
              </a:rPr>
              <a:t>registration refusal</a:t>
            </a:r>
          </a:p>
        </p:txBody>
      </p:sp>
      <p:sp>
        <p:nvSpPr>
          <p:cNvPr id="4" name="Rectangle 3">
            <a:extLst>
              <a:ext uri="{FF2B5EF4-FFF2-40B4-BE49-F238E27FC236}">
                <a16:creationId xmlns:a16="http://schemas.microsoft.com/office/drawing/2014/main" id="{7C8F45F6-1589-4463-AA06-8E317F4F5ACF}"/>
              </a:ext>
            </a:extLst>
          </p:cNvPr>
          <p:cNvSpPr/>
          <p:nvPr/>
        </p:nvSpPr>
        <p:spPr>
          <a:xfrm>
            <a:off x="0" y="945932"/>
            <a:ext cx="9144000" cy="52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accent1"/>
                </a:solidFill>
              </a:rPr>
              <a:t>    </a:t>
            </a:r>
            <a:r>
              <a:rPr lang="en-GB" sz="2400" b="1">
                <a:solidFill>
                  <a:schemeClr val="accent1"/>
                </a:solidFill>
              </a:rPr>
              <a:t>2020/21 to 2024/25</a:t>
            </a:r>
            <a:endParaRPr lang="en-GB" b="1">
              <a:solidFill>
                <a:schemeClr val="accent1"/>
              </a:solidFill>
            </a:endParaRPr>
          </a:p>
        </p:txBody>
      </p:sp>
    </p:spTree>
    <p:extLst>
      <p:ext uri="{BB962C8B-B14F-4D97-AF65-F5344CB8AC3E}">
        <p14:creationId xmlns:p14="http://schemas.microsoft.com/office/powerpoint/2010/main" val="351112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40E9B-F316-4A7A-A418-5886E21554FE}"/>
              </a:ext>
            </a:extLst>
          </p:cNvPr>
          <p:cNvSpPr/>
          <p:nvPr/>
        </p:nvSpPr>
        <p:spPr>
          <a:xfrm>
            <a:off x="0" y="1945407"/>
            <a:ext cx="9144000" cy="491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10590B3-D48E-41BC-9793-9B95B9A76185}"/>
              </a:ext>
            </a:extLst>
          </p:cNvPr>
          <p:cNvSpPr/>
          <p:nvPr/>
        </p:nvSpPr>
        <p:spPr>
          <a:xfrm>
            <a:off x="231228" y="2029539"/>
            <a:ext cx="8639503" cy="2185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defTabSz="685800"/>
            <a:r>
              <a:rPr lang="en-US" dirty="0">
                <a:solidFill>
                  <a:schemeClr val="bg1">
                    <a:lumMod val="95000"/>
                  </a:schemeClr>
                </a:solidFill>
              </a:rPr>
              <a:t>Drawn from analysis of OFS and internal data, universities MUST set ambitious targets to reduce inequitable outcomes for students, with a particular focus on:</a:t>
            </a:r>
          </a:p>
          <a:p>
            <a:pPr marL="0" lvl="2" defTabSz="685800"/>
            <a:endParaRPr lang="en-US" dirty="0">
              <a:solidFill>
                <a:schemeClr val="bg1">
                  <a:lumMod val="95000"/>
                </a:schemeClr>
              </a:solidFill>
            </a:endParaRPr>
          </a:p>
          <a:p>
            <a:pPr marL="620395" lvl="2" indent="-301625" defTabSz="685800">
              <a:buFont typeface="Arial" panose="020B0604020202020204" pitchFamily="34" charset="0"/>
              <a:buChar char="•"/>
            </a:pPr>
            <a:r>
              <a:rPr lang="en-US" dirty="0">
                <a:solidFill>
                  <a:schemeClr val="bg1">
                    <a:lumMod val="95000"/>
                  </a:schemeClr>
                </a:solidFill>
              </a:rPr>
              <a:t>Low socio-economic status</a:t>
            </a:r>
            <a:endParaRPr lang="en-US" dirty="0">
              <a:solidFill>
                <a:schemeClr val="bg1">
                  <a:lumMod val="95000"/>
                </a:schemeClr>
              </a:solidFill>
              <a:cs typeface="Arial" panose="020B0604020202020204"/>
            </a:endParaRPr>
          </a:p>
          <a:p>
            <a:pPr marL="620395" lvl="2" indent="-301625" defTabSz="685800">
              <a:buFont typeface="Arial" panose="020B0604020202020204" pitchFamily="34" charset="0"/>
              <a:buChar char="•"/>
            </a:pPr>
            <a:r>
              <a:rPr lang="en-US" dirty="0">
                <a:solidFill>
                  <a:schemeClr val="bg1"/>
                </a:solidFill>
              </a:rPr>
              <a:t>Black, Asian and minority ethnic (BAME) disaggregated </a:t>
            </a:r>
            <a:endParaRPr lang="en-US" dirty="0">
              <a:solidFill>
                <a:schemeClr val="bg1"/>
              </a:solidFill>
              <a:cs typeface="Arial"/>
            </a:endParaRPr>
          </a:p>
          <a:p>
            <a:pPr marL="620395" lvl="2" indent="-301625" defTabSz="685800">
              <a:buFont typeface="Arial" panose="020B0604020202020204" pitchFamily="34" charset="0"/>
              <a:buChar char="•"/>
            </a:pPr>
            <a:r>
              <a:rPr lang="en-US" dirty="0">
                <a:solidFill>
                  <a:schemeClr val="bg1"/>
                </a:solidFill>
              </a:rPr>
              <a:t>Disabled students (disaggregated by physical, mental and specific learning </a:t>
            </a:r>
            <a:r>
              <a:rPr lang="en-US" dirty="0">
                <a:solidFill>
                  <a:schemeClr val="bg1">
                    <a:lumMod val="95000"/>
                  </a:schemeClr>
                </a:solidFill>
              </a:rPr>
              <a:t>difficulties)</a:t>
            </a:r>
            <a:endParaRPr lang="en-US" dirty="0">
              <a:solidFill>
                <a:schemeClr val="bg1">
                  <a:lumMod val="95000"/>
                </a:schemeClr>
              </a:solidFill>
              <a:cs typeface="Arial" panose="020B0604020202020204"/>
            </a:endParaRPr>
          </a:p>
          <a:p>
            <a:pPr marL="620395" lvl="2" indent="-301625" defTabSz="685800">
              <a:buFont typeface="Arial" panose="020B0604020202020204" pitchFamily="34" charset="0"/>
              <a:buChar char="•"/>
            </a:pPr>
            <a:r>
              <a:rPr lang="en-US" dirty="0">
                <a:solidFill>
                  <a:schemeClr val="bg1">
                    <a:lumMod val="95000"/>
                  </a:schemeClr>
                </a:solidFill>
              </a:rPr>
              <a:t>Mature learners</a:t>
            </a:r>
            <a:endParaRPr lang="en-US" dirty="0">
              <a:solidFill>
                <a:schemeClr val="bg1">
                  <a:lumMod val="95000"/>
                </a:schemeClr>
              </a:solidFill>
              <a:cs typeface="Arial" panose="020B0604020202020204"/>
            </a:endParaRPr>
          </a:p>
          <a:p>
            <a:pPr marL="620395" lvl="2" indent="-301625" defTabSz="685800">
              <a:buFont typeface="Arial" panose="020B0604020202020204" pitchFamily="34" charset="0"/>
              <a:buChar char="•"/>
            </a:pPr>
            <a:r>
              <a:rPr lang="en-US" dirty="0">
                <a:solidFill>
                  <a:schemeClr val="bg1">
                    <a:lumMod val="95000"/>
                  </a:schemeClr>
                </a:solidFill>
              </a:rPr>
              <a:t>Care leavers</a:t>
            </a:r>
            <a:endParaRPr lang="en-US" dirty="0">
              <a:solidFill>
                <a:schemeClr val="bg1">
                  <a:lumMod val="95000"/>
                </a:schemeClr>
              </a:solidFill>
              <a:cs typeface="Arial" panose="020B0604020202020204"/>
            </a:endParaRPr>
          </a:p>
        </p:txBody>
      </p:sp>
      <p:sp>
        <p:nvSpPr>
          <p:cNvPr id="10" name="Title 1"/>
          <p:cNvSpPr>
            <a:spLocks noGrp="1"/>
          </p:cNvSpPr>
          <p:nvPr>
            <p:ph type="ctrTitle"/>
          </p:nvPr>
        </p:nvSpPr>
        <p:spPr>
          <a:xfrm>
            <a:off x="1" y="1"/>
            <a:ext cx="9143999" cy="1384995"/>
          </a:xfrm>
          <a:noFill/>
          <a:ln>
            <a:noFill/>
          </a:ln>
        </p:spPr>
        <p:txBody>
          <a:bodyPr/>
          <a:lstStyle/>
          <a:p>
            <a:r>
              <a:rPr lang="en-GB" sz="2000">
                <a:solidFill>
                  <a:srgbClr val="FFFF00"/>
                </a:solidFill>
              </a:rPr>
              <a:t>  </a:t>
            </a:r>
            <a:br>
              <a:rPr lang="en-GB" sz="3200">
                <a:solidFill>
                  <a:srgbClr val="FFFF00"/>
                </a:solidFill>
              </a:rPr>
            </a:br>
            <a:r>
              <a:rPr lang="en-GB" sz="3200">
                <a:solidFill>
                  <a:srgbClr val="FFFF00"/>
                </a:solidFill>
              </a:rPr>
              <a:t>  </a:t>
            </a:r>
            <a:r>
              <a:rPr lang="en-US" sz="4000">
                <a:latin typeface="+mn-lt"/>
              </a:rPr>
              <a:t>Access and Participation Plan </a:t>
            </a:r>
            <a:br>
              <a:rPr lang="en-US" sz="4000">
                <a:latin typeface="+mn-lt"/>
              </a:rPr>
            </a:br>
            <a:r>
              <a:rPr lang="en-US" sz="4000">
                <a:latin typeface="+mn-lt"/>
              </a:rPr>
              <a:t>  2020/21 – 2024/25</a:t>
            </a:r>
            <a:endParaRPr lang="en-GB" sz="320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105103" y="1469128"/>
            <a:ext cx="9375227" cy="47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accent1"/>
                </a:solidFill>
              </a:rPr>
              <a:t>  </a:t>
            </a:r>
            <a:r>
              <a:rPr lang="en-US" sz="2400" b="1" err="1">
                <a:solidFill>
                  <a:schemeClr val="accent1"/>
                </a:solidFill>
              </a:rPr>
              <a:t>OfS</a:t>
            </a:r>
            <a:r>
              <a:rPr lang="en-US" sz="2400" b="1">
                <a:solidFill>
                  <a:schemeClr val="accent1"/>
                </a:solidFill>
              </a:rPr>
              <a:t> mandatory areas of focus</a:t>
            </a:r>
            <a:endParaRPr lang="en-GB" b="1">
              <a:solidFill>
                <a:schemeClr val="accent1"/>
              </a:solidFill>
            </a:endParaRPr>
          </a:p>
        </p:txBody>
      </p:sp>
      <p:sp>
        <p:nvSpPr>
          <p:cNvPr id="8" name="Rectangle 7">
            <a:extLst>
              <a:ext uri="{FF2B5EF4-FFF2-40B4-BE49-F238E27FC236}">
                <a16:creationId xmlns:a16="http://schemas.microsoft.com/office/drawing/2014/main" id="{96E572F1-875F-4BD7-931A-1C42E2C44510}"/>
              </a:ext>
            </a:extLst>
          </p:cNvPr>
          <p:cNvSpPr/>
          <p:nvPr/>
        </p:nvSpPr>
        <p:spPr>
          <a:xfrm>
            <a:off x="0" y="4650995"/>
            <a:ext cx="9144000" cy="523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    </a:t>
            </a:r>
            <a:r>
              <a:rPr lang="en-GB" sz="2400" b="1" dirty="0">
                <a:solidFill>
                  <a:schemeClr val="accent1"/>
                </a:solidFill>
              </a:rPr>
              <a:t>BUT…</a:t>
            </a:r>
            <a:endParaRPr lang="en-GB" b="1" dirty="0">
              <a:solidFill>
                <a:schemeClr val="accent1"/>
              </a:solidFill>
            </a:endParaRPr>
          </a:p>
        </p:txBody>
      </p:sp>
      <p:sp>
        <p:nvSpPr>
          <p:cNvPr id="3" name="Rectangle 2">
            <a:extLst>
              <a:ext uri="{FF2B5EF4-FFF2-40B4-BE49-F238E27FC236}">
                <a16:creationId xmlns:a16="http://schemas.microsoft.com/office/drawing/2014/main" id="{5E36BF65-FAC8-414E-9BAE-D6E4ABEB2EA0}"/>
              </a:ext>
            </a:extLst>
          </p:cNvPr>
          <p:cNvSpPr/>
          <p:nvPr/>
        </p:nvSpPr>
        <p:spPr>
          <a:xfrm>
            <a:off x="231227" y="5554431"/>
            <a:ext cx="8912773" cy="923330"/>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rPr>
              <a:t>There is a persistent sector-wide gap in higher degrees awarded for Black students</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This is an Equality and Diversity priority as well as the OFS</a:t>
            </a:r>
          </a:p>
        </p:txBody>
      </p:sp>
    </p:spTree>
    <p:extLst>
      <p:ext uri="{BB962C8B-B14F-4D97-AF65-F5344CB8AC3E}">
        <p14:creationId xmlns:p14="http://schemas.microsoft.com/office/powerpoint/2010/main" val="408606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62025"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128095" y="1735831"/>
            <a:ext cx="9015905" cy="5122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GB" sz="1900" b="1" dirty="0">
                <a:solidFill>
                  <a:schemeClr val="accent2">
                    <a:lumMod val="60000"/>
                    <a:lumOff val="40000"/>
                  </a:schemeClr>
                </a:solidFill>
                <a:latin typeface="Calibri"/>
                <a:cs typeface="Calibri"/>
              </a:rPr>
              <a:t>Reduce the gap in the award of module passes between </a:t>
            </a:r>
            <a:endParaRPr lang="en-GB" sz="1900" b="1"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85750" defTabSz="685800">
              <a:buFont typeface="Arial" panose="020B0604020202020204" pitchFamily="34" charset="0"/>
              <a:buChar char="•"/>
            </a:pPr>
            <a:r>
              <a:rPr lang="en-GB" sz="1900" dirty="0">
                <a:solidFill>
                  <a:schemeClr val="accent2">
                    <a:lumMod val="60000"/>
                    <a:lumOff val="40000"/>
                  </a:schemeClr>
                </a:solidFill>
                <a:latin typeface="Calibri"/>
                <a:cs typeface="Calibri"/>
              </a:rPr>
              <a:t>	</a:t>
            </a:r>
            <a:r>
              <a:rPr lang="en-GB" sz="1900" b="1" dirty="0">
                <a:solidFill>
                  <a:schemeClr val="accent2">
                    <a:lumMod val="60000"/>
                    <a:lumOff val="40000"/>
                  </a:schemeClr>
                </a:solidFill>
                <a:latin typeface="Calibri"/>
                <a:cs typeface="Calibri"/>
              </a:rPr>
              <a:t>Black and White students </a:t>
            </a:r>
            <a:endParaRPr lang="en-GB" sz="1900" b="1"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8575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Physically disabled students and those with no disability </a:t>
            </a:r>
          </a:p>
          <a:p>
            <a:pPr marL="631825" indent="-28575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Students within IMD Q1 and IMD Q5</a:t>
            </a:r>
          </a:p>
          <a:p>
            <a:pPr marL="631825" indent="-28575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Students with mental health conditions and those with no disability </a:t>
            </a:r>
          </a:p>
          <a:p>
            <a:pPr defTabSz="685800"/>
            <a:endParaRPr lang="en-GB" sz="1600" b="1" dirty="0">
              <a:solidFill>
                <a:schemeClr val="bg1">
                  <a:lumMod val="95000"/>
                </a:schemeClr>
              </a:solidFill>
              <a:latin typeface="Calibri" panose="020F0502020204030204" pitchFamily="34" charset="0"/>
              <a:cs typeface="Calibri" panose="020F0502020204030204" pitchFamily="34" charset="0"/>
            </a:endParaRPr>
          </a:p>
          <a:p>
            <a:pPr defTabSz="685800"/>
            <a:r>
              <a:rPr lang="en-GB" sz="2000" b="1" dirty="0">
                <a:solidFill>
                  <a:schemeClr val="accent2">
                    <a:lumMod val="60000"/>
                    <a:lumOff val="40000"/>
                  </a:schemeClr>
                </a:solidFill>
                <a:latin typeface="Calibri"/>
                <a:cs typeface="Calibri"/>
              </a:rPr>
              <a:t>Reduce the gap in the award of good module passes between </a:t>
            </a:r>
            <a:endParaRPr lang="en-GB" sz="1600" b="1"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85750" defTabSz="685800">
              <a:buFont typeface="Arial" panose="020B0604020202020204" pitchFamily="34" charset="0"/>
              <a:buChar char="•"/>
            </a:pPr>
            <a:r>
              <a:rPr lang="en-GB" sz="1600" dirty="0">
                <a:solidFill>
                  <a:schemeClr val="accent2">
                    <a:lumMod val="60000"/>
                    <a:lumOff val="40000"/>
                  </a:schemeClr>
                </a:solidFill>
                <a:latin typeface="Calibri"/>
                <a:cs typeface="Calibri"/>
              </a:rPr>
              <a:t>	</a:t>
            </a:r>
            <a:r>
              <a:rPr lang="en-GB" sz="2000" b="1" dirty="0">
                <a:solidFill>
                  <a:schemeClr val="accent2">
                    <a:lumMod val="60000"/>
                    <a:lumOff val="40000"/>
                  </a:schemeClr>
                </a:solidFill>
                <a:latin typeface="Calibri"/>
                <a:cs typeface="Calibri"/>
              </a:rPr>
              <a:t>Black and White students </a:t>
            </a:r>
            <a:endParaRPr lang="en-GB" sz="2000" b="1"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85750" defTabSz="685800">
              <a:buFont typeface="Arial" panose="020B0604020202020204" pitchFamily="34" charset="0"/>
              <a:buChar char="•"/>
            </a:pPr>
            <a:r>
              <a:rPr lang="en-GB" sz="2000" b="1" dirty="0">
                <a:solidFill>
                  <a:schemeClr val="accent2">
                    <a:lumMod val="60000"/>
                    <a:lumOff val="40000"/>
                  </a:schemeClr>
                </a:solidFill>
                <a:latin typeface="Calibri"/>
                <a:cs typeface="Calibri"/>
              </a:rPr>
              <a:t>	Asian and White students</a:t>
            </a:r>
          </a:p>
          <a:p>
            <a:pPr marL="631825" indent="-28575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Students within IMD Q1 and IMD Q5 </a:t>
            </a:r>
            <a:br>
              <a:rPr lang="en-GB" sz="1600" dirty="0">
                <a:solidFill>
                  <a:schemeClr val="bg1">
                    <a:lumMod val="95000"/>
                  </a:schemeClr>
                </a:solidFill>
                <a:latin typeface="Calibri" panose="020F0502020204030204" pitchFamily="34" charset="0"/>
                <a:cs typeface="Calibri" panose="020F0502020204030204" pitchFamily="34" charset="0"/>
              </a:rPr>
            </a:br>
            <a:endParaRPr lang="en-GB" sz="2000" b="1" dirty="0">
              <a:solidFill>
                <a:schemeClr val="accent2">
                  <a:lumMod val="20000"/>
                  <a:lumOff val="80000"/>
                </a:schemeClr>
              </a:solidFill>
              <a:latin typeface="Calibri" panose="020F0502020204030204" pitchFamily="34" charset="0"/>
              <a:cs typeface="Calibri" panose="020F0502020204030204" pitchFamily="34" charset="0"/>
            </a:endParaRPr>
          </a:p>
          <a:p>
            <a:pPr defTabSz="685800"/>
            <a:r>
              <a:rPr lang="en-GB" sz="1900" b="1" dirty="0">
                <a:solidFill>
                  <a:schemeClr val="accent2">
                    <a:lumMod val="60000"/>
                    <a:lumOff val="40000"/>
                  </a:schemeClr>
                </a:solidFill>
                <a:latin typeface="Calibri"/>
                <a:cs typeface="Calibri"/>
              </a:rPr>
              <a:t>Eliminate gap in declaration of mental health conditions between Black and White students</a:t>
            </a:r>
          </a:p>
          <a:p>
            <a:pPr defTabSz="685800"/>
            <a:endParaRPr lang="en-GB" sz="1600" dirty="0">
              <a:solidFill>
                <a:schemeClr val="bg1">
                  <a:lumMod val="95000"/>
                </a:schemeClr>
              </a:solidFill>
              <a:latin typeface="Calibri" panose="020F0502020204030204" pitchFamily="34" charset="0"/>
              <a:cs typeface="Calibri" panose="020F0502020204030204" pitchFamily="34" charset="0"/>
            </a:endParaRPr>
          </a:p>
          <a:p>
            <a:pPr defTabSz="685800"/>
            <a:r>
              <a:rPr lang="en-GB" sz="1900" b="1" dirty="0">
                <a:solidFill>
                  <a:schemeClr val="accent2">
                    <a:lumMod val="60000"/>
                    <a:lumOff val="40000"/>
                  </a:schemeClr>
                </a:solidFill>
                <a:latin typeface="Calibri"/>
                <a:cs typeface="Calibri"/>
              </a:rPr>
              <a:t>Reduce the gap in progression to higher skilled employment or further study between </a:t>
            </a:r>
            <a:endParaRPr lang="en-GB" sz="1900" b="1"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04470" defTabSz="685800">
              <a:buFont typeface="Arial" panose="020B0604020202020204" pitchFamily="34" charset="0"/>
              <a:buChar char="•"/>
            </a:pPr>
            <a:r>
              <a:rPr lang="en-GB" sz="1900" dirty="0">
                <a:solidFill>
                  <a:schemeClr val="accent2">
                    <a:lumMod val="60000"/>
                    <a:lumOff val="40000"/>
                  </a:schemeClr>
                </a:solidFill>
                <a:latin typeface="Calibri"/>
                <a:cs typeface="Calibri"/>
              </a:rPr>
              <a:t>	</a:t>
            </a:r>
            <a:r>
              <a:rPr lang="en-GB" sz="1900" b="1" dirty="0">
                <a:solidFill>
                  <a:schemeClr val="accent2">
                    <a:lumMod val="60000"/>
                    <a:lumOff val="40000"/>
                  </a:schemeClr>
                </a:solidFill>
                <a:latin typeface="Calibri"/>
                <a:cs typeface="Calibri"/>
              </a:rPr>
              <a:t>Black and White students</a:t>
            </a:r>
            <a:r>
              <a:rPr lang="en-GB" sz="2000" b="1" dirty="0">
                <a:solidFill>
                  <a:schemeClr val="accent2">
                    <a:lumMod val="60000"/>
                    <a:lumOff val="40000"/>
                  </a:schemeClr>
                </a:solidFill>
                <a:latin typeface="Calibri"/>
                <a:cs typeface="Calibri"/>
              </a:rPr>
              <a:t> </a:t>
            </a:r>
            <a:endParaRPr lang="en-GB" dirty="0">
              <a:solidFill>
                <a:schemeClr val="accent2">
                  <a:lumMod val="60000"/>
                  <a:lumOff val="40000"/>
                </a:schemeClr>
              </a:solidFill>
              <a:latin typeface="Calibri" panose="020F0502020204030204" pitchFamily="34" charset="0"/>
              <a:cs typeface="Calibri" panose="020F0502020204030204" pitchFamily="34" charset="0"/>
            </a:endParaRPr>
          </a:p>
          <a:p>
            <a:pPr marL="631825" indent="-20447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Mental health conditions and those with no disability </a:t>
            </a:r>
          </a:p>
          <a:p>
            <a:pPr marL="631825" indent="-204470" defTabSz="685800">
              <a:buFont typeface="Arial" panose="020B0604020202020204" pitchFamily="34" charset="0"/>
              <a:buChar char="•"/>
            </a:pPr>
            <a:r>
              <a:rPr lang="en-GB" sz="1600" dirty="0">
                <a:solidFill>
                  <a:schemeClr val="bg1">
                    <a:lumMod val="95000"/>
                  </a:schemeClr>
                </a:solidFill>
                <a:latin typeface="Calibri" panose="020F0502020204030204" pitchFamily="34" charset="0"/>
                <a:cs typeface="Calibri" panose="020F0502020204030204" pitchFamily="34" charset="0"/>
              </a:rPr>
              <a:t>	Students with sensory, medical or physical impairments compared to those with no disability </a:t>
            </a:r>
            <a:endParaRPr lang="en-GB" sz="1600" b="1" dirty="0">
              <a:solidFill>
                <a:schemeClr val="bg1">
                  <a:lumMod val="95000"/>
                </a:schemeClr>
              </a:solidFill>
              <a:latin typeface="Calibri" panose="020F0502020204030204" pitchFamily="34" charset="0"/>
              <a:cs typeface="Calibri" panose="020F0502020204030204" pitchFamily="34" charset="0"/>
            </a:endParaRPr>
          </a:p>
        </p:txBody>
      </p:sp>
      <p:sp>
        <p:nvSpPr>
          <p:cNvPr id="10" name="Title 1"/>
          <p:cNvSpPr>
            <a:spLocks noGrp="1"/>
          </p:cNvSpPr>
          <p:nvPr>
            <p:ph type="ctrTitle"/>
          </p:nvPr>
        </p:nvSpPr>
        <p:spPr>
          <a:xfrm>
            <a:off x="1" y="1"/>
            <a:ext cx="9143999" cy="1384995"/>
          </a:xfrm>
          <a:noFill/>
          <a:ln>
            <a:noFill/>
          </a:ln>
        </p:spPr>
        <p:txBody>
          <a:bodyPr/>
          <a:lstStyle/>
          <a:p>
            <a:r>
              <a:rPr lang="en-GB" sz="2000">
                <a:solidFill>
                  <a:srgbClr val="FFFF00"/>
                </a:solidFill>
              </a:rPr>
              <a:t>  </a:t>
            </a:r>
            <a:br>
              <a:rPr lang="en-GB" sz="3200">
                <a:solidFill>
                  <a:srgbClr val="FFFF00"/>
                </a:solidFill>
              </a:rPr>
            </a:br>
            <a:r>
              <a:rPr lang="en-GB" sz="3200">
                <a:solidFill>
                  <a:srgbClr val="FFFF00"/>
                </a:solidFill>
              </a:rPr>
              <a:t>  </a:t>
            </a:r>
            <a:r>
              <a:rPr lang="en-US" sz="4000">
                <a:latin typeface="+mn-lt"/>
              </a:rPr>
              <a:t>Access and Participation Plan </a:t>
            </a:r>
            <a:br>
              <a:rPr lang="en-US" sz="4000">
                <a:latin typeface="+mn-lt"/>
              </a:rPr>
            </a:br>
            <a:r>
              <a:rPr lang="en-US" sz="4000">
                <a:latin typeface="+mn-lt"/>
              </a:rPr>
              <a:t>  2020/21 – 2024/25</a:t>
            </a:r>
            <a:endParaRPr lang="en-GB" sz="320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383403"/>
            <a:ext cx="9143999" cy="36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400" b="1" dirty="0">
                <a:solidFill>
                  <a:schemeClr val="accent1"/>
                </a:solidFill>
              </a:rPr>
              <a:t>Priorities focus on the student lifecycle:</a:t>
            </a:r>
            <a:endParaRPr lang="en-GB" b="1" dirty="0">
              <a:solidFill>
                <a:schemeClr val="accent1"/>
              </a:solidFill>
            </a:endParaRPr>
          </a:p>
        </p:txBody>
      </p:sp>
    </p:spTree>
    <p:extLst>
      <p:ext uri="{BB962C8B-B14F-4D97-AF65-F5344CB8AC3E}">
        <p14:creationId xmlns:p14="http://schemas.microsoft.com/office/powerpoint/2010/main" val="219336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62025"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10590B3-D48E-41BC-9793-9B95B9A76185}"/>
              </a:ext>
            </a:extLst>
          </p:cNvPr>
          <p:cNvSpPr/>
          <p:nvPr/>
        </p:nvSpPr>
        <p:spPr>
          <a:xfrm>
            <a:off x="128094" y="1740606"/>
            <a:ext cx="9015905" cy="5122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rPr>
              <a:t>£5m annually over the five years of the plan focused on:</a:t>
            </a:r>
          </a:p>
          <a:p>
            <a:pPr marL="800100"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Access activity (recruitment)</a:t>
            </a:r>
          </a:p>
          <a:p>
            <a:pPr marL="800100"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Financial support</a:t>
            </a:r>
          </a:p>
          <a:p>
            <a:pPr marL="800100"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Research and evaluation (£320K)</a:t>
            </a:r>
          </a:p>
          <a:p>
            <a:pPr marL="1257300"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PhD studentships</a:t>
            </a:r>
          </a:p>
          <a:p>
            <a:pPr marL="1257300" lvl="2"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Research and evaluation specialists (PVC-S)</a:t>
            </a:r>
          </a:p>
          <a:p>
            <a:pPr marL="1257300" lvl="2"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Data insight manager and analyst (Data and Student Analytics)</a:t>
            </a:r>
          </a:p>
          <a:p>
            <a:pPr lvl="1" defTabSz="685800"/>
            <a:endParaRPr lang="en-GB" sz="2000" dirty="0">
              <a:solidFill>
                <a:prstClr val="white">
                  <a:lumMod val="95000"/>
                </a:prstClr>
              </a:solidFill>
              <a:latin typeface="Calibri" panose="020F0502020204030204" pitchFamily="34" charset="0"/>
              <a:cs typeface="Calibri" panose="020F0502020204030204" pitchFamily="34" charset="0"/>
            </a:endParaRPr>
          </a:p>
          <a:p>
            <a:pPr marL="342900"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Initiatives to deliver student success also required to be reported in annual returns against APP spend</a:t>
            </a:r>
          </a:p>
          <a:p>
            <a:pPr marL="803275"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personal learning advisors</a:t>
            </a:r>
          </a:p>
          <a:p>
            <a:pPr marL="803275"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peer mentoring</a:t>
            </a:r>
          </a:p>
          <a:p>
            <a:pPr marL="803275"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developing inclusive curriculum</a:t>
            </a:r>
          </a:p>
          <a:p>
            <a:pPr marL="803275"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research and scholarship</a:t>
            </a:r>
          </a:p>
          <a:p>
            <a:pPr marL="803275" lvl="1" indent="-342900" defTabSz="685800">
              <a:buFont typeface="Arial" panose="020B0604020202020204" pitchFamily="34" charset="0"/>
              <a:buChar char="•"/>
            </a:pPr>
            <a:r>
              <a:rPr lang="en-GB" sz="2000" dirty="0">
                <a:solidFill>
                  <a:prstClr val="white">
                    <a:lumMod val="95000"/>
                  </a:prstClr>
                </a:solidFill>
                <a:latin typeface="Calibri" panose="020F0502020204030204" pitchFamily="34" charset="0"/>
                <a:cs typeface="Calibri" panose="020F0502020204030204" pitchFamily="34" charset="0"/>
              </a:rPr>
              <a:t>bespoke training and resources</a:t>
            </a:r>
          </a:p>
          <a:p>
            <a:pPr marL="0" lvl="1" defTabSz="685800"/>
            <a:endParaRPr lang="en-GB" sz="2000" dirty="0">
              <a:solidFill>
                <a:prstClr val="white">
                  <a:lumMod val="95000"/>
                </a:prstClr>
              </a:solidFill>
              <a:latin typeface="Calibri" panose="020F0502020204030204" pitchFamily="34" charset="0"/>
              <a:cs typeface="Calibri" panose="020F0502020204030204" pitchFamily="34" charset="0"/>
            </a:endParaRPr>
          </a:p>
          <a:p>
            <a:pPr marL="0" lvl="1" defTabSz="685800"/>
            <a:endParaRPr lang="en-GB" sz="2000" dirty="0">
              <a:solidFill>
                <a:prstClr val="white">
                  <a:lumMod val="95000"/>
                </a:prstClr>
              </a:solidFill>
              <a:latin typeface="Calibri" panose="020F0502020204030204" pitchFamily="34" charset="0"/>
              <a:cs typeface="Calibri" panose="020F0502020204030204" pitchFamily="34" charset="0"/>
            </a:endParaRPr>
          </a:p>
          <a:p>
            <a:pPr marL="0" lvl="1" defTabSz="685800"/>
            <a:r>
              <a:rPr lang="en-GB" sz="2000" dirty="0">
                <a:solidFill>
                  <a:prstClr val="white">
                    <a:lumMod val="95000"/>
                  </a:prstClr>
                </a:solidFill>
                <a:latin typeface="Calibri" panose="020F0502020204030204" pitchFamily="34" charset="0"/>
                <a:cs typeface="Calibri" panose="020F0502020204030204" pitchFamily="34" charset="0"/>
              </a:rPr>
              <a:t>	</a:t>
            </a:r>
          </a:p>
          <a:p>
            <a:pPr marL="0" lvl="1" defTabSz="685800"/>
            <a:endParaRPr lang="en-GB" sz="2000" dirty="0">
              <a:solidFill>
                <a:prstClr val="white">
                  <a:lumMod val="95000"/>
                </a:prstClr>
              </a:solidFill>
              <a:latin typeface="Calibri" panose="020F0502020204030204" pitchFamily="34" charset="0"/>
              <a:cs typeface="Calibri" panose="020F0502020204030204" pitchFamily="34" charset="0"/>
            </a:endParaRPr>
          </a:p>
          <a:p>
            <a:pPr marL="0" lvl="1" defTabSz="685800"/>
            <a:endParaRPr lang="en-GB" sz="2000" dirty="0">
              <a:solidFill>
                <a:prstClr val="white">
                  <a:lumMod val="95000"/>
                </a:prstClr>
              </a:solidFill>
              <a:latin typeface="Calibri" panose="020F0502020204030204" pitchFamily="34" charset="0"/>
              <a:cs typeface="Calibri" panose="020F0502020204030204" pitchFamily="34" charset="0"/>
            </a:endParaRPr>
          </a:p>
          <a:p>
            <a:pPr marL="800100" lvl="1" indent="-342900" defTabSz="685800">
              <a:buFont typeface="Arial" panose="020B0604020202020204" pitchFamily="34" charset="0"/>
              <a:buChar char="•"/>
            </a:pPr>
            <a:endParaRPr kumimoji="0" lang="en-GB" sz="16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p:txBody>
      </p:sp>
      <p:sp>
        <p:nvSpPr>
          <p:cNvPr id="10" name="Title 1"/>
          <p:cNvSpPr>
            <a:spLocks noGrp="1"/>
          </p:cNvSpPr>
          <p:nvPr>
            <p:ph type="ctrTitle"/>
          </p:nvPr>
        </p:nvSpPr>
        <p:spPr>
          <a:xfrm>
            <a:off x="1" y="1"/>
            <a:ext cx="9143999" cy="1384995"/>
          </a:xfrm>
          <a:noFill/>
          <a:ln>
            <a:noFill/>
          </a:ln>
        </p:spPr>
        <p:txBody>
          <a:bodyPr/>
          <a:lstStyle/>
          <a:p>
            <a:r>
              <a:rPr lang="en-GB" sz="2000" dirty="0">
                <a:solidFill>
                  <a:srgbClr val="FFFF00"/>
                </a:solidFill>
              </a:rPr>
              <a:t>  </a:t>
            </a:r>
            <a:br>
              <a:rPr lang="en-GB" sz="3200" dirty="0">
                <a:solidFill>
                  <a:srgbClr val="FFFF00"/>
                </a:solidFill>
              </a:rPr>
            </a:br>
            <a:r>
              <a:rPr lang="en-GB" sz="3200" dirty="0">
                <a:solidFill>
                  <a:srgbClr val="FFFF00"/>
                </a:solidFill>
              </a:rPr>
              <a:t>  </a:t>
            </a:r>
            <a:r>
              <a:rPr lang="en-US" sz="4000" dirty="0">
                <a:latin typeface="+mn-lt"/>
              </a:rPr>
              <a:t>Access and Participation Plan </a:t>
            </a:r>
            <a:br>
              <a:rPr lang="en-US" sz="4000" dirty="0">
                <a:latin typeface="+mn-lt"/>
              </a:rPr>
            </a:br>
            <a:r>
              <a:rPr lang="en-US" sz="4000" dirty="0">
                <a:latin typeface="+mn-lt"/>
              </a:rPr>
              <a:t>  2020/21 – 2024/25</a:t>
            </a:r>
            <a:endParaRPr lang="en-GB" sz="3200" dirty="0">
              <a:latin typeface="+mn-lt"/>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383403"/>
            <a:ext cx="9143999" cy="36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E4B9B"/>
                </a:solidFill>
                <a:effectLst/>
                <a:uLnTx/>
                <a:uFillTx/>
                <a:latin typeface="Arial" panose="020B0604020202020204"/>
                <a:ea typeface="+mn-ea"/>
                <a:cs typeface="+mn-cs"/>
              </a:rPr>
              <a:t>  </a:t>
            </a:r>
            <a:r>
              <a:rPr kumimoji="0" lang="en-GB" sz="2400" b="1" i="0" u="none" strike="noStrike" kern="1200" cap="none" spc="0" normalizeH="0" baseline="0" noProof="0" dirty="0">
                <a:ln>
                  <a:noFill/>
                </a:ln>
                <a:solidFill>
                  <a:srgbClr val="1E4B9B"/>
                </a:solidFill>
                <a:effectLst/>
                <a:uLnTx/>
                <a:uFillTx/>
                <a:latin typeface="Arial" panose="020B0604020202020204"/>
                <a:ea typeface="+mn-ea"/>
                <a:cs typeface="+mn-cs"/>
              </a:rPr>
              <a:t>APP commitments</a:t>
            </a:r>
            <a:endParaRPr kumimoji="0" lang="en-GB" sz="1800" b="1" i="0" u="none" strike="noStrike" kern="1200" cap="none" spc="0" normalizeH="0" baseline="0" noProof="0" dirty="0">
              <a:ln>
                <a:noFill/>
              </a:ln>
              <a:solidFill>
                <a:srgbClr val="1E4B9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29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A538B-ED79-4186-98ED-DDCEE6B547B5}"/>
              </a:ext>
            </a:extLst>
          </p:cNvPr>
          <p:cNvSpPr/>
          <p:nvPr/>
        </p:nvSpPr>
        <p:spPr>
          <a:xfrm>
            <a:off x="0" y="1469129"/>
            <a:ext cx="9143999" cy="5388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itle 1"/>
          <p:cNvSpPr>
            <a:spLocks noGrp="1"/>
          </p:cNvSpPr>
          <p:nvPr>
            <p:ph type="ctrTitle"/>
          </p:nvPr>
        </p:nvSpPr>
        <p:spPr>
          <a:xfrm>
            <a:off x="257176" y="285751"/>
            <a:ext cx="8762999" cy="941796"/>
          </a:xfrm>
          <a:noFill/>
          <a:ln>
            <a:noFill/>
          </a:ln>
        </p:spPr>
        <p:txBody>
          <a:bodyPr/>
          <a:lstStyle/>
          <a:p>
            <a:r>
              <a:rPr lang="en-US" dirty="0">
                <a:latin typeface="+mn-lt"/>
              </a:rPr>
              <a:t>Access Participation and Success</a:t>
            </a:r>
            <a:r>
              <a:rPr lang="en-GB" dirty="0">
                <a:solidFill>
                  <a:srgbClr val="FFFF00"/>
                </a:solidFill>
                <a:latin typeface="+mn-lt"/>
              </a:rPr>
              <a:t> </a:t>
            </a:r>
            <a:r>
              <a:rPr lang="en-GB" sz="2000" dirty="0">
                <a:solidFill>
                  <a:srgbClr val="FFFF00"/>
                </a:solidFill>
                <a:latin typeface="+mn-lt"/>
              </a:rPr>
              <a:t> </a:t>
            </a:r>
            <a:br>
              <a:rPr lang="en-GB" sz="3200" dirty="0"/>
            </a:br>
            <a:r>
              <a:rPr lang="en-GB" sz="3200" dirty="0">
                <a:solidFill>
                  <a:srgbClr val="FFFF00"/>
                </a:solidFill>
                <a:latin typeface="+mn-lt"/>
              </a:rPr>
              <a:t>  </a:t>
            </a:r>
            <a:endParaRPr lang="en-US" sz="4000">
              <a:latin typeface="+mn-lt"/>
              <a:cs typeface="Arial"/>
            </a:endParaRPr>
          </a:p>
        </p:txBody>
      </p:sp>
      <p:sp>
        <p:nvSpPr>
          <p:cNvPr id="2" name="Rectangle 1">
            <a:extLst>
              <a:ext uri="{FF2B5EF4-FFF2-40B4-BE49-F238E27FC236}">
                <a16:creationId xmlns:a16="http://schemas.microsoft.com/office/drawing/2014/main" id="{B0EF9088-3A9C-4F77-9A7D-C713482C7878}"/>
              </a:ext>
            </a:extLst>
          </p:cNvPr>
          <p:cNvSpPr/>
          <p:nvPr/>
        </p:nvSpPr>
        <p:spPr>
          <a:xfrm>
            <a:off x="0" y="1116703"/>
            <a:ext cx="9143999" cy="504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1"/>
                </a:solidFill>
              </a:rPr>
              <a:t>  </a:t>
            </a:r>
            <a:r>
              <a:rPr lang="en-GB" sz="2400" b="1" dirty="0">
                <a:solidFill>
                  <a:srgbClr val="0070C0"/>
                </a:solidFill>
              </a:rPr>
              <a:t>Key Data / Comparisons: Entrants </a:t>
            </a:r>
            <a:endParaRPr lang="en-GB" b="1" dirty="0">
              <a:solidFill>
                <a:srgbClr val="0070C0"/>
              </a:solidFill>
            </a:endParaRPr>
          </a:p>
        </p:txBody>
      </p:sp>
      <p:sp>
        <p:nvSpPr>
          <p:cNvPr id="4" name="Rectangle 3">
            <a:extLst>
              <a:ext uri="{FF2B5EF4-FFF2-40B4-BE49-F238E27FC236}">
                <a16:creationId xmlns:a16="http://schemas.microsoft.com/office/drawing/2014/main" id="{B499D35F-E556-4D84-915E-152C98AD8847}"/>
              </a:ext>
            </a:extLst>
          </p:cNvPr>
          <p:cNvSpPr/>
          <p:nvPr/>
        </p:nvSpPr>
        <p:spPr>
          <a:xfrm>
            <a:off x="578070" y="4703666"/>
            <a:ext cx="8113985" cy="461665"/>
          </a:xfrm>
          <a:prstGeom prst="rect">
            <a:avLst/>
          </a:prstGeom>
        </p:spPr>
        <p:txBody>
          <a:bodyPr wrap="square" anchor="t">
            <a:spAutoFit/>
          </a:bodyPr>
          <a:lstStyle/>
          <a:p>
            <a:pPr marR="0" lvl="0" defTabSz="685800" eaLnBrk="1" fontAlgn="auto" latinLnBrk="0" hangingPunct="1">
              <a:lnSpc>
                <a:spcPct val="100000"/>
              </a:lnSpc>
              <a:spcBef>
                <a:spcPts val="0"/>
              </a:spcBef>
              <a:spcAft>
                <a:spcPts val="0"/>
              </a:spcAft>
              <a:buClrTx/>
              <a:buSzTx/>
              <a:tabLst/>
              <a:defRPr/>
            </a:pPr>
            <a:endParaRPr lang="en-GB" sz="2400" b="1" i="0" u="none" strike="noStrike" kern="0" cap="none" spc="0" normalizeH="0" baseline="0" noProof="0" dirty="0">
              <a:ln>
                <a:noFill/>
              </a:ln>
              <a:solidFill>
                <a:schemeClr val="bg1">
                  <a:lumMod val="95000"/>
                </a:schemeClr>
              </a:solidFill>
              <a:effectLst/>
              <a:uLnTx/>
              <a:uFillTx/>
              <a:cs typeface="Arial"/>
            </a:endParaRPr>
          </a:p>
        </p:txBody>
      </p:sp>
      <p:graphicFrame>
        <p:nvGraphicFramePr>
          <p:cNvPr id="6" name="Diagram 6">
            <a:extLst>
              <a:ext uri="{FF2B5EF4-FFF2-40B4-BE49-F238E27FC236}">
                <a16:creationId xmlns:a16="http://schemas.microsoft.com/office/drawing/2014/main" id="{6AC5BC1F-D3EC-44EF-931D-A0D5024ABCE8}"/>
              </a:ext>
            </a:extLst>
          </p:cNvPr>
          <p:cNvGraphicFramePr/>
          <p:nvPr>
            <p:extLst>
              <p:ext uri="{D42A27DB-BD31-4B8C-83A1-F6EECF244321}">
                <p14:modId xmlns:p14="http://schemas.microsoft.com/office/powerpoint/2010/main" val="3853763419"/>
              </p:ext>
            </p:extLst>
          </p:nvPr>
        </p:nvGraphicFramePr>
        <p:xfrm>
          <a:off x="444720" y="2080391"/>
          <a:ext cx="8447361" cy="373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 name="Rectangle 88">
            <a:extLst>
              <a:ext uri="{FF2B5EF4-FFF2-40B4-BE49-F238E27FC236}">
                <a16:creationId xmlns:a16="http://schemas.microsoft.com/office/drawing/2014/main" id="{6F625DD3-2D8F-4B67-89CD-92AA2033E5E2}"/>
              </a:ext>
            </a:extLst>
          </p:cNvPr>
          <p:cNvSpPr/>
          <p:nvPr/>
        </p:nvSpPr>
        <p:spPr>
          <a:xfrm>
            <a:off x="4086225" y="5819775"/>
            <a:ext cx="4810125"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cs typeface="Arial"/>
              </a:rPr>
              <a:t>Source: Office for Students</a:t>
            </a:r>
          </a:p>
          <a:p>
            <a:r>
              <a:rPr lang="en-GB" dirty="0">
                <a:solidFill>
                  <a:srgbClr val="0070C0"/>
                </a:solidFill>
                <a:cs typeface="Arial"/>
              </a:rPr>
              <a:t>Equality and diversity data release April 2020</a:t>
            </a:r>
          </a:p>
        </p:txBody>
      </p:sp>
      <p:sp>
        <p:nvSpPr>
          <p:cNvPr id="96" name="Rectangle 95">
            <a:extLst>
              <a:ext uri="{FF2B5EF4-FFF2-40B4-BE49-F238E27FC236}">
                <a16:creationId xmlns:a16="http://schemas.microsoft.com/office/drawing/2014/main" id="{550CD20B-5000-4ED1-8563-064B6A5C8A04}"/>
              </a:ext>
            </a:extLst>
          </p:cNvPr>
          <p:cNvSpPr/>
          <p:nvPr/>
        </p:nvSpPr>
        <p:spPr>
          <a:xfrm>
            <a:off x="447675" y="1800225"/>
            <a:ext cx="5267325" cy="276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cs typeface="Arial"/>
              </a:rPr>
              <a:t>UK- domiciled students – sector-wide</a:t>
            </a:r>
            <a:endParaRPr lang="en-GB" sz="2000" b="1" dirty="0"/>
          </a:p>
        </p:txBody>
      </p:sp>
      <p:sp>
        <p:nvSpPr>
          <p:cNvPr id="9" name="Rectangle 8">
            <a:extLst>
              <a:ext uri="{FF2B5EF4-FFF2-40B4-BE49-F238E27FC236}">
                <a16:creationId xmlns:a16="http://schemas.microsoft.com/office/drawing/2014/main" id="{E66358A0-0DA0-47D6-9FF2-9D1BFE92459E}"/>
              </a:ext>
            </a:extLst>
          </p:cNvPr>
          <p:cNvSpPr/>
          <p:nvPr/>
        </p:nvSpPr>
        <p:spPr>
          <a:xfrm>
            <a:off x="7031476" y="6565726"/>
            <a:ext cx="1860605" cy="21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2">
                    <a:lumMod val="60000"/>
                    <a:lumOff val="40000"/>
                  </a:schemeClr>
                </a:solidFill>
              </a:rPr>
              <a:t>Part time and full time</a:t>
            </a:r>
          </a:p>
        </p:txBody>
      </p:sp>
    </p:spTree>
    <p:extLst>
      <p:ext uri="{BB962C8B-B14F-4D97-AF65-F5344CB8AC3E}">
        <p14:creationId xmlns:p14="http://schemas.microsoft.com/office/powerpoint/2010/main" val="3002324633"/>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1_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EF1B13A4-813D-44E3-93C5-C503883F126B}"/>
    </a:ext>
  </a:extLst>
</a:theme>
</file>

<file path=ppt/theme/theme5.xml><?xml version="1.0" encoding="utf-8"?>
<a:theme xmlns:a="http://schemas.openxmlformats.org/drawingml/2006/main" name="1_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F0F73387-2611-4D57-B067-6DE4A4C30FF6}"/>
    </a:ext>
  </a:extLst>
</a:theme>
</file>

<file path=ppt/theme/theme6.xml><?xml version="1.0" encoding="utf-8"?>
<a:theme xmlns:a="http://schemas.openxmlformats.org/drawingml/2006/main" name="2_OU Layouts">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F0F73387-2611-4D57-B067-6DE4A4C30FF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F1CD7F47BDC449E9733E00938A1D3" ma:contentTypeVersion="6" ma:contentTypeDescription="Create a new document." ma:contentTypeScope="" ma:versionID="c048233fd3424185e2eba316ea625d89">
  <xsd:schema xmlns:xsd="http://www.w3.org/2001/XMLSchema" xmlns:xs="http://www.w3.org/2001/XMLSchema" xmlns:p="http://schemas.microsoft.com/office/2006/metadata/properties" xmlns:ns2="60680982-ecfd-41ac-85dd-17cf86d455f9" xmlns:ns3="bfe3a68e-fa3f-4071-8c77-90725d8842ab" targetNamespace="http://schemas.microsoft.com/office/2006/metadata/properties" ma:root="true" ma:fieldsID="6f8344ef1578b98550e0bffa54bf319a" ns2:_="" ns3:_="">
    <xsd:import namespace="60680982-ecfd-41ac-85dd-17cf86d455f9"/>
    <xsd:import namespace="bfe3a68e-fa3f-4071-8c77-90725d8842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80982-ecfd-41ac-85dd-17cf86d45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3a68e-fa3f-4071-8c77-90725d8842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7CA534-EF1D-4FD3-A3FE-F352FFF75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680982-ecfd-41ac-85dd-17cf86d455f9"/>
    <ds:schemaRef ds:uri="bfe3a68e-fa3f-4071-8c77-90725d884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A1DF4-052F-4775-81BA-770F7034E884}">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fe3a68e-fa3f-4071-8c77-90725d8842ab"/>
    <ds:schemaRef ds:uri="http://purl.org/dc/terms/"/>
    <ds:schemaRef ds:uri="http://purl.org/dc/dcmitype/"/>
    <ds:schemaRef ds:uri="60680982-ecfd-41ac-85dd-17cf86d455f9"/>
    <ds:schemaRef ds:uri="http://www.w3.org/XML/1998/namespace"/>
  </ds:schemaRefs>
</ds:datastoreItem>
</file>

<file path=customXml/itemProps3.xml><?xml version="1.0" encoding="utf-8"?>
<ds:datastoreItem xmlns:ds="http://schemas.openxmlformats.org/officeDocument/2006/customXml" ds:itemID="{4DCBC0D5-D6DD-4AF6-8F27-362690B208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OU_STANDARD</Template>
  <TotalTime>1496</TotalTime>
  <Words>1212</Words>
  <Application>Microsoft Office PowerPoint</Application>
  <PresentationFormat>On-screen Show (4:3)</PresentationFormat>
  <Paragraphs>379</Paragraphs>
  <Slides>22</Slides>
  <Notes>20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Arial</vt:lpstr>
      <vt:lpstr>Calibri</vt:lpstr>
      <vt:lpstr>Helvetica</vt:lpstr>
      <vt:lpstr>Wingdings</vt:lpstr>
      <vt:lpstr>OU Title</vt:lpstr>
      <vt:lpstr>OU Section</vt:lpstr>
      <vt:lpstr>OU Layouts</vt:lpstr>
      <vt:lpstr>1_OU Title</vt:lpstr>
      <vt:lpstr>1_OU Layouts</vt:lpstr>
      <vt:lpstr>2_OU Layouts</vt:lpstr>
      <vt:lpstr>Presentation to  eSTEeM Conference</vt:lpstr>
      <vt:lpstr>     Access Participation and Success</vt:lpstr>
      <vt:lpstr>     Access Participation and Success</vt:lpstr>
      <vt:lpstr>     Access Participation and Success</vt:lpstr>
      <vt:lpstr>     Access and Participation Plan    </vt:lpstr>
      <vt:lpstr>     Access and Participation Plan    2020/21 – 2024/25</vt:lpstr>
      <vt:lpstr>     Access and Participation Plan    2020/21 – 2024/25</vt:lpstr>
      <vt:lpstr>     Access and Participation Plan    2020/21 – 2024/25</vt:lpstr>
      <vt:lpstr>Access Participation and Success     </vt:lpstr>
      <vt:lpstr>Access Participation and Success     </vt:lpstr>
      <vt:lpstr>Access Participation and Success     </vt:lpstr>
      <vt:lpstr>Access Participation and Success     </vt:lpstr>
      <vt:lpstr>Access Participation and Success     </vt:lpstr>
      <vt:lpstr>Access Participation and Success     </vt:lpstr>
      <vt:lpstr>Access Participation and Success     </vt:lpstr>
      <vt:lpstr>Access Participation and Success     </vt:lpstr>
      <vt:lpstr>     Access Participation and Success    </vt:lpstr>
      <vt:lpstr>     Access Participation and Success    </vt:lpstr>
      <vt:lpstr>     Access Participation and Success    </vt:lpstr>
      <vt:lpstr>PowerPoint Presentation</vt:lpstr>
      <vt:lpstr>     Access Participation and Success    </vt:lpstr>
      <vt:lpstr>Thank you  </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Access and Success in WELS</dc:title>
  <dc:creator>Wendy.Fowle</dc:creator>
  <cp:lastModifiedBy>Diane.Butler</cp:lastModifiedBy>
  <cp:revision>981</cp:revision>
  <cp:lastPrinted>2019-02-06T09:58:42Z</cp:lastPrinted>
  <dcterms:created xsi:type="dcterms:W3CDTF">2019-02-04T13:55:24Z</dcterms:created>
  <dcterms:modified xsi:type="dcterms:W3CDTF">2020-04-28T20:07:20Z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0x010100722F1CD7F47BDC449E9733E00938A1D3</vt:lpwstr>
  </property>
</Properties>
</file>