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834" r:id="rId5"/>
    <p:sldMasterId id="2147483846" r:id="rId6"/>
    <p:sldMasterId id="2147483651" r:id="rId7"/>
  </p:sldMasterIdLst>
  <p:notesMasterIdLst>
    <p:notesMasterId r:id="rId23"/>
  </p:notesMasterIdLst>
  <p:sldIdLst>
    <p:sldId id="258" r:id="rId8"/>
    <p:sldId id="260" r:id="rId9"/>
    <p:sldId id="284" r:id="rId10"/>
    <p:sldId id="261" r:id="rId11"/>
    <p:sldId id="263" r:id="rId12"/>
    <p:sldId id="287" r:id="rId13"/>
    <p:sldId id="264" r:id="rId14"/>
    <p:sldId id="285" r:id="rId15"/>
    <p:sldId id="286" r:id="rId16"/>
    <p:sldId id="265" r:id="rId17"/>
    <p:sldId id="283" r:id="rId18"/>
    <p:sldId id="288" r:id="rId19"/>
    <p:sldId id="293" r:id="rId20"/>
    <p:sldId id="289" r:id="rId21"/>
    <p:sldId id="292" r:id="rId22"/>
  </p:sldIdLst>
  <p:sldSz cx="10460038" cy="7561263"/>
  <p:notesSz cx="6865938" cy="90471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5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.Nel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05E"/>
    <a:srgbClr val="E3284A"/>
    <a:srgbClr val="EF6820"/>
    <a:srgbClr val="9FAA00"/>
    <a:srgbClr val="00AFAD"/>
    <a:srgbClr val="00B1EA"/>
    <a:srgbClr val="856FB3"/>
    <a:srgbClr val="D6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2FB22F-9A2C-4BF5-BFB8-A306F6031582}" v="244" dt="2020-04-24T12:57:48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52364" autoAdjust="0"/>
  </p:normalViewPr>
  <p:slideViewPr>
    <p:cSldViewPr>
      <p:cViewPr varScale="1">
        <p:scale>
          <a:sx n="34" d="100"/>
          <a:sy n="34" d="100"/>
        </p:scale>
        <p:origin x="1524" y="54"/>
      </p:cViewPr>
      <p:guideLst>
        <p:guide orient="horz"/>
        <p:guide pos="65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21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B35647B-D6B1-4ACD-9426-FFABE25FE6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4701" cy="4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BC0E8DE-A9E5-47AA-8563-957E0E84A4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619" y="1"/>
            <a:ext cx="2974701" cy="4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4F324FF-D464-42EB-8046-2F62430797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679450"/>
            <a:ext cx="4694238" cy="3392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C462A7D-C767-453A-8C80-38D5EC5775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94" y="4297695"/>
            <a:ext cx="5492750" cy="407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E400C1BE-D92E-4FA8-8B6D-DFAF53F3A3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93932"/>
            <a:ext cx="2974701" cy="4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6893585D-D144-4DDF-A7AC-C827FA0CF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619" y="8593932"/>
            <a:ext cx="2974701" cy="4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2FBE08-8017-4E2D-8DD5-91EDB1C1B9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on.icaew.com/academia/f/forum/5025/active-learning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551D28D-DA2B-4E6E-8EA6-4A0496B8B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128C5C-E31F-40A2-8F63-289687D50195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633AD91-2637-4624-A19B-0467A32BB3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3D7F027-FA8D-4C71-8068-BBCB30A41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 tell fictional stories as a significant part of teaching in two of our Computing modules. Why do we do this?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Does it work?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What do students think?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 this presentation I look at feedback to see how stories are received by students.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If you can get somebody to laugh while reading about IT Service Management you have done something remarkable.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BUT …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Pause for audience to read slide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The student goes on to say: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“This was extremely inappropriate, yes provide me with examples but don’t write a novel detailing a poor business.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There are real world examples we could look at.”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4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Pause for audience to read slide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But most students who posted in response to this posting completely disagreed.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Interesting that in survey feedback assertions cannot be challenged: in a forum they can be.</a:t>
            </a:r>
          </a:p>
        </p:txBody>
      </p:sp>
    </p:spTree>
    <p:extLst>
      <p:ext uri="{BB962C8B-B14F-4D97-AF65-F5344CB8AC3E}">
        <p14:creationId xmlns:p14="http://schemas.microsoft.com/office/powerpoint/2010/main" val="1920153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>
                <a:latin typeface="Arial" panose="020B0604020202020204" pitchFamily="34" charset="0"/>
              </a:rPr>
              <a:t>Pause for audience to read slide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Bearable is a triumph!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Often a forum thread that starts with a moan ends up being a series of moans. Not with storytelling threads</a:t>
            </a:r>
          </a:p>
        </p:txBody>
      </p:sp>
    </p:spTree>
    <p:extLst>
      <p:ext uri="{BB962C8B-B14F-4D97-AF65-F5344CB8AC3E}">
        <p14:creationId xmlns:p14="http://schemas.microsoft.com/office/powerpoint/2010/main" val="2670090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following postings are representative of the opposing views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“It put across all of the information in an interesting way which could be related to a real world scenario.”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On the other hand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“The benefits to bare bones clear styling is it lets you structure the information yourself in the learning style you prefer”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8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en-GB" altLang="en-US" kern="0" dirty="0"/>
          </a:p>
          <a:p>
            <a:pPr marL="0" indent="0">
              <a:buNone/>
            </a:pPr>
            <a:r>
              <a:rPr lang="en-GB" altLang="en-US" kern="0" dirty="0"/>
              <a:t>Forum post:</a:t>
            </a:r>
          </a:p>
          <a:p>
            <a:pPr marL="0" indent="0">
              <a:buNone/>
            </a:pPr>
            <a:r>
              <a:rPr lang="en-GB" altLang="en-US" kern="0" dirty="0"/>
              <a:t>“</a:t>
            </a:r>
            <a:r>
              <a:rPr lang="en-GB" dirty="0"/>
              <a:t>People learn in different ways so this may have been helpful for others and not as great for some.”</a:t>
            </a:r>
          </a:p>
          <a:p>
            <a:pPr marL="0" indent="0">
              <a:buNone/>
            </a:pPr>
            <a:endParaRPr lang="en-GB" altLang="en-US" kern="0" dirty="0"/>
          </a:p>
          <a:p>
            <a:pPr marL="0" indent="0">
              <a:buNone/>
            </a:pPr>
            <a:endParaRPr lang="en-GB" altLang="en-US" kern="0" dirty="0"/>
          </a:p>
          <a:p>
            <a:pPr marL="0" indent="0">
              <a:buNone/>
            </a:pPr>
            <a:r>
              <a:rPr lang="en-GB" altLang="en-US" kern="0" dirty="0"/>
              <a:t>OU teaching is fundamentally linear. Is it feasible to present multiple versions and to let students choose the approach that suits them best, while still delivering all of the </a:t>
            </a:r>
            <a:r>
              <a:rPr lang="en-GB" altLang="en-US" kern="0"/>
              <a:t>learning outcomes.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Are there any other stories out there? How successful are they? Let me know.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4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0A013B5-7CB9-47C1-BFD8-F2BD63225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0B7BEA-CCAB-4387-818A-93BD686EF9D0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6FDE3E2-616A-4AB2-8BB8-A21993410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EC7663-3DF0-4E57-BB75-52AD36416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Ben runs a nature reserve but does not have a clue about managing its IT services.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Ben shows our students how not to do it.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His friend Georgina shows him the way.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What starts as Ben’s folly ends up as an exemplar of good IT service management practice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0A013B5-7CB9-47C1-BFD8-F2BD63225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0B7BEA-CCAB-4387-818A-93BD686EF9D0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6FDE3E2-616A-4AB2-8BB8-A21993410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EC7663-3DF0-4E57-BB75-52AD36416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This is the set book used on the predecessor module and considered very dense and dry.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It is comprehensive and of good quality, but full of acronyms and what students complain is “jargon”.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But on TM254 we aim to foster an understanding of underlying principles of best practice …</a:t>
            </a:r>
          </a:p>
        </p:txBody>
      </p:sp>
    </p:spTree>
    <p:extLst>
      <p:ext uri="{BB962C8B-B14F-4D97-AF65-F5344CB8AC3E}">
        <p14:creationId xmlns:p14="http://schemas.microsoft.com/office/powerpoint/2010/main" val="37359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52F5FF8-3276-4B7F-A5AF-F8894875D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01C39E-46F8-4C74-8177-027D8550157B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1900487-F292-4B0F-9B03-4B9381FF0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1FAB2BE-DF26-481A-8E73-8F16CDAA8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The cast: Rupert, private investigator and OU Level 1 computing student. That’s his Rolodex. He needs to get with it.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His client, Gloria, has a </a:t>
            </a:r>
            <a:r>
              <a:rPr lang="en-GB" dirty="0"/>
              <a:t>Masters in digital data security,</a:t>
            </a: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Together they solve a case, while Gloria teaches Rupert about data on computers, and digital forensics.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AEDDB77-07D9-409A-AE4D-E32344855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3F26C-BBE8-4D45-856C-D5D108F9279B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A71051F-D83D-44E8-A932-4B2A653C6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520CAEB-9657-4E04-820F-C8BFB773E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 create an artificial case study. This can be made to include all the lessons we want understood.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This is also a gentle introduction to students in the academic use of case studies.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Students are asked to apply their understanding of principles to problems within the story to identify root causes and create solutions.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AEDDB77-07D9-409A-AE4D-E32344855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3F26C-BBE8-4D45-856C-D5D108F927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A71051F-D83D-44E8-A932-4B2A653C6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520CAEB-9657-4E04-820F-C8BFB773E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This user-involvement is a form of active learning.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	Engagement and motivation</a:t>
            </a:r>
            <a:endParaRPr lang="en-US" altLang="en-US" dirty="0">
              <a:latin typeface="Arial" panose="020B0604020202020204" pitchFamily="34" charset="0"/>
            </a:endParaRPr>
          </a:p>
          <a:p>
            <a:pPr lvl="2">
              <a:buFontTx/>
              <a:buNone/>
            </a:pPr>
            <a:r>
              <a:rPr lang="en-GB" altLang="en-US" dirty="0"/>
              <a:t>Connection vs disconnection</a:t>
            </a:r>
          </a:p>
          <a:p>
            <a:pPr lvl="2">
              <a:buFontTx/>
              <a:buNone/>
            </a:pPr>
            <a:r>
              <a:rPr lang="en-GB" altLang="en-US" dirty="0"/>
              <a:t>Humanising and connecting, making relevant</a:t>
            </a:r>
          </a:p>
          <a:p>
            <a:pPr lvl="2">
              <a:buFontTx/>
              <a:buNone/>
            </a:pPr>
            <a:endParaRPr lang="en-GB" altLang="en-US" dirty="0"/>
          </a:p>
          <a:p>
            <a:pPr eaLnBrk="1" hangingPunct="1"/>
            <a:endParaRPr lang="en-GB" dirty="0">
              <a:hlinkClick r:id="rId3"/>
            </a:endParaRPr>
          </a:p>
          <a:p>
            <a:pPr eaLnBrk="1" hangingPunct="1"/>
            <a:r>
              <a:rPr lang="en-GB" dirty="0">
                <a:hlinkClick r:id="rId3"/>
              </a:rPr>
              <a:t>Image:</a:t>
            </a:r>
          </a:p>
          <a:p>
            <a:pPr eaLnBrk="1" hangingPunct="1"/>
            <a:r>
              <a:rPr lang="en-GB" dirty="0">
                <a:hlinkClick r:id="rId3"/>
              </a:rPr>
              <a:t>https://ion.icaew.com/academia/f/forum/5025/active-learning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2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02BD887-0AB4-4B89-892B-4B0E863C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F78B16-3EEE-4241-A4D4-30EF7FA075C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62D04FB-7C3B-4C3E-B91C-6DC2217FA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27B3A3-FB8A-4995-BE27-67C56BE75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Some students really like the narrative approach: others really don’t.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There is plenty of Seam feedback and forum posts which are strongly on one side or the other.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 sharp dichotomy of opinion is very striking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Pause for audience to read slide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There were many comments like this one. Encouraging to see. Given this, why would we question our approach?</a:t>
            </a:r>
          </a:p>
        </p:txBody>
      </p:sp>
    </p:spTree>
    <p:extLst>
      <p:ext uri="{BB962C8B-B14F-4D97-AF65-F5344CB8AC3E}">
        <p14:creationId xmlns:p14="http://schemas.microsoft.com/office/powerpoint/2010/main" val="76598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Pause for audience to read slide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There is an element of surprise in some reactions. They didn’t expect this in a University course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They go on to say: “Please also end the patronising "story telling" narrative. This detracts from the academic text.”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7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Title in Black - Arial 40pt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/>
              <a:t>Subheading and date in grey - Arial 30pt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4A4525-0BFE-4AF4-8490-9AC3ADEF25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95C3703-9B45-44B8-BCD9-EA9353B27E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3A69-361F-426E-92DD-1492C3070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75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80D4AF-CCB4-4912-A43A-D03DFAD3B8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7E82F9-DF36-44A7-BCAB-87E55B7CE7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A8830-CE34-4B39-A595-20F0C1373D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6F253B-54E4-40A7-BF4D-63120F3E69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B6F41C-C2FB-4D18-9B4D-050200E157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D4DEA-285E-4B3B-B1A8-669DE3D47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918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E257-4C4E-42EC-8749-BC9F3AEF9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8100" y="1238250"/>
            <a:ext cx="784383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B79F6-30CB-4B67-8386-721168694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8100" y="3971925"/>
            <a:ext cx="784383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B4D4B-6CD8-4174-9408-E0B283DA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D9EC8-3A09-4B11-8EC0-06D56038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3871F-05AE-4A6F-9B50-4D5C67B0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3649-C9BC-48C8-9A58-9A8E3D2B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CF19-BA42-475F-B401-412236F6E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7799A-96F8-4BDE-B2B6-730B4C1D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A805-546C-4DC5-B314-7311132D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8ACFA-A995-454C-AD19-FA747595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010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E1081-20BC-4287-B296-ADD1C4F8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1884363"/>
            <a:ext cx="9021763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228A-B55D-4065-BE42-A276DEE2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5059363"/>
            <a:ext cx="9021763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C5CC-66D7-460C-841D-81292A7C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4A671-CC2A-46AC-B368-93ABDB96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3654-5707-4BDF-8469-D6F0A07E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9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F4D4-671B-4BFA-A913-85FED467D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2A215-D70D-4F38-9334-6E3E8F6AB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9138" y="2012950"/>
            <a:ext cx="4433887" cy="4797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BC39-FE13-411C-9270-89EC12482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5425" y="2012950"/>
            <a:ext cx="4435475" cy="4797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EF759-3EE5-4268-966F-9FDAAF26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6298A-D58C-42B0-A227-8871D89C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FF535-301A-4E8B-A88D-B8EBA045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8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5A820-B0A8-4825-8955-EDF5FF7A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403225"/>
            <a:ext cx="9021763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D95D3-A775-41D1-918B-EAE6A85F1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725" y="1854200"/>
            <a:ext cx="442436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B7948-49F2-410D-A0B5-579D653C1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0725" y="2762250"/>
            <a:ext cx="4424363" cy="406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EE524-0B59-4ADF-9598-2143E8923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95900" y="1854200"/>
            <a:ext cx="44465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94D50-83F7-46B6-A3C6-FFBE1ACAF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95900" y="2762250"/>
            <a:ext cx="4446588" cy="406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8EB84-ABBE-4AE1-B4F6-93A40FAF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2BBB5-85AE-404C-AC00-C12E2E55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50D71A-BD0F-41A1-A541-34C64BD9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734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3913E-CA55-451F-BF8C-540F5568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A192C-C6F5-47DA-B8A8-D9AE0D6A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12355-5B08-4179-B8FA-6E0F3AFE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C4C4E-99D9-4244-8BD0-207CCE21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59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10E3B-247F-46B2-9681-D4CCD967D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C6354-5381-4840-A88A-F0C65028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A75A9-ABBE-4EA3-93D7-3B91098A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50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9533B-08D6-4F0C-ADFA-85FA590E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FD81-8F0F-4609-B18D-F9D28538B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25013-9EAC-4711-BB25-830360BA0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2BBE2-E06A-408F-AEC8-D4890729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26C3-0DE4-40BB-8013-EA981B7F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81782-C823-44B1-9FB6-3194E4ED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12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8FD21D-4B3D-4505-915C-2D88AC8612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96F813-B7B9-496C-BF77-91223DD88D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41316-89F3-4CB2-AB44-8AB6925FBF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7431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86303-0600-4032-B31A-007E1B8CC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504825"/>
            <a:ext cx="33734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CC450-50C2-4299-9932-56A6765EF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46588" y="1089025"/>
            <a:ext cx="5295900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6CF74-8A23-447F-928D-D664CD360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725" y="2268538"/>
            <a:ext cx="33734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5A83F-B693-4C47-9DA2-7D714B5A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B72C3-CD40-4E2C-80C7-E2CD06CF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6432E-0904-4FC6-A6FE-EE79DF96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00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CA7A-F1F1-4A8C-B25E-BB1D9AD7E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3F28F-C9C1-48BB-8E34-3CC03807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F0541-50F3-444D-88C7-FA91F147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0C392-5552-4228-8CE0-137A8F12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3F07C-3067-4BB1-A2EC-12DF3CF9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32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BA9108-88F9-488D-BC9F-3AF9FF549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86650" y="403225"/>
            <a:ext cx="2254250" cy="6407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09336-651B-4FCA-8EF3-5189EDD3F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9138" y="403225"/>
            <a:ext cx="6615112" cy="6407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17DD-7B35-4A6D-9D83-F7BDCB34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4F4F0-AC17-43D7-B656-54E5FE05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1B29A-383C-4F6B-AD05-5F039E21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15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06" y="2381501"/>
            <a:ext cx="9060760" cy="109945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06" y="3491756"/>
            <a:ext cx="9060761" cy="274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5">
                <a:solidFill>
                  <a:schemeClr val="bg1"/>
                </a:solidFill>
              </a:defRPr>
            </a:lvl1pPr>
            <a:lvl2pPr marL="378037" indent="0" algn="ctr">
              <a:buNone/>
              <a:defRPr sz="1654"/>
            </a:lvl2pPr>
            <a:lvl3pPr marL="756076" indent="0" algn="ctr">
              <a:buNone/>
              <a:defRPr sz="1489"/>
            </a:lvl3pPr>
            <a:lvl4pPr marL="1134113" indent="0" algn="ctr">
              <a:buNone/>
              <a:defRPr sz="1323"/>
            </a:lvl4pPr>
            <a:lvl5pPr marL="1512152" indent="0" algn="ctr">
              <a:buNone/>
              <a:defRPr sz="1323"/>
            </a:lvl5pPr>
            <a:lvl6pPr marL="1890189" indent="0" algn="ctr">
              <a:buNone/>
              <a:defRPr sz="1323"/>
            </a:lvl6pPr>
            <a:lvl7pPr marL="2268227" indent="0" algn="ctr">
              <a:buNone/>
              <a:defRPr sz="1323"/>
            </a:lvl7pPr>
            <a:lvl8pPr marL="2646265" indent="0" algn="ctr">
              <a:buNone/>
              <a:defRPr sz="1323"/>
            </a:lvl8pPr>
            <a:lvl9pPr marL="3024302" indent="0" algn="ctr">
              <a:buNone/>
              <a:defRPr sz="1323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00" y="7091536"/>
            <a:ext cx="2353509" cy="15270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3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79" y="6106076"/>
            <a:ext cx="1726085" cy="113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10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349500"/>
            <a:ext cx="8891588" cy="1620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450" y="4284663"/>
            <a:ext cx="73231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B05826-184B-4827-A938-F66CF66315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2DD51F-3C40-4C2B-96DC-B00443D7FC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13D0-768A-4A3C-A6AF-4CE486CEB3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2074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0CFB95-3011-497B-9F10-FA6907F9C4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68A85D-3EEA-4B3B-99FD-5A47B357C4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3AEB-FE31-4532-82AF-7211B0082D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89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EAD88-994D-4876-B9A6-1495CC59F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2A9187-6942-48EF-91AF-A8B430D02D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EFD6-41AE-43F2-973A-1B247121E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387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F8379-0308-4FDF-8C64-DEA8365F59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DDF76F-8605-4E2A-807C-42BCE5EABD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8458-56CE-4C4D-9CD6-F3D58F9DC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9814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521EC1-3716-4814-BFE4-158A5BA69C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71F186-EDBE-47E0-A266-7C4CC3DE71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1999-BD33-47A8-A3CA-7C755C54E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6116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9986B9-73BF-4557-B3B9-A75E59F385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9CBDA9-F20D-4A22-AE1A-AC89EA1031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D1F81-5164-4751-8F73-66F0BF31ED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94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554311-3238-4991-A287-A32B917A50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5BB899-074B-4BF1-BD87-3A50D01824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C3B91-D9EA-4210-9DC2-C6A93A928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97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592359-AD90-4900-93F4-6A0E7C8C24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02DCC1-A2C9-40D3-93AD-A04BF78AF8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470B-4B9E-46BD-A84E-57408EF346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16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B49B7-FAFB-4DD8-8EB4-646CD25D92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FE8F7-4A52-4FD6-A0CD-1291ED5B4C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955C-780B-4137-89A8-7328379B6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0251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F754F-4CA8-4311-956B-70DB6F0100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027FC7-88D4-4EBB-84A1-F63170CA83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056D-10BE-4BDF-A3AE-A21A6526E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867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E0AF7-3A25-4C45-892B-FBAD734810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AAB6E1-B5A2-4C68-A162-BD8DE4F405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E7DA-C8AD-4F49-AA26-5103A7675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743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C8C09A-17D1-4A1D-91B9-7DD6E7CD2E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8B13BB-D34D-4A2E-85FD-82A720577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302D2-41C4-4D1A-AB3A-736D63CE8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133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404C8-C0EC-4662-AB78-5E6EE96BBB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56F6A6-809C-45E7-A808-50708B3F60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DFF6-A7AD-4314-8EBA-070D9F28AB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24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A8C714E-3D43-4DD6-8E7C-0DC3C5BDD3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A56E9B-1FED-472C-AEF2-7B9A16F222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ED9B9-F29B-445F-B31E-D99E4F9B4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5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A19D37-73E5-4F7A-BFFF-94F6F583C9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D74E24-2812-41B2-9BC3-0174E6DA39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AF64-7EB9-4EF1-BD11-9153D41FD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9EE6CC-0FD3-400A-96D8-33BB20E43A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89EA79-F471-4CCE-A9C3-6BD301481C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50CA6-853A-472D-919E-0720F79AAA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98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C42501-C9E0-476A-A794-11E8D7F80F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91994E-D27F-44D6-AB6B-6B4427501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6959-1D9B-4492-8F84-8E9685CBC8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46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B1FCF5-E551-48A2-9737-F802186853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D07832-37B0-4C96-93C6-59662C1B76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790B-47B0-4075-9377-5992F51F2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982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B7E09F-079E-4EB3-B364-8DD9F922E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Title in colour - Arial 48pt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608B7E-624A-41B4-94CF-970B30D68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Tabbed text information in black with bullet - Arial 28pt</a:t>
            </a:r>
          </a:p>
          <a:p>
            <a:pPr lvl="1"/>
            <a:r>
              <a:rPr lang="en-GB" altLang="en-US"/>
              <a:t>Bullet point should be in the same colour as heading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1B3F73-0EDD-4D4B-81A3-3A9851241B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5038" y="6877050"/>
            <a:ext cx="525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 eaLnBrk="1" hangingPunct="1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49CD09-B6B6-4BEB-9E99-9D0D8E9290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 eaLnBrk="1" hangingPunct="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AEB684-2A58-40BA-8AAB-E7DFFA5C94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FB1C10-1AA1-4E44-97BD-87588AE4E3F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459" y="455097"/>
            <a:ext cx="1066544" cy="733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dt="0"/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ED12A-2BF0-42F6-BFD8-076C4F11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38" y="403225"/>
            <a:ext cx="9021762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5486B-C9F6-427F-8B2A-6683FEF00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138" y="2012950"/>
            <a:ext cx="9021762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2CDC-E107-434D-9504-7A304276A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9138" y="7008813"/>
            <a:ext cx="23542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465B5-EC7D-4B22-AEDD-42C1C117F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65513" y="7008813"/>
            <a:ext cx="352901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2C240-5136-44A8-BB72-73ED2739B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86638" y="7008813"/>
            <a:ext cx="23542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7EC9-2BBD-43FD-B79F-F51BF927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3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</p:sldLayoutIdLst>
  <p:hf hdr="0" dt="0"/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0ED7DF-FF8E-4532-8373-F99184F90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Divider title in black - Arial 50pt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D9D4B1-BCF4-4C4A-9DDE-59C019934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Subheading in black - Arial 20pt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7A8D4C03-A492-4E61-803A-674B09D0A8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5038" y="6877050"/>
            <a:ext cx="525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 eaLnBrk="1" hangingPunct="1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1CF2D23-5FF6-4D37-9D2E-6B4ED25ACC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 eaLnBrk="1" hangingPunct="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3EE7EE-19B0-4EBA-8A38-2F2EBFF971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054" name="Picture 6" descr="OUPowerPoint18mmShield">
            <a:extLst>
              <a:ext uri="{FF2B5EF4-FFF2-40B4-BE49-F238E27FC236}">
                <a16:creationId xmlns:a16="http://schemas.microsoft.com/office/drawing/2014/main" id="{7DAAAF7F-70DF-4CF9-A1D7-69EF1CDD3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163" y="395288"/>
            <a:ext cx="7445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6473BA13-B72B-4172-8163-E5075C7BC3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Storytelling in computing education</a:t>
            </a:r>
            <a:br>
              <a:rPr lang="en-GB" altLang="en-US" dirty="0"/>
            </a:br>
            <a:endParaRPr lang="en-US" altLang="en-US" dirty="0"/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D994FA7A-C744-44E0-A78B-4932CBA326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0106" y="3491756"/>
            <a:ext cx="9060761" cy="387798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Matthew Nelson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66CBC7-538F-4BE5-A6C9-3886D1ACC964}"/>
              </a:ext>
            </a:extLst>
          </p:cNvPr>
          <p:cNvSpPr/>
          <p:nvPr/>
        </p:nvSpPr>
        <p:spPr>
          <a:xfrm>
            <a:off x="405483" y="6266185"/>
            <a:ext cx="52292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yriad Pro"/>
              </a:rPr>
              <a:t>9th </a:t>
            </a:r>
            <a:r>
              <a:rPr lang="en-GB" dirty="0" err="1">
                <a:solidFill>
                  <a:schemeClr val="bg1"/>
                </a:solidFill>
                <a:latin typeface="Myriad Pro"/>
              </a:rPr>
              <a:t>eSTEeM</a:t>
            </a:r>
            <a:r>
              <a:rPr lang="en-GB" dirty="0">
                <a:solidFill>
                  <a:schemeClr val="bg1"/>
                </a:solidFill>
                <a:latin typeface="Myriad Pro"/>
              </a:rPr>
              <a:t> Annual Conference April 2020</a:t>
            </a:r>
            <a:endParaRPr lang="en-GB" b="0" i="0" dirty="0">
              <a:solidFill>
                <a:schemeClr val="bg1"/>
              </a:solidFill>
              <a:effectLst/>
              <a:latin typeface="Myriad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Ben’s farm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7" y="2204150"/>
            <a:ext cx="9410700" cy="81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 err="1">
                <a:solidFill>
                  <a:srgbClr val="00B050"/>
                </a:solidFill>
              </a:rPr>
              <a:t>SEam</a:t>
            </a:r>
            <a:r>
              <a:rPr lang="en-GB" altLang="en-US" kern="0" dirty="0">
                <a:solidFill>
                  <a:srgbClr val="00B050"/>
                </a:solidFill>
              </a:rPr>
              <a:t> positive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25C86D-0FF1-40BB-B800-809BF469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78212"/>
            <a:ext cx="9540081" cy="275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/>
              <a:t>For something as incredibly dry as project and service management, this course was surprisingly engaging. I did genuinely enjoy "Ben’s farm" and the slightly sarcastic comments about their potential romantic involvement did produce some actual laughter from me.</a:t>
            </a:r>
          </a:p>
          <a:p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B611E2-EC1A-49A9-B750-1F090A384A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084A02-2B63-4730-A538-075F93DB6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Ben’s farm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7" y="2324100"/>
            <a:ext cx="94107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 err="1">
                <a:solidFill>
                  <a:srgbClr val="5C705E"/>
                </a:solidFill>
              </a:rPr>
              <a:t>SEam</a:t>
            </a:r>
            <a:r>
              <a:rPr lang="en-GB" altLang="en-US" kern="0" dirty="0">
                <a:solidFill>
                  <a:srgbClr val="5C705E"/>
                </a:solidFill>
              </a:rPr>
              <a:t> negative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25C86D-0FF1-40BB-B800-809BF469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132892"/>
            <a:ext cx="9540081" cy="378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found it very difficult to keep my interest and focus in the mundane tasks around the farm. When you pay over £1500 you don’t really expect to be reading about the quasi romantic overtures of a farmer and his disgruntled employees or their penchant for coffee. </a:t>
            </a:r>
            <a:endParaRPr lang="en-GB" altLang="en-US" kern="0" dirty="0"/>
          </a:p>
          <a:p>
            <a:endParaRPr lang="en-GB" altLang="en-US" kern="0" dirty="0"/>
          </a:p>
          <a:p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0A10C2-17FC-4785-9A3F-13C77705DD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B300A2-2AC4-4471-99CD-F25C3B59E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68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8875"/>
            <a:ext cx="94107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>
                <a:solidFill>
                  <a:srgbClr val="00B050"/>
                </a:solidFill>
              </a:rPr>
              <a:t>Forum reactions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E35D5E-8ACC-4039-B5A7-5E37E0D8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78" y="3989702"/>
            <a:ext cx="9540081" cy="180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/>
              <a:t>Seriously, this is a complete waste of time to parse. As a literary critique it just isn't very good as a story, and I'm not taking a fine arts degree. I just need the information required to learn. Where can I find it?</a:t>
            </a:r>
            <a:endParaRPr lang="en-US" alt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0B55A-1A69-4346-8AFE-419AA7AD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Private Investigation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0C66B-678F-4FDF-AFBC-88453D4FF7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93372-1362-4720-B84F-685F4672CB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21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8875"/>
            <a:ext cx="94107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>
                <a:solidFill>
                  <a:srgbClr val="5C705E"/>
                </a:solidFill>
              </a:rPr>
              <a:t>Forum reactions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0B55A-1A69-4346-8AFE-419AA7AD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Ben’s Farm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327D30-7B46-4794-A968-1CA4DFF53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74154"/>
            <a:ext cx="9540081" cy="23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/>
              <a:t>Unfortunately service management is one of those subjects that is inherently dry and nigh-on impossible to make interesting while discussing the basics. </a:t>
            </a:r>
          </a:p>
          <a:p>
            <a:pPr marL="0" indent="0">
              <a:buNone/>
            </a:pPr>
            <a:r>
              <a:rPr lang="en-GB" dirty="0"/>
              <a:t>I have to admit I kept looking forward to Ben's Farm examples as it made it bearable.</a:t>
            </a:r>
            <a:endParaRPr lang="en-US" altLang="en-US" kern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657B4-639C-4923-94E8-9DCBE6268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30E30-79B5-4A8A-8F46-31979A3E53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392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Questions and conclusions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25C86D-0FF1-40BB-B800-809BF469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803" y="3248025"/>
            <a:ext cx="7131670" cy="257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altLang="en-US" kern="0" dirty="0"/>
              <a:t>Why do some students really like stories?</a:t>
            </a:r>
          </a:p>
          <a:p>
            <a:pPr marL="0" indent="0">
              <a:buNone/>
            </a:pPr>
            <a:endParaRPr lang="en-GB" altLang="en-US" kern="0" dirty="0"/>
          </a:p>
          <a:p>
            <a:pPr marL="0" indent="0">
              <a:buNone/>
            </a:pPr>
            <a:r>
              <a:rPr lang="en-GB" altLang="en-US" kern="0" dirty="0"/>
              <a:t>Why do others really not like them?</a:t>
            </a:r>
          </a:p>
          <a:p>
            <a:pPr marL="0" indent="0">
              <a:buNone/>
            </a:pPr>
            <a:endParaRPr lang="en-GB" altLang="en-US" kern="0" dirty="0"/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5AE9AB-57AB-41A8-AE1B-1E654CDA6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02B538-FD3C-4604-A388-42AB9A67A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83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976115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Should we be using teaching techniques that we know many students do not like?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Use multiple versions and let the students decide?</a:t>
            </a: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Conclusion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197FF7-D2C1-46D9-B000-A378801CB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3755" y="5667643"/>
            <a:ext cx="5256584" cy="102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altLang="en-US" kern="0" dirty="0"/>
              <a:t>matthew.nelson@open.ac.uk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E93C9C-2C02-49AE-BBEC-2C00D42023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5B21EA-08C0-4FE3-A9D7-0361C7C490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05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A0549-CEC6-4355-B565-347AF395C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772" y="2124447"/>
            <a:ext cx="8385592" cy="2849473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FC12A69-4216-413B-B292-52F04B35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4669" y="256497"/>
            <a:ext cx="8737798" cy="1507910"/>
          </a:xfrm>
        </p:spPr>
        <p:txBody>
          <a:bodyPr/>
          <a:lstStyle/>
          <a:p>
            <a:pPr eaLnBrk="1" hangingPunct="1"/>
            <a:br>
              <a:rPr lang="en-US" altLang="en-US" sz="4000" dirty="0"/>
            </a:br>
            <a:r>
              <a:rPr lang="en-US" altLang="en-US" sz="4000" dirty="0"/>
              <a:t>TM254, </a:t>
            </a:r>
            <a:r>
              <a:rPr lang="en-GB" sz="4000" dirty="0"/>
              <a:t>Managing IT: the why, the what and the how</a:t>
            </a:r>
            <a:br>
              <a:rPr lang="en-GB" sz="4000" dirty="0"/>
            </a:br>
            <a:endParaRPr lang="en-US" altLang="en-US" sz="40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77A4AD-5537-480C-9DD5-EB309AFD7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6396" y="5940871"/>
            <a:ext cx="9410700" cy="51109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The story: “Ben’s Farm”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117C26-57CC-4D30-9220-0FE5F9844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70683-0FE5-4810-ACFB-61FC12BE3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C12A69-4216-413B-B292-52F04B35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4669" y="47017"/>
            <a:ext cx="4345310" cy="941987"/>
          </a:xfrm>
        </p:spPr>
        <p:txBody>
          <a:bodyPr/>
          <a:lstStyle/>
          <a:p>
            <a:pPr eaLnBrk="1" hangingPunct="1"/>
            <a:br>
              <a:rPr lang="en-US" altLang="en-US" sz="4000" dirty="0"/>
            </a:br>
            <a:r>
              <a:rPr lang="en-GB" altLang="en-US" sz="4000" dirty="0"/>
              <a:t>in contrast to …</a:t>
            </a:r>
            <a:br>
              <a:rPr lang="en-GB" sz="4000" dirty="0"/>
            </a:br>
            <a:endParaRPr lang="en-US" altLang="en-US" sz="40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77A4AD-5537-480C-9DD5-EB309AFD7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4669" y="6228903"/>
            <a:ext cx="9410700" cy="94198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/>
              <a:t>“The full ITIL framework, found in 2000 pages, condensed into just 200 pocket-sized pages! ”</a:t>
            </a:r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8179890-A4DA-4454-95EB-21FBE9FDB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18" y="1236236"/>
            <a:ext cx="2929373" cy="466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B2395A-CAEB-4D6D-9FD1-2A942A85A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672" y="1236236"/>
            <a:ext cx="3580003" cy="435098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94D30-C980-4AA7-B893-FA96386CFC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7FC22-3303-43A7-B8B3-013B55D94D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82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C0AC8C-49C1-4F3E-8BFC-B393DB662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205883"/>
            <a:ext cx="9410700" cy="1926871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TM112: </a:t>
            </a:r>
            <a:r>
              <a:rPr lang="en-GB" sz="4000" dirty="0"/>
              <a:t>Introduction to computing and information technology 2</a:t>
            </a:r>
            <a:br>
              <a:rPr lang="en-GB" sz="4000" dirty="0"/>
            </a:br>
            <a:endParaRPr lang="en-US" altLang="en-US" sz="4000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F752AD-0C47-4F60-99F6-6F4EC915A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916536"/>
            <a:ext cx="9540081" cy="72007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story: “Data on your computer: A private investigation!”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2688CD-674A-4D58-8404-116423D23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388" y="3594238"/>
            <a:ext cx="4762500" cy="349567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6883A-030B-4338-8C83-72D427C28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0415E-A910-4554-9BA1-49FCC42445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A76CD4-9104-4792-943D-B89D00841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404367"/>
            <a:ext cx="9410700" cy="811212"/>
          </a:xfrm>
        </p:spPr>
        <p:txBody>
          <a:bodyPr/>
          <a:lstStyle/>
          <a:p>
            <a:pPr eaLnBrk="1" hangingPunct="1"/>
            <a:r>
              <a:rPr lang="en-US" altLang="en-US" dirty="0"/>
              <a:t>Why these stories?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2D1089-81CB-4647-9638-79808DDC7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46279"/>
            <a:ext cx="9410700" cy="7220628"/>
          </a:xfrm>
        </p:spPr>
        <p:txBody>
          <a:bodyPr/>
          <a:lstStyle/>
          <a:p>
            <a:endParaRPr lang="en-GB" altLang="en-US" dirty="0"/>
          </a:p>
          <a:p>
            <a:pPr marL="0" indent="0">
              <a:buNone/>
            </a:pPr>
            <a:r>
              <a:rPr lang="en-GB" altLang="en-US" sz="3200" dirty="0"/>
              <a:t>     Instructor perspective: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altLang="en-US" dirty="0"/>
              <a:t>Teach what you’re teaching vs wrap it in a narrative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altLang="en-US" dirty="0"/>
              <a:t>Ability to construct a case study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altLang="en-US" dirty="0"/>
              <a:t>One story can contain many case studies, each teaching something different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GB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	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 </a:t>
            </a:r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AA4E47-98B2-4FAB-9770-78C0136BB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7926EF-C718-465A-B4B3-3DBFD33FF9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A76CD4-9104-4792-943D-B89D00841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5483" y="365595"/>
            <a:ext cx="9410700" cy="811212"/>
          </a:xfrm>
        </p:spPr>
        <p:txBody>
          <a:bodyPr/>
          <a:lstStyle/>
          <a:p>
            <a:pPr eaLnBrk="1" hangingPunct="1"/>
            <a:r>
              <a:rPr lang="en-US" altLang="en-US" dirty="0"/>
              <a:t>Why these stories?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2D1089-81CB-4647-9638-79808DDC7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467" y="1284820"/>
            <a:ext cx="9410700" cy="3157977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	</a:t>
            </a:r>
            <a:r>
              <a:rPr lang="en-GB" altLang="en-US" sz="3200" dirty="0"/>
              <a:t>Student perspective: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altLang="en-US" dirty="0"/>
              <a:t>Active vs passive learning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 </a:t>
            </a:r>
          </a:p>
          <a:p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0961FB-03DF-4FEE-95E7-64D92853E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627" y="2466901"/>
            <a:ext cx="7416824" cy="477172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BFE5C-921B-459E-978F-6097ED9CA2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2D4BE-CB29-42C9-BE1B-A046E5E6D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886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>
            <a:extLst>
              <a:ext uri="{FF2B5EF4-FFF2-40B4-BE49-F238E27FC236}">
                <a16:creationId xmlns:a16="http://schemas.microsoft.com/office/drawing/2014/main" id="{FA62D062-7505-45ED-B449-9C2DD2E21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84300"/>
            <a:ext cx="9410700" cy="811213"/>
          </a:xfrm>
        </p:spPr>
        <p:txBody>
          <a:bodyPr/>
          <a:lstStyle/>
          <a:p>
            <a:pPr algn="ctr"/>
            <a:r>
              <a:rPr lang="en-GB" altLang="en-US" dirty="0"/>
              <a:t>Reception</a:t>
            </a:r>
          </a:p>
        </p:txBody>
      </p:sp>
      <p:pic>
        <p:nvPicPr>
          <p:cNvPr id="1026" name="Picture 2" descr="Marmite Vegan Breakfast Spread, Rich in Antioxidants &amp; Vitamin B ...">
            <a:extLst>
              <a:ext uri="{FF2B5EF4-FFF2-40B4-BE49-F238E27FC236}">
                <a16:creationId xmlns:a16="http://schemas.microsoft.com/office/drawing/2014/main" id="{5374214A-0A4C-45A8-B5EC-1BDC211C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835" y="2628503"/>
            <a:ext cx="2954660" cy="33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CEEC44-7F47-4A4A-B4C5-EFC5246E4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6CE6BF-FD0F-4CB8-85F3-646FED70A9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Private investigation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8875"/>
            <a:ext cx="94107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 err="1">
                <a:solidFill>
                  <a:srgbClr val="00B050"/>
                </a:solidFill>
              </a:rPr>
              <a:t>SEam</a:t>
            </a:r>
            <a:r>
              <a:rPr lang="en-GB" altLang="en-US" kern="0" dirty="0">
                <a:solidFill>
                  <a:srgbClr val="00B050"/>
                </a:solidFill>
              </a:rPr>
              <a:t> positive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25C86D-0FF1-40BB-B800-809BF469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132892"/>
            <a:ext cx="9540081" cy="335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dirty="0"/>
          </a:p>
          <a:p>
            <a:endParaRPr lang="en-GB" altLang="en-US" kern="0" dirty="0"/>
          </a:p>
          <a:p>
            <a:pPr marL="0" indent="0">
              <a:buNone/>
            </a:pPr>
            <a:r>
              <a:rPr lang="en-GB" dirty="0"/>
              <a:t>The story was excellent and I actually learned a lot while I was reading the story. It's an excellent way to learn and I would hope this kind of study material is used more in the future.</a:t>
            </a:r>
            <a:endParaRPr lang="en-GB" altLang="en-US" kern="0" dirty="0"/>
          </a:p>
          <a:p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F57678-C1EB-45D4-8DC6-0B152791BE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9A8D2-4A8B-4D37-91AC-C6EC68CF71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03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 dirty="0"/>
              <a:t>Private investigation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7DACBD-A17A-499F-94E8-35D8A3908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8875"/>
            <a:ext cx="94107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>
            <a:lvl1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+mj-lt"/>
                <a:ea typeface="+mj-ea"/>
                <a:cs typeface="+mj-cs"/>
              </a:defRPr>
            </a:lvl1pPr>
            <a:lvl2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2pPr>
            <a:lvl3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3pPr>
            <a:lvl4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4pPr>
            <a:lvl5pPr algn="l" defTabSz="796925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5pPr>
            <a:lvl6pPr marL="4572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6pPr>
            <a:lvl7pPr marL="9144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7pPr>
            <a:lvl8pPr marL="13716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8pPr>
            <a:lvl9pPr marL="1828800" algn="l" defTabSz="796925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9FAA00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kern="0" dirty="0" err="1">
                <a:solidFill>
                  <a:srgbClr val="5C705E"/>
                </a:solidFill>
              </a:rPr>
              <a:t>SEam</a:t>
            </a:r>
            <a:r>
              <a:rPr lang="en-GB" altLang="en-US" kern="0" dirty="0">
                <a:solidFill>
                  <a:srgbClr val="5C705E"/>
                </a:solidFill>
              </a:rPr>
              <a:t> negative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325C86D-0FF1-40BB-B800-809BF4695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978" y="3989702"/>
            <a:ext cx="9540081" cy="283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>
            <a:lvl1pPr marL="298450" indent="-2984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dirty="0"/>
              <a:t>This was an interesting experiment in how to deliver the material in an interesting way. Unfortunately, as I’m not twelve I found this laborious to read. </a:t>
            </a:r>
          </a:p>
          <a:p>
            <a:pPr marL="0" indent="0">
              <a:buNone/>
            </a:pPr>
            <a:r>
              <a:rPr lang="en-GB" dirty="0"/>
              <a:t>I hope the rest of the modules I cover are written more conventionally.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63CE51-84F1-473B-AFE7-E38A05AF27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87C9A9-B769-4883-9B8B-31D257C5D1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78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4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82C34952B0A469E404A83EE320EBD" ma:contentTypeVersion="12" ma:contentTypeDescription="Create a new document." ma:contentTypeScope="" ma:versionID="c9b038f8a27a2fc0d5fb4a4da7c9f2be">
  <xsd:schema xmlns:xsd="http://www.w3.org/2001/XMLSchema" xmlns:xs="http://www.w3.org/2001/XMLSchema" xmlns:p="http://schemas.microsoft.com/office/2006/metadata/properties" xmlns:ns3="9f19dc1c-cbb3-43ee-a19f-f072b593fa14" xmlns:ns4="0d6a01ca-17f1-4f49-8520-97041d7ca6b4" targetNamespace="http://schemas.microsoft.com/office/2006/metadata/properties" ma:root="true" ma:fieldsID="250d6de7d33c08fa7106fa459a8caf45" ns3:_="" ns4:_="">
    <xsd:import namespace="9f19dc1c-cbb3-43ee-a19f-f072b593fa14"/>
    <xsd:import namespace="0d6a01ca-17f1-4f49-8520-97041d7ca6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9dc1c-cbb3-43ee-a19f-f072b593f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a01ca-17f1-4f49-8520-97041d7ca6b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64B45D-F9BD-4109-A63E-C8B44318A3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E7E2CF-0DD6-4B99-8AA0-76035142E4CB}">
  <ds:schemaRefs>
    <ds:schemaRef ds:uri="http://purl.org/dc/elements/1.1/"/>
    <ds:schemaRef ds:uri="http://schemas.microsoft.com/office/2006/metadata/properties"/>
    <ds:schemaRef ds:uri="0d6a01ca-17f1-4f49-8520-97041d7ca6b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f19dc1c-cbb3-43ee-a19f-f072b593fa14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C86B653-D265-4633-ACAA-64F75D644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9dc1c-cbb3-43ee-a19f-f072b593fa14"/>
    <ds:schemaRef ds:uri="0d6a01ca-17f1-4f49-8520-97041d7ca6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29194</TotalTime>
  <Words>1094</Words>
  <Application>Microsoft Office PowerPoint</Application>
  <PresentationFormat>Custom</PresentationFormat>
  <Paragraphs>192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Myriad Pro</vt:lpstr>
      <vt:lpstr>OU PowerPoint</vt:lpstr>
      <vt:lpstr>Custom Design</vt:lpstr>
      <vt:lpstr>OU Title</vt:lpstr>
      <vt:lpstr>Divider</vt:lpstr>
      <vt:lpstr>Storytelling in computing education </vt:lpstr>
      <vt:lpstr> TM254, Managing IT: the why, the what and the how </vt:lpstr>
      <vt:lpstr> in contrast to … </vt:lpstr>
      <vt:lpstr>TM112: Introduction to computing and information technology 2 </vt:lpstr>
      <vt:lpstr>Why these stories?</vt:lpstr>
      <vt:lpstr>Why these stories?</vt:lpstr>
      <vt:lpstr>Reception</vt:lpstr>
      <vt:lpstr>Private investigation</vt:lpstr>
      <vt:lpstr>Private investigation</vt:lpstr>
      <vt:lpstr>Ben’s farm</vt:lpstr>
      <vt:lpstr>Ben’s farm</vt:lpstr>
      <vt:lpstr>Private Investigation</vt:lpstr>
      <vt:lpstr>Ben’s Farm</vt:lpstr>
      <vt:lpstr>Questions and conclusions</vt:lpstr>
      <vt:lpstr>Conclusion</vt:lpstr>
    </vt:vector>
  </TitlesOfParts>
  <Company>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wisw2</dc:creator>
  <cp:lastModifiedBy>Diane.Ford</cp:lastModifiedBy>
  <cp:revision>48</cp:revision>
  <cp:lastPrinted>2020-04-24T12:38:08Z</cp:lastPrinted>
  <dcterms:created xsi:type="dcterms:W3CDTF">2006-04-26T14:15:26Z</dcterms:created>
  <dcterms:modified xsi:type="dcterms:W3CDTF">2020-04-24T14:34:35Z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0x010100A3382C34952B0A469E404A83EE320EBD</vt:lpwstr>
  </property>
</Properties>
</file>