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63" r:id="rId5"/>
    <p:sldId id="264" r:id="rId6"/>
    <p:sldId id="265" r:id="rId7"/>
    <p:sldId id="267" r:id="rId8"/>
    <p:sldId id="268" r:id="rId9"/>
    <p:sldId id="269" r:id="rId10"/>
    <p:sldId id="270" r:id="rId11"/>
    <p:sldId id="276" r:id="rId12"/>
    <p:sldId id="271" r:id="rId13"/>
    <p:sldId id="272" r:id="rId14"/>
    <p:sldId id="273" r:id="rId15"/>
    <p:sldId id="27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3" autoAdjust="0"/>
    <p:restoredTop sz="86379" autoAdjust="0"/>
  </p:normalViewPr>
  <p:slideViewPr>
    <p:cSldViewPr snapToGrid="0">
      <p:cViewPr varScale="1">
        <p:scale>
          <a:sx n="62" d="100"/>
          <a:sy n="62" d="100"/>
        </p:scale>
        <p:origin x="2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3D2F6-CD46-4507-8D27-74A3925086D9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E24B6-0948-4E4D-A335-78A713E69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3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Framework for research on systemic technology innovations (Blumenfeld et al., 2000; Fishman et al., 2004) </a:t>
            </a:r>
          </a:p>
          <a:p>
            <a:r>
              <a:rPr lang="en-GB" dirty="0"/>
              <a:t>Context</a:t>
            </a:r>
          </a:p>
          <a:p>
            <a:r>
              <a:rPr lang="en-GB" dirty="0"/>
              <a:t>- Scaling up technology-embedded project-based science education in US schools (Blumenfeld et al., 2000)</a:t>
            </a:r>
          </a:p>
          <a:p>
            <a:r>
              <a:rPr lang="en-GB" dirty="0"/>
              <a:t>- Critique of cognitive oriented technology innovations (Fishman et al., 2004)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6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Government funded project – National Research Committee in UK (bit like Royal Society in UK)</a:t>
            </a:r>
          </a:p>
          <a:p>
            <a:r>
              <a:rPr lang="en-GB" dirty="0"/>
              <a:t>Started from </a:t>
            </a:r>
            <a:r>
              <a:rPr lang="en-GB"/>
              <a:t>two workshops </a:t>
            </a:r>
            <a:r>
              <a:rPr lang="en-GB" dirty="0"/>
              <a:t>in 2008 – funded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D505-F79F-4CB8-94D7-EE68B755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9395-DA60-4916-BBF8-A714C47A7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5F8E-D930-4147-AECC-CFF96E69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ACAA-C08A-4917-B41F-E10301D2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FAB3-3986-4507-B376-6D27C722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832E-74AE-4E6E-97E8-8984FA90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F19FD-DAD2-482D-8FCA-7DCD2A6ED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EA8E-CD5B-43B8-A586-1FE9D90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BFE9-0D30-4F51-99D3-415B44FC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99BCF-3F3F-436A-B174-13436516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7A0D4-9B94-4431-A546-5AC628B08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9459D-4215-4913-BBED-A8417DD7E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4C36-4980-40C6-93A5-BF73B00D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52DE-1F20-4061-AB76-9CB7D0BE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77D1-81FF-4146-B202-9803592D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6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E0EA-8CD3-4C54-9043-9D42F715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7506-8187-442E-9995-A622E218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BA928-25EC-49E3-BAEB-AA1E7F94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3DFB4-0142-4736-B820-795EC2B2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E0DA-F0CD-4D30-AD7F-350EC37A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9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F96C-AFBB-4AE3-A5A6-E7175A9C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37B5-D92E-4581-A37D-B16DAD04D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49B3-C090-4447-9633-D28E3FE1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8763-8DB6-4F2A-949E-7A344027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0F6B7-57EC-4794-99FE-83D2619D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1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9991-08B5-4FA5-A4BF-7148D02F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1B4D-DFD0-4DF2-BF1B-6F67B8D05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5181600" cy="48606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282FD-23B4-4544-B202-BA301F6E3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6334"/>
            <a:ext cx="5181600" cy="486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DA489-92D3-4F84-9BB7-DA6BD9F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94BEE-926B-4693-8641-A5BA7D77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ED64-8BA3-4204-B7FC-AADE052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7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2E26-C938-42E6-999C-31AA0D4B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A051-0AB1-4EDC-B403-E4C93884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CE178-B064-4363-9654-02D16611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CF214-5AAC-4BD0-ACF7-578308F0B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A9EA7-0FBD-4900-9C71-D30BB683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CBC23-EB19-4F4C-94A5-DE2DD2077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50399-6B8C-467E-A896-41AD1820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7B0F7-9AC5-47D2-AF32-D2259D6A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4179-A137-480E-85D1-E39E5197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5E273-6E28-442F-BEDD-1AF2E421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3D93E-D838-4DF0-871B-ED0B99CC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298DC-5709-49E2-BF5D-CF328ADE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0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42F7C-6A4E-4486-8204-A289CA5E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A87B8-57AE-4C86-8C53-0197CB8A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93131-841A-4FDC-9CC8-3DDE7288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0906-1514-4755-B2D1-A67530B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DED9-C1E5-4E30-AE67-4438D0C1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DACCF-3B84-4503-9939-311093D6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283A2-C210-423C-AB2E-276EE7D1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E6E61-E31B-41DC-9840-9C1D001C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18BEC-FBBA-4006-B683-171FEAE8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FB67-8E67-442A-B818-C34E4040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A574F-DC64-4DE8-8443-217E6265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30197-AA87-4431-964E-2588B2A85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F2039-C79E-4322-A3A7-AF952F9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3F039-33F2-4308-AA44-4584148E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DB988-ABC6-44EA-B88A-5561E366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0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77D28-4BEE-4F9B-A1B7-3EA30322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11988-0BED-49DB-B22C-984B388B4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1358"/>
            <a:ext cx="10515600" cy="485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0BEF-7390-47EE-80B3-83C9082BE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C325-D0C7-47DB-BB9A-ACF5D937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0B3F-437D-4E10-8D33-1ACABDA1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F878-2822-480E-BC96-DDE20204677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4A2D0-60CC-4C6A-9686-BE7596BECA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83522" y="299920"/>
            <a:ext cx="1382485" cy="9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115000"/>
        </a:lnSpc>
        <a:spcBef>
          <a:spcPts val="0"/>
        </a:spcBef>
        <a:buNone/>
        <a:defRPr sz="3600" b="1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5000"/>
        </a:lnSpc>
        <a:spcBef>
          <a:spcPts val="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5000"/>
        </a:lnSpc>
        <a:spcBef>
          <a:spcPts val="0"/>
        </a:spcBef>
        <a:buClr>
          <a:srgbClr val="1E4B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5000"/>
        </a:lnSpc>
        <a:spcBef>
          <a:spcPts val="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5000"/>
        </a:lnSpc>
        <a:spcBef>
          <a:spcPts val="0"/>
        </a:spcBef>
        <a:buClr>
          <a:srgbClr val="1E4B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5000"/>
        </a:lnSpc>
        <a:spcBef>
          <a:spcPts val="0"/>
        </a:spcBef>
        <a:buClr>
          <a:srgbClr val="1E4B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b37a25e104f14fe8a0ec8dcb9a3efc78%40thread.skype/1588235930999?context=%7b%22Tid%22%3a%220e2ed455-96af-4100-bed3-a8e5fd981685%22%2c%22Oid%22%3a%227534b7c7-3e9f-4437-ba3a-d951ade88885%22%7d" TargetMode="External"/><Relationship Id="rId2" Type="http://schemas.openxmlformats.org/officeDocument/2006/relationships/hyperlink" Target="https://teams.microsoft.com/l/meetup-join/19%3ab37a25e104f14fe8a0ec8dcb9a3efc78%40thread.skype/1588235891826?context=%7b%22Tid%22%3a%220e2ed455-96af-4100-bed3-a8e5fd981685%22%2c%22Oid%22%3a%227534b7c7-3e9f-4437-ba3a-d951ade88885%22%7d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ms.microsoft.com/l/meetup-join/19%3ab37a25e104f14fe8a0ec8dcb9a3efc78%40thread.skype/1588235965851?context=%7b%22Tid%22%3a%220e2ed455-96af-4100-bed3-a8e5fd981685%22%2c%22Oid%22%3a%227534b7c7-3e9f-4437-ba3a-d951ade88885%22%7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63E58C-CE50-4885-A6B2-DF676DBF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712" y="868362"/>
            <a:ext cx="7353719" cy="2387600"/>
          </a:xfrm>
        </p:spPr>
        <p:txBody>
          <a:bodyPr/>
          <a:lstStyle/>
          <a:p>
            <a:r>
              <a:rPr lang="en-US" dirty="0"/>
              <a:t>Putting Innovation into Practice</a:t>
            </a:r>
            <a:br>
              <a:rPr lang="en-US" dirty="0"/>
            </a:br>
            <a:r>
              <a:rPr lang="en-US" sz="3600" i="1" dirty="0"/>
              <a:t>Enhancing the STEM curriculum through scholarship</a:t>
            </a:r>
            <a:endParaRPr lang="en-GB" sz="360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198AA1-404E-44FC-B68D-C2E22EC8A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712" y="3255962"/>
            <a:ext cx="8062128" cy="2317086"/>
          </a:xfrm>
        </p:spPr>
        <p:txBody>
          <a:bodyPr/>
          <a:lstStyle/>
          <a:p>
            <a:r>
              <a:rPr lang="en-GB" dirty="0"/>
              <a:t>Trevor Collins</a:t>
            </a:r>
            <a:r>
              <a:rPr lang="en-GB" baseline="30000" dirty="0"/>
              <a:t>1</a:t>
            </a:r>
            <a:r>
              <a:rPr lang="en-GB" dirty="0"/>
              <a:t>, Rebecca Ferguson</a:t>
            </a:r>
            <a:r>
              <a:rPr lang="en-GB" baseline="30000" dirty="0"/>
              <a:t>2</a:t>
            </a:r>
            <a:r>
              <a:rPr lang="en-GB" dirty="0"/>
              <a:t> and Eileen Scanlon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sz="2000" dirty="0"/>
              <a:t>1. Knowledge Media Institute</a:t>
            </a:r>
          </a:p>
          <a:p>
            <a:r>
              <a:rPr lang="en-GB" sz="2000" dirty="0"/>
              <a:t>2. Institute of Educational Technology</a:t>
            </a:r>
          </a:p>
          <a:p>
            <a:endParaRPr lang="en-GB" sz="1050" dirty="0"/>
          </a:p>
          <a:p>
            <a:r>
              <a:rPr lang="en-GB" dirty="0" err="1"/>
              <a:t>eSTEeM</a:t>
            </a:r>
            <a:r>
              <a:rPr lang="en-GB" dirty="0"/>
              <a:t> 9</a:t>
            </a:r>
            <a:r>
              <a:rPr lang="en-GB" baseline="30000" dirty="0"/>
              <a:t>th</a:t>
            </a:r>
            <a:r>
              <a:rPr lang="en-GB" dirty="0"/>
              <a:t> Annual Conference </a:t>
            </a:r>
          </a:p>
          <a:p>
            <a:r>
              <a:rPr lang="en-GB" dirty="0"/>
              <a:t>Thursday 30</a:t>
            </a:r>
            <a:r>
              <a:rPr lang="en-GB" baseline="30000" dirty="0"/>
              <a:t>th</a:t>
            </a:r>
            <a:r>
              <a:rPr lang="en-GB" dirty="0"/>
              <a:t> April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C9849-B1DD-4573-8D71-7A681A69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15" y="868362"/>
            <a:ext cx="2206721" cy="1519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18F99-B7FB-452D-ADCF-2366F1DCA20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3" b="-1594"/>
          <a:stretch/>
        </p:blipFill>
        <p:spPr bwMode="auto">
          <a:xfrm>
            <a:off x="9002214" y="3255962"/>
            <a:ext cx="2206721" cy="640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91506-E918-4A05-A165-274D3989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214" y="4106251"/>
            <a:ext cx="2206722" cy="16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D6C-EE2D-4437-9154-2E98A3B9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Activity: </a:t>
            </a:r>
            <a:r>
              <a:rPr lang="en-GB" sz="3600" b="1" kern="1200" dirty="0" err="1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SoTL</a:t>
            </a:r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 at the 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C219-D0E2-4083-A60A-E47EE22F2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Putting your innovations into practice – pathways for scholarship informed practice</a:t>
            </a:r>
          </a:p>
          <a:p>
            <a:pPr lvl="1"/>
            <a:r>
              <a:rPr lang="en-GB" dirty="0"/>
              <a:t>Culture</a:t>
            </a:r>
          </a:p>
          <a:p>
            <a:pPr lvl="1"/>
            <a:r>
              <a:rPr lang="en-GB" dirty="0"/>
              <a:t>Capability</a:t>
            </a:r>
          </a:p>
          <a:p>
            <a:pPr lvl="1"/>
            <a:r>
              <a:rPr lang="en-GB" dirty="0"/>
              <a:t>Sustainability</a:t>
            </a:r>
          </a:p>
          <a:p>
            <a:pPr lvl="1"/>
            <a:r>
              <a:rPr lang="en-GB" dirty="0"/>
              <a:t>Research translators</a:t>
            </a:r>
          </a:p>
          <a:p>
            <a:pPr lvl="1"/>
            <a:r>
              <a:rPr lang="en-GB" dirty="0"/>
              <a:t>Persistent intent</a:t>
            </a:r>
          </a:p>
          <a:p>
            <a:pPr lvl="1"/>
            <a:r>
              <a:rPr lang="en-GB" dirty="0"/>
              <a:t>Informed and directed exploration</a:t>
            </a:r>
          </a:p>
          <a:p>
            <a:pPr lvl="1"/>
            <a:r>
              <a:rPr lang="en-GB" dirty="0"/>
              <a:t>Feedback on teaching practice</a:t>
            </a:r>
          </a:p>
          <a:p>
            <a:pPr lvl="1"/>
            <a:r>
              <a:rPr lang="en-GB" dirty="0"/>
              <a:t>Evidence of achieving goals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AA6743-2709-4DE2-9F72-5807FE247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One </a:t>
            </a:r>
            <a:r>
              <a:rPr lang="en-GB" i="1" dirty="0" err="1"/>
              <a:t>rapporter</a:t>
            </a:r>
            <a:r>
              <a:rPr lang="en-GB" dirty="0"/>
              <a:t> per group to bring back key points</a:t>
            </a:r>
          </a:p>
          <a:p>
            <a:r>
              <a:rPr lang="en-GB" dirty="0"/>
              <a:t>Breakout Rooms for discussion</a:t>
            </a:r>
          </a:p>
          <a:p>
            <a:pPr lvl="1"/>
            <a:r>
              <a:rPr lang="en-GB" dirty="0">
                <a:hlinkClick r:id="rId2"/>
              </a:rPr>
              <a:t>Red Room (E&amp;I and LHCS)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Green Room (EEES and SPS)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Blue Room (C&amp;C, </a:t>
            </a:r>
            <a:r>
              <a:rPr lang="en-GB" dirty="0" err="1">
                <a:hlinkClick r:id="rId4"/>
              </a:rPr>
              <a:t>KMi</a:t>
            </a:r>
            <a:r>
              <a:rPr lang="en-GB" dirty="0">
                <a:hlinkClick r:id="rId4"/>
              </a:rPr>
              <a:t> and MS)</a:t>
            </a:r>
            <a:endParaRPr lang="en-GB" dirty="0"/>
          </a:p>
          <a:p>
            <a:r>
              <a:rPr lang="en-GB" dirty="0"/>
              <a:t>Focus on </a:t>
            </a:r>
            <a:r>
              <a:rPr lang="en-GB" i="1" dirty="0"/>
              <a:t>your school context </a:t>
            </a:r>
            <a:r>
              <a:rPr lang="en-GB" dirty="0"/>
              <a:t>and come back with </a:t>
            </a:r>
            <a:r>
              <a:rPr lang="en-GB" i="1" dirty="0"/>
              <a:t>strengths</a:t>
            </a:r>
            <a:r>
              <a:rPr lang="en-GB" dirty="0"/>
              <a:t> and  </a:t>
            </a:r>
            <a:r>
              <a:rPr lang="en-GB" i="1" dirty="0"/>
              <a:t>recommendations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E9C55-6539-4496-BC58-31F82686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6AC70-CEFC-42DF-9B95-291CE4631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078A6-BFA7-4946-8F15-CD6AADAE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10</a:t>
            </a:fld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40CDD65-52A6-4EB5-B67B-944CE93A0F29}"/>
              </a:ext>
            </a:extLst>
          </p:cNvPr>
          <p:cNvSpPr/>
          <p:nvPr/>
        </p:nvSpPr>
        <p:spPr>
          <a:xfrm>
            <a:off x="5988913" y="1456607"/>
            <a:ext cx="170652" cy="4662839"/>
          </a:xfrm>
          <a:prstGeom prst="rightBrace">
            <a:avLst>
              <a:gd name="adj1" fmla="val 8333"/>
              <a:gd name="adj2" fmla="val 72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B8A5-14D6-4D74-BDA7-0D33E530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Pathways for scholarship informed practice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626CF2-AEB3-44EE-A7C8-044F3F9214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Strengths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AF4418-8C7F-4029-BD68-CF62EDBBDB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66C27-D4E4-40A5-BC7A-805C48D2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62145-0649-464F-9106-6DF0A7E6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BAC7D-CEB6-46FB-8742-C9D9A591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2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9658-5C9F-424D-9E75-2DD4E0B5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A8E1-EF68-4AD5-A1AC-DAE9A31D0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Barr, S.H., Baker, T., Markham S.K. and </a:t>
            </a:r>
            <a:r>
              <a:rPr lang="en-GB" sz="1800" dirty="0" err="1"/>
              <a:t>Kingon</a:t>
            </a:r>
            <a:r>
              <a:rPr lang="en-GB" sz="1800" dirty="0"/>
              <a:t> A.I. (2008) ‘Bridging the Valley of Death: Lessons Learned from 14 Years of Commercialization of Technology Education.’ </a:t>
            </a:r>
            <a:r>
              <a:rPr lang="en-GB" sz="1800" i="1" dirty="0"/>
              <a:t>Academy of Management Learning &amp; Education</a:t>
            </a:r>
            <a:r>
              <a:rPr lang="en-GB" sz="1800" dirty="0"/>
              <a:t>, Vol 8, No 3, pp. 370-388.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Blumenfeld, P., Fishman, B.J.,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Krajcik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Marx, R.W. and Soloway, E. (2000) ‘Creating Usable Innovations in Systemic Reform: Scaling Up Technology-Embedded Project-Based Science in Urban Schools.’ </a:t>
            </a:r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Psychologist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 35, No 3, pp. 149-164.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Fishman, B.J., Marx, R.W., Blumenfeld, P.,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Krajcik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and Soloway, E. (2004) ‘Creating a Framework for Research on Systemic Technology Innovations.’ </a:t>
            </a:r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Journal of Learning Sciences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 13, No 1, pp. </a:t>
            </a:r>
            <a:r>
              <a:rPr lang="en-GB" sz="1800" dirty="0"/>
              <a:t>43-76.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Hirschkorn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and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Geelan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D. (2008) ‘Bridging the Research-Practice Gap: Research Translation and/or Research Transformation.’ </a:t>
            </a:r>
            <a:r>
              <a:rPr lang="en-GB" sz="1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Alberta Journal of Educational Research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 54, No 1, pp. 1-13.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4B9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/>
              <a:t>National Research Council (2012) ‘Discipline-Based Education Research: Understanding and Improving Learning in Undergraduate Science and Engineering.’ Washington, DC: The National Academies Press. </a:t>
            </a:r>
            <a:endParaRPr lang="en-GB" sz="1800" dirty="0">
              <a:effectLst/>
            </a:endParaRPr>
          </a:p>
          <a:p>
            <a:pPr lvl="0">
              <a:defRPr/>
            </a:pP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Scanlon, E., Sharples, M., Fenton-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O’Creevy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Fleck, J., </a:t>
            </a:r>
            <a:r>
              <a:rPr lang="en-GB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Cooban</a:t>
            </a:r>
            <a:r>
              <a:rPr lang="en-GB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Ferguson, R., Cross, S. and Waterhouse, P. (2013) ‘Beyond prototypes: Enabling innovation in technology-enhanced learning.’ TLRP Report. Available </a:t>
            </a:r>
            <a:r>
              <a:rPr lang="en-GB" sz="1800" dirty="0"/>
              <a:t>online at http://</a:t>
            </a:r>
            <a:r>
              <a:rPr lang="en-GB" sz="1800" dirty="0" err="1"/>
              <a:t>oro.open.ac.uk</a:t>
            </a:r>
            <a:r>
              <a:rPr lang="en-GB" sz="1800" dirty="0"/>
              <a:t>/41119/ </a:t>
            </a:r>
            <a:endParaRPr lang="en-GB" sz="180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3B48D-7C74-472A-94D9-A7E3F5BE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EBB3-EF6F-4AED-A12B-E5CA771C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4351-F851-4370-B6D4-D8DE95D0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8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3B8C-6D82-465D-96C7-0B477CBC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22E28-0376-45E3-85A3-786D9CC0C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Problem: Translating educational research into teaching practice</a:t>
            </a:r>
          </a:p>
          <a:p>
            <a:r>
              <a:rPr lang="en-GB" dirty="0"/>
              <a:t>Review of approaches</a:t>
            </a:r>
          </a:p>
          <a:p>
            <a:pPr lvl="1"/>
            <a:r>
              <a:rPr lang="en-GB" dirty="0"/>
              <a:t>Innovations in systemic reform (Blumenfeld et al., 2000; Fishman et al., 2004)</a:t>
            </a:r>
          </a:p>
          <a:p>
            <a:pPr lvl="1"/>
            <a:r>
              <a:rPr lang="en-GB" dirty="0"/>
              <a:t>Bridging the research practice gap (</a:t>
            </a:r>
            <a:r>
              <a:rPr lang="en-GB" dirty="0" err="1"/>
              <a:t>Hirschkorn</a:t>
            </a:r>
            <a:r>
              <a:rPr lang="en-GB" dirty="0"/>
              <a:t> and </a:t>
            </a:r>
            <a:r>
              <a:rPr lang="en-GB" dirty="0" err="1"/>
              <a:t>Geelan</a:t>
            </a:r>
            <a:r>
              <a:rPr lang="en-GB" dirty="0"/>
              <a:t> 2008)</a:t>
            </a:r>
          </a:p>
          <a:p>
            <a:pPr lvl="1"/>
            <a:r>
              <a:rPr lang="en-GB" dirty="0"/>
              <a:t>Beyond prototypes: Enabling innovation in TEL (Scanlon et al., 2013)</a:t>
            </a:r>
          </a:p>
          <a:p>
            <a:pPr lvl="1"/>
            <a:r>
              <a:rPr lang="en-GB" dirty="0"/>
              <a:t>Translating Research into Teaching Practice (NRC 2012)</a:t>
            </a:r>
          </a:p>
          <a:p>
            <a:pPr lvl="1"/>
            <a:r>
              <a:rPr lang="en-GB" dirty="0"/>
              <a:t>Case study example: Stadium Live – </a:t>
            </a:r>
            <a:r>
              <a:rPr lang="en-GB" dirty="0" err="1"/>
              <a:t>labcasts</a:t>
            </a:r>
            <a:r>
              <a:rPr lang="en-GB" dirty="0"/>
              <a:t> and </a:t>
            </a:r>
            <a:r>
              <a:rPr lang="en-GB" dirty="0" err="1"/>
              <a:t>fieldcasts</a:t>
            </a:r>
            <a:endParaRPr lang="en-GB" dirty="0"/>
          </a:p>
          <a:p>
            <a:r>
              <a:rPr lang="en-GB" dirty="0"/>
              <a:t>Activity: </a:t>
            </a:r>
            <a:r>
              <a:rPr lang="en-GB" dirty="0" err="1"/>
              <a:t>SoTL</a:t>
            </a:r>
            <a:r>
              <a:rPr lang="en-GB" dirty="0"/>
              <a:t> at the OU – Putting your innovations into practice</a:t>
            </a:r>
          </a:p>
          <a:p>
            <a:r>
              <a:rPr lang="en-GB" dirty="0"/>
              <a:t>Plenary: Pathways for scholarship informed practice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C7B4-A340-44D6-B212-C4CC653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E4C03-DB29-485B-9ED9-8AF6A61B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E995-61ED-4CDB-B93B-7DD7FDBB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80B0-99C9-461D-82FF-721E1514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Translating research into teaching practice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00524-57FC-4E16-9A93-CD34A9442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dirty="0"/>
              <a:t>“</a:t>
            </a:r>
            <a:r>
              <a:rPr lang="en-US" i="1" dirty="0"/>
              <a:t>The field of Technology Enhanced Learning, despite some notable exceptions, is rife with results that never made it across the valley of death.</a:t>
            </a:r>
            <a:r>
              <a:rPr lang="en-GB" i="1" dirty="0"/>
              <a:t>” </a:t>
            </a:r>
            <a:br>
              <a:rPr lang="en-GB" dirty="0"/>
            </a:br>
            <a:r>
              <a:rPr lang="en-GB" dirty="0"/>
              <a:t>Prof Richard </a:t>
            </a:r>
            <a:r>
              <a:rPr lang="en-GB" dirty="0" err="1"/>
              <a:t>Noss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Director, Technology Enhanced Learning Research </a:t>
            </a:r>
            <a:r>
              <a:rPr lang="en-US" dirty="0" err="1"/>
              <a:t>Programme</a:t>
            </a:r>
            <a:r>
              <a:rPr lang="en-US" dirty="0"/>
              <a:t> (Scanlon et al., 2013)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52E6AB-B096-4A50-B9C8-01AF77654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75288"/>
            <a:ext cx="5181600" cy="3116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44B50-FE0E-477D-81AB-FE45BC62B79B}"/>
              </a:ext>
            </a:extLst>
          </p:cNvPr>
          <p:cNvSpPr txBox="1"/>
          <p:nvPr/>
        </p:nvSpPr>
        <p:spPr>
          <a:xfrm>
            <a:off x="6375679" y="4983982"/>
            <a:ext cx="510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from (Barr, Baker, Markham and </a:t>
            </a:r>
            <a:r>
              <a:rPr lang="en-GB" dirty="0" err="1"/>
              <a:t>Kingon</a:t>
            </a:r>
            <a:r>
              <a:rPr lang="en-GB" dirty="0"/>
              <a:t> 2008)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D96DD5-1729-4B8E-9F87-0715FB72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B1BF87-3946-4CEB-9FDB-50823082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7B0828-26A2-41ED-AD65-B91A6438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7B61-0831-42E3-89DE-ABEF95F4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Innovations in systemic reform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9F7D-22AC-42DC-9694-D100A7262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5366657" cy="4860629"/>
          </a:xfrm>
        </p:spPr>
        <p:txBody>
          <a:bodyPr>
            <a:noAutofit/>
          </a:bodyPr>
          <a:lstStyle/>
          <a:p>
            <a:r>
              <a:rPr lang="en-GB" sz="2400" dirty="0"/>
              <a:t>Framework for research on systemic technology innovations (Blumenfeld et al., 2000; Fishman et al., 2004) </a:t>
            </a:r>
          </a:p>
          <a:p>
            <a:r>
              <a:rPr lang="en-GB" sz="2400" dirty="0"/>
              <a:t>Critical components:</a:t>
            </a:r>
          </a:p>
          <a:p>
            <a:pPr lvl="1"/>
            <a:r>
              <a:rPr lang="en-GB" sz="2000" dirty="0"/>
              <a:t>teacher learning,</a:t>
            </a:r>
          </a:p>
          <a:p>
            <a:pPr lvl="1"/>
            <a:r>
              <a:rPr lang="en-GB" sz="2000" dirty="0"/>
              <a:t>assessment, </a:t>
            </a:r>
          </a:p>
          <a:p>
            <a:pPr lvl="1"/>
            <a:r>
              <a:rPr lang="en-GB" sz="2000" dirty="0"/>
              <a:t>technology planning, and </a:t>
            </a:r>
          </a:p>
          <a:p>
            <a:pPr lvl="1"/>
            <a:r>
              <a:rPr lang="en-GB" sz="2000" dirty="0"/>
              <a:t>organisational structure and leadership.</a:t>
            </a:r>
          </a:p>
          <a:p>
            <a:r>
              <a:rPr lang="en-GB" sz="2400" dirty="0"/>
              <a:t>Systemic issues</a:t>
            </a:r>
          </a:p>
          <a:p>
            <a:pPr lvl="1"/>
            <a:r>
              <a:rPr lang="en-GB" sz="2000" dirty="0"/>
              <a:t>Usability: School culture, capability and policy/management (diagnostic tool)</a:t>
            </a:r>
          </a:p>
          <a:p>
            <a:pPr lvl="1"/>
            <a:r>
              <a:rPr lang="en-GB" sz="2000" dirty="0"/>
              <a:t>Scalability (beyond research sites)</a:t>
            </a:r>
          </a:p>
          <a:p>
            <a:pPr lvl="1"/>
            <a:r>
              <a:rPr lang="en-GB" sz="2000" dirty="0"/>
              <a:t>Sustainability</a:t>
            </a:r>
          </a:p>
          <a:p>
            <a:endParaRPr lang="en-GB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22F7E8-5A15-4750-AD9C-C3F249A97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6750" y="1868433"/>
            <a:ext cx="5277050" cy="328795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86585-80BB-45A8-852D-38DF103C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A50EC-79BC-4C18-8E2E-F97C58D7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22432-B6E4-4347-84CA-61EF91BE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94F12-9EA5-44A2-8E72-1D0829313856}"/>
              </a:ext>
            </a:extLst>
          </p:cNvPr>
          <p:cNvSpPr txBox="1"/>
          <p:nvPr/>
        </p:nvSpPr>
        <p:spPr>
          <a:xfrm>
            <a:off x="7792002" y="5297345"/>
            <a:ext cx="363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from (Blumenfeld et al., 2000)</a:t>
            </a:r>
          </a:p>
        </p:txBody>
      </p:sp>
    </p:spTree>
    <p:extLst>
      <p:ext uri="{BB962C8B-B14F-4D97-AF65-F5344CB8AC3E}">
        <p14:creationId xmlns:p14="http://schemas.microsoft.com/office/powerpoint/2010/main" val="11656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FADC-F88D-4A69-B54E-5EC489FC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Bridging the research practice gap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38F10-EBAF-4502-AEA4-475B7D873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3944815" cy="4860629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Critical literature review on implementation of research in education (</a:t>
            </a:r>
            <a:r>
              <a:rPr lang="en-GB" sz="2400" dirty="0" err="1"/>
              <a:t>Hirschkorn</a:t>
            </a:r>
            <a:r>
              <a:rPr lang="en-GB" sz="2400" dirty="0"/>
              <a:t> and </a:t>
            </a:r>
            <a:r>
              <a:rPr lang="en-GB" sz="2400" dirty="0" err="1"/>
              <a:t>Geelan</a:t>
            </a:r>
            <a:r>
              <a:rPr lang="en-GB" sz="2400" dirty="0"/>
              <a:t> 2008)</a:t>
            </a:r>
          </a:p>
          <a:p>
            <a:pPr lvl="0"/>
            <a:r>
              <a:rPr lang="en-GB" sz="2400" dirty="0"/>
              <a:t>Two cultures</a:t>
            </a:r>
          </a:p>
          <a:p>
            <a:pPr lvl="1"/>
            <a:r>
              <a:rPr lang="en-GB" sz="2000" dirty="0"/>
              <a:t>Education craft</a:t>
            </a:r>
          </a:p>
          <a:p>
            <a:pPr lvl="1"/>
            <a:r>
              <a:rPr lang="en-GB" sz="2000" dirty="0"/>
              <a:t>Education research</a:t>
            </a:r>
          </a:p>
          <a:p>
            <a:r>
              <a:rPr lang="en-GB" sz="2400" dirty="0"/>
              <a:t>Bridging two cultures: Research informs practice and practice informs research (research by practitioners)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78E302-A6FE-4C38-BEB0-F4B423B4E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016" y="1316334"/>
            <a:ext cx="6682154" cy="4860629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Causes of the research-practice gap</a:t>
            </a:r>
          </a:p>
          <a:p>
            <a:pPr lvl="1"/>
            <a:r>
              <a:rPr lang="en-GB" sz="2000" dirty="0"/>
              <a:t>Cultural factors: different communities (values, rituals and institutions)</a:t>
            </a:r>
          </a:p>
          <a:p>
            <a:pPr lvl="1"/>
            <a:r>
              <a:rPr lang="en-GB" sz="2000" dirty="0"/>
              <a:t>Structural factors: characteristics that imped knowledge exchange (time to engage, inaccessible, irrelevant, variable outcomes)</a:t>
            </a:r>
          </a:p>
          <a:p>
            <a:pPr lvl="0"/>
            <a:r>
              <a:rPr lang="en-GB" sz="2400" dirty="0"/>
              <a:t>Approaches to closing the gap</a:t>
            </a:r>
          </a:p>
          <a:p>
            <a:pPr lvl="1"/>
            <a:r>
              <a:rPr lang="en-GB" sz="2000" dirty="0"/>
              <a:t>Fix the practitioners: access, skills and autonomy</a:t>
            </a:r>
          </a:p>
          <a:p>
            <a:pPr lvl="1"/>
            <a:r>
              <a:rPr lang="en-GB" sz="2000" dirty="0"/>
              <a:t>Fix the researchers: responsible for serving profession, skills in applying research</a:t>
            </a:r>
          </a:p>
          <a:p>
            <a:pPr lvl="1"/>
            <a:r>
              <a:rPr lang="en-GB" sz="2000" dirty="0"/>
              <a:t>Fix the research: pursue varied forms of research</a:t>
            </a:r>
          </a:p>
          <a:p>
            <a:pPr lvl="1"/>
            <a:r>
              <a:rPr lang="en-GB" sz="2000" dirty="0"/>
              <a:t>Research translation roles: brokers between researchers and practitioners (findings r and needed p)</a:t>
            </a: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0963F-1B01-43F5-9BDE-387D3DD3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BBAA7-D700-435B-9CA4-C054555F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ED0DB-F4F6-4E62-B010-4C477EC4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9599-A331-493B-80E2-EDE60C82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Beyond prototypes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96B0C-1C7B-42E9-9FF1-95DDA3497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6110235" cy="486062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Enabling innovation in Technology Enhanced Learning </a:t>
            </a:r>
            <a:r>
              <a:rPr lang="en-GB" sz="2400" dirty="0"/>
              <a:t>(Scanlon et al., 2013)</a:t>
            </a:r>
          </a:p>
          <a:p>
            <a:pPr lvl="0"/>
            <a:r>
              <a:rPr lang="en-GB" sz="2400" dirty="0"/>
              <a:t>Key insights</a:t>
            </a:r>
          </a:p>
          <a:p>
            <a:pPr lvl="1"/>
            <a:r>
              <a:rPr lang="en-GB" sz="2000" i="1" dirty="0"/>
              <a:t>The TEL Complex</a:t>
            </a:r>
            <a:r>
              <a:rPr lang="en-GB" sz="2000" dirty="0"/>
              <a:t>: “pay close attention to the entire process of implementation”</a:t>
            </a:r>
          </a:p>
          <a:p>
            <a:pPr lvl="1"/>
            <a:r>
              <a:rPr lang="en-GB" sz="2000" i="1" dirty="0"/>
              <a:t>Persistent Intent</a:t>
            </a:r>
            <a:r>
              <a:rPr lang="en-GB" sz="2000" dirty="0"/>
              <a:t>: “embedded over periods of years … sustainable change is not a simple matter of product development, testing and roll out”</a:t>
            </a:r>
          </a:p>
          <a:p>
            <a:pPr lvl="1"/>
            <a:r>
              <a:rPr lang="en-GB" sz="2000" i="1" dirty="0"/>
              <a:t>Bricolage</a:t>
            </a:r>
            <a:r>
              <a:rPr lang="en-GB" sz="2000" dirty="0"/>
              <a:t>: “informed and directed exploration of technologies and practices”</a:t>
            </a:r>
          </a:p>
          <a:p>
            <a:pPr lvl="1"/>
            <a:r>
              <a:rPr lang="en-GB" sz="2000" i="1" dirty="0"/>
              <a:t>Evidence</a:t>
            </a:r>
            <a:r>
              <a:rPr lang="en-GB" sz="2000" dirty="0"/>
              <a:t>: “TEL innovation requires evidence that the projected educational goals have been achieved”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98AEA3-024A-4B33-9BBB-49EABA9237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b="2407"/>
          <a:stretch/>
        </p:blipFill>
        <p:spPr>
          <a:xfrm>
            <a:off x="7292275" y="1316334"/>
            <a:ext cx="4098134" cy="44475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46933-87D5-43CA-981A-A3DD8AB0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0449-94C7-45B2-8746-C668182A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BCD6-D6DD-41A5-863F-C03195FB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E8B8A-00CA-4871-A090-60B48FB48877}"/>
              </a:ext>
            </a:extLst>
          </p:cNvPr>
          <p:cNvSpPr txBox="1"/>
          <p:nvPr/>
        </p:nvSpPr>
        <p:spPr>
          <a:xfrm>
            <a:off x="8096174" y="5807631"/>
            <a:ext cx="329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from (Scanlon et al., 2013)</a:t>
            </a:r>
          </a:p>
        </p:txBody>
      </p:sp>
    </p:spTree>
    <p:extLst>
      <p:ext uri="{BB962C8B-B14F-4D97-AF65-F5344CB8AC3E}">
        <p14:creationId xmlns:p14="http://schemas.microsoft.com/office/powerpoint/2010/main" val="31834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B69D-ECDD-40D5-B77A-5D5CAE32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Translating Research into Teaching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A159-D5E5-407D-9054-F9782678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synthesis of literature on Discipline Based Education Research (DBER in HE Science and Engineering) (NRC 2012)</a:t>
            </a:r>
          </a:p>
          <a:p>
            <a:r>
              <a:rPr lang="en-GB" sz="2400" dirty="0"/>
              <a:t>Components of successful efforts to translate research into practice </a:t>
            </a:r>
          </a:p>
          <a:p>
            <a:pPr lvl="1"/>
            <a:r>
              <a:rPr lang="en-GB" sz="2000" dirty="0"/>
              <a:t>Sustained, focussed effort (four weeks, one semester or longer) </a:t>
            </a:r>
          </a:p>
          <a:p>
            <a:pPr lvl="1"/>
            <a:r>
              <a:rPr lang="en-GB" sz="2000" dirty="0"/>
              <a:t>Feedback on teaching practice (coaching and feedback)</a:t>
            </a:r>
          </a:p>
          <a:p>
            <a:pPr lvl="1"/>
            <a:r>
              <a:rPr lang="en-GB" sz="2000" dirty="0"/>
              <a:t>Deliberate focus on changing faculty conceptions about teaching and learning (deep, conceptual change required to replace existing conceptions with a better understanding)</a:t>
            </a:r>
          </a:p>
          <a:p>
            <a:r>
              <a:rPr lang="en-GB" sz="2400" dirty="0"/>
              <a:t>Putting reform into context</a:t>
            </a:r>
          </a:p>
          <a:p>
            <a:pPr lvl="1"/>
            <a:r>
              <a:rPr lang="en-GB" sz="2000" dirty="0"/>
              <a:t>Institutional factors: Department/school context and culture, institutional priorities and reward systems, student engagement and feedback, faculty member’s beliefs</a:t>
            </a:r>
          </a:p>
          <a:p>
            <a:pPr lvl="1"/>
            <a:r>
              <a:rPr lang="en-GB" sz="2000" dirty="0"/>
              <a:t>The change process: through communities – DBER scholars, professional development scholars, higher education scholars; would benefit from cross-community communication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90F3-D4D2-4263-ABCB-C037F064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D906-6127-4256-9169-C406E36C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74FF-A8A4-4967-9E01-3CFAF3B6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2D57-6821-4F6A-BC73-13A4DDF0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55BC-A0C5-4850-AC43-706BBC29C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Framework on systemic technology innovations</a:t>
            </a:r>
          </a:p>
          <a:p>
            <a:pPr lvl="1"/>
            <a:r>
              <a:rPr lang="en-GB" sz="2000" dirty="0"/>
              <a:t>Usability: School culture, capability and policy/management (diagnostic tool)</a:t>
            </a:r>
          </a:p>
          <a:p>
            <a:pPr lvl="1"/>
            <a:r>
              <a:rPr lang="en-GB" sz="2000" dirty="0"/>
              <a:t>Scalability (beyond research sites)</a:t>
            </a:r>
          </a:p>
          <a:p>
            <a:pPr lvl="1"/>
            <a:r>
              <a:rPr lang="en-GB" sz="2000" dirty="0"/>
              <a:t>Sustainability</a:t>
            </a:r>
          </a:p>
          <a:p>
            <a:r>
              <a:rPr lang="en-GB" sz="2400" dirty="0"/>
              <a:t>Research-practice gap</a:t>
            </a:r>
          </a:p>
          <a:p>
            <a:pPr lvl="1"/>
            <a:r>
              <a:rPr lang="en-GB" sz="2000" dirty="0"/>
              <a:t>Cultural and structural factors</a:t>
            </a:r>
          </a:p>
          <a:p>
            <a:pPr lvl="1"/>
            <a:r>
              <a:rPr lang="en-GB" sz="2000" dirty="0"/>
              <a:t>Fix the practitioners, fix the researchers and fix the research</a:t>
            </a:r>
          </a:p>
          <a:p>
            <a:pPr lvl="1"/>
            <a:r>
              <a:rPr lang="en-GB" sz="2000" dirty="0"/>
              <a:t>Role of research translators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5104FC-F728-447E-8A23-482C8CA1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6334"/>
            <a:ext cx="5323114" cy="4860629"/>
          </a:xfrm>
        </p:spPr>
        <p:txBody>
          <a:bodyPr/>
          <a:lstStyle/>
          <a:p>
            <a:r>
              <a:rPr lang="en-GB" sz="2400" dirty="0"/>
              <a:t>Beyond prototypes</a:t>
            </a:r>
          </a:p>
          <a:p>
            <a:pPr lvl="1"/>
            <a:r>
              <a:rPr lang="en-GB" sz="2000" dirty="0"/>
              <a:t>Attention to whole process</a:t>
            </a:r>
          </a:p>
          <a:p>
            <a:pPr lvl="1"/>
            <a:r>
              <a:rPr lang="en-GB" sz="2000" dirty="0"/>
              <a:t>Persistent intent (time and effort)</a:t>
            </a:r>
          </a:p>
          <a:p>
            <a:pPr lvl="1"/>
            <a:r>
              <a:rPr lang="en-GB" sz="2000" dirty="0"/>
              <a:t>Informed and directed exploration</a:t>
            </a:r>
          </a:p>
          <a:p>
            <a:pPr lvl="1"/>
            <a:r>
              <a:rPr lang="en-GB" sz="2000" dirty="0"/>
              <a:t>Evidence of achieving goals</a:t>
            </a:r>
          </a:p>
          <a:p>
            <a:r>
              <a:rPr lang="en-GB" sz="2400" dirty="0"/>
              <a:t>Translating research into teaching practice (DBER in HE)</a:t>
            </a:r>
          </a:p>
          <a:p>
            <a:pPr lvl="1"/>
            <a:r>
              <a:rPr lang="en-GB" sz="2000" dirty="0"/>
              <a:t>Sustained, focussed effort</a:t>
            </a:r>
          </a:p>
          <a:p>
            <a:pPr lvl="1"/>
            <a:r>
              <a:rPr lang="en-GB" sz="2000" dirty="0"/>
              <a:t>Feedback on teaching practice</a:t>
            </a:r>
          </a:p>
          <a:p>
            <a:pPr lvl="1"/>
            <a:r>
              <a:rPr lang="en-GB" sz="2000" dirty="0"/>
              <a:t>Deliberate focus on deep, conceptual change to replace established conceptions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DBF10-D92B-463B-98F0-BBB5A725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C20E-125A-4EC6-BA4C-B1A9BE37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89068-10AD-438B-9CCC-086D8C92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2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1E15-5DDB-47CA-92D5-CBD4E0DB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GB" sz="3600" b="1" kern="1200" dirty="0">
                <a:solidFill>
                  <a:srgbClr val="1E4B9B"/>
                </a:solidFill>
                <a:effectLst/>
                <a:latin typeface="+mj-lt"/>
                <a:ea typeface="+mj-ea"/>
                <a:cs typeface="+mj-cs"/>
              </a:rPr>
              <a:t>Case study example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4969D-1355-4953-B915-A4F5A36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6334"/>
            <a:ext cx="5401826" cy="4860629"/>
          </a:xfrm>
        </p:spPr>
        <p:txBody>
          <a:bodyPr/>
          <a:lstStyle/>
          <a:p>
            <a:r>
              <a:rPr lang="en-GB" i="1" dirty="0"/>
              <a:t>Stadium Live: Creating and embedding </a:t>
            </a:r>
            <a:r>
              <a:rPr lang="en-GB" i="1" dirty="0" err="1"/>
              <a:t>labcasts</a:t>
            </a:r>
            <a:r>
              <a:rPr lang="en-GB" i="1" dirty="0"/>
              <a:t> and </a:t>
            </a:r>
            <a:r>
              <a:rPr lang="en-GB" i="1" dirty="0" err="1"/>
              <a:t>fieldcasts</a:t>
            </a:r>
            <a:endParaRPr lang="en-GB" i="1" dirty="0"/>
          </a:p>
          <a:p>
            <a:r>
              <a:rPr lang="en-GB" dirty="0"/>
              <a:t>Culture</a:t>
            </a:r>
          </a:p>
          <a:p>
            <a:r>
              <a:rPr lang="en-GB" dirty="0"/>
              <a:t>Capability</a:t>
            </a:r>
          </a:p>
          <a:p>
            <a:r>
              <a:rPr lang="en-GB" dirty="0"/>
              <a:t>Sustainability</a:t>
            </a:r>
          </a:p>
          <a:p>
            <a:r>
              <a:rPr lang="en-GB" dirty="0"/>
              <a:t>Research translators</a:t>
            </a:r>
          </a:p>
          <a:p>
            <a:r>
              <a:rPr lang="en-GB" dirty="0"/>
              <a:t>Persistent intent</a:t>
            </a:r>
          </a:p>
          <a:p>
            <a:r>
              <a:rPr lang="en-GB" dirty="0"/>
              <a:t>Informed and directed exploration</a:t>
            </a:r>
          </a:p>
          <a:p>
            <a:r>
              <a:rPr lang="en-GB" dirty="0"/>
              <a:t>Feedback on teaching practice</a:t>
            </a:r>
          </a:p>
          <a:p>
            <a:r>
              <a:rPr lang="en-GB" dirty="0"/>
              <a:t>Evidence of achieving goals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11C622-22D3-4370-BC80-EA66F1631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7148" y="1316038"/>
            <a:ext cx="4826652" cy="48609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75C702D-7DA5-4E37-BD1E-D1F1CEBA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30th April 2020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5A67C1-7D5D-4C0D-8440-4CF9ECE4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eSTEeM 9th Annual Conference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9EE4CD-D4E5-42EC-9658-A384F545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1D1918510E3489FBA3E60873AAD28" ma:contentTypeVersion="9" ma:contentTypeDescription="Create a new document." ma:contentTypeScope="" ma:versionID="4c0245692c696dd3f11242826508d54e">
  <xsd:schema xmlns:xsd="http://www.w3.org/2001/XMLSchema" xmlns:xs="http://www.w3.org/2001/XMLSchema" xmlns:p="http://schemas.microsoft.com/office/2006/metadata/properties" xmlns:ns2="4868e7c9-5865-4592-a5df-b9650a2ffe59" targetNamespace="http://schemas.microsoft.com/office/2006/metadata/properties" ma:root="true" ma:fieldsID="4a4d14ea50abd0d8b2d67b0f9dd1a15e" ns2:_="">
    <xsd:import namespace="4868e7c9-5865-4592-a5df-b9650a2ff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8e7c9-5865-4592-a5df-b9650a2ff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72CC45-9903-428F-BF97-3109B5663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68e7c9-5865-4592-a5df-b9650a2ff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80141B-ACAE-49FF-9D1A-D079BE60E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20B43-B1A5-435D-8A25-2491B3996E5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868e7c9-5865-4592-a5df-b9650a2ffe5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1324</Words>
  <Application>Microsoft Office PowerPoint</Application>
  <PresentationFormat>Widescreen</PresentationFormat>
  <Paragraphs>159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Putting Innovation into Practice Enhancing the STEM curriculum through scholarship</vt:lpstr>
      <vt:lpstr>Workshop overview</vt:lpstr>
      <vt:lpstr>Translating research into teaching practice</vt:lpstr>
      <vt:lpstr>Innovations in systemic reform</vt:lpstr>
      <vt:lpstr>Bridging the research practice gap</vt:lpstr>
      <vt:lpstr>Beyond prototypes</vt:lpstr>
      <vt:lpstr>Translating Research into Teaching Practice</vt:lpstr>
      <vt:lpstr>Summary</vt:lpstr>
      <vt:lpstr>Case study example</vt:lpstr>
      <vt:lpstr>Activity: SoTL at the OU</vt:lpstr>
      <vt:lpstr>Pathways for scholarship informed practice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Field Kit A Community Resource for Enabling Remote Activity</dc:title>
  <dc:creator>Trevor.Collins</dc:creator>
  <cp:lastModifiedBy>Diane.Ford</cp:lastModifiedBy>
  <cp:revision>90</cp:revision>
  <cp:lastPrinted>2020-04-30T09:34:04Z</cp:lastPrinted>
  <dcterms:created xsi:type="dcterms:W3CDTF">2019-09-12T08:16:47Z</dcterms:created>
  <dcterms:modified xsi:type="dcterms:W3CDTF">2020-05-11T16:39:08Z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0x01010052D1D1918510E3489FBA3E60873AAD28</vt:lpwstr>
  </property>
</Properties>
</file>