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7"/>
  </p:handoutMasterIdLst>
  <p:sldIdLst>
    <p:sldId id="269" r:id="rId2"/>
    <p:sldId id="485" r:id="rId3"/>
    <p:sldId id="486" r:id="rId4"/>
    <p:sldId id="495" r:id="rId5"/>
    <p:sldId id="490" r:id="rId6"/>
    <p:sldId id="288" r:id="rId7"/>
    <p:sldId id="270" r:id="rId8"/>
    <p:sldId id="271" r:id="rId9"/>
    <p:sldId id="273" r:id="rId10"/>
    <p:sldId id="494" r:id="rId11"/>
    <p:sldId id="287" r:id="rId12"/>
    <p:sldId id="267" r:id="rId13"/>
    <p:sldId id="281" r:id="rId14"/>
    <p:sldId id="286" r:id="rId15"/>
    <p:sldId id="493" r:id="rId1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0B5"/>
    <a:srgbClr val="26B467"/>
    <a:srgbClr val="087DB8"/>
    <a:srgbClr val="0E3664"/>
    <a:srgbClr val="2A84C6"/>
    <a:srgbClr val="0F64B1"/>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E053D-A8AB-F345-8244-6B7EF231A997}" v="16" dt="2020-04-30T10:01:01.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snapToGrid="0">
      <p:cViewPr varScale="1">
        <p:scale>
          <a:sx n="68" d="100"/>
          <a:sy n="68" d="100"/>
        </p:scale>
        <p:origin x="792" y="48"/>
      </p:cViewPr>
      <p:guideLst/>
    </p:cSldViewPr>
  </p:slideViewPr>
  <p:notesTextViewPr>
    <p:cViewPr>
      <p:scale>
        <a:sx n="1" d="1"/>
        <a:sy n="1" d="1"/>
      </p:scale>
      <p:origin x="0" y="0"/>
    </p:cViewPr>
  </p:notesTextViewPr>
  <p:notesViewPr>
    <p:cSldViewPr snapToGrid="0">
      <p:cViewPr varScale="1">
        <p:scale>
          <a:sx n="62" d="100"/>
          <a:sy n="62" d="100"/>
        </p:scale>
        <p:origin x="3226"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EE4C8B-8087-3442-B70B-394C95E0FF16}" type="doc">
      <dgm:prSet loTypeId="urn:microsoft.com/office/officeart/2005/8/layout/bList2" loCatId="" qsTypeId="urn:microsoft.com/office/officeart/2005/8/quickstyle/simple5" qsCatId="simple" csTypeId="urn:microsoft.com/office/officeart/2005/8/colors/accent2_1" csCatId="accent2" phldr="1"/>
      <dgm:spPr/>
    </dgm:pt>
    <dgm:pt modelId="{BB4A7A88-F02F-2641-B4CC-D83219B176E0}">
      <dgm:prSet phldrT="[Text]"/>
      <dgm:spPr/>
      <dgm:t>
        <a:bodyPr/>
        <a:lstStyle/>
        <a:p>
          <a:pPr>
            <a:buFont typeface="Arial" panose="020B0604020202020204" pitchFamily="34" charset="0"/>
            <a:buChar char="•"/>
          </a:pPr>
          <a:r>
            <a:rPr lang="en-GB" dirty="0"/>
            <a:t>Validation of Formal &amp; Informal Qualifications</a:t>
          </a:r>
        </a:p>
      </dgm:t>
    </dgm:pt>
    <dgm:pt modelId="{884EEA75-2447-F041-A717-0DEA46A5635E}" type="parTrans" cxnId="{6311EEB8-2A1F-1949-9DB2-2B8843297705}">
      <dgm:prSet/>
      <dgm:spPr/>
      <dgm:t>
        <a:bodyPr/>
        <a:lstStyle/>
        <a:p>
          <a:endParaRPr lang="en-GB"/>
        </a:p>
      </dgm:t>
    </dgm:pt>
    <dgm:pt modelId="{E32CB137-CB88-3442-B930-DA384B14644F}" type="sibTrans" cxnId="{6311EEB8-2A1F-1949-9DB2-2B8843297705}">
      <dgm:prSet/>
      <dgm:spPr/>
      <dgm:t>
        <a:bodyPr/>
        <a:lstStyle/>
        <a:p>
          <a:endParaRPr lang="en-GB"/>
        </a:p>
      </dgm:t>
    </dgm:pt>
    <dgm:pt modelId="{AD0CA068-B37D-8049-949C-AD4BAD042E3F}">
      <dgm:prSet phldrT="[Text]"/>
      <dgm:spPr/>
      <dgm:t>
        <a:bodyPr/>
        <a:lstStyle/>
        <a:p>
          <a:r>
            <a:rPr lang="en-GB" dirty="0"/>
            <a:t>Lifelong Learning Pathways &amp; Micro-credentials</a:t>
          </a:r>
        </a:p>
      </dgm:t>
    </dgm:pt>
    <dgm:pt modelId="{A15554A3-ECD9-0544-B9DD-67C9DA78326C}" type="parTrans" cxnId="{E8821639-284E-F549-BAF3-A85E111F4166}">
      <dgm:prSet/>
      <dgm:spPr/>
      <dgm:t>
        <a:bodyPr/>
        <a:lstStyle/>
        <a:p>
          <a:endParaRPr lang="en-GB"/>
        </a:p>
      </dgm:t>
    </dgm:pt>
    <dgm:pt modelId="{D67F9454-DEA5-A049-8DCC-C98C2074E621}" type="sibTrans" cxnId="{E8821639-284E-F549-BAF3-A85E111F4166}">
      <dgm:prSet/>
      <dgm:spPr/>
      <dgm:t>
        <a:bodyPr/>
        <a:lstStyle/>
        <a:p>
          <a:endParaRPr lang="en-GB"/>
        </a:p>
      </dgm:t>
    </dgm:pt>
    <dgm:pt modelId="{333FF5C1-3095-FF4D-AEB1-CE89F52A1FF4}">
      <dgm:prSet phldrT="[Text]"/>
      <dgm:spPr/>
      <dgm:t>
        <a:bodyPr/>
        <a:lstStyle/>
        <a:p>
          <a:pPr>
            <a:buFont typeface="Arial" panose="020B0604020202020204" pitchFamily="34" charset="0"/>
            <a:buChar char="•"/>
          </a:pPr>
          <a:r>
            <a:rPr lang="en-GB" dirty="0"/>
            <a:t>Career</a:t>
          </a:r>
          <a:br>
            <a:rPr lang="en-GB" dirty="0"/>
          </a:br>
          <a:r>
            <a:rPr lang="en-GB" dirty="0"/>
            <a:t>Counselling</a:t>
          </a:r>
        </a:p>
      </dgm:t>
    </dgm:pt>
    <dgm:pt modelId="{A68A6E89-8837-3941-B5E0-F77D9ACDF883}" type="parTrans" cxnId="{6DA968EF-CDEB-8949-AEA6-927779F7E25C}">
      <dgm:prSet/>
      <dgm:spPr/>
      <dgm:t>
        <a:bodyPr/>
        <a:lstStyle/>
        <a:p>
          <a:endParaRPr lang="en-GB"/>
        </a:p>
      </dgm:t>
    </dgm:pt>
    <dgm:pt modelId="{CCB8DB83-95CC-E341-8544-9FD1F1ECD99F}" type="sibTrans" cxnId="{6DA968EF-CDEB-8949-AEA6-927779F7E25C}">
      <dgm:prSet/>
      <dgm:spPr/>
      <dgm:t>
        <a:bodyPr/>
        <a:lstStyle/>
        <a:p>
          <a:endParaRPr lang="en-GB"/>
        </a:p>
      </dgm:t>
    </dgm:pt>
    <dgm:pt modelId="{62EF66D7-E2B4-4F4B-A8DA-1F22B952D27A}">
      <dgm:prSet/>
      <dgm:spPr/>
      <dgm:t>
        <a:bodyPr/>
        <a:lstStyle/>
        <a:p>
          <a:r>
            <a:rPr lang="en-GB" b="0" i="0" dirty="0"/>
            <a:t>Data Ownership and Privacy</a:t>
          </a:r>
          <a:endParaRPr lang="en-GB" dirty="0"/>
        </a:p>
      </dgm:t>
    </dgm:pt>
    <dgm:pt modelId="{1A5737F2-3CE6-EF42-B847-B811A8221ABC}" type="parTrans" cxnId="{D5096D56-7CF0-944F-9174-6A07CD3EBB5F}">
      <dgm:prSet/>
      <dgm:spPr/>
      <dgm:t>
        <a:bodyPr/>
        <a:lstStyle/>
        <a:p>
          <a:endParaRPr lang="en-GB"/>
        </a:p>
      </dgm:t>
    </dgm:pt>
    <dgm:pt modelId="{0205DEE7-6AD5-1242-9A7A-B2688E52201C}" type="sibTrans" cxnId="{D5096D56-7CF0-944F-9174-6A07CD3EBB5F}">
      <dgm:prSet/>
      <dgm:spPr/>
      <dgm:t>
        <a:bodyPr/>
        <a:lstStyle/>
        <a:p>
          <a:endParaRPr lang="en-GB"/>
        </a:p>
      </dgm:t>
    </dgm:pt>
    <dgm:pt modelId="{F78F251D-2ABB-9A44-B715-852DA1D145A3}">
      <dgm:prSet phldrT="[Text]"/>
      <dgm:spPr/>
      <dgm:t>
        <a:bodyPr/>
        <a:lstStyle/>
        <a:p>
          <a:pPr>
            <a:buFont typeface="Arial" panose="020B0604020202020204" pitchFamily="34" charset="0"/>
            <a:buNone/>
          </a:pPr>
          <a:r>
            <a:rPr lang="en-GB" dirty="0"/>
            <a:t>	ePortfolios should aggregate formal and informal qualifications validated by employers and educational institutions.</a:t>
          </a:r>
        </a:p>
      </dgm:t>
    </dgm:pt>
    <dgm:pt modelId="{DE483CE8-5CB8-E74A-B1B1-5C694600F6CB}" type="parTrans" cxnId="{6DDD4DD8-7368-1A4F-828F-2618FFA3BCE6}">
      <dgm:prSet/>
      <dgm:spPr/>
      <dgm:t>
        <a:bodyPr/>
        <a:lstStyle/>
        <a:p>
          <a:endParaRPr lang="en-GB"/>
        </a:p>
      </dgm:t>
    </dgm:pt>
    <dgm:pt modelId="{81450879-3E50-254C-A82E-1097454EC273}" type="sibTrans" cxnId="{6DDD4DD8-7368-1A4F-828F-2618FFA3BCE6}">
      <dgm:prSet/>
      <dgm:spPr/>
      <dgm:t>
        <a:bodyPr/>
        <a:lstStyle/>
        <a:p>
          <a:endParaRPr lang="en-GB"/>
        </a:p>
      </dgm:t>
    </dgm:pt>
    <dgm:pt modelId="{E14ADF8D-E3B5-4643-A3FF-FDDB9532C0B4}">
      <dgm:prSet phldrT="[Text]"/>
      <dgm:spPr/>
      <dgm:t>
        <a:bodyPr/>
        <a:lstStyle/>
        <a:p>
          <a:pPr>
            <a:buNone/>
          </a:pPr>
          <a:r>
            <a:rPr lang="en-GB" dirty="0"/>
            <a:t>	Learners should receive guidance in building lifelong learning pathways and acquiring micro-credentials in order to achieve their learning goals.</a:t>
          </a:r>
        </a:p>
      </dgm:t>
    </dgm:pt>
    <dgm:pt modelId="{3B0ED4DD-7B7A-E940-9A39-EE2A3668BAC7}" type="parTrans" cxnId="{5C0E8DB8-1E72-DE42-907C-21B79D5672E6}">
      <dgm:prSet/>
      <dgm:spPr/>
      <dgm:t>
        <a:bodyPr/>
        <a:lstStyle/>
        <a:p>
          <a:endParaRPr lang="en-GB"/>
        </a:p>
      </dgm:t>
    </dgm:pt>
    <dgm:pt modelId="{AD9D9AB1-4E99-2A45-B58C-AA2ECC0F9784}" type="sibTrans" cxnId="{5C0E8DB8-1E72-DE42-907C-21B79D5672E6}">
      <dgm:prSet/>
      <dgm:spPr/>
      <dgm:t>
        <a:bodyPr/>
        <a:lstStyle/>
        <a:p>
          <a:endParaRPr lang="en-GB"/>
        </a:p>
      </dgm:t>
    </dgm:pt>
    <dgm:pt modelId="{31E0F82E-6F1E-E64C-B3C1-E9630A4051A7}">
      <dgm:prSet phldrT="[Text]"/>
      <dgm:spPr/>
      <dgm:t>
        <a:bodyPr/>
        <a:lstStyle/>
        <a:p>
          <a:pPr>
            <a:buFont typeface="Arial" panose="020B0604020202020204" pitchFamily="34" charset="0"/>
            <a:buNone/>
          </a:pPr>
          <a:r>
            <a:rPr lang="en-GB" dirty="0"/>
            <a:t>	Job seekers should be provided with a comprehensive overview of the job market and the latest market trends.</a:t>
          </a:r>
        </a:p>
      </dgm:t>
    </dgm:pt>
    <dgm:pt modelId="{E7346118-A1A9-F64D-B282-BAB85790C88F}" type="parTrans" cxnId="{615C3EB0-0EB4-FA4D-9646-4FE03EB05DDF}">
      <dgm:prSet/>
      <dgm:spPr/>
      <dgm:t>
        <a:bodyPr/>
        <a:lstStyle/>
        <a:p>
          <a:endParaRPr lang="en-GB"/>
        </a:p>
      </dgm:t>
    </dgm:pt>
    <dgm:pt modelId="{8000AE2E-07F5-4644-8EF2-35B149B92201}" type="sibTrans" cxnId="{615C3EB0-0EB4-FA4D-9646-4FE03EB05DDF}">
      <dgm:prSet/>
      <dgm:spPr/>
      <dgm:t>
        <a:bodyPr/>
        <a:lstStyle/>
        <a:p>
          <a:endParaRPr lang="en-GB"/>
        </a:p>
      </dgm:t>
    </dgm:pt>
    <dgm:pt modelId="{E7C53D24-3BF9-7C41-AB80-76C34F4577D5}">
      <dgm:prSet/>
      <dgm:spPr/>
      <dgm:t>
        <a:bodyPr/>
        <a:lstStyle/>
        <a:p>
          <a:pPr>
            <a:buNone/>
          </a:pPr>
          <a:r>
            <a:rPr lang="en-GB" dirty="0"/>
            <a:t>	Learners/job seekers should own their digital identity and their ePortfolio data and should be able to control third-party access to it.</a:t>
          </a:r>
        </a:p>
      </dgm:t>
    </dgm:pt>
    <dgm:pt modelId="{FC04C85D-C4D4-874F-B436-A32AE569C05F}" type="parTrans" cxnId="{AEF17925-0377-0845-B70C-B9BB9D8F15F8}">
      <dgm:prSet/>
      <dgm:spPr/>
      <dgm:t>
        <a:bodyPr/>
        <a:lstStyle/>
        <a:p>
          <a:endParaRPr lang="en-GB"/>
        </a:p>
      </dgm:t>
    </dgm:pt>
    <dgm:pt modelId="{E03B419F-1108-1E4C-910A-9F3AFFE916E2}" type="sibTrans" cxnId="{AEF17925-0377-0845-B70C-B9BB9D8F15F8}">
      <dgm:prSet/>
      <dgm:spPr/>
      <dgm:t>
        <a:bodyPr/>
        <a:lstStyle/>
        <a:p>
          <a:endParaRPr lang="en-GB"/>
        </a:p>
      </dgm:t>
    </dgm:pt>
    <dgm:pt modelId="{272E0E77-99B3-9544-8958-6026CA22C983}">
      <dgm:prSet/>
      <dgm:spPr/>
      <dgm:t>
        <a:bodyPr/>
        <a:lstStyle/>
        <a:p>
          <a:pPr>
            <a:buNone/>
          </a:pPr>
          <a:endParaRPr lang="en-GB" dirty="0"/>
        </a:p>
      </dgm:t>
    </dgm:pt>
    <dgm:pt modelId="{3BFF45AB-EE10-F844-9055-1840DB6C6E2F}" type="parTrans" cxnId="{0F0F389B-9C2C-A244-921B-DA64E1B2FCAF}">
      <dgm:prSet/>
      <dgm:spPr/>
      <dgm:t>
        <a:bodyPr/>
        <a:lstStyle/>
        <a:p>
          <a:endParaRPr lang="en-US"/>
        </a:p>
      </dgm:t>
    </dgm:pt>
    <dgm:pt modelId="{1A15F0DD-FC9A-E049-B32E-A4C18C464DFF}" type="sibTrans" cxnId="{0F0F389B-9C2C-A244-921B-DA64E1B2FCAF}">
      <dgm:prSet/>
      <dgm:spPr/>
      <dgm:t>
        <a:bodyPr/>
        <a:lstStyle/>
        <a:p>
          <a:endParaRPr lang="en-US"/>
        </a:p>
      </dgm:t>
    </dgm:pt>
    <dgm:pt modelId="{64752805-159C-144E-BA82-FDCB8C934CF3}" type="pres">
      <dgm:prSet presAssocID="{EFEE4C8B-8087-3442-B70B-394C95E0FF16}" presName="diagram" presStyleCnt="0">
        <dgm:presLayoutVars>
          <dgm:dir/>
          <dgm:animLvl val="lvl"/>
          <dgm:resizeHandles val="exact"/>
        </dgm:presLayoutVars>
      </dgm:prSet>
      <dgm:spPr/>
    </dgm:pt>
    <dgm:pt modelId="{2978255A-873A-B74D-B380-C13FF26410E0}" type="pres">
      <dgm:prSet presAssocID="{BB4A7A88-F02F-2641-B4CC-D83219B176E0}" presName="compNode" presStyleCnt="0"/>
      <dgm:spPr/>
    </dgm:pt>
    <dgm:pt modelId="{9B92E56E-FECF-DF4E-BA6E-EA29CBFE1F97}" type="pres">
      <dgm:prSet presAssocID="{BB4A7A88-F02F-2641-B4CC-D83219B176E0}" presName="childRect" presStyleLbl="bgAcc1" presStyleIdx="0" presStyleCnt="4">
        <dgm:presLayoutVars>
          <dgm:bulletEnabled val="1"/>
        </dgm:presLayoutVars>
      </dgm:prSet>
      <dgm:spPr/>
    </dgm:pt>
    <dgm:pt modelId="{4B58D8FF-EECD-3243-9EF6-40D7BCDBA50D}" type="pres">
      <dgm:prSet presAssocID="{BB4A7A88-F02F-2641-B4CC-D83219B176E0}" presName="parentText" presStyleLbl="node1" presStyleIdx="0" presStyleCnt="0">
        <dgm:presLayoutVars>
          <dgm:chMax val="0"/>
          <dgm:bulletEnabled val="1"/>
        </dgm:presLayoutVars>
      </dgm:prSet>
      <dgm:spPr/>
    </dgm:pt>
    <dgm:pt modelId="{5A1BC449-22BE-0848-A7CF-D0EA339F49C9}" type="pres">
      <dgm:prSet presAssocID="{BB4A7A88-F02F-2641-B4CC-D83219B176E0}" presName="parentRect" presStyleLbl="alignNode1" presStyleIdx="0" presStyleCnt="4"/>
      <dgm:spPr/>
    </dgm:pt>
    <dgm:pt modelId="{122C3805-D4B6-1740-850D-AC0CFC4CE000}" type="pres">
      <dgm:prSet presAssocID="{BB4A7A88-F02F-2641-B4CC-D83219B176E0}" presName="adorn" presStyleLbl="fgAccFollowNode1" presStyleIdx="0" presStyleCnt="4" custLinFactNeighborX="-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540FFB66-C3DE-074E-8C6F-F2DAC862622B}" type="pres">
      <dgm:prSet presAssocID="{E32CB137-CB88-3442-B930-DA384B14644F}" presName="sibTrans" presStyleLbl="sibTrans2D1" presStyleIdx="0" presStyleCnt="0"/>
      <dgm:spPr/>
    </dgm:pt>
    <dgm:pt modelId="{6D35724B-D1F8-B943-85A0-77406707B224}" type="pres">
      <dgm:prSet presAssocID="{AD0CA068-B37D-8049-949C-AD4BAD042E3F}" presName="compNode" presStyleCnt="0"/>
      <dgm:spPr/>
    </dgm:pt>
    <dgm:pt modelId="{430D2B90-7ED1-284F-B90F-F3DB42C52CA4}" type="pres">
      <dgm:prSet presAssocID="{AD0CA068-B37D-8049-949C-AD4BAD042E3F}" presName="childRect" presStyleLbl="bgAcc1" presStyleIdx="1" presStyleCnt="4">
        <dgm:presLayoutVars>
          <dgm:bulletEnabled val="1"/>
        </dgm:presLayoutVars>
      </dgm:prSet>
      <dgm:spPr/>
    </dgm:pt>
    <dgm:pt modelId="{932049AD-0E5E-BC43-BE87-0A1216B13EA1}" type="pres">
      <dgm:prSet presAssocID="{AD0CA068-B37D-8049-949C-AD4BAD042E3F}" presName="parentText" presStyleLbl="node1" presStyleIdx="0" presStyleCnt="0">
        <dgm:presLayoutVars>
          <dgm:chMax val="0"/>
          <dgm:bulletEnabled val="1"/>
        </dgm:presLayoutVars>
      </dgm:prSet>
      <dgm:spPr/>
    </dgm:pt>
    <dgm:pt modelId="{3A525570-19BF-4043-A87F-791BB42E3800}" type="pres">
      <dgm:prSet presAssocID="{AD0CA068-B37D-8049-949C-AD4BAD042E3F}" presName="parentRect" presStyleLbl="alignNode1" presStyleIdx="1" presStyleCnt="4"/>
      <dgm:spPr/>
    </dgm:pt>
    <dgm:pt modelId="{64FDD569-3404-D640-AAA8-82B7622FE9A5}" type="pres">
      <dgm:prSet presAssocID="{AD0CA068-B37D-8049-949C-AD4BAD042E3F}" presName="adorn" presStyleLbl="fgAccFollow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D09C230-2FFB-F449-A387-4EA94590F6DD}" type="pres">
      <dgm:prSet presAssocID="{D67F9454-DEA5-A049-8DCC-C98C2074E621}" presName="sibTrans" presStyleLbl="sibTrans2D1" presStyleIdx="0" presStyleCnt="0"/>
      <dgm:spPr/>
    </dgm:pt>
    <dgm:pt modelId="{FCC506C8-AF45-4E47-85C5-C29AAA3365BD}" type="pres">
      <dgm:prSet presAssocID="{333FF5C1-3095-FF4D-AEB1-CE89F52A1FF4}" presName="compNode" presStyleCnt="0"/>
      <dgm:spPr/>
    </dgm:pt>
    <dgm:pt modelId="{1A9F7849-643B-A445-A190-FB18BFDA446E}" type="pres">
      <dgm:prSet presAssocID="{333FF5C1-3095-FF4D-AEB1-CE89F52A1FF4}" presName="childRect" presStyleLbl="bgAcc1" presStyleIdx="2" presStyleCnt="4">
        <dgm:presLayoutVars>
          <dgm:bulletEnabled val="1"/>
        </dgm:presLayoutVars>
      </dgm:prSet>
      <dgm:spPr/>
    </dgm:pt>
    <dgm:pt modelId="{DB28B810-64CC-CF45-B9CA-16691EAC8688}" type="pres">
      <dgm:prSet presAssocID="{333FF5C1-3095-FF4D-AEB1-CE89F52A1FF4}" presName="parentText" presStyleLbl="node1" presStyleIdx="0" presStyleCnt="0">
        <dgm:presLayoutVars>
          <dgm:chMax val="0"/>
          <dgm:bulletEnabled val="1"/>
        </dgm:presLayoutVars>
      </dgm:prSet>
      <dgm:spPr/>
    </dgm:pt>
    <dgm:pt modelId="{3CCC4C4C-6A52-E946-9EE8-714749966948}" type="pres">
      <dgm:prSet presAssocID="{333FF5C1-3095-FF4D-AEB1-CE89F52A1FF4}" presName="parentRect" presStyleLbl="alignNode1" presStyleIdx="2" presStyleCnt="4"/>
      <dgm:spPr/>
    </dgm:pt>
    <dgm:pt modelId="{3A5CBB75-56A0-6D4D-8C92-EC4DE9C557A7}" type="pres">
      <dgm:prSet presAssocID="{333FF5C1-3095-FF4D-AEB1-CE89F52A1FF4}" presName="adorn" presStyleLbl="fgAccFollow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57EA6232-9262-734F-95C5-E8B5FCF5E519}" type="pres">
      <dgm:prSet presAssocID="{CCB8DB83-95CC-E341-8544-9FD1F1ECD99F}" presName="sibTrans" presStyleLbl="sibTrans2D1" presStyleIdx="0" presStyleCnt="0"/>
      <dgm:spPr/>
    </dgm:pt>
    <dgm:pt modelId="{9DF1D77E-1E07-FE41-BCBF-ED6B34D7532D}" type="pres">
      <dgm:prSet presAssocID="{62EF66D7-E2B4-4F4B-A8DA-1F22B952D27A}" presName="compNode" presStyleCnt="0"/>
      <dgm:spPr/>
    </dgm:pt>
    <dgm:pt modelId="{4502AC3F-EC0B-3042-9B0C-0CC530BFA3AF}" type="pres">
      <dgm:prSet presAssocID="{62EF66D7-E2B4-4F4B-A8DA-1F22B952D27A}" presName="childRect" presStyleLbl="bgAcc1" presStyleIdx="3" presStyleCnt="4">
        <dgm:presLayoutVars>
          <dgm:bulletEnabled val="1"/>
        </dgm:presLayoutVars>
      </dgm:prSet>
      <dgm:spPr/>
    </dgm:pt>
    <dgm:pt modelId="{D7212C56-1827-9A42-B88F-3026C7836880}" type="pres">
      <dgm:prSet presAssocID="{62EF66D7-E2B4-4F4B-A8DA-1F22B952D27A}" presName="parentText" presStyleLbl="node1" presStyleIdx="0" presStyleCnt="0">
        <dgm:presLayoutVars>
          <dgm:chMax val="0"/>
          <dgm:bulletEnabled val="1"/>
        </dgm:presLayoutVars>
      </dgm:prSet>
      <dgm:spPr/>
    </dgm:pt>
    <dgm:pt modelId="{10899408-BC73-FB4A-ADB3-48CF787BB44D}" type="pres">
      <dgm:prSet presAssocID="{62EF66D7-E2B4-4F4B-A8DA-1F22B952D27A}" presName="parentRect" presStyleLbl="alignNode1" presStyleIdx="3" presStyleCnt="4"/>
      <dgm:spPr/>
    </dgm:pt>
    <dgm:pt modelId="{49F16566-061D-CB4B-84AC-E2904C39A909}" type="pres">
      <dgm:prSet presAssocID="{62EF66D7-E2B4-4F4B-A8DA-1F22B952D27A}" presName="adorn" presStyleLbl="fgAccFollow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9063F01E-4535-FB4B-A18B-8952F2741D18}" type="presOf" srcId="{AD0CA068-B37D-8049-949C-AD4BAD042E3F}" destId="{932049AD-0E5E-BC43-BE87-0A1216B13EA1}" srcOrd="0" destOrd="0" presId="urn:microsoft.com/office/officeart/2005/8/layout/bList2"/>
    <dgm:cxn modelId="{AEF17925-0377-0845-B70C-B9BB9D8F15F8}" srcId="{62EF66D7-E2B4-4F4B-A8DA-1F22B952D27A}" destId="{E7C53D24-3BF9-7C41-AB80-76C34F4577D5}" srcOrd="0" destOrd="0" parTransId="{FC04C85D-C4D4-874F-B436-A32AE569C05F}" sibTransId="{E03B419F-1108-1E4C-910A-9F3AFFE916E2}"/>
    <dgm:cxn modelId="{7C6C8428-F8E2-3940-8E32-4BB8DC420C10}" type="presOf" srcId="{BB4A7A88-F02F-2641-B4CC-D83219B176E0}" destId="{4B58D8FF-EECD-3243-9EF6-40D7BCDBA50D}" srcOrd="0" destOrd="0" presId="urn:microsoft.com/office/officeart/2005/8/layout/bList2"/>
    <dgm:cxn modelId="{90AACB2E-3081-2743-92E6-D3387D7006B6}" type="presOf" srcId="{CCB8DB83-95CC-E341-8544-9FD1F1ECD99F}" destId="{57EA6232-9262-734F-95C5-E8B5FCF5E519}" srcOrd="0" destOrd="0" presId="urn:microsoft.com/office/officeart/2005/8/layout/bList2"/>
    <dgm:cxn modelId="{3A92562F-ABEE-E641-AD97-BB992E41C330}" type="presOf" srcId="{E32CB137-CB88-3442-B930-DA384B14644F}" destId="{540FFB66-C3DE-074E-8C6F-F2DAC862622B}" srcOrd="0" destOrd="0" presId="urn:microsoft.com/office/officeart/2005/8/layout/bList2"/>
    <dgm:cxn modelId="{E8821639-284E-F549-BAF3-A85E111F4166}" srcId="{EFEE4C8B-8087-3442-B70B-394C95E0FF16}" destId="{AD0CA068-B37D-8049-949C-AD4BAD042E3F}" srcOrd="1" destOrd="0" parTransId="{A15554A3-ECD9-0544-B9DD-67C9DA78326C}" sibTransId="{D67F9454-DEA5-A049-8DCC-C98C2074E621}"/>
    <dgm:cxn modelId="{254B373D-BEC7-AF4A-80D6-4B2FEA5AF378}" type="presOf" srcId="{EFEE4C8B-8087-3442-B70B-394C95E0FF16}" destId="{64752805-159C-144E-BA82-FDCB8C934CF3}" srcOrd="0" destOrd="0" presId="urn:microsoft.com/office/officeart/2005/8/layout/bList2"/>
    <dgm:cxn modelId="{27BE785D-A0BC-B448-BA6D-12C0C88B3C3A}" type="presOf" srcId="{E14ADF8D-E3B5-4643-A3FF-FDDB9532C0B4}" destId="{430D2B90-7ED1-284F-B90F-F3DB42C52CA4}" srcOrd="0" destOrd="0" presId="urn:microsoft.com/office/officeart/2005/8/layout/bList2"/>
    <dgm:cxn modelId="{41B6F569-94A3-A342-B326-4F98A219C39A}" type="presOf" srcId="{31E0F82E-6F1E-E64C-B3C1-E9630A4051A7}" destId="{1A9F7849-643B-A445-A190-FB18BFDA446E}" srcOrd="0" destOrd="0" presId="urn:microsoft.com/office/officeart/2005/8/layout/bList2"/>
    <dgm:cxn modelId="{D5096D56-7CF0-944F-9174-6A07CD3EBB5F}" srcId="{EFEE4C8B-8087-3442-B70B-394C95E0FF16}" destId="{62EF66D7-E2B4-4F4B-A8DA-1F22B952D27A}" srcOrd="3" destOrd="0" parTransId="{1A5737F2-3CE6-EF42-B847-B811A8221ABC}" sibTransId="{0205DEE7-6AD5-1242-9A7A-B2688E52201C}"/>
    <dgm:cxn modelId="{9ECC337E-7979-1F4A-BBCB-233732905975}" type="presOf" srcId="{333FF5C1-3095-FF4D-AEB1-CE89F52A1FF4}" destId="{DB28B810-64CC-CF45-B9CA-16691EAC8688}" srcOrd="0" destOrd="0" presId="urn:microsoft.com/office/officeart/2005/8/layout/bList2"/>
    <dgm:cxn modelId="{0F0F389B-9C2C-A244-921B-DA64E1B2FCAF}" srcId="{62EF66D7-E2B4-4F4B-A8DA-1F22B952D27A}" destId="{272E0E77-99B3-9544-8958-6026CA22C983}" srcOrd="1" destOrd="0" parTransId="{3BFF45AB-EE10-F844-9055-1840DB6C6E2F}" sibTransId="{1A15F0DD-FC9A-E049-B32E-A4C18C464DFF}"/>
    <dgm:cxn modelId="{D12C79A4-1A76-8D43-94CA-6F5F7FB195CC}" type="presOf" srcId="{62EF66D7-E2B4-4F4B-A8DA-1F22B952D27A}" destId="{D7212C56-1827-9A42-B88F-3026C7836880}" srcOrd="0" destOrd="0" presId="urn:microsoft.com/office/officeart/2005/8/layout/bList2"/>
    <dgm:cxn modelId="{34499EA7-759F-C445-989A-157505F551A8}" type="presOf" srcId="{272E0E77-99B3-9544-8958-6026CA22C983}" destId="{4502AC3F-EC0B-3042-9B0C-0CC530BFA3AF}" srcOrd="0" destOrd="1" presId="urn:microsoft.com/office/officeart/2005/8/layout/bList2"/>
    <dgm:cxn modelId="{8B1DDCA9-41BB-C84F-9076-C70B8AD06991}" type="presOf" srcId="{AD0CA068-B37D-8049-949C-AD4BAD042E3F}" destId="{3A525570-19BF-4043-A87F-791BB42E3800}" srcOrd="1" destOrd="0" presId="urn:microsoft.com/office/officeart/2005/8/layout/bList2"/>
    <dgm:cxn modelId="{CF280FAD-10A3-984B-8AAF-5932A9049069}" type="presOf" srcId="{62EF66D7-E2B4-4F4B-A8DA-1F22B952D27A}" destId="{10899408-BC73-FB4A-ADB3-48CF787BB44D}" srcOrd="1" destOrd="0" presId="urn:microsoft.com/office/officeart/2005/8/layout/bList2"/>
    <dgm:cxn modelId="{615C3EB0-0EB4-FA4D-9646-4FE03EB05DDF}" srcId="{333FF5C1-3095-FF4D-AEB1-CE89F52A1FF4}" destId="{31E0F82E-6F1E-E64C-B3C1-E9630A4051A7}" srcOrd="0" destOrd="0" parTransId="{E7346118-A1A9-F64D-B282-BAB85790C88F}" sibTransId="{8000AE2E-07F5-4644-8EF2-35B149B92201}"/>
    <dgm:cxn modelId="{54E707B8-D725-1249-BACE-072CC7BE26BB}" type="presOf" srcId="{BB4A7A88-F02F-2641-B4CC-D83219B176E0}" destId="{5A1BC449-22BE-0848-A7CF-D0EA339F49C9}" srcOrd="1" destOrd="0" presId="urn:microsoft.com/office/officeart/2005/8/layout/bList2"/>
    <dgm:cxn modelId="{5C0E8DB8-1E72-DE42-907C-21B79D5672E6}" srcId="{AD0CA068-B37D-8049-949C-AD4BAD042E3F}" destId="{E14ADF8D-E3B5-4643-A3FF-FDDB9532C0B4}" srcOrd="0" destOrd="0" parTransId="{3B0ED4DD-7B7A-E940-9A39-EE2A3668BAC7}" sibTransId="{AD9D9AB1-4E99-2A45-B58C-AA2ECC0F9784}"/>
    <dgm:cxn modelId="{6311EEB8-2A1F-1949-9DB2-2B8843297705}" srcId="{EFEE4C8B-8087-3442-B70B-394C95E0FF16}" destId="{BB4A7A88-F02F-2641-B4CC-D83219B176E0}" srcOrd="0" destOrd="0" parTransId="{884EEA75-2447-F041-A717-0DEA46A5635E}" sibTransId="{E32CB137-CB88-3442-B930-DA384B14644F}"/>
    <dgm:cxn modelId="{6DDD4DD8-7368-1A4F-828F-2618FFA3BCE6}" srcId="{BB4A7A88-F02F-2641-B4CC-D83219B176E0}" destId="{F78F251D-2ABB-9A44-B715-852DA1D145A3}" srcOrd="0" destOrd="0" parTransId="{DE483CE8-5CB8-E74A-B1B1-5C694600F6CB}" sibTransId="{81450879-3E50-254C-A82E-1097454EC273}"/>
    <dgm:cxn modelId="{DE275BDC-B3BE-9344-8454-161A9734838C}" type="presOf" srcId="{E7C53D24-3BF9-7C41-AB80-76C34F4577D5}" destId="{4502AC3F-EC0B-3042-9B0C-0CC530BFA3AF}" srcOrd="0" destOrd="0" presId="urn:microsoft.com/office/officeart/2005/8/layout/bList2"/>
    <dgm:cxn modelId="{8C1FECDC-CD5F-2241-97A0-6655F3213F59}" type="presOf" srcId="{F78F251D-2ABB-9A44-B715-852DA1D145A3}" destId="{9B92E56E-FECF-DF4E-BA6E-EA29CBFE1F97}" srcOrd="0" destOrd="0" presId="urn:microsoft.com/office/officeart/2005/8/layout/bList2"/>
    <dgm:cxn modelId="{6DA968EF-CDEB-8949-AEA6-927779F7E25C}" srcId="{EFEE4C8B-8087-3442-B70B-394C95E0FF16}" destId="{333FF5C1-3095-FF4D-AEB1-CE89F52A1FF4}" srcOrd="2" destOrd="0" parTransId="{A68A6E89-8837-3941-B5E0-F77D9ACDF883}" sibTransId="{CCB8DB83-95CC-E341-8544-9FD1F1ECD99F}"/>
    <dgm:cxn modelId="{FE2727F9-00D3-6147-84D6-A5E28A512128}" type="presOf" srcId="{333FF5C1-3095-FF4D-AEB1-CE89F52A1FF4}" destId="{3CCC4C4C-6A52-E946-9EE8-714749966948}" srcOrd="1" destOrd="0" presId="urn:microsoft.com/office/officeart/2005/8/layout/bList2"/>
    <dgm:cxn modelId="{083B17FC-91CA-2B49-9D65-11DDC7A430C8}" type="presOf" srcId="{D67F9454-DEA5-A049-8DCC-C98C2074E621}" destId="{ED09C230-2FFB-F449-A387-4EA94590F6DD}" srcOrd="0" destOrd="0" presId="urn:microsoft.com/office/officeart/2005/8/layout/bList2"/>
    <dgm:cxn modelId="{89FA4A18-2BF2-DE47-B92D-3CB97F71F278}" type="presParOf" srcId="{64752805-159C-144E-BA82-FDCB8C934CF3}" destId="{2978255A-873A-B74D-B380-C13FF26410E0}" srcOrd="0" destOrd="0" presId="urn:microsoft.com/office/officeart/2005/8/layout/bList2"/>
    <dgm:cxn modelId="{D9E0C0EC-D04E-614C-A99B-CA969DA057A8}" type="presParOf" srcId="{2978255A-873A-B74D-B380-C13FF26410E0}" destId="{9B92E56E-FECF-DF4E-BA6E-EA29CBFE1F97}" srcOrd="0" destOrd="0" presId="urn:microsoft.com/office/officeart/2005/8/layout/bList2"/>
    <dgm:cxn modelId="{27FA1D47-C1FC-0442-A804-F67301EB3E96}" type="presParOf" srcId="{2978255A-873A-B74D-B380-C13FF26410E0}" destId="{4B58D8FF-EECD-3243-9EF6-40D7BCDBA50D}" srcOrd="1" destOrd="0" presId="urn:microsoft.com/office/officeart/2005/8/layout/bList2"/>
    <dgm:cxn modelId="{46FE6F1E-BA11-2348-A823-D8EF12FD3DCB}" type="presParOf" srcId="{2978255A-873A-B74D-B380-C13FF26410E0}" destId="{5A1BC449-22BE-0848-A7CF-D0EA339F49C9}" srcOrd="2" destOrd="0" presId="urn:microsoft.com/office/officeart/2005/8/layout/bList2"/>
    <dgm:cxn modelId="{2A4CF4E8-C119-6949-BF8D-E3E4EE3A8E62}" type="presParOf" srcId="{2978255A-873A-B74D-B380-C13FF26410E0}" destId="{122C3805-D4B6-1740-850D-AC0CFC4CE000}" srcOrd="3" destOrd="0" presId="urn:microsoft.com/office/officeart/2005/8/layout/bList2"/>
    <dgm:cxn modelId="{3BE084DA-B334-BA4B-9489-84710559EF7D}" type="presParOf" srcId="{64752805-159C-144E-BA82-FDCB8C934CF3}" destId="{540FFB66-C3DE-074E-8C6F-F2DAC862622B}" srcOrd="1" destOrd="0" presId="urn:microsoft.com/office/officeart/2005/8/layout/bList2"/>
    <dgm:cxn modelId="{DFFBEDB1-77B0-8147-8D72-E511C611F291}" type="presParOf" srcId="{64752805-159C-144E-BA82-FDCB8C934CF3}" destId="{6D35724B-D1F8-B943-85A0-77406707B224}" srcOrd="2" destOrd="0" presId="urn:microsoft.com/office/officeart/2005/8/layout/bList2"/>
    <dgm:cxn modelId="{FB605904-8D65-7449-B545-297925BA3655}" type="presParOf" srcId="{6D35724B-D1F8-B943-85A0-77406707B224}" destId="{430D2B90-7ED1-284F-B90F-F3DB42C52CA4}" srcOrd="0" destOrd="0" presId="urn:microsoft.com/office/officeart/2005/8/layout/bList2"/>
    <dgm:cxn modelId="{98DB1F30-C85F-7640-8098-93409AEBACED}" type="presParOf" srcId="{6D35724B-D1F8-B943-85A0-77406707B224}" destId="{932049AD-0E5E-BC43-BE87-0A1216B13EA1}" srcOrd="1" destOrd="0" presId="urn:microsoft.com/office/officeart/2005/8/layout/bList2"/>
    <dgm:cxn modelId="{614090D2-06D5-4D4E-A016-BACD556D7F9B}" type="presParOf" srcId="{6D35724B-D1F8-B943-85A0-77406707B224}" destId="{3A525570-19BF-4043-A87F-791BB42E3800}" srcOrd="2" destOrd="0" presId="urn:microsoft.com/office/officeart/2005/8/layout/bList2"/>
    <dgm:cxn modelId="{C4F46994-FA0C-3E45-B343-884D74B99C52}" type="presParOf" srcId="{6D35724B-D1F8-B943-85A0-77406707B224}" destId="{64FDD569-3404-D640-AAA8-82B7622FE9A5}" srcOrd="3" destOrd="0" presId="urn:microsoft.com/office/officeart/2005/8/layout/bList2"/>
    <dgm:cxn modelId="{DC377B6E-E05E-954A-AA27-235062202558}" type="presParOf" srcId="{64752805-159C-144E-BA82-FDCB8C934CF3}" destId="{ED09C230-2FFB-F449-A387-4EA94590F6DD}" srcOrd="3" destOrd="0" presId="urn:microsoft.com/office/officeart/2005/8/layout/bList2"/>
    <dgm:cxn modelId="{1018456B-8396-FE42-B9DF-741789709AB1}" type="presParOf" srcId="{64752805-159C-144E-BA82-FDCB8C934CF3}" destId="{FCC506C8-AF45-4E47-85C5-C29AAA3365BD}" srcOrd="4" destOrd="0" presId="urn:microsoft.com/office/officeart/2005/8/layout/bList2"/>
    <dgm:cxn modelId="{FD199669-1A24-B245-86C6-F720B9EED7C9}" type="presParOf" srcId="{FCC506C8-AF45-4E47-85C5-C29AAA3365BD}" destId="{1A9F7849-643B-A445-A190-FB18BFDA446E}" srcOrd="0" destOrd="0" presId="urn:microsoft.com/office/officeart/2005/8/layout/bList2"/>
    <dgm:cxn modelId="{FF337780-9E23-F443-928E-0254D7219179}" type="presParOf" srcId="{FCC506C8-AF45-4E47-85C5-C29AAA3365BD}" destId="{DB28B810-64CC-CF45-B9CA-16691EAC8688}" srcOrd="1" destOrd="0" presId="urn:microsoft.com/office/officeart/2005/8/layout/bList2"/>
    <dgm:cxn modelId="{FB49DEE8-7E32-2948-B654-94530F901763}" type="presParOf" srcId="{FCC506C8-AF45-4E47-85C5-C29AAA3365BD}" destId="{3CCC4C4C-6A52-E946-9EE8-714749966948}" srcOrd="2" destOrd="0" presId="urn:microsoft.com/office/officeart/2005/8/layout/bList2"/>
    <dgm:cxn modelId="{F0697E9C-C0A7-DB43-BC3F-97050BD9BBD2}" type="presParOf" srcId="{FCC506C8-AF45-4E47-85C5-C29AAA3365BD}" destId="{3A5CBB75-56A0-6D4D-8C92-EC4DE9C557A7}" srcOrd="3" destOrd="0" presId="urn:microsoft.com/office/officeart/2005/8/layout/bList2"/>
    <dgm:cxn modelId="{66EF9041-57B5-4F40-A513-599D84FEB1F3}" type="presParOf" srcId="{64752805-159C-144E-BA82-FDCB8C934CF3}" destId="{57EA6232-9262-734F-95C5-E8B5FCF5E519}" srcOrd="5" destOrd="0" presId="urn:microsoft.com/office/officeart/2005/8/layout/bList2"/>
    <dgm:cxn modelId="{C35CE1A2-1619-4942-8E0F-66529DDB0B4B}" type="presParOf" srcId="{64752805-159C-144E-BA82-FDCB8C934CF3}" destId="{9DF1D77E-1E07-FE41-BCBF-ED6B34D7532D}" srcOrd="6" destOrd="0" presId="urn:microsoft.com/office/officeart/2005/8/layout/bList2"/>
    <dgm:cxn modelId="{7217B00E-BE1D-F443-9A4D-46899519FFB0}" type="presParOf" srcId="{9DF1D77E-1E07-FE41-BCBF-ED6B34D7532D}" destId="{4502AC3F-EC0B-3042-9B0C-0CC530BFA3AF}" srcOrd="0" destOrd="0" presId="urn:microsoft.com/office/officeart/2005/8/layout/bList2"/>
    <dgm:cxn modelId="{664682F8-4676-6A44-B24E-03CFF8BAECDF}" type="presParOf" srcId="{9DF1D77E-1E07-FE41-BCBF-ED6B34D7532D}" destId="{D7212C56-1827-9A42-B88F-3026C7836880}" srcOrd="1" destOrd="0" presId="urn:microsoft.com/office/officeart/2005/8/layout/bList2"/>
    <dgm:cxn modelId="{138F23B7-3B2E-D64F-8F7C-6B9030CAF663}" type="presParOf" srcId="{9DF1D77E-1E07-FE41-BCBF-ED6B34D7532D}" destId="{10899408-BC73-FB4A-ADB3-48CF787BB44D}" srcOrd="2" destOrd="0" presId="urn:microsoft.com/office/officeart/2005/8/layout/bList2"/>
    <dgm:cxn modelId="{D7277CAD-9055-6240-B32F-7E3CDEAE8B50}" type="presParOf" srcId="{9DF1D77E-1E07-FE41-BCBF-ED6B34D7532D}" destId="{49F16566-061D-CB4B-84AC-E2904C39A909}"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2E56E-FECF-DF4E-BA6E-EA29CBFE1F97}">
      <dsp:nvSpPr>
        <dsp:cNvPr id="0" name=""/>
        <dsp:cNvSpPr/>
      </dsp:nvSpPr>
      <dsp:spPr>
        <a:xfrm>
          <a:off x="6518" y="323752"/>
          <a:ext cx="2311432" cy="1725435"/>
        </a:xfrm>
        <a:prstGeom prst="round2SameRect">
          <a:avLst>
            <a:gd name="adj1" fmla="val 8000"/>
            <a:gd name="adj2" fmla="val 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None/>
          </a:pPr>
          <a:r>
            <a:rPr lang="en-GB" sz="1500" kern="1200" dirty="0"/>
            <a:t>	ePortfolios should aggregate formal and informal qualifications validated by employers and educational institutions.</a:t>
          </a:r>
        </a:p>
      </dsp:txBody>
      <dsp:txXfrm>
        <a:off x="46947" y="364181"/>
        <a:ext cx="2230574" cy="1685006"/>
      </dsp:txXfrm>
    </dsp:sp>
    <dsp:sp modelId="{5A1BC449-22BE-0848-A7CF-D0EA339F49C9}">
      <dsp:nvSpPr>
        <dsp:cNvPr id="0" name=""/>
        <dsp:cNvSpPr/>
      </dsp:nvSpPr>
      <dsp:spPr>
        <a:xfrm>
          <a:off x="6518" y="2049187"/>
          <a:ext cx="2311432" cy="74193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GB" sz="1600" kern="1200" dirty="0"/>
            <a:t>Validation of Formal &amp; Informal Qualifications</a:t>
          </a:r>
        </a:p>
      </dsp:txBody>
      <dsp:txXfrm>
        <a:off x="6518" y="2049187"/>
        <a:ext cx="1627769" cy="741937"/>
      </dsp:txXfrm>
    </dsp:sp>
    <dsp:sp modelId="{122C3805-D4B6-1740-850D-AC0CFC4CE000}">
      <dsp:nvSpPr>
        <dsp:cNvPr id="0" name=""/>
        <dsp:cNvSpPr/>
      </dsp:nvSpPr>
      <dsp:spPr>
        <a:xfrm>
          <a:off x="1699633" y="2167037"/>
          <a:ext cx="809001" cy="80900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30D2B90-7ED1-284F-B90F-F3DB42C52CA4}">
      <dsp:nvSpPr>
        <dsp:cNvPr id="0" name=""/>
        <dsp:cNvSpPr/>
      </dsp:nvSpPr>
      <dsp:spPr>
        <a:xfrm>
          <a:off x="2709100" y="323752"/>
          <a:ext cx="2311432" cy="1725435"/>
        </a:xfrm>
        <a:prstGeom prst="round2SameRect">
          <a:avLst>
            <a:gd name="adj1" fmla="val 8000"/>
            <a:gd name="adj2" fmla="val 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n-GB" sz="1500" kern="1200" dirty="0"/>
            <a:t>	Learners should receive guidance in building lifelong learning pathways and acquiring micro-credentials in order to achieve their learning goals.</a:t>
          </a:r>
        </a:p>
      </dsp:txBody>
      <dsp:txXfrm>
        <a:off x="2749529" y="364181"/>
        <a:ext cx="2230574" cy="1685006"/>
      </dsp:txXfrm>
    </dsp:sp>
    <dsp:sp modelId="{3A525570-19BF-4043-A87F-791BB42E3800}">
      <dsp:nvSpPr>
        <dsp:cNvPr id="0" name=""/>
        <dsp:cNvSpPr/>
      </dsp:nvSpPr>
      <dsp:spPr>
        <a:xfrm>
          <a:off x="2709100" y="2049187"/>
          <a:ext cx="2311432" cy="74193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GB" sz="1600" kern="1200" dirty="0"/>
            <a:t>Lifelong Learning Pathways &amp; Micro-credentials</a:t>
          </a:r>
        </a:p>
      </dsp:txBody>
      <dsp:txXfrm>
        <a:off x="2709100" y="2049187"/>
        <a:ext cx="1627769" cy="741937"/>
      </dsp:txXfrm>
    </dsp:sp>
    <dsp:sp modelId="{64FDD569-3404-D640-AAA8-82B7622FE9A5}">
      <dsp:nvSpPr>
        <dsp:cNvPr id="0" name=""/>
        <dsp:cNvSpPr/>
      </dsp:nvSpPr>
      <dsp:spPr>
        <a:xfrm>
          <a:off x="4402256" y="2167037"/>
          <a:ext cx="809001" cy="80900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A9F7849-643B-A445-A190-FB18BFDA446E}">
      <dsp:nvSpPr>
        <dsp:cNvPr id="0" name=""/>
        <dsp:cNvSpPr/>
      </dsp:nvSpPr>
      <dsp:spPr>
        <a:xfrm>
          <a:off x="5411683" y="323752"/>
          <a:ext cx="2311432" cy="1725435"/>
        </a:xfrm>
        <a:prstGeom prst="round2SameRect">
          <a:avLst>
            <a:gd name="adj1" fmla="val 8000"/>
            <a:gd name="adj2" fmla="val 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None/>
          </a:pPr>
          <a:r>
            <a:rPr lang="en-GB" sz="1500" kern="1200" dirty="0"/>
            <a:t>	Job seekers should be provided with a comprehensive overview of the job market and the latest market trends.</a:t>
          </a:r>
        </a:p>
      </dsp:txBody>
      <dsp:txXfrm>
        <a:off x="5452112" y="364181"/>
        <a:ext cx="2230574" cy="1685006"/>
      </dsp:txXfrm>
    </dsp:sp>
    <dsp:sp modelId="{3CCC4C4C-6A52-E946-9EE8-714749966948}">
      <dsp:nvSpPr>
        <dsp:cNvPr id="0" name=""/>
        <dsp:cNvSpPr/>
      </dsp:nvSpPr>
      <dsp:spPr>
        <a:xfrm>
          <a:off x="5411683" y="2049187"/>
          <a:ext cx="2311432" cy="74193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GB" sz="1600" kern="1200" dirty="0"/>
            <a:t>Career</a:t>
          </a:r>
          <a:br>
            <a:rPr lang="en-GB" sz="1600" kern="1200" dirty="0"/>
          </a:br>
          <a:r>
            <a:rPr lang="en-GB" sz="1600" kern="1200" dirty="0"/>
            <a:t>Counselling</a:t>
          </a:r>
        </a:p>
      </dsp:txBody>
      <dsp:txXfrm>
        <a:off x="5411683" y="2049187"/>
        <a:ext cx="1627769" cy="741937"/>
      </dsp:txXfrm>
    </dsp:sp>
    <dsp:sp modelId="{3A5CBB75-56A0-6D4D-8C92-EC4DE9C557A7}">
      <dsp:nvSpPr>
        <dsp:cNvPr id="0" name=""/>
        <dsp:cNvSpPr/>
      </dsp:nvSpPr>
      <dsp:spPr>
        <a:xfrm>
          <a:off x="7104839" y="2167037"/>
          <a:ext cx="809001" cy="80900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502AC3F-EC0B-3042-9B0C-0CC530BFA3AF}">
      <dsp:nvSpPr>
        <dsp:cNvPr id="0" name=""/>
        <dsp:cNvSpPr/>
      </dsp:nvSpPr>
      <dsp:spPr>
        <a:xfrm>
          <a:off x="8114265" y="323752"/>
          <a:ext cx="2311432" cy="1725435"/>
        </a:xfrm>
        <a:prstGeom prst="round2SameRect">
          <a:avLst>
            <a:gd name="adj1" fmla="val 8000"/>
            <a:gd name="adj2" fmla="val 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n-GB" sz="1500" kern="1200" dirty="0"/>
            <a:t>	Learners/job seekers should own their digital identity and their ePortfolio data and should be able to control third-party access to it.</a:t>
          </a:r>
        </a:p>
        <a:p>
          <a:pPr marL="114300" lvl="1" indent="-114300" algn="l" defTabSz="666750">
            <a:lnSpc>
              <a:spcPct val="90000"/>
            </a:lnSpc>
            <a:spcBef>
              <a:spcPct val="0"/>
            </a:spcBef>
            <a:spcAft>
              <a:spcPct val="15000"/>
            </a:spcAft>
            <a:buNone/>
          </a:pPr>
          <a:endParaRPr lang="en-GB" sz="1500" kern="1200" dirty="0"/>
        </a:p>
      </dsp:txBody>
      <dsp:txXfrm>
        <a:off x="8154694" y="364181"/>
        <a:ext cx="2230574" cy="1685006"/>
      </dsp:txXfrm>
    </dsp:sp>
    <dsp:sp modelId="{10899408-BC73-FB4A-ADB3-48CF787BB44D}">
      <dsp:nvSpPr>
        <dsp:cNvPr id="0" name=""/>
        <dsp:cNvSpPr/>
      </dsp:nvSpPr>
      <dsp:spPr>
        <a:xfrm>
          <a:off x="8114265" y="2049187"/>
          <a:ext cx="2311432" cy="74193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GB" sz="1600" b="0" i="0" kern="1200" dirty="0"/>
            <a:t>Data Ownership and Privacy</a:t>
          </a:r>
          <a:endParaRPr lang="en-GB" sz="1600" kern="1200" dirty="0"/>
        </a:p>
      </dsp:txBody>
      <dsp:txXfrm>
        <a:off x="8114265" y="2049187"/>
        <a:ext cx="1627769" cy="741937"/>
      </dsp:txXfrm>
    </dsp:sp>
    <dsp:sp modelId="{49F16566-061D-CB4B-84AC-E2904C39A909}">
      <dsp:nvSpPr>
        <dsp:cNvPr id="0" name=""/>
        <dsp:cNvSpPr/>
      </dsp:nvSpPr>
      <dsp:spPr>
        <a:xfrm>
          <a:off x="9807421" y="2167037"/>
          <a:ext cx="809001" cy="80900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F6B0C5-B1E2-4F91-9235-D208705E31F9}" type="datetimeFigureOut">
              <a:rPr lang="el-GR" smtClean="0"/>
              <a:t>12/5/2020</a:t>
            </a:fld>
            <a:endParaRPr lang="el-G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28108A-3690-4894-B64D-061CC3BC4A53}" type="slidenum">
              <a:rPr lang="el-GR" smtClean="0"/>
              <a:t>‹#›</a:t>
            </a:fld>
            <a:endParaRPr lang="el-GR"/>
          </a:p>
        </p:txBody>
      </p:sp>
    </p:spTree>
    <p:extLst>
      <p:ext uri="{BB962C8B-B14F-4D97-AF65-F5344CB8AC3E}">
        <p14:creationId xmlns:p14="http://schemas.microsoft.com/office/powerpoint/2010/main" val="304341423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1233"/>
            <a:ext cx="9144000" cy="878730"/>
          </a:xfrm>
        </p:spPr>
        <p:txBody>
          <a:bodyPr anchor="b"/>
          <a:lstStyle>
            <a:lvl1pPr algn="ctr">
              <a:defRPr sz="6000" b="1">
                <a:solidFill>
                  <a:srgbClr val="1F70B5"/>
                </a:solidFill>
              </a:defRPr>
            </a:lvl1pPr>
          </a:lstStyle>
          <a:p>
            <a:r>
              <a:rPr lang="en-US" dirty="0"/>
              <a:t>Presentation title</a:t>
            </a:r>
            <a:endParaRPr lang="el-GR" dirty="0"/>
          </a:p>
        </p:txBody>
      </p:sp>
      <p:sp>
        <p:nvSpPr>
          <p:cNvPr id="3" name="Subtitle 2"/>
          <p:cNvSpPr>
            <a:spLocks noGrp="1"/>
          </p:cNvSpPr>
          <p:nvPr>
            <p:ph type="subTitle" idx="1" hasCustomPrompt="1"/>
          </p:nvPr>
        </p:nvSpPr>
        <p:spPr>
          <a:xfrm>
            <a:off x="1524000" y="3602038"/>
            <a:ext cx="9144000" cy="528264"/>
          </a:xfrm>
        </p:spPr>
        <p:txBody>
          <a:bodyPr/>
          <a:lstStyle>
            <a:lvl1pPr marL="0" indent="0" algn="ctr">
              <a:buNone/>
              <a:defRPr sz="2400" b="1">
                <a:solidFill>
                  <a:srgbClr val="26B4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endParaRPr lang="el-GR"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2358" y="578210"/>
            <a:ext cx="5608806" cy="1432684"/>
          </a:xfrm>
          <a:prstGeom prst="rect">
            <a:avLst/>
          </a:prstGeom>
        </p:spPr>
      </p:pic>
      <p:sp>
        <p:nvSpPr>
          <p:cNvPr id="15" name="Rectangle 20"/>
          <p:cNvSpPr/>
          <p:nvPr userDrawn="1"/>
        </p:nvSpPr>
        <p:spPr>
          <a:xfrm>
            <a:off x="8021217" y="5726327"/>
            <a:ext cx="2875113" cy="507831"/>
          </a:xfrm>
          <a:prstGeom prst="rect">
            <a:avLst/>
          </a:prstGeom>
        </p:spPr>
        <p:txBody>
          <a:bodyPr wrap="square" lIns="0" rIns="0">
            <a:spAutoFit/>
          </a:bodyPr>
          <a:lstStyle/>
          <a:p>
            <a:r>
              <a:rPr lang="en-US" sz="900" dirty="0">
                <a:solidFill>
                  <a:schemeClr val="bg1">
                    <a:lumMod val="50000"/>
                  </a:schemeClr>
                </a:solidFill>
              </a:rPr>
              <a:t>This project has received funding from the European Union’s Horizon 2020 research and innovation </a:t>
            </a:r>
            <a:r>
              <a:rPr lang="en-US" sz="900" dirty="0" err="1">
                <a:solidFill>
                  <a:schemeClr val="bg1">
                    <a:lumMod val="50000"/>
                  </a:schemeClr>
                </a:solidFill>
              </a:rPr>
              <a:t>programme</a:t>
            </a:r>
            <a:r>
              <a:rPr lang="en-US" sz="900" dirty="0">
                <a:solidFill>
                  <a:schemeClr val="bg1">
                    <a:lumMod val="50000"/>
                  </a:schemeClr>
                </a:solidFill>
              </a:rPr>
              <a:t> under Grant Agreement No 822404</a:t>
            </a:r>
            <a:endParaRPr lang="en-GB" sz="900" b="1" dirty="0">
              <a:solidFill>
                <a:schemeClr val="bg1">
                  <a:lumMod val="50000"/>
                </a:schemeClr>
              </a:solidFill>
            </a:endParaRPr>
          </a:p>
        </p:txBody>
      </p:sp>
      <p:pic>
        <p:nvPicPr>
          <p:cNvPr id="16" name="19 Imagen">
            <a:extLst>
              <a:ext uri="{FF2B5EF4-FFF2-40B4-BE49-F238E27FC236}">
                <a16:creationId xmlns:a16="http://schemas.microsoft.com/office/drawing/2014/main" id="{8C09C3E5-D942-4974-9105-D89DEF61AF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836" y="5429154"/>
            <a:ext cx="954378" cy="954378"/>
          </a:xfrm>
          <a:prstGeom prst="rect">
            <a:avLst/>
          </a:prstGeom>
        </p:spPr>
      </p:pic>
      <p:sp>
        <p:nvSpPr>
          <p:cNvPr id="13" name="Text Placeholder 7"/>
          <p:cNvSpPr>
            <a:spLocks noGrp="1"/>
          </p:cNvSpPr>
          <p:nvPr>
            <p:ph type="body" sz="quarter" idx="13" hasCustomPrompt="1"/>
          </p:nvPr>
        </p:nvSpPr>
        <p:spPr>
          <a:xfrm>
            <a:off x="1523766" y="4488024"/>
            <a:ext cx="4267433" cy="313371"/>
          </a:xfrm>
        </p:spPr>
        <p:txBody>
          <a:bodyPr/>
          <a:lstStyle>
            <a:lvl1pPr marL="0" indent="0">
              <a:buNone/>
              <a:defRPr sz="1600" b="0" i="0">
                <a:solidFill>
                  <a:schemeClr val="bg1">
                    <a:lumMod val="65000"/>
                  </a:schemeClr>
                </a:solidFill>
                <a:latin typeface="+mn-lt"/>
              </a:defRPr>
            </a:lvl1pPr>
          </a:lstStyle>
          <a:p>
            <a:r>
              <a:rPr lang="en-GB" sz="1600" b="1" dirty="0">
                <a:solidFill>
                  <a:schemeClr val="bg1">
                    <a:lumMod val="65000"/>
                  </a:schemeClr>
                </a:solidFill>
              </a:rPr>
              <a:t>Presenter, Partner Institution</a:t>
            </a:r>
          </a:p>
        </p:txBody>
      </p:sp>
      <p:sp>
        <p:nvSpPr>
          <p:cNvPr id="19" name="Text Placeholder 9"/>
          <p:cNvSpPr>
            <a:spLocks noGrp="1"/>
          </p:cNvSpPr>
          <p:nvPr>
            <p:ph type="body" sz="quarter" idx="14" hasCustomPrompt="1"/>
          </p:nvPr>
        </p:nvSpPr>
        <p:spPr>
          <a:xfrm>
            <a:off x="1523765" y="4876005"/>
            <a:ext cx="4267433" cy="501650"/>
          </a:xfrm>
        </p:spPr>
        <p:txBody>
          <a:bodyPr>
            <a:noAutofit/>
          </a:bodyPr>
          <a:lstStyle>
            <a:lvl1pPr marL="0" indent="0" algn="l">
              <a:buNone/>
              <a:defRPr sz="1600" b="0" baseline="0">
                <a:solidFill>
                  <a:schemeClr val="bg1">
                    <a:lumMod val="65000"/>
                  </a:schemeClr>
                </a:solidFill>
                <a:latin typeface="+mn-lt"/>
              </a:defRPr>
            </a:lvl1pPr>
            <a:lvl5pPr marL="1828800" indent="0">
              <a:buNone/>
              <a:defRPr/>
            </a:lvl5pPr>
          </a:lstStyle>
          <a:p>
            <a:r>
              <a:rPr lang="en-GB" sz="1600" b="1" dirty="0">
                <a:solidFill>
                  <a:schemeClr val="bg1">
                    <a:lumMod val="65000"/>
                  </a:schemeClr>
                </a:solidFill>
              </a:rPr>
              <a:t>Meeting name                                                                                                                          (Venue, Date)</a:t>
            </a:r>
          </a:p>
        </p:txBody>
      </p:sp>
    </p:spTree>
    <p:extLst>
      <p:ext uri="{BB962C8B-B14F-4D97-AF65-F5344CB8AC3E}">
        <p14:creationId xmlns:p14="http://schemas.microsoft.com/office/powerpoint/2010/main" val="81266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p:cNvSpPr/>
          <p:nvPr userDrawn="1"/>
        </p:nvSpPr>
        <p:spPr>
          <a:xfrm>
            <a:off x="849119" y="1987420"/>
            <a:ext cx="3932237" cy="69980"/>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Tree>
    <p:extLst>
      <p:ext uri="{BB962C8B-B14F-4D97-AF65-F5344CB8AC3E}">
        <p14:creationId xmlns:p14="http://schemas.microsoft.com/office/powerpoint/2010/main" val="3378083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1233"/>
            <a:ext cx="9144000" cy="475861"/>
          </a:xfrm>
        </p:spPr>
        <p:txBody>
          <a:bodyPr anchor="b">
            <a:normAutofit/>
          </a:bodyPr>
          <a:lstStyle>
            <a:lvl1pPr algn="ctr" fontAlgn="auto">
              <a:spcBef>
                <a:spcPts val="600"/>
              </a:spcBef>
              <a:spcAft>
                <a:spcPts val="0"/>
              </a:spcAft>
              <a:defRPr sz="2400" b="1" baseline="0">
                <a:solidFill>
                  <a:srgbClr val="1F70B5"/>
                </a:solidFill>
              </a:defRPr>
            </a:lvl1pPr>
          </a:lstStyle>
          <a:p>
            <a:pPr algn="ctr" fontAlgn="auto">
              <a:spcBef>
                <a:spcPts val="600"/>
              </a:spcBef>
              <a:spcAft>
                <a:spcPts val="0"/>
              </a:spcAft>
              <a:defRPr/>
            </a:pPr>
            <a:r>
              <a:rPr lang="en-US" dirty="0"/>
              <a:t>Thank you for your attention!</a:t>
            </a:r>
            <a:endParaRPr lang="el-GR"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2358" y="578210"/>
            <a:ext cx="5608806" cy="1432684"/>
          </a:xfrm>
          <a:prstGeom prst="rect">
            <a:avLst/>
          </a:prstGeom>
        </p:spPr>
      </p:pic>
      <p:sp>
        <p:nvSpPr>
          <p:cNvPr id="15" name="Rectangle 20"/>
          <p:cNvSpPr/>
          <p:nvPr userDrawn="1"/>
        </p:nvSpPr>
        <p:spPr>
          <a:xfrm>
            <a:off x="8021217" y="5726327"/>
            <a:ext cx="2875113" cy="507831"/>
          </a:xfrm>
          <a:prstGeom prst="rect">
            <a:avLst/>
          </a:prstGeom>
        </p:spPr>
        <p:txBody>
          <a:bodyPr wrap="square" lIns="0" rIns="0">
            <a:spAutoFit/>
          </a:bodyPr>
          <a:lstStyle/>
          <a:p>
            <a:r>
              <a:rPr lang="en-US" sz="900" dirty="0">
                <a:solidFill>
                  <a:schemeClr val="bg1">
                    <a:lumMod val="50000"/>
                  </a:schemeClr>
                </a:solidFill>
              </a:rPr>
              <a:t>This project has received funding from the European Union’s Horizon 2020 research and innovation </a:t>
            </a:r>
            <a:r>
              <a:rPr lang="en-US" sz="900" dirty="0" err="1">
                <a:solidFill>
                  <a:schemeClr val="bg1">
                    <a:lumMod val="50000"/>
                  </a:schemeClr>
                </a:solidFill>
              </a:rPr>
              <a:t>programme</a:t>
            </a:r>
            <a:r>
              <a:rPr lang="en-US" sz="900" dirty="0">
                <a:solidFill>
                  <a:schemeClr val="bg1">
                    <a:lumMod val="50000"/>
                  </a:schemeClr>
                </a:solidFill>
              </a:rPr>
              <a:t> under Grant Agreement No 822404</a:t>
            </a:r>
            <a:endParaRPr lang="en-GB" sz="900" b="1" dirty="0">
              <a:solidFill>
                <a:schemeClr val="bg1">
                  <a:lumMod val="50000"/>
                </a:schemeClr>
              </a:solidFill>
            </a:endParaRPr>
          </a:p>
        </p:txBody>
      </p:sp>
      <p:pic>
        <p:nvPicPr>
          <p:cNvPr id="16" name="19 Imagen">
            <a:extLst>
              <a:ext uri="{FF2B5EF4-FFF2-40B4-BE49-F238E27FC236}">
                <a16:creationId xmlns:a16="http://schemas.microsoft.com/office/drawing/2014/main" id="{8C09C3E5-D942-4974-9105-D89DEF61AF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836" y="5429154"/>
            <a:ext cx="954378" cy="954378"/>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61055" y="4176956"/>
            <a:ext cx="473935" cy="473935"/>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82703" y="4184286"/>
            <a:ext cx="456334" cy="456334"/>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86750" y="4184286"/>
            <a:ext cx="464356" cy="464356"/>
          </a:xfrm>
          <a:prstGeom prst="rect">
            <a:avLst/>
          </a:prstGeom>
        </p:spPr>
      </p:pic>
      <p:sp>
        <p:nvSpPr>
          <p:cNvPr id="19" name="Title 1"/>
          <p:cNvSpPr txBox="1">
            <a:spLocks/>
          </p:cNvSpPr>
          <p:nvPr userDrawn="1"/>
        </p:nvSpPr>
        <p:spPr>
          <a:xfrm>
            <a:off x="2556924" y="4281620"/>
            <a:ext cx="2852057" cy="296840"/>
          </a:xfrm>
          <a:prstGeom prst="rect">
            <a:avLst/>
          </a:prstGeom>
        </p:spPr>
        <p:txBody>
          <a:bodyPr vert="horz" lIns="91440" tIns="45720" rIns="91440" bIns="45720" rtlCol="0" anchor="b">
            <a:noAutofit/>
          </a:bodyPr>
          <a:lstStyle>
            <a:lvl1pPr algn="ctr" defTabSz="914400" rtl="0" eaLnBrk="1" fontAlgn="auto" latinLnBrk="0" hangingPunct="1">
              <a:lnSpc>
                <a:spcPct val="90000"/>
              </a:lnSpc>
              <a:spcBef>
                <a:spcPts val="600"/>
              </a:spcBef>
              <a:spcAft>
                <a:spcPts val="0"/>
              </a:spcAft>
              <a:buNone/>
              <a:defRPr sz="2400" b="1" kern="1200" baseline="0">
                <a:solidFill>
                  <a:srgbClr val="1F70B5"/>
                </a:solidFill>
                <a:latin typeface="+mj-lt"/>
                <a:ea typeface="+mj-ea"/>
                <a:cs typeface="+mj-cs"/>
              </a:defRPr>
            </a:lvl1pPr>
          </a:lstStyle>
          <a:p>
            <a:pPr algn="l" fontAlgn="auto">
              <a:spcBef>
                <a:spcPts val="600"/>
              </a:spcBef>
              <a:spcAft>
                <a:spcPts val="0"/>
              </a:spcAft>
              <a:defRPr/>
            </a:pPr>
            <a:r>
              <a:rPr lang="en-GB" sz="1600" b="1" dirty="0">
                <a:solidFill>
                  <a:schemeClr val="tx1">
                    <a:lumMod val="75000"/>
                    <a:lumOff val="25000"/>
                  </a:schemeClr>
                </a:solidFill>
              </a:rPr>
              <a:t>/QualiChain</a:t>
            </a:r>
          </a:p>
        </p:txBody>
      </p:sp>
      <p:sp>
        <p:nvSpPr>
          <p:cNvPr id="20" name="Title 1"/>
          <p:cNvSpPr txBox="1">
            <a:spLocks/>
          </p:cNvSpPr>
          <p:nvPr userDrawn="1"/>
        </p:nvSpPr>
        <p:spPr>
          <a:xfrm>
            <a:off x="8577829" y="4268044"/>
            <a:ext cx="2852057" cy="296840"/>
          </a:xfrm>
          <a:prstGeom prst="rect">
            <a:avLst/>
          </a:prstGeom>
        </p:spPr>
        <p:txBody>
          <a:bodyPr vert="horz" lIns="91440" tIns="45720" rIns="91440" bIns="45720" rtlCol="0" anchor="b">
            <a:noAutofit/>
          </a:bodyPr>
          <a:lstStyle>
            <a:lvl1pPr algn="ctr" defTabSz="914400" rtl="0" eaLnBrk="1" fontAlgn="auto" latinLnBrk="0" hangingPunct="1">
              <a:lnSpc>
                <a:spcPct val="90000"/>
              </a:lnSpc>
              <a:spcBef>
                <a:spcPts val="600"/>
              </a:spcBef>
              <a:spcAft>
                <a:spcPts val="0"/>
              </a:spcAft>
              <a:buNone/>
              <a:defRPr sz="2400" b="1" kern="1200" baseline="0">
                <a:solidFill>
                  <a:srgbClr val="1F70B5"/>
                </a:solidFill>
                <a:latin typeface="+mj-lt"/>
                <a:ea typeface="+mj-ea"/>
                <a:cs typeface="+mj-cs"/>
              </a:defRPr>
            </a:lvl1pPr>
          </a:lstStyle>
          <a:p>
            <a:pPr algn="l" fontAlgn="auto">
              <a:spcBef>
                <a:spcPts val="600"/>
              </a:spcBef>
              <a:spcAft>
                <a:spcPts val="0"/>
              </a:spcAft>
              <a:defRPr/>
            </a:pPr>
            <a:r>
              <a:rPr lang="en-GB" sz="1600" b="1" dirty="0">
                <a:solidFill>
                  <a:schemeClr val="tx1">
                    <a:lumMod val="75000"/>
                    <a:lumOff val="25000"/>
                  </a:schemeClr>
                </a:solidFill>
              </a:rPr>
              <a:t>/QualiChain</a:t>
            </a:r>
          </a:p>
        </p:txBody>
      </p:sp>
      <p:sp>
        <p:nvSpPr>
          <p:cNvPr id="21" name="Title 1"/>
          <p:cNvSpPr txBox="1">
            <a:spLocks/>
          </p:cNvSpPr>
          <p:nvPr userDrawn="1"/>
        </p:nvSpPr>
        <p:spPr>
          <a:xfrm>
            <a:off x="5516281" y="4284296"/>
            <a:ext cx="2852057" cy="296840"/>
          </a:xfrm>
          <a:prstGeom prst="rect">
            <a:avLst/>
          </a:prstGeom>
        </p:spPr>
        <p:txBody>
          <a:bodyPr vert="horz" lIns="91440" tIns="45720" rIns="91440" bIns="45720" rtlCol="0" anchor="b">
            <a:noAutofit/>
          </a:bodyPr>
          <a:lstStyle>
            <a:lvl1pPr algn="ctr" defTabSz="914400" rtl="0" eaLnBrk="1" fontAlgn="auto" latinLnBrk="0" hangingPunct="1">
              <a:lnSpc>
                <a:spcPct val="90000"/>
              </a:lnSpc>
              <a:spcBef>
                <a:spcPts val="600"/>
              </a:spcBef>
              <a:spcAft>
                <a:spcPts val="0"/>
              </a:spcAft>
              <a:buNone/>
              <a:defRPr sz="2400" b="1" kern="1200" baseline="0">
                <a:solidFill>
                  <a:srgbClr val="1F70B5"/>
                </a:solidFill>
                <a:latin typeface="+mj-lt"/>
                <a:ea typeface="+mj-ea"/>
                <a:cs typeface="+mj-cs"/>
              </a:defRPr>
            </a:lvl1pPr>
          </a:lstStyle>
          <a:p>
            <a:pPr algn="l" fontAlgn="auto">
              <a:spcBef>
                <a:spcPts val="600"/>
              </a:spcBef>
              <a:spcAft>
                <a:spcPts val="0"/>
              </a:spcAft>
              <a:defRPr/>
            </a:pPr>
            <a:r>
              <a:rPr lang="en-GB" sz="1600" b="1" dirty="0">
                <a:solidFill>
                  <a:schemeClr val="tx1">
                    <a:lumMod val="75000"/>
                    <a:lumOff val="25000"/>
                  </a:schemeClr>
                </a:solidFill>
              </a:rPr>
              <a:t>@QualiChain</a:t>
            </a:r>
          </a:p>
        </p:txBody>
      </p:sp>
      <p:sp>
        <p:nvSpPr>
          <p:cNvPr id="22"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
        <p:nvSpPr>
          <p:cNvPr id="26" name="Content Placeholder 16"/>
          <p:cNvSpPr>
            <a:spLocks noGrp="1"/>
          </p:cNvSpPr>
          <p:nvPr>
            <p:ph sz="quarter" idx="14" hasCustomPrompt="1"/>
          </p:nvPr>
        </p:nvSpPr>
        <p:spPr>
          <a:xfrm>
            <a:off x="1524000" y="3168737"/>
            <a:ext cx="9144000" cy="261274"/>
          </a:xfrm>
        </p:spPr>
        <p:txBody>
          <a:bodyPr>
            <a:noAutofit/>
          </a:bodyPr>
          <a:lstStyle>
            <a:lvl1pPr marL="0" indent="0" algn="ctr">
              <a:buNone/>
              <a:defRPr sz="1600" b="1">
                <a:solidFill>
                  <a:schemeClr val="tx1">
                    <a:lumMod val="75000"/>
                    <a:lumOff val="25000"/>
                  </a:schemeClr>
                </a:solidFill>
              </a:defRPr>
            </a:lvl1pPr>
          </a:lstStyle>
          <a:p>
            <a:pPr lvl="0"/>
            <a:r>
              <a:rPr lang="en-US" dirty="0"/>
              <a:t>&lt;&lt;Presenter name&gt;&gt;</a:t>
            </a:r>
            <a:endParaRPr lang="el-GR" dirty="0"/>
          </a:p>
        </p:txBody>
      </p:sp>
      <p:sp>
        <p:nvSpPr>
          <p:cNvPr id="27" name="Content Placeholder 16"/>
          <p:cNvSpPr>
            <a:spLocks noGrp="1"/>
          </p:cNvSpPr>
          <p:nvPr>
            <p:ph sz="quarter" idx="15" hasCustomPrompt="1"/>
          </p:nvPr>
        </p:nvSpPr>
        <p:spPr>
          <a:xfrm>
            <a:off x="1524000" y="3432684"/>
            <a:ext cx="9144000" cy="278507"/>
          </a:xfrm>
        </p:spPr>
        <p:txBody>
          <a:bodyPr>
            <a:noAutofit/>
          </a:bodyPr>
          <a:lstStyle>
            <a:lvl1pPr marL="0" indent="0" algn="ctr">
              <a:buNone/>
              <a:defRPr sz="1600" b="1">
                <a:solidFill>
                  <a:schemeClr val="tx1">
                    <a:lumMod val="75000"/>
                    <a:lumOff val="25000"/>
                  </a:schemeClr>
                </a:solidFill>
              </a:defRPr>
            </a:lvl1pPr>
          </a:lstStyle>
          <a:p>
            <a:pPr lvl="0"/>
            <a:r>
              <a:rPr lang="en-US" dirty="0"/>
              <a:t>&lt;&lt;Presenter email&gt;&gt;</a:t>
            </a:r>
            <a:endParaRPr lang="el-GR" dirty="0"/>
          </a:p>
        </p:txBody>
      </p:sp>
    </p:spTree>
    <p:extLst>
      <p:ext uri="{BB962C8B-B14F-4D97-AF65-F5344CB8AC3E}">
        <p14:creationId xmlns:p14="http://schemas.microsoft.com/office/powerpoint/2010/main" val="263333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977604" cy="1325563"/>
          </a:xfrm>
        </p:spPr>
        <p:txBody>
          <a:bodyPr/>
          <a:lstStyle>
            <a:lvl1pPr>
              <a:defRPr>
                <a:solidFill>
                  <a:srgbClr val="1F70B5"/>
                </a:solidFill>
              </a:defRPr>
            </a:lvl1p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pic>
        <p:nvPicPr>
          <p:cNvPr id="4" name="Picture 3"/>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58217" y="502189"/>
            <a:ext cx="1391574" cy="971950"/>
          </a:xfrm>
          <a:prstGeom prst="rect">
            <a:avLst/>
          </a:prstGeom>
        </p:spPr>
      </p:pic>
      <p:sp>
        <p:nvSpPr>
          <p:cNvPr id="11" name="Rectangle 10"/>
          <p:cNvSpPr/>
          <p:nvPr userDrawn="1"/>
        </p:nvSpPr>
        <p:spPr>
          <a:xfrm>
            <a:off x="0" y="1638048"/>
            <a:ext cx="12192001" cy="65998"/>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Tree>
    <p:extLst>
      <p:ext uri="{BB962C8B-B14F-4D97-AF65-F5344CB8AC3E}">
        <p14:creationId xmlns:p14="http://schemas.microsoft.com/office/powerpoint/2010/main" val="406299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l-GR"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58217" y="502189"/>
            <a:ext cx="1391574" cy="971950"/>
          </a:xfrm>
          <a:prstGeom prst="rect">
            <a:avLst/>
          </a:prstGeom>
        </p:spPr>
      </p:pic>
      <p:sp>
        <p:nvSpPr>
          <p:cNvPr id="7"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Tree>
    <p:extLst>
      <p:ext uri="{BB962C8B-B14F-4D97-AF65-F5344CB8AC3E}">
        <p14:creationId xmlns:p14="http://schemas.microsoft.com/office/powerpoint/2010/main" val="121886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Layou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7191" y="584789"/>
            <a:ext cx="4194416" cy="863011"/>
          </a:xfrm>
          <a:prstGeom prst="rect">
            <a:avLst/>
          </a:prstGeom>
        </p:spPr>
      </p:pic>
      <p:sp>
        <p:nvSpPr>
          <p:cNvPr id="13" name="Title 1"/>
          <p:cNvSpPr>
            <a:spLocks noGrp="1"/>
          </p:cNvSpPr>
          <p:nvPr>
            <p:ph type="ctrTitle" hasCustomPrompt="1"/>
          </p:nvPr>
        </p:nvSpPr>
        <p:spPr>
          <a:xfrm>
            <a:off x="800100" y="2057400"/>
            <a:ext cx="10553700" cy="381000"/>
          </a:xfrm>
          <a:noFill/>
        </p:spPr>
        <p:txBody>
          <a:bodyPr anchor="ctr">
            <a:noAutofit/>
          </a:bodyPr>
          <a:lstStyle>
            <a:lvl1pPr algn="l">
              <a:defRPr sz="2400" b="1">
                <a:solidFill>
                  <a:srgbClr val="1F70B5"/>
                </a:solidFill>
                <a:latin typeface="+mn-lt"/>
              </a:defRPr>
            </a:lvl1pPr>
          </a:lstStyle>
          <a:p>
            <a:r>
              <a:rPr lang="en-GB" noProof="0" dirty="0"/>
              <a:t>Contents</a:t>
            </a:r>
          </a:p>
        </p:txBody>
      </p:sp>
      <p:sp>
        <p:nvSpPr>
          <p:cNvPr id="14" name="Subtitle 2"/>
          <p:cNvSpPr>
            <a:spLocks noGrp="1"/>
          </p:cNvSpPr>
          <p:nvPr>
            <p:ph type="subTitle" idx="1" hasCustomPrompt="1"/>
          </p:nvPr>
        </p:nvSpPr>
        <p:spPr>
          <a:xfrm>
            <a:off x="800101" y="2514601"/>
            <a:ext cx="10553700" cy="3834319"/>
          </a:xfrm>
          <a:noFill/>
        </p:spPr>
        <p:txBody>
          <a:bodyPr anchor="t">
            <a:normAutofit/>
          </a:bodyPr>
          <a:lstStyle>
            <a:lvl1pPr marL="685783" indent="-685783" algn="l">
              <a:buClr>
                <a:srgbClr val="28314F"/>
              </a:buClr>
              <a:buFont typeface="+mj-lt"/>
              <a:buAutoNum type="arabicPeriod"/>
              <a:defRPr sz="2400" b="1" baseline="0">
                <a:solidFill>
                  <a:srgbClr val="26B467"/>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0"/>
              <a:t>Project vision</a:t>
            </a:r>
          </a:p>
          <a:p>
            <a:r>
              <a:rPr lang="en-GB" noProof="0" dirty="0"/>
              <a:t>Project Context</a:t>
            </a:r>
          </a:p>
          <a:p>
            <a:r>
              <a:rPr lang="en-GB" noProof="0" dirty="0"/>
              <a:t>…</a:t>
            </a:r>
          </a:p>
          <a:p>
            <a:endParaRPr lang="en-GB" noProof="0" dirty="0"/>
          </a:p>
          <a:p>
            <a:endParaRPr lang="en-GB" noProof="0"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64294" y="578210"/>
            <a:ext cx="5046870" cy="1289146"/>
          </a:xfrm>
          <a:prstGeom prst="rect">
            <a:avLst/>
          </a:prstGeom>
        </p:spPr>
      </p:pic>
      <p:sp>
        <p:nvSpPr>
          <p:cNvPr id="15" name="Rectangle 14"/>
          <p:cNvSpPr/>
          <p:nvPr userDrawn="1"/>
        </p:nvSpPr>
        <p:spPr>
          <a:xfrm>
            <a:off x="1" y="6550090"/>
            <a:ext cx="12192000" cy="307424"/>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Slide Number Placeholder 5"/>
          <p:cNvSpPr>
            <a:spLocks noGrp="1"/>
          </p:cNvSpPr>
          <p:nvPr>
            <p:ph type="sldNum" sz="quarter" idx="4"/>
          </p:nvPr>
        </p:nvSpPr>
        <p:spPr>
          <a:xfrm>
            <a:off x="8610600" y="6504781"/>
            <a:ext cx="2743200" cy="365125"/>
          </a:xfrm>
          <a:prstGeom prst="rect">
            <a:avLst/>
          </a:prstGeom>
        </p:spPr>
        <p:txBody>
          <a:bodyPr vert="horz" lIns="91440" tIns="45720" rIns="91440" bIns="45720" rtlCol="0" anchor="ctr"/>
          <a:lstStyle>
            <a:lvl1pPr algn="r">
              <a:defRPr sz="1200">
                <a:solidFill>
                  <a:schemeClr val="bg1"/>
                </a:solidFill>
              </a:defRPr>
            </a:lvl1pPr>
          </a:lstStyle>
          <a:p>
            <a:fld id="{70B27B4C-AE57-4183-A95F-76F9CDD51607}" type="slidenum">
              <a:rPr lang="el-GR" smtClean="0"/>
              <a:pPr/>
              <a:t>‹#›</a:t>
            </a:fld>
            <a:endParaRPr lang="el-GR" dirty="0"/>
          </a:p>
        </p:txBody>
      </p:sp>
      <p:sp>
        <p:nvSpPr>
          <p:cNvPr id="9"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
        <p:nvSpPr>
          <p:cNvPr id="10" name="Text Placeholder 18"/>
          <p:cNvSpPr txBox="1">
            <a:spLocks/>
          </p:cNvSpPr>
          <p:nvPr userDrawn="1"/>
        </p:nvSpPr>
        <p:spPr>
          <a:xfrm>
            <a:off x="819542" y="6587414"/>
            <a:ext cx="3871913" cy="39550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70B5"/>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B467"/>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3664"/>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https://qualichain-project.eu/</a:t>
            </a:r>
            <a:endParaRPr lang="el-GR" dirty="0"/>
          </a:p>
        </p:txBody>
      </p:sp>
    </p:spTree>
    <p:extLst>
      <p:ext uri="{BB962C8B-B14F-4D97-AF65-F5344CB8AC3E}">
        <p14:creationId xmlns:p14="http://schemas.microsoft.com/office/powerpoint/2010/main" val="59169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l-GR"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9" name="Rectangle 8"/>
          <p:cNvSpPr/>
          <p:nvPr userDrawn="1"/>
        </p:nvSpPr>
        <p:spPr>
          <a:xfrm>
            <a:off x="0" y="1638048"/>
            <a:ext cx="12192001" cy="65998"/>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58217" y="502189"/>
            <a:ext cx="1391574" cy="971950"/>
          </a:xfrm>
          <a:prstGeom prst="rect">
            <a:avLst/>
          </a:prstGeom>
        </p:spPr>
      </p:pic>
      <p:sp>
        <p:nvSpPr>
          <p:cNvPr id="11"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Tree>
    <p:extLst>
      <p:ext uri="{BB962C8B-B14F-4D97-AF65-F5344CB8AC3E}">
        <p14:creationId xmlns:p14="http://schemas.microsoft.com/office/powerpoint/2010/main" val="405660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10" name="Rectangle 9"/>
          <p:cNvSpPr/>
          <p:nvPr userDrawn="1"/>
        </p:nvSpPr>
        <p:spPr>
          <a:xfrm>
            <a:off x="0" y="1638048"/>
            <a:ext cx="12192001" cy="65998"/>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58217" y="502189"/>
            <a:ext cx="1391574" cy="971950"/>
          </a:xfrm>
          <a:prstGeom prst="rect">
            <a:avLst/>
          </a:prstGeom>
        </p:spPr>
      </p:pic>
    </p:spTree>
    <p:extLst>
      <p:ext uri="{BB962C8B-B14F-4D97-AF65-F5344CB8AC3E}">
        <p14:creationId xmlns:p14="http://schemas.microsoft.com/office/powerpoint/2010/main" val="1770110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6" name="Rectangle 5"/>
          <p:cNvSpPr/>
          <p:nvPr userDrawn="1"/>
        </p:nvSpPr>
        <p:spPr>
          <a:xfrm>
            <a:off x="0" y="1638048"/>
            <a:ext cx="12192001" cy="65998"/>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1213012" y="1638048"/>
            <a:ext cx="3932237" cy="65998"/>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58217" y="502189"/>
            <a:ext cx="1391574" cy="971950"/>
          </a:xfrm>
          <a:prstGeom prst="rect">
            <a:avLst/>
          </a:prstGeom>
        </p:spPr>
      </p:pic>
      <p:sp>
        <p:nvSpPr>
          <p:cNvPr id="9"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Tree>
    <p:extLst>
      <p:ext uri="{BB962C8B-B14F-4D97-AF65-F5344CB8AC3E}">
        <p14:creationId xmlns:p14="http://schemas.microsoft.com/office/powerpoint/2010/main" val="410816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Tree>
    <p:extLst>
      <p:ext uri="{BB962C8B-B14F-4D97-AF65-F5344CB8AC3E}">
        <p14:creationId xmlns:p14="http://schemas.microsoft.com/office/powerpoint/2010/main" val="4076073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Rectangle 10"/>
          <p:cNvSpPr/>
          <p:nvPr userDrawn="1"/>
        </p:nvSpPr>
        <p:spPr>
          <a:xfrm>
            <a:off x="849119" y="1987420"/>
            <a:ext cx="3932237" cy="69980"/>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 Placeholder 21"/>
          <p:cNvSpPr txBox="1">
            <a:spLocks/>
          </p:cNvSpPr>
          <p:nvPr userDrawn="1"/>
        </p:nvSpPr>
        <p:spPr>
          <a:xfrm>
            <a:off x="10949472" y="6596131"/>
            <a:ext cx="422990" cy="411163"/>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fld id="{70B27B4C-AE57-4183-A95F-76F9CDD51607}" type="slidenum">
              <a:rPr lang="el-GR" smtClean="0"/>
              <a:pPr algn="l"/>
              <a:t>‹#›</a:t>
            </a:fld>
            <a:endParaRPr lang="el-GR" dirty="0"/>
          </a:p>
          <a:p>
            <a:endParaRPr lang="el-GR" dirty="0"/>
          </a:p>
        </p:txBody>
      </p:sp>
    </p:spTree>
    <p:extLst>
      <p:ext uri="{BB962C8B-B14F-4D97-AF65-F5344CB8AC3E}">
        <p14:creationId xmlns:p14="http://schemas.microsoft.com/office/powerpoint/2010/main" val="252868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Rectangle 28"/>
          <p:cNvSpPr/>
          <p:nvPr userDrawn="1"/>
        </p:nvSpPr>
        <p:spPr>
          <a:xfrm>
            <a:off x="1" y="6550090"/>
            <a:ext cx="12192000" cy="307424"/>
          </a:xfrm>
          <a:prstGeom prst="rect">
            <a:avLst/>
          </a:prstGeom>
          <a:solidFill>
            <a:srgbClr val="1F70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l-GR"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20" name="Text Placeholder 18"/>
          <p:cNvSpPr txBox="1">
            <a:spLocks/>
          </p:cNvSpPr>
          <p:nvPr userDrawn="1"/>
        </p:nvSpPr>
        <p:spPr>
          <a:xfrm>
            <a:off x="819542" y="6587414"/>
            <a:ext cx="3871913" cy="39550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70B5"/>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B467"/>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3664"/>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https://qualichain-project.eu/</a:t>
            </a:r>
            <a:endParaRPr lang="el-GR" dirty="0"/>
          </a:p>
        </p:txBody>
      </p:sp>
    </p:spTree>
    <p:extLst>
      <p:ext uri="{BB962C8B-B14F-4D97-AF65-F5344CB8AC3E}">
        <p14:creationId xmlns:p14="http://schemas.microsoft.com/office/powerpoint/2010/main" val="1481335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2" r:id="rId5"/>
    <p:sldLayoutId id="2147483653" r:id="rId6"/>
    <p:sldLayoutId id="2147483654" r:id="rId7"/>
    <p:sldLayoutId id="2147483655" r:id="rId8"/>
    <p:sldLayoutId id="2147483656" r:id="rId9"/>
    <p:sldLayoutId id="2147483657" r:id="rId10"/>
    <p:sldLayoutId id="2147483659" r:id="rId11"/>
  </p:sldLayoutIdLst>
  <p:txStyles>
    <p:titleStyle>
      <a:lvl1pPr algn="l" defTabSz="914400" rtl="0" eaLnBrk="1" latinLnBrk="0" hangingPunct="1">
        <a:lnSpc>
          <a:spcPct val="90000"/>
        </a:lnSpc>
        <a:spcBef>
          <a:spcPct val="0"/>
        </a:spcBef>
        <a:buNone/>
        <a:defRPr sz="4400" b="1" kern="1200">
          <a:solidFill>
            <a:srgbClr val="1F70B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Aharoni" panose="02010803020104030203"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64B1"/>
          </a:solidFill>
          <a:latin typeface="+mn-lt"/>
          <a:ea typeface="+mn-ea"/>
          <a:cs typeface="Aharoni" panose="02010803020104030203"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5000"/>
            </a:schemeClr>
          </a:solidFill>
          <a:latin typeface="+mn-lt"/>
          <a:ea typeface="+mn-ea"/>
          <a:cs typeface="Aharoni" panose="02010803020104030203"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Aharoni" panose="02010803020104030203"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Aharoni" panose="02010803020104030203"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hyperlink" Target="https://qualichain-project.eu/"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B431-1BF0-7744-A7A1-006ABB397554}"/>
              </a:ext>
            </a:extLst>
          </p:cNvPr>
          <p:cNvSpPr>
            <a:spLocks noGrp="1"/>
          </p:cNvSpPr>
          <p:nvPr>
            <p:ph type="ctrTitle"/>
          </p:nvPr>
        </p:nvSpPr>
        <p:spPr>
          <a:xfrm>
            <a:off x="1524000" y="2634598"/>
            <a:ext cx="9144000" cy="1588804"/>
          </a:xfrm>
        </p:spPr>
        <p:txBody>
          <a:bodyPr>
            <a:normAutofit fontScale="90000"/>
          </a:bodyPr>
          <a:lstStyle/>
          <a:p>
            <a:r>
              <a:rPr lang="en-GB" dirty="0"/>
              <a:t>Decentralised Qualifications on the Blockchain</a:t>
            </a:r>
          </a:p>
        </p:txBody>
      </p:sp>
      <p:sp>
        <p:nvSpPr>
          <p:cNvPr id="4" name="Text Placeholder 3">
            <a:extLst>
              <a:ext uri="{FF2B5EF4-FFF2-40B4-BE49-F238E27FC236}">
                <a16:creationId xmlns:a16="http://schemas.microsoft.com/office/drawing/2014/main" id="{82B60F31-B383-5C44-A1B0-00A7439A199C}"/>
              </a:ext>
            </a:extLst>
          </p:cNvPr>
          <p:cNvSpPr>
            <a:spLocks noGrp="1"/>
          </p:cNvSpPr>
          <p:nvPr>
            <p:ph type="body" sz="quarter" idx="13"/>
          </p:nvPr>
        </p:nvSpPr>
        <p:spPr>
          <a:xfrm>
            <a:off x="2543460" y="4510659"/>
            <a:ext cx="7105080" cy="422578"/>
          </a:xfrm>
        </p:spPr>
        <p:txBody>
          <a:bodyPr>
            <a:normAutofit/>
          </a:bodyPr>
          <a:lstStyle/>
          <a:p>
            <a:r>
              <a:rPr lang="en-GB" sz="2400" b="1" dirty="0">
                <a:solidFill>
                  <a:schemeClr val="tx1"/>
                </a:solidFill>
              </a:rPr>
              <a:t>Dr Alexander Mikroyannidis, The Open University, UK</a:t>
            </a:r>
            <a:endParaRPr lang="el-GR" sz="2400" b="1" dirty="0">
              <a:solidFill>
                <a:schemeClr val="tx1"/>
              </a:solidFill>
            </a:endParaRPr>
          </a:p>
          <a:p>
            <a:endParaRPr lang="en-GB" dirty="0"/>
          </a:p>
        </p:txBody>
      </p:sp>
      <p:pic>
        <p:nvPicPr>
          <p:cNvPr id="10" name="Picture 9">
            <a:extLst>
              <a:ext uri="{FF2B5EF4-FFF2-40B4-BE49-F238E27FC236}">
                <a16:creationId xmlns:a16="http://schemas.microsoft.com/office/drawing/2014/main" id="{2403A9C4-47CF-BE47-803B-AFCD0B18BC39}"/>
              </a:ext>
            </a:extLst>
          </p:cNvPr>
          <p:cNvPicPr>
            <a:picLocks noChangeAspect="1"/>
          </p:cNvPicPr>
          <p:nvPr/>
        </p:nvPicPr>
        <p:blipFill rotWithShape="1">
          <a:blip r:embed="rId2"/>
          <a:srcRect r="44595"/>
          <a:stretch/>
        </p:blipFill>
        <p:spPr>
          <a:xfrm>
            <a:off x="978677" y="5220495"/>
            <a:ext cx="1090645" cy="889000"/>
          </a:xfrm>
          <a:prstGeom prst="rect">
            <a:avLst/>
          </a:prstGeom>
        </p:spPr>
      </p:pic>
      <p:pic>
        <p:nvPicPr>
          <p:cNvPr id="11" name="Picture 10">
            <a:extLst>
              <a:ext uri="{FF2B5EF4-FFF2-40B4-BE49-F238E27FC236}">
                <a16:creationId xmlns:a16="http://schemas.microsoft.com/office/drawing/2014/main" id="{90BF4C89-7D80-DC4F-AEFB-4502658451C4}"/>
              </a:ext>
            </a:extLst>
          </p:cNvPr>
          <p:cNvPicPr>
            <a:picLocks noChangeAspect="1"/>
          </p:cNvPicPr>
          <p:nvPr/>
        </p:nvPicPr>
        <p:blipFill>
          <a:blip r:embed="rId3"/>
          <a:stretch>
            <a:fillRect/>
          </a:stretch>
        </p:blipFill>
        <p:spPr>
          <a:xfrm>
            <a:off x="2412404" y="5245895"/>
            <a:ext cx="1854200" cy="838200"/>
          </a:xfrm>
          <a:prstGeom prst="rect">
            <a:avLst/>
          </a:prstGeom>
        </p:spPr>
      </p:pic>
    </p:spTree>
    <p:extLst>
      <p:ext uri="{BB962C8B-B14F-4D97-AF65-F5344CB8AC3E}">
        <p14:creationId xmlns:p14="http://schemas.microsoft.com/office/powerpoint/2010/main" val="355843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0F64-45DA-2340-A009-ED752377850A}"/>
              </a:ext>
            </a:extLst>
          </p:cNvPr>
          <p:cNvSpPr>
            <a:spLocks noGrp="1"/>
          </p:cNvSpPr>
          <p:nvPr>
            <p:ph type="title"/>
          </p:nvPr>
        </p:nvSpPr>
        <p:spPr/>
        <p:txBody>
          <a:bodyPr/>
          <a:lstStyle/>
          <a:p>
            <a:r>
              <a:rPr lang="en-GB" dirty="0"/>
              <a:t>Stakeholders (2/2)</a:t>
            </a:r>
          </a:p>
        </p:txBody>
      </p:sp>
      <p:sp>
        <p:nvSpPr>
          <p:cNvPr id="3" name="Content Placeholder 2">
            <a:extLst>
              <a:ext uri="{FF2B5EF4-FFF2-40B4-BE49-F238E27FC236}">
                <a16:creationId xmlns:a16="http://schemas.microsoft.com/office/drawing/2014/main" id="{86E3B654-A3DB-0B4E-B6CA-6832EB36F652}"/>
              </a:ext>
            </a:extLst>
          </p:cNvPr>
          <p:cNvSpPr>
            <a:spLocks noGrp="1"/>
          </p:cNvSpPr>
          <p:nvPr>
            <p:ph idx="1"/>
          </p:nvPr>
        </p:nvSpPr>
        <p:spPr>
          <a:xfrm>
            <a:off x="2717357" y="1860506"/>
            <a:ext cx="8977604" cy="4351338"/>
          </a:xfrm>
        </p:spPr>
        <p:txBody>
          <a:bodyPr>
            <a:normAutofit/>
          </a:bodyPr>
          <a:lstStyle/>
          <a:p>
            <a:pPr marL="0" indent="0">
              <a:buNone/>
            </a:pPr>
            <a:r>
              <a:rPr lang="en-GB" b="1" dirty="0"/>
              <a:t>Educational institutions</a:t>
            </a:r>
            <a:r>
              <a:rPr lang="en-GB" dirty="0"/>
              <a:t>. These are institutions that provide education or training services, either paid ones or free. Examples of such institutions are preschools, primary schools, secondary schools, as well as further and higher education institutions. The offerings of educational institutions can vary from conventional offline degrees to online free or paid courses, such as Massive Open Online Courses (MOOCs) or Open Educational Resources (OERs).</a:t>
            </a:r>
          </a:p>
          <a:p>
            <a:endParaRPr lang="en-GB" dirty="0"/>
          </a:p>
          <a:p>
            <a:endParaRPr lang="en-GB" dirty="0"/>
          </a:p>
        </p:txBody>
      </p:sp>
      <p:pic>
        <p:nvPicPr>
          <p:cNvPr id="8" name="Picture 7">
            <a:extLst>
              <a:ext uri="{FF2B5EF4-FFF2-40B4-BE49-F238E27FC236}">
                <a16:creationId xmlns:a16="http://schemas.microsoft.com/office/drawing/2014/main" id="{5DAF8CD8-3E29-424D-AD21-A47C881E4782}"/>
              </a:ext>
            </a:extLst>
          </p:cNvPr>
          <p:cNvPicPr>
            <a:picLocks noChangeAspect="1"/>
          </p:cNvPicPr>
          <p:nvPr/>
        </p:nvPicPr>
        <p:blipFill>
          <a:blip r:embed="rId2"/>
          <a:stretch>
            <a:fillRect/>
          </a:stretch>
        </p:blipFill>
        <p:spPr>
          <a:xfrm>
            <a:off x="838200" y="1989000"/>
            <a:ext cx="1440000" cy="1440000"/>
          </a:xfrm>
          <a:prstGeom prst="rect">
            <a:avLst/>
          </a:prstGeom>
        </p:spPr>
      </p:pic>
    </p:spTree>
    <p:extLst>
      <p:ext uri="{BB962C8B-B14F-4D97-AF65-F5344CB8AC3E}">
        <p14:creationId xmlns:p14="http://schemas.microsoft.com/office/powerpoint/2010/main" val="308764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1B2C-C85A-B04D-831A-8F818E851091}"/>
              </a:ext>
            </a:extLst>
          </p:cNvPr>
          <p:cNvSpPr>
            <a:spLocks noGrp="1"/>
          </p:cNvSpPr>
          <p:nvPr>
            <p:ph type="title"/>
          </p:nvPr>
        </p:nvSpPr>
        <p:spPr/>
        <p:txBody>
          <a:bodyPr/>
          <a:lstStyle/>
          <a:p>
            <a:r>
              <a:rPr lang="en-GB" dirty="0"/>
              <a:t>Use case</a:t>
            </a:r>
          </a:p>
        </p:txBody>
      </p:sp>
      <p:sp>
        <p:nvSpPr>
          <p:cNvPr id="5" name="Content Placeholder 4">
            <a:extLst>
              <a:ext uri="{FF2B5EF4-FFF2-40B4-BE49-F238E27FC236}">
                <a16:creationId xmlns:a16="http://schemas.microsoft.com/office/drawing/2014/main" id="{84CA9C70-0F0E-7649-BAE2-84C8D50CB25D}"/>
              </a:ext>
            </a:extLst>
          </p:cNvPr>
          <p:cNvSpPr>
            <a:spLocks noGrp="1"/>
          </p:cNvSpPr>
          <p:nvPr>
            <p:ph idx="1"/>
          </p:nvPr>
        </p:nvSpPr>
        <p:spPr>
          <a:xfrm>
            <a:off x="838201" y="1825625"/>
            <a:ext cx="5132293" cy="4351338"/>
          </a:xfrm>
        </p:spPr>
        <p:txBody>
          <a:bodyPr>
            <a:normAutofit fontScale="92500" lnSpcReduction="20000"/>
          </a:bodyPr>
          <a:lstStyle/>
          <a:p>
            <a:r>
              <a:rPr lang="en-GB" dirty="0"/>
              <a:t>Lifelong learners earn </a:t>
            </a:r>
            <a:r>
              <a:rPr lang="en-GB" b="1" dirty="0"/>
              <a:t>Smart Badges </a:t>
            </a:r>
            <a:r>
              <a:rPr lang="en-GB" dirty="0"/>
              <a:t>stored on the Blockchain, thus ensuring the validity of the awarded accreditation and eliminating the risk of fabricated qualifications. </a:t>
            </a:r>
          </a:p>
          <a:p>
            <a:r>
              <a:rPr lang="en-GB" dirty="0"/>
              <a:t>Smart Badges include data about </a:t>
            </a:r>
            <a:r>
              <a:rPr lang="en-GB" b="1" dirty="0"/>
              <a:t>the key skills</a:t>
            </a:r>
            <a:r>
              <a:rPr lang="en-GB" dirty="0"/>
              <a:t> that learners have acquired. </a:t>
            </a:r>
          </a:p>
          <a:p>
            <a:r>
              <a:rPr lang="en-GB" dirty="0"/>
              <a:t>Learners receive </a:t>
            </a:r>
            <a:r>
              <a:rPr lang="en-GB" b="1" dirty="0"/>
              <a:t>personalised recommendations</a:t>
            </a:r>
            <a:r>
              <a:rPr lang="en-GB" dirty="0"/>
              <a:t> about job offers that match their skills. They also receive recommendations about what to study next.</a:t>
            </a:r>
          </a:p>
        </p:txBody>
      </p:sp>
      <p:pic>
        <p:nvPicPr>
          <p:cNvPr id="7" name="Picture 6">
            <a:extLst>
              <a:ext uri="{FF2B5EF4-FFF2-40B4-BE49-F238E27FC236}">
                <a16:creationId xmlns:a16="http://schemas.microsoft.com/office/drawing/2014/main" id="{04FA0D13-EB8F-B648-B5A8-F27FB61E7A36}"/>
              </a:ext>
            </a:extLst>
          </p:cNvPr>
          <p:cNvPicPr>
            <a:picLocks noChangeAspect="1"/>
          </p:cNvPicPr>
          <p:nvPr/>
        </p:nvPicPr>
        <p:blipFill>
          <a:blip r:embed="rId2"/>
          <a:stretch>
            <a:fillRect/>
          </a:stretch>
        </p:blipFill>
        <p:spPr>
          <a:xfrm>
            <a:off x="6108806" y="1825624"/>
            <a:ext cx="5870601" cy="4589901"/>
          </a:xfrm>
          <a:prstGeom prst="rect">
            <a:avLst/>
          </a:prstGeom>
        </p:spPr>
      </p:pic>
    </p:spTree>
    <p:extLst>
      <p:ext uri="{BB962C8B-B14F-4D97-AF65-F5344CB8AC3E}">
        <p14:creationId xmlns:p14="http://schemas.microsoft.com/office/powerpoint/2010/main" val="269090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C5EA-33DC-F547-914D-E65B24254218}"/>
              </a:ext>
            </a:extLst>
          </p:cNvPr>
          <p:cNvSpPr>
            <a:spLocks noGrp="1"/>
          </p:cNvSpPr>
          <p:nvPr>
            <p:ph type="title"/>
          </p:nvPr>
        </p:nvSpPr>
        <p:spPr/>
        <p:txBody>
          <a:bodyPr/>
          <a:lstStyle/>
          <a:p>
            <a:r>
              <a:rPr lang="en-GB" dirty="0"/>
              <a:t>Learning recommenders</a:t>
            </a:r>
          </a:p>
        </p:txBody>
      </p:sp>
      <p:pic>
        <p:nvPicPr>
          <p:cNvPr id="4" name="Picture 3">
            <a:extLst>
              <a:ext uri="{FF2B5EF4-FFF2-40B4-BE49-F238E27FC236}">
                <a16:creationId xmlns:a16="http://schemas.microsoft.com/office/drawing/2014/main" id="{003DC9AB-9B76-6F45-8287-5FDAF4EDF1BC}"/>
              </a:ext>
            </a:extLst>
          </p:cNvPr>
          <p:cNvPicPr>
            <a:picLocks noChangeAspect="1"/>
          </p:cNvPicPr>
          <p:nvPr/>
        </p:nvPicPr>
        <p:blipFill rotWithShape="1">
          <a:blip r:embed="rId2"/>
          <a:srcRect t="9468"/>
          <a:stretch/>
        </p:blipFill>
        <p:spPr>
          <a:xfrm>
            <a:off x="453709" y="1815337"/>
            <a:ext cx="7083559" cy="4586097"/>
          </a:xfrm>
          <a:prstGeom prst="rect">
            <a:avLst/>
          </a:prstGeom>
          <a:ln>
            <a:solidFill>
              <a:schemeClr val="accent1"/>
            </a:solidFill>
          </a:ln>
          <a:effectLst>
            <a:outerShdw blurRad="50800" dist="38100" dir="2700000" algn="tl" rotWithShape="0">
              <a:prstClr val="black">
                <a:alpha val="40000"/>
              </a:prstClr>
            </a:outerShdw>
          </a:effectLst>
        </p:spPr>
      </p:pic>
      <p:pic>
        <p:nvPicPr>
          <p:cNvPr id="5" name="Content Placeholder 4">
            <a:extLst>
              <a:ext uri="{FF2B5EF4-FFF2-40B4-BE49-F238E27FC236}">
                <a16:creationId xmlns:a16="http://schemas.microsoft.com/office/drawing/2014/main" id="{71048188-7945-4F47-B94F-85E5A1C58882}"/>
              </a:ext>
            </a:extLst>
          </p:cNvPr>
          <p:cNvPicPr>
            <a:picLocks noChangeAspect="1"/>
          </p:cNvPicPr>
          <p:nvPr/>
        </p:nvPicPr>
        <p:blipFill>
          <a:blip r:embed="rId3"/>
          <a:stretch>
            <a:fillRect/>
          </a:stretch>
        </p:blipFill>
        <p:spPr>
          <a:xfrm>
            <a:off x="3054960" y="3429000"/>
            <a:ext cx="8683331" cy="2511510"/>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4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6FF1-E55E-9148-8918-13167A1BEA11}"/>
              </a:ext>
            </a:extLst>
          </p:cNvPr>
          <p:cNvSpPr>
            <a:spLocks noGrp="1"/>
          </p:cNvSpPr>
          <p:nvPr>
            <p:ph type="title"/>
          </p:nvPr>
        </p:nvSpPr>
        <p:spPr/>
        <p:txBody>
          <a:bodyPr/>
          <a:lstStyle/>
          <a:p>
            <a:r>
              <a:rPr lang="en-GB" dirty="0"/>
              <a:t>Consultation workshops</a:t>
            </a:r>
          </a:p>
        </p:txBody>
      </p:sp>
      <p:sp>
        <p:nvSpPr>
          <p:cNvPr id="3" name="Content Placeholder 2">
            <a:extLst>
              <a:ext uri="{FF2B5EF4-FFF2-40B4-BE49-F238E27FC236}">
                <a16:creationId xmlns:a16="http://schemas.microsoft.com/office/drawing/2014/main" id="{0A053D89-7B94-5D47-AE1C-55016B8FA6D1}"/>
              </a:ext>
            </a:extLst>
          </p:cNvPr>
          <p:cNvSpPr>
            <a:spLocks noGrp="1"/>
          </p:cNvSpPr>
          <p:nvPr>
            <p:ph idx="1"/>
          </p:nvPr>
        </p:nvSpPr>
        <p:spPr/>
        <p:txBody>
          <a:bodyPr/>
          <a:lstStyle/>
          <a:p>
            <a:r>
              <a:rPr lang="en-GB" dirty="0"/>
              <a:t>We have conducted a series of consultation workshops, in order to elicit requirements from groups of </a:t>
            </a:r>
            <a:r>
              <a:rPr lang="en-GB" b="1" dirty="0"/>
              <a:t>learners, educators, researchers and practitioners</a:t>
            </a:r>
            <a:r>
              <a:rPr lang="en-GB" dirty="0"/>
              <a:t>.</a:t>
            </a:r>
          </a:p>
          <a:p>
            <a:r>
              <a:rPr lang="en-GB" dirty="0"/>
              <a:t>During these workshops, we have consulted with participants in order to better understand the </a:t>
            </a:r>
            <a:r>
              <a:rPr lang="en-GB" b="1" dirty="0"/>
              <a:t>lifelong learning challenges</a:t>
            </a:r>
            <a:r>
              <a:rPr lang="en-GB" dirty="0"/>
              <a:t> they face and their </a:t>
            </a:r>
            <a:r>
              <a:rPr lang="en-GB" b="1" dirty="0"/>
              <a:t>proposed solutions</a:t>
            </a:r>
            <a:r>
              <a:rPr lang="en-GB" dirty="0"/>
              <a:t>. </a:t>
            </a:r>
          </a:p>
          <a:p>
            <a:endParaRPr lang="en-GB" dirty="0"/>
          </a:p>
        </p:txBody>
      </p:sp>
      <p:pic>
        <p:nvPicPr>
          <p:cNvPr id="4" name="Picture 3">
            <a:extLst>
              <a:ext uri="{FF2B5EF4-FFF2-40B4-BE49-F238E27FC236}">
                <a16:creationId xmlns:a16="http://schemas.microsoft.com/office/drawing/2014/main" id="{9D8FDC02-C6AF-8E4B-A36A-0365222A1FE7}"/>
              </a:ext>
            </a:extLst>
          </p:cNvPr>
          <p:cNvPicPr>
            <a:picLocks noChangeAspect="1"/>
          </p:cNvPicPr>
          <p:nvPr/>
        </p:nvPicPr>
        <p:blipFill>
          <a:blip r:embed="rId2"/>
          <a:stretch>
            <a:fillRect/>
          </a:stretch>
        </p:blipFill>
        <p:spPr>
          <a:xfrm>
            <a:off x="3063887" y="4624289"/>
            <a:ext cx="3441453" cy="1617483"/>
          </a:xfrm>
          <a:prstGeom prst="rect">
            <a:avLst/>
          </a:prstGeom>
        </p:spPr>
      </p:pic>
      <p:pic>
        <p:nvPicPr>
          <p:cNvPr id="5" name="Picture 4">
            <a:extLst>
              <a:ext uri="{FF2B5EF4-FFF2-40B4-BE49-F238E27FC236}">
                <a16:creationId xmlns:a16="http://schemas.microsoft.com/office/drawing/2014/main" id="{B2627AFE-D5DE-2845-BB3C-C02853227600}"/>
              </a:ext>
            </a:extLst>
          </p:cNvPr>
          <p:cNvPicPr>
            <a:picLocks noChangeAspect="1"/>
          </p:cNvPicPr>
          <p:nvPr/>
        </p:nvPicPr>
        <p:blipFill>
          <a:blip r:embed="rId3"/>
          <a:stretch>
            <a:fillRect/>
          </a:stretch>
        </p:blipFill>
        <p:spPr>
          <a:xfrm>
            <a:off x="6684700" y="5294740"/>
            <a:ext cx="1676400" cy="419100"/>
          </a:xfrm>
          <a:prstGeom prst="rect">
            <a:avLst/>
          </a:prstGeom>
        </p:spPr>
      </p:pic>
      <p:pic>
        <p:nvPicPr>
          <p:cNvPr id="6" name="Picture 5">
            <a:extLst>
              <a:ext uri="{FF2B5EF4-FFF2-40B4-BE49-F238E27FC236}">
                <a16:creationId xmlns:a16="http://schemas.microsoft.com/office/drawing/2014/main" id="{7C4A73D7-ABA2-4849-8BED-B5BD09C8EFF0}"/>
              </a:ext>
            </a:extLst>
          </p:cNvPr>
          <p:cNvPicPr>
            <a:picLocks noChangeAspect="1"/>
          </p:cNvPicPr>
          <p:nvPr/>
        </p:nvPicPr>
        <p:blipFill rotWithShape="1">
          <a:blip r:embed="rId4"/>
          <a:srcRect l="26070" t="13374" r="26766" b="16603"/>
          <a:stretch/>
        </p:blipFill>
        <p:spPr>
          <a:xfrm>
            <a:off x="731521" y="4900294"/>
            <a:ext cx="2153006" cy="1065475"/>
          </a:xfrm>
          <a:prstGeom prst="rect">
            <a:avLst/>
          </a:prstGeom>
        </p:spPr>
      </p:pic>
      <p:pic>
        <p:nvPicPr>
          <p:cNvPr id="8" name="Picture 7">
            <a:extLst>
              <a:ext uri="{FF2B5EF4-FFF2-40B4-BE49-F238E27FC236}">
                <a16:creationId xmlns:a16="http://schemas.microsoft.com/office/drawing/2014/main" id="{F03A5AB6-8317-4B45-93BD-88C7BA1A7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820" y="4919836"/>
            <a:ext cx="2837567" cy="1168908"/>
          </a:xfrm>
          <a:prstGeom prst="rect">
            <a:avLst/>
          </a:prstGeom>
        </p:spPr>
      </p:pic>
    </p:spTree>
    <p:extLst>
      <p:ext uri="{BB962C8B-B14F-4D97-AF65-F5344CB8AC3E}">
        <p14:creationId xmlns:p14="http://schemas.microsoft.com/office/powerpoint/2010/main" val="2058334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6EE6-8508-BC44-8D7D-7212BD686F82}"/>
              </a:ext>
            </a:extLst>
          </p:cNvPr>
          <p:cNvSpPr>
            <a:spLocks noGrp="1"/>
          </p:cNvSpPr>
          <p:nvPr>
            <p:ph type="title"/>
          </p:nvPr>
        </p:nvSpPr>
        <p:spPr/>
        <p:txBody>
          <a:bodyPr/>
          <a:lstStyle/>
          <a:p>
            <a:r>
              <a:rPr lang="en-GB" dirty="0"/>
              <a:t>Findings</a:t>
            </a:r>
          </a:p>
        </p:txBody>
      </p:sp>
      <p:graphicFrame>
        <p:nvGraphicFramePr>
          <p:cNvPr id="4" name="Diagram 3">
            <a:extLst>
              <a:ext uri="{FF2B5EF4-FFF2-40B4-BE49-F238E27FC236}">
                <a16:creationId xmlns:a16="http://schemas.microsoft.com/office/drawing/2014/main" id="{9DEEA1EA-9934-6848-BB43-A3A1CE341E04}"/>
              </a:ext>
            </a:extLst>
          </p:cNvPr>
          <p:cNvGraphicFramePr/>
          <p:nvPr>
            <p:extLst>
              <p:ext uri="{D42A27DB-BD31-4B8C-83A1-F6EECF244321}">
                <p14:modId xmlns:p14="http://schemas.microsoft.com/office/powerpoint/2010/main" val="2089673372"/>
              </p:ext>
            </p:extLst>
          </p:nvPr>
        </p:nvGraphicFramePr>
        <p:xfrm>
          <a:off x="838200" y="2456953"/>
          <a:ext cx="10622941" cy="3299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9957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BBBC96-476D-BC4A-B6C5-85A3ADFABC69}"/>
              </a:ext>
            </a:extLst>
          </p:cNvPr>
          <p:cNvSpPr>
            <a:spLocks noGrp="1"/>
          </p:cNvSpPr>
          <p:nvPr>
            <p:ph type="ctrTitle"/>
          </p:nvPr>
        </p:nvSpPr>
        <p:spPr>
          <a:xfrm>
            <a:off x="1524000" y="2631233"/>
            <a:ext cx="9144000" cy="1219550"/>
          </a:xfrm>
        </p:spPr>
        <p:txBody>
          <a:bodyPr>
            <a:normAutofit fontScale="90000"/>
          </a:bodyPr>
          <a:lstStyle/>
          <a:p>
            <a:r>
              <a:rPr lang="en-US" sz="4000" dirty="0"/>
              <a:t>Thank you for your participation!</a:t>
            </a:r>
            <a:br>
              <a:rPr lang="en-US" sz="4000" dirty="0"/>
            </a:br>
            <a:br>
              <a:rPr lang="en-US" sz="2700" dirty="0"/>
            </a:br>
            <a:r>
              <a:rPr lang="en-GB" sz="2700" dirty="0">
                <a:hlinkClick r:id="rId2">
                  <a:extLst>
                    <a:ext uri="{A12FA001-AC4F-418D-AE19-62706E023703}">
                      <ahyp:hlinkClr xmlns:ahyp="http://schemas.microsoft.com/office/drawing/2018/hyperlinkcolor" val="tx"/>
                    </a:ext>
                  </a:extLst>
                </a:hlinkClick>
              </a:rPr>
              <a:t>https://qualichain-project.eu</a:t>
            </a:r>
            <a:r>
              <a:rPr lang="en-GB" sz="2700" dirty="0"/>
              <a:t> </a:t>
            </a:r>
          </a:p>
        </p:txBody>
      </p:sp>
    </p:spTree>
    <p:extLst>
      <p:ext uri="{BB962C8B-B14F-4D97-AF65-F5344CB8AC3E}">
        <p14:creationId xmlns:p14="http://schemas.microsoft.com/office/powerpoint/2010/main" val="2626319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98D4-0A83-7040-B659-8FFD6CE37D8A}"/>
              </a:ext>
            </a:extLst>
          </p:cNvPr>
          <p:cNvSpPr>
            <a:spLocks noGrp="1"/>
          </p:cNvSpPr>
          <p:nvPr>
            <p:ph type="title"/>
          </p:nvPr>
        </p:nvSpPr>
        <p:spPr/>
        <p:txBody>
          <a:bodyPr/>
          <a:lstStyle/>
          <a:p>
            <a:r>
              <a:rPr lang="en-GB" dirty="0"/>
              <a:t>Motivation</a:t>
            </a:r>
          </a:p>
        </p:txBody>
      </p:sp>
      <p:sp>
        <p:nvSpPr>
          <p:cNvPr id="3" name="Content Placeholder 2">
            <a:extLst>
              <a:ext uri="{FF2B5EF4-FFF2-40B4-BE49-F238E27FC236}">
                <a16:creationId xmlns:a16="http://schemas.microsoft.com/office/drawing/2014/main" id="{D3E0ACF0-AAF9-1848-9284-328D3F28D951}"/>
              </a:ext>
            </a:extLst>
          </p:cNvPr>
          <p:cNvSpPr>
            <a:spLocks noGrp="1"/>
          </p:cNvSpPr>
          <p:nvPr>
            <p:ph idx="1"/>
          </p:nvPr>
        </p:nvSpPr>
        <p:spPr/>
        <p:txBody>
          <a:bodyPr>
            <a:normAutofit/>
          </a:bodyPr>
          <a:lstStyle/>
          <a:p>
            <a:pPr marL="0" indent="0">
              <a:buNone/>
            </a:pPr>
            <a:r>
              <a:rPr lang="en-GB" dirty="0"/>
              <a:t>The centralised education model is </a:t>
            </a:r>
            <a:r>
              <a:rPr lang="en-GB" b="1" dirty="0"/>
              <a:t>no longer sustainable</a:t>
            </a:r>
            <a:r>
              <a:rPr lang="en-GB" dirty="0"/>
              <a:t>:</a:t>
            </a:r>
          </a:p>
          <a:p>
            <a:pPr lvl="1"/>
            <a:r>
              <a:rPr lang="en-GB" dirty="0"/>
              <a:t>Learning happens increasingly </a:t>
            </a:r>
            <a:r>
              <a:rPr lang="en-GB" b="1" dirty="0"/>
              <a:t>outside the brick-and-mortar lecture halls</a:t>
            </a:r>
            <a:r>
              <a:rPr lang="en-GB" dirty="0"/>
              <a:t> of schools, colleges, and universities on online platforms, within communities of like-minded individuals, or by contributing to projects and initiatives in the real-world. </a:t>
            </a:r>
          </a:p>
          <a:p>
            <a:pPr lvl="1"/>
            <a:r>
              <a:rPr lang="en-GB" dirty="0"/>
              <a:t>Learning is far more </a:t>
            </a:r>
            <a:r>
              <a:rPr lang="en-GB" b="1" dirty="0"/>
              <a:t>international</a:t>
            </a:r>
            <a:r>
              <a:rPr lang="en-GB" dirty="0"/>
              <a:t> than it used to be: key education players open campuses abroad, while students travel to different countries to improve their employability prospects. </a:t>
            </a:r>
          </a:p>
          <a:p>
            <a:pPr lvl="1"/>
            <a:r>
              <a:rPr lang="en-GB" dirty="0"/>
              <a:t>In the networked, digitally empowered world of the 21st century, education providers often do not have remit or the means and capacity to cover the range of activities learners engage with, which attest their </a:t>
            </a:r>
            <a:r>
              <a:rPr lang="en-GB" b="1" dirty="0"/>
              <a:t>achievements, knowledge, and skills</a:t>
            </a:r>
            <a:r>
              <a:rPr lang="en-GB" dirty="0"/>
              <a:t>.</a:t>
            </a:r>
          </a:p>
        </p:txBody>
      </p:sp>
    </p:spTree>
    <p:extLst>
      <p:ext uri="{BB962C8B-B14F-4D97-AF65-F5344CB8AC3E}">
        <p14:creationId xmlns:p14="http://schemas.microsoft.com/office/powerpoint/2010/main" val="2239985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5FDB-C4D4-6744-8F85-9312F864F402}"/>
              </a:ext>
            </a:extLst>
          </p:cNvPr>
          <p:cNvSpPr>
            <a:spLocks noGrp="1"/>
          </p:cNvSpPr>
          <p:nvPr>
            <p:ph type="title"/>
          </p:nvPr>
        </p:nvSpPr>
        <p:spPr/>
        <p:txBody>
          <a:bodyPr/>
          <a:lstStyle/>
          <a:p>
            <a:r>
              <a:rPr lang="en-GB"/>
              <a:t>Vision</a:t>
            </a:r>
            <a:endParaRPr lang="en-GB" dirty="0"/>
          </a:p>
        </p:txBody>
      </p:sp>
      <p:sp>
        <p:nvSpPr>
          <p:cNvPr id="3" name="Content Placeholder 2">
            <a:extLst>
              <a:ext uri="{FF2B5EF4-FFF2-40B4-BE49-F238E27FC236}">
                <a16:creationId xmlns:a16="http://schemas.microsoft.com/office/drawing/2014/main" id="{0F336E4C-7FEC-084D-ADC4-6B3ACB6A0866}"/>
              </a:ext>
            </a:extLst>
          </p:cNvPr>
          <p:cNvSpPr>
            <a:spLocks noGrp="1"/>
          </p:cNvSpPr>
          <p:nvPr>
            <p:ph idx="1"/>
          </p:nvPr>
        </p:nvSpPr>
        <p:spPr>
          <a:xfrm>
            <a:off x="838200" y="1825625"/>
            <a:ext cx="5755783" cy="4351338"/>
          </a:xfrm>
        </p:spPr>
        <p:txBody>
          <a:bodyPr>
            <a:normAutofit lnSpcReduction="10000"/>
          </a:bodyPr>
          <a:lstStyle/>
          <a:p>
            <a:pPr marL="0" indent="0">
              <a:buNone/>
            </a:pPr>
            <a:r>
              <a:rPr lang="en-GB" dirty="0"/>
              <a:t>We envision an education model in which the awarding and validation of qualifications </a:t>
            </a:r>
            <a:r>
              <a:rPr lang="en-GB" b="1" dirty="0"/>
              <a:t>no longer occur exclusively under the management of an education institution or an employer.</a:t>
            </a:r>
            <a:endParaRPr lang="en-GB" dirty="0"/>
          </a:p>
          <a:p>
            <a:pPr marL="0" indent="0">
              <a:buNone/>
            </a:pPr>
            <a:endParaRPr lang="en-GB" sz="1000" dirty="0"/>
          </a:p>
          <a:p>
            <a:pPr marL="0" indent="0">
              <a:buNone/>
            </a:pPr>
            <a:r>
              <a:rPr lang="en-GB" dirty="0"/>
              <a:t>Individual students, teachers, and peers take more </a:t>
            </a:r>
            <a:r>
              <a:rPr lang="en-GB" b="1" dirty="0"/>
              <a:t>ownership of the learning experience and its outcomes</a:t>
            </a:r>
            <a:r>
              <a:rPr lang="en-GB" dirty="0"/>
              <a:t> without compromising on safety, security, and accessibility.</a:t>
            </a:r>
          </a:p>
        </p:txBody>
      </p:sp>
      <p:pic>
        <p:nvPicPr>
          <p:cNvPr id="4" name="Picture 3">
            <a:extLst>
              <a:ext uri="{FF2B5EF4-FFF2-40B4-BE49-F238E27FC236}">
                <a16:creationId xmlns:a16="http://schemas.microsoft.com/office/drawing/2014/main" id="{1CBD2679-6A6D-B046-A671-5BD5BA00E675}"/>
              </a:ext>
            </a:extLst>
          </p:cNvPr>
          <p:cNvPicPr>
            <a:picLocks noChangeAspect="1"/>
          </p:cNvPicPr>
          <p:nvPr/>
        </p:nvPicPr>
        <p:blipFill>
          <a:blip r:embed="rId2"/>
          <a:stretch>
            <a:fillRect/>
          </a:stretch>
        </p:blipFill>
        <p:spPr>
          <a:xfrm>
            <a:off x="6593983" y="1825625"/>
            <a:ext cx="5361844" cy="4021383"/>
          </a:xfrm>
          <a:prstGeom prst="rect">
            <a:avLst/>
          </a:prstGeom>
        </p:spPr>
      </p:pic>
    </p:spTree>
    <p:extLst>
      <p:ext uri="{BB962C8B-B14F-4D97-AF65-F5344CB8AC3E}">
        <p14:creationId xmlns:p14="http://schemas.microsoft.com/office/powerpoint/2010/main" val="171846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B9FD-EC6C-D542-A6A7-52884B8DCBBB}"/>
              </a:ext>
            </a:extLst>
          </p:cNvPr>
          <p:cNvSpPr>
            <a:spLocks noGrp="1"/>
          </p:cNvSpPr>
          <p:nvPr>
            <p:ph type="title"/>
          </p:nvPr>
        </p:nvSpPr>
        <p:spPr/>
        <p:txBody>
          <a:bodyPr/>
          <a:lstStyle/>
          <a:p>
            <a:r>
              <a:rPr lang="en-GB" dirty="0"/>
              <a:t>What is a blockchain?</a:t>
            </a:r>
          </a:p>
        </p:txBody>
      </p:sp>
      <p:sp>
        <p:nvSpPr>
          <p:cNvPr id="3" name="Content Placeholder 2">
            <a:extLst>
              <a:ext uri="{FF2B5EF4-FFF2-40B4-BE49-F238E27FC236}">
                <a16:creationId xmlns:a16="http://schemas.microsoft.com/office/drawing/2014/main" id="{FA2A857A-A1AF-334C-9BD8-9B3FD5F09334}"/>
              </a:ext>
            </a:extLst>
          </p:cNvPr>
          <p:cNvSpPr>
            <a:spLocks noGrp="1"/>
          </p:cNvSpPr>
          <p:nvPr>
            <p:ph idx="1"/>
          </p:nvPr>
        </p:nvSpPr>
        <p:spPr/>
        <p:txBody>
          <a:bodyPr/>
          <a:lstStyle/>
          <a:p>
            <a:r>
              <a:rPr lang="en-US" dirty="0"/>
              <a:t>A cryptographically secure, shared, distributed ledger.</a:t>
            </a:r>
          </a:p>
          <a:p>
            <a:r>
              <a:rPr lang="en-US" dirty="0"/>
              <a:t>Each block aggregates a timestamped batch of transactions and is identified by a cryptographic signature. </a:t>
            </a:r>
          </a:p>
          <a:p>
            <a:r>
              <a:rPr lang="en-US" dirty="0"/>
              <a:t>These blocks are all back-linked so that the chain can be traced all the way back to the very first block created. </a:t>
            </a:r>
          </a:p>
          <a:p>
            <a:r>
              <a:rPr lang="en-US" dirty="0"/>
              <a:t>As such, the blockchain contains an un-editable record of all transactions.</a:t>
            </a:r>
          </a:p>
        </p:txBody>
      </p:sp>
      <p:sp>
        <p:nvSpPr>
          <p:cNvPr id="4" name="TextBox 3">
            <a:extLst>
              <a:ext uri="{FF2B5EF4-FFF2-40B4-BE49-F238E27FC236}">
                <a16:creationId xmlns:a16="http://schemas.microsoft.com/office/drawing/2014/main" id="{0F680105-95BA-0849-B917-D9B07CED075A}"/>
              </a:ext>
            </a:extLst>
          </p:cNvPr>
          <p:cNvSpPr txBox="1"/>
          <p:nvPr/>
        </p:nvSpPr>
        <p:spPr>
          <a:xfrm>
            <a:off x="6440147" y="6173400"/>
            <a:ext cx="4913653" cy="276999"/>
          </a:xfrm>
          <a:prstGeom prst="rect">
            <a:avLst/>
          </a:prstGeom>
          <a:noFill/>
        </p:spPr>
        <p:txBody>
          <a:bodyPr wrap="none" rtlCol="0">
            <a:spAutoFit/>
          </a:bodyPr>
          <a:lstStyle/>
          <a:p>
            <a:r>
              <a:rPr lang="en-US" sz="1200" dirty="0"/>
              <a:t>Source: http://</a:t>
            </a:r>
            <a:r>
              <a:rPr lang="en-US" sz="1200" dirty="0" err="1"/>
              <a:t>hackeducation.com</a:t>
            </a:r>
            <a:r>
              <a:rPr lang="en-US" sz="1200" dirty="0"/>
              <a:t>/2016/04/07/</a:t>
            </a:r>
            <a:r>
              <a:rPr lang="en-US" sz="1200" dirty="0" err="1"/>
              <a:t>blockchain</a:t>
            </a:r>
            <a:r>
              <a:rPr lang="en-US" sz="1200" dirty="0"/>
              <a:t>-education-guide</a:t>
            </a:r>
          </a:p>
        </p:txBody>
      </p:sp>
    </p:spTree>
    <p:extLst>
      <p:ext uri="{BB962C8B-B14F-4D97-AF65-F5344CB8AC3E}">
        <p14:creationId xmlns:p14="http://schemas.microsoft.com/office/powerpoint/2010/main" val="334866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CAFB-A9A7-CD48-9B2B-4972D65C3D74}"/>
              </a:ext>
            </a:extLst>
          </p:cNvPr>
          <p:cNvSpPr>
            <a:spLocks noGrp="1"/>
          </p:cNvSpPr>
          <p:nvPr>
            <p:ph type="title"/>
          </p:nvPr>
        </p:nvSpPr>
        <p:spPr/>
        <p:txBody>
          <a:bodyPr/>
          <a:lstStyle/>
          <a:p>
            <a:r>
              <a:rPr lang="en-GB" dirty="0" err="1"/>
              <a:t>QualiChain</a:t>
            </a:r>
            <a:endParaRPr lang="en-GB" dirty="0"/>
          </a:p>
        </p:txBody>
      </p:sp>
      <p:sp>
        <p:nvSpPr>
          <p:cNvPr id="3" name="Content Placeholder 2">
            <a:extLst>
              <a:ext uri="{FF2B5EF4-FFF2-40B4-BE49-F238E27FC236}">
                <a16:creationId xmlns:a16="http://schemas.microsoft.com/office/drawing/2014/main" id="{DCF98CBA-AACC-6540-B531-FB484529042E}"/>
              </a:ext>
            </a:extLst>
          </p:cNvPr>
          <p:cNvSpPr>
            <a:spLocks noGrp="1"/>
          </p:cNvSpPr>
          <p:nvPr>
            <p:ph idx="1"/>
          </p:nvPr>
        </p:nvSpPr>
        <p:spPr>
          <a:xfrm>
            <a:off x="838200" y="1764805"/>
            <a:ext cx="10826539" cy="1184141"/>
          </a:xfrm>
        </p:spPr>
        <p:txBody>
          <a:bodyPr>
            <a:normAutofit/>
          </a:bodyPr>
          <a:lstStyle/>
          <a:p>
            <a:pPr marL="0" indent="0">
              <a:buNone/>
            </a:pPr>
            <a:r>
              <a:rPr lang="en-GB" sz="2880" dirty="0"/>
              <a:t>H2020 research and innovation project investigating the verification and management of decentralised qualifications on the blockchain.</a:t>
            </a:r>
          </a:p>
        </p:txBody>
      </p:sp>
      <p:pic>
        <p:nvPicPr>
          <p:cNvPr id="5" name="Picture 4">
            <a:extLst>
              <a:ext uri="{FF2B5EF4-FFF2-40B4-BE49-F238E27FC236}">
                <a16:creationId xmlns:a16="http://schemas.microsoft.com/office/drawing/2014/main" id="{B3027593-4FA6-3845-A3ED-9A744EEE60AB}"/>
              </a:ext>
            </a:extLst>
          </p:cNvPr>
          <p:cNvPicPr>
            <a:picLocks noChangeAspect="1"/>
          </p:cNvPicPr>
          <p:nvPr/>
        </p:nvPicPr>
        <p:blipFill rotWithShape="1">
          <a:blip r:embed="rId2"/>
          <a:srcRect l="6413" t="12287" r="6413"/>
          <a:stretch/>
        </p:blipFill>
        <p:spPr>
          <a:xfrm>
            <a:off x="2438153" y="2612991"/>
            <a:ext cx="7377651" cy="3787808"/>
          </a:xfrm>
          <a:prstGeom prst="rect">
            <a:avLst/>
          </a:prstGeom>
        </p:spPr>
      </p:pic>
    </p:spTree>
    <p:extLst>
      <p:ext uri="{BB962C8B-B14F-4D97-AF65-F5344CB8AC3E}">
        <p14:creationId xmlns:p14="http://schemas.microsoft.com/office/powerpoint/2010/main" val="465870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299B-AFE7-C845-8946-B51596F02D06}"/>
              </a:ext>
            </a:extLst>
          </p:cNvPr>
          <p:cNvSpPr>
            <a:spLocks noGrp="1"/>
          </p:cNvSpPr>
          <p:nvPr>
            <p:ph type="title"/>
          </p:nvPr>
        </p:nvSpPr>
        <p:spPr/>
        <p:txBody>
          <a:bodyPr/>
          <a:lstStyle/>
          <a:p>
            <a:r>
              <a:rPr lang="en-GB" dirty="0"/>
              <a:t>Project objectives</a:t>
            </a:r>
          </a:p>
        </p:txBody>
      </p:sp>
      <p:sp>
        <p:nvSpPr>
          <p:cNvPr id="3" name="Content Placeholder 2">
            <a:extLst>
              <a:ext uri="{FF2B5EF4-FFF2-40B4-BE49-F238E27FC236}">
                <a16:creationId xmlns:a16="http://schemas.microsoft.com/office/drawing/2014/main" id="{DFD9BD51-07A5-CC47-A408-9A6831949517}"/>
              </a:ext>
            </a:extLst>
          </p:cNvPr>
          <p:cNvSpPr>
            <a:spLocks noGrp="1"/>
          </p:cNvSpPr>
          <p:nvPr>
            <p:ph idx="1"/>
          </p:nvPr>
        </p:nvSpPr>
        <p:spPr/>
        <p:txBody>
          <a:bodyPr>
            <a:normAutofit/>
          </a:bodyPr>
          <a:lstStyle/>
          <a:p>
            <a:r>
              <a:rPr lang="en-GB" dirty="0"/>
              <a:t>Creation, piloting and evaluation of decentralised solutions for storing, sharing and verifying education and employment qualifications.</a:t>
            </a:r>
          </a:p>
          <a:p>
            <a:r>
              <a:rPr lang="en-GB" dirty="0"/>
              <a:t>Assessment of the technical, political, socioeconomic, legal and cultural impact of decentralised solutions on education. </a:t>
            </a:r>
          </a:p>
          <a:p>
            <a:r>
              <a:rPr lang="en-GB" dirty="0"/>
              <a:t>Targeting four key areas through pilots in:</a:t>
            </a:r>
          </a:p>
          <a:p>
            <a:pPr lvl="1"/>
            <a:r>
              <a:rPr lang="en-GB" dirty="0"/>
              <a:t>Lifelong learning</a:t>
            </a:r>
          </a:p>
          <a:p>
            <a:pPr lvl="1"/>
            <a:r>
              <a:rPr lang="en-GB" dirty="0"/>
              <a:t>Smart curriculum design</a:t>
            </a:r>
          </a:p>
          <a:p>
            <a:pPr lvl="1"/>
            <a:r>
              <a:rPr lang="en-GB" dirty="0"/>
              <a:t>Staffing the public sector</a:t>
            </a:r>
          </a:p>
          <a:p>
            <a:pPr lvl="1"/>
            <a:r>
              <a:rPr lang="en-GB" dirty="0"/>
              <a:t>Providing HR consultancy and competency management services</a:t>
            </a:r>
          </a:p>
        </p:txBody>
      </p:sp>
    </p:spTree>
    <p:extLst>
      <p:ext uri="{BB962C8B-B14F-4D97-AF65-F5344CB8AC3E}">
        <p14:creationId xmlns:p14="http://schemas.microsoft.com/office/powerpoint/2010/main" val="3436792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EC29-A652-3A43-A988-B1533F65E1CF}"/>
              </a:ext>
            </a:extLst>
          </p:cNvPr>
          <p:cNvSpPr>
            <a:spLocks noGrp="1"/>
          </p:cNvSpPr>
          <p:nvPr>
            <p:ph type="title"/>
          </p:nvPr>
        </p:nvSpPr>
        <p:spPr/>
        <p:txBody>
          <a:bodyPr/>
          <a:lstStyle/>
          <a:p>
            <a:r>
              <a:rPr lang="en-GB" dirty="0"/>
              <a:t>The lifelong learning pilot</a:t>
            </a:r>
          </a:p>
        </p:txBody>
      </p:sp>
      <p:pic>
        <p:nvPicPr>
          <p:cNvPr id="4" name="Picture 3">
            <a:extLst>
              <a:ext uri="{FF2B5EF4-FFF2-40B4-BE49-F238E27FC236}">
                <a16:creationId xmlns:a16="http://schemas.microsoft.com/office/drawing/2014/main" id="{BCCBBFFE-F09A-0741-946D-A5E2A59C7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3011" y="1762250"/>
            <a:ext cx="6477067" cy="4732224"/>
          </a:xfrm>
          <a:prstGeom prst="rect">
            <a:avLst/>
          </a:prstGeom>
        </p:spPr>
      </p:pic>
    </p:spTree>
    <p:extLst>
      <p:ext uri="{BB962C8B-B14F-4D97-AF65-F5344CB8AC3E}">
        <p14:creationId xmlns:p14="http://schemas.microsoft.com/office/powerpoint/2010/main" val="49783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7103-FB13-D44A-8D24-1EC03CC790EE}"/>
              </a:ext>
            </a:extLst>
          </p:cNvPr>
          <p:cNvSpPr>
            <a:spLocks noGrp="1"/>
          </p:cNvSpPr>
          <p:nvPr>
            <p:ph type="title"/>
          </p:nvPr>
        </p:nvSpPr>
        <p:spPr/>
        <p:txBody>
          <a:bodyPr/>
          <a:lstStyle/>
          <a:p>
            <a:r>
              <a:rPr lang="en-GB" dirty="0"/>
              <a:t>Pilot objectives</a:t>
            </a:r>
          </a:p>
        </p:txBody>
      </p:sp>
      <p:sp>
        <p:nvSpPr>
          <p:cNvPr id="3" name="Content Placeholder 2">
            <a:extLst>
              <a:ext uri="{FF2B5EF4-FFF2-40B4-BE49-F238E27FC236}">
                <a16:creationId xmlns:a16="http://schemas.microsoft.com/office/drawing/2014/main" id="{861FE785-2ACE-9942-A636-16931E65BF13}"/>
              </a:ext>
            </a:extLst>
          </p:cNvPr>
          <p:cNvSpPr>
            <a:spLocks noGrp="1"/>
          </p:cNvSpPr>
          <p:nvPr>
            <p:ph idx="1"/>
          </p:nvPr>
        </p:nvSpPr>
        <p:spPr/>
        <p:txBody>
          <a:bodyPr>
            <a:normAutofit/>
          </a:bodyPr>
          <a:lstStyle/>
          <a:p>
            <a:r>
              <a:rPr lang="en-GB" dirty="0"/>
              <a:t>Targeting both</a:t>
            </a:r>
            <a:r>
              <a:rPr lang="en-GB" b="1" dirty="0"/>
              <a:t> formal and informal learning</a:t>
            </a:r>
            <a:r>
              <a:rPr lang="en-GB" dirty="0"/>
              <a:t>: We will not restrict this pilot to university (formal) education only, but will be investigating how to support informal learning too.</a:t>
            </a:r>
          </a:p>
          <a:p>
            <a:r>
              <a:rPr lang="en-GB" dirty="0"/>
              <a:t>Targeting both</a:t>
            </a:r>
            <a:r>
              <a:rPr lang="en-GB" b="1" dirty="0"/>
              <a:t> academic degrees and other forms of educational accreditation</a:t>
            </a:r>
            <a:r>
              <a:rPr lang="en-GB" dirty="0"/>
              <a:t>: We will not restrict this pilot to university degrees only, but will also target other forms of accreditation.</a:t>
            </a:r>
          </a:p>
          <a:p>
            <a:r>
              <a:rPr lang="en-GB" dirty="0"/>
              <a:t>Supporting the </a:t>
            </a:r>
            <a:r>
              <a:rPr lang="en-GB" b="1" dirty="0"/>
              <a:t>learning journey and career trajectory of learners</a:t>
            </a:r>
            <a:r>
              <a:rPr lang="en-GB" dirty="0"/>
              <a:t>: Instead of just focusing on the equivalence of academic degrees among universities, we will be aiming to support the whole learning journey of lifelong learners.</a:t>
            </a:r>
          </a:p>
        </p:txBody>
      </p:sp>
    </p:spTree>
    <p:extLst>
      <p:ext uri="{BB962C8B-B14F-4D97-AF65-F5344CB8AC3E}">
        <p14:creationId xmlns:p14="http://schemas.microsoft.com/office/powerpoint/2010/main" val="319085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0F64-45DA-2340-A009-ED752377850A}"/>
              </a:ext>
            </a:extLst>
          </p:cNvPr>
          <p:cNvSpPr>
            <a:spLocks noGrp="1"/>
          </p:cNvSpPr>
          <p:nvPr>
            <p:ph type="title"/>
          </p:nvPr>
        </p:nvSpPr>
        <p:spPr/>
        <p:txBody>
          <a:bodyPr/>
          <a:lstStyle/>
          <a:p>
            <a:r>
              <a:rPr lang="en-GB" dirty="0"/>
              <a:t>Stakeholders (1/2)</a:t>
            </a:r>
          </a:p>
        </p:txBody>
      </p:sp>
      <p:sp>
        <p:nvSpPr>
          <p:cNvPr id="3" name="Content Placeholder 2">
            <a:extLst>
              <a:ext uri="{FF2B5EF4-FFF2-40B4-BE49-F238E27FC236}">
                <a16:creationId xmlns:a16="http://schemas.microsoft.com/office/drawing/2014/main" id="{86E3B654-A3DB-0B4E-B6CA-6832EB36F652}"/>
              </a:ext>
            </a:extLst>
          </p:cNvPr>
          <p:cNvSpPr>
            <a:spLocks noGrp="1"/>
          </p:cNvSpPr>
          <p:nvPr>
            <p:ph idx="1"/>
          </p:nvPr>
        </p:nvSpPr>
        <p:spPr>
          <a:xfrm>
            <a:off x="2717357" y="1860506"/>
            <a:ext cx="8977604" cy="4351338"/>
          </a:xfrm>
        </p:spPr>
        <p:txBody>
          <a:bodyPr>
            <a:normAutofit/>
          </a:bodyPr>
          <a:lstStyle/>
          <a:p>
            <a:pPr marL="0" indent="0">
              <a:buNone/>
            </a:pPr>
            <a:r>
              <a:rPr lang="en-GB" b="1" dirty="0"/>
              <a:t>Lifelong learners</a:t>
            </a:r>
            <a:r>
              <a:rPr lang="en-GB" dirty="0"/>
              <a:t>. They pursue learning throughout their lifetime, for either personal or professional reasons. They may study to develop new skills that they need in their professional life, for example to advance their career by finding a new job or by being promoted in their current job. They may also study to acquire skills and knowledge for personal reasons, for example as a hobby of theirs. Lifelong learners may engage either formal or informal education, or both.</a:t>
            </a:r>
          </a:p>
          <a:p>
            <a:pPr marL="0" indent="0">
              <a:buNone/>
            </a:pPr>
            <a:endParaRPr lang="en-GB" dirty="0"/>
          </a:p>
        </p:txBody>
      </p:sp>
      <p:pic>
        <p:nvPicPr>
          <p:cNvPr id="5" name="Picture 4">
            <a:extLst>
              <a:ext uri="{FF2B5EF4-FFF2-40B4-BE49-F238E27FC236}">
                <a16:creationId xmlns:a16="http://schemas.microsoft.com/office/drawing/2014/main" id="{9E360C96-29C9-D847-803F-BE3F7AA6BC01}"/>
              </a:ext>
            </a:extLst>
          </p:cNvPr>
          <p:cNvPicPr>
            <a:picLocks noChangeAspect="1"/>
          </p:cNvPicPr>
          <p:nvPr/>
        </p:nvPicPr>
        <p:blipFill>
          <a:blip r:embed="rId2"/>
          <a:stretch>
            <a:fillRect/>
          </a:stretch>
        </p:blipFill>
        <p:spPr>
          <a:xfrm>
            <a:off x="838200" y="1860506"/>
            <a:ext cx="1440000" cy="1440000"/>
          </a:xfrm>
          <a:prstGeom prst="rect">
            <a:avLst/>
          </a:prstGeom>
        </p:spPr>
      </p:pic>
    </p:spTree>
    <p:extLst>
      <p:ext uri="{BB962C8B-B14F-4D97-AF65-F5344CB8AC3E}">
        <p14:creationId xmlns:p14="http://schemas.microsoft.com/office/powerpoint/2010/main" val="599716705"/>
      </p:ext>
    </p:extLst>
  </p:cSld>
  <p:clrMapOvr>
    <a:masterClrMapping/>
  </p:clrMapOvr>
</p:sld>
</file>

<file path=ppt/theme/theme1.xml><?xml version="1.0" encoding="utf-8"?>
<a:theme xmlns:a="http://schemas.openxmlformats.org/drawingml/2006/main" name="QualiChain Theme">
  <a:themeElements>
    <a:clrScheme name="Custom 1">
      <a:dk1>
        <a:srgbClr val="000000"/>
      </a:dk1>
      <a:lt1>
        <a:sysClr val="window" lastClr="FFFFFF"/>
      </a:lt1>
      <a:dk2>
        <a:srgbClr val="335B74"/>
      </a:dk2>
      <a:lt2>
        <a:srgbClr val="DFE3E5"/>
      </a:lt2>
      <a:accent1>
        <a:srgbClr val="1CADE4"/>
      </a:accent1>
      <a:accent2>
        <a:srgbClr val="1F7ECD"/>
      </a:accent2>
      <a:accent3>
        <a:srgbClr val="27CED7"/>
      </a:accent3>
      <a:accent4>
        <a:srgbClr val="42BA97"/>
      </a:accent4>
      <a:accent5>
        <a:srgbClr val="3E8853"/>
      </a:accent5>
      <a:accent6>
        <a:srgbClr val="62A39F"/>
      </a:accent6>
      <a:hlink>
        <a:srgbClr val="0070C0"/>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455</TotalTime>
  <Words>764</Words>
  <Application>Microsoft Office PowerPoint</Application>
  <PresentationFormat>Widescreen</PresentationFormat>
  <Paragraphs>54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QualiChain Theme</vt:lpstr>
      <vt:lpstr>Decentralised Qualifications on the Blockchain</vt:lpstr>
      <vt:lpstr>Motivation</vt:lpstr>
      <vt:lpstr>Vision</vt:lpstr>
      <vt:lpstr>What is a blockchain?</vt:lpstr>
      <vt:lpstr>QualiChain</vt:lpstr>
      <vt:lpstr>Project objectives</vt:lpstr>
      <vt:lpstr>The lifelong learning pilot</vt:lpstr>
      <vt:lpstr>Pilot objectives</vt:lpstr>
      <vt:lpstr>Stakeholders (1/2)</vt:lpstr>
      <vt:lpstr>Stakeholders (2/2)</vt:lpstr>
      <vt:lpstr>Use case</vt:lpstr>
      <vt:lpstr>Learning recommenders</vt:lpstr>
      <vt:lpstr>Consultation workshops</vt:lpstr>
      <vt:lpstr>Findings</vt:lpstr>
      <vt:lpstr>Thank you for your participation!  https://qualichain-project.eu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Lifelong Learning</dc:title>
  <dc:subject/>
  <dc:creator>Alexander Mikroyannidis</dc:creator>
  <cp:keywords/>
  <dc:description/>
  <cp:lastModifiedBy>Diane.Ford</cp:lastModifiedBy>
  <cp:revision>106</cp:revision>
  <dcterms:created xsi:type="dcterms:W3CDTF">2018-12-21T19:05:13Z</dcterms:created>
  <dcterms:modified xsi:type="dcterms:W3CDTF">2020-05-12T07:58:06Z</dcterms:modified>
  <cp:category/>
</cp:coreProperties>
</file>