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  <p:sldMasterId id="2147483678" r:id="rId7"/>
    <p:sldMasterId id="2147483682" r:id="rId8"/>
  </p:sldMasterIdLst>
  <p:notesMasterIdLst>
    <p:notesMasterId r:id="rId33"/>
  </p:notesMasterIdLst>
  <p:handoutMasterIdLst>
    <p:handoutMasterId r:id="rId34"/>
  </p:handoutMasterIdLst>
  <p:sldIdLst>
    <p:sldId id="272" r:id="rId9"/>
    <p:sldId id="264" r:id="rId10"/>
    <p:sldId id="347" r:id="rId11"/>
    <p:sldId id="346" r:id="rId12"/>
    <p:sldId id="335" r:id="rId13"/>
    <p:sldId id="336" r:id="rId14"/>
    <p:sldId id="337" r:id="rId15"/>
    <p:sldId id="333" r:id="rId16"/>
    <p:sldId id="339" r:id="rId17"/>
    <p:sldId id="321" r:id="rId18"/>
    <p:sldId id="338" r:id="rId19"/>
    <p:sldId id="328" r:id="rId20"/>
    <p:sldId id="330" r:id="rId21"/>
    <p:sldId id="350" r:id="rId22"/>
    <p:sldId id="342" r:id="rId23"/>
    <p:sldId id="343" r:id="rId24"/>
    <p:sldId id="344" r:id="rId25"/>
    <p:sldId id="345" r:id="rId26"/>
    <p:sldId id="273" r:id="rId27"/>
    <p:sldId id="322" r:id="rId28"/>
    <p:sldId id="323" r:id="rId29"/>
    <p:sldId id="341" r:id="rId30"/>
    <p:sldId id="349" r:id="rId31"/>
    <p:sldId id="348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A97AAE-BD82-46B5-B917-F9AF322FCDC3}" v="32" dt="2020-04-27T12:56:29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68564" autoAdjust="0"/>
  </p:normalViewPr>
  <p:slideViewPr>
    <p:cSldViewPr snapToGrid="0">
      <p:cViewPr varScale="1">
        <p:scale>
          <a:sx n="60" d="100"/>
          <a:sy n="60" d="100"/>
        </p:scale>
        <p:origin x="22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67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Numbers of ISSS requested by faculty, financial year 2017/18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Numbers of ISSS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Sheet1!$A$10:$A$13</c:f>
              <c:strCache>
                <c:ptCount val="4"/>
                <c:pt idx="0">
                  <c:v>FASS</c:v>
                </c:pt>
                <c:pt idx="1">
                  <c:v>WELS</c:v>
                </c:pt>
                <c:pt idx="2">
                  <c:v>FBL</c:v>
                </c:pt>
                <c:pt idx="3">
                  <c:v>STEM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2820</c:v>
                </c:pt>
                <c:pt idx="1">
                  <c:v>2504</c:v>
                </c:pt>
                <c:pt idx="2">
                  <c:v>1815</c:v>
                </c:pt>
                <c:pt idx="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2-4FB8-AF69-051CC735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752264"/>
        <c:axId val="581750296"/>
      </c:barChart>
      <c:catAx>
        <c:axId val="581752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0296"/>
        <c:crosses val="autoZero"/>
        <c:auto val="1"/>
        <c:lblAlgn val="ctr"/>
        <c:lblOffset val="100"/>
        <c:noMultiLvlLbl val="0"/>
      </c:catAx>
      <c:valAx>
        <c:axId val="581750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Numbers of ISSS requested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456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1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226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Numbers of ISSS requested by faculty, financial year 2017/18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Numbers of ISSS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1A0-4581-BBE5-CAECC22D048C}"/>
              </c:ext>
            </c:extLst>
          </c:dPt>
          <c:cat>
            <c:strRef>
              <c:f>Sheet1!$A$10:$A$13</c:f>
              <c:strCache>
                <c:ptCount val="4"/>
                <c:pt idx="0">
                  <c:v>FASS</c:v>
                </c:pt>
                <c:pt idx="1">
                  <c:v>WELS</c:v>
                </c:pt>
                <c:pt idx="2">
                  <c:v>FBL</c:v>
                </c:pt>
                <c:pt idx="3">
                  <c:v>STEM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2820</c:v>
                </c:pt>
                <c:pt idx="1">
                  <c:v>2504</c:v>
                </c:pt>
                <c:pt idx="2">
                  <c:v>1815</c:v>
                </c:pt>
                <c:pt idx="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2-4FB8-AF69-051CC735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752264"/>
        <c:axId val="581750296"/>
      </c:barChart>
      <c:catAx>
        <c:axId val="581752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0296"/>
        <c:crosses val="autoZero"/>
        <c:auto val="1"/>
        <c:lblAlgn val="ctr"/>
        <c:lblOffset val="100"/>
        <c:noMultiLvlLbl val="0"/>
      </c:catAx>
      <c:valAx>
        <c:axId val="581750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Numbers of ISSS requested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456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1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226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Numbers of ISSS requested by faculty, financial year 2017/18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Numbers of ISSS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551-441B-B707-E9DF61E85D2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1-441B-B707-E9DF61E85D25}"/>
              </c:ext>
            </c:extLst>
          </c:dPt>
          <c:cat>
            <c:strRef>
              <c:f>Sheet1!$A$10:$A$13</c:f>
              <c:strCache>
                <c:ptCount val="4"/>
                <c:pt idx="0">
                  <c:v>FASS</c:v>
                </c:pt>
                <c:pt idx="1">
                  <c:v>WELS</c:v>
                </c:pt>
                <c:pt idx="2">
                  <c:v>FBL</c:v>
                </c:pt>
                <c:pt idx="3">
                  <c:v>STEM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2820</c:v>
                </c:pt>
                <c:pt idx="1">
                  <c:v>2504</c:v>
                </c:pt>
                <c:pt idx="2">
                  <c:v>1815</c:v>
                </c:pt>
                <c:pt idx="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2-4FB8-AF69-051CC735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752264"/>
        <c:axId val="581750296"/>
      </c:barChart>
      <c:catAx>
        <c:axId val="581752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0296"/>
        <c:crosses val="autoZero"/>
        <c:auto val="1"/>
        <c:lblAlgn val="ctr"/>
        <c:lblOffset val="100"/>
        <c:noMultiLvlLbl val="0"/>
      </c:catAx>
      <c:valAx>
        <c:axId val="581750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Numbers of ISSS requested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456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1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226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Numbers of ISSS requested by faculty, financial year 2017/18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Numbers of ISSS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66C-4D42-AA4C-44F211EFDC3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6C-4D42-AA4C-44F211EFDC3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66C-4D42-AA4C-44F211EFDC31}"/>
              </c:ext>
            </c:extLst>
          </c:dPt>
          <c:cat>
            <c:strRef>
              <c:f>Sheet1!$A$10:$A$13</c:f>
              <c:strCache>
                <c:ptCount val="4"/>
                <c:pt idx="0">
                  <c:v>FASS</c:v>
                </c:pt>
                <c:pt idx="1">
                  <c:v>WELS</c:v>
                </c:pt>
                <c:pt idx="2">
                  <c:v>FBL</c:v>
                </c:pt>
                <c:pt idx="3">
                  <c:v>STEM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2820</c:v>
                </c:pt>
                <c:pt idx="1">
                  <c:v>2504</c:v>
                </c:pt>
                <c:pt idx="2">
                  <c:v>1815</c:v>
                </c:pt>
                <c:pt idx="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2-4FB8-AF69-051CC735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752264"/>
        <c:axId val="581750296"/>
      </c:barChart>
      <c:catAx>
        <c:axId val="581752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0296"/>
        <c:crosses val="autoZero"/>
        <c:auto val="1"/>
        <c:lblAlgn val="ctr"/>
        <c:lblOffset val="100"/>
        <c:noMultiLvlLbl val="0"/>
      </c:catAx>
      <c:valAx>
        <c:axId val="581750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Numbers of ISSS requested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456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1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226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/>
              <a:t>Numbers of ISSS requested by faculty, financial year 2017/18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Numbers of ISSS requested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051-45FA-8487-C5CA7CDC4793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51-45FA-8487-C5CA7CDC479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051-45FA-8487-C5CA7CDC4793}"/>
              </c:ext>
            </c:extLst>
          </c:dPt>
          <c:cat>
            <c:strRef>
              <c:f>Sheet1!$A$10:$A$13</c:f>
              <c:strCache>
                <c:ptCount val="4"/>
                <c:pt idx="0">
                  <c:v>FASS</c:v>
                </c:pt>
                <c:pt idx="1">
                  <c:v>WELS</c:v>
                </c:pt>
                <c:pt idx="2">
                  <c:v>FBL</c:v>
                </c:pt>
                <c:pt idx="3">
                  <c:v>STEM</c:v>
                </c:pt>
              </c:strCache>
            </c:strRef>
          </c:cat>
          <c:val>
            <c:numRef>
              <c:f>Sheet1!$B$10:$B$13</c:f>
              <c:numCache>
                <c:formatCode>General</c:formatCode>
                <c:ptCount val="4"/>
                <c:pt idx="0">
                  <c:v>2820</c:v>
                </c:pt>
                <c:pt idx="1">
                  <c:v>2504</c:v>
                </c:pt>
                <c:pt idx="2">
                  <c:v>1815</c:v>
                </c:pt>
                <c:pt idx="3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92-4FB8-AF69-051CC7356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752264"/>
        <c:axId val="581750296"/>
      </c:barChart>
      <c:catAx>
        <c:axId val="581752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/>
                  <a:t>Faculty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0296"/>
        <c:crosses val="autoZero"/>
        <c:auto val="1"/>
        <c:lblAlgn val="ctr"/>
        <c:lblOffset val="100"/>
        <c:noMultiLvlLbl val="0"/>
      </c:catAx>
      <c:valAx>
        <c:axId val="581750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rPr>
                  <a:t>Numbers of ISSS requested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2456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GB" sz="11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752264"/>
        <c:crosses val="autoZero"/>
        <c:crossBetween val="between"/>
      </c:valAx>
      <c:spPr>
        <a:noFill/>
        <a:ln w="952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FAED8-E259-4E2E-B426-BD85A9C281E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A3E2C3C-F073-436A-96B0-26516844DF53}">
      <dgm:prSet phldrT="[Text]"/>
      <dgm:spPr/>
      <dgm:t>
        <a:bodyPr/>
        <a:lstStyle/>
        <a:p>
          <a:r>
            <a:rPr lang="en-GB" dirty="0"/>
            <a:t>Realistic, clear objectives and purposes</a:t>
          </a:r>
        </a:p>
      </dgm:t>
    </dgm:pt>
    <dgm:pt modelId="{9F20E5DA-2233-489E-B535-73F37F1E2052}" type="parTrans" cxnId="{EED53CF1-AE31-4F90-B6C4-88CDA7F7F7C4}">
      <dgm:prSet/>
      <dgm:spPr/>
      <dgm:t>
        <a:bodyPr/>
        <a:lstStyle/>
        <a:p>
          <a:endParaRPr lang="en-GB"/>
        </a:p>
      </dgm:t>
    </dgm:pt>
    <dgm:pt modelId="{E1332CA3-972B-4E21-B791-5D21968B158E}" type="sibTrans" cxnId="{EED53CF1-AE31-4F90-B6C4-88CDA7F7F7C4}">
      <dgm:prSet/>
      <dgm:spPr/>
      <dgm:t>
        <a:bodyPr/>
        <a:lstStyle/>
        <a:p>
          <a:endParaRPr lang="en-GB"/>
        </a:p>
      </dgm:t>
    </dgm:pt>
    <dgm:pt modelId="{A375810D-1D32-4870-9EE6-AA361DC54809}">
      <dgm:prSet phldrT="[Text]" custT="1"/>
      <dgm:spPr>
        <a:solidFill>
          <a:srgbClr val="00B0F0"/>
        </a:solidFill>
      </dgm:spPr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Positive and  supportive session </a:t>
          </a:r>
        </a:p>
      </dgm:t>
    </dgm:pt>
    <dgm:pt modelId="{0692E962-F0B9-4D9A-9BFF-4163DEF51580}" type="parTrans" cxnId="{750776DA-ADB6-4E7F-AC81-BD0BA18F4805}">
      <dgm:prSet/>
      <dgm:spPr/>
      <dgm:t>
        <a:bodyPr/>
        <a:lstStyle/>
        <a:p>
          <a:endParaRPr lang="en-GB"/>
        </a:p>
      </dgm:t>
    </dgm:pt>
    <dgm:pt modelId="{822744BA-47CA-4F49-9D72-3BC5E72C1493}" type="sibTrans" cxnId="{750776DA-ADB6-4E7F-AC81-BD0BA18F4805}">
      <dgm:prSet/>
      <dgm:spPr/>
      <dgm:t>
        <a:bodyPr/>
        <a:lstStyle/>
        <a:p>
          <a:endParaRPr lang="en-GB"/>
        </a:p>
      </dgm:t>
    </dgm:pt>
    <dgm:pt modelId="{3C45115E-67EC-4AC1-A594-9AEFFFE8259C}">
      <dgm:prSet phldrT="[Text]"/>
      <dgm:spPr/>
      <dgm:t>
        <a:bodyPr/>
        <a:lstStyle/>
        <a:p>
          <a:r>
            <a:rPr lang="en-GB" dirty="0"/>
            <a:t>Advance preparation by tutor &amp; student  </a:t>
          </a:r>
        </a:p>
      </dgm:t>
    </dgm:pt>
    <dgm:pt modelId="{5AECC0A0-D68B-4352-B784-60DF29E88D99}" type="sibTrans" cxnId="{1ADC6A87-095E-4692-BD8D-1FEB0B374962}">
      <dgm:prSet/>
      <dgm:spPr/>
      <dgm:t>
        <a:bodyPr/>
        <a:lstStyle/>
        <a:p>
          <a:endParaRPr lang="en-GB"/>
        </a:p>
      </dgm:t>
    </dgm:pt>
    <dgm:pt modelId="{530E26FC-0564-4E5F-BC7A-28C55BDB4833}" type="parTrans" cxnId="{1ADC6A87-095E-4692-BD8D-1FEB0B374962}">
      <dgm:prSet/>
      <dgm:spPr/>
      <dgm:t>
        <a:bodyPr/>
        <a:lstStyle/>
        <a:p>
          <a:endParaRPr lang="en-GB"/>
        </a:p>
      </dgm:t>
    </dgm:pt>
    <dgm:pt modelId="{656E771A-83C4-45E3-802D-302FD5E1E528}">
      <dgm:prSet phldrT="[Text]"/>
      <dgm:spPr/>
      <dgm:t>
        <a:bodyPr/>
        <a:lstStyle/>
        <a:p>
          <a:r>
            <a:rPr lang="en-GB"/>
            <a:t>Follow-up </a:t>
          </a:r>
          <a:endParaRPr lang="en-GB" dirty="0"/>
        </a:p>
      </dgm:t>
    </dgm:pt>
    <dgm:pt modelId="{A3947841-CACD-464B-9275-BC43ADA9CB06}" type="parTrans" cxnId="{CC8826A9-45CB-452F-8949-8807B057BF23}">
      <dgm:prSet/>
      <dgm:spPr/>
      <dgm:t>
        <a:bodyPr/>
        <a:lstStyle/>
        <a:p>
          <a:endParaRPr lang="en-GB"/>
        </a:p>
      </dgm:t>
    </dgm:pt>
    <dgm:pt modelId="{31B06461-63C2-438B-8737-481DA68A815A}" type="sibTrans" cxnId="{CC8826A9-45CB-452F-8949-8807B057BF23}">
      <dgm:prSet/>
      <dgm:spPr/>
      <dgm:t>
        <a:bodyPr/>
        <a:lstStyle/>
        <a:p>
          <a:endParaRPr lang="en-GB"/>
        </a:p>
      </dgm:t>
    </dgm:pt>
    <dgm:pt modelId="{92CAB547-A101-4A4A-882C-899CA1D14CCD}">
      <dgm:prSet/>
      <dgm:spPr/>
      <dgm:t>
        <a:bodyPr/>
        <a:lstStyle/>
        <a:p>
          <a:r>
            <a:rPr lang="en-GB" dirty="0"/>
            <a:t>Focused on defined aspect (e.g. a specific study skill)</a:t>
          </a:r>
        </a:p>
      </dgm:t>
    </dgm:pt>
    <dgm:pt modelId="{648DF275-7200-4EA2-B40D-7B60345EDD3B}" type="parTrans" cxnId="{979E0523-C759-47FA-AC8A-FD4E0C6EBEC0}">
      <dgm:prSet/>
      <dgm:spPr/>
      <dgm:t>
        <a:bodyPr/>
        <a:lstStyle/>
        <a:p>
          <a:endParaRPr lang="en-GB"/>
        </a:p>
      </dgm:t>
    </dgm:pt>
    <dgm:pt modelId="{FD06139D-48AF-4140-B904-745DFA53B8B3}" type="sibTrans" cxnId="{979E0523-C759-47FA-AC8A-FD4E0C6EBEC0}">
      <dgm:prSet/>
      <dgm:spPr/>
      <dgm:t>
        <a:bodyPr/>
        <a:lstStyle/>
        <a:p>
          <a:endParaRPr lang="en-GB"/>
        </a:p>
      </dgm:t>
    </dgm:pt>
    <dgm:pt modelId="{93A1D777-D10F-4A35-8C83-2B48B639E6F1}" type="pres">
      <dgm:prSet presAssocID="{9DAFAED8-E259-4E2E-B426-BD85A9C281E1}" presName="CompostProcess" presStyleCnt="0">
        <dgm:presLayoutVars>
          <dgm:dir/>
          <dgm:resizeHandles val="exact"/>
        </dgm:presLayoutVars>
      </dgm:prSet>
      <dgm:spPr/>
    </dgm:pt>
    <dgm:pt modelId="{29073BDA-5E3F-4991-8E8C-FD9567595FC9}" type="pres">
      <dgm:prSet presAssocID="{9DAFAED8-E259-4E2E-B426-BD85A9C281E1}" presName="arrow" presStyleLbl="bgShp" presStyleIdx="0" presStyleCnt="1"/>
      <dgm:spPr/>
    </dgm:pt>
    <dgm:pt modelId="{4A2D5F2A-0936-46A3-AFC9-CC388F7305A1}" type="pres">
      <dgm:prSet presAssocID="{9DAFAED8-E259-4E2E-B426-BD85A9C281E1}" presName="linearProcess" presStyleCnt="0"/>
      <dgm:spPr/>
    </dgm:pt>
    <dgm:pt modelId="{57A15A3D-5394-48AD-B93A-789B80CA2840}" type="pres">
      <dgm:prSet presAssocID="{9A3E2C3C-F073-436A-96B0-26516844DF53}" presName="textNode" presStyleLbl="node1" presStyleIdx="0" presStyleCnt="5">
        <dgm:presLayoutVars>
          <dgm:bulletEnabled val="1"/>
        </dgm:presLayoutVars>
      </dgm:prSet>
      <dgm:spPr/>
    </dgm:pt>
    <dgm:pt modelId="{9D427F84-D70F-4395-967B-835827FC3120}" type="pres">
      <dgm:prSet presAssocID="{E1332CA3-972B-4E21-B791-5D21968B158E}" presName="sibTrans" presStyleCnt="0"/>
      <dgm:spPr/>
    </dgm:pt>
    <dgm:pt modelId="{F6745CDF-414D-44D1-9339-633E6F6A9D3D}" type="pres">
      <dgm:prSet presAssocID="{92CAB547-A101-4A4A-882C-899CA1D14CCD}" presName="textNode" presStyleLbl="node1" presStyleIdx="1" presStyleCnt="5">
        <dgm:presLayoutVars>
          <dgm:bulletEnabled val="1"/>
        </dgm:presLayoutVars>
      </dgm:prSet>
      <dgm:spPr/>
    </dgm:pt>
    <dgm:pt modelId="{84E38CFE-DF21-4B7D-8C0D-2D0B633056E7}" type="pres">
      <dgm:prSet presAssocID="{FD06139D-48AF-4140-B904-745DFA53B8B3}" presName="sibTrans" presStyleCnt="0"/>
      <dgm:spPr/>
    </dgm:pt>
    <dgm:pt modelId="{67748CBD-E4B9-472E-B276-6E06A1D87E54}" type="pres">
      <dgm:prSet presAssocID="{3C45115E-67EC-4AC1-A594-9AEFFFE8259C}" presName="textNode" presStyleLbl="node1" presStyleIdx="2" presStyleCnt="5">
        <dgm:presLayoutVars>
          <dgm:bulletEnabled val="1"/>
        </dgm:presLayoutVars>
      </dgm:prSet>
      <dgm:spPr/>
    </dgm:pt>
    <dgm:pt modelId="{1372DC25-6CB4-4AA7-AB5D-DE8DA2A17E4F}" type="pres">
      <dgm:prSet presAssocID="{5AECC0A0-D68B-4352-B784-60DF29E88D99}" presName="sibTrans" presStyleCnt="0"/>
      <dgm:spPr/>
    </dgm:pt>
    <dgm:pt modelId="{1EBD9379-FC8E-4B98-85A5-B6BBB4801285}" type="pres">
      <dgm:prSet presAssocID="{A375810D-1D32-4870-9EE6-AA361DC54809}" presName="textNode" presStyleLbl="node1" presStyleIdx="3" presStyleCnt="5">
        <dgm:presLayoutVars>
          <dgm:bulletEnabled val="1"/>
        </dgm:presLayoutVars>
      </dgm:prSet>
      <dgm:spPr/>
    </dgm:pt>
    <dgm:pt modelId="{E31C5980-A2BF-444E-881B-FEC1F92A75DF}" type="pres">
      <dgm:prSet presAssocID="{822744BA-47CA-4F49-9D72-3BC5E72C1493}" presName="sibTrans" presStyleCnt="0"/>
      <dgm:spPr/>
    </dgm:pt>
    <dgm:pt modelId="{DA1943E4-BADE-4037-A065-015C29E7B718}" type="pres">
      <dgm:prSet presAssocID="{656E771A-83C4-45E3-802D-302FD5E1E52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5FF7713-AD65-4D75-918A-BF58E3533428}" type="presOf" srcId="{9A3E2C3C-F073-436A-96B0-26516844DF53}" destId="{57A15A3D-5394-48AD-B93A-789B80CA2840}" srcOrd="0" destOrd="0" presId="urn:microsoft.com/office/officeart/2005/8/layout/hProcess9"/>
    <dgm:cxn modelId="{BB76291F-9A60-4FEF-BB3C-8B687E721A03}" type="presOf" srcId="{9DAFAED8-E259-4E2E-B426-BD85A9C281E1}" destId="{93A1D777-D10F-4A35-8C83-2B48B639E6F1}" srcOrd="0" destOrd="0" presId="urn:microsoft.com/office/officeart/2005/8/layout/hProcess9"/>
    <dgm:cxn modelId="{979E0523-C759-47FA-AC8A-FD4E0C6EBEC0}" srcId="{9DAFAED8-E259-4E2E-B426-BD85A9C281E1}" destId="{92CAB547-A101-4A4A-882C-899CA1D14CCD}" srcOrd="1" destOrd="0" parTransId="{648DF275-7200-4EA2-B40D-7B60345EDD3B}" sibTransId="{FD06139D-48AF-4140-B904-745DFA53B8B3}"/>
    <dgm:cxn modelId="{75C5762A-383A-4B5C-8F6D-B080C0BFA289}" type="presOf" srcId="{656E771A-83C4-45E3-802D-302FD5E1E528}" destId="{DA1943E4-BADE-4037-A065-015C29E7B718}" srcOrd="0" destOrd="0" presId="urn:microsoft.com/office/officeart/2005/8/layout/hProcess9"/>
    <dgm:cxn modelId="{687CFC31-A590-4CC8-BE3C-B169997B397D}" type="presOf" srcId="{3C45115E-67EC-4AC1-A594-9AEFFFE8259C}" destId="{67748CBD-E4B9-472E-B276-6E06A1D87E54}" srcOrd="0" destOrd="0" presId="urn:microsoft.com/office/officeart/2005/8/layout/hProcess9"/>
    <dgm:cxn modelId="{1ADC6A87-095E-4692-BD8D-1FEB0B374962}" srcId="{9DAFAED8-E259-4E2E-B426-BD85A9C281E1}" destId="{3C45115E-67EC-4AC1-A594-9AEFFFE8259C}" srcOrd="2" destOrd="0" parTransId="{530E26FC-0564-4E5F-BC7A-28C55BDB4833}" sibTransId="{5AECC0A0-D68B-4352-B784-60DF29E88D99}"/>
    <dgm:cxn modelId="{19CB6C97-6B65-44E6-95B3-705460D17711}" type="presOf" srcId="{92CAB547-A101-4A4A-882C-899CA1D14CCD}" destId="{F6745CDF-414D-44D1-9339-633E6F6A9D3D}" srcOrd="0" destOrd="0" presId="urn:microsoft.com/office/officeart/2005/8/layout/hProcess9"/>
    <dgm:cxn modelId="{CC8826A9-45CB-452F-8949-8807B057BF23}" srcId="{9DAFAED8-E259-4E2E-B426-BD85A9C281E1}" destId="{656E771A-83C4-45E3-802D-302FD5E1E528}" srcOrd="4" destOrd="0" parTransId="{A3947841-CACD-464B-9275-BC43ADA9CB06}" sibTransId="{31B06461-63C2-438B-8737-481DA68A815A}"/>
    <dgm:cxn modelId="{8FA9CCC5-590A-4659-A206-C92976ED44B4}" type="presOf" srcId="{A375810D-1D32-4870-9EE6-AA361DC54809}" destId="{1EBD9379-FC8E-4B98-85A5-B6BBB4801285}" srcOrd="0" destOrd="0" presId="urn:microsoft.com/office/officeart/2005/8/layout/hProcess9"/>
    <dgm:cxn modelId="{750776DA-ADB6-4E7F-AC81-BD0BA18F4805}" srcId="{9DAFAED8-E259-4E2E-B426-BD85A9C281E1}" destId="{A375810D-1D32-4870-9EE6-AA361DC54809}" srcOrd="3" destOrd="0" parTransId="{0692E962-F0B9-4D9A-9BFF-4163DEF51580}" sibTransId="{822744BA-47CA-4F49-9D72-3BC5E72C1493}"/>
    <dgm:cxn modelId="{EED53CF1-AE31-4F90-B6C4-88CDA7F7F7C4}" srcId="{9DAFAED8-E259-4E2E-B426-BD85A9C281E1}" destId="{9A3E2C3C-F073-436A-96B0-26516844DF53}" srcOrd="0" destOrd="0" parTransId="{9F20E5DA-2233-489E-B535-73F37F1E2052}" sibTransId="{E1332CA3-972B-4E21-B791-5D21968B158E}"/>
    <dgm:cxn modelId="{CEC62882-A944-4A04-8D0F-A6AB1DEFF9FD}" type="presParOf" srcId="{93A1D777-D10F-4A35-8C83-2B48B639E6F1}" destId="{29073BDA-5E3F-4991-8E8C-FD9567595FC9}" srcOrd="0" destOrd="0" presId="urn:microsoft.com/office/officeart/2005/8/layout/hProcess9"/>
    <dgm:cxn modelId="{F6A3CCB3-3FA2-4DE1-A76D-FE84CC8DA3FF}" type="presParOf" srcId="{93A1D777-D10F-4A35-8C83-2B48B639E6F1}" destId="{4A2D5F2A-0936-46A3-AFC9-CC388F7305A1}" srcOrd="1" destOrd="0" presId="urn:microsoft.com/office/officeart/2005/8/layout/hProcess9"/>
    <dgm:cxn modelId="{03595930-EA74-41AC-B526-8BC895A077DF}" type="presParOf" srcId="{4A2D5F2A-0936-46A3-AFC9-CC388F7305A1}" destId="{57A15A3D-5394-48AD-B93A-789B80CA2840}" srcOrd="0" destOrd="0" presId="urn:microsoft.com/office/officeart/2005/8/layout/hProcess9"/>
    <dgm:cxn modelId="{6A038CFF-A1F9-4F9A-925E-F62F60F29564}" type="presParOf" srcId="{4A2D5F2A-0936-46A3-AFC9-CC388F7305A1}" destId="{9D427F84-D70F-4395-967B-835827FC3120}" srcOrd="1" destOrd="0" presId="urn:microsoft.com/office/officeart/2005/8/layout/hProcess9"/>
    <dgm:cxn modelId="{4865013C-2BEB-46E5-BC48-AC22AA999FF3}" type="presParOf" srcId="{4A2D5F2A-0936-46A3-AFC9-CC388F7305A1}" destId="{F6745CDF-414D-44D1-9339-633E6F6A9D3D}" srcOrd="2" destOrd="0" presId="urn:microsoft.com/office/officeart/2005/8/layout/hProcess9"/>
    <dgm:cxn modelId="{9D049D23-E0B8-46EC-84D9-02CED586C294}" type="presParOf" srcId="{4A2D5F2A-0936-46A3-AFC9-CC388F7305A1}" destId="{84E38CFE-DF21-4B7D-8C0D-2D0B633056E7}" srcOrd="3" destOrd="0" presId="urn:microsoft.com/office/officeart/2005/8/layout/hProcess9"/>
    <dgm:cxn modelId="{6A3AF384-2C73-44AA-B47B-3BCE3B6C8504}" type="presParOf" srcId="{4A2D5F2A-0936-46A3-AFC9-CC388F7305A1}" destId="{67748CBD-E4B9-472E-B276-6E06A1D87E54}" srcOrd="4" destOrd="0" presId="urn:microsoft.com/office/officeart/2005/8/layout/hProcess9"/>
    <dgm:cxn modelId="{05008798-7B32-4690-8BC1-591223A03FB7}" type="presParOf" srcId="{4A2D5F2A-0936-46A3-AFC9-CC388F7305A1}" destId="{1372DC25-6CB4-4AA7-AB5D-DE8DA2A17E4F}" srcOrd="5" destOrd="0" presId="urn:microsoft.com/office/officeart/2005/8/layout/hProcess9"/>
    <dgm:cxn modelId="{E451933D-988E-410F-9085-B6313A9A7E1B}" type="presParOf" srcId="{4A2D5F2A-0936-46A3-AFC9-CC388F7305A1}" destId="{1EBD9379-FC8E-4B98-85A5-B6BBB4801285}" srcOrd="6" destOrd="0" presId="urn:microsoft.com/office/officeart/2005/8/layout/hProcess9"/>
    <dgm:cxn modelId="{2B175370-90EC-4F53-B350-6D896763FD55}" type="presParOf" srcId="{4A2D5F2A-0936-46A3-AFC9-CC388F7305A1}" destId="{E31C5980-A2BF-444E-881B-FEC1F92A75DF}" srcOrd="7" destOrd="0" presId="urn:microsoft.com/office/officeart/2005/8/layout/hProcess9"/>
    <dgm:cxn modelId="{75277989-B04A-439E-A279-9E11EAB886D3}" type="presParOf" srcId="{4A2D5F2A-0936-46A3-AFC9-CC388F7305A1}" destId="{DA1943E4-BADE-4037-A065-015C29E7B71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FAED8-E259-4E2E-B426-BD85A9C281E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9A3E2C3C-F073-436A-96B0-26516844DF53}">
      <dgm:prSet phldrT="[Text]"/>
      <dgm:spPr/>
      <dgm:t>
        <a:bodyPr/>
        <a:lstStyle/>
        <a:p>
          <a:r>
            <a:rPr lang="en-GB" dirty="0"/>
            <a:t>Find a reason to enjoy each task</a:t>
          </a:r>
        </a:p>
      </dgm:t>
    </dgm:pt>
    <dgm:pt modelId="{9F20E5DA-2233-489E-B535-73F37F1E2052}" type="parTrans" cxnId="{EED53CF1-AE31-4F90-B6C4-88CDA7F7F7C4}">
      <dgm:prSet/>
      <dgm:spPr/>
      <dgm:t>
        <a:bodyPr/>
        <a:lstStyle/>
        <a:p>
          <a:endParaRPr lang="en-GB"/>
        </a:p>
      </dgm:t>
    </dgm:pt>
    <dgm:pt modelId="{E1332CA3-972B-4E21-B791-5D21968B158E}" type="sibTrans" cxnId="{EED53CF1-AE31-4F90-B6C4-88CDA7F7F7C4}">
      <dgm:prSet/>
      <dgm:spPr/>
      <dgm:t>
        <a:bodyPr/>
        <a:lstStyle/>
        <a:p>
          <a:endParaRPr lang="en-GB"/>
        </a:p>
      </dgm:t>
    </dgm:pt>
    <dgm:pt modelId="{8F802F34-13DF-4524-8B65-C33963B3A152}">
      <dgm:prSet phldrT="[Text]"/>
      <dgm:spPr/>
      <dgm:t>
        <a:bodyPr/>
        <a:lstStyle/>
        <a:p>
          <a:r>
            <a:rPr lang="en-GB" dirty="0"/>
            <a:t>Continually consider ways to free up time</a:t>
          </a:r>
        </a:p>
      </dgm:t>
    </dgm:pt>
    <dgm:pt modelId="{22F7684E-FCFE-4699-A34F-4060D9088003}" type="parTrans" cxnId="{3472CC16-8D9C-47FF-B90E-C9A11195133A}">
      <dgm:prSet/>
      <dgm:spPr/>
      <dgm:t>
        <a:bodyPr/>
        <a:lstStyle/>
        <a:p>
          <a:endParaRPr lang="en-GB"/>
        </a:p>
      </dgm:t>
    </dgm:pt>
    <dgm:pt modelId="{A0BD5ADD-9B9A-44D8-BDAF-EF84B89659AA}" type="sibTrans" cxnId="{3472CC16-8D9C-47FF-B90E-C9A11195133A}">
      <dgm:prSet/>
      <dgm:spPr/>
      <dgm:t>
        <a:bodyPr/>
        <a:lstStyle/>
        <a:p>
          <a:endParaRPr lang="en-GB"/>
        </a:p>
      </dgm:t>
    </dgm:pt>
    <dgm:pt modelId="{A375810D-1D32-4870-9EE6-AA361DC54809}">
      <dgm:prSet phldrT="[Text]"/>
      <dgm:spPr/>
      <dgm:t>
        <a:bodyPr/>
        <a:lstStyle/>
        <a:p>
          <a:r>
            <a:rPr lang="en-GB" dirty="0"/>
            <a:t>Set deadlines for each task</a:t>
          </a:r>
        </a:p>
      </dgm:t>
    </dgm:pt>
    <dgm:pt modelId="{0692E962-F0B9-4D9A-9BFF-4163DEF51580}" type="parTrans" cxnId="{750776DA-ADB6-4E7F-AC81-BD0BA18F4805}">
      <dgm:prSet/>
      <dgm:spPr/>
      <dgm:t>
        <a:bodyPr/>
        <a:lstStyle/>
        <a:p>
          <a:endParaRPr lang="en-GB"/>
        </a:p>
      </dgm:t>
    </dgm:pt>
    <dgm:pt modelId="{822744BA-47CA-4F49-9D72-3BC5E72C1493}" type="sibTrans" cxnId="{750776DA-ADB6-4E7F-AC81-BD0BA18F4805}">
      <dgm:prSet/>
      <dgm:spPr/>
      <dgm:t>
        <a:bodyPr/>
        <a:lstStyle/>
        <a:p>
          <a:endParaRPr lang="en-GB"/>
        </a:p>
      </dgm:t>
    </dgm:pt>
    <dgm:pt modelId="{3C45115E-67EC-4AC1-A594-9AEFFFE8259C}">
      <dgm:prSet phldrT="[Text]"/>
      <dgm:spPr/>
      <dgm:t>
        <a:bodyPr/>
        <a:lstStyle/>
        <a:p>
          <a:r>
            <a:rPr lang="en-GB" dirty="0"/>
            <a:t>Concentrate on just one thing at a time</a:t>
          </a:r>
        </a:p>
      </dgm:t>
    </dgm:pt>
    <dgm:pt modelId="{530E26FC-0564-4E5F-BC7A-28C55BDB4833}" type="parTrans" cxnId="{1ADC6A87-095E-4692-BD8D-1FEB0B374962}">
      <dgm:prSet/>
      <dgm:spPr/>
      <dgm:t>
        <a:bodyPr/>
        <a:lstStyle/>
        <a:p>
          <a:endParaRPr lang="en-GB"/>
        </a:p>
      </dgm:t>
    </dgm:pt>
    <dgm:pt modelId="{5AECC0A0-D68B-4352-B784-60DF29E88D99}" type="sibTrans" cxnId="{1ADC6A87-095E-4692-BD8D-1FEB0B374962}">
      <dgm:prSet/>
      <dgm:spPr/>
      <dgm:t>
        <a:bodyPr/>
        <a:lstStyle/>
        <a:p>
          <a:endParaRPr lang="en-GB"/>
        </a:p>
      </dgm:t>
    </dgm:pt>
    <dgm:pt modelId="{93A1D777-D10F-4A35-8C83-2B48B639E6F1}" type="pres">
      <dgm:prSet presAssocID="{9DAFAED8-E259-4E2E-B426-BD85A9C281E1}" presName="CompostProcess" presStyleCnt="0">
        <dgm:presLayoutVars>
          <dgm:dir/>
          <dgm:resizeHandles val="exact"/>
        </dgm:presLayoutVars>
      </dgm:prSet>
      <dgm:spPr/>
    </dgm:pt>
    <dgm:pt modelId="{29073BDA-5E3F-4991-8E8C-FD9567595FC9}" type="pres">
      <dgm:prSet presAssocID="{9DAFAED8-E259-4E2E-B426-BD85A9C281E1}" presName="arrow" presStyleLbl="bgShp" presStyleIdx="0" presStyleCnt="1"/>
      <dgm:spPr/>
    </dgm:pt>
    <dgm:pt modelId="{4A2D5F2A-0936-46A3-AFC9-CC388F7305A1}" type="pres">
      <dgm:prSet presAssocID="{9DAFAED8-E259-4E2E-B426-BD85A9C281E1}" presName="linearProcess" presStyleCnt="0"/>
      <dgm:spPr/>
    </dgm:pt>
    <dgm:pt modelId="{57A15A3D-5394-48AD-B93A-789B80CA2840}" type="pres">
      <dgm:prSet presAssocID="{9A3E2C3C-F073-436A-96B0-26516844DF53}" presName="textNode" presStyleLbl="node1" presStyleIdx="0" presStyleCnt="4">
        <dgm:presLayoutVars>
          <dgm:bulletEnabled val="1"/>
        </dgm:presLayoutVars>
      </dgm:prSet>
      <dgm:spPr/>
    </dgm:pt>
    <dgm:pt modelId="{9D427F84-D70F-4395-967B-835827FC3120}" type="pres">
      <dgm:prSet presAssocID="{E1332CA3-972B-4E21-B791-5D21968B158E}" presName="sibTrans" presStyleCnt="0"/>
      <dgm:spPr/>
    </dgm:pt>
    <dgm:pt modelId="{1CCB6366-03C4-4009-BA66-64B19D70AD98}" type="pres">
      <dgm:prSet presAssocID="{8F802F34-13DF-4524-8B65-C33963B3A152}" presName="textNode" presStyleLbl="node1" presStyleIdx="1" presStyleCnt="4">
        <dgm:presLayoutVars>
          <dgm:bulletEnabled val="1"/>
        </dgm:presLayoutVars>
      </dgm:prSet>
      <dgm:spPr/>
    </dgm:pt>
    <dgm:pt modelId="{1070DA04-3508-40F2-AE8D-81982C936546}" type="pres">
      <dgm:prSet presAssocID="{A0BD5ADD-9B9A-44D8-BDAF-EF84B89659AA}" presName="sibTrans" presStyleCnt="0"/>
      <dgm:spPr/>
    </dgm:pt>
    <dgm:pt modelId="{67748CBD-E4B9-472E-B276-6E06A1D87E54}" type="pres">
      <dgm:prSet presAssocID="{3C45115E-67EC-4AC1-A594-9AEFFFE8259C}" presName="textNode" presStyleLbl="node1" presStyleIdx="2" presStyleCnt="4">
        <dgm:presLayoutVars>
          <dgm:bulletEnabled val="1"/>
        </dgm:presLayoutVars>
      </dgm:prSet>
      <dgm:spPr/>
    </dgm:pt>
    <dgm:pt modelId="{1372DC25-6CB4-4AA7-AB5D-DE8DA2A17E4F}" type="pres">
      <dgm:prSet presAssocID="{5AECC0A0-D68B-4352-B784-60DF29E88D99}" presName="sibTrans" presStyleCnt="0"/>
      <dgm:spPr/>
    </dgm:pt>
    <dgm:pt modelId="{1EBD9379-FC8E-4B98-85A5-B6BBB4801285}" type="pres">
      <dgm:prSet presAssocID="{A375810D-1D32-4870-9EE6-AA361DC5480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5FF7713-AD65-4D75-918A-BF58E3533428}" type="presOf" srcId="{9A3E2C3C-F073-436A-96B0-26516844DF53}" destId="{57A15A3D-5394-48AD-B93A-789B80CA2840}" srcOrd="0" destOrd="0" presId="urn:microsoft.com/office/officeart/2005/8/layout/hProcess9"/>
    <dgm:cxn modelId="{3472CC16-8D9C-47FF-B90E-C9A11195133A}" srcId="{9DAFAED8-E259-4E2E-B426-BD85A9C281E1}" destId="{8F802F34-13DF-4524-8B65-C33963B3A152}" srcOrd="1" destOrd="0" parTransId="{22F7684E-FCFE-4699-A34F-4060D9088003}" sibTransId="{A0BD5ADD-9B9A-44D8-BDAF-EF84B89659AA}"/>
    <dgm:cxn modelId="{BB76291F-9A60-4FEF-BB3C-8B687E721A03}" type="presOf" srcId="{9DAFAED8-E259-4E2E-B426-BD85A9C281E1}" destId="{93A1D777-D10F-4A35-8C83-2B48B639E6F1}" srcOrd="0" destOrd="0" presId="urn:microsoft.com/office/officeart/2005/8/layout/hProcess9"/>
    <dgm:cxn modelId="{687CFC31-A590-4CC8-BE3C-B169997B397D}" type="presOf" srcId="{3C45115E-67EC-4AC1-A594-9AEFFFE8259C}" destId="{67748CBD-E4B9-472E-B276-6E06A1D87E54}" srcOrd="0" destOrd="0" presId="urn:microsoft.com/office/officeart/2005/8/layout/hProcess9"/>
    <dgm:cxn modelId="{1ADC6A87-095E-4692-BD8D-1FEB0B374962}" srcId="{9DAFAED8-E259-4E2E-B426-BD85A9C281E1}" destId="{3C45115E-67EC-4AC1-A594-9AEFFFE8259C}" srcOrd="2" destOrd="0" parTransId="{530E26FC-0564-4E5F-BC7A-28C55BDB4833}" sibTransId="{5AECC0A0-D68B-4352-B784-60DF29E88D99}"/>
    <dgm:cxn modelId="{739D7FA5-931B-4AAF-818F-0B3C0E42CA8C}" type="presOf" srcId="{8F802F34-13DF-4524-8B65-C33963B3A152}" destId="{1CCB6366-03C4-4009-BA66-64B19D70AD98}" srcOrd="0" destOrd="0" presId="urn:microsoft.com/office/officeart/2005/8/layout/hProcess9"/>
    <dgm:cxn modelId="{8FA9CCC5-590A-4659-A206-C92976ED44B4}" type="presOf" srcId="{A375810D-1D32-4870-9EE6-AA361DC54809}" destId="{1EBD9379-FC8E-4B98-85A5-B6BBB4801285}" srcOrd="0" destOrd="0" presId="urn:microsoft.com/office/officeart/2005/8/layout/hProcess9"/>
    <dgm:cxn modelId="{750776DA-ADB6-4E7F-AC81-BD0BA18F4805}" srcId="{9DAFAED8-E259-4E2E-B426-BD85A9C281E1}" destId="{A375810D-1D32-4870-9EE6-AA361DC54809}" srcOrd="3" destOrd="0" parTransId="{0692E962-F0B9-4D9A-9BFF-4163DEF51580}" sibTransId="{822744BA-47CA-4F49-9D72-3BC5E72C1493}"/>
    <dgm:cxn modelId="{EED53CF1-AE31-4F90-B6C4-88CDA7F7F7C4}" srcId="{9DAFAED8-E259-4E2E-B426-BD85A9C281E1}" destId="{9A3E2C3C-F073-436A-96B0-26516844DF53}" srcOrd="0" destOrd="0" parTransId="{9F20E5DA-2233-489E-B535-73F37F1E2052}" sibTransId="{E1332CA3-972B-4E21-B791-5D21968B158E}"/>
    <dgm:cxn modelId="{CEC62882-A944-4A04-8D0F-A6AB1DEFF9FD}" type="presParOf" srcId="{93A1D777-D10F-4A35-8C83-2B48B639E6F1}" destId="{29073BDA-5E3F-4991-8E8C-FD9567595FC9}" srcOrd="0" destOrd="0" presId="urn:microsoft.com/office/officeart/2005/8/layout/hProcess9"/>
    <dgm:cxn modelId="{F6A3CCB3-3FA2-4DE1-A76D-FE84CC8DA3FF}" type="presParOf" srcId="{93A1D777-D10F-4A35-8C83-2B48B639E6F1}" destId="{4A2D5F2A-0936-46A3-AFC9-CC388F7305A1}" srcOrd="1" destOrd="0" presId="urn:microsoft.com/office/officeart/2005/8/layout/hProcess9"/>
    <dgm:cxn modelId="{03595930-EA74-41AC-B526-8BC895A077DF}" type="presParOf" srcId="{4A2D5F2A-0936-46A3-AFC9-CC388F7305A1}" destId="{57A15A3D-5394-48AD-B93A-789B80CA2840}" srcOrd="0" destOrd="0" presId="urn:microsoft.com/office/officeart/2005/8/layout/hProcess9"/>
    <dgm:cxn modelId="{6A038CFF-A1F9-4F9A-925E-F62F60F29564}" type="presParOf" srcId="{4A2D5F2A-0936-46A3-AFC9-CC388F7305A1}" destId="{9D427F84-D70F-4395-967B-835827FC3120}" srcOrd="1" destOrd="0" presId="urn:microsoft.com/office/officeart/2005/8/layout/hProcess9"/>
    <dgm:cxn modelId="{E27415C1-360A-47CC-B2D7-F931E1B3B107}" type="presParOf" srcId="{4A2D5F2A-0936-46A3-AFC9-CC388F7305A1}" destId="{1CCB6366-03C4-4009-BA66-64B19D70AD98}" srcOrd="2" destOrd="0" presId="urn:microsoft.com/office/officeart/2005/8/layout/hProcess9"/>
    <dgm:cxn modelId="{93C6C749-0BCC-48B1-8B4C-07BF892F72BA}" type="presParOf" srcId="{4A2D5F2A-0936-46A3-AFC9-CC388F7305A1}" destId="{1070DA04-3508-40F2-AE8D-81982C936546}" srcOrd="3" destOrd="0" presId="urn:microsoft.com/office/officeart/2005/8/layout/hProcess9"/>
    <dgm:cxn modelId="{6A3AF384-2C73-44AA-B47B-3BCE3B6C8504}" type="presParOf" srcId="{4A2D5F2A-0936-46A3-AFC9-CC388F7305A1}" destId="{67748CBD-E4B9-472E-B276-6E06A1D87E54}" srcOrd="4" destOrd="0" presId="urn:microsoft.com/office/officeart/2005/8/layout/hProcess9"/>
    <dgm:cxn modelId="{05008798-7B32-4690-8BC1-591223A03FB7}" type="presParOf" srcId="{4A2D5F2A-0936-46A3-AFC9-CC388F7305A1}" destId="{1372DC25-6CB4-4AA7-AB5D-DE8DA2A17E4F}" srcOrd="5" destOrd="0" presId="urn:microsoft.com/office/officeart/2005/8/layout/hProcess9"/>
    <dgm:cxn modelId="{E451933D-988E-410F-9085-B6313A9A7E1B}" type="presParOf" srcId="{4A2D5F2A-0936-46A3-AFC9-CC388F7305A1}" destId="{1EBD9379-FC8E-4B98-85A5-B6BBB48012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5F775C-55BF-4A42-941B-B4CD182C98C7}" type="doc">
      <dgm:prSet loTypeId="urn:microsoft.com/office/officeart/2005/8/layout/cycle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8D52284-4DFC-4F67-B591-1C10E81DEA8B}">
      <dgm:prSet phldrT="[Text]"/>
      <dgm:spPr/>
      <dgm:t>
        <a:bodyPr/>
        <a:lstStyle/>
        <a:p>
          <a:r>
            <a:rPr lang="en-GB" dirty="0"/>
            <a:t>What happened? </a:t>
          </a:r>
        </a:p>
      </dgm:t>
    </dgm:pt>
    <dgm:pt modelId="{B0B728CA-5046-4CF3-817D-961E3F171654}" type="parTrans" cxnId="{2F0D2BF5-65DD-460F-834F-F9B767170AA9}">
      <dgm:prSet/>
      <dgm:spPr/>
      <dgm:t>
        <a:bodyPr/>
        <a:lstStyle/>
        <a:p>
          <a:endParaRPr lang="en-GB"/>
        </a:p>
      </dgm:t>
    </dgm:pt>
    <dgm:pt modelId="{E85438DF-115F-4A08-A77A-17F3D2456B0F}" type="sibTrans" cxnId="{2F0D2BF5-65DD-460F-834F-F9B767170AA9}">
      <dgm:prSet/>
      <dgm:spPr/>
      <dgm:t>
        <a:bodyPr/>
        <a:lstStyle/>
        <a:p>
          <a:endParaRPr lang="en-GB"/>
        </a:p>
      </dgm:t>
    </dgm:pt>
    <dgm:pt modelId="{9F8CB55D-4CEE-4DAA-A57D-50D830B5DFDE}">
      <dgm:prSet phldrT="[Text]"/>
      <dgm:spPr/>
      <dgm:t>
        <a:bodyPr/>
        <a:lstStyle/>
        <a:p>
          <a:r>
            <a:rPr lang="en-GB" dirty="0"/>
            <a:t>What were you thinking / feeling at the time?  </a:t>
          </a:r>
        </a:p>
      </dgm:t>
    </dgm:pt>
    <dgm:pt modelId="{6C4CED15-F6F7-4525-B96F-67CF6C8C9C8F}" type="parTrans" cxnId="{3F0F3BA2-AD6D-48A7-9883-FE932DEC5B41}">
      <dgm:prSet/>
      <dgm:spPr/>
      <dgm:t>
        <a:bodyPr/>
        <a:lstStyle/>
        <a:p>
          <a:endParaRPr lang="en-GB"/>
        </a:p>
      </dgm:t>
    </dgm:pt>
    <dgm:pt modelId="{3984C1A8-B8DB-4023-A8D2-F28968ABC97C}" type="sibTrans" cxnId="{3F0F3BA2-AD6D-48A7-9883-FE932DEC5B41}">
      <dgm:prSet/>
      <dgm:spPr/>
      <dgm:t>
        <a:bodyPr/>
        <a:lstStyle/>
        <a:p>
          <a:endParaRPr lang="en-GB"/>
        </a:p>
      </dgm:t>
    </dgm:pt>
    <dgm:pt modelId="{6DF94902-B1ED-40C9-80B0-F5AE026BD5CA}">
      <dgm:prSet phldrT="[Text]"/>
      <dgm:spPr/>
      <dgm:t>
        <a:bodyPr/>
        <a:lstStyle/>
        <a:p>
          <a:r>
            <a:rPr lang="en-GB" dirty="0"/>
            <a:t>What was good / bad about the experience?</a:t>
          </a:r>
        </a:p>
      </dgm:t>
    </dgm:pt>
    <dgm:pt modelId="{C21D50B6-FBDE-4EDE-82A0-722420FAC9E0}" type="parTrans" cxnId="{110AAEF1-ABE2-46C5-A4B2-C77BFC32736E}">
      <dgm:prSet/>
      <dgm:spPr/>
      <dgm:t>
        <a:bodyPr/>
        <a:lstStyle/>
        <a:p>
          <a:endParaRPr lang="en-GB"/>
        </a:p>
      </dgm:t>
    </dgm:pt>
    <dgm:pt modelId="{A47CC43D-FEBA-4BB5-A4D7-976CCA59EBF7}" type="sibTrans" cxnId="{110AAEF1-ABE2-46C5-A4B2-C77BFC32736E}">
      <dgm:prSet/>
      <dgm:spPr/>
      <dgm:t>
        <a:bodyPr/>
        <a:lstStyle/>
        <a:p>
          <a:endParaRPr lang="en-GB"/>
        </a:p>
      </dgm:t>
    </dgm:pt>
    <dgm:pt modelId="{D9F0B8D2-3E25-43D3-8F3D-374EF2642D5F}">
      <dgm:prSet phldrT="[Text]"/>
      <dgm:spPr/>
      <dgm:t>
        <a:bodyPr/>
        <a:lstStyle/>
        <a:p>
          <a:r>
            <a:rPr lang="en-GB" dirty="0"/>
            <a:t>What challenged you?</a:t>
          </a:r>
        </a:p>
      </dgm:t>
    </dgm:pt>
    <dgm:pt modelId="{BADCC290-47F7-453B-B7E8-A91386C8B6C9}" type="parTrans" cxnId="{9F23EAAD-50C9-4619-928C-E9AF6F420C2E}">
      <dgm:prSet/>
      <dgm:spPr/>
      <dgm:t>
        <a:bodyPr/>
        <a:lstStyle/>
        <a:p>
          <a:endParaRPr lang="en-GB"/>
        </a:p>
      </dgm:t>
    </dgm:pt>
    <dgm:pt modelId="{8010C04E-8642-48BB-9FC0-C6C85987053D}" type="sibTrans" cxnId="{9F23EAAD-50C9-4619-928C-E9AF6F420C2E}">
      <dgm:prSet/>
      <dgm:spPr/>
      <dgm:t>
        <a:bodyPr/>
        <a:lstStyle/>
        <a:p>
          <a:endParaRPr lang="en-GB"/>
        </a:p>
      </dgm:t>
    </dgm:pt>
    <dgm:pt modelId="{496F9438-B492-49C5-B873-F1978CC9B026}">
      <dgm:prSet phldrT="[Text]"/>
      <dgm:spPr/>
      <dgm:t>
        <a:bodyPr/>
        <a:lstStyle/>
        <a:p>
          <a:r>
            <a:rPr lang="en-GB" dirty="0"/>
            <a:t>What else could you have done?</a:t>
          </a:r>
        </a:p>
      </dgm:t>
    </dgm:pt>
    <dgm:pt modelId="{4940777C-BE0D-428F-AB79-832A4D31DC4F}" type="parTrans" cxnId="{691B2178-F4B7-4B66-B74B-9D827C6CA370}">
      <dgm:prSet/>
      <dgm:spPr/>
      <dgm:t>
        <a:bodyPr/>
        <a:lstStyle/>
        <a:p>
          <a:endParaRPr lang="en-GB"/>
        </a:p>
      </dgm:t>
    </dgm:pt>
    <dgm:pt modelId="{982861B4-1DCF-4CDA-B41F-948D2A991155}" type="sibTrans" cxnId="{691B2178-F4B7-4B66-B74B-9D827C6CA370}">
      <dgm:prSet/>
      <dgm:spPr/>
      <dgm:t>
        <a:bodyPr/>
        <a:lstStyle/>
        <a:p>
          <a:endParaRPr lang="en-GB"/>
        </a:p>
      </dgm:t>
    </dgm:pt>
    <dgm:pt modelId="{65560C50-ADCE-4236-A73A-0DFD4B14EC9D}" type="pres">
      <dgm:prSet presAssocID="{715F775C-55BF-4A42-941B-B4CD182C98C7}" presName="cycle" presStyleCnt="0">
        <dgm:presLayoutVars>
          <dgm:dir/>
          <dgm:resizeHandles val="exact"/>
        </dgm:presLayoutVars>
      </dgm:prSet>
      <dgm:spPr/>
    </dgm:pt>
    <dgm:pt modelId="{29800FB8-24F6-4C32-A195-AB7F0DBC7F7D}" type="pres">
      <dgm:prSet presAssocID="{68D52284-4DFC-4F67-B591-1C10E81DEA8B}" presName="dummy" presStyleCnt="0"/>
      <dgm:spPr/>
    </dgm:pt>
    <dgm:pt modelId="{6FB70F16-F200-453D-9F2A-1DC05395C78F}" type="pres">
      <dgm:prSet presAssocID="{68D52284-4DFC-4F67-B591-1C10E81DEA8B}" presName="node" presStyleLbl="revTx" presStyleIdx="0" presStyleCnt="5">
        <dgm:presLayoutVars>
          <dgm:bulletEnabled val="1"/>
        </dgm:presLayoutVars>
      </dgm:prSet>
      <dgm:spPr/>
    </dgm:pt>
    <dgm:pt modelId="{10D602ED-FA59-4969-ABDB-26FD2A4C19A9}" type="pres">
      <dgm:prSet presAssocID="{E85438DF-115F-4A08-A77A-17F3D2456B0F}" presName="sibTrans" presStyleLbl="node1" presStyleIdx="0" presStyleCnt="5"/>
      <dgm:spPr/>
    </dgm:pt>
    <dgm:pt modelId="{16A4AE35-5023-4AFC-A37D-052EC648562F}" type="pres">
      <dgm:prSet presAssocID="{9F8CB55D-4CEE-4DAA-A57D-50D830B5DFDE}" presName="dummy" presStyleCnt="0"/>
      <dgm:spPr/>
    </dgm:pt>
    <dgm:pt modelId="{1D34CC23-0E78-43D9-B017-1C45CBFDD2C4}" type="pres">
      <dgm:prSet presAssocID="{9F8CB55D-4CEE-4DAA-A57D-50D830B5DFDE}" presName="node" presStyleLbl="revTx" presStyleIdx="1" presStyleCnt="5">
        <dgm:presLayoutVars>
          <dgm:bulletEnabled val="1"/>
        </dgm:presLayoutVars>
      </dgm:prSet>
      <dgm:spPr/>
    </dgm:pt>
    <dgm:pt modelId="{665C1D90-3E0A-45ED-BECF-0CBE6882DAA5}" type="pres">
      <dgm:prSet presAssocID="{3984C1A8-B8DB-4023-A8D2-F28968ABC97C}" presName="sibTrans" presStyleLbl="node1" presStyleIdx="1" presStyleCnt="5"/>
      <dgm:spPr/>
    </dgm:pt>
    <dgm:pt modelId="{FA054229-B882-4D33-ACC2-B87535726E16}" type="pres">
      <dgm:prSet presAssocID="{6DF94902-B1ED-40C9-80B0-F5AE026BD5CA}" presName="dummy" presStyleCnt="0"/>
      <dgm:spPr/>
    </dgm:pt>
    <dgm:pt modelId="{966F4329-4A1A-4761-B01B-0D560C195F92}" type="pres">
      <dgm:prSet presAssocID="{6DF94902-B1ED-40C9-80B0-F5AE026BD5CA}" presName="node" presStyleLbl="revTx" presStyleIdx="2" presStyleCnt="5">
        <dgm:presLayoutVars>
          <dgm:bulletEnabled val="1"/>
        </dgm:presLayoutVars>
      </dgm:prSet>
      <dgm:spPr/>
    </dgm:pt>
    <dgm:pt modelId="{5B533192-010D-428D-89F0-E2E60CF909A3}" type="pres">
      <dgm:prSet presAssocID="{A47CC43D-FEBA-4BB5-A4D7-976CCA59EBF7}" presName="sibTrans" presStyleLbl="node1" presStyleIdx="2" presStyleCnt="5"/>
      <dgm:spPr/>
    </dgm:pt>
    <dgm:pt modelId="{D4165667-A463-40EC-991F-AD835372C030}" type="pres">
      <dgm:prSet presAssocID="{D9F0B8D2-3E25-43D3-8F3D-374EF2642D5F}" presName="dummy" presStyleCnt="0"/>
      <dgm:spPr/>
    </dgm:pt>
    <dgm:pt modelId="{51A24F9C-C36D-4920-B2FA-22A4D80076DE}" type="pres">
      <dgm:prSet presAssocID="{D9F0B8D2-3E25-43D3-8F3D-374EF2642D5F}" presName="node" presStyleLbl="revTx" presStyleIdx="3" presStyleCnt="5">
        <dgm:presLayoutVars>
          <dgm:bulletEnabled val="1"/>
        </dgm:presLayoutVars>
      </dgm:prSet>
      <dgm:spPr/>
    </dgm:pt>
    <dgm:pt modelId="{40830E9F-2A02-48DA-9D2B-AD6E97BA638E}" type="pres">
      <dgm:prSet presAssocID="{8010C04E-8642-48BB-9FC0-C6C85987053D}" presName="sibTrans" presStyleLbl="node1" presStyleIdx="3" presStyleCnt="5"/>
      <dgm:spPr/>
    </dgm:pt>
    <dgm:pt modelId="{58CFE396-3A91-411D-9F1E-061A105FC515}" type="pres">
      <dgm:prSet presAssocID="{496F9438-B492-49C5-B873-F1978CC9B026}" presName="dummy" presStyleCnt="0"/>
      <dgm:spPr/>
    </dgm:pt>
    <dgm:pt modelId="{F05D20CE-9997-44B7-811A-3C4151C79D15}" type="pres">
      <dgm:prSet presAssocID="{496F9438-B492-49C5-B873-F1978CC9B026}" presName="node" presStyleLbl="revTx" presStyleIdx="4" presStyleCnt="5">
        <dgm:presLayoutVars>
          <dgm:bulletEnabled val="1"/>
        </dgm:presLayoutVars>
      </dgm:prSet>
      <dgm:spPr/>
    </dgm:pt>
    <dgm:pt modelId="{844C0D7A-B9EC-4B69-AC5D-41DD6AE455BC}" type="pres">
      <dgm:prSet presAssocID="{982861B4-1DCF-4CDA-B41F-948D2A991155}" presName="sibTrans" presStyleLbl="node1" presStyleIdx="4" presStyleCnt="5"/>
      <dgm:spPr/>
    </dgm:pt>
  </dgm:ptLst>
  <dgm:cxnLst>
    <dgm:cxn modelId="{8F2B8303-DCD7-4C10-B216-0DF40AA591B2}" type="presOf" srcId="{68D52284-4DFC-4F67-B591-1C10E81DEA8B}" destId="{6FB70F16-F200-453D-9F2A-1DC05395C78F}" srcOrd="0" destOrd="0" presId="urn:microsoft.com/office/officeart/2005/8/layout/cycle1"/>
    <dgm:cxn modelId="{107A431E-A56B-449F-BD15-AE28E18AB9B1}" type="presOf" srcId="{496F9438-B492-49C5-B873-F1978CC9B026}" destId="{F05D20CE-9997-44B7-811A-3C4151C79D15}" srcOrd="0" destOrd="0" presId="urn:microsoft.com/office/officeart/2005/8/layout/cycle1"/>
    <dgm:cxn modelId="{DECEC51F-DE4D-4215-860B-B970E21B01F0}" type="presOf" srcId="{715F775C-55BF-4A42-941B-B4CD182C98C7}" destId="{65560C50-ADCE-4236-A73A-0DFD4B14EC9D}" srcOrd="0" destOrd="0" presId="urn:microsoft.com/office/officeart/2005/8/layout/cycle1"/>
    <dgm:cxn modelId="{2351B54A-CF86-463A-8993-B34269C359B7}" type="presOf" srcId="{9F8CB55D-4CEE-4DAA-A57D-50D830B5DFDE}" destId="{1D34CC23-0E78-43D9-B017-1C45CBFDD2C4}" srcOrd="0" destOrd="0" presId="urn:microsoft.com/office/officeart/2005/8/layout/cycle1"/>
    <dgm:cxn modelId="{8E954E55-FD67-4066-98D3-1E1344A62EE2}" type="presOf" srcId="{A47CC43D-FEBA-4BB5-A4D7-976CCA59EBF7}" destId="{5B533192-010D-428D-89F0-E2E60CF909A3}" srcOrd="0" destOrd="0" presId="urn:microsoft.com/office/officeart/2005/8/layout/cycle1"/>
    <dgm:cxn modelId="{691B2178-F4B7-4B66-B74B-9D827C6CA370}" srcId="{715F775C-55BF-4A42-941B-B4CD182C98C7}" destId="{496F9438-B492-49C5-B873-F1978CC9B026}" srcOrd="4" destOrd="0" parTransId="{4940777C-BE0D-428F-AB79-832A4D31DC4F}" sibTransId="{982861B4-1DCF-4CDA-B41F-948D2A991155}"/>
    <dgm:cxn modelId="{C5BCC97E-C790-4D2D-98AB-D7795E38E14D}" type="presOf" srcId="{E85438DF-115F-4A08-A77A-17F3D2456B0F}" destId="{10D602ED-FA59-4969-ABDB-26FD2A4C19A9}" srcOrd="0" destOrd="0" presId="urn:microsoft.com/office/officeart/2005/8/layout/cycle1"/>
    <dgm:cxn modelId="{D76B8397-9CDD-423C-B075-4C71559971A7}" type="presOf" srcId="{D9F0B8D2-3E25-43D3-8F3D-374EF2642D5F}" destId="{51A24F9C-C36D-4920-B2FA-22A4D80076DE}" srcOrd="0" destOrd="0" presId="urn:microsoft.com/office/officeart/2005/8/layout/cycle1"/>
    <dgm:cxn modelId="{B3B98D9E-6A29-476B-B1B7-0A45618442B1}" type="presOf" srcId="{982861B4-1DCF-4CDA-B41F-948D2A991155}" destId="{844C0D7A-B9EC-4B69-AC5D-41DD6AE455BC}" srcOrd="0" destOrd="0" presId="urn:microsoft.com/office/officeart/2005/8/layout/cycle1"/>
    <dgm:cxn modelId="{3F0F3BA2-AD6D-48A7-9883-FE932DEC5B41}" srcId="{715F775C-55BF-4A42-941B-B4CD182C98C7}" destId="{9F8CB55D-4CEE-4DAA-A57D-50D830B5DFDE}" srcOrd="1" destOrd="0" parTransId="{6C4CED15-F6F7-4525-B96F-67CF6C8C9C8F}" sibTransId="{3984C1A8-B8DB-4023-A8D2-F28968ABC97C}"/>
    <dgm:cxn modelId="{FBCE6BA3-C57E-4F46-AB8E-F6EA490195D5}" type="presOf" srcId="{6DF94902-B1ED-40C9-80B0-F5AE026BD5CA}" destId="{966F4329-4A1A-4761-B01B-0D560C195F92}" srcOrd="0" destOrd="0" presId="urn:microsoft.com/office/officeart/2005/8/layout/cycle1"/>
    <dgm:cxn modelId="{9F23EAAD-50C9-4619-928C-E9AF6F420C2E}" srcId="{715F775C-55BF-4A42-941B-B4CD182C98C7}" destId="{D9F0B8D2-3E25-43D3-8F3D-374EF2642D5F}" srcOrd="3" destOrd="0" parTransId="{BADCC290-47F7-453B-B7E8-A91386C8B6C9}" sibTransId="{8010C04E-8642-48BB-9FC0-C6C85987053D}"/>
    <dgm:cxn modelId="{27D5E0CA-FE33-453D-89F8-E4B2D1393B76}" type="presOf" srcId="{8010C04E-8642-48BB-9FC0-C6C85987053D}" destId="{40830E9F-2A02-48DA-9D2B-AD6E97BA638E}" srcOrd="0" destOrd="0" presId="urn:microsoft.com/office/officeart/2005/8/layout/cycle1"/>
    <dgm:cxn modelId="{110AAEF1-ABE2-46C5-A4B2-C77BFC32736E}" srcId="{715F775C-55BF-4A42-941B-B4CD182C98C7}" destId="{6DF94902-B1ED-40C9-80B0-F5AE026BD5CA}" srcOrd="2" destOrd="0" parTransId="{C21D50B6-FBDE-4EDE-82A0-722420FAC9E0}" sibTransId="{A47CC43D-FEBA-4BB5-A4D7-976CCA59EBF7}"/>
    <dgm:cxn modelId="{DF140DF3-88F8-497C-92E4-BFBF064520B9}" type="presOf" srcId="{3984C1A8-B8DB-4023-A8D2-F28968ABC97C}" destId="{665C1D90-3E0A-45ED-BECF-0CBE6882DAA5}" srcOrd="0" destOrd="0" presId="urn:microsoft.com/office/officeart/2005/8/layout/cycle1"/>
    <dgm:cxn modelId="{2F0D2BF5-65DD-460F-834F-F9B767170AA9}" srcId="{715F775C-55BF-4A42-941B-B4CD182C98C7}" destId="{68D52284-4DFC-4F67-B591-1C10E81DEA8B}" srcOrd="0" destOrd="0" parTransId="{B0B728CA-5046-4CF3-817D-961E3F171654}" sibTransId="{E85438DF-115F-4A08-A77A-17F3D2456B0F}"/>
    <dgm:cxn modelId="{737B5B5E-19D2-43E2-8CEF-DACC2B9A669E}" type="presParOf" srcId="{65560C50-ADCE-4236-A73A-0DFD4B14EC9D}" destId="{29800FB8-24F6-4C32-A195-AB7F0DBC7F7D}" srcOrd="0" destOrd="0" presId="urn:microsoft.com/office/officeart/2005/8/layout/cycle1"/>
    <dgm:cxn modelId="{8E3509C1-38BD-4F82-8FDD-EE937F52C497}" type="presParOf" srcId="{65560C50-ADCE-4236-A73A-0DFD4B14EC9D}" destId="{6FB70F16-F200-453D-9F2A-1DC05395C78F}" srcOrd="1" destOrd="0" presId="urn:microsoft.com/office/officeart/2005/8/layout/cycle1"/>
    <dgm:cxn modelId="{F5AE04A4-4F9C-4631-9205-6C07ED476CE3}" type="presParOf" srcId="{65560C50-ADCE-4236-A73A-0DFD4B14EC9D}" destId="{10D602ED-FA59-4969-ABDB-26FD2A4C19A9}" srcOrd="2" destOrd="0" presId="urn:microsoft.com/office/officeart/2005/8/layout/cycle1"/>
    <dgm:cxn modelId="{38B26FE0-5821-4ED0-BCDE-F08CEF00565F}" type="presParOf" srcId="{65560C50-ADCE-4236-A73A-0DFD4B14EC9D}" destId="{16A4AE35-5023-4AFC-A37D-052EC648562F}" srcOrd="3" destOrd="0" presId="urn:microsoft.com/office/officeart/2005/8/layout/cycle1"/>
    <dgm:cxn modelId="{ECE9AD44-B0A4-47A0-B20A-744E630072A4}" type="presParOf" srcId="{65560C50-ADCE-4236-A73A-0DFD4B14EC9D}" destId="{1D34CC23-0E78-43D9-B017-1C45CBFDD2C4}" srcOrd="4" destOrd="0" presId="urn:microsoft.com/office/officeart/2005/8/layout/cycle1"/>
    <dgm:cxn modelId="{7278AEC3-05AB-4A42-B3BE-43A4E35A5DC2}" type="presParOf" srcId="{65560C50-ADCE-4236-A73A-0DFD4B14EC9D}" destId="{665C1D90-3E0A-45ED-BECF-0CBE6882DAA5}" srcOrd="5" destOrd="0" presId="urn:microsoft.com/office/officeart/2005/8/layout/cycle1"/>
    <dgm:cxn modelId="{D74BA7F2-05FF-4806-B1D3-5B58B3254D24}" type="presParOf" srcId="{65560C50-ADCE-4236-A73A-0DFD4B14EC9D}" destId="{FA054229-B882-4D33-ACC2-B87535726E16}" srcOrd="6" destOrd="0" presId="urn:microsoft.com/office/officeart/2005/8/layout/cycle1"/>
    <dgm:cxn modelId="{F48541CB-1E4C-4402-91FC-27561AC51A2B}" type="presParOf" srcId="{65560C50-ADCE-4236-A73A-0DFD4B14EC9D}" destId="{966F4329-4A1A-4761-B01B-0D560C195F92}" srcOrd="7" destOrd="0" presId="urn:microsoft.com/office/officeart/2005/8/layout/cycle1"/>
    <dgm:cxn modelId="{7ED5508B-39CE-4D74-9B8A-890032F61AA6}" type="presParOf" srcId="{65560C50-ADCE-4236-A73A-0DFD4B14EC9D}" destId="{5B533192-010D-428D-89F0-E2E60CF909A3}" srcOrd="8" destOrd="0" presId="urn:microsoft.com/office/officeart/2005/8/layout/cycle1"/>
    <dgm:cxn modelId="{0AC731AB-ECCA-4A97-A3BB-25BED11F493A}" type="presParOf" srcId="{65560C50-ADCE-4236-A73A-0DFD4B14EC9D}" destId="{D4165667-A463-40EC-991F-AD835372C030}" srcOrd="9" destOrd="0" presId="urn:microsoft.com/office/officeart/2005/8/layout/cycle1"/>
    <dgm:cxn modelId="{1CDA4A69-E2E7-4BFC-86A3-79C8D7F622EE}" type="presParOf" srcId="{65560C50-ADCE-4236-A73A-0DFD4B14EC9D}" destId="{51A24F9C-C36D-4920-B2FA-22A4D80076DE}" srcOrd="10" destOrd="0" presId="urn:microsoft.com/office/officeart/2005/8/layout/cycle1"/>
    <dgm:cxn modelId="{3234A69C-EA44-4D59-B0C3-204658954E1F}" type="presParOf" srcId="{65560C50-ADCE-4236-A73A-0DFD4B14EC9D}" destId="{40830E9F-2A02-48DA-9D2B-AD6E97BA638E}" srcOrd="11" destOrd="0" presId="urn:microsoft.com/office/officeart/2005/8/layout/cycle1"/>
    <dgm:cxn modelId="{E7DE16E3-F681-45FC-84DC-AAD9A4744009}" type="presParOf" srcId="{65560C50-ADCE-4236-A73A-0DFD4B14EC9D}" destId="{58CFE396-3A91-411D-9F1E-061A105FC515}" srcOrd="12" destOrd="0" presId="urn:microsoft.com/office/officeart/2005/8/layout/cycle1"/>
    <dgm:cxn modelId="{F4257625-EC92-4FBD-AA69-A19EEC4975F4}" type="presParOf" srcId="{65560C50-ADCE-4236-A73A-0DFD4B14EC9D}" destId="{F05D20CE-9997-44B7-811A-3C4151C79D15}" srcOrd="13" destOrd="0" presId="urn:microsoft.com/office/officeart/2005/8/layout/cycle1"/>
    <dgm:cxn modelId="{57689155-F090-4B29-A002-595F5C56C366}" type="presParOf" srcId="{65560C50-ADCE-4236-A73A-0DFD4B14EC9D}" destId="{844C0D7A-B9EC-4B69-AC5D-41DD6AE455B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3BDA-5E3F-4991-8E8C-FD9567595FC9}">
      <dsp:nvSpPr>
        <dsp:cNvPr id="0" name=""/>
        <dsp:cNvSpPr/>
      </dsp:nvSpPr>
      <dsp:spPr>
        <a:xfrm>
          <a:off x="619720" y="0"/>
          <a:ext cx="7023496" cy="521334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15A3D-5394-48AD-B93A-789B80CA2840}">
      <dsp:nvSpPr>
        <dsp:cNvPr id="0" name=""/>
        <dsp:cNvSpPr/>
      </dsp:nvSpPr>
      <dsp:spPr>
        <a:xfrm>
          <a:off x="3631" y="1564004"/>
          <a:ext cx="1587629" cy="208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Realistic, clear objectives and purposes</a:t>
          </a:r>
        </a:p>
      </dsp:txBody>
      <dsp:txXfrm>
        <a:off x="81133" y="1641506"/>
        <a:ext cx="1432625" cy="1930336"/>
      </dsp:txXfrm>
    </dsp:sp>
    <dsp:sp modelId="{F6745CDF-414D-44D1-9339-633E6F6A9D3D}">
      <dsp:nvSpPr>
        <dsp:cNvPr id="0" name=""/>
        <dsp:cNvSpPr/>
      </dsp:nvSpPr>
      <dsp:spPr>
        <a:xfrm>
          <a:off x="1670642" y="1564004"/>
          <a:ext cx="1587629" cy="2085340"/>
        </a:xfrm>
        <a:prstGeom prst="roundRect">
          <a:avLst/>
        </a:prstGeom>
        <a:solidFill>
          <a:schemeClr val="accent2">
            <a:hueOff val="-2244894"/>
            <a:satOff val="3863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Focused on defined aspect (e.g. a specific study skill)</a:t>
          </a:r>
        </a:p>
      </dsp:txBody>
      <dsp:txXfrm>
        <a:off x="1748144" y="1641506"/>
        <a:ext cx="1432625" cy="1930336"/>
      </dsp:txXfrm>
    </dsp:sp>
    <dsp:sp modelId="{67748CBD-E4B9-472E-B276-6E06A1D87E54}">
      <dsp:nvSpPr>
        <dsp:cNvPr id="0" name=""/>
        <dsp:cNvSpPr/>
      </dsp:nvSpPr>
      <dsp:spPr>
        <a:xfrm>
          <a:off x="3337653" y="1564004"/>
          <a:ext cx="1587629" cy="2085340"/>
        </a:xfrm>
        <a:prstGeom prst="roundRect">
          <a:avLst/>
        </a:prstGeom>
        <a:solidFill>
          <a:schemeClr val="accent2">
            <a:hueOff val="-4489789"/>
            <a:satOff val="7726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Advance preparation by tutor &amp; student  </a:t>
          </a:r>
        </a:p>
      </dsp:txBody>
      <dsp:txXfrm>
        <a:off x="3415155" y="1641506"/>
        <a:ext cx="1432625" cy="1930336"/>
      </dsp:txXfrm>
    </dsp:sp>
    <dsp:sp modelId="{1EBD9379-FC8E-4B98-85A5-B6BBB4801285}">
      <dsp:nvSpPr>
        <dsp:cNvPr id="0" name=""/>
        <dsp:cNvSpPr/>
      </dsp:nvSpPr>
      <dsp:spPr>
        <a:xfrm>
          <a:off x="5004664" y="1564004"/>
          <a:ext cx="1587629" cy="208534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prstClr val="white"/>
              </a:solidFill>
              <a:latin typeface="Arial" panose="020B0604020202020204"/>
              <a:ea typeface="+mn-ea"/>
              <a:cs typeface="+mn-cs"/>
            </a:rPr>
            <a:t>Positive and  supportive session </a:t>
          </a:r>
        </a:p>
      </dsp:txBody>
      <dsp:txXfrm>
        <a:off x="5082166" y="1641506"/>
        <a:ext cx="1432625" cy="1930336"/>
      </dsp:txXfrm>
    </dsp:sp>
    <dsp:sp modelId="{DA1943E4-BADE-4037-A065-015C29E7B718}">
      <dsp:nvSpPr>
        <dsp:cNvPr id="0" name=""/>
        <dsp:cNvSpPr/>
      </dsp:nvSpPr>
      <dsp:spPr>
        <a:xfrm>
          <a:off x="6671676" y="1564004"/>
          <a:ext cx="1587629" cy="2085340"/>
        </a:xfrm>
        <a:prstGeom prst="roundRect">
          <a:avLst/>
        </a:prstGeom>
        <a:solidFill>
          <a:schemeClr val="accent2">
            <a:hueOff val="-8979577"/>
            <a:satOff val="15451"/>
            <a:lumOff val="-1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Follow-up </a:t>
          </a:r>
          <a:endParaRPr lang="en-GB" sz="1900" kern="1200" dirty="0"/>
        </a:p>
      </dsp:txBody>
      <dsp:txXfrm>
        <a:off x="6749178" y="1641506"/>
        <a:ext cx="1432625" cy="1930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73BDA-5E3F-4991-8E8C-FD9567595FC9}">
      <dsp:nvSpPr>
        <dsp:cNvPr id="0" name=""/>
        <dsp:cNvSpPr/>
      </dsp:nvSpPr>
      <dsp:spPr>
        <a:xfrm>
          <a:off x="619720" y="0"/>
          <a:ext cx="7023496" cy="521334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15A3D-5394-48AD-B93A-789B80CA2840}">
      <dsp:nvSpPr>
        <dsp:cNvPr id="0" name=""/>
        <dsp:cNvSpPr/>
      </dsp:nvSpPr>
      <dsp:spPr>
        <a:xfrm>
          <a:off x="4135" y="1564004"/>
          <a:ext cx="1989076" cy="208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Find a reason to enjoy each task</a:t>
          </a:r>
        </a:p>
      </dsp:txBody>
      <dsp:txXfrm>
        <a:off x="101234" y="1661103"/>
        <a:ext cx="1794878" cy="1891142"/>
      </dsp:txXfrm>
    </dsp:sp>
    <dsp:sp modelId="{1CCB6366-03C4-4009-BA66-64B19D70AD98}">
      <dsp:nvSpPr>
        <dsp:cNvPr id="0" name=""/>
        <dsp:cNvSpPr/>
      </dsp:nvSpPr>
      <dsp:spPr>
        <a:xfrm>
          <a:off x="2092665" y="1564004"/>
          <a:ext cx="1989076" cy="2085340"/>
        </a:xfrm>
        <a:prstGeom prst="roundRect">
          <a:avLst/>
        </a:prstGeom>
        <a:solidFill>
          <a:schemeClr val="accent2">
            <a:hueOff val="-2993193"/>
            <a:satOff val="5150"/>
            <a:lumOff val="-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Continually consider ways to free up time</a:t>
          </a:r>
        </a:p>
      </dsp:txBody>
      <dsp:txXfrm>
        <a:off x="2189764" y="1661103"/>
        <a:ext cx="1794878" cy="1891142"/>
      </dsp:txXfrm>
    </dsp:sp>
    <dsp:sp modelId="{67748CBD-E4B9-472E-B276-6E06A1D87E54}">
      <dsp:nvSpPr>
        <dsp:cNvPr id="0" name=""/>
        <dsp:cNvSpPr/>
      </dsp:nvSpPr>
      <dsp:spPr>
        <a:xfrm>
          <a:off x="4181195" y="1564004"/>
          <a:ext cx="1989076" cy="2085340"/>
        </a:xfrm>
        <a:prstGeom prst="roundRect">
          <a:avLst/>
        </a:prstGeom>
        <a:solidFill>
          <a:schemeClr val="accent2">
            <a:hueOff val="-5986385"/>
            <a:satOff val="10301"/>
            <a:lumOff val="-122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Concentrate on just one thing at a time</a:t>
          </a:r>
        </a:p>
      </dsp:txBody>
      <dsp:txXfrm>
        <a:off x="4278294" y="1661103"/>
        <a:ext cx="1794878" cy="1891142"/>
      </dsp:txXfrm>
    </dsp:sp>
    <dsp:sp modelId="{1EBD9379-FC8E-4B98-85A5-B6BBB4801285}">
      <dsp:nvSpPr>
        <dsp:cNvPr id="0" name=""/>
        <dsp:cNvSpPr/>
      </dsp:nvSpPr>
      <dsp:spPr>
        <a:xfrm>
          <a:off x="6269725" y="1564004"/>
          <a:ext cx="1989076" cy="2085340"/>
        </a:xfrm>
        <a:prstGeom prst="roundRect">
          <a:avLst/>
        </a:prstGeom>
        <a:solidFill>
          <a:schemeClr val="accent2">
            <a:hueOff val="-8979577"/>
            <a:satOff val="15451"/>
            <a:lumOff val="-1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Set deadlines for each task</a:t>
          </a:r>
        </a:p>
      </dsp:txBody>
      <dsp:txXfrm>
        <a:off x="6366824" y="1661103"/>
        <a:ext cx="1794878" cy="189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0F16-F200-453D-9F2A-1DC05395C78F}">
      <dsp:nvSpPr>
        <dsp:cNvPr id="0" name=""/>
        <dsp:cNvSpPr/>
      </dsp:nvSpPr>
      <dsp:spPr>
        <a:xfrm>
          <a:off x="4748474" y="36177"/>
          <a:ext cx="1291083" cy="129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happened? </a:t>
          </a:r>
        </a:p>
      </dsp:txBody>
      <dsp:txXfrm>
        <a:off x="4748474" y="36177"/>
        <a:ext cx="1291083" cy="1291083"/>
      </dsp:txXfrm>
    </dsp:sp>
    <dsp:sp modelId="{10D602ED-FA59-4969-ABDB-26FD2A4C19A9}">
      <dsp:nvSpPr>
        <dsp:cNvPr id="0" name=""/>
        <dsp:cNvSpPr/>
      </dsp:nvSpPr>
      <dsp:spPr>
        <a:xfrm>
          <a:off x="1710751" y="-1249"/>
          <a:ext cx="4841434" cy="4841434"/>
        </a:xfrm>
        <a:prstGeom prst="circularArrow">
          <a:avLst>
            <a:gd name="adj1" fmla="val 5200"/>
            <a:gd name="adj2" fmla="val 335912"/>
            <a:gd name="adj3" fmla="val 21293247"/>
            <a:gd name="adj4" fmla="val 19766234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4CC23-0E78-43D9-B017-1C45CBFDD2C4}">
      <dsp:nvSpPr>
        <dsp:cNvPr id="0" name=""/>
        <dsp:cNvSpPr/>
      </dsp:nvSpPr>
      <dsp:spPr>
        <a:xfrm>
          <a:off x="5528772" y="2437686"/>
          <a:ext cx="1291083" cy="129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were you thinking / feeling at the time?  </a:t>
          </a:r>
        </a:p>
      </dsp:txBody>
      <dsp:txXfrm>
        <a:off x="5528772" y="2437686"/>
        <a:ext cx="1291083" cy="1291083"/>
      </dsp:txXfrm>
    </dsp:sp>
    <dsp:sp modelId="{665C1D90-3E0A-45ED-BECF-0CBE6882DAA5}">
      <dsp:nvSpPr>
        <dsp:cNvPr id="0" name=""/>
        <dsp:cNvSpPr/>
      </dsp:nvSpPr>
      <dsp:spPr>
        <a:xfrm>
          <a:off x="1710751" y="-1249"/>
          <a:ext cx="4841434" cy="4841434"/>
        </a:xfrm>
        <a:prstGeom prst="circularArrow">
          <a:avLst>
            <a:gd name="adj1" fmla="val 5200"/>
            <a:gd name="adj2" fmla="val 335912"/>
            <a:gd name="adj3" fmla="val 4014704"/>
            <a:gd name="adj4" fmla="val 2253427"/>
            <a:gd name="adj5" fmla="val 6067"/>
          </a:avLst>
        </a:prstGeom>
        <a:solidFill>
          <a:schemeClr val="accent2">
            <a:hueOff val="-2244894"/>
            <a:satOff val="3863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F4329-4A1A-4761-B01B-0D560C195F92}">
      <dsp:nvSpPr>
        <dsp:cNvPr id="0" name=""/>
        <dsp:cNvSpPr/>
      </dsp:nvSpPr>
      <dsp:spPr>
        <a:xfrm>
          <a:off x="3485926" y="3921901"/>
          <a:ext cx="1291083" cy="129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was good / bad about the experience?</a:t>
          </a:r>
        </a:p>
      </dsp:txBody>
      <dsp:txXfrm>
        <a:off x="3485926" y="3921901"/>
        <a:ext cx="1291083" cy="1291083"/>
      </dsp:txXfrm>
    </dsp:sp>
    <dsp:sp modelId="{5B533192-010D-428D-89F0-E2E60CF909A3}">
      <dsp:nvSpPr>
        <dsp:cNvPr id="0" name=""/>
        <dsp:cNvSpPr/>
      </dsp:nvSpPr>
      <dsp:spPr>
        <a:xfrm>
          <a:off x="1710751" y="-1249"/>
          <a:ext cx="4841434" cy="4841434"/>
        </a:xfrm>
        <a:prstGeom prst="circularArrow">
          <a:avLst>
            <a:gd name="adj1" fmla="val 5200"/>
            <a:gd name="adj2" fmla="val 335912"/>
            <a:gd name="adj3" fmla="val 8210661"/>
            <a:gd name="adj4" fmla="val 6449384"/>
            <a:gd name="adj5" fmla="val 6067"/>
          </a:avLst>
        </a:prstGeom>
        <a:solidFill>
          <a:schemeClr val="accent2">
            <a:hueOff val="-4489789"/>
            <a:satOff val="7726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24F9C-C36D-4920-B2FA-22A4D80076DE}">
      <dsp:nvSpPr>
        <dsp:cNvPr id="0" name=""/>
        <dsp:cNvSpPr/>
      </dsp:nvSpPr>
      <dsp:spPr>
        <a:xfrm>
          <a:off x="1443080" y="2437686"/>
          <a:ext cx="1291083" cy="129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challenged you?</a:t>
          </a:r>
        </a:p>
      </dsp:txBody>
      <dsp:txXfrm>
        <a:off x="1443080" y="2437686"/>
        <a:ext cx="1291083" cy="1291083"/>
      </dsp:txXfrm>
    </dsp:sp>
    <dsp:sp modelId="{40830E9F-2A02-48DA-9D2B-AD6E97BA638E}">
      <dsp:nvSpPr>
        <dsp:cNvPr id="0" name=""/>
        <dsp:cNvSpPr/>
      </dsp:nvSpPr>
      <dsp:spPr>
        <a:xfrm>
          <a:off x="1710751" y="-1249"/>
          <a:ext cx="4841434" cy="4841434"/>
        </a:xfrm>
        <a:prstGeom prst="circularArrow">
          <a:avLst>
            <a:gd name="adj1" fmla="val 5200"/>
            <a:gd name="adj2" fmla="val 335912"/>
            <a:gd name="adj3" fmla="val 12297854"/>
            <a:gd name="adj4" fmla="val 10770841"/>
            <a:gd name="adj5" fmla="val 6067"/>
          </a:avLst>
        </a:prstGeom>
        <a:solidFill>
          <a:schemeClr val="accent2">
            <a:hueOff val="-6734683"/>
            <a:satOff val="11588"/>
            <a:lumOff val="-13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D20CE-9997-44B7-811A-3C4151C79D15}">
      <dsp:nvSpPr>
        <dsp:cNvPr id="0" name=""/>
        <dsp:cNvSpPr/>
      </dsp:nvSpPr>
      <dsp:spPr>
        <a:xfrm>
          <a:off x="2223378" y="36177"/>
          <a:ext cx="1291083" cy="1291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What else could you have done?</a:t>
          </a:r>
        </a:p>
      </dsp:txBody>
      <dsp:txXfrm>
        <a:off x="2223378" y="36177"/>
        <a:ext cx="1291083" cy="1291083"/>
      </dsp:txXfrm>
    </dsp:sp>
    <dsp:sp modelId="{844C0D7A-B9EC-4B69-AC5D-41DD6AE455BC}">
      <dsp:nvSpPr>
        <dsp:cNvPr id="0" name=""/>
        <dsp:cNvSpPr/>
      </dsp:nvSpPr>
      <dsp:spPr>
        <a:xfrm>
          <a:off x="1710751" y="-1249"/>
          <a:ext cx="4841434" cy="4841434"/>
        </a:xfrm>
        <a:prstGeom prst="circularArrow">
          <a:avLst>
            <a:gd name="adj1" fmla="val 5200"/>
            <a:gd name="adj2" fmla="val 335912"/>
            <a:gd name="adj3" fmla="val 16865692"/>
            <a:gd name="adj4" fmla="val 15198396"/>
            <a:gd name="adj5" fmla="val 6067"/>
          </a:avLst>
        </a:prstGeom>
        <a:solidFill>
          <a:schemeClr val="accent2">
            <a:hueOff val="-8979577"/>
            <a:satOff val="15451"/>
            <a:lumOff val="-1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482A6-BD56-429A-B33F-4A52760A5BE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0F4E-FF25-41CF-BAAB-B5CBB57D76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27CDC-4EA3-4F47-9A8E-F594B15B706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434F4-EB68-4410-9E3D-B8F8FFF03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7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D48AC50-0F8C-43D3-A1CC-F5632C1FB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1951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434F4-EB68-4410-9E3D-B8F8FFF03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879521-61B5-48E1-80C4-6BF7650A8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 </a:t>
            </a:r>
          </a:p>
          <a:p>
            <a:r>
              <a:rPr lang="en-GB" dirty="0"/>
              <a:t>Give 2 mins for people to types their thoughts </a:t>
            </a:r>
          </a:p>
        </p:txBody>
      </p:sp>
    </p:spTree>
    <p:extLst>
      <p:ext uri="{BB962C8B-B14F-4D97-AF65-F5344CB8AC3E}">
        <p14:creationId xmlns:p14="http://schemas.microsoft.com/office/powerpoint/2010/main" val="99365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434F4-EB68-4410-9E3D-B8F8FFF03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879521-61B5-48E1-80C4-6BF7650A8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 Survey data based upon responses from 45 ALs</a:t>
            </a:r>
          </a:p>
        </p:txBody>
      </p:sp>
    </p:spTree>
    <p:extLst>
      <p:ext uri="{BB962C8B-B14F-4D97-AF65-F5344CB8AC3E}">
        <p14:creationId xmlns:p14="http://schemas.microsoft.com/office/powerpoint/2010/main" val="333844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C</a:t>
            </a:r>
            <a:fld id="{7D7434F4-EB68-4410-9E3D-B8F8FFF03265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70A01D-6192-4832-8C88-D83A286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</a:t>
            </a:r>
          </a:p>
          <a:p>
            <a:r>
              <a:rPr lang="en-GB" dirty="0"/>
              <a:t>Quick peek at some survey data about uptake and format of ISSS (Fi)</a:t>
            </a:r>
          </a:p>
          <a:p>
            <a:r>
              <a:rPr lang="en-GB" dirty="0"/>
              <a:t>Some tutors feel they are offering quite a lot of ISSS, but this doesn’t seem to be reflected in the VOICE data showing numbers of SRs associated with ISSS</a:t>
            </a:r>
          </a:p>
        </p:txBody>
      </p:sp>
    </p:spTree>
    <p:extLst>
      <p:ext uri="{BB962C8B-B14F-4D97-AF65-F5344CB8AC3E}">
        <p14:creationId xmlns:p14="http://schemas.microsoft.com/office/powerpoint/2010/main" val="346594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C</a:t>
            </a:r>
            <a:fld id="{7D7434F4-EB68-4410-9E3D-B8F8FFF03265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70A01D-6192-4832-8C88-D83A286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Karen</a:t>
            </a:r>
          </a:p>
        </p:txBody>
      </p:sp>
    </p:spTree>
    <p:extLst>
      <p:ext uri="{BB962C8B-B14F-4D97-AF65-F5344CB8AC3E}">
        <p14:creationId xmlns:p14="http://schemas.microsoft.com/office/powerpoint/2010/main" val="2955124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 Survey suggestions from our ALs – did these align with your thoughts?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1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C</a:t>
            </a:r>
            <a:fld id="{7D7434F4-EB68-4410-9E3D-B8F8FFF03265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70A01D-6192-4832-8C88-D83A286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Karen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Large group </a:t>
            </a:r>
            <a:r>
              <a:rPr lang="en-GB" b="0" dirty="0"/>
              <a:t>discussion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05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16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D48AC50-0F8C-43D3-A1CC-F5632C1FB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0" dirty="0"/>
              <a:t>Karen (to 21 inclusive)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14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61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434F4-EB68-4410-9E3D-B8F8FFF032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879521-61B5-48E1-80C4-6BF7650A8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657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C</a:t>
            </a:r>
            <a:fld id="{7D7434F4-EB68-4410-9E3D-B8F8FFF03265}" type="slidenum">
              <a:rPr lang="en-GB" smtClean="0"/>
              <a:t>19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70A01D-6192-4832-8C88-D83A286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60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 - Hopefully some will share example and will bring out aspects such as reassuring, confidence building, personalised, felt liked they cared, took an interest, mentoring, etc. etc.  Type in chat pod. </a:t>
            </a:r>
          </a:p>
        </p:txBody>
      </p:sp>
    </p:spTree>
    <p:extLst>
      <p:ext uri="{BB962C8B-B14F-4D97-AF65-F5344CB8AC3E}">
        <p14:creationId xmlns:p14="http://schemas.microsoft.com/office/powerpoint/2010/main" val="3760612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22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38C0F0-0634-406B-8631-C10862A5D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 - Data from AL survey</a:t>
            </a:r>
          </a:p>
        </p:txBody>
      </p:sp>
    </p:spTree>
    <p:extLst>
      <p:ext uri="{BB962C8B-B14F-4D97-AF65-F5344CB8AC3E}">
        <p14:creationId xmlns:p14="http://schemas.microsoft.com/office/powerpoint/2010/main" val="295319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C</a:t>
            </a:r>
            <a:fld id="{7D7434F4-EB68-4410-9E3D-B8F8FFF03265}" type="slidenum">
              <a:rPr lang="en-GB" smtClean="0"/>
              <a:t>23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B70A01D-6192-4832-8C88-D83A286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Fi</a:t>
            </a:r>
          </a:p>
        </p:txBody>
      </p:sp>
    </p:spTree>
    <p:extLst>
      <p:ext uri="{BB962C8B-B14F-4D97-AF65-F5344CB8AC3E}">
        <p14:creationId xmlns:p14="http://schemas.microsoft.com/office/powerpoint/2010/main" val="25292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Karen (to slide 9 inclusive)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6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Karen – brief chat re HE context.</a:t>
            </a:r>
          </a:p>
          <a:p>
            <a:r>
              <a:rPr lang="en-GB" dirty="0"/>
              <a:t>Which faculty do you think offer the most ISSS per year?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7434F4-EB68-4410-9E3D-B8F8FFF032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Which faculty out of ISSS sessions offer the most ISSS per year? For context there are ~25K, 20K, 18K and 12K FTE students for FASS, STEM, WELS and FBS, respectively</a:t>
            </a:r>
          </a:p>
        </p:txBody>
      </p:sp>
    </p:spTree>
    <p:extLst>
      <p:ext uri="{BB962C8B-B14F-4D97-AF65-F5344CB8AC3E}">
        <p14:creationId xmlns:p14="http://schemas.microsoft.com/office/powerpoint/2010/main" val="11755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77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27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77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GB" dirty="0"/>
              <a:t> </a:t>
            </a:r>
            <a:fld id="{7D7434F4-EB68-4410-9E3D-B8F8FFF03265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74446B8-189B-42D2-9971-25541CFC1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Karen: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rough and ready look at data for STEM students for 19B and 19J students as of Jan2020. </a:t>
            </a:r>
          </a:p>
          <a:p>
            <a:r>
              <a:rPr lang="en-GB" dirty="0"/>
              <a:t>Note – this is just a snapshot to give an indication of ISSS requests by modules, only covers 19B and 19J up until Jan 2020, so skewed  </a:t>
            </a:r>
          </a:p>
        </p:txBody>
      </p:sp>
    </p:spTree>
    <p:extLst>
      <p:ext uri="{BB962C8B-B14F-4D97-AF65-F5344CB8AC3E}">
        <p14:creationId xmlns:p14="http://schemas.microsoft.com/office/powerpoint/2010/main" val="41203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9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2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4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1604963"/>
            <a:ext cx="8226425" cy="725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6075" y="2479675"/>
            <a:ext cx="8226425" cy="21526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1613" y="6245225"/>
            <a:ext cx="21351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4600-873B-46CD-8B08-04E3B490C1E5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327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2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4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7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teams.microsoft.com/l/meetup-join/19%3a1231a22c70684cdfb235ea979d54407f%40thread.skype/1588106307056?context=%7b%22Tid%22%3a%220e2ed455-96af-4100-bed3-a8e5fd981685%22%2c%22Oid%22%3a%227534b7c7-3e9f-4437-ba3a-d951ade88885%22%7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eams.microsoft.com/l/meetup-join/19%3a1231a22c70684cdfb235ea979d54407f%40thread.skype/1588106253957?context=%7b%22Tid%22%3a%220e2ed455-96af-4100-bed3-a8e5fd981685%22%2c%22Oid%22%3a%227534b7c7-3e9f-4437-ba3a-d951ade88885%22%7d" TargetMode="External"/><Relationship Id="rId5" Type="http://schemas.openxmlformats.org/officeDocument/2006/relationships/hyperlink" Target="https://teams.microsoft.com/l/meetup-join/19%3a1231a22c70684cdfb235ea979d54407f%40thread.skype/1588106193010?context=%7b%22Tid%22%3a%220e2ed455-96af-4100-bed3-a8e5fd981685%22%2c%22Oid%22%3a%227534b7c7-3e9f-4437-ba3a-d951ade88885%22%7d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3075079.2019.1626364?scroll=top&amp;needAccess=true" TargetMode="External"/><Relationship Id="rId7" Type="http://schemas.openxmlformats.org/officeDocument/2006/relationships/hyperlink" Target="https://intranet9.open.ac.uk/collaboration/Scholarship-Exchange/Wiki/Document.aspx?DocumentID=212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hepi.ac.uk/2017/06/07/2017-student-academic-experience-survey/" TargetMode="External"/><Relationship Id="rId5" Type="http://schemas.openxmlformats.org/officeDocument/2006/relationships/hyperlink" Target="https://intranet9.open.ac.uk/collaboration/Scholarship-Exchange/documents/Supporting%20student%20success%20-%20the%20Academic%20Progress%20Tutor.pdf" TargetMode="External"/><Relationship Id="rId4" Type="http://schemas.openxmlformats.org/officeDocument/2006/relationships/hyperlink" Target="https://www.timeshighereducation.com/features/on-call-how-much-support-should-academics-give-stud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lets/pp/support/tuto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66" y="2071705"/>
            <a:ext cx="7920773" cy="2714589"/>
          </a:xfrm>
        </p:spPr>
        <p:txBody>
          <a:bodyPr/>
          <a:lstStyle/>
          <a:p>
            <a:r>
              <a:rPr lang="en-GB" sz="3200" dirty="0"/>
              <a:t>Individual student support sessions; where are we now? Considering awareness, usage and effectiveness of individual student support sessions </a:t>
            </a:r>
            <a:br>
              <a:rPr lang="en-GB" sz="3200" dirty="0"/>
            </a:br>
            <a:br>
              <a:rPr lang="en-GB" sz="32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3937393"/>
            <a:ext cx="7920774" cy="175945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 Moorman and Karen New 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66" y="197189"/>
            <a:ext cx="7357100" cy="692939"/>
          </a:xfrm>
        </p:spPr>
        <p:txBody>
          <a:bodyPr/>
          <a:lstStyle/>
          <a:p>
            <a:r>
              <a:rPr lang="en-GB" sz="2800" dirty="0"/>
              <a:t>What are the main reasons ISSS are offered?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B3CAA-8136-4BC7-926C-6ACB068A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76" y="2519206"/>
            <a:ext cx="3457575" cy="53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8A4C7-3CB7-4BE1-80C2-FDE476FAD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294" y="1342178"/>
            <a:ext cx="1409700" cy="4000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F1FD0-79EA-48C7-9697-85383F2407A0}"/>
              </a:ext>
            </a:extLst>
          </p:cNvPr>
          <p:cNvGrpSpPr/>
          <p:nvPr/>
        </p:nvGrpSpPr>
        <p:grpSpPr>
          <a:xfrm>
            <a:off x="661694" y="4223993"/>
            <a:ext cx="7405844" cy="1123950"/>
            <a:chOff x="612950" y="3538590"/>
            <a:chExt cx="7405844" cy="1123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A4D27B-D4F7-4E9A-B851-39B0C3E3C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3194" y="3538590"/>
              <a:ext cx="2895600" cy="112395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E633DAC-0472-4D18-968B-FD31B72521C1}"/>
                </a:ext>
              </a:extLst>
            </p:cNvPr>
            <p:cNvSpPr/>
            <p:nvPr/>
          </p:nvSpPr>
          <p:spPr>
            <a:xfrm>
              <a:off x="612950" y="3650820"/>
              <a:ext cx="4381081" cy="941276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 your thoughts here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D83526-32E9-4372-B7D1-C6D37056FED4}"/>
              </a:ext>
            </a:extLst>
          </p:cNvPr>
          <p:cNvSpPr/>
          <p:nvPr/>
        </p:nvSpPr>
        <p:spPr>
          <a:xfrm>
            <a:off x="3706100" y="2150347"/>
            <a:ext cx="996529" cy="1195754"/>
          </a:xfrm>
          <a:custGeom>
            <a:avLst/>
            <a:gdLst>
              <a:gd name="connsiteX0" fmla="*/ 604643 w 996529"/>
              <a:gd name="connsiteY0" fmla="*/ 0 h 1195754"/>
              <a:gd name="connsiteX1" fmla="*/ 443869 w 996529"/>
              <a:gd name="connsiteY1" fmla="*/ 10049 h 1195754"/>
              <a:gd name="connsiteX2" fmla="*/ 413724 w 996529"/>
              <a:gd name="connsiteY2" fmla="*/ 20097 h 1195754"/>
              <a:gd name="connsiteX3" fmla="*/ 373531 w 996529"/>
              <a:gd name="connsiteY3" fmla="*/ 30145 h 1195754"/>
              <a:gd name="connsiteX4" fmla="*/ 323289 w 996529"/>
              <a:gd name="connsiteY4" fmla="*/ 50242 h 1195754"/>
              <a:gd name="connsiteX5" fmla="*/ 252951 w 996529"/>
              <a:gd name="connsiteY5" fmla="*/ 70339 h 1195754"/>
              <a:gd name="connsiteX6" fmla="*/ 172564 w 996529"/>
              <a:gd name="connsiteY6" fmla="*/ 100484 h 1195754"/>
              <a:gd name="connsiteX7" fmla="*/ 62032 w 996529"/>
              <a:gd name="connsiteY7" fmla="*/ 200967 h 1195754"/>
              <a:gd name="connsiteX8" fmla="*/ 21838 w 996529"/>
              <a:gd name="connsiteY8" fmla="*/ 271306 h 1195754"/>
              <a:gd name="connsiteX9" fmla="*/ 21838 w 996529"/>
              <a:gd name="connsiteY9" fmla="*/ 552660 h 1195754"/>
              <a:gd name="connsiteX10" fmla="*/ 41935 w 996529"/>
              <a:gd name="connsiteY10" fmla="*/ 602901 h 1195754"/>
              <a:gd name="connsiteX11" fmla="*/ 72080 w 996529"/>
              <a:gd name="connsiteY11" fmla="*/ 703385 h 1195754"/>
              <a:gd name="connsiteX12" fmla="*/ 92177 w 996529"/>
              <a:gd name="connsiteY12" fmla="*/ 733530 h 1195754"/>
              <a:gd name="connsiteX13" fmla="*/ 132370 w 996529"/>
              <a:gd name="connsiteY13" fmla="*/ 813917 h 1195754"/>
              <a:gd name="connsiteX14" fmla="*/ 222805 w 996529"/>
              <a:gd name="connsiteY14" fmla="*/ 944545 h 1195754"/>
              <a:gd name="connsiteX15" fmla="*/ 262999 w 996529"/>
              <a:gd name="connsiteY15" fmla="*/ 1004835 h 1195754"/>
              <a:gd name="connsiteX16" fmla="*/ 283096 w 996529"/>
              <a:gd name="connsiteY16" fmla="*/ 1034980 h 1195754"/>
              <a:gd name="connsiteX17" fmla="*/ 323289 w 996529"/>
              <a:gd name="connsiteY17" fmla="*/ 1065126 h 1195754"/>
              <a:gd name="connsiteX18" fmla="*/ 383579 w 996529"/>
              <a:gd name="connsiteY18" fmla="*/ 1125416 h 1195754"/>
              <a:gd name="connsiteX19" fmla="*/ 413724 w 996529"/>
              <a:gd name="connsiteY19" fmla="*/ 1155561 h 1195754"/>
              <a:gd name="connsiteX20" fmla="*/ 484063 w 996529"/>
              <a:gd name="connsiteY20" fmla="*/ 1185706 h 1195754"/>
              <a:gd name="connsiteX21" fmla="*/ 554401 w 996529"/>
              <a:gd name="connsiteY21" fmla="*/ 1195754 h 1195754"/>
              <a:gd name="connsiteX22" fmla="*/ 725223 w 996529"/>
              <a:gd name="connsiteY22" fmla="*/ 1185706 h 1195754"/>
              <a:gd name="connsiteX23" fmla="*/ 805610 w 996529"/>
              <a:gd name="connsiteY23" fmla="*/ 1085222 h 1195754"/>
              <a:gd name="connsiteX24" fmla="*/ 835755 w 996529"/>
              <a:gd name="connsiteY24" fmla="*/ 1065126 h 1195754"/>
              <a:gd name="connsiteX25" fmla="*/ 875948 w 996529"/>
              <a:gd name="connsiteY25" fmla="*/ 1034980 h 1195754"/>
              <a:gd name="connsiteX26" fmla="*/ 956335 w 996529"/>
              <a:gd name="connsiteY26" fmla="*/ 924449 h 1195754"/>
              <a:gd name="connsiteX27" fmla="*/ 996529 w 996529"/>
              <a:gd name="connsiteY27" fmla="*/ 854110 h 1195754"/>
              <a:gd name="connsiteX28" fmla="*/ 986480 w 996529"/>
              <a:gd name="connsiteY28" fmla="*/ 633046 h 1195754"/>
              <a:gd name="connsiteX29" fmla="*/ 956335 w 996529"/>
              <a:gd name="connsiteY29" fmla="*/ 532563 h 1195754"/>
              <a:gd name="connsiteX30" fmla="*/ 946287 w 996529"/>
              <a:gd name="connsiteY30" fmla="*/ 502418 h 1195754"/>
              <a:gd name="connsiteX31" fmla="*/ 926190 w 996529"/>
              <a:gd name="connsiteY31" fmla="*/ 462224 h 1195754"/>
              <a:gd name="connsiteX32" fmla="*/ 906093 w 996529"/>
              <a:gd name="connsiteY32" fmla="*/ 401934 h 1195754"/>
              <a:gd name="connsiteX33" fmla="*/ 896045 w 996529"/>
              <a:gd name="connsiteY33" fmla="*/ 371789 h 1195754"/>
              <a:gd name="connsiteX34" fmla="*/ 875948 w 996529"/>
              <a:gd name="connsiteY34" fmla="*/ 341644 h 1195754"/>
              <a:gd name="connsiteX35" fmla="*/ 835755 w 996529"/>
              <a:gd name="connsiteY35" fmla="*/ 281354 h 1195754"/>
              <a:gd name="connsiteX36" fmla="*/ 775465 w 996529"/>
              <a:gd name="connsiteY36" fmla="*/ 221064 h 1195754"/>
              <a:gd name="connsiteX37" fmla="*/ 715175 w 996529"/>
              <a:gd name="connsiteY37" fmla="*/ 160774 h 1195754"/>
              <a:gd name="connsiteX38" fmla="*/ 685030 w 996529"/>
              <a:gd name="connsiteY38" fmla="*/ 150726 h 1195754"/>
              <a:gd name="connsiteX39" fmla="*/ 644836 w 996529"/>
              <a:gd name="connsiteY39" fmla="*/ 130629 h 1195754"/>
              <a:gd name="connsiteX40" fmla="*/ 614691 w 996529"/>
              <a:gd name="connsiteY40" fmla="*/ 110532 h 1195754"/>
              <a:gd name="connsiteX41" fmla="*/ 544353 w 996529"/>
              <a:gd name="connsiteY41" fmla="*/ 90435 h 1195754"/>
              <a:gd name="connsiteX42" fmla="*/ 484063 w 996529"/>
              <a:gd name="connsiteY42" fmla="*/ 70339 h 1195754"/>
              <a:gd name="connsiteX43" fmla="*/ 453918 w 996529"/>
              <a:gd name="connsiteY43" fmla="*/ 60290 h 1195754"/>
              <a:gd name="connsiteX44" fmla="*/ 202709 w 996529"/>
              <a:gd name="connsiteY44" fmla="*/ 50242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6529" h="1195754">
                <a:moveTo>
                  <a:pt x="604643" y="0"/>
                </a:moveTo>
                <a:cubicBezTo>
                  <a:pt x="551052" y="3350"/>
                  <a:pt x="497270" y="4428"/>
                  <a:pt x="443869" y="10049"/>
                </a:cubicBezTo>
                <a:cubicBezTo>
                  <a:pt x="433335" y="11158"/>
                  <a:pt x="423908" y="17187"/>
                  <a:pt x="413724" y="20097"/>
                </a:cubicBezTo>
                <a:cubicBezTo>
                  <a:pt x="400445" y="23891"/>
                  <a:pt x="386632" y="25778"/>
                  <a:pt x="373531" y="30145"/>
                </a:cubicBezTo>
                <a:cubicBezTo>
                  <a:pt x="356419" y="35849"/>
                  <a:pt x="340401" y="44538"/>
                  <a:pt x="323289" y="50242"/>
                </a:cubicBezTo>
                <a:cubicBezTo>
                  <a:pt x="285027" y="62996"/>
                  <a:pt x="286835" y="55817"/>
                  <a:pt x="252951" y="70339"/>
                </a:cubicBezTo>
                <a:cubicBezTo>
                  <a:pt x="179390" y="101865"/>
                  <a:pt x="246664" y="81958"/>
                  <a:pt x="172564" y="100484"/>
                </a:cubicBezTo>
                <a:cubicBezTo>
                  <a:pt x="139050" y="125619"/>
                  <a:pt x="78469" y="168094"/>
                  <a:pt x="62032" y="200967"/>
                </a:cubicBezTo>
                <a:cubicBezTo>
                  <a:pt x="36534" y="251963"/>
                  <a:pt x="50244" y="228697"/>
                  <a:pt x="21838" y="271306"/>
                </a:cubicBezTo>
                <a:cubicBezTo>
                  <a:pt x="-13183" y="376372"/>
                  <a:pt x="-716" y="327118"/>
                  <a:pt x="21838" y="552660"/>
                </a:cubicBezTo>
                <a:cubicBezTo>
                  <a:pt x="23633" y="570608"/>
                  <a:pt x="36231" y="585790"/>
                  <a:pt x="41935" y="602901"/>
                </a:cubicBezTo>
                <a:cubicBezTo>
                  <a:pt x="51296" y="630982"/>
                  <a:pt x="56554" y="680096"/>
                  <a:pt x="72080" y="703385"/>
                </a:cubicBezTo>
                <a:cubicBezTo>
                  <a:pt x="78779" y="713433"/>
                  <a:pt x="86394" y="722928"/>
                  <a:pt x="92177" y="733530"/>
                </a:cubicBezTo>
                <a:cubicBezTo>
                  <a:pt x="106523" y="759830"/>
                  <a:pt x="116492" y="788512"/>
                  <a:pt x="132370" y="813917"/>
                </a:cubicBezTo>
                <a:cubicBezTo>
                  <a:pt x="243030" y="990973"/>
                  <a:pt x="129580" y="816362"/>
                  <a:pt x="222805" y="944545"/>
                </a:cubicBezTo>
                <a:cubicBezTo>
                  <a:pt x="237011" y="964079"/>
                  <a:pt x="249601" y="984738"/>
                  <a:pt x="262999" y="1004835"/>
                </a:cubicBezTo>
                <a:cubicBezTo>
                  <a:pt x="269698" y="1014883"/>
                  <a:pt x="273435" y="1027734"/>
                  <a:pt x="283096" y="1034980"/>
                </a:cubicBezTo>
                <a:lnTo>
                  <a:pt x="323289" y="1065126"/>
                </a:lnTo>
                <a:cubicBezTo>
                  <a:pt x="359017" y="1136580"/>
                  <a:pt x="321056" y="1080756"/>
                  <a:pt x="383579" y="1125416"/>
                </a:cubicBezTo>
                <a:cubicBezTo>
                  <a:pt x="395143" y="1133676"/>
                  <a:pt x="402160" y="1147301"/>
                  <a:pt x="413724" y="1155561"/>
                </a:cubicBezTo>
                <a:cubicBezTo>
                  <a:pt x="426430" y="1164636"/>
                  <a:pt x="465844" y="1182062"/>
                  <a:pt x="484063" y="1185706"/>
                </a:cubicBezTo>
                <a:cubicBezTo>
                  <a:pt x="507287" y="1190351"/>
                  <a:pt x="530955" y="1192405"/>
                  <a:pt x="554401" y="1195754"/>
                </a:cubicBezTo>
                <a:lnTo>
                  <a:pt x="725223" y="1185706"/>
                </a:lnTo>
                <a:cubicBezTo>
                  <a:pt x="796650" y="1163967"/>
                  <a:pt x="772515" y="1124935"/>
                  <a:pt x="805610" y="1085222"/>
                </a:cubicBezTo>
                <a:cubicBezTo>
                  <a:pt x="813341" y="1075945"/>
                  <a:pt x="825928" y="1072145"/>
                  <a:pt x="835755" y="1065126"/>
                </a:cubicBezTo>
                <a:cubicBezTo>
                  <a:pt x="849383" y="1055392"/>
                  <a:pt x="864683" y="1047372"/>
                  <a:pt x="875948" y="1034980"/>
                </a:cubicBezTo>
                <a:cubicBezTo>
                  <a:pt x="877981" y="1032743"/>
                  <a:pt x="941276" y="950802"/>
                  <a:pt x="956335" y="924449"/>
                </a:cubicBezTo>
                <a:cubicBezTo>
                  <a:pt x="1007331" y="835207"/>
                  <a:pt x="947566" y="927553"/>
                  <a:pt x="996529" y="854110"/>
                </a:cubicBezTo>
                <a:cubicBezTo>
                  <a:pt x="993179" y="780422"/>
                  <a:pt x="991929" y="706609"/>
                  <a:pt x="986480" y="633046"/>
                </a:cubicBezTo>
                <a:cubicBezTo>
                  <a:pt x="983169" y="588342"/>
                  <a:pt x="971924" y="574134"/>
                  <a:pt x="956335" y="532563"/>
                </a:cubicBezTo>
                <a:cubicBezTo>
                  <a:pt x="952616" y="522646"/>
                  <a:pt x="950459" y="512153"/>
                  <a:pt x="946287" y="502418"/>
                </a:cubicBezTo>
                <a:cubicBezTo>
                  <a:pt x="940386" y="488650"/>
                  <a:pt x="931753" y="476132"/>
                  <a:pt x="926190" y="462224"/>
                </a:cubicBezTo>
                <a:cubicBezTo>
                  <a:pt x="918322" y="442555"/>
                  <a:pt x="912792" y="422031"/>
                  <a:pt x="906093" y="401934"/>
                </a:cubicBezTo>
                <a:cubicBezTo>
                  <a:pt x="902744" y="391886"/>
                  <a:pt x="901920" y="380602"/>
                  <a:pt x="896045" y="371789"/>
                </a:cubicBezTo>
                <a:lnTo>
                  <a:pt x="875948" y="341644"/>
                </a:lnTo>
                <a:cubicBezTo>
                  <a:pt x="854394" y="276981"/>
                  <a:pt x="882797" y="347212"/>
                  <a:pt x="835755" y="281354"/>
                </a:cubicBezTo>
                <a:cubicBezTo>
                  <a:pt x="791095" y="218831"/>
                  <a:pt x="846919" y="256792"/>
                  <a:pt x="775465" y="221064"/>
                </a:cubicBezTo>
                <a:cubicBezTo>
                  <a:pt x="752992" y="187356"/>
                  <a:pt x="755441" y="183783"/>
                  <a:pt x="715175" y="160774"/>
                </a:cubicBezTo>
                <a:cubicBezTo>
                  <a:pt x="705979" y="155519"/>
                  <a:pt x="694765" y="154898"/>
                  <a:pt x="685030" y="150726"/>
                </a:cubicBezTo>
                <a:cubicBezTo>
                  <a:pt x="671262" y="144825"/>
                  <a:pt x="657842" y="138061"/>
                  <a:pt x="644836" y="130629"/>
                </a:cubicBezTo>
                <a:cubicBezTo>
                  <a:pt x="634351" y="124637"/>
                  <a:pt x="625493" y="115933"/>
                  <a:pt x="614691" y="110532"/>
                </a:cubicBezTo>
                <a:cubicBezTo>
                  <a:pt x="597812" y="102093"/>
                  <a:pt x="560442" y="95262"/>
                  <a:pt x="544353" y="90435"/>
                </a:cubicBezTo>
                <a:cubicBezTo>
                  <a:pt x="524063" y="84348"/>
                  <a:pt x="504160" y="77038"/>
                  <a:pt x="484063" y="70339"/>
                </a:cubicBezTo>
                <a:cubicBezTo>
                  <a:pt x="474015" y="66990"/>
                  <a:pt x="464457" y="61344"/>
                  <a:pt x="453918" y="60290"/>
                </a:cubicBezTo>
                <a:cubicBezTo>
                  <a:pt x="303442" y="45243"/>
                  <a:pt x="387096" y="50242"/>
                  <a:pt x="202709" y="50242"/>
                </a:cubicBezTo>
              </a:path>
            </a:pathLst>
          </a:cu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5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566" y="197189"/>
            <a:ext cx="7357100" cy="692939"/>
          </a:xfrm>
        </p:spPr>
        <p:txBody>
          <a:bodyPr/>
          <a:lstStyle/>
          <a:p>
            <a:r>
              <a:rPr lang="en-GB" sz="2800" dirty="0"/>
              <a:t>What are the main reasons ISSS are offered?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318BE-0D11-4868-B556-F0FA460CE696}"/>
              </a:ext>
            </a:extLst>
          </p:cNvPr>
          <p:cNvSpPr txBox="1"/>
          <p:nvPr/>
        </p:nvSpPr>
        <p:spPr>
          <a:xfrm>
            <a:off x="1432874" y="5910606"/>
            <a:ext cx="596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Survey responses from 45 ALs tutoring LHCS modules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54041-5191-4D64-A343-AE6FDC527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68" y="1091442"/>
            <a:ext cx="6573740" cy="4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0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281" y="305975"/>
            <a:ext cx="7322639" cy="619355"/>
          </a:xfrm>
        </p:spPr>
        <p:txBody>
          <a:bodyPr/>
          <a:lstStyle/>
          <a:p>
            <a:r>
              <a:rPr lang="en-GB" sz="2400" dirty="0"/>
              <a:t>How many ISSS offered / accepted and how provided?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8160E7-BEFA-4939-A0EE-30EC3ADCC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62" y="1045213"/>
            <a:ext cx="5454493" cy="57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5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281" y="305975"/>
            <a:ext cx="7322639" cy="619355"/>
          </a:xfrm>
        </p:spPr>
        <p:txBody>
          <a:bodyPr/>
          <a:lstStyle/>
          <a:p>
            <a:r>
              <a:rPr lang="en-GB" sz="2400" dirty="0"/>
              <a:t>Effective use of ISSS: breakout room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2A4EB-3FF6-476A-A9AD-7F2EACB14D69}"/>
              </a:ext>
            </a:extLst>
          </p:cNvPr>
          <p:cNvSpPr txBox="1"/>
          <p:nvPr/>
        </p:nvSpPr>
        <p:spPr>
          <a:xfrm>
            <a:off x="436292" y="1359564"/>
            <a:ext cx="5964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makes ISSS intervention(s) less or more effective?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do we judge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59CAE-1FD3-4C26-9DEC-009F1D492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2" y="3706355"/>
            <a:ext cx="3457575" cy="533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CDF8FD1-082A-4E75-8290-263AF6A97A24}"/>
              </a:ext>
            </a:extLst>
          </p:cNvPr>
          <p:cNvGrpSpPr/>
          <p:nvPr/>
        </p:nvGrpSpPr>
        <p:grpSpPr>
          <a:xfrm>
            <a:off x="493256" y="4400222"/>
            <a:ext cx="7405844" cy="1123950"/>
            <a:chOff x="612950" y="3538590"/>
            <a:chExt cx="7405844" cy="1123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005246-E99D-44B0-8BDC-9B1520DA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3194" y="3538590"/>
              <a:ext cx="2895600" cy="112395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0BC38AB-C2BA-46DE-9660-3E870477539B}"/>
                </a:ext>
              </a:extLst>
            </p:cNvPr>
            <p:cNvSpPr/>
            <p:nvPr/>
          </p:nvSpPr>
          <p:spPr>
            <a:xfrm>
              <a:off x="612950" y="3650820"/>
              <a:ext cx="4381081" cy="941276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Type your thoughts here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5A74A7-DF32-4FC1-9C62-98953B309C1D}"/>
              </a:ext>
            </a:extLst>
          </p:cNvPr>
          <p:cNvSpPr/>
          <p:nvPr/>
        </p:nvSpPr>
        <p:spPr>
          <a:xfrm>
            <a:off x="981597" y="3453119"/>
            <a:ext cx="803869" cy="1115367"/>
          </a:xfrm>
          <a:custGeom>
            <a:avLst/>
            <a:gdLst>
              <a:gd name="connsiteX0" fmla="*/ 1055077 w 1215851"/>
              <a:gd name="connsiteY0" fmla="*/ 281354 h 1115367"/>
              <a:gd name="connsiteX1" fmla="*/ 1034980 w 1215851"/>
              <a:gd name="connsiteY1" fmla="*/ 231112 h 1115367"/>
              <a:gd name="connsiteX2" fmla="*/ 984739 w 1215851"/>
              <a:gd name="connsiteY2" fmla="*/ 160774 h 1115367"/>
              <a:gd name="connsiteX3" fmla="*/ 844062 w 1215851"/>
              <a:gd name="connsiteY3" fmla="*/ 70339 h 1115367"/>
              <a:gd name="connsiteX4" fmla="*/ 813917 w 1215851"/>
              <a:gd name="connsiteY4" fmla="*/ 60290 h 1115367"/>
              <a:gd name="connsiteX5" fmla="*/ 783772 w 1215851"/>
              <a:gd name="connsiteY5" fmla="*/ 40194 h 1115367"/>
              <a:gd name="connsiteX6" fmla="*/ 743578 w 1215851"/>
              <a:gd name="connsiteY6" fmla="*/ 30145 h 1115367"/>
              <a:gd name="connsiteX7" fmla="*/ 602901 w 1215851"/>
              <a:gd name="connsiteY7" fmla="*/ 0 h 1115367"/>
              <a:gd name="connsiteX8" fmla="*/ 411983 w 1215851"/>
              <a:gd name="connsiteY8" fmla="*/ 10049 h 1115367"/>
              <a:gd name="connsiteX9" fmla="*/ 341644 w 1215851"/>
              <a:gd name="connsiteY9" fmla="*/ 50242 h 1115367"/>
              <a:gd name="connsiteX10" fmla="*/ 261257 w 1215851"/>
              <a:gd name="connsiteY10" fmla="*/ 90435 h 1115367"/>
              <a:gd name="connsiteX11" fmla="*/ 140677 w 1215851"/>
              <a:gd name="connsiteY11" fmla="*/ 190919 h 1115367"/>
              <a:gd name="connsiteX12" fmla="*/ 110532 w 1215851"/>
              <a:gd name="connsiteY12" fmla="*/ 241161 h 1115367"/>
              <a:gd name="connsiteX13" fmla="*/ 50242 w 1215851"/>
              <a:gd name="connsiteY13" fmla="*/ 291402 h 1115367"/>
              <a:gd name="connsiteX14" fmla="*/ 20097 w 1215851"/>
              <a:gd name="connsiteY14" fmla="*/ 361741 h 1115367"/>
              <a:gd name="connsiteX15" fmla="*/ 10048 w 1215851"/>
              <a:gd name="connsiteY15" fmla="*/ 401934 h 1115367"/>
              <a:gd name="connsiteX16" fmla="*/ 0 w 1215851"/>
              <a:gd name="connsiteY16" fmla="*/ 432079 h 1115367"/>
              <a:gd name="connsiteX17" fmla="*/ 20097 w 1215851"/>
              <a:gd name="connsiteY17" fmla="*/ 612950 h 1115367"/>
              <a:gd name="connsiteX18" fmla="*/ 60290 w 1215851"/>
              <a:gd name="connsiteY18" fmla="*/ 703385 h 1115367"/>
              <a:gd name="connsiteX19" fmla="*/ 80387 w 1215851"/>
              <a:gd name="connsiteY19" fmla="*/ 753627 h 1115367"/>
              <a:gd name="connsiteX20" fmla="*/ 110532 w 1215851"/>
              <a:gd name="connsiteY20" fmla="*/ 803868 h 1115367"/>
              <a:gd name="connsiteX21" fmla="*/ 160774 w 1215851"/>
              <a:gd name="connsiteY21" fmla="*/ 874207 h 1115367"/>
              <a:gd name="connsiteX22" fmla="*/ 190919 w 1215851"/>
              <a:gd name="connsiteY22" fmla="*/ 904352 h 1115367"/>
              <a:gd name="connsiteX23" fmla="*/ 241161 w 1215851"/>
              <a:gd name="connsiteY23" fmla="*/ 964642 h 1115367"/>
              <a:gd name="connsiteX24" fmla="*/ 321547 w 1215851"/>
              <a:gd name="connsiteY24" fmla="*/ 1024932 h 1115367"/>
              <a:gd name="connsiteX25" fmla="*/ 391886 w 1215851"/>
              <a:gd name="connsiteY25" fmla="*/ 1075174 h 1115367"/>
              <a:gd name="connsiteX26" fmla="*/ 432079 w 1215851"/>
              <a:gd name="connsiteY26" fmla="*/ 1085222 h 1115367"/>
              <a:gd name="connsiteX27" fmla="*/ 542611 w 1215851"/>
              <a:gd name="connsiteY27" fmla="*/ 1115367 h 1115367"/>
              <a:gd name="connsiteX28" fmla="*/ 723481 w 1215851"/>
              <a:gd name="connsiteY28" fmla="*/ 1105319 h 1115367"/>
              <a:gd name="connsiteX29" fmla="*/ 813917 w 1215851"/>
              <a:gd name="connsiteY29" fmla="*/ 1075174 h 1115367"/>
              <a:gd name="connsiteX30" fmla="*/ 874207 w 1215851"/>
              <a:gd name="connsiteY30" fmla="*/ 1065125 h 1115367"/>
              <a:gd name="connsiteX31" fmla="*/ 924448 w 1215851"/>
              <a:gd name="connsiteY31" fmla="*/ 1034980 h 1115367"/>
              <a:gd name="connsiteX32" fmla="*/ 984739 w 1215851"/>
              <a:gd name="connsiteY32" fmla="*/ 1014884 h 1115367"/>
              <a:gd name="connsiteX33" fmla="*/ 1034980 w 1215851"/>
              <a:gd name="connsiteY33" fmla="*/ 984739 h 1115367"/>
              <a:gd name="connsiteX34" fmla="*/ 1085222 w 1215851"/>
              <a:gd name="connsiteY34" fmla="*/ 964642 h 1115367"/>
              <a:gd name="connsiteX35" fmla="*/ 1145512 w 1215851"/>
              <a:gd name="connsiteY35" fmla="*/ 914400 h 1115367"/>
              <a:gd name="connsiteX36" fmla="*/ 1155561 w 1215851"/>
              <a:gd name="connsiteY36" fmla="*/ 884255 h 1115367"/>
              <a:gd name="connsiteX37" fmla="*/ 1175657 w 1215851"/>
              <a:gd name="connsiteY37" fmla="*/ 854110 h 1115367"/>
              <a:gd name="connsiteX38" fmla="*/ 1185706 w 1215851"/>
              <a:gd name="connsiteY38" fmla="*/ 803868 h 1115367"/>
              <a:gd name="connsiteX39" fmla="*/ 1205802 w 1215851"/>
              <a:gd name="connsiteY39" fmla="*/ 733530 h 1115367"/>
              <a:gd name="connsiteX40" fmla="*/ 1215851 w 1215851"/>
              <a:gd name="connsiteY40" fmla="*/ 693336 h 1115367"/>
              <a:gd name="connsiteX41" fmla="*/ 1205802 w 1215851"/>
              <a:gd name="connsiteY41" fmla="*/ 552660 h 1115367"/>
              <a:gd name="connsiteX42" fmla="*/ 1195754 w 1215851"/>
              <a:gd name="connsiteY42" fmla="*/ 522515 h 1115367"/>
              <a:gd name="connsiteX43" fmla="*/ 1155561 w 1215851"/>
              <a:gd name="connsiteY43" fmla="*/ 462224 h 1115367"/>
              <a:gd name="connsiteX44" fmla="*/ 1125416 w 1215851"/>
              <a:gd name="connsiteY44" fmla="*/ 442128 h 1115367"/>
              <a:gd name="connsiteX45" fmla="*/ 1075174 w 1215851"/>
              <a:gd name="connsiteY45" fmla="*/ 401934 h 1115367"/>
              <a:gd name="connsiteX46" fmla="*/ 1014884 w 1215851"/>
              <a:gd name="connsiteY46" fmla="*/ 361741 h 1115367"/>
              <a:gd name="connsiteX47" fmla="*/ 924448 w 1215851"/>
              <a:gd name="connsiteY47" fmla="*/ 321547 h 1115367"/>
              <a:gd name="connsiteX48" fmla="*/ 914400 w 1215851"/>
              <a:gd name="connsiteY48" fmla="*/ 311499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5851" h="1115367">
                <a:moveTo>
                  <a:pt x="1055077" y="281354"/>
                </a:moveTo>
                <a:cubicBezTo>
                  <a:pt x="1048378" y="264607"/>
                  <a:pt x="1043047" y="247245"/>
                  <a:pt x="1034980" y="231112"/>
                </a:cubicBezTo>
                <a:cubicBezTo>
                  <a:pt x="1029273" y="219699"/>
                  <a:pt x="989293" y="165328"/>
                  <a:pt x="984739" y="160774"/>
                </a:cubicBezTo>
                <a:cubicBezTo>
                  <a:pt x="959784" y="135819"/>
                  <a:pt x="850480" y="72479"/>
                  <a:pt x="844062" y="70339"/>
                </a:cubicBezTo>
                <a:cubicBezTo>
                  <a:pt x="834014" y="66989"/>
                  <a:pt x="823391" y="65027"/>
                  <a:pt x="813917" y="60290"/>
                </a:cubicBezTo>
                <a:cubicBezTo>
                  <a:pt x="803115" y="54889"/>
                  <a:pt x="794872" y="44951"/>
                  <a:pt x="783772" y="40194"/>
                </a:cubicBezTo>
                <a:cubicBezTo>
                  <a:pt x="771078" y="34754"/>
                  <a:pt x="756806" y="34113"/>
                  <a:pt x="743578" y="30145"/>
                </a:cubicBezTo>
                <a:cubicBezTo>
                  <a:pt x="641309" y="-535"/>
                  <a:pt x="725163" y="15284"/>
                  <a:pt x="602901" y="0"/>
                </a:cubicBezTo>
                <a:cubicBezTo>
                  <a:pt x="539262" y="3350"/>
                  <a:pt x="475449" y="4279"/>
                  <a:pt x="411983" y="10049"/>
                </a:cubicBezTo>
                <a:cubicBezTo>
                  <a:pt x="377083" y="13222"/>
                  <a:pt x="372707" y="32985"/>
                  <a:pt x="341644" y="50242"/>
                </a:cubicBezTo>
                <a:cubicBezTo>
                  <a:pt x="298126" y="74419"/>
                  <a:pt x="294401" y="60605"/>
                  <a:pt x="261257" y="90435"/>
                </a:cubicBezTo>
                <a:cubicBezTo>
                  <a:pt x="149057" y="191415"/>
                  <a:pt x="235875" y="133801"/>
                  <a:pt x="140677" y="190919"/>
                </a:cubicBezTo>
                <a:cubicBezTo>
                  <a:pt x="130629" y="207666"/>
                  <a:pt x="123242" y="226332"/>
                  <a:pt x="110532" y="241161"/>
                </a:cubicBezTo>
                <a:cubicBezTo>
                  <a:pt x="34986" y="329298"/>
                  <a:pt x="128437" y="181929"/>
                  <a:pt x="50242" y="291402"/>
                </a:cubicBezTo>
                <a:cubicBezTo>
                  <a:pt x="37481" y="309268"/>
                  <a:pt x="26345" y="339872"/>
                  <a:pt x="20097" y="361741"/>
                </a:cubicBezTo>
                <a:cubicBezTo>
                  <a:pt x="16303" y="375020"/>
                  <a:pt x="13842" y="388655"/>
                  <a:pt x="10048" y="401934"/>
                </a:cubicBezTo>
                <a:cubicBezTo>
                  <a:pt x="7138" y="412118"/>
                  <a:pt x="3349" y="422031"/>
                  <a:pt x="0" y="432079"/>
                </a:cubicBezTo>
                <a:cubicBezTo>
                  <a:pt x="6699" y="492369"/>
                  <a:pt x="10124" y="553114"/>
                  <a:pt x="20097" y="612950"/>
                </a:cubicBezTo>
                <a:cubicBezTo>
                  <a:pt x="33058" y="690717"/>
                  <a:pt x="34689" y="652182"/>
                  <a:pt x="60290" y="703385"/>
                </a:cubicBezTo>
                <a:cubicBezTo>
                  <a:pt x="68357" y="719518"/>
                  <a:pt x="72320" y="737494"/>
                  <a:pt x="80387" y="753627"/>
                </a:cubicBezTo>
                <a:cubicBezTo>
                  <a:pt x="89121" y="771095"/>
                  <a:pt x="100181" y="787306"/>
                  <a:pt x="110532" y="803868"/>
                </a:cubicBezTo>
                <a:cubicBezTo>
                  <a:pt x="122765" y="823440"/>
                  <a:pt x="147172" y="858337"/>
                  <a:pt x="160774" y="874207"/>
                </a:cubicBezTo>
                <a:cubicBezTo>
                  <a:pt x="170022" y="884996"/>
                  <a:pt x="181822" y="893435"/>
                  <a:pt x="190919" y="904352"/>
                </a:cubicBezTo>
                <a:cubicBezTo>
                  <a:pt x="225227" y="945521"/>
                  <a:pt x="195030" y="926898"/>
                  <a:pt x="241161" y="964642"/>
                </a:cubicBezTo>
                <a:cubicBezTo>
                  <a:pt x="267084" y="985852"/>
                  <a:pt x="294752" y="1004835"/>
                  <a:pt x="321547" y="1024932"/>
                </a:cubicBezTo>
                <a:cubicBezTo>
                  <a:pt x="326119" y="1028361"/>
                  <a:pt x="380461" y="1070277"/>
                  <a:pt x="391886" y="1075174"/>
                </a:cubicBezTo>
                <a:cubicBezTo>
                  <a:pt x="404579" y="1080614"/>
                  <a:pt x="418851" y="1081254"/>
                  <a:pt x="432079" y="1085222"/>
                </a:cubicBezTo>
                <a:cubicBezTo>
                  <a:pt x="534070" y="1115819"/>
                  <a:pt x="451039" y="1097053"/>
                  <a:pt x="542611" y="1115367"/>
                </a:cubicBezTo>
                <a:cubicBezTo>
                  <a:pt x="602901" y="1112018"/>
                  <a:pt x="663750" y="1114168"/>
                  <a:pt x="723481" y="1105319"/>
                </a:cubicBezTo>
                <a:cubicBezTo>
                  <a:pt x="754914" y="1100662"/>
                  <a:pt x="782573" y="1080398"/>
                  <a:pt x="813917" y="1075174"/>
                </a:cubicBezTo>
                <a:lnTo>
                  <a:pt x="874207" y="1065125"/>
                </a:lnTo>
                <a:cubicBezTo>
                  <a:pt x="890954" y="1055077"/>
                  <a:pt x="906668" y="1043062"/>
                  <a:pt x="924448" y="1034980"/>
                </a:cubicBezTo>
                <a:cubicBezTo>
                  <a:pt x="943733" y="1026214"/>
                  <a:pt x="966574" y="1025783"/>
                  <a:pt x="984739" y="1014884"/>
                </a:cubicBezTo>
                <a:cubicBezTo>
                  <a:pt x="1001486" y="1004836"/>
                  <a:pt x="1017512" y="993473"/>
                  <a:pt x="1034980" y="984739"/>
                </a:cubicBezTo>
                <a:cubicBezTo>
                  <a:pt x="1051113" y="976672"/>
                  <a:pt x="1069089" y="972709"/>
                  <a:pt x="1085222" y="964642"/>
                </a:cubicBezTo>
                <a:cubicBezTo>
                  <a:pt x="1113201" y="950653"/>
                  <a:pt x="1123290" y="936622"/>
                  <a:pt x="1145512" y="914400"/>
                </a:cubicBezTo>
                <a:cubicBezTo>
                  <a:pt x="1148862" y="904352"/>
                  <a:pt x="1150824" y="893729"/>
                  <a:pt x="1155561" y="884255"/>
                </a:cubicBezTo>
                <a:cubicBezTo>
                  <a:pt x="1160962" y="873453"/>
                  <a:pt x="1171417" y="865418"/>
                  <a:pt x="1175657" y="854110"/>
                </a:cubicBezTo>
                <a:cubicBezTo>
                  <a:pt x="1181654" y="838118"/>
                  <a:pt x="1182001" y="820540"/>
                  <a:pt x="1185706" y="803868"/>
                </a:cubicBezTo>
                <a:cubicBezTo>
                  <a:pt x="1201412" y="733193"/>
                  <a:pt x="1189018" y="792274"/>
                  <a:pt x="1205802" y="733530"/>
                </a:cubicBezTo>
                <a:cubicBezTo>
                  <a:pt x="1209596" y="720251"/>
                  <a:pt x="1212501" y="706734"/>
                  <a:pt x="1215851" y="693336"/>
                </a:cubicBezTo>
                <a:cubicBezTo>
                  <a:pt x="1212501" y="646444"/>
                  <a:pt x="1211295" y="599349"/>
                  <a:pt x="1205802" y="552660"/>
                </a:cubicBezTo>
                <a:cubicBezTo>
                  <a:pt x="1204564" y="542141"/>
                  <a:pt x="1200898" y="531774"/>
                  <a:pt x="1195754" y="522515"/>
                </a:cubicBezTo>
                <a:cubicBezTo>
                  <a:pt x="1184024" y="501401"/>
                  <a:pt x="1175658" y="475622"/>
                  <a:pt x="1155561" y="462224"/>
                </a:cubicBezTo>
                <a:lnTo>
                  <a:pt x="1125416" y="442128"/>
                </a:lnTo>
                <a:cubicBezTo>
                  <a:pt x="1088283" y="386430"/>
                  <a:pt x="1126564" y="430484"/>
                  <a:pt x="1075174" y="401934"/>
                </a:cubicBezTo>
                <a:cubicBezTo>
                  <a:pt x="1054060" y="390204"/>
                  <a:pt x="1037798" y="369379"/>
                  <a:pt x="1014884" y="361741"/>
                </a:cubicBezTo>
                <a:cubicBezTo>
                  <a:pt x="959896" y="343411"/>
                  <a:pt x="962665" y="350210"/>
                  <a:pt x="924448" y="321547"/>
                </a:cubicBezTo>
                <a:cubicBezTo>
                  <a:pt x="920659" y="318705"/>
                  <a:pt x="917749" y="314848"/>
                  <a:pt x="914400" y="311499"/>
                </a:cubicBezTo>
              </a:path>
            </a:pathLst>
          </a:cu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C2159-5E40-40A8-96A6-B2045A1BB158}"/>
              </a:ext>
            </a:extLst>
          </p:cNvPr>
          <p:cNvSpPr txBox="1"/>
          <p:nvPr/>
        </p:nvSpPr>
        <p:spPr>
          <a:xfrm>
            <a:off x="647881" y="5839295"/>
            <a:ext cx="755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nominate someone to share 1 less effective and one more effective approach and how did you decide?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89EE1D-2DEB-4F61-81B9-BBB48C922BA9}"/>
              </a:ext>
            </a:extLst>
          </p:cNvPr>
          <p:cNvSpPr txBox="1"/>
          <p:nvPr/>
        </p:nvSpPr>
        <p:spPr>
          <a:xfrm>
            <a:off x="5291569" y="2206796"/>
            <a:ext cx="24503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5"/>
              </a:rPr>
              <a:t>Breakout Room One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Breakout Room Two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Breakout Room Three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08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0D901-6F58-4F5D-AAD0-D1802648E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38" y="190401"/>
            <a:ext cx="7447080" cy="606621"/>
          </a:xfrm>
        </p:spPr>
        <p:txBody>
          <a:bodyPr/>
          <a:lstStyle/>
          <a:p>
            <a:r>
              <a:rPr lang="en-GB" sz="2800" dirty="0"/>
              <a:t>What makes an ISSS effective?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8C60EF-C0D9-42F1-BDCB-F9AE9DF60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44775"/>
              </p:ext>
            </p:extLst>
          </p:nvPr>
        </p:nvGraphicFramePr>
        <p:xfrm>
          <a:off x="388938" y="1150938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34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281" y="305975"/>
            <a:ext cx="7322639" cy="619355"/>
          </a:xfrm>
        </p:spPr>
        <p:txBody>
          <a:bodyPr/>
          <a:lstStyle/>
          <a:p>
            <a:r>
              <a:rPr lang="en-GB" sz="2400" dirty="0"/>
              <a:t>Effective use of ISSS: resource packs for STEM ALs to adapt for ISSS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B8705-7095-415D-A89C-B4F263E82D43}"/>
              </a:ext>
            </a:extLst>
          </p:cNvPr>
          <p:cNvSpPr/>
          <p:nvPr/>
        </p:nvSpPr>
        <p:spPr>
          <a:xfrm>
            <a:off x="1170924" y="4890256"/>
            <a:ext cx="1742270" cy="1602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2A4EB-3FF6-476A-A9AD-7F2EACB14D69}"/>
              </a:ext>
            </a:extLst>
          </p:cNvPr>
          <p:cNvSpPr txBox="1"/>
          <p:nvPr/>
        </p:nvSpPr>
        <p:spPr>
          <a:xfrm>
            <a:off x="490194" y="1404593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Do you think these could be useful?</a:t>
            </a:r>
          </a:p>
          <a:p>
            <a:endParaRPr lang="en-GB" dirty="0"/>
          </a:p>
          <a:p>
            <a:r>
              <a:rPr lang="en-GB" dirty="0"/>
              <a:t>What could we include?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5D58A-373E-4A63-9EA5-4392E170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6" y="2500272"/>
            <a:ext cx="4960070" cy="3273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F603D-CF4E-4ABD-89CD-E4B9E79E6D33}"/>
              </a:ext>
            </a:extLst>
          </p:cNvPr>
          <p:cNvSpPr txBox="1"/>
          <p:nvPr/>
        </p:nvSpPr>
        <p:spPr>
          <a:xfrm>
            <a:off x="5712643" y="3110846"/>
            <a:ext cx="3337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Time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Maths for biologists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Effective note taking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Online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Responding to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3FD29-AB06-4F5C-98CB-3C9FD4D34DFF}"/>
              </a:ext>
            </a:extLst>
          </p:cNvPr>
          <p:cNvSpPr txBox="1"/>
          <p:nvPr/>
        </p:nvSpPr>
        <p:spPr>
          <a:xfrm>
            <a:off x="603316" y="5773918"/>
            <a:ext cx="2291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https://pxhere.com/en/photo/1165445</a:t>
            </a:r>
          </a:p>
        </p:txBody>
      </p:sp>
    </p:spTree>
    <p:extLst>
      <p:ext uri="{BB962C8B-B14F-4D97-AF65-F5344CB8AC3E}">
        <p14:creationId xmlns:p14="http://schemas.microsoft.com/office/powerpoint/2010/main" val="328925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428957"/>
            <a:ext cx="7920773" cy="1883593"/>
          </a:xfrm>
        </p:spPr>
        <p:txBody>
          <a:bodyPr/>
          <a:lstStyle/>
          <a:p>
            <a:pPr algn="ctr"/>
            <a:r>
              <a:rPr lang="en-GB" sz="3200" dirty="0"/>
              <a:t>Time Management Skills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31" y="4949070"/>
            <a:ext cx="7920774" cy="175945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ISSS Support Pack (to be adapted for each session)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1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Action plans – talking points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69A99-FC34-48D2-BC6F-3C3FE5536B4E}"/>
              </a:ext>
            </a:extLst>
          </p:cNvPr>
          <p:cNvSpPr/>
          <p:nvPr/>
        </p:nvSpPr>
        <p:spPr>
          <a:xfrm>
            <a:off x="681990" y="1970335"/>
            <a:ext cx="7147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My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What do I need to do to achieve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How can I achieve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What resources will I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0" i="0" u="none" strike="noStrike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262626"/>
                </a:solidFill>
                <a:effectLst/>
                <a:latin typeface="Arial" panose="020B0604020202020204" pitchFamily="34" charset="0"/>
              </a:rPr>
              <a:t>When can I take action?</a:t>
            </a:r>
          </a:p>
        </p:txBody>
      </p:sp>
    </p:spTree>
    <p:extLst>
      <p:ext uri="{BB962C8B-B14F-4D97-AF65-F5344CB8AC3E}">
        <p14:creationId xmlns:p14="http://schemas.microsoft.com/office/powerpoint/2010/main" val="9088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59" y="197189"/>
            <a:ext cx="7374907" cy="568657"/>
          </a:xfrm>
        </p:spPr>
        <p:txBody>
          <a:bodyPr/>
          <a:lstStyle/>
          <a:p>
            <a:r>
              <a:rPr lang="en-GB" sz="2800" dirty="0"/>
              <a:t>Study time calculator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95CA03A-06CB-44BB-9CAC-F5139A7B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05744"/>
              </p:ext>
            </p:extLst>
          </p:nvPr>
        </p:nvGraphicFramePr>
        <p:xfrm>
          <a:off x="914400" y="1214123"/>
          <a:ext cx="7315200" cy="4873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312">
                  <a:extLst>
                    <a:ext uri="{9D8B030D-6E8A-4147-A177-3AD203B41FA5}">
                      <a16:colId xmlns:a16="http://schemas.microsoft.com/office/drawing/2014/main" val="1840809952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2530594206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1322332395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3725289099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3730534839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429756952"/>
                    </a:ext>
                  </a:extLst>
                </a:gridCol>
                <a:gridCol w="632487">
                  <a:extLst>
                    <a:ext uri="{9D8B030D-6E8A-4147-A177-3AD203B41FA5}">
                      <a16:colId xmlns:a16="http://schemas.microsoft.com/office/drawing/2014/main" val="2548547132"/>
                    </a:ext>
                  </a:extLst>
                </a:gridCol>
                <a:gridCol w="681998">
                  <a:extLst>
                    <a:ext uri="{9D8B030D-6E8A-4147-A177-3AD203B41FA5}">
                      <a16:colId xmlns:a16="http://schemas.microsoft.com/office/drawing/2014/main" val="1159023360"/>
                    </a:ext>
                  </a:extLst>
                </a:gridCol>
                <a:gridCol w="794968">
                  <a:extLst>
                    <a:ext uri="{9D8B030D-6E8A-4147-A177-3AD203B41FA5}">
                      <a16:colId xmlns:a16="http://schemas.microsoft.com/office/drawing/2014/main" val="176458365"/>
                    </a:ext>
                  </a:extLst>
                </a:gridCol>
              </a:tblGrid>
              <a:tr h="56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Activities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Tues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Wed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Thu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Fri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Sat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Sun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Weekly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Totals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71026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Work hours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315878623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Travelling time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750921615"/>
                  </a:ext>
                </a:extLst>
              </a:tr>
              <a:tr h="29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Quality family time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2258438806"/>
                  </a:ext>
                </a:extLst>
              </a:tr>
              <a:tr h="26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TV/Reading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3418953110"/>
                  </a:ext>
                </a:extLst>
              </a:tr>
              <a:tr h="23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Socialising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992948908"/>
                  </a:ext>
                </a:extLst>
              </a:tr>
              <a:tr h="299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Housework/ Gardening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1558724766"/>
                  </a:ext>
                </a:extLst>
              </a:tr>
              <a:tr h="236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Shopping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2079057890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Exercise/Health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3951890620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Eating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2134644286"/>
                  </a:ext>
                </a:extLst>
              </a:tr>
              <a:tr h="235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Sleeping</a:t>
                      </a: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1230600454"/>
                  </a:ext>
                </a:extLst>
              </a:tr>
              <a:tr h="26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1988657436"/>
                  </a:ext>
                </a:extLst>
              </a:tr>
              <a:tr h="30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</a:endParaRPr>
                    </a:p>
                  </a:txBody>
                  <a:tcPr marL="35147" marR="351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993733552"/>
                  </a:ext>
                </a:extLst>
              </a:tr>
              <a:tr h="26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Hours in the day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24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168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54067"/>
                  </a:ext>
                </a:extLst>
              </a:tr>
              <a:tr h="483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Total committed hours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/>
                </a:tc>
                <a:extLst>
                  <a:ext uri="{0D108BD9-81ED-4DB2-BD59-A6C34878D82A}">
                    <a16:rowId xmlns:a16="http://schemas.microsoft.com/office/drawing/2014/main" val="2721210255"/>
                  </a:ext>
                </a:extLst>
              </a:tr>
              <a:tr h="48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Time available for study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147" marR="35147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9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506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281" y="305975"/>
            <a:ext cx="7322639" cy="619355"/>
          </a:xfrm>
        </p:spPr>
        <p:txBody>
          <a:bodyPr/>
          <a:lstStyle/>
          <a:p>
            <a:r>
              <a:rPr lang="en-GB" altLang="en-US" sz="2800" dirty="0"/>
              <a:t>The coming weeks…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C3990-7AC8-4183-BD3C-AC76AAD7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91" y="1114263"/>
            <a:ext cx="6889418" cy="5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6ADAD-AB65-4E24-B0DA-B4613E31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9" y="2740357"/>
            <a:ext cx="4515439" cy="30102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6C13BA-981A-4B36-BE3C-111C118F14A6}"/>
              </a:ext>
            </a:extLst>
          </p:cNvPr>
          <p:cNvSpPr/>
          <p:nvPr/>
        </p:nvSpPr>
        <p:spPr>
          <a:xfrm>
            <a:off x="431999" y="5750649"/>
            <a:ext cx="20954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https://pxhere.com/en/photo/1513463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AAE6072-AB65-4B26-951C-3B18828B5A43}"/>
              </a:ext>
            </a:extLst>
          </p:cNvPr>
          <p:cNvSpPr/>
          <p:nvPr/>
        </p:nvSpPr>
        <p:spPr>
          <a:xfrm>
            <a:off x="3761404" y="1107351"/>
            <a:ext cx="5382596" cy="1903696"/>
          </a:xfrm>
          <a:prstGeom prst="cloudCallout">
            <a:avLst>
              <a:gd name="adj1" fmla="val -61496"/>
              <a:gd name="adj2" fmla="val 80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01E28-9333-44B8-93CA-C70C71E24394}"/>
              </a:ext>
            </a:extLst>
          </p:cNvPr>
          <p:cNvSpPr txBox="1"/>
          <p:nvPr/>
        </p:nvSpPr>
        <p:spPr>
          <a:xfrm>
            <a:off x="4130774" y="1705256"/>
            <a:ext cx="501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Can you think of an instance of how 1-2-1 support helped you to achieve a goal?</a:t>
            </a:r>
          </a:p>
        </p:txBody>
      </p:sp>
    </p:spTree>
    <p:extLst>
      <p:ext uri="{BB962C8B-B14F-4D97-AF65-F5344CB8AC3E}">
        <p14:creationId xmlns:p14="http://schemas.microsoft.com/office/powerpoint/2010/main" val="41134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0D901-6F58-4F5D-AAD0-D1802648E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38" y="190401"/>
            <a:ext cx="7447080" cy="606621"/>
          </a:xfrm>
        </p:spPr>
        <p:txBody>
          <a:bodyPr/>
          <a:lstStyle/>
          <a:p>
            <a:r>
              <a:rPr lang="en-GB" sz="2800" dirty="0"/>
              <a:t>Step by step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8C60EF-C0D9-42F1-BDCB-F9AE9DF60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685665"/>
              </p:ext>
            </p:extLst>
          </p:nvPr>
        </p:nvGraphicFramePr>
        <p:xfrm>
          <a:off x="388938" y="1150938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76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DF90BD-B714-4DDA-82FC-E202007AF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38" y="330957"/>
            <a:ext cx="7523280" cy="613923"/>
          </a:xfrm>
        </p:spPr>
        <p:txBody>
          <a:bodyPr/>
          <a:lstStyle/>
          <a:p>
            <a:r>
              <a:rPr lang="en-GB" sz="2800" dirty="0"/>
              <a:t>Learn from past experiences…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385C1E6-7B2A-4CAD-A6CB-254EF584E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802542"/>
              </p:ext>
            </p:extLst>
          </p:nvPr>
        </p:nvGraphicFramePr>
        <p:xfrm>
          <a:off x="388938" y="1150938"/>
          <a:ext cx="8262937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E92EB36-E667-41C5-8187-8A737B183B1A}"/>
              </a:ext>
            </a:extLst>
          </p:cNvPr>
          <p:cNvSpPr/>
          <p:nvPr/>
        </p:nvSpPr>
        <p:spPr>
          <a:xfrm>
            <a:off x="3699510" y="2686050"/>
            <a:ext cx="1744980" cy="14859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Reflective cycle</a:t>
            </a:r>
          </a:p>
        </p:txBody>
      </p:sp>
    </p:spTree>
    <p:extLst>
      <p:ext uri="{BB962C8B-B14F-4D97-AF65-F5344CB8AC3E}">
        <p14:creationId xmlns:p14="http://schemas.microsoft.com/office/powerpoint/2010/main" val="2908196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961" y="266333"/>
            <a:ext cx="7418104" cy="584775"/>
          </a:xfrm>
        </p:spPr>
        <p:txBody>
          <a:bodyPr/>
          <a:lstStyle/>
          <a:p>
            <a:r>
              <a:rPr lang="en-GB" sz="2400" dirty="0"/>
              <a:t>Let’s get creative – ideas for use of ISSS resource</a:t>
            </a:r>
          </a:p>
        </p:txBody>
      </p:sp>
      <p:pic>
        <p:nvPicPr>
          <p:cNvPr id="6" name="Picture 5" descr="A picture containing lamp, light&#10;&#10;Description automatically generated">
            <a:extLst>
              <a:ext uri="{FF2B5EF4-FFF2-40B4-BE49-F238E27FC236}">
                <a16:creationId xmlns:a16="http://schemas.microsoft.com/office/drawing/2014/main" id="{BCEB8B6E-3C32-4DE7-B900-A19B3CA31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t="5974" r="14875" b="7288"/>
          <a:stretch/>
        </p:blipFill>
        <p:spPr>
          <a:xfrm>
            <a:off x="3252247" y="2087358"/>
            <a:ext cx="2309568" cy="287114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D183B3B-A8CD-473B-977B-625D3673701B}"/>
              </a:ext>
            </a:extLst>
          </p:cNvPr>
          <p:cNvSpPr/>
          <p:nvPr/>
        </p:nvSpPr>
        <p:spPr>
          <a:xfrm>
            <a:off x="5337083" y="1018038"/>
            <a:ext cx="2309569" cy="923826"/>
          </a:xfrm>
          <a:prstGeom prst="wedgeRoundRectCallout">
            <a:avLst>
              <a:gd name="adj1" fmla="val -59879"/>
              <a:gd name="adj2" fmla="val 9524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Build more 1-2-1 student support time into AL contract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493854B-CCA4-4D2A-906F-0A9F92DB237F}"/>
              </a:ext>
            </a:extLst>
          </p:cNvPr>
          <p:cNvSpPr/>
          <p:nvPr/>
        </p:nvSpPr>
        <p:spPr>
          <a:xfrm>
            <a:off x="5561815" y="2499348"/>
            <a:ext cx="2450969" cy="1214814"/>
          </a:xfrm>
          <a:prstGeom prst="wedgeRoundRectCallout">
            <a:avLst>
              <a:gd name="adj1" fmla="val -77147"/>
              <a:gd name="adj2" fmla="val 433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Advertise to students so they know what could be available and feel less stigmatised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61EDF35-167D-4FF3-A1AE-A10B422F0642}"/>
              </a:ext>
            </a:extLst>
          </p:cNvPr>
          <p:cNvSpPr/>
          <p:nvPr/>
        </p:nvSpPr>
        <p:spPr>
          <a:xfrm>
            <a:off x="5421986" y="4126152"/>
            <a:ext cx="2450970" cy="1104158"/>
          </a:xfrm>
          <a:prstGeom prst="wedgeRoundRectCallout">
            <a:avLst>
              <a:gd name="adj1" fmla="val -75099"/>
              <a:gd name="adj2" fmla="val -608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Make it more ‘joined up’ so that ALs can see what ISSS have been provided previously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FD776E3-55DB-4B36-8424-B8B923A939AF}"/>
              </a:ext>
            </a:extLst>
          </p:cNvPr>
          <p:cNvSpPr/>
          <p:nvPr/>
        </p:nvSpPr>
        <p:spPr>
          <a:xfrm>
            <a:off x="4432110" y="5487508"/>
            <a:ext cx="2534297" cy="1119229"/>
          </a:xfrm>
          <a:prstGeom prst="wedgeRoundRectCallout">
            <a:avLst>
              <a:gd name="adj1" fmla="val -48561"/>
              <a:gd name="adj2" fmla="val -10351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Mechanism for student/ tutor to provide feedback about their session (closing the loop)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B7C4A7C-FBFF-4D78-8405-B6FA3F882767}"/>
              </a:ext>
            </a:extLst>
          </p:cNvPr>
          <p:cNvSpPr/>
          <p:nvPr/>
        </p:nvSpPr>
        <p:spPr>
          <a:xfrm>
            <a:off x="699887" y="1123149"/>
            <a:ext cx="2877585" cy="1104158"/>
          </a:xfrm>
          <a:prstGeom prst="wedgeRoundRectCallout">
            <a:avLst>
              <a:gd name="adj1" fmla="val 56054"/>
              <a:gd name="adj2" fmla="val 9370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Make the support proactive – identify ‘at risk’ students before they fail and offer ISSS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6A4DB2D-3BE5-4A6B-8AC6-0A8973F88DED}"/>
              </a:ext>
            </a:extLst>
          </p:cNvPr>
          <p:cNvSpPr/>
          <p:nvPr/>
        </p:nvSpPr>
        <p:spPr>
          <a:xfrm>
            <a:off x="374662" y="2911478"/>
            <a:ext cx="2877585" cy="1104158"/>
          </a:xfrm>
          <a:prstGeom prst="wedgeRoundRectCallout">
            <a:avLst>
              <a:gd name="adj1" fmla="val 67520"/>
              <a:gd name="adj2" fmla="val -789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Offer bespoke email /short phone support over extended period(s)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487AB27-FAF8-4E7B-AAE6-AD915C6BDAEB}"/>
              </a:ext>
            </a:extLst>
          </p:cNvPr>
          <p:cNvSpPr/>
          <p:nvPr/>
        </p:nvSpPr>
        <p:spPr>
          <a:xfrm>
            <a:off x="374662" y="4147728"/>
            <a:ext cx="2877585" cy="1104158"/>
          </a:xfrm>
          <a:prstGeom prst="wedgeRoundRectCallout">
            <a:avLst>
              <a:gd name="adj1" fmla="val 72762"/>
              <a:gd name="adj2" fmla="val -6765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Offer multiple sessions, and / or split the ‘session’ into chunks offered at different times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F1B163B-4AE4-49EA-A947-5BD8D515C354}"/>
              </a:ext>
            </a:extLst>
          </p:cNvPr>
          <p:cNvSpPr/>
          <p:nvPr/>
        </p:nvSpPr>
        <p:spPr>
          <a:xfrm>
            <a:off x="822126" y="5487509"/>
            <a:ext cx="2877585" cy="1104158"/>
          </a:xfrm>
          <a:prstGeom prst="wedgeRoundRectCallout">
            <a:avLst>
              <a:gd name="adj1" fmla="val 65555"/>
              <a:gd name="adj2" fmla="val -12400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Offer individual support at pre-determined times (e.g. module start, midway and near exam)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64B60-2603-4B4B-88DF-6AC6F9251F7B}"/>
              </a:ext>
            </a:extLst>
          </p:cNvPr>
          <p:cNvSpPr txBox="1"/>
          <p:nvPr/>
        </p:nvSpPr>
        <p:spPr>
          <a:xfrm>
            <a:off x="5314242" y="6606737"/>
            <a:ext cx="25587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https://commons.wikimedia.org/wiki/File:Light_bulb_(yellow)_icon.svg</a:t>
            </a:r>
          </a:p>
        </p:txBody>
      </p:sp>
    </p:spTree>
    <p:extLst>
      <p:ext uri="{BB962C8B-B14F-4D97-AF65-F5344CB8AC3E}">
        <p14:creationId xmlns:p14="http://schemas.microsoft.com/office/powerpoint/2010/main" val="300738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281" y="305975"/>
            <a:ext cx="7322639" cy="619355"/>
          </a:xfrm>
        </p:spPr>
        <p:txBody>
          <a:bodyPr/>
          <a:lstStyle/>
          <a:p>
            <a:r>
              <a:rPr lang="en-GB" sz="2400" dirty="0"/>
              <a:t>Individual student support: where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2A4EB-3FF6-476A-A9AD-7F2EACB14D69}"/>
              </a:ext>
            </a:extLst>
          </p:cNvPr>
          <p:cNvSpPr txBox="1"/>
          <p:nvPr/>
        </p:nvSpPr>
        <p:spPr>
          <a:xfrm>
            <a:off x="820132" y="1502343"/>
            <a:ext cx="707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Take away packs for ALs to customise?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to capture student views on individual student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271B0-4F22-4388-A0AF-BA2142776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24" y="2702672"/>
            <a:ext cx="3598751" cy="23991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00D07F-90F1-464D-BC99-278D7E6463EF}"/>
              </a:ext>
            </a:extLst>
          </p:cNvPr>
          <p:cNvSpPr txBox="1"/>
          <p:nvPr/>
        </p:nvSpPr>
        <p:spPr>
          <a:xfrm>
            <a:off x="2281222" y="5247935"/>
            <a:ext cx="3220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https://pixabay.com/photos/support-letters-scrabble-help-2355701/</a:t>
            </a:r>
          </a:p>
        </p:txBody>
      </p:sp>
    </p:spTree>
    <p:extLst>
      <p:ext uri="{BB962C8B-B14F-4D97-AF65-F5344CB8AC3E}">
        <p14:creationId xmlns:p14="http://schemas.microsoft.com/office/powerpoint/2010/main" val="188933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F845B62-92E2-4636-8070-E81C4BFE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91" y="3660653"/>
            <a:ext cx="3199656" cy="31973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5F9069-BBFB-4327-827B-168B686DE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54" y="292318"/>
            <a:ext cx="7506198" cy="469124"/>
          </a:xfrm>
        </p:spPr>
        <p:txBody>
          <a:bodyPr/>
          <a:lstStyle/>
          <a:p>
            <a:r>
              <a:rPr lang="en-GB" sz="2400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5149-3167-40AC-9E82-B1440B25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54" y="990725"/>
            <a:ext cx="8263493" cy="3117635"/>
          </a:xfrm>
        </p:spPr>
        <p:txBody>
          <a:bodyPr/>
          <a:lstStyle/>
          <a:p>
            <a:r>
              <a:rPr lang="en-GB" dirty="0"/>
              <a:t>Gabi, J and Sharpe, S (2019) “Against the odds: an investigation into student persistence in UK higher education”, </a:t>
            </a:r>
            <a:r>
              <a:rPr lang="en-GB" i="1" dirty="0"/>
              <a:t>Studies in Higher Education, </a:t>
            </a:r>
            <a:r>
              <a:rPr lang="en-GB" dirty="0"/>
              <a:t>pp1-17 </a:t>
            </a:r>
            <a:r>
              <a:rPr lang="en-GB" dirty="0">
                <a:hlinkClick r:id="rId3"/>
              </a:rPr>
              <a:t>https://www.tandfonline.com/doi/full/10.1080/03075079.2019.1626364?scroll=top&amp;needAccess=true</a:t>
            </a:r>
            <a:r>
              <a:rPr lang="en-GB" dirty="0"/>
              <a:t> </a:t>
            </a:r>
          </a:p>
          <a:p>
            <a:r>
              <a:rPr lang="en-US" dirty="0"/>
              <a:t>McKie, A. (2018) ‘On call: how much support should academics give students?’ </a:t>
            </a:r>
            <a:r>
              <a:rPr lang="en-US" i="1" dirty="0"/>
              <a:t>Times Higher Education</a:t>
            </a:r>
            <a:r>
              <a:rPr lang="en-US" dirty="0"/>
              <a:t> [Online]. Available at </a:t>
            </a:r>
            <a:r>
              <a:rPr lang="en-US" u="sng" dirty="0">
                <a:hlinkClick r:id="rId4"/>
              </a:rPr>
              <a:t>https://www.timeshighereducation.com/features/on-call-how-much-support-should-academics-give-students</a:t>
            </a:r>
            <a:r>
              <a:rPr lang="en-US" dirty="0"/>
              <a:t> (accessed 22 January 2019)</a:t>
            </a:r>
            <a:endParaRPr lang="en-GB" dirty="0"/>
          </a:p>
          <a:p>
            <a:r>
              <a:rPr lang="en-GB" dirty="0" err="1"/>
              <a:t>MacLaughlin</a:t>
            </a:r>
            <a:r>
              <a:rPr lang="en-GB" dirty="0"/>
              <a:t>, J., Chamberlin, L., Buck, J. (2017) Supporting Student Success: ‘The role of an Academic Progress Tutor’ [Online] Available at </a:t>
            </a:r>
            <a:r>
              <a:rPr lang="en-GB" u="sng" dirty="0">
                <a:hlinkClick r:id="rId5"/>
              </a:rPr>
              <a:t>https://intranet9.open.ac.uk/collaboration/Scholarship-Exchange/documents/Supporting%20student%20success%20-%20the%20Academic%20Progress%20Tutor.pdf</a:t>
            </a:r>
            <a:r>
              <a:rPr lang="en-GB" dirty="0"/>
              <a:t> (accessed 22 January 2019)</a:t>
            </a:r>
          </a:p>
          <a:p>
            <a:r>
              <a:rPr lang="en-GB" dirty="0"/>
              <a:t>Neves, J and Hillman, N (2017) ‘Student Academic Experience Survey’ </a:t>
            </a:r>
            <a:r>
              <a:rPr lang="en-GB" i="1" dirty="0"/>
              <a:t>Higher Education Policy Institute</a:t>
            </a:r>
            <a:r>
              <a:rPr lang="en-GB" dirty="0"/>
              <a:t> 96. [Online] Available at </a:t>
            </a:r>
            <a:r>
              <a:rPr lang="en-GB" u="sng" dirty="0">
                <a:hlinkClick r:id="rId6"/>
              </a:rPr>
              <a:t>https://www.hepi.ac.uk/2017/06/07/2017-student-academic-experience-survey/</a:t>
            </a:r>
            <a:r>
              <a:rPr lang="en-GB" dirty="0"/>
              <a:t> (accessed 22 January 2019)</a:t>
            </a:r>
          </a:p>
          <a:p>
            <a:r>
              <a:rPr lang="en-US" dirty="0" err="1"/>
              <a:t>Schlusmans</a:t>
            </a:r>
            <a:r>
              <a:rPr lang="en-US" dirty="0"/>
              <a:t>, K., van den </a:t>
            </a:r>
            <a:r>
              <a:rPr lang="en-US" dirty="0" err="1"/>
              <a:t>Munckhof</a:t>
            </a:r>
            <a:r>
              <a:rPr lang="en-US" dirty="0"/>
              <a:t>, R., </a:t>
            </a:r>
            <a:r>
              <a:rPr lang="en-US" dirty="0" err="1"/>
              <a:t>Nielissen</a:t>
            </a:r>
            <a:r>
              <a:rPr lang="en-US" dirty="0"/>
              <a:t>, G. (2018) ‘Tutoring and support in open online education – a students’ view’. [Online]. Available at  </a:t>
            </a:r>
            <a:r>
              <a:rPr lang="en-US" u="sng" dirty="0">
                <a:hlinkClick r:id="rId7"/>
              </a:rPr>
              <a:t>https://intranet9.open.ac.uk/collaboration/Scholarship-Exchange/Wiki/Document.aspx?DocumentID=2124</a:t>
            </a:r>
            <a:r>
              <a:rPr lang="en-US" u="sng" dirty="0"/>
              <a:t> </a:t>
            </a:r>
            <a:r>
              <a:rPr lang="en-US" dirty="0"/>
              <a:t>(accessed 10 January 2019)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58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DE30D2-94F5-43BC-AC40-5C946998B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81" y="242716"/>
            <a:ext cx="7536343" cy="469124"/>
          </a:xfrm>
        </p:spPr>
        <p:txBody>
          <a:bodyPr/>
          <a:lstStyle/>
          <a:p>
            <a:r>
              <a:rPr lang="en-GB" sz="2800" dirty="0"/>
              <a:t>Our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2D938-5213-4D88-8911-A1D087EFF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072" y="2831972"/>
            <a:ext cx="2951004" cy="167315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93D1AC-E2CA-4A3B-B1AD-6E8F9619BFE2}"/>
              </a:ext>
            </a:extLst>
          </p:cNvPr>
          <p:cNvSpPr/>
          <p:nvPr/>
        </p:nvSpPr>
        <p:spPr>
          <a:xfrm>
            <a:off x="512237" y="1848008"/>
            <a:ext cx="2058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By definition, study at a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distance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0862E-F58E-4009-8E24-7BD09006E31C}"/>
              </a:ext>
            </a:extLst>
          </p:cNvPr>
          <p:cNvSpPr/>
          <p:nvPr/>
        </p:nvSpPr>
        <p:spPr>
          <a:xfrm>
            <a:off x="1410957" y="5180393"/>
            <a:ext cx="4447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Diverse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demographics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 (e.g. age, ethnicity, gender, socioeconomic background, previous educational experiences, disabilities)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35046-4C3A-4320-BF53-1A47BEF7ED2B}"/>
              </a:ext>
            </a:extLst>
          </p:cNvPr>
          <p:cNvSpPr/>
          <p:nvPr/>
        </p:nvSpPr>
        <p:spPr>
          <a:xfrm>
            <a:off x="6430946" y="3904962"/>
            <a:ext cx="251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Diverse individual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characteristics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 (e.g. motivation, aspirations, personality, ability)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3A806-39B1-4E10-A722-A5FAE81CD5FA}"/>
              </a:ext>
            </a:extLst>
          </p:cNvPr>
          <p:cNvSpPr/>
          <p:nvPr/>
        </p:nvSpPr>
        <p:spPr>
          <a:xfrm>
            <a:off x="6300318" y="1661444"/>
            <a:ext cx="22508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Diverse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availability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 (e.g. full time student, part-time student, work/family/caring commitments)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4C106-CAE6-4097-AAE5-97954C2ECFBE}"/>
              </a:ext>
            </a:extLst>
          </p:cNvPr>
          <p:cNvSpPr/>
          <p:nvPr/>
        </p:nvSpPr>
        <p:spPr>
          <a:xfrm>
            <a:off x="302815" y="3250708"/>
            <a:ext cx="2778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Study at variable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intensity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 (e.g. single/multi-module; overlapping/single presentations)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E4A5DE-D093-4B7F-B8FC-4E75B505DC18}"/>
              </a:ext>
            </a:extLst>
          </p:cNvPr>
          <p:cNvSpPr/>
          <p:nvPr/>
        </p:nvSpPr>
        <p:spPr>
          <a:xfrm>
            <a:off x="2868494" y="1278161"/>
            <a:ext cx="2410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Different 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awareness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expectation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 of institutional support available</a:t>
            </a:r>
            <a:endParaRPr lang="en-GB" b="1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62517-9A9B-46FE-BF41-BD37DD8E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0" y="292318"/>
            <a:ext cx="7418105" cy="469124"/>
          </a:xfrm>
        </p:spPr>
        <p:txBody>
          <a:bodyPr/>
          <a:lstStyle/>
          <a:p>
            <a:r>
              <a:rPr lang="en-GB" sz="2400" dirty="0"/>
              <a:t>Wider Higher Education environment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63523-4BDC-4706-B8DC-C1857AFF1144}"/>
              </a:ext>
            </a:extLst>
          </p:cNvPr>
          <p:cNvSpPr/>
          <p:nvPr/>
        </p:nvSpPr>
        <p:spPr>
          <a:xfrm>
            <a:off x="286338" y="1558535"/>
            <a:ext cx="8571323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Research suggests students appreciate higher levels of pastoral and academic support (</a:t>
            </a:r>
            <a:r>
              <a:rPr lang="en-GB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Schlusmans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, K. (2018); McKie, A. (2018))</a:t>
            </a: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Neves and Hillman (2017) found that 36% of all respondents cite too little interaction with University staff as the reason for a negative university experience. </a:t>
            </a:r>
          </a:p>
          <a:p>
            <a:pPr marL="285750" indent="-285750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Many conventional universities are latterly recognising that individual tutor-student contact is important (e.g. </a:t>
            </a:r>
            <a:r>
              <a:rPr lang="en-GB" u="sng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https://www.sheffield.ac.uk/lets/pp/support/tutors</a:t>
            </a: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  <a:endParaRPr lang="en-GB" b="1" kern="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Gabi and Sharpe (2019) argue that we might change the discourse from a focus on retention to one on persistence; and that persistence results from a complex interplay between personal and environmental factors, where the institution – tutors – is key</a:t>
            </a: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0000"/>
                </a:solidFill>
                <a:latin typeface="Calibri" panose="020F0502020204030204" pitchFamily="34" charset="0"/>
              </a:rPr>
              <a:t>This message is also reflected in the highly positive feedback from our students about the personalised feedback on their assignment that they receive from their tutor</a:t>
            </a:r>
          </a:p>
          <a:p>
            <a:pPr marL="28575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5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AEEC1-2DCC-4BDF-9043-79D30612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3376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962DC5E-D306-434A-9856-DDFF62707BE7}"/>
              </a:ext>
            </a:extLst>
          </p:cNvPr>
          <p:cNvSpPr/>
          <p:nvPr/>
        </p:nvSpPr>
        <p:spPr>
          <a:xfrm>
            <a:off x="5115208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C3FD0-2CA9-4729-A769-FFCB5017F2DE}"/>
              </a:ext>
            </a:extLst>
          </p:cNvPr>
          <p:cNvSpPr/>
          <p:nvPr/>
        </p:nvSpPr>
        <p:spPr>
          <a:xfrm>
            <a:off x="6102035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0C7E1-D4EA-464E-8EAC-A3681DFD9ABC}"/>
              </a:ext>
            </a:extLst>
          </p:cNvPr>
          <p:cNvSpPr/>
          <p:nvPr/>
        </p:nvSpPr>
        <p:spPr>
          <a:xfrm>
            <a:off x="4191754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3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AEEC1-2DCC-4BDF-9043-79D30612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3568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962DC5E-D306-434A-9856-DDFF62707BE7}"/>
              </a:ext>
            </a:extLst>
          </p:cNvPr>
          <p:cNvSpPr/>
          <p:nvPr/>
        </p:nvSpPr>
        <p:spPr>
          <a:xfrm>
            <a:off x="5115208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C3FD0-2CA9-4729-A769-FFCB5017F2DE}"/>
              </a:ext>
            </a:extLst>
          </p:cNvPr>
          <p:cNvSpPr/>
          <p:nvPr/>
        </p:nvSpPr>
        <p:spPr>
          <a:xfrm>
            <a:off x="6102035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18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AEEC1-2DCC-4BDF-9043-79D30612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939090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22C3FD0-2CA9-4729-A769-FFCB5017F2DE}"/>
              </a:ext>
            </a:extLst>
          </p:cNvPr>
          <p:cNvSpPr/>
          <p:nvPr/>
        </p:nvSpPr>
        <p:spPr>
          <a:xfrm>
            <a:off x="6102035" y="2851842"/>
            <a:ext cx="380246" cy="139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4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AEEC1-2DCC-4BDF-9043-79D30612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831133"/>
              </p:ext>
            </p:extLst>
          </p:nvPr>
        </p:nvGraphicFramePr>
        <p:xfrm>
          <a:off x="1941968" y="1767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621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CEEB75-30B6-4F4F-8A86-0F4D59820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9" y="239517"/>
            <a:ext cx="7397551" cy="469124"/>
          </a:xfrm>
        </p:spPr>
        <p:txBody>
          <a:bodyPr/>
          <a:lstStyle/>
          <a:p>
            <a:r>
              <a:rPr lang="en-GB" sz="2800" dirty="0"/>
              <a:t>Is individual student support important?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DFAEEC1-2DCC-4BDF-9043-79D30612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073472"/>
              </p:ext>
            </p:extLst>
          </p:nvPr>
        </p:nvGraphicFramePr>
        <p:xfrm>
          <a:off x="602056" y="16681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90FABA-4C92-4523-B145-C38BAFFFF795}"/>
              </a:ext>
            </a:extLst>
          </p:cNvPr>
          <p:cNvGraphicFramePr>
            <a:graphicFrameLocks noGrp="1"/>
          </p:cNvGraphicFramePr>
          <p:nvPr/>
        </p:nvGraphicFramePr>
        <p:xfrm>
          <a:off x="5929381" y="1253331"/>
          <a:ext cx="2427605" cy="4351338"/>
        </p:xfrm>
        <a:graphic>
          <a:graphicData uri="http://schemas.openxmlformats.org/drawingml/2006/table">
            <a:tbl>
              <a:tblPr firstRow="1" firstCol="1" bandRow="1"/>
              <a:tblGrid>
                <a:gridCol w="1437005">
                  <a:extLst>
                    <a:ext uri="{9D8B030D-6E8A-4147-A177-3AD203B41FA5}">
                      <a16:colId xmlns:a16="http://schemas.microsoft.com/office/drawing/2014/main" val="143122826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1149311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 B&amp;J Modules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Numbers of ISSS requests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59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SDK100 (J&amp;B)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SDK228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335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TM111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690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MST124 (J&amp;B)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200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MU123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465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U116 (J and 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570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S111 (J&amp;B)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391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TM112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482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TM129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1678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S317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376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M250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517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T192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04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034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S112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499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M140 (J&amp;B)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004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S294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147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M208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140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M269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247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MST125 (J&amp;B)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954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SK320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86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799109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4.xml><?xml version="1.0" encoding="utf-8"?>
<a:theme xmlns:a="http://schemas.openxmlformats.org/drawingml/2006/main" name="1_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5.xml><?xml version="1.0" encoding="utf-8"?>
<a:theme xmlns:a="http://schemas.openxmlformats.org/drawingml/2006/main" name="2_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7B3832F22F47449A07BF2606B2A814" ma:contentTypeVersion="10" ma:contentTypeDescription="Create a new document." ma:contentTypeScope="" ma:versionID="d80deca9f12f907b94f25f91d5a12196">
  <xsd:schema xmlns:xsd="http://www.w3.org/2001/XMLSchema" xmlns:xs="http://www.w3.org/2001/XMLSchema" xmlns:p="http://schemas.microsoft.com/office/2006/metadata/properties" xmlns:ns3="16b790ba-7ccb-434d-a802-d86ad4a20920" targetNamespace="http://schemas.microsoft.com/office/2006/metadata/properties" ma:root="true" ma:fieldsID="977c172bde8523e1cc5b8cad1c6ce2cb" ns3:_="">
    <xsd:import namespace="16b790ba-7ccb-434d-a802-d86ad4a209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790ba-7ccb-434d-a802-d86ad4a20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3AE64E-E324-4941-97EB-FCBCE79EF9E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16b790ba-7ccb-434d-a802-d86ad4a2092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FDB47B-B418-4A83-B8C9-72BA8758E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b790ba-7ccb-434d-a802-d86ad4a20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F3765A-95C4-49EC-9938-6C4670DAF2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TotalTime>4962</TotalTime>
  <Words>1736</Words>
  <Application>Microsoft Office PowerPoint</Application>
  <PresentationFormat>On-screen Show (4:3)</PresentationFormat>
  <Paragraphs>359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OU Title</vt:lpstr>
      <vt:lpstr>OU Section</vt:lpstr>
      <vt:lpstr>OU Layouts</vt:lpstr>
      <vt:lpstr>1_OU Title</vt:lpstr>
      <vt:lpstr>2_OU Title</vt:lpstr>
      <vt:lpstr>Individual student support sessions; where are we now? Considering awareness, usage and effectiveness of individual student support sessions   </vt:lpstr>
      <vt:lpstr>Is individual student support important?</vt:lpstr>
      <vt:lpstr>Our students</vt:lpstr>
      <vt:lpstr>Wider Higher Education environment</vt:lpstr>
      <vt:lpstr>Is individual student support important?</vt:lpstr>
      <vt:lpstr>Is individual student support important?</vt:lpstr>
      <vt:lpstr>Is individual student support important?</vt:lpstr>
      <vt:lpstr>Is individual student support important?</vt:lpstr>
      <vt:lpstr>Is individual student support important?</vt:lpstr>
      <vt:lpstr>What are the main reasons ISSS are offered?</vt:lpstr>
      <vt:lpstr>What are the main reasons ISSS are offered?</vt:lpstr>
      <vt:lpstr>How many ISSS offered / accepted and how provided?</vt:lpstr>
      <vt:lpstr>Effective use of ISSS: breakout room discussion</vt:lpstr>
      <vt:lpstr>What makes an ISSS effective?</vt:lpstr>
      <vt:lpstr>Effective use of ISSS: resource packs for STEM ALs to adapt for ISSS</vt:lpstr>
      <vt:lpstr>Time Management Skills   </vt:lpstr>
      <vt:lpstr>Action plans – talking points</vt:lpstr>
      <vt:lpstr>Study time calculator</vt:lpstr>
      <vt:lpstr>The coming weeks…</vt:lpstr>
      <vt:lpstr>Step by step</vt:lpstr>
      <vt:lpstr>Learn from past experiences…</vt:lpstr>
      <vt:lpstr>Let’s get creative – ideas for use of ISSS resource</vt:lpstr>
      <vt:lpstr>Individual student support: where next?</vt:lpstr>
      <vt:lpstr>References</vt:lpstr>
    </vt:vector>
  </TitlesOfParts>
  <Company>The Open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conversations Learning &amp; Teaching Innovation</dc:title>
  <dc:creator>Steph.Ohalloran</dc:creator>
  <cp:lastModifiedBy>Trevor.Collins</cp:lastModifiedBy>
  <cp:revision>272</cp:revision>
  <cp:lastPrinted>2020-01-22T17:21:56Z</cp:lastPrinted>
  <dcterms:created xsi:type="dcterms:W3CDTF">2018-06-05T12:57:37Z</dcterms:created>
  <dcterms:modified xsi:type="dcterms:W3CDTF">2020-04-28T21:12:23Z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0x010100527B3832F22F47449A07BF2606B2A814</vt:lpwstr>
  </property>
</Properties>
</file>