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401" r:id="rId6"/>
    <p:sldId id="398" r:id="rId7"/>
    <p:sldId id="389" r:id="rId8"/>
    <p:sldId id="443" r:id="rId9"/>
    <p:sldId id="464" r:id="rId10"/>
    <p:sldId id="474" r:id="rId11"/>
    <p:sldId id="447" r:id="rId12"/>
    <p:sldId id="440" r:id="rId13"/>
    <p:sldId id="442" r:id="rId14"/>
    <p:sldId id="391" r:id="rId15"/>
    <p:sldId id="466" r:id="rId16"/>
    <p:sldId id="428" r:id="rId17"/>
    <p:sldId id="432" r:id="rId18"/>
    <p:sldId id="429" r:id="rId19"/>
    <p:sldId id="430" r:id="rId20"/>
    <p:sldId id="431" r:id="rId21"/>
    <p:sldId id="468" r:id="rId22"/>
    <p:sldId id="469" r:id="rId23"/>
    <p:sldId id="470" r:id="rId24"/>
    <p:sldId id="471" r:id="rId25"/>
    <p:sldId id="461" r:id="rId26"/>
    <p:sldId id="462" r:id="rId27"/>
    <p:sldId id="463" r:id="rId28"/>
    <p:sldId id="352" r:id="rId29"/>
    <p:sldId id="310" r:id="rId30"/>
    <p:sldId id="467" r:id="rId31"/>
  </p:sldIdLst>
  <p:sldSz cx="9144000" cy="6858000" type="screen4x3"/>
  <p:notesSz cx="9945688" cy="6858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5556" userDrawn="1">
          <p15:clr>
            <a:srgbClr val="A4A3A4"/>
          </p15:clr>
        </p15:guide>
      </p15:sldGuideLst>
    </p:ext>
    <p:ext uri="{2D200454-40CA-4A62-9FC3-DE9A4176ACB9}">
      <p15:notesGuideLst xmlns:p15="http://schemas.microsoft.com/office/powerpoint/2012/main">
        <p15:guide id="1" orient="horz" pos="3217" userDrawn="1">
          <p15:clr>
            <a:srgbClr val="A4A3A4"/>
          </p15:clr>
        </p15:guide>
        <p15:guide id="2" pos="2102" userDrawn="1">
          <p15:clr>
            <a:srgbClr val="A4A3A4"/>
          </p15:clr>
        </p15:guide>
        <p15:guide id="3" orient="horz" pos="2159" userDrawn="1">
          <p15:clr>
            <a:srgbClr val="A4A3A4"/>
          </p15:clr>
        </p15:guide>
        <p15:guide id="4"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33CC"/>
    <a:srgbClr val="FF3300"/>
    <a:srgbClr val="8B00D0"/>
    <a:srgbClr val="B115FF"/>
    <a:srgbClr val="BB33FF"/>
    <a:srgbClr val="0D184E"/>
    <a:srgbClr val="A0809E"/>
    <a:srgbClr val="E28868"/>
    <a:srgbClr val="E69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3372" autoAdjust="0"/>
  </p:normalViewPr>
  <p:slideViewPr>
    <p:cSldViewPr>
      <p:cViewPr varScale="1">
        <p:scale>
          <a:sx n="60" d="100"/>
          <a:sy n="60" d="100"/>
        </p:scale>
        <p:origin x="1452" y="66"/>
      </p:cViewPr>
      <p:guideLst>
        <p:guide orient="horz" pos="2976"/>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1350" y="108"/>
      </p:cViewPr>
      <p:guideLst>
        <p:guide orient="horz" pos="3217"/>
        <p:guide pos="2102"/>
        <p:guide orient="horz" pos="2159"/>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66EC1-EFA8-4011-BCB7-F7AEC8AF0EA8}" type="doc">
      <dgm:prSet loTypeId="urn:microsoft.com/office/officeart/2005/8/layout/hierarchy2" loCatId="hierarchy" qsTypeId="urn:microsoft.com/office/officeart/2005/8/quickstyle/simple5" qsCatId="simple" csTypeId="urn:microsoft.com/office/officeart/2005/8/colors/accent6_2" csCatId="accent6" phldr="1"/>
      <dgm:spPr/>
      <dgm:t>
        <a:bodyPr/>
        <a:lstStyle/>
        <a:p>
          <a:endParaRPr lang="en-GB"/>
        </a:p>
      </dgm:t>
    </dgm:pt>
    <dgm:pt modelId="{6B11AAD2-C547-4977-9C14-85A31DE79244}">
      <dgm:prSet phldrT="[Text]" custT="1"/>
      <dgm:spPr/>
      <dgm:t>
        <a:bodyPr/>
        <a:lstStyle/>
        <a:p>
          <a:r>
            <a:rPr lang="en-GB" sz="1100" dirty="0" err="1"/>
            <a:t>Dhanda</a:t>
          </a:r>
          <a:r>
            <a:rPr lang="en-GB" sz="1100" dirty="0"/>
            <a:t> (2010)</a:t>
          </a:r>
        </a:p>
      </dgm:t>
    </dgm:pt>
    <dgm:pt modelId="{7F5F4FB6-27CC-4F5F-834E-0E8778B22BF9}" type="parTrans" cxnId="{ACE5765A-5780-47D2-9DBF-3CEA6D1CF5CC}">
      <dgm:prSet/>
      <dgm:spPr/>
      <dgm:t>
        <a:bodyPr/>
        <a:lstStyle/>
        <a:p>
          <a:endParaRPr lang="en-GB" sz="1050"/>
        </a:p>
      </dgm:t>
    </dgm:pt>
    <dgm:pt modelId="{A87C1F94-5824-43FC-9832-AF8B679797F1}" type="sibTrans" cxnId="{ACE5765A-5780-47D2-9DBF-3CEA6D1CF5CC}">
      <dgm:prSet/>
      <dgm:spPr/>
      <dgm:t>
        <a:bodyPr/>
        <a:lstStyle/>
        <a:p>
          <a:endParaRPr lang="en-GB" sz="1050"/>
        </a:p>
      </dgm:t>
    </dgm:pt>
    <dgm:pt modelId="{FD48C56B-35FF-46BB-BD14-3D520EAB6D7A}">
      <dgm:prSet phldrT="[Text]" custT="1"/>
      <dgm:spPr/>
      <dgm:t>
        <a:bodyPr/>
        <a:lstStyle/>
        <a:p>
          <a:r>
            <a:rPr lang="en-GB" sz="1100" dirty="0" err="1"/>
            <a:t>DiSA</a:t>
          </a:r>
          <a:r>
            <a:rPr lang="en-GB" sz="1100" dirty="0"/>
            <a:t> (2010-12)</a:t>
          </a:r>
        </a:p>
      </dgm:t>
    </dgm:pt>
    <dgm:pt modelId="{31F842F4-DB05-444D-9EA9-715111D0548D}" type="parTrans" cxnId="{8720EEDC-F69B-421A-8565-D1DC153DA7DC}">
      <dgm:prSet custT="1"/>
      <dgm:spPr/>
      <dgm:t>
        <a:bodyPr/>
        <a:lstStyle/>
        <a:p>
          <a:endParaRPr lang="en-GB" sz="100"/>
        </a:p>
      </dgm:t>
    </dgm:pt>
    <dgm:pt modelId="{68C43CBC-4BBB-4986-842A-00F3D6749073}" type="sibTrans" cxnId="{8720EEDC-F69B-421A-8565-D1DC153DA7DC}">
      <dgm:prSet/>
      <dgm:spPr/>
      <dgm:t>
        <a:bodyPr/>
        <a:lstStyle/>
        <a:p>
          <a:endParaRPr lang="en-GB" sz="1050"/>
        </a:p>
      </dgm:t>
    </dgm:pt>
    <dgm:pt modelId="{F93DC4BD-B4BE-4307-85DE-BA79DD8C681B}">
      <dgm:prSet phldrT="[Text]" custT="1"/>
      <dgm:spPr/>
      <dgm:t>
        <a:bodyPr/>
        <a:lstStyle/>
        <a:p>
          <a:r>
            <a:rPr lang="en-GB" sz="1100" dirty="0" err="1"/>
            <a:t>WhatWorks</a:t>
          </a:r>
          <a:r>
            <a:rPr lang="en-GB" sz="1100" dirty="0"/>
            <a:t>? </a:t>
          </a:r>
        </a:p>
        <a:p>
          <a:r>
            <a:rPr lang="en-GB" sz="1100" dirty="0"/>
            <a:t>(2012-16)</a:t>
          </a:r>
        </a:p>
      </dgm:t>
    </dgm:pt>
    <dgm:pt modelId="{23EA77A7-A312-4F83-A3DC-41BD827014C1}" type="parTrans" cxnId="{3E4284AD-6A1A-4B64-87EC-5536BA522E0D}">
      <dgm:prSet custT="1"/>
      <dgm:spPr/>
      <dgm:t>
        <a:bodyPr/>
        <a:lstStyle/>
        <a:p>
          <a:endParaRPr lang="en-GB" sz="100"/>
        </a:p>
      </dgm:t>
    </dgm:pt>
    <dgm:pt modelId="{8B367CA9-5163-4452-9CE4-423FECCA576A}" type="sibTrans" cxnId="{3E4284AD-6A1A-4B64-87EC-5536BA522E0D}">
      <dgm:prSet/>
      <dgm:spPr/>
      <dgm:t>
        <a:bodyPr/>
        <a:lstStyle/>
        <a:p>
          <a:endParaRPr lang="en-GB" sz="1050"/>
        </a:p>
      </dgm:t>
    </dgm:pt>
    <dgm:pt modelId="{1736C538-FBAC-4044-A90E-CFCC740B0559}">
      <dgm:prSet custT="1"/>
      <dgm:spPr/>
      <dgm:t>
        <a:bodyPr/>
        <a:lstStyle/>
        <a:p>
          <a:r>
            <a:rPr lang="en-GB" sz="1100" dirty="0"/>
            <a:t>Understanding Misconduct (2016)</a:t>
          </a:r>
        </a:p>
      </dgm:t>
    </dgm:pt>
    <dgm:pt modelId="{04AE04CC-36BE-4FF3-B7CC-17245936298E}" type="parTrans" cxnId="{E0253CC2-8911-4EC2-8C9C-C452FAAC59C7}">
      <dgm:prSet custT="1"/>
      <dgm:spPr/>
      <dgm:t>
        <a:bodyPr/>
        <a:lstStyle/>
        <a:p>
          <a:endParaRPr lang="en-GB" sz="100"/>
        </a:p>
      </dgm:t>
    </dgm:pt>
    <dgm:pt modelId="{E66B1B4C-16D0-4E11-8D8E-CABB292B0705}" type="sibTrans" cxnId="{E0253CC2-8911-4EC2-8C9C-C452FAAC59C7}">
      <dgm:prSet/>
      <dgm:spPr/>
      <dgm:t>
        <a:bodyPr/>
        <a:lstStyle/>
        <a:p>
          <a:endParaRPr lang="en-GB" sz="1050"/>
        </a:p>
      </dgm:t>
    </dgm:pt>
    <dgm:pt modelId="{7E400FCE-F92F-44E2-9193-24AB8874D628}">
      <dgm:prSet custT="1"/>
      <dgm:spPr/>
      <dgm:t>
        <a:bodyPr/>
        <a:lstStyle/>
        <a:p>
          <a:r>
            <a:rPr lang="en-GB" sz="1100" dirty="0"/>
            <a:t>Vice Chancellor's Strategic Projects</a:t>
          </a:r>
        </a:p>
      </dgm:t>
    </dgm:pt>
    <dgm:pt modelId="{D32F721F-5CE3-493F-A7BF-0CEAD9692B6C}" type="parTrans" cxnId="{06284B9C-EC17-4C56-8909-2E224382AC24}">
      <dgm:prSet custT="1"/>
      <dgm:spPr/>
      <dgm:t>
        <a:bodyPr/>
        <a:lstStyle/>
        <a:p>
          <a:endParaRPr lang="en-GB" sz="200"/>
        </a:p>
      </dgm:t>
    </dgm:pt>
    <dgm:pt modelId="{12538232-4C95-4E93-9F1C-20CC8567C486}" type="sibTrans" cxnId="{06284B9C-EC17-4C56-8909-2E224382AC24}">
      <dgm:prSet/>
      <dgm:spPr/>
      <dgm:t>
        <a:bodyPr/>
        <a:lstStyle/>
        <a:p>
          <a:endParaRPr lang="en-GB" sz="1050"/>
        </a:p>
      </dgm:t>
    </dgm:pt>
    <dgm:pt modelId="{70928063-36CB-4FA0-971C-F1206B3B9391}">
      <dgm:prSet custT="1"/>
      <dgm:spPr/>
      <dgm:t>
        <a:bodyPr/>
        <a:lstStyle/>
        <a:p>
          <a:r>
            <a:rPr lang="en-GB" sz="1100"/>
            <a:t>Students Pre-expectations of HE (2015-16)</a:t>
          </a:r>
          <a:endParaRPr lang="en-GB" sz="1100" dirty="0"/>
        </a:p>
      </dgm:t>
    </dgm:pt>
    <dgm:pt modelId="{2588F7C3-F6FE-4925-99DB-DF80A7500AEC}" type="parTrans" cxnId="{AC50BC5B-27FE-49A2-8EC4-C89C9271F72D}">
      <dgm:prSet custT="1"/>
      <dgm:spPr/>
      <dgm:t>
        <a:bodyPr/>
        <a:lstStyle/>
        <a:p>
          <a:endParaRPr lang="en-GB" sz="100"/>
        </a:p>
      </dgm:t>
    </dgm:pt>
    <dgm:pt modelId="{A103F8F4-B9C5-40A7-8589-5284FCEB8658}" type="sibTrans" cxnId="{AC50BC5B-27FE-49A2-8EC4-C89C9271F72D}">
      <dgm:prSet/>
      <dgm:spPr/>
      <dgm:t>
        <a:bodyPr/>
        <a:lstStyle/>
        <a:p>
          <a:endParaRPr lang="en-GB" sz="1050"/>
        </a:p>
      </dgm:t>
    </dgm:pt>
    <dgm:pt modelId="{A58DE093-A9FA-4FF3-8B57-AC98D22801AB}">
      <dgm:prSet custT="1"/>
      <dgm:spPr/>
      <dgm:t>
        <a:bodyPr/>
        <a:lstStyle/>
        <a:p>
          <a:r>
            <a:rPr lang="en-GB" sz="1100" dirty="0"/>
            <a:t>Strategic Enhancement Project: R &amp; A (2015)</a:t>
          </a:r>
        </a:p>
      </dgm:t>
    </dgm:pt>
    <dgm:pt modelId="{F33A836E-78C4-41DF-AAA6-CEF80952F331}" type="parTrans" cxnId="{BA4D44CC-328B-4A4F-8C6B-54242CCBAF68}">
      <dgm:prSet custT="1"/>
      <dgm:spPr/>
      <dgm:t>
        <a:bodyPr/>
        <a:lstStyle/>
        <a:p>
          <a:endParaRPr lang="en-GB" sz="100"/>
        </a:p>
      </dgm:t>
    </dgm:pt>
    <dgm:pt modelId="{9D9D6651-B3C5-45B7-B270-AC3C57615C5B}" type="sibTrans" cxnId="{BA4D44CC-328B-4A4F-8C6B-54242CCBAF68}">
      <dgm:prSet/>
      <dgm:spPr/>
      <dgm:t>
        <a:bodyPr/>
        <a:lstStyle/>
        <a:p>
          <a:endParaRPr lang="en-GB" sz="1050"/>
        </a:p>
      </dgm:t>
    </dgm:pt>
    <dgm:pt modelId="{53687EE5-B0BA-465E-869A-9A266E753A43}">
      <dgm:prSet custT="1"/>
      <dgm:spPr/>
      <dgm:t>
        <a:bodyPr/>
        <a:lstStyle/>
        <a:p>
          <a:r>
            <a:rPr lang="en-GB" sz="1100"/>
            <a:t>University Belongingness Study (2015-16)</a:t>
          </a:r>
          <a:endParaRPr lang="en-GB" sz="1100" dirty="0"/>
        </a:p>
      </dgm:t>
    </dgm:pt>
    <dgm:pt modelId="{520C5227-6001-4563-AAD7-B0156DCCCC49}" type="parTrans" cxnId="{30FE95A1-B787-4AD2-A570-E01262EC410A}">
      <dgm:prSet custT="1"/>
      <dgm:spPr/>
      <dgm:t>
        <a:bodyPr/>
        <a:lstStyle/>
        <a:p>
          <a:endParaRPr lang="en-GB" sz="100"/>
        </a:p>
      </dgm:t>
    </dgm:pt>
    <dgm:pt modelId="{539A09CA-F6E5-4BDF-998D-4D2B9EFE78AA}" type="sibTrans" cxnId="{30FE95A1-B787-4AD2-A570-E01262EC410A}">
      <dgm:prSet/>
      <dgm:spPr/>
      <dgm:t>
        <a:bodyPr/>
        <a:lstStyle/>
        <a:p>
          <a:endParaRPr lang="en-GB" sz="1050"/>
        </a:p>
      </dgm:t>
    </dgm:pt>
    <dgm:pt modelId="{D0F40AA8-5F45-44ED-86F7-C31177523B51}">
      <dgm:prSet custT="1"/>
      <dgm:spPr/>
      <dgm:t>
        <a:bodyPr/>
        <a:lstStyle/>
        <a:p>
          <a:r>
            <a:rPr lang="en-GB" sz="1050" dirty="0"/>
            <a:t>HEA Collaborative Project (2015-16)</a:t>
          </a:r>
        </a:p>
      </dgm:t>
    </dgm:pt>
    <dgm:pt modelId="{9B7749BD-1709-4A5F-8949-A7D69A7AEF4B}" type="parTrans" cxnId="{AF0781F8-4EEB-4127-9061-5FBCCCD7F5FC}">
      <dgm:prSet custT="1"/>
      <dgm:spPr/>
      <dgm:t>
        <a:bodyPr/>
        <a:lstStyle/>
        <a:p>
          <a:endParaRPr lang="en-GB" sz="100"/>
        </a:p>
      </dgm:t>
    </dgm:pt>
    <dgm:pt modelId="{318C1D11-222C-4AA1-98E0-8157043F392C}" type="sibTrans" cxnId="{AF0781F8-4EEB-4127-9061-5FBCCCD7F5FC}">
      <dgm:prSet/>
      <dgm:spPr/>
      <dgm:t>
        <a:bodyPr/>
        <a:lstStyle/>
        <a:p>
          <a:endParaRPr lang="en-GB" sz="1050"/>
        </a:p>
      </dgm:t>
    </dgm:pt>
    <dgm:pt modelId="{C77353CB-8C17-48B8-9FA0-9A1AA6B48E7D}">
      <dgm:prSet custT="1"/>
      <dgm:spPr/>
      <dgm:t>
        <a:bodyPr/>
        <a:lstStyle/>
        <a:p>
          <a:r>
            <a:rPr lang="en-GB" sz="1050" dirty="0"/>
            <a:t>Catalyst:</a:t>
          </a:r>
          <a:br>
            <a:rPr lang="en-GB" sz="1050" dirty="0"/>
          </a:br>
          <a:r>
            <a:rPr lang="en-GB" sz="1050" dirty="0"/>
            <a:t>Value-added</a:t>
          </a:r>
          <a:br>
            <a:rPr lang="en-GB" sz="1050" dirty="0"/>
          </a:br>
          <a:r>
            <a:rPr lang="en-GB" sz="1050" dirty="0"/>
            <a:t>(2017-19)</a:t>
          </a:r>
        </a:p>
      </dgm:t>
    </dgm:pt>
    <dgm:pt modelId="{424825A7-11A3-4329-8E73-FC739A9D39FC}" type="parTrans" cxnId="{48D19C03-E2D6-4D70-B913-D55FA6290704}">
      <dgm:prSet/>
      <dgm:spPr/>
      <dgm:t>
        <a:bodyPr/>
        <a:lstStyle/>
        <a:p>
          <a:endParaRPr lang="en-US"/>
        </a:p>
      </dgm:t>
    </dgm:pt>
    <dgm:pt modelId="{0D0B6702-FB84-48FA-AA8D-FAF779DC8EDC}" type="sibTrans" cxnId="{48D19C03-E2D6-4D70-B913-D55FA6290704}">
      <dgm:prSet/>
      <dgm:spPr/>
      <dgm:t>
        <a:bodyPr/>
        <a:lstStyle/>
        <a:p>
          <a:endParaRPr lang="en-US"/>
        </a:p>
      </dgm:t>
    </dgm:pt>
    <dgm:pt modelId="{F52B70D4-BB7B-401E-A152-4EF1AC6197B4}" type="pres">
      <dgm:prSet presAssocID="{F8166EC1-EFA8-4011-BCB7-F7AEC8AF0EA8}" presName="diagram" presStyleCnt="0">
        <dgm:presLayoutVars>
          <dgm:chPref val="1"/>
          <dgm:dir/>
          <dgm:animOne val="branch"/>
          <dgm:animLvl val="lvl"/>
          <dgm:resizeHandles val="exact"/>
        </dgm:presLayoutVars>
      </dgm:prSet>
      <dgm:spPr/>
    </dgm:pt>
    <dgm:pt modelId="{3AB0739B-7DAB-46AF-89C6-5FAB70F28FF9}" type="pres">
      <dgm:prSet presAssocID="{6B11AAD2-C547-4977-9C14-85A31DE79244}" presName="root1" presStyleCnt="0"/>
      <dgm:spPr/>
    </dgm:pt>
    <dgm:pt modelId="{22746929-BBF4-4A86-A820-81985F5F2E32}" type="pres">
      <dgm:prSet presAssocID="{6B11AAD2-C547-4977-9C14-85A31DE79244}" presName="LevelOneTextNode" presStyleLbl="node0" presStyleIdx="0" presStyleCnt="1" custScaleY="109366" custLinFactNeighborX="-355" custLinFactNeighborY="205">
        <dgm:presLayoutVars>
          <dgm:chPref val="3"/>
        </dgm:presLayoutVars>
      </dgm:prSet>
      <dgm:spPr/>
    </dgm:pt>
    <dgm:pt modelId="{9CD0C169-532A-461A-AE61-F91A5B09E4CE}" type="pres">
      <dgm:prSet presAssocID="{6B11AAD2-C547-4977-9C14-85A31DE79244}" presName="level2hierChild" presStyleCnt="0"/>
      <dgm:spPr/>
    </dgm:pt>
    <dgm:pt modelId="{9002CB19-4F0F-4C89-AD96-90334633C601}" type="pres">
      <dgm:prSet presAssocID="{31F842F4-DB05-444D-9EA9-715111D0548D}" presName="conn2-1" presStyleLbl="parChTrans1D2" presStyleIdx="0" presStyleCnt="1"/>
      <dgm:spPr/>
    </dgm:pt>
    <dgm:pt modelId="{B427222B-52CC-4D27-BA2B-5A0A9E7F92DE}" type="pres">
      <dgm:prSet presAssocID="{31F842F4-DB05-444D-9EA9-715111D0548D}" presName="connTx" presStyleLbl="parChTrans1D2" presStyleIdx="0" presStyleCnt="1"/>
      <dgm:spPr/>
    </dgm:pt>
    <dgm:pt modelId="{6ABE956D-36B9-4CE7-A324-95EA1CB436BB}" type="pres">
      <dgm:prSet presAssocID="{FD48C56B-35FF-46BB-BD14-3D520EAB6D7A}" presName="root2" presStyleCnt="0"/>
      <dgm:spPr/>
    </dgm:pt>
    <dgm:pt modelId="{F319C1FF-56CF-468A-885E-C830D4987081}" type="pres">
      <dgm:prSet presAssocID="{FD48C56B-35FF-46BB-BD14-3D520EAB6D7A}" presName="LevelTwoTextNode" presStyleLbl="node2" presStyleIdx="0" presStyleCnt="1" custLinFactNeighborX="-6533">
        <dgm:presLayoutVars>
          <dgm:chPref val="3"/>
        </dgm:presLayoutVars>
      </dgm:prSet>
      <dgm:spPr/>
    </dgm:pt>
    <dgm:pt modelId="{599D4DDC-A27E-47FD-A271-577CFE275264}" type="pres">
      <dgm:prSet presAssocID="{FD48C56B-35FF-46BB-BD14-3D520EAB6D7A}" presName="level3hierChild" presStyleCnt="0"/>
      <dgm:spPr/>
    </dgm:pt>
    <dgm:pt modelId="{67E34193-489A-4286-AEEA-3C57F7A0627B}" type="pres">
      <dgm:prSet presAssocID="{23EA77A7-A312-4F83-A3DC-41BD827014C1}" presName="conn2-1" presStyleLbl="parChTrans1D3" presStyleIdx="0" presStyleCnt="4"/>
      <dgm:spPr/>
    </dgm:pt>
    <dgm:pt modelId="{79D2234C-450A-4C29-97D3-58A22E7B8E46}" type="pres">
      <dgm:prSet presAssocID="{23EA77A7-A312-4F83-A3DC-41BD827014C1}" presName="connTx" presStyleLbl="parChTrans1D3" presStyleIdx="0" presStyleCnt="4"/>
      <dgm:spPr/>
    </dgm:pt>
    <dgm:pt modelId="{41689B48-1DC5-446F-866D-DDCCEDC96CEE}" type="pres">
      <dgm:prSet presAssocID="{F93DC4BD-B4BE-4307-85DE-BA79DD8C681B}" presName="root2" presStyleCnt="0"/>
      <dgm:spPr/>
    </dgm:pt>
    <dgm:pt modelId="{0694796A-4713-447D-A943-55F88291EDFF}" type="pres">
      <dgm:prSet presAssocID="{F93DC4BD-B4BE-4307-85DE-BA79DD8C681B}" presName="LevelTwoTextNode" presStyleLbl="node3" presStyleIdx="0" presStyleCnt="4">
        <dgm:presLayoutVars>
          <dgm:chPref val="3"/>
        </dgm:presLayoutVars>
      </dgm:prSet>
      <dgm:spPr/>
    </dgm:pt>
    <dgm:pt modelId="{152A6417-6CDE-4CE2-8715-AF3BF3A09FE0}" type="pres">
      <dgm:prSet presAssocID="{F93DC4BD-B4BE-4307-85DE-BA79DD8C681B}" presName="level3hierChild" presStyleCnt="0"/>
      <dgm:spPr/>
    </dgm:pt>
    <dgm:pt modelId="{B0E205D3-B6C2-4B00-A998-95855AEE4CE4}" type="pres">
      <dgm:prSet presAssocID="{04AE04CC-36BE-4FF3-B7CC-17245936298E}" presName="conn2-1" presStyleLbl="parChTrans1D4" presStyleIdx="0" presStyleCnt="4"/>
      <dgm:spPr/>
    </dgm:pt>
    <dgm:pt modelId="{B76D8324-A79A-4520-9FB8-FF5C219F3ADA}" type="pres">
      <dgm:prSet presAssocID="{04AE04CC-36BE-4FF3-B7CC-17245936298E}" presName="connTx" presStyleLbl="parChTrans1D4" presStyleIdx="0" presStyleCnt="4"/>
      <dgm:spPr/>
    </dgm:pt>
    <dgm:pt modelId="{2A49A46E-A0CE-4A48-8DF5-331409ADF49A}" type="pres">
      <dgm:prSet presAssocID="{1736C538-FBAC-4044-A90E-CFCC740B0559}" presName="root2" presStyleCnt="0"/>
      <dgm:spPr/>
    </dgm:pt>
    <dgm:pt modelId="{5445FC1F-A800-487E-AAAC-4E811A4B65D7}" type="pres">
      <dgm:prSet presAssocID="{1736C538-FBAC-4044-A90E-CFCC740B0559}" presName="LevelTwoTextNode" presStyleLbl="node4" presStyleIdx="0" presStyleCnt="4" custLinFactY="14501" custLinFactNeighborX="-7688" custLinFactNeighborY="100000">
        <dgm:presLayoutVars>
          <dgm:chPref val="3"/>
        </dgm:presLayoutVars>
      </dgm:prSet>
      <dgm:spPr/>
    </dgm:pt>
    <dgm:pt modelId="{BA173700-4E58-44AF-9904-00EC9949CA1D}" type="pres">
      <dgm:prSet presAssocID="{1736C538-FBAC-4044-A90E-CFCC740B0559}" presName="level3hierChild" presStyleCnt="0"/>
      <dgm:spPr/>
    </dgm:pt>
    <dgm:pt modelId="{5A917FCA-3589-4C88-81DA-D9E814D24C1C}" type="pres">
      <dgm:prSet presAssocID="{9B7749BD-1709-4A5F-8949-A7D69A7AEF4B}" presName="conn2-1" presStyleLbl="parChTrans1D4" presStyleIdx="1" presStyleCnt="4"/>
      <dgm:spPr/>
    </dgm:pt>
    <dgm:pt modelId="{5B9F79FB-1BA4-41F1-9198-FD0A56E6E5BE}" type="pres">
      <dgm:prSet presAssocID="{9B7749BD-1709-4A5F-8949-A7D69A7AEF4B}" presName="connTx" presStyleLbl="parChTrans1D4" presStyleIdx="1" presStyleCnt="4"/>
      <dgm:spPr/>
    </dgm:pt>
    <dgm:pt modelId="{5C182E09-CBC8-4E12-9763-C59FBA1E6A17}" type="pres">
      <dgm:prSet presAssocID="{D0F40AA8-5F45-44ED-86F7-C31177523B51}" presName="root2" presStyleCnt="0"/>
      <dgm:spPr/>
    </dgm:pt>
    <dgm:pt modelId="{59F53315-8FE0-49A3-9C1B-0A36390750EA}" type="pres">
      <dgm:prSet presAssocID="{D0F40AA8-5F45-44ED-86F7-C31177523B51}" presName="LevelTwoTextNode" presStyleLbl="node4" presStyleIdx="1" presStyleCnt="4" custLinFactY="52862" custLinFactNeighborX="-7688" custLinFactNeighborY="100000">
        <dgm:presLayoutVars>
          <dgm:chPref val="3"/>
        </dgm:presLayoutVars>
      </dgm:prSet>
      <dgm:spPr/>
    </dgm:pt>
    <dgm:pt modelId="{29DCDF3B-E46F-4A06-ACC8-53F7EFB9C110}" type="pres">
      <dgm:prSet presAssocID="{D0F40AA8-5F45-44ED-86F7-C31177523B51}" presName="level3hierChild" presStyleCnt="0"/>
      <dgm:spPr/>
    </dgm:pt>
    <dgm:pt modelId="{B3B197C8-1493-414E-940D-D066FBDF389D}" type="pres">
      <dgm:prSet presAssocID="{424825A7-11A3-4329-8E73-FC739A9D39FC}" presName="conn2-1" presStyleLbl="parChTrans1D4" presStyleIdx="2" presStyleCnt="4"/>
      <dgm:spPr/>
    </dgm:pt>
    <dgm:pt modelId="{A18681BD-85C4-488F-A862-9311DFBE60B8}" type="pres">
      <dgm:prSet presAssocID="{424825A7-11A3-4329-8E73-FC739A9D39FC}" presName="connTx" presStyleLbl="parChTrans1D4" presStyleIdx="2" presStyleCnt="4"/>
      <dgm:spPr/>
    </dgm:pt>
    <dgm:pt modelId="{EE9BEEDD-1B59-4A99-B15A-4B6F233096EC}" type="pres">
      <dgm:prSet presAssocID="{C77353CB-8C17-48B8-9FA0-9A1AA6B48E7D}" presName="root2" presStyleCnt="0"/>
      <dgm:spPr/>
    </dgm:pt>
    <dgm:pt modelId="{EB4FC5C7-D3C6-486C-85D2-22575178CED1}" type="pres">
      <dgm:prSet presAssocID="{C77353CB-8C17-48B8-9FA0-9A1AA6B48E7D}" presName="LevelTwoTextNode" presStyleLbl="node4" presStyleIdx="2" presStyleCnt="4">
        <dgm:presLayoutVars>
          <dgm:chPref val="3"/>
        </dgm:presLayoutVars>
      </dgm:prSet>
      <dgm:spPr/>
    </dgm:pt>
    <dgm:pt modelId="{F7F4450E-4E06-4037-9736-81CE4C4E9A7F}" type="pres">
      <dgm:prSet presAssocID="{C77353CB-8C17-48B8-9FA0-9A1AA6B48E7D}" presName="level3hierChild" presStyleCnt="0"/>
      <dgm:spPr/>
    </dgm:pt>
    <dgm:pt modelId="{78A15689-EBAF-4CB3-8307-8C493FFE40B4}" type="pres">
      <dgm:prSet presAssocID="{D32F721F-5CE3-493F-A7BF-0CEAD9692B6C}" presName="conn2-1" presStyleLbl="parChTrans1D4" presStyleIdx="3" presStyleCnt="4"/>
      <dgm:spPr/>
    </dgm:pt>
    <dgm:pt modelId="{34BD53DD-C271-44C8-B60F-AE0B7CF9DB5B}" type="pres">
      <dgm:prSet presAssocID="{D32F721F-5CE3-493F-A7BF-0CEAD9692B6C}" presName="connTx" presStyleLbl="parChTrans1D4" presStyleIdx="3" presStyleCnt="4"/>
      <dgm:spPr/>
    </dgm:pt>
    <dgm:pt modelId="{AFB54CF1-FD0B-4AED-88F5-99D46417C304}" type="pres">
      <dgm:prSet presAssocID="{7E400FCE-F92F-44E2-9193-24AB8874D628}" presName="root2" presStyleCnt="0"/>
      <dgm:spPr/>
    </dgm:pt>
    <dgm:pt modelId="{42EF791A-EC1F-4D50-A4C9-0AFBC4AE5E11}" type="pres">
      <dgm:prSet presAssocID="{7E400FCE-F92F-44E2-9193-24AB8874D628}" presName="LevelTwoTextNode" presStyleLbl="node4" presStyleIdx="3" presStyleCnt="4" custScaleY="99010" custLinFactY="93916" custLinFactNeighborX="-7638" custLinFactNeighborY="100000">
        <dgm:presLayoutVars>
          <dgm:chPref val="3"/>
        </dgm:presLayoutVars>
      </dgm:prSet>
      <dgm:spPr/>
    </dgm:pt>
    <dgm:pt modelId="{D454EB8F-6887-4A30-823A-4DE0C91F9708}" type="pres">
      <dgm:prSet presAssocID="{7E400FCE-F92F-44E2-9193-24AB8874D628}" presName="level3hierChild" presStyleCnt="0"/>
      <dgm:spPr/>
    </dgm:pt>
    <dgm:pt modelId="{51B600D9-CACD-4023-A367-7A389AB6585B}" type="pres">
      <dgm:prSet presAssocID="{F33A836E-78C4-41DF-AAA6-CEF80952F331}" presName="conn2-1" presStyleLbl="parChTrans1D3" presStyleIdx="1" presStyleCnt="4"/>
      <dgm:spPr/>
    </dgm:pt>
    <dgm:pt modelId="{A1CECCA5-2D70-47BE-ACF1-EA47F68A70DC}" type="pres">
      <dgm:prSet presAssocID="{F33A836E-78C4-41DF-AAA6-CEF80952F331}" presName="connTx" presStyleLbl="parChTrans1D3" presStyleIdx="1" presStyleCnt="4"/>
      <dgm:spPr/>
    </dgm:pt>
    <dgm:pt modelId="{0F0BD3A6-7D40-4976-A291-DA06A024F994}" type="pres">
      <dgm:prSet presAssocID="{A58DE093-A9FA-4FF3-8B57-AC98D22801AB}" presName="root2" presStyleCnt="0"/>
      <dgm:spPr/>
    </dgm:pt>
    <dgm:pt modelId="{DE6220E3-CB67-4BBE-A5AA-EB1678AEA76E}" type="pres">
      <dgm:prSet presAssocID="{A58DE093-A9FA-4FF3-8B57-AC98D22801AB}" presName="LevelTwoTextNode" presStyleLbl="node3" presStyleIdx="1" presStyleCnt="4">
        <dgm:presLayoutVars>
          <dgm:chPref val="3"/>
        </dgm:presLayoutVars>
      </dgm:prSet>
      <dgm:spPr/>
    </dgm:pt>
    <dgm:pt modelId="{FCA3158F-091A-4D62-9C14-CB8B402A2AF3}" type="pres">
      <dgm:prSet presAssocID="{A58DE093-A9FA-4FF3-8B57-AC98D22801AB}" presName="level3hierChild" presStyleCnt="0"/>
      <dgm:spPr/>
    </dgm:pt>
    <dgm:pt modelId="{DABEA834-E3C6-4D88-A719-9FE5AB7DA33B}" type="pres">
      <dgm:prSet presAssocID="{2588F7C3-F6FE-4925-99DB-DF80A7500AEC}" presName="conn2-1" presStyleLbl="parChTrans1D3" presStyleIdx="2" presStyleCnt="4"/>
      <dgm:spPr/>
    </dgm:pt>
    <dgm:pt modelId="{E90DE802-787C-4AEE-A073-C0F9E1E96FE9}" type="pres">
      <dgm:prSet presAssocID="{2588F7C3-F6FE-4925-99DB-DF80A7500AEC}" presName="connTx" presStyleLbl="parChTrans1D3" presStyleIdx="2" presStyleCnt="4"/>
      <dgm:spPr/>
    </dgm:pt>
    <dgm:pt modelId="{321CAB03-4F59-4009-B0DE-6673C8DCC39F}" type="pres">
      <dgm:prSet presAssocID="{70928063-36CB-4FA0-971C-F1206B3B9391}" presName="root2" presStyleCnt="0"/>
      <dgm:spPr/>
    </dgm:pt>
    <dgm:pt modelId="{E5EB91BC-953D-43FC-AE72-662A8377779B}" type="pres">
      <dgm:prSet presAssocID="{70928063-36CB-4FA0-971C-F1206B3B9391}" presName="LevelTwoTextNode" presStyleLbl="node3" presStyleIdx="2" presStyleCnt="4">
        <dgm:presLayoutVars>
          <dgm:chPref val="3"/>
        </dgm:presLayoutVars>
      </dgm:prSet>
      <dgm:spPr/>
    </dgm:pt>
    <dgm:pt modelId="{2BD4B5DB-9935-48CE-9392-A70074FA8D5A}" type="pres">
      <dgm:prSet presAssocID="{70928063-36CB-4FA0-971C-F1206B3B9391}" presName="level3hierChild" presStyleCnt="0"/>
      <dgm:spPr/>
    </dgm:pt>
    <dgm:pt modelId="{6C544116-023C-42B7-AA06-7F46046E612C}" type="pres">
      <dgm:prSet presAssocID="{520C5227-6001-4563-AAD7-B0156DCCCC49}" presName="conn2-1" presStyleLbl="parChTrans1D3" presStyleIdx="3" presStyleCnt="4"/>
      <dgm:spPr/>
    </dgm:pt>
    <dgm:pt modelId="{2E38EC36-9487-475B-B388-90CC9B4381D4}" type="pres">
      <dgm:prSet presAssocID="{520C5227-6001-4563-AAD7-B0156DCCCC49}" presName="connTx" presStyleLbl="parChTrans1D3" presStyleIdx="3" presStyleCnt="4"/>
      <dgm:spPr/>
    </dgm:pt>
    <dgm:pt modelId="{6AB255BD-378B-4636-BB9A-4FE1AA2D2826}" type="pres">
      <dgm:prSet presAssocID="{53687EE5-B0BA-465E-869A-9A266E753A43}" presName="root2" presStyleCnt="0"/>
      <dgm:spPr/>
    </dgm:pt>
    <dgm:pt modelId="{131E2483-6F25-4231-A23D-3D22B13CDF3A}" type="pres">
      <dgm:prSet presAssocID="{53687EE5-B0BA-465E-869A-9A266E753A43}" presName="LevelTwoTextNode" presStyleLbl="node3" presStyleIdx="3" presStyleCnt="4">
        <dgm:presLayoutVars>
          <dgm:chPref val="3"/>
        </dgm:presLayoutVars>
      </dgm:prSet>
      <dgm:spPr/>
    </dgm:pt>
    <dgm:pt modelId="{40FDDAB9-091E-451B-847C-1945C0B243C4}" type="pres">
      <dgm:prSet presAssocID="{53687EE5-B0BA-465E-869A-9A266E753A43}" presName="level3hierChild" presStyleCnt="0"/>
      <dgm:spPr/>
    </dgm:pt>
  </dgm:ptLst>
  <dgm:cxnLst>
    <dgm:cxn modelId="{2EDAFB00-1766-48E1-ABEC-322006E6D18E}" type="presOf" srcId="{D32F721F-5CE3-493F-A7BF-0CEAD9692B6C}" destId="{78A15689-EBAF-4CB3-8307-8C493FFE40B4}" srcOrd="0" destOrd="0" presId="urn:microsoft.com/office/officeart/2005/8/layout/hierarchy2"/>
    <dgm:cxn modelId="{48D19C03-E2D6-4D70-B913-D55FA6290704}" srcId="{D0F40AA8-5F45-44ED-86F7-C31177523B51}" destId="{C77353CB-8C17-48B8-9FA0-9A1AA6B48E7D}" srcOrd="0" destOrd="0" parTransId="{424825A7-11A3-4329-8E73-FC739A9D39FC}" sibTransId="{0D0B6702-FB84-48FA-AA8D-FAF779DC8EDC}"/>
    <dgm:cxn modelId="{FC29CC0C-A71E-4217-8854-E9EF49EAA2A8}" type="presOf" srcId="{C77353CB-8C17-48B8-9FA0-9A1AA6B48E7D}" destId="{EB4FC5C7-D3C6-486C-85D2-22575178CED1}" srcOrd="0" destOrd="0" presId="urn:microsoft.com/office/officeart/2005/8/layout/hierarchy2"/>
    <dgm:cxn modelId="{7FFDC124-3005-4E4E-9086-AC3D770AFB48}" type="presOf" srcId="{424825A7-11A3-4329-8E73-FC739A9D39FC}" destId="{B3B197C8-1493-414E-940D-D066FBDF389D}" srcOrd="0" destOrd="0" presId="urn:microsoft.com/office/officeart/2005/8/layout/hierarchy2"/>
    <dgm:cxn modelId="{2B608E25-A1E3-4FCA-8F23-1AFF45FFA43C}" type="presOf" srcId="{31F842F4-DB05-444D-9EA9-715111D0548D}" destId="{9002CB19-4F0F-4C89-AD96-90334633C601}" srcOrd="0" destOrd="0" presId="urn:microsoft.com/office/officeart/2005/8/layout/hierarchy2"/>
    <dgm:cxn modelId="{96385D26-64E2-41A3-BE0B-0814C46D1505}" type="presOf" srcId="{70928063-36CB-4FA0-971C-F1206B3B9391}" destId="{E5EB91BC-953D-43FC-AE72-662A8377779B}" srcOrd="0" destOrd="0" presId="urn:microsoft.com/office/officeart/2005/8/layout/hierarchy2"/>
    <dgm:cxn modelId="{9044F733-35D8-4026-850F-2E3FC56E1932}" type="presOf" srcId="{23EA77A7-A312-4F83-A3DC-41BD827014C1}" destId="{67E34193-489A-4286-AEEA-3C57F7A0627B}" srcOrd="0" destOrd="0" presId="urn:microsoft.com/office/officeart/2005/8/layout/hierarchy2"/>
    <dgm:cxn modelId="{D1855340-E215-4CEE-A5BE-364C09BD30A9}" type="presOf" srcId="{520C5227-6001-4563-AAD7-B0156DCCCC49}" destId="{6C544116-023C-42B7-AA06-7F46046E612C}" srcOrd="0" destOrd="0" presId="urn:microsoft.com/office/officeart/2005/8/layout/hierarchy2"/>
    <dgm:cxn modelId="{AC50BC5B-27FE-49A2-8EC4-C89C9271F72D}" srcId="{FD48C56B-35FF-46BB-BD14-3D520EAB6D7A}" destId="{70928063-36CB-4FA0-971C-F1206B3B9391}" srcOrd="2" destOrd="0" parTransId="{2588F7C3-F6FE-4925-99DB-DF80A7500AEC}" sibTransId="{A103F8F4-B9C5-40A7-8589-5284FCEB8658}"/>
    <dgm:cxn modelId="{E9BB315E-C037-490F-B0B2-49658CCAFBDF}" type="presOf" srcId="{A58DE093-A9FA-4FF3-8B57-AC98D22801AB}" destId="{DE6220E3-CB67-4BBE-A5AA-EB1678AEA76E}" srcOrd="0" destOrd="0" presId="urn:microsoft.com/office/officeart/2005/8/layout/hierarchy2"/>
    <dgm:cxn modelId="{FD19F461-5E6A-4A9A-A0A5-90686033146F}" type="presOf" srcId="{53687EE5-B0BA-465E-869A-9A266E753A43}" destId="{131E2483-6F25-4231-A23D-3D22B13CDF3A}" srcOrd="0" destOrd="0" presId="urn:microsoft.com/office/officeart/2005/8/layout/hierarchy2"/>
    <dgm:cxn modelId="{FC13B362-7A7D-4E85-BD30-94C45FAAF013}" type="presOf" srcId="{D32F721F-5CE3-493F-A7BF-0CEAD9692B6C}" destId="{34BD53DD-C271-44C8-B60F-AE0B7CF9DB5B}" srcOrd="1" destOrd="0" presId="urn:microsoft.com/office/officeart/2005/8/layout/hierarchy2"/>
    <dgm:cxn modelId="{213AAB47-EBFA-462E-B878-93DA245C9F03}" type="presOf" srcId="{1736C538-FBAC-4044-A90E-CFCC740B0559}" destId="{5445FC1F-A800-487E-AAAC-4E811A4B65D7}" srcOrd="0" destOrd="0" presId="urn:microsoft.com/office/officeart/2005/8/layout/hierarchy2"/>
    <dgm:cxn modelId="{5E1A4249-14B1-4026-B498-06FF40399196}" type="presOf" srcId="{04AE04CC-36BE-4FF3-B7CC-17245936298E}" destId="{B76D8324-A79A-4520-9FB8-FF5C219F3ADA}" srcOrd="1" destOrd="0" presId="urn:microsoft.com/office/officeart/2005/8/layout/hierarchy2"/>
    <dgm:cxn modelId="{79C3B64C-ED0E-429D-A8D5-D4DA40959105}" type="presOf" srcId="{31F842F4-DB05-444D-9EA9-715111D0548D}" destId="{B427222B-52CC-4D27-BA2B-5A0A9E7F92DE}" srcOrd="1" destOrd="0" presId="urn:microsoft.com/office/officeart/2005/8/layout/hierarchy2"/>
    <dgm:cxn modelId="{E9EBDD6C-1EE9-438D-B9F1-902344199842}" type="presOf" srcId="{FD48C56B-35FF-46BB-BD14-3D520EAB6D7A}" destId="{F319C1FF-56CF-468A-885E-C830D4987081}" srcOrd="0" destOrd="0" presId="urn:microsoft.com/office/officeart/2005/8/layout/hierarchy2"/>
    <dgm:cxn modelId="{64E28C4E-914F-485B-AE4B-46AC33DE573E}" type="presOf" srcId="{F33A836E-78C4-41DF-AAA6-CEF80952F331}" destId="{A1CECCA5-2D70-47BE-ACF1-EA47F68A70DC}" srcOrd="1" destOrd="0" presId="urn:microsoft.com/office/officeart/2005/8/layout/hierarchy2"/>
    <dgm:cxn modelId="{B7340050-1837-4E60-B322-BFC924246A3E}" type="presOf" srcId="{F33A836E-78C4-41DF-AAA6-CEF80952F331}" destId="{51B600D9-CACD-4023-A367-7A389AB6585B}" srcOrd="0" destOrd="0" presId="urn:microsoft.com/office/officeart/2005/8/layout/hierarchy2"/>
    <dgm:cxn modelId="{BAFF8272-FC48-408F-A2FB-EB3C61172B40}" type="presOf" srcId="{D0F40AA8-5F45-44ED-86F7-C31177523B51}" destId="{59F53315-8FE0-49A3-9C1B-0A36390750EA}" srcOrd="0" destOrd="0" presId="urn:microsoft.com/office/officeart/2005/8/layout/hierarchy2"/>
    <dgm:cxn modelId="{ACE5765A-5780-47D2-9DBF-3CEA6D1CF5CC}" srcId="{F8166EC1-EFA8-4011-BCB7-F7AEC8AF0EA8}" destId="{6B11AAD2-C547-4977-9C14-85A31DE79244}" srcOrd="0" destOrd="0" parTransId="{7F5F4FB6-27CC-4F5F-834E-0E8778B22BF9}" sibTransId="{A87C1F94-5824-43FC-9832-AF8B679797F1}"/>
    <dgm:cxn modelId="{E098BF7E-F97B-4CDD-A7C3-B33FBF83451E}" type="presOf" srcId="{2588F7C3-F6FE-4925-99DB-DF80A7500AEC}" destId="{DABEA834-E3C6-4D88-A719-9FE5AB7DA33B}" srcOrd="0" destOrd="0" presId="urn:microsoft.com/office/officeart/2005/8/layout/hierarchy2"/>
    <dgm:cxn modelId="{CBF41F85-DB14-48AC-A58F-AA19BAB0116E}" type="presOf" srcId="{2588F7C3-F6FE-4925-99DB-DF80A7500AEC}" destId="{E90DE802-787C-4AEE-A073-C0F9E1E96FE9}" srcOrd="1" destOrd="0" presId="urn:microsoft.com/office/officeart/2005/8/layout/hierarchy2"/>
    <dgm:cxn modelId="{A1FF7E99-BF8C-42CD-B5D0-1A9D27561DB0}" type="presOf" srcId="{F93DC4BD-B4BE-4307-85DE-BA79DD8C681B}" destId="{0694796A-4713-447D-A943-55F88291EDFF}" srcOrd="0" destOrd="0" presId="urn:microsoft.com/office/officeart/2005/8/layout/hierarchy2"/>
    <dgm:cxn modelId="{06284B9C-EC17-4C56-8909-2E224382AC24}" srcId="{F93DC4BD-B4BE-4307-85DE-BA79DD8C681B}" destId="{7E400FCE-F92F-44E2-9193-24AB8874D628}" srcOrd="2" destOrd="0" parTransId="{D32F721F-5CE3-493F-A7BF-0CEAD9692B6C}" sibTransId="{12538232-4C95-4E93-9F1C-20CC8567C486}"/>
    <dgm:cxn modelId="{30FE95A1-B787-4AD2-A570-E01262EC410A}" srcId="{FD48C56B-35FF-46BB-BD14-3D520EAB6D7A}" destId="{53687EE5-B0BA-465E-869A-9A266E753A43}" srcOrd="3" destOrd="0" parTransId="{520C5227-6001-4563-AAD7-B0156DCCCC49}" sibTransId="{539A09CA-F6E5-4BDF-998D-4D2B9EFE78AA}"/>
    <dgm:cxn modelId="{2B93D9A2-EFBD-4D34-97D8-89737E925943}" type="presOf" srcId="{23EA77A7-A312-4F83-A3DC-41BD827014C1}" destId="{79D2234C-450A-4C29-97D3-58A22E7B8E46}" srcOrd="1" destOrd="0" presId="urn:microsoft.com/office/officeart/2005/8/layout/hierarchy2"/>
    <dgm:cxn modelId="{3E4284AD-6A1A-4B64-87EC-5536BA522E0D}" srcId="{FD48C56B-35FF-46BB-BD14-3D520EAB6D7A}" destId="{F93DC4BD-B4BE-4307-85DE-BA79DD8C681B}" srcOrd="0" destOrd="0" parTransId="{23EA77A7-A312-4F83-A3DC-41BD827014C1}" sibTransId="{8B367CA9-5163-4452-9CE4-423FECCA576A}"/>
    <dgm:cxn modelId="{E0253CC2-8911-4EC2-8C9C-C452FAAC59C7}" srcId="{F93DC4BD-B4BE-4307-85DE-BA79DD8C681B}" destId="{1736C538-FBAC-4044-A90E-CFCC740B0559}" srcOrd="0" destOrd="0" parTransId="{04AE04CC-36BE-4FF3-B7CC-17245936298E}" sibTransId="{E66B1B4C-16D0-4E11-8D8E-CABB292B0705}"/>
    <dgm:cxn modelId="{5DA35DC2-9278-4237-AF9C-583A23176988}" type="presOf" srcId="{424825A7-11A3-4329-8E73-FC739A9D39FC}" destId="{A18681BD-85C4-488F-A862-9311DFBE60B8}" srcOrd="1" destOrd="0" presId="urn:microsoft.com/office/officeart/2005/8/layout/hierarchy2"/>
    <dgm:cxn modelId="{BA4D44CC-328B-4A4F-8C6B-54242CCBAF68}" srcId="{FD48C56B-35FF-46BB-BD14-3D520EAB6D7A}" destId="{A58DE093-A9FA-4FF3-8B57-AC98D22801AB}" srcOrd="1" destOrd="0" parTransId="{F33A836E-78C4-41DF-AAA6-CEF80952F331}" sibTransId="{9D9D6651-B3C5-45B7-B270-AC3C57615C5B}"/>
    <dgm:cxn modelId="{4A0610CE-8F2B-460A-9900-C2B114483251}" type="presOf" srcId="{F8166EC1-EFA8-4011-BCB7-F7AEC8AF0EA8}" destId="{F52B70D4-BB7B-401E-A152-4EF1AC6197B4}" srcOrd="0" destOrd="0" presId="urn:microsoft.com/office/officeart/2005/8/layout/hierarchy2"/>
    <dgm:cxn modelId="{FD0D30D1-ABD0-4EEB-912D-F786C0D16F34}" type="presOf" srcId="{520C5227-6001-4563-AAD7-B0156DCCCC49}" destId="{2E38EC36-9487-475B-B388-90CC9B4381D4}" srcOrd="1" destOrd="0" presId="urn:microsoft.com/office/officeart/2005/8/layout/hierarchy2"/>
    <dgm:cxn modelId="{9849D9D7-11FE-41A1-AB53-302C498226AE}" type="presOf" srcId="{04AE04CC-36BE-4FF3-B7CC-17245936298E}" destId="{B0E205D3-B6C2-4B00-A998-95855AEE4CE4}" srcOrd="0" destOrd="0" presId="urn:microsoft.com/office/officeart/2005/8/layout/hierarchy2"/>
    <dgm:cxn modelId="{A759E1D9-9FF7-45DC-B31E-3D05B49D8ECE}" type="presOf" srcId="{9B7749BD-1709-4A5F-8949-A7D69A7AEF4B}" destId="{5B9F79FB-1BA4-41F1-9198-FD0A56E6E5BE}" srcOrd="1" destOrd="0" presId="urn:microsoft.com/office/officeart/2005/8/layout/hierarchy2"/>
    <dgm:cxn modelId="{8720EEDC-F69B-421A-8565-D1DC153DA7DC}" srcId="{6B11AAD2-C547-4977-9C14-85A31DE79244}" destId="{FD48C56B-35FF-46BB-BD14-3D520EAB6D7A}" srcOrd="0" destOrd="0" parTransId="{31F842F4-DB05-444D-9EA9-715111D0548D}" sibTransId="{68C43CBC-4BBB-4986-842A-00F3D6749073}"/>
    <dgm:cxn modelId="{F75EBFE3-CCDA-41AF-BB30-AB5635BDB2A3}" type="presOf" srcId="{7E400FCE-F92F-44E2-9193-24AB8874D628}" destId="{42EF791A-EC1F-4D50-A4C9-0AFBC4AE5E11}" srcOrd="0" destOrd="0" presId="urn:microsoft.com/office/officeart/2005/8/layout/hierarchy2"/>
    <dgm:cxn modelId="{9B8261E7-39BB-474B-80C2-66DB24425D3C}" type="presOf" srcId="{9B7749BD-1709-4A5F-8949-A7D69A7AEF4B}" destId="{5A917FCA-3589-4C88-81DA-D9E814D24C1C}" srcOrd="0" destOrd="0" presId="urn:microsoft.com/office/officeart/2005/8/layout/hierarchy2"/>
    <dgm:cxn modelId="{C7E3DDF4-46EA-404E-A13B-B4B762EA2D32}" type="presOf" srcId="{6B11AAD2-C547-4977-9C14-85A31DE79244}" destId="{22746929-BBF4-4A86-A820-81985F5F2E32}" srcOrd="0" destOrd="0" presId="urn:microsoft.com/office/officeart/2005/8/layout/hierarchy2"/>
    <dgm:cxn modelId="{AF0781F8-4EEB-4127-9061-5FBCCCD7F5FC}" srcId="{F93DC4BD-B4BE-4307-85DE-BA79DD8C681B}" destId="{D0F40AA8-5F45-44ED-86F7-C31177523B51}" srcOrd="1" destOrd="0" parTransId="{9B7749BD-1709-4A5F-8949-A7D69A7AEF4B}" sibTransId="{318C1D11-222C-4AA1-98E0-8157043F392C}"/>
    <dgm:cxn modelId="{E2AB892F-495D-492A-9933-84404E7473BE}" type="presParOf" srcId="{F52B70D4-BB7B-401E-A152-4EF1AC6197B4}" destId="{3AB0739B-7DAB-46AF-89C6-5FAB70F28FF9}" srcOrd="0" destOrd="0" presId="urn:microsoft.com/office/officeart/2005/8/layout/hierarchy2"/>
    <dgm:cxn modelId="{25555BE5-A2D7-4A4F-8DE0-CFC0E9C4BAF1}" type="presParOf" srcId="{3AB0739B-7DAB-46AF-89C6-5FAB70F28FF9}" destId="{22746929-BBF4-4A86-A820-81985F5F2E32}" srcOrd="0" destOrd="0" presId="urn:microsoft.com/office/officeart/2005/8/layout/hierarchy2"/>
    <dgm:cxn modelId="{28ECABB6-118E-4DD1-890C-D41EEBEAFE53}" type="presParOf" srcId="{3AB0739B-7DAB-46AF-89C6-5FAB70F28FF9}" destId="{9CD0C169-532A-461A-AE61-F91A5B09E4CE}" srcOrd="1" destOrd="0" presId="urn:microsoft.com/office/officeart/2005/8/layout/hierarchy2"/>
    <dgm:cxn modelId="{9C4821AF-BEC3-44EE-9961-CF89D1CF927C}" type="presParOf" srcId="{9CD0C169-532A-461A-AE61-F91A5B09E4CE}" destId="{9002CB19-4F0F-4C89-AD96-90334633C601}" srcOrd="0" destOrd="0" presId="urn:microsoft.com/office/officeart/2005/8/layout/hierarchy2"/>
    <dgm:cxn modelId="{E30E0B40-E045-49B5-9F1C-CD4514B9112C}" type="presParOf" srcId="{9002CB19-4F0F-4C89-AD96-90334633C601}" destId="{B427222B-52CC-4D27-BA2B-5A0A9E7F92DE}" srcOrd="0" destOrd="0" presId="urn:microsoft.com/office/officeart/2005/8/layout/hierarchy2"/>
    <dgm:cxn modelId="{4DEC3C3F-4A92-4A59-BB10-360F823E44D2}" type="presParOf" srcId="{9CD0C169-532A-461A-AE61-F91A5B09E4CE}" destId="{6ABE956D-36B9-4CE7-A324-95EA1CB436BB}" srcOrd="1" destOrd="0" presId="urn:microsoft.com/office/officeart/2005/8/layout/hierarchy2"/>
    <dgm:cxn modelId="{DBDCC378-FBF6-4156-A9D0-65754A30D971}" type="presParOf" srcId="{6ABE956D-36B9-4CE7-A324-95EA1CB436BB}" destId="{F319C1FF-56CF-468A-885E-C830D4987081}" srcOrd="0" destOrd="0" presId="urn:microsoft.com/office/officeart/2005/8/layout/hierarchy2"/>
    <dgm:cxn modelId="{E4702B0C-85F6-4C93-9A53-738E8DA620BD}" type="presParOf" srcId="{6ABE956D-36B9-4CE7-A324-95EA1CB436BB}" destId="{599D4DDC-A27E-47FD-A271-577CFE275264}" srcOrd="1" destOrd="0" presId="urn:microsoft.com/office/officeart/2005/8/layout/hierarchy2"/>
    <dgm:cxn modelId="{0638E728-043B-44F2-9328-BBF80BC75AEB}" type="presParOf" srcId="{599D4DDC-A27E-47FD-A271-577CFE275264}" destId="{67E34193-489A-4286-AEEA-3C57F7A0627B}" srcOrd="0" destOrd="0" presId="urn:microsoft.com/office/officeart/2005/8/layout/hierarchy2"/>
    <dgm:cxn modelId="{4E3543A9-7F3C-4390-B283-927E51AE5721}" type="presParOf" srcId="{67E34193-489A-4286-AEEA-3C57F7A0627B}" destId="{79D2234C-450A-4C29-97D3-58A22E7B8E46}" srcOrd="0" destOrd="0" presId="urn:microsoft.com/office/officeart/2005/8/layout/hierarchy2"/>
    <dgm:cxn modelId="{46DBBB2B-56FD-4C8E-84D7-9F0A26DA5443}" type="presParOf" srcId="{599D4DDC-A27E-47FD-A271-577CFE275264}" destId="{41689B48-1DC5-446F-866D-DDCCEDC96CEE}" srcOrd="1" destOrd="0" presId="urn:microsoft.com/office/officeart/2005/8/layout/hierarchy2"/>
    <dgm:cxn modelId="{9F7F63F8-6F74-45FF-A8AF-E1F368BC4857}" type="presParOf" srcId="{41689B48-1DC5-446F-866D-DDCCEDC96CEE}" destId="{0694796A-4713-447D-A943-55F88291EDFF}" srcOrd="0" destOrd="0" presId="urn:microsoft.com/office/officeart/2005/8/layout/hierarchy2"/>
    <dgm:cxn modelId="{671863D9-03EA-410C-A0E7-E8C3B8524379}" type="presParOf" srcId="{41689B48-1DC5-446F-866D-DDCCEDC96CEE}" destId="{152A6417-6CDE-4CE2-8715-AF3BF3A09FE0}" srcOrd="1" destOrd="0" presId="urn:microsoft.com/office/officeart/2005/8/layout/hierarchy2"/>
    <dgm:cxn modelId="{EE20F10E-2282-4073-BBE9-D843BA4C45C1}" type="presParOf" srcId="{152A6417-6CDE-4CE2-8715-AF3BF3A09FE0}" destId="{B0E205D3-B6C2-4B00-A998-95855AEE4CE4}" srcOrd="0" destOrd="0" presId="urn:microsoft.com/office/officeart/2005/8/layout/hierarchy2"/>
    <dgm:cxn modelId="{00425B98-B88B-48B9-936E-9C44A63AE69F}" type="presParOf" srcId="{B0E205D3-B6C2-4B00-A998-95855AEE4CE4}" destId="{B76D8324-A79A-4520-9FB8-FF5C219F3ADA}" srcOrd="0" destOrd="0" presId="urn:microsoft.com/office/officeart/2005/8/layout/hierarchy2"/>
    <dgm:cxn modelId="{06D274D2-9E15-4A31-9777-DDA9E026BBD4}" type="presParOf" srcId="{152A6417-6CDE-4CE2-8715-AF3BF3A09FE0}" destId="{2A49A46E-A0CE-4A48-8DF5-331409ADF49A}" srcOrd="1" destOrd="0" presId="urn:microsoft.com/office/officeart/2005/8/layout/hierarchy2"/>
    <dgm:cxn modelId="{6998CE3D-FB23-4D81-BACF-F581684F43DC}" type="presParOf" srcId="{2A49A46E-A0CE-4A48-8DF5-331409ADF49A}" destId="{5445FC1F-A800-487E-AAAC-4E811A4B65D7}" srcOrd="0" destOrd="0" presId="urn:microsoft.com/office/officeart/2005/8/layout/hierarchy2"/>
    <dgm:cxn modelId="{24030590-3861-4F7D-A062-E20FB33AA9D9}" type="presParOf" srcId="{2A49A46E-A0CE-4A48-8DF5-331409ADF49A}" destId="{BA173700-4E58-44AF-9904-00EC9949CA1D}" srcOrd="1" destOrd="0" presId="urn:microsoft.com/office/officeart/2005/8/layout/hierarchy2"/>
    <dgm:cxn modelId="{06CEA1CC-596F-4181-90D8-C814B9B2F4FD}" type="presParOf" srcId="{152A6417-6CDE-4CE2-8715-AF3BF3A09FE0}" destId="{5A917FCA-3589-4C88-81DA-D9E814D24C1C}" srcOrd="2" destOrd="0" presId="urn:microsoft.com/office/officeart/2005/8/layout/hierarchy2"/>
    <dgm:cxn modelId="{63D8705C-9FB2-4854-8EB2-C88B56BBC077}" type="presParOf" srcId="{5A917FCA-3589-4C88-81DA-D9E814D24C1C}" destId="{5B9F79FB-1BA4-41F1-9198-FD0A56E6E5BE}" srcOrd="0" destOrd="0" presId="urn:microsoft.com/office/officeart/2005/8/layout/hierarchy2"/>
    <dgm:cxn modelId="{0BCE7819-6D65-42E5-9DD3-F9A32D0EFB51}" type="presParOf" srcId="{152A6417-6CDE-4CE2-8715-AF3BF3A09FE0}" destId="{5C182E09-CBC8-4E12-9763-C59FBA1E6A17}" srcOrd="3" destOrd="0" presId="urn:microsoft.com/office/officeart/2005/8/layout/hierarchy2"/>
    <dgm:cxn modelId="{05E55BBB-10AC-4211-AB18-51F92313E577}" type="presParOf" srcId="{5C182E09-CBC8-4E12-9763-C59FBA1E6A17}" destId="{59F53315-8FE0-49A3-9C1B-0A36390750EA}" srcOrd="0" destOrd="0" presId="urn:microsoft.com/office/officeart/2005/8/layout/hierarchy2"/>
    <dgm:cxn modelId="{42AE00E6-45A1-4FE4-BD7F-11EE31AC1219}" type="presParOf" srcId="{5C182E09-CBC8-4E12-9763-C59FBA1E6A17}" destId="{29DCDF3B-E46F-4A06-ACC8-53F7EFB9C110}" srcOrd="1" destOrd="0" presId="urn:microsoft.com/office/officeart/2005/8/layout/hierarchy2"/>
    <dgm:cxn modelId="{1B895110-1372-4C59-A77C-1C7D237BADBA}" type="presParOf" srcId="{29DCDF3B-E46F-4A06-ACC8-53F7EFB9C110}" destId="{B3B197C8-1493-414E-940D-D066FBDF389D}" srcOrd="0" destOrd="0" presId="urn:microsoft.com/office/officeart/2005/8/layout/hierarchy2"/>
    <dgm:cxn modelId="{7FC72AB1-DB53-44DB-81D6-4778FB066916}" type="presParOf" srcId="{B3B197C8-1493-414E-940D-D066FBDF389D}" destId="{A18681BD-85C4-488F-A862-9311DFBE60B8}" srcOrd="0" destOrd="0" presId="urn:microsoft.com/office/officeart/2005/8/layout/hierarchy2"/>
    <dgm:cxn modelId="{C6C51894-E0DB-4D2C-9B89-CA95246E0DDF}" type="presParOf" srcId="{29DCDF3B-E46F-4A06-ACC8-53F7EFB9C110}" destId="{EE9BEEDD-1B59-4A99-B15A-4B6F233096EC}" srcOrd="1" destOrd="0" presId="urn:microsoft.com/office/officeart/2005/8/layout/hierarchy2"/>
    <dgm:cxn modelId="{8FB3C9D6-D810-4CE8-B200-4914E9B543DE}" type="presParOf" srcId="{EE9BEEDD-1B59-4A99-B15A-4B6F233096EC}" destId="{EB4FC5C7-D3C6-486C-85D2-22575178CED1}" srcOrd="0" destOrd="0" presId="urn:microsoft.com/office/officeart/2005/8/layout/hierarchy2"/>
    <dgm:cxn modelId="{AC7A5BE8-C95C-45FF-99FC-B1377D28A581}" type="presParOf" srcId="{EE9BEEDD-1B59-4A99-B15A-4B6F233096EC}" destId="{F7F4450E-4E06-4037-9736-81CE4C4E9A7F}" srcOrd="1" destOrd="0" presId="urn:microsoft.com/office/officeart/2005/8/layout/hierarchy2"/>
    <dgm:cxn modelId="{8185ED97-E647-4C0C-B43A-CDF102A13508}" type="presParOf" srcId="{152A6417-6CDE-4CE2-8715-AF3BF3A09FE0}" destId="{78A15689-EBAF-4CB3-8307-8C493FFE40B4}" srcOrd="4" destOrd="0" presId="urn:microsoft.com/office/officeart/2005/8/layout/hierarchy2"/>
    <dgm:cxn modelId="{68C5DDA3-FD86-4CCC-8FB4-393D0EFEC744}" type="presParOf" srcId="{78A15689-EBAF-4CB3-8307-8C493FFE40B4}" destId="{34BD53DD-C271-44C8-B60F-AE0B7CF9DB5B}" srcOrd="0" destOrd="0" presId="urn:microsoft.com/office/officeart/2005/8/layout/hierarchy2"/>
    <dgm:cxn modelId="{194F7B55-76AC-4295-BD86-6FFA9A304759}" type="presParOf" srcId="{152A6417-6CDE-4CE2-8715-AF3BF3A09FE0}" destId="{AFB54CF1-FD0B-4AED-88F5-99D46417C304}" srcOrd="5" destOrd="0" presId="urn:microsoft.com/office/officeart/2005/8/layout/hierarchy2"/>
    <dgm:cxn modelId="{952DF778-3162-4F8A-BFF4-0BE6FF198900}" type="presParOf" srcId="{AFB54CF1-FD0B-4AED-88F5-99D46417C304}" destId="{42EF791A-EC1F-4D50-A4C9-0AFBC4AE5E11}" srcOrd="0" destOrd="0" presId="urn:microsoft.com/office/officeart/2005/8/layout/hierarchy2"/>
    <dgm:cxn modelId="{B159502F-18CD-4B95-A294-8BAA43645A5D}" type="presParOf" srcId="{AFB54CF1-FD0B-4AED-88F5-99D46417C304}" destId="{D454EB8F-6887-4A30-823A-4DE0C91F9708}" srcOrd="1" destOrd="0" presId="urn:microsoft.com/office/officeart/2005/8/layout/hierarchy2"/>
    <dgm:cxn modelId="{1C163455-D8BD-4799-8525-2185C6FB57EA}" type="presParOf" srcId="{599D4DDC-A27E-47FD-A271-577CFE275264}" destId="{51B600D9-CACD-4023-A367-7A389AB6585B}" srcOrd="2" destOrd="0" presId="urn:microsoft.com/office/officeart/2005/8/layout/hierarchy2"/>
    <dgm:cxn modelId="{B12102D4-1E09-4F0E-B150-234B9FA7EB63}" type="presParOf" srcId="{51B600D9-CACD-4023-A367-7A389AB6585B}" destId="{A1CECCA5-2D70-47BE-ACF1-EA47F68A70DC}" srcOrd="0" destOrd="0" presId="urn:microsoft.com/office/officeart/2005/8/layout/hierarchy2"/>
    <dgm:cxn modelId="{375C32F9-8697-4AAF-9F34-F70039EE17DD}" type="presParOf" srcId="{599D4DDC-A27E-47FD-A271-577CFE275264}" destId="{0F0BD3A6-7D40-4976-A291-DA06A024F994}" srcOrd="3" destOrd="0" presId="urn:microsoft.com/office/officeart/2005/8/layout/hierarchy2"/>
    <dgm:cxn modelId="{7F0778F3-D1A0-45D2-BB1F-63CF603E6DDA}" type="presParOf" srcId="{0F0BD3A6-7D40-4976-A291-DA06A024F994}" destId="{DE6220E3-CB67-4BBE-A5AA-EB1678AEA76E}" srcOrd="0" destOrd="0" presId="urn:microsoft.com/office/officeart/2005/8/layout/hierarchy2"/>
    <dgm:cxn modelId="{CDEA63BE-0669-4383-8AA3-A7CAB47C70D2}" type="presParOf" srcId="{0F0BD3A6-7D40-4976-A291-DA06A024F994}" destId="{FCA3158F-091A-4D62-9C14-CB8B402A2AF3}" srcOrd="1" destOrd="0" presId="urn:microsoft.com/office/officeart/2005/8/layout/hierarchy2"/>
    <dgm:cxn modelId="{60024F76-FE58-40F8-BCF2-36DC4E929B49}" type="presParOf" srcId="{599D4DDC-A27E-47FD-A271-577CFE275264}" destId="{DABEA834-E3C6-4D88-A719-9FE5AB7DA33B}" srcOrd="4" destOrd="0" presId="urn:microsoft.com/office/officeart/2005/8/layout/hierarchy2"/>
    <dgm:cxn modelId="{7C101A0F-FDF7-4CDF-A15E-C1A27866D74C}" type="presParOf" srcId="{DABEA834-E3C6-4D88-A719-9FE5AB7DA33B}" destId="{E90DE802-787C-4AEE-A073-C0F9E1E96FE9}" srcOrd="0" destOrd="0" presId="urn:microsoft.com/office/officeart/2005/8/layout/hierarchy2"/>
    <dgm:cxn modelId="{4E1BE1F0-8C88-4EA5-8272-00C3C562CC09}" type="presParOf" srcId="{599D4DDC-A27E-47FD-A271-577CFE275264}" destId="{321CAB03-4F59-4009-B0DE-6673C8DCC39F}" srcOrd="5" destOrd="0" presId="urn:microsoft.com/office/officeart/2005/8/layout/hierarchy2"/>
    <dgm:cxn modelId="{15261ECE-D965-4587-864A-776288FB2ED5}" type="presParOf" srcId="{321CAB03-4F59-4009-B0DE-6673C8DCC39F}" destId="{E5EB91BC-953D-43FC-AE72-662A8377779B}" srcOrd="0" destOrd="0" presId="urn:microsoft.com/office/officeart/2005/8/layout/hierarchy2"/>
    <dgm:cxn modelId="{D670C0FC-7782-4D5A-A954-EFB07EE1C086}" type="presParOf" srcId="{321CAB03-4F59-4009-B0DE-6673C8DCC39F}" destId="{2BD4B5DB-9935-48CE-9392-A70074FA8D5A}" srcOrd="1" destOrd="0" presId="urn:microsoft.com/office/officeart/2005/8/layout/hierarchy2"/>
    <dgm:cxn modelId="{A06BD6A8-1CB8-408F-A921-D71B8D717A86}" type="presParOf" srcId="{599D4DDC-A27E-47FD-A271-577CFE275264}" destId="{6C544116-023C-42B7-AA06-7F46046E612C}" srcOrd="6" destOrd="0" presId="urn:microsoft.com/office/officeart/2005/8/layout/hierarchy2"/>
    <dgm:cxn modelId="{79BEAC55-38D8-4AFD-9616-18729D29F07B}" type="presParOf" srcId="{6C544116-023C-42B7-AA06-7F46046E612C}" destId="{2E38EC36-9487-475B-B388-90CC9B4381D4}" srcOrd="0" destOrd="0" presId="urn:microsoft.com/office/officeart/2005/8/layout/hierarchy2"/>
    <dgm:cxn modelId="{D348D91E-D5CC-4AD2-9ECD-5675EBF1E3E1}" type="presParOf" srcId="{599D4DDC-A27E-47FD-A271-577CFE275264}" destId="{6AB255BD-378B-4636-BB9A-4FE1AA2D2826}" srcOrd="7" destOrd="0" presId="urn:microsoft.com/office/officeart/2005/8/layout/hierarchy2"/>
    <dgm:cxn modelId="{00430F4E-5197-4A3D-84C6-D280ECB2F447}" type="presParOf" srcId="{6AB255BD-378B-4636-BB9A-4FE1AA2D2826}" destId="{131E2483-6F25-4231-A23D-3D22B13CDF3A}" srcOrd="0" destOrd="0" presId="urn:microsoft.com/office/officeart/2005/8/layout/hierarchy2"/>
    <dgm:cxn modelId="{7F5F1650-2E16-4112-9A32-A78BF45B48E0}" type="presParOf" srcId="{6AB255BD-378B-4636-BB9A-4FE1AA2D2826}" destId="{40FDDAB9-091E-451B-847C-1945C0B243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9AC3B-0DEC-4760-AAC5-206574257C7C}"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GB"/>
        </a:p>
      </dgm:t>
    </dgm:pt>
    <dgm:pt modelId="{43D6E5AF-CD9C-4440-9003-4326EBBC33E0}">
      <dgm:prSet phldrT="[Text]" custT="1"/>
      <dgm:spPr>
        <a:xfrm>
          <a:off x="701271" y="1296146"/>
          <a:ext cx="1041530" cy="716283"/>
        </a:xfrm>
        <a:noFill/>
        <a:ln>
          <a:noFill/>
        </a:ln>
        <a:effectLst/>
      </dgm:spPr>
      <dgm:t>
        <a:bodyPr/>
        <a:lstStyle/>
        <a:p>
          <a:pPr>
            <a:spcAft>
              <a:spcPts val="0"/>
            </a:spcAft>
          </a:pPr>
          <a:r>
            <a:rPr lang="en-GB" sz="1200" b="1" dirty="0">
              <a:solidFill>
                <a:sysClr val="windowText" lastClr="000000">
                  <a:hueOff val="0"/>
                  <a:satOff val="0"/>
                  <a:lumOff val="0"/>
                  <a:alphaOff val="0"/>
                </a:sysClr>
              </a:solidFill>
              <a:latin typeface="Candara"/>
              <a:ea typeface="+mn-ea"/>
              <a:cs typeface="+mn-cs"/>
            </a:rPr>
            <a:t>Entry qualifications</a:t>
          </a:r>
        </a:p>
        <a:p>
          <a:pPr>
            <a:spcAft>
              <a:spcPts val="0"/>
            </a:spcAft>
          </a:pPr>
          <a:r>
            <a:rPr lang="en-GB" sz="1200" b="1" dirty="0">
              <a:solidFill>
                <a:sysClr val="windowText" lastClr="000000">
                  <a:hueOff val="0"/>
                  <a:satOff val="0"/>
                  <a:lumOff val="0"/>
                  <a:alphaOff val="0"/>
                </a:sysClr>
              </a:solidFill>
              <a:latin typeface="Candara"/>
              <a:ea typeface="+mn-ea"/>
              <a:cs typeface="+mn-cs"/>
            </a:rPr>
            <a:t>&amp; subjects of study</a:t>
          </a:r>
        </a:p>
      </dgm:t>
    </dgm:pt>
    <dgm:pt modelId="{2E4DA8BA-82F3-407B-B44A-5E824D662EBD}" type="parTrans" cxnId="{37600572-9F1B-49BC-BFB8-926F1C183A3B}">
      <dgm:prSet/>
      <dgm:spPr/>
      <dgm:t>
        <a:bodyPr/>
        <a:lstStyle/>
        <a:p>
          <a:endParaRPr lang="en-GB"/>
        </a:p>
      </dgm:t>
    </dgm:pt>
    <dgm:pt modelId="{1B1F8066-2F06-4FDD-B28A-3CF708384F8B}" type="sibTrans" cxnId="{37600572-9F1B-49BC-BFB8-926F1C183A3B}">
      <dgm:prSet/>
      <dgm:spPr/>
      <dgm:t>
        <a:bodyPr/>
        <a:lstStyle/>
        <a:p>
          <a:endParaRPr lang="en-GB"/>
        </a:p>
      </dgm:t>
    </dgm:pt>
    <dgm:pt modelId="{B122E004-CD42-4973-A2DD-971F493EC41D}">
      <dgm:prSet phldrT="[Text]" custT="1"/>
      <dgm:spPr>
        <a:xfrm>
          <a:off x="1224137" y="576066"/>
          <a:ext cx="856894" cy="428256"/>
        </a:xfrm>
        <a:noFill/>
        <a:ln>
          <a:noFill/>
        </a:ln>
        <a:effectLst/>
      </dgm:spPr>
      <dgm:t>
        <a:bodyPr/>
        <a:lstStyle/>
        <a:p>
          <a:r>
            <a:rPr lang="en-GB" sz="1200" b="1" dirty="0">
              <a:solidFill>
                <a:sysClr val="windowText" lastClr="000000">
                  <a:hueOff val="0"/>
                  <a:satOff val="0"/>
                  <a:lumOff val="0"/>
                  <a:alphaOff val="0"/>
                </a:sysClr>
              </a:solidFill>
              <a:latin typeface="Candara"/>
              <a:ea typeface="+mn-ea"/>
              <a:cs typeface="+mn-cs"/>
            </a:rPr>
            <a:t>5 years sector attainment data</a:t>
          </a:r>
        </a:p>
      </dgm:t>
    </dgm:pt>
    <dgm:pt modelId="{18B9C0D3-9513-4C23-8AFC-E89A8E96DE58}" type="parTrans" cxnId="{179B3107-BEC2-41A8-9912-51F030C74AD7}">
      <dgm:prSet/>
      <dgm:spPr/>
      <dgm:t>
        <a:bodyPr/>
        <a:lstStyle/>
        <a:p>
          <a:endParaRPr lang="en-GB"/>
        </a:p>
      </dgm:t>
    </dgm:pt>
    <dgm:pt modelId="{20CC8272-59C1-4020-BCE4-F323A8697067}" type="sibTrans" cxnId="{179B3107-BEC2-41A8-9912-51F030C74AD7}">
      <dgm:prSet/>
      <dgm:spPr/>
      <dgm:t>
        <a:bodyPr/>
        <a:lstStyle/>
        <a:p>
          <a:endParaRPr lang="en-GB"/>
        </a:p>
      </dgm:t>
    </dgm:pt>
    <dgm:pt modelId="{33D55E5A-9B48-4CEA-A5E0-A1CDA84E07EE}">
      <dgm:prSet phldrT="[Text]" custT="1"/>
      <dgm:spPr>
        <a:xfrm>
          <a:off x="1224711" y="4188672"/>
          <a:ext cx="856894" cy="428256"/>
        </a:xfrm>
        <a:noFill/>
        <a:ln>
          <a:noFill/>
        </a:ln>
        <a:effectLst/>
      </dgm:spPr>
      <dgm:t>
        <a:bodyPr/>
        <a:lstStyle/>
        <a:p>
          <a:r>
            <a:rPr lang="en-GB" sz="1200" b="1" dirty="0">
              <a:solidFill>
                <a:sysClr val="windowText" lastClr="000000">
                  <a:hueOff val="0"/>
                  <a:satOff val="0"/>
                  <a:lumOff val="0"/>
                  <a:alphaOff val="0"/>
                </a:sysClr>
              </a:solidFill>
              <a:latin typeface="Candara"/>
              <a:ea typeface="+mn-ea"/>
              <a:cs typeface="+mn-cs"/>
            </a:rPr>
            <a:t>Expected % of cohort attainment</a:t>
          </a:r>
        </a:p>
      </dgm:t>
    </dgm:pt>
    <dgm:pt modelId="{1D84B918-989E-49FF-B98D-9A5693CAC9CE}" type="parTrans" cxnId="{6F5AB797-19BD-47F3-A138-790E80A725C7}">
      <dgm:prSet/>
      <dgm:spPr/>
      <dgm:t>
        <a:bodyPr/>
        <a:lstStyle/>
        <a:p>
          <a:endParaRPr lang="en-GB"/>
        </a:p>
      </dgm:t>
    </dgm:pt>
    <dgm:pt modelId="{AD471A3B-026B-4687-BF56-B8520FD3EF67}" type="sibTrans" cxnId="{6F5AB797-19BD-47F3-A138-790E80A725C7}">
      <dgm:prSet/>
      <dgm:spPr/>
      <dgm:t>
        <a:bodyPr/>
        <a:lstStyle/>
        <a:p>
          <a:endParaRPr lang="en-GB"/>
        </a:p>
      </dgm:t>
    </dgm:pt>
    <dgm:pt modelId="{8E83F874-3435-45A3-BA8D-33B9AB414DEF}">
      <dgm:prSet phldrT="[Text]" custT="1"/>
      <dgm:spPr>
        <a:xfrm>
          <a:off x="1224137" y="2300461"/>
          <a:ext cx="856894" cy="579858"/>
        </a:xfrm>
        <a:noFill/>
        <a:ln>
          <a:noFill/>
        </a:ln>
        <a:effectLst/>
      </dgm:spPr>
      <dgm:t>
        <a:bodyPr/>
        <a:lstStyle/>
        <a:p>
          <a:r>
            <a:rPr lang="en-GB" sz="1200" b="1" dirty="0">
              <a:solidFill>
                <a:sysClr val="windowText" lastClr="000000">
                  <a:hueOff val="0"/>
                  <a:satOff val="0"/>
                  <a:lumOff val="0"/>
                  <a:alphaOff val="0"/>
                </a:sysClr>
              </a:solidFill>
              <a:latin typeface="Candara"/>
              <a:ea typeface="+mn-ea"/>
              <a:cs typeface="+mn-cs"/>
            </a:rPr>
            <a:t>Probability of attaining 1st or 2:1</a:t>
          </a:r>
        </a:p>
      </dgm:t>
    </dgm:pt>
    <dgm:pt modelId="{6F81314F-BC14-4CF9-BE2E-9B9FB9340036}" type="parTrans" cxnId="{FA202428-74F6-4545-BCF7-6F37686358BF}">
      <dgm:prSet/>
      <dgm:spPr/>
      <dgm:t>
        <a:bodyPr/>
        <a:lstStyle/>
        <a:p>
          <a:endParaRPr lang="en-GB"/>
        </a:p>
      </dgm:t>
    </dgm:pt>
    <dgm:pt modelId="{BE836B9D-700A-4947-876E-D994B3FDB587}" type="sibTrans" cxnId="{FA202428-74F6-4545-BCF7-6F37686358BF}">
      <dgm:prSet/>
      <dgm:spPr/>
      <dgm:t>
        <a:bodyPr/>
        <a:lstStyle/>
        <a:p>
          <a:endParaRPr lang="en-GB"/>
        </a:p>
      </dgm:t>
    </dgm:pt>
    <dgm:pt modelId="{835405AB-3860-4D41-A7F5-4E216A840115}">
      <dgm:prSet phldrT="[Text]" custT="1"/>
      <dgm:spPr>
        <a:xfrm>
          <a:off x="792089" y="3240361"/>
          <a:ext cx="856894" cy="428256"/>
        </a:xfrm>
        <a:noFill/>
        <a:ln>
          <a:noFill/>
        </a:ln>
        <a:effectLst/>
      </dgm:spPr>
      <dgm:t>
        <a:bodyPr/>
        <a:lstStyle/>
        <a:p>
          <a:r>
            <a:rPr lang="en-GB" sz="1200" b="1" dirty="0">
              <a:solidFill>
                <a:sysClr val="windowText" lastClr="000000">
                  <a:hueOff val="0"/>
                  <a:satOff val="0"/>
                  <a:lumOff val="0"/>
                  <a:alphaOff val="0"/>
                </a:sysClr>
              </a:solidFill>
              <a:latin typeface="Candara"/>
              <a:ea typeface="+mn-ea"/>
              <a:cs typeface="+mn-cs"/>
            </a:rPr>
            <a:t>Aggregation of probability</a:t>
          </a:r>
        </a:p>
      </dgm:t>
    </dgm:pt>
    <dgm:pt modelId="{E0A6778C-76B0-4360-AE49-5CA54FC5FBB8}" type="parTrans" cxnId="{B33CF839-9FB3-4C18-9C58-43849A8A5F12}">
      <dgm:prSet/>
      <dgm:spPr/>
      <dgm:t>
        <a:bodyPr/>
        <a:lstStyle/>
        <a:p>
          <a:endParaRPr lang="en-GB"/>
        </a:p>
      </dgm:t>
    </dgm:pt>
    <dgm:pt modelId="{81C79BC9-E448-4F09-90A7-AD2D23E03A5A}" type="sibTrans" cxnId="{B33CF839-9FB3-4C18-9C58-43849A8A5F12}">
      <dgm:prSet/>
      <dgm:spPr/>
      <dgm:t>
        <a:bodyPr/>
        <a:lstStyle/>
        <a:p>
          <a:endParaRPr lang="en-GB"/>
        </a:p>
      </dgm:t>
    </dgm:pt>
    <dgm:pt modelId="{3F50680E-A42A-431B-A882-EEAF18F200FB}" type="pres">
      <dgm:prSet presAssocID="{9969AC3B-0DEC-4760-AAC5-206574257C7C}" presName="Name0" presStyleCnt="0">
        <dgm:presLayoutVars>
          <dgm:chMax val="7"/>
          <dgm:chPref val="7"/>
          <dgm:dir/>
          <dgm:animLvl val="lvl"/>
        </dgm:presLayoutVars>
      </dgm:prSet>
      <dgm:spPr/>
    </dgm:pt>
    <dgm:pt modelId="{37D88A75-C6C5-4AF0-8C82-4072B7572DFB}" type="pres">
      <dgm:prSet presAssocID="{B122E004-CD42-4973-A2DD-971F493EC41D}" presName="Accent1" presStyleCnt="0"/>
      <dgm:spPr/>
    </dgm:pt>
    <dgm:pt modelId="{5CB656D4-8828-4456-8704-D3A4A0E80231}" type="pres">
      <dgm:prSet presAssocID="{B122E004-CD42-4973-A2DD-971F493EC41D}" presName="Accent" presStyleLbl="node1" presStyleIdx="0" presStyleCnt="5"/>
      <dgm:spPr>
        <a:xfrm>
          <a:off x="885698" y="95952"/>
          <a:ext cx="1535498" cy="1535575"/>
        </a:xfrm>
        <a:prstGeom prst="circularArrow">
          <a:avLst>
            <a:gd name="adj1" fmla="val 10980"/>
            <a:gd name="adj2" fmla="val 1142322"/>
            <a:gd name="adj3" fmla="val 4500000"/>
            <a:gd name="adj4" fmla="val 10800000"/>
            <a:gd name="adj5" fmla="val 12500"/>
          </a:avLst>
        </a:prstGeom>
        <a:solidFill>
          <a:srgbClr val="DA1F28">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C415950C-19FD-4788-AABF-588C2D504CEB}" type="pres">
      <dgm:prSet presAssocID="{B122E004-CD42-4973-A2DD-971F493EC41D}" presName="Parent1" presStyleLbl="revTx" presStyleIdx="0" presStyleCnt="5" custLinFactNeighborX="-67" custLinFactNeighborY="-17752">
        <dgm:presLayoutVars>
          <dgm:chMax val="1"/>
          <dgm:chPref val="1"/>
          <dgm:bulletEnabled val="1"/>
        </dgm:presLayoutVars>
      </dgm:prSet>
      <dgm:spPr>
        <a:prstGeom prst="rect">
          <a:avLst/>
        </a:prstGeom>
      </dgm:spPr>
    </dgm:pt>
    <dgm:pt modelId="{B99B7342-6685-441E-AC26-960080567F38}" type="pres">
      <dgm:prSet presAssocID="{43D6E5AF-CD9C-4440-9003-4326EBBC33E0}" presName="Accent2" presStyleCnt="0"/>
      <dgm:spPr/>
    </dgm:pt>
    <dgm:pt modelId="{9CAC5361-5455-412A-828C-8FE48F94141A}" type="pres">
      <dgm:prSet presAssocID="{43D6E5AF-CD9C-4440-9003-4326EBBC33E0}" presName="Accent" presStyleLbl="node1" presStyleIdx="1" presStyleCnt="5"/>
      <dgm:spPr>
        <a:xfrm>
          <a:off x="459122" y="978239"/>
          <a:ext cx="1535498" cy="1535575"/>
        </a:xfrm>
        <a:prstGeom prst="leftCircularArrow">
          <a:avLst>
            <a:gd name="adj1" fmla="val 10980"/>
            <a:gd name="adj2" fmla="val 1142322"/>
            <a:gd name="adj3" fmla="val 6300000"/>
            <a:gd name="adj4" fmla="val 18900000"/>
            <a:gd name="adj5" fmla="val 12500"/>
          </a:avLst>
        </a:prstGeom>
        <a:solidFill>
          <a:srgbClr val="EB641B">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80E127CB-F8CA-4093-9A26-D5CFE235B679}" type="pres">
      <dgm:prSet presAssocID="{43D6E5AF-CD9C-4440-9003-4326EBBC33E0}" presName="Parent2" presStyleLbl="revTx" presStyleIdx="1" presStyleCnt="5" custScaleX="121547" custScaleY="167256" custLinFactNeighborX="-329" custLinFactNeighborY="-22463">
        <dgm:presLayoutVars>
          <dgm:chMax val="1"/>
          <dgm:chPref val="1"/>
          <dgm:bulletEnabled val="1"/>
        </dgm:presLayoutVars>
      </dgm:prSet>
      <dgm:spPr>
        <a:prstGeom prst="rect">
          <a:avLst/>
        </a:prstGeom>
      </dgm:spPr>
    </dgm:pt>
    <dgm:pt modelId="{D3E2BCAD-2B04-4F6D-8135-37066101EFB1}" type="pres">
      <dgm:prSet presAssocID="{8E83F874-3435-45A3-BA8D-33B9AB414DEF}" presName="Accent3" presStyleCnt="0"/>
      <dgm:spPr/>
    </dgm:pt>
    <dgm:pt modelId="{D686F8E9-BD6F-4F85-8174-509E2FC7D61F}" type="pres">
      <dgm:prSet presAssocID="{8E83F874-3435-45A3-BA8D-33B9AB414DEF}" presName="Accent" presStyleLbl="node1" presStyleIdx="2" presStyleCnt="5"/>
      <dgm:spPr>
        <a:xfrm>
          <a:off x="885698" y="1864491"/>
          <a:ext cx="1535498" cy="1535575"/>
        </a:xfrm>
        <a:prstGeom prst="circularArrow">
          <a:avLst>
            <a:gd name="adj1" fmla="val 10980"/>
            <a:gd name="adj2" fmla="val 1142322"/>
            <a:gd name="adj3" fmla="val 4500000"/>
            <a:gd name="adj4" fmla="val 13500000"/>
            <a:gd name="adj5" fmla="val 12500"/>
          </a:avLst>
        </a:prstGeom>
        <a:solidFill>
          <a:srgbClr val="39639D">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4D6DE6DB-625A-4BA8-9761-9FAF4C784E58}" type="pres">
      <dgm:prSet presAssocID="{8E83F874-3435-45A3-BA8D-33B9AB414DEF}" presName="Parent3" presStyleLbl="revTx" presStyleIdx="2" presStyleCnt="5" custScaleY="135400" custLinFactNeighborX="-67" custLinFactNeighborY="-10244">
        <dgm:presLayoutVars>
          <dgm:chMax val="1"/>
          <dgm:chPref val="1"/>
          <dgm:bulletEnabled val="1"/>
        </dgm:presLayoutVars>
      </dgm:prSet>
      <dgm:spPr>
        <a:prstGeom prst="rect">
          <a:avLst/>
        </a:prstGeom>
      </dgm:spPr>
    </dgm:pt>
    <dgm:pt modelId="{8E903BB5-D1B9-4BFE-8913-359F7F4040DB}" type="pres">
      <dgm:prSet presAssocID="{835405AB-3860-4D41-A7F5-4E216A840115}" presName="Accent4" presStyleCnt="0"/>
      <dgm:spPr/>
    </dgm:pt>
    <dgm:pt modelId="{152D5C60-2F4F-4748-B81E-7D7CF043156F}" type="pres">
      <dgm:prSet presAssocID="{835405AB-3860-4D41-A7F5-4E216A840115}" presName="Accent" presStyleLbl="node1" presStyleIdx="3" presStyleCnt="5"/>
      <dgm:spPr>
        <a:xfrm>
          <a:off x="459122" y="2748264"/>
          <a:ext cx="1535498" cy="1535575"/>
        </a:xfrm>
        <a:prstGeom prst="leftCircularArrow">
          <a:avLst>
            <a:gd name="adj1" fmla="val 10980"/>
            <a:gd name="adj2" fmla="val 1142322"/>
            <a:gd name="adj3" fmla="val 6300000"/>
            <a:gd name="adj4" fmla="val 18900000"/>
            <a:gd name="adj5" fmla="val 12500"/>
          </a:avLst>
        </a:prstGeom>
        <a:solidFill>
          <a:srgbClr val="474B78">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F09C1BA3-60F6-4114-BC22-6709622B9E6B}" type="pres">
      <dgm:prSet presAssocID="{835405AB-3860-4D41-A7F5-4E216A840115}" presName="Parent4" presStyleLbl="revTx" presStyleIdx="3" presStyleCnt="5" custLinFactNeighborX="-504" custLinFactNeighborY="-14954">
        <dgm:presLayoutVars>
          <dgm:chMax val="1"/>
          <dgm:chPref val="1"/>
          <dgm:bulletEnabled val="1"/>
        </dgm:presLayoutVars>
      </dgm:prSet>
      <dgm:spPr>
        <a:prstGeom prst="rect">
          <a:avLst/>
        </a:prstGeom>
      </dgm:spPr>
    </dgm:pt>
    <dgm:pt modelId="{A925249D-BB96-458F-A4D9-979402B7CAA5}" type="pres">
      <dgm:prSet presAssocID="{33D55E5A-9B48-4CEA-A5E0-A1CDA84E07EE}" presName="Accent5" presStyleCnt="0"/>
      <dgm:spPr/>
    </dgm:pt>
    <dgm:pt modelId="{24149BC0-BCAE-4A78-82A7-E7452BD25ED0}" type="pres">
      <dgm:prSet presAssocID="{33D55E5A-9B48-4CEA-A5E0-A1CDA84E07EE}" presName="Accent" presStyleLbl="node1" presStyleIdx="4" presStyleCnt="5"/>
      <dgm:spPr>
        <a:xfrm>
          <a:off x="994862" y="3732659"/>
          <a:ext cx="1319186" cy="1319960"/>
        </a:xfrm>
        <a:prstGeom prst="blockArc">
          <a:avLst>
            <a:gd name="adj1" fmla="val 13500000"/>
            <a:gd name="adj2" fmla="val 10800000"/>
            <a:gd name="adj3" fmla="val 12740"/>
          </a:avLst>
        </a:prstGeom>
        <a:solidFill>
          <a:srgbClr val="7D3C4A">
            <a:hueOff val="0"/>
            <a:satOff val="0"/>
            <a:lumOff val="0"/>
            <a:alphaOff val="0"/>
          </a:srgbClr>
        </a:solidFill>
        <a:ln w="15875" cap="flat" cmpd="sng" algn="ctr">
          <a:solidFill>
            <a:sysClr val="window" lastClr="FFFFFF">
              <a:hueOff val="0"/>
              <a:satOff val="0"/>
              <a:lumOff val="0"/>
              <a:alphaOff val="0"/>
            </a:sysClr>
          </a:solidFill>
          <a:prstDash val="solid"/>
        </a:ln>
        <a:effectLst/>
      </dgm:spPr>
    </dgm:pt>
    <dgm:pt modelId="{E9A8CF51-AA54-458B-94E0-B44E90372EE0}" type="pres">
      <dgm:prSet presAssocID="{33D55E5A-9B48-4CEA-A5E0-A1CDA84E07EE}" presName="Parent5" presStyleLbl="revTx" presStyleIdx="4" presStyleCnt="5">
        <dgm:presLayoutVars>
          <dgm:chMax val="1"/>
          <dgm:chPref val="1"/>
          <dgm:bulletEnabled val="1"/>
        </dgm:presLayoutVars>
      </dgm:prSet>
      <dgm:spPr>
        <a:prstGeom prst="rect">
          <a:avLst/>
        </a:prstGeom>
      </dgm:spPr>
    </dgm:pt>
  </dgm:ptLst>
  <dgm:cxnLst>
    <dgm:cxn modelId="{179B3107-BEC2-41A8-9912-51F030C74AD7}" srcId="{9969AC3B-0DEC-4760-AAC5-206574257C7C}" destId="{B122E004-CD42-4973-A2DD-971F493EC41D}" srcOrd="0" destOrd="0" parTransId="{18B9C0D3-9513-4C23-8AFC-E89A8E96DE58}" sibTransId="{20CC8272-59C1-4020-BCE4-F323A8697067}"/>
    <dgm:cxn modelId="{90F0B316-F0ED-4D57-A2A7-0615FBE6E266}" type="presOf" srcId="{8E83F874-3435-45A3-BA8D-33B9AB414DEF}" destId="{4D6DE6DB-625A-4BA8-9761-9FAF4C784E58}" srcOrd="0" destOrd="0" presId="urn:microsoft.com/office/officeart/2009/layout/CircleArrowProcess"/>
    <dgm:cxn modelId="{FA202428-74F6-4545-BCF7-6F37686358BF}" srcId="{9969AC3B-0DEC-4760-AAC5-206574257C7C}" destId="{8E83F874-3435-45A3-BA8D-33B9AB414DEF}" srcOrd="2" destOrd="0" parTransId="{6F81314F-BC14-4CF9-BE2E-9B9FB9340036}" sibTransId="{BE836B9D-700A-4947-876E-D994B3FDB587}"/>
    <dgm:cxn modelId="{1CC84038-2616-44EE-A5F0-28344D4AF928}" type="presOf" srcId="{43D6E5AF-CD9C-4440-9003-4326EBBC33E0}" destId="{80E127CB-F8CA-4093-9A26-D5CFE235B679}" srcOrd="0" destOrd="0" presId="urn:microsoft.com/office/officeart/2009/layout/CircleArrowProcess"/>
    <dgm:cxn modelId="{B33CF839-9FB3-4C18-9C58-43849A8A5F12}" srcId="{9969AC3B-0DEC-4760-AAC5-206574257C7C}" destId="{835405AB-3860-4D41-A7F5-4E216A840115}" srcOrd="3" destOrd="0" parTransId="{E0A6778C-76B0-4360-AE49-5CA54FC5FBB8}" sibTransId="{81C79BC9-E448-4F09-90A7-AD2D23E03A5A}"/>
    <dgm:cxn modelId="{37600572-9F1B-49BC-BFB8-926F1C183A3B}" srcId="{9969AC3B-0DEC-4760-AAC5-206574257C7C}" destId="{43D6E5AF-CD9C-4440-9003-4326EBBC33E0}" srcOrd="1" destOrd="0" parTransId="{2E4DA8BA-82F3-407B-B44A-5E824D662EBD}" sibTransId="{1B1F8066-2F06-4FDD-B28A-3CF708384F8B}"/>
    <dgm:cxn modelId="{6F5AB797-19BD-47F3-A138-790E80A725C7}" srcId="{9969AC3B-0DEC-4760-AAC5-206574257C7C}" destId="{33D55E5A-9B48-4CEA-A5E0-A1CDA84E07EE}" srcOrd="4" destOrd="0" parTransId="{1D84B918-989E-49FF-B98D-9A5693CAC9CE}" sibTransId="{AD471A3B-026B-4687-BF56-B8520FD3EF67}"/>
    <dgm:cxn modelId="{8CE3F8A1-D1EA-40A6-8E2B-64E5399B8B43}" type="presOf" srcId="{B122E004-CD42-4973-A2DD-971F493EC41D}" destId="{C415950C-19FD-4788-AABF-588C2D504CEB}" srcOrd="0" destOrd="0" presId="urn:microsoft.com/office/officeart/2009/layout/CircleArrowProcess"/>
    <dgm:cxn modelId="{8CD797C6-4763-499F-9095-158D11562EDE}" type="presOf" srcId="{9969AC3B-0DEC-4760-AAC5-206574257C7C}" destId="{3F50680E-A42A-431B-A882-EEAF18F200FB}" srcOrd="0" destOrd="0" presId="urn:microsoft.com/office/officeart/2009/layout/CircleArrowProcess"/>
    <dgm:cxn modelId="{DE9BF2EE-B662-4BE4-81B6-F6422F13F630}" type="presOf" srcId="{33D55E5A-9B48-4CEA-A5E0-A1CDA84E07EE}" destId="{E9A8CF51-AA54-458B-94E0-B44E90372EE0}" srcOrd="0" destOrd="0" presId="urn:microsoft.com/office/officeart/2009/layout/CircleArrowProcess"/>
    <dgm:cxn modelId="{B700A7F7-D216-481A-84EC-4EA320D5F69D}" type="presOf" srcId="{835405AB-3860-4D41-A7F5-4E216A840115}" destId="{F09C1BA3-60F6-4114-BC22-6709622B9E6B}" srcOrd="0" destOrd="0" presId="urn:microsoft.com/office/officeart/2009/layout/CircleArrowProcess"/>
    <dgm:cxn modelId="{377C6ACF-E347-4511-A2AE-64C556BD5BB0}" type="presParOf" srcId="{3F50680E-A42A-431B-A882-EEAF18F200FB}" destId="{37D88A75-C6C5-4AF0-8C82-4072B7572DFB}" srcOrd="0" destOrd="0" presId="urn:microsoft.com/office/officeart/2009/layout/CircleArrowProcess"/>
    <dgm:cxn modelId="{426B7DCA-714A-48E1-997C-25B0573F97E8}" type="presParOf" srcId="{37D88A75-C6C5-4AF0-8C82-4072B7572DFB}" destId="{5CB656D4-8828-4456-8704-D3A4A0E80231}" srcOrd="0" destOrd="0" presId="urn:microsoft.com/office/officeart/2009/layout/CircleArrowProcess"/>
    <dgm:cxn modelId="{B079D1B8-C82F-4B48-8785-21844A8A1AAE}" type="presParOf" srcId="{3F50680E-A42A-431B-A882-EEAF18F200FB}" destId="{C415950C-19FD-4788-AABF-588C2D504CEB}" srcOrd="1" destOrd="0" presId="urn:microsoft.com/office/officeart/2009/layout/CircleArrowProcess"/>
    <dgm:cxn modelId="{A8B89688-A39B-4A9D-9847-EC83F6FDFDD2}" type="presParOf" srcId="{3F50680E-A42A-431B-A882-EEAF18F200FB}" destId="{B99B7342-6685-441E-AC26-960080567F38}" srcOrd="2" destOrd="0" presId="urn:microsoft.com/office/officeart/2009/layout/CircleArrowProcess"/>
    <dgm:cxn modelId="{9F97C86E-9331-43DA-B149-7E816B644B36}" type="presParOf" srcId="{B99B7342-6685-441E-AC26-960080567F38}" destId="{9CAC5361-5455-412A-828C-8FE48F94141A}" srcOrd="0" destOrd="0" presId="urn:microsoft.com/office/officeart/2009/layout/CircleArrowProcess"/>
    <dgm:cxn modelId="{7DA09A01-8C9D-424B-AEC0-36AAF1AD33F2}" type="presParOf" srcId="{3F50680E-A42A-431B-A882-EEAF18F200FB}" destId="{80E127CB-F8CA-4093-9A26-D5CFE235B679}" srcOrd="3" destOrd="0" presId="urn:microsoft.com/office/officeart/2009/layout/CircleArrowProcess"/>
    <dgm:cxn modelId="{49C627D9-687A-466D-B5E4-0F0F0DB51959}" type="presParOf" srcId="{3F50680E-A42A-431B-A882-EEAF18F200FB}" destId="{D3E2BCAD-2B04-4F6D-8135-37066101EFB1}" srcOrd="4" destOrd="0" presId="urn:microsoft.com/office/officeart/2009/layout/CircleArrowProcess"/>
    <dgm:cxn modelId="{2FB64BCC-E5F5-4A55-A7B6-C3CBCFE22ABA}" type="presParOf" srcId="{D3E2BCAD-2B04-4F6D-8135-37066101EFB1}" destId="{D686F8E9-BD6F-4F85-8174-509E2FC7D61F}" srcOrd="0" destOrd="0" presId="urn:microsoft.com/office/officeart/2009/layout/CircleArrowProcess"/>
    <dgm:cxn modelId="{F4C1E480-2FE4-4815-A0ED-EA6D0E552774}" type="presParOf" srcId="{3F50680E-A42A-431B-A882-EEAF18F200FB}" destId="{4D6DE6DB-625A-4BA8-9761-9FAF4C784E58}" srcOrd="5" destOrd="0" presId="urn:microsoft.com/office/officeart/2009/layout/CircleArrowProcess"/>
    <dgm:cxn modelId="{AFD3BA08-0795-46B5-B761-50785E315BF8}" type="presParOf" srcId="{3F50680E-A42A-431B-A882-EEAF18F200FB}" destId="{8E903BB5-D1B9-4BFE-8913-359F7F4040DB}" srcOrd="6" destOrd="0" presId="urn:microsoft.com/office/officeart/2009/layout/CircleArrowProcess"/>
    <dgm:cxn modelId="{050246FF-D45B-444D-AC81-C77F79C79EE0}" type="presParOf" srcId="{8E903BB5-D1B9-4BFE-8913-359F7F4040DB}" destId="{152D5C60-2F4F-4748-B81E-7D7CF043156F}" srcOrd="0" destOrd="0" presId="urn:microsoft.com/office/officeart/2009/layout/CircleArrowProcess"/>
    <dgm:cxn modelId="{153BCC96-39B2-4258-8FFC-1CB972C96A6C}" type="presParOf" srcId="{3F50680E-A42A-431B-A882-EEAF18F200FB}" destId="{F09C1BA3-60F6-4114-BC22-6709622B9E6B}" srcOrd="7" destOrd="0" presId="urn:microsoft.com/office/officeart/2009/layout/CircleArrowProcess"/>
    <dgm:cxn modelId="{D920D3F3-3756-46D0-AE7D-190E06AEC052}" type="presParOf" srcId="{3F50680E-A42A-431B-A882-EEAF18F200FB}" destId="{A925249D-BB96-458F-A4D9-979402B7CAA5}" srcOrd="8" destOrd="0" presId="urn:microsoft.com/office/officeart/2009/layout/CircleArrowProcess"/>
    <dgm:cxn modelId="{3CFA8013-8A7D-44DE-B690-C069C5F0E41D}" type="presParOf" srcId="{A925249D-BB96-458F-A4D9-979402B7CAA5}" destId="{24149BC0-BCAE-4A78-82A7-E7452BD25ED0}" srcOrd="0" destOrd="0" presId="urn:microsoft.com/office/officeart/2009/layout/CircleArrowProcess"/>
    <dgm:cxn modelId="{0266CDB9-548E-44A6-9C41-A669ECAFC492}" type="presParOf" srcId="{3F50680E-A42A-431B-A882-EEAF18F200FB}" destId="{E9A8CF51-AA54-458B-94E0-B44E90372EE0}" srcOrd="9" destOrd="0" presId="urn:microsoft.com/office/officeart/2009/layout/CircleArrow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7A6E0F-C9CB-40CD-A30A-33C6FF290E54}"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B30328CE-02CF-411E-999A-AFF5E83B0B55}">
      <dgm:prSet phldrT="[Text]"/>
      <dgm:spPr>
        <a:xfrm>
          <a:off x="2953453" y="971384"/>
          <a:ext cx="2087106" cy="834842"/>
        </a:xfrm>
        <a:solidFill>
          <a:srgbClr val="FFC000"/>
        </a:solidFill>
        <a:ln w="15875" cap="flat" cmpd="sng" algn="ctr">
          <a:solidFill>
            <a:sysClr val="window" lastClr="FFFFFF">
              <a:hueOff val="0"/>
              <a:satOff val="0"/>
              <a:lumOff val="0"/>
              <a:alphaOff val="0"/>
            </a:sysClr>
          </a:solidFill>
          <a:prstDash val="solid"/>
        </a:ln>
        <a:effectLst/>
      </dgm:spPr>
      <dgm:t>
        <a:bodyPr/>
        <a:lstStyle/>
        <a:p>
          <a:r>
            <a:rPr lang="en-GB" dirty="0">
              <a:solidFill>
                <a:sysClr val="windowText" lastClr="000000"/>
              </a:solidFill>
              <a:latin typeface="Candara"/>
              <a:ea typeface="+mn-ea"/>
              <a:cs typeface="+mn-cs"/>
            </a:rPr>
            <a:t>VA = 1</a:t>
          </a:r>
        </a:p>
      </dgm:t>
    </dgm:pt>
    <dgm:pt modelId="{E22D62B5-7FC0-4511-A16F-D46E6F750F95}" type="parTrans" cxnId="{0CBFBC02-A7EE-46F5-B4DD-283A628A5E1E}">
      <dgm:prSet/>
      <dgm:spPr/>
      <dgm:t>
        <a:bodyPr/>
        <a:lstStyle/>
        <a:p>
          <a:endParaRPr lang="en-GB"/>
        </a:p>
      </dgm:t>
    </dgm:pt>
    <dgm:pt modelId="{F284E779-2AE1-4C72-822E-A2C321C9E33A}" type="sibTrans" cxnId="{0CBFBC02-A7EE-46F5-B4DD-283A628A5E1E}">
      <dgm:prSet/>
      <dgm:spPr/>
      <dgm:t>
        <a:bodyPr/>
        <a:lstStyle/>
        <a:p>
          <a:endParaRPr lang="en-GB"/>
        </a:p>
      </dgm:t>
    </dgm:pt>
    <dgm:pt modelId="{5ACD4C8A-8892-4195-B1D6-1BBA16BC903C}">
      <dgm:prSet phldrT="[Text]"/>
      <dgm:spPr>
        <a:xfrm>
          <a:off x="104392" y="1035834"/>
          <a:ext cx="1732298" cy="692919"/>
        </a:xfrm>
        <a:solidFill>
          <a:srgbClr val="FFC000">
            <a:alpha val="90000"/>
          </a:srgbClr>
        </a:solidFill>
        <a:ln w="15875" cap="flat" cmpd="sng" algn="ctr">
          <a:solidFill>
            <a:srgbClr val="39639D">
              <a:tint val="40000"/>
              <a:alpha val="90000"/>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ndara"/>
              <a:ea typeface="+mn-ea"/>
              <a:cs typeface="+mn-cs"/>
            </a:rPr>
            <a:t>Attainment=</a:t>
          </a:r>
        </a:p>
      </dgm:t>
    </dgm:pt>
    <dgm:pt modelId="{A0EFB2D6-1C04-4350-A58B-F7100D7DDA1A}" type="parTrans" cxnId="{FA0EB745-52EF-4FC6-8D1A-397996FEFC63}">
      <dgm:prSet/>
      <dgm:spPr/>
      <dgm:t>
        <a:bodyPr/>
        <a:lstStyle/>
        <a:p>
          <a:endParaRPr lang="en-GB"/>
        </a:p>
      </dgm:t>
    </dgm:pt>
    <dgm:pt modelId="{B583F5BA-2DE0-4900-90FF-D6765E05EBD4}" type="sibTrans" cxnId="{FA0EB745-52EF-4FC6-8D1A-397996FEFC63}">
      <dgm:prSet/>
      <dgm:spPr/>
      <dgm:t>
        <a:bodyPr/>
        <a:lstStyle/>
        <a:p>
          <a:endParaRPr lang="en-GB"/>
        </a:p>
      </dgm:t>
    </dgm:pt>
    <dgm:pt modelId="{825E954A-9556-4DB1-AA36-526711BE499D}">
      <dgm:prSet phldrT="[Text]"/>
      <dgm:spPr>
        <a:xfrm>
          <a:off x="1587656" y="1029327"/>
          <a:ext cx="1732298" cy="692919"/>
        </a:xfrm>
        <a:solidFill>
          <a:srgbClr val="FFC000">
            <a:alpha val="90000"/>
          </a:srgbClr>
        </a:solidFill>
        <a:ln w="15875" cap="flat" cmpd="sng" algn="ctr">
          <a:solidFill>
            <a:srgbClr val="474B78">
              <a:tint val="40000"/>
              <a:alpha val="90000"/>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ndara"/>
              <a:ea typeface="+mn-ea"/>
              <a:cs typeface="+mn-cs"/>
            </a:rPr>
            <a:t>Expectation</a:t>
          </a:r>
        </a:p>
      </dgm:t>
    </dgm:pt>
    <dgm:pt modelId="{186C0FAD-DDB2-4095-A067-80F98B0C9176}" type="parTrans" cxnId="{E1692F78-8869-4924-AB25-E85A631DFECE}">
      <dgm:prSet/>
      <dgm:spPr/>
      <dgm:t>
        <a:bodyPr/>
        <a:lstStyle/>
        <a:p>
          <a:endParaRPr lang="en-GB"/>
        </a:p>
      </dgm:t>
    </dgm:pt>
    <dgm:pt modelId="{C19B396E-9C36-447B-90C3-AD4331B792EE}" type="sibTrans" cxnId="{E1692F78-8869-4924-AB25-E85A631DFECE}">
      <dgm:prSet/>
      <dgm:spPr/>
      <dgm:t>
        <a:bodyPr/>
        <a:lstStyle/>
        <a:p>
          <a:endParaRPr lang="en-GB"/>
        </a:p>
      </dgm:t>
    </dgm:pt>
    <dgm:pt modelId="{390D2E3D-B078-4B10-AA62-461CA3B4DD01}">
      <dgm:prSet phldrT="[Text]"/>
      <dgm:spPr>
        <a:xfrm>
          <a:off x="2953453" y="117348"/>
          <a:ext cx="2087106" cy="834842"/>
        </a:xfrm>
        <a:solidFill>
          <a:srgbClr val="92D050"/>
        </a:solidFill>
        <a:ln w="15875" cap="flat" cmpd="sng" algn="ctr">
          <a:solidFill>
            <a:sysClr val="window" lastClr="FFFFFF">
              <a:hueOff val="0"/>
              <a:satOff val="0"/>
              <a:lumOff val="0"/>
              <a:alphaOff val="0"/>
            </a:sysClr>
          </a:solidFill>
          <a:prstDash val="solid"/>
        </a:ln>
        <a:effectLst/>
      </dgm:spPr>
      <dgm:t>
        <a:bodyPr/>
        <a:lstStyle/>
        <a:p>
          <a:r>
            <a:rPr lang="en-GB">
              <a:solidFill>
                <a:sysClr val="windowText" lastClr="000000"/>
              </a:solidFill>
              <a:latin typeface="Candara"/>
              <a:ea typeface="+mn-ea"/>
              <a:cs typeface="+mn-cs"/>
            </a:rPr>
            <a:t>VA = &gt;1</a:t>
          </a:r>
        </a:p>
      </dgm:t>
    </dgm:pt>
    <dgm:pt modelId="{FC24AFC5-D1BD-4FAE-A076-0BDACC5D2AC5}" type="parTrans" cxnId="{C82D6709-6FF7-4257-A703-40E104699334}">
      <dgm:prSet/>
      <dgm:spPr/>
      <dgm:t>
        <a:bodyPr/>
        <a:lstStyle/>
        <a:p>
          <a:endParaRPr lang="en-GB"/>
        </a:p>
      </dgm:t>
    </dgm:pt>
    <dgm:pt modelId="{5D2AD345-CA7C-40B9-8C84-59A999BD37DC}" type="sibTrans" cxnId="{C82D6709-6FF7-4257-A703-40E104699334}">
      <dgm:prSet/>
      <dgm:spPr/>
      <dgm:t>
        <a:bodyPr/>
        <a:lstStyle/>
        <a:p>
          <a:endParaRPr lang="en-GB"/>
        </a:p>
      </dgm:t>
    </dgm:pt>
    <dgm:pt modelId="{51316A33-5857-48F4-8AB1-D219BB6DE416}">
      <dgm:prSet phldrT="[Text]"/>
      <dgm:spPr>
        <a:xfrm>
          <a:off x="110906" y="194821"/>
          <a:ext cx="1732298" cy="692919"/>
        </a:xfrm>
        <a:solidFill>
          <a:srgbClr val="92D050">
            <a:alpha val="90000"/>
          </a:srgbClr>
        </a:solidFill>
        <a:ln w="15875" cap="flat" cmpd="sng" algn="ctr">
          <a:solidFill>
            <a:srgbClr val="DA1F28">
              <a:tint val="40000"/>
              <a:alpha val="90000"/>
              <a:hueOff val="0"/>
              <a:satOff val="0"/>
              <a:lumOff val="0"/>
              <a:alphaOff val="0"/>
            </a:srgbClr>
          </a:solidFill>
          <a:prstDash val="solid"/>
        </a:ln>
        <a:effectLst/>
      </dgm:spPr>
      <dgm:t>
        <a:bodyPr/>
        <a:lstStyle/>
        <a:p>
          <a:r>
            <a:rPr lang="en-GB" b="0" dirty="0">
              <a:solidFill>
                <a:sysClr val="windowText" lastClr="000000">
                  <a:hueOff val="0"/>
                  <a:satOff val="0"/>
                  <a:lumOff val="0"/>
                  <a:alphaOff val="0"/>
                </a:sysClr>
              </a:solidFill>
              <a:latin typeface="Candara"/>
              <a:ea typeface="+mn-ea"/>
              <a:cs typeface="+mn-cs"/>
            </a:rPr>
            <a:t>Attainment&gt;</a:t>
          </a:r>
        </a:p>
      </dgm:t>
    </dgm:pt>
    <dgm:pt modelId="{D9EF7627-0612-47E7-BC88-E8E9EEF8A9EB}" type="parTrans" cxnId="{5504BEFB-C5B4-4C0A-A9D3-C482F83B3E33}">
      <dgm:prSet/>
      <dgm:spPr/>
      <dgm:t>
        <a:bodyPr/>
        <a:lstStyle/>
        <a:p>
          <a:endParaRPr lang="en-GB"/>
        </a:p>
      </dgm:t>
    </dgm:pt>
    <dgm:pt modelId="{56F70DD6-3007-4E4E-801E-C37C1E39D0C0}" type="sibTrans" cxnId="{5504BEFB-C5B4-4C0A-A9D3-C482F83B3E33}">
      <dgm:prSet/>
      <dgm:spPr/>
      <dgm:t>
        <a:bodyPr/>
        <a:lstStyle/>
        <a:p>
          <a:endParaRPr lang="en-GB"/>
        </a:p>
      </dgm:t>
    </dgm:pt>
    <dgm:pt modelId="{E3D85123-4915-4F76-86D2-47DA7BE6141E}">
      <dgm:prSet phldrT="[Text]"/>
      <dgm:spPr>
        <a:xfrm>
          <a:off x="1587656" y="194821"/>
          <a:ext cx="1732298" cy="692919"/>
        </a:xfrm>
        <a:solidFill>
          <a:srgbClr val="92D050">
            <a:alpha val="90000"/>
          </a:srgbClr>
        </a:solidFill>
        <a:ln w="15875" cap="flat" cmpd="sng" algn="ctr">
          <a:solidFill>
            <a:srgbClr val="EB641B">
              <a:tint val="40000"/>
              <a:alpha val="90000"/>
              <a:hueOff val="0"/>
              <a:satOff val="0"/>
              <a:lumOff val="0"/>
              <a:alphaOff val="0"/>
            </a:srgbClr>
          </a:solidFill>
          <a:prstDash val="solid"/>
        </a:ln>
        <a:effectLst/>
      </dgm:spPr>
      <dgm:t>
        <a:bodyPr/>
        <a:lstStyle/>
        <a:p>
          <a:r>
            <a:rPr lang="en-GB">
              <a:solidFill>
                <a:sysClr val="windowText" lastClr="000000">
                  <a:hueOff val="0"/>
                  <a:satOff val="0"/>
                  <a:lumOff val="0"/>
                  <a:alphaOff val="0"/>
                </a:sysClr>
              </a:solidFill>
              <a:latin typeface="Candara"/>
              <a:ea typeface="+mn-ea"/>
              <a:cs typeface="+mn-cs"/>
            </a:rPr>
            <a:t>Expectation</a:t>
          </a:r>
        </a:p>
      </dgm:t>
    </dgm:pt>
    <dgm:pt modelId="{7E05A8EA-0C51-4D1A-BD83-63478D72154F}" type="parTrans" cxnId="{BF0192BD-88BF-4772-84B7-7A4E7FD6EE0F}">
      <dgm:prSet/>
      <dgm:spPr/>
      <dgm:t>
        <a:bodyPr/>
        <a:lstStyle/>
        <a:p>
          <a:endParaRPr lang="en-GB"/>
        </a:p>
      </dgm:t>
    </dgm:pt>
    <dgm:pt modelId="{2C8A1F1D-375A-4966-A04A-21581A1C83FF}" type="sibTrans" cxnId="{BF0192BD-88BF-4772-84B7-7A4E7FD6EE0F}">
      <dgm:prSet/>
      <dgm:spPr/>
      <dgm:t>
        <a:bodyPr/>
        <a:lstStyle/>
        <a:p>
          <a:endParaRPr lang="en-GB"/>
        </a:p>
      </dgm:t>
    </dgm:pt>
    <dgm:pt modelId="{C9244C18-E7E7-4B55-8937-DB198CDA497E}">
      <dgm:prSet phldrT="[Text]"/>
      <dgm:spPr>
        <a:xfrm>
          <a:off x="2953453" y="1818908"/>
          <a:ext cx="2087106" cy="834842"/>
        </a:xfrm>
        <a:solidFill>
          <a:srgbClr val="FF0000"/>
        </a:solidFill>
        <a:ln w="15875" cap="flat" cmpd="sng" algn="ctr">
          <a:solidFill>
            <a:sysClr val="window" lastClr="FFFFFF">
              <a:hueOff val="0"/>
              <a:satOff val="0"/>
              <a:lumOff val="0"/>
              <a:alphaOff val="0"/>
            </a:sysClr>
          </a:solidFill>
          <a:prstDash val="solid"/>
        </a:ln>
        <a:effectLst/>
      </dgm:spPr>
      <dgm:t>
        <a:bodyPr/>
        <a:lstStyle/>
        <a:p>
          <a:r>
            <a:rPr lang="en-GB" dirty="0">
              <a:solidFill>
                <a:sysClr val="windowText" lastClr="000000"/>
              </a:solidFill>
              <a:latin typeface="Candara"/>
              <a:ea typeface="+mn-ea"/>
              <a:cs typeface="+mn-cs"/>
            </a:rPr>
            <a:t>VA = &lt;1</a:t>
          </a:r>
        </a:p>
      </dgm:t>
    </dgm:pt>
    <dgm:pt modelId="{AC6887B9-E770-4EB0-8DCC-B534DE736DD6}" type="parTrans" cxnId="{E7AF55C1-3A70-41BF-A0EB-DDD153B2BF6F}">
      <dgm:prSet/>
      <dgm:spPr/>
      <dgm:t>
        <a:bodyPr/>
        <a:lstStyle/>
        <a:p>
          <a:endParaRPr lang="en-GB"/>
        </a:p>
      </dgm:t>
    </dgm:pt>
    <dgm:pt modelId="{F5FDE4EF-77F9-4C4D-95ED-A893AD0D3D7F}" type="sibTrans" cxnId="{E7AF55C1-3A70-41BF-A0EB-DDD153B2BF6F}">
      <dgm:prSet/>
      <dgm:spPr/>
      <dgm:t>
        <a:bodyPr/>
        <a:lstStyle/>
        <a:p>
          <a:endParaRPr lang="en-GB"/>
        </a:p>
      </dgm:t>
    </dgm:pt>
    <dgm:pt modelId="{E7BE3EB8-486F-47D2-B119-F934737BA0DA}">
      <dgm:prSet phldrT="[Text]"/>
      <dgm:spPr>
        <a:xfrm>
          <a:off x="1608729" y="1883353"/>
          <a:ext cx="1732298" cy="692919"/>
        </a:xfrm>
        <a:solidFill>
          <a:srgbClr val="FF0000">
            <a:alpha val="90000"/>
          </a:srgbClr>
        </a:solidFill>
        <a:ln w="15875" cap="flat" cmpd="sng" algn="ctr">
          <a:solidFill>
            <a:srgbClr val="7D3C4A">
              <a:tint val="40000"/>
              <a:alpha val="90000"/>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ndara"/>
              <a:ea typeface="+mn-ea"/>
              <a:cs typeface="+mn-cs"/>
            </a:rPr>
            <a:t>Expectation</a:t>
          </a:r>
        </a:p>
      </dgm:t>
      <dgm:extLst>
        <a:ext uri="{E40237B7-FDA0-4F09-8148-C483321AD2D9}">
          <dgm14:cNvPr xmlns:dgm14="http://schemas.microsoft.com/office/drawing/2010/diagram" id="0" name="" title="Value-added metric"/>
        </a:ext>
      </dgm:extLst>
    </dgm:pt>
    <dgm:pt modelId="{942DDC8B-8380-40D8-AA85-F1FAE07310D9}" type="parTrans" cxnId="{12A20C50-7857-42D9-A078-5136C5B23462}">
      <dgm:prSet/>
      <dgm:spPr/>
      <dgm:t>
        <a:bodyPr/>
        <a:lstStyle/>
        <a:p>
          <a:endParaRPr lang="en-GB"/>
        </a:p>
      </dgm:t>
    </dgm:pt>
    <dgm:pt modelId="{613FED9B-AA33-4DE3-8A26-7EBD5ECE9317}" type="sibTrans" cxnId="{12A20C50-7857-42D9-A078-5136C5B23462}">
      <dgm:prSet/>
      <dgm:spPr/>
      <dgm:t>
        <a:bodyPr/>
        <a:lstStyle/>
        <a:p>
          <a:endParaRPr lang="en-GB"/>
        </a:p>
      </dgm:t>
    </dgm:pt>
    <dgm:pt modelId="{2C6AB81E-2876-4EBE-8AA8-F1533CF60262}">
      <dgm:prSet phldrT="[Text]"/>
      <dgm:spPr>
        <a:xfrm>
          <a:off x="148427" y="1876847"/>
          <a:ext cx="1732298" cy="692919"/>
        </a:xfrm>
        <a:solidFill>
          <a:srgbClr val="FF0000">
            <a:alpha val="90000"/>
          </a:srgbClr>
        </a:solidFill>
        <a:ln w="15875" cap="flat" cmpd="sng" algn="ctr">
          <a:solidFill>
            <a:srgbClr val="DA1F28">
              <a:tint val="40000"/>
              <a:alpha val="90000"/>
              <a:hueOff val="0"/>
              <a:satOff val="0"/>
              <a:lumOff val="0"/>
              <a:alphaOff val="0"/>
            </a:srgbClr>
          </a:solidFill>
          <a:prstDash val="solid"/>
        </a:ln>
        <a:effectLst/>
      </dgm:spPr>
      <dgm:t>
        <a:bodyPr/>
        <a:lstStyle/>
        <a:p>
          <a:r>
            <a:rPr lang="en-GB" dirty="0">
              <a:solidFill>
                <a:sysClr val="windowText" lastClr="000000">
                  <a:hueOff val="0"/>
                  <a:satOff val="0"/>
                  <a:lumOff val="0"/>
                  <a:alphaOff val="0"/>
                </a:sysClr>
              </a:solidFill>
              <a:latin typeface="Candara"/>
              <a:ea typeface="+mn-ea"/>
              <a:cs typeface="+mn-cs"/>
            </a:rPr>
            <a:t>Attainment&lt;</a:t>
          </a:r>
        </a:p>
      </dgm:t>
    </dgm:pt>
    <dgm:pt modelId="{16323AFB-38D0-4D16-BCF5-C2D3C9E77E98}" type="parTrans" cxnId="{0ED8F54F-A6B4-4319-B556-A2AD8795F238}">
      <dgm:prSet/>
      <dgm:spPr/>
      <dgm:t>
        <a:bodyPr/>
        <a:lstStyle/>
        <a:p>
          <a:endParaRPr lang="en-GB"/>
        </a:p>
      </dgm:t>
    </dgm:pt>
    <dgm:pt modelId="{D3C333A1-670E-418D-BC1A-CF0E15B71398}" type="sibTrans" cxnId="{0ED8F54F-A6B4-4319-B556-A2AD8795F238}">
      <dgm:prSet/>
      <dgm:spPr/>
      <dgm:t>
        <a:bodyPr/>
        <a:lstStyle/>
        <a:p>
          <a:endParaRPr lang="en-GB"/>
        </a:p>
      </dgm:t>
    </dgm:pt>
    <dgm:pt modelId="{145A6B32-520D-42CF-B388-E58003AC7D35}" type="pres">
      <dgm:prSet presAssocID="{7E7A6E0F-C9CB-40CD-A30A-33C6FF290E54}" presName="Name0" presStyleCnt="0">
        <dgm:presLayoutVars>
          <dgm:chPref val="3"/>
          <dgm:dir/>
          <dgm:animLvl val="lvl"/>
          <dgm:resizeHandles/>
        </dgm:presLayoutVars>
      </dgm:prSet>
      <dgm:spPr/>
    </dgm:pt>
    <dgm:pt modelId="{47469C28-3664-4288-9782-5A2B32B28F40}" type="pres">
      <dgm:prSet presAssocID="{390D2E3D-B078-4B10-AA62-461CA3B4DD01}" presName="horFlow" presStyleCnt="0"/>
      <dgm:spPr/>
    </dgm:pt>
    <dgm:pt modelId="{B8D9EDEF-21D7-4E3E-908A-F0766EDFB218}" type="pres">
      <dgm:prSet presAssocID="{390D2E3D-B078-4B10-AA62-461CA3B4DD01}" presName="bigChev" presStyleLbl="node1" presStyleIdx="0" presStyleCnt="3" custLinFactX="115445" custLinFactNeighborX="200000" custLinFactNeighborY="-11701"/>
      <dgm:spPr>
        <a:prstGeom prst="chevron">
          <a:avLst/>
        </a:prstGeom>
      </dgm:spPr>
    </dgm:pt>
    <dgm:pt modelId="{85B48573-A15E-462F-B9E6-15B848FEB427}" type="pres">
      <dgm:prSet presAssocID="{D9EF7627-0612-47E7-BC88-E8E9EEF8A9EB}" presName="parTrans" presStyleCnt="0"/>
      <dgm:spPr/>
    </dgm:pt>
    <dgm:pt modelId="{2A463D2D-C570-4CFB-AFC5-17A20218904F}" type="pres">
      <dgm:prSet presAssocID="{51316A33-5857-48F4-8AB1-D219BB6DE416}" presName="node" presStyleLbl="alignAccFollowNode1" presStyleIdx="0" presStyleCnt="6" custLinFactX="-84495" custLinFactNeighborX="-100000" custLinFactNeighborY="-13158">
        <dgm:presLayoutVars>
          <dgm:bulletEnabled val="1"/>
        </dgm:presLayoutVars>
      </dgm:prSet>
      <dgm:spPr>
        <a:prstGeom prst="chevron">
          <a:avLst/>
        </a:prstGeom>
      </dgm:spPr>
    </dgm:pt>
    <dgm:pt modelId="{061DF3A8-81BC-45A2-A182-6EE0CFB88DAD}" type="pres">
      <dgm:prSet presAssocID="{56F70DD6-3007-4E4E-801E-C37C1E39D0C0}" presName="sibTrans" presStyleCnt="0"/>
      <dgm:spPr/>
    </dgm:pt>
    <dgm:pt modelId="{B8F80558-981E-4114-ABB1-58C8DEFB9BA1}" type="pres">
      <dgm:prSet presAssocID="{E3D85123-4915-4F76-86D2-47DA7BE6141E}" presName="node" presStyleLbl="alignAccFollowNode1" presStyleIdx="1" presStyleCnt="6" custLinFactX="-85247" custLinFactNeighborX="-100000" custLinFactNeighborY="-13158">
        <dgm:presLayoutVars>
          <dgm:bulletEnabled val="1"/>
        </dgm:presLayoutVars>
      </dgm:prSet>
      <dgm:spPr>
        <a:prstGeom prst="chevron">
          <a:avLst/>
        </a:prstGeom>
      </dgm:spPr>
    </dgm:pt>
    <dgm:pt modelId="{03804C96-B2B4-4A3E-8B7C-14D1174BB00B}" type="pres">
      <dgm:prSet presAssocID="{390D2E3D-B078-4B10-AA62-461CA3B4DD01}" presName="vSp" presStyleCnt="0"/>
      <dgm:spPr/>
    </dgm:pt>
    <dgm:pt modelId="{5A0DB96F-E44E-4E30-8AB3-06E3941F2AF3}" type="pres">
      <dgm:prSet presAssocID="{B30328CE-02CF-411E-999A-AFF5E83B0B55}" presName="horFlow" presStyleCnt="0"/>
      <dgm:spPr/>
    </dgm:pt>
    <dgm:pt modelId="{67450587-54F8-44CD-913C-ACE81641054F}" type="pres">
      <dgm:prSet presAssocID="{B30328CE-02CF-411E-999A-AFF5E83B0B55}" presName="bigChev" presStyleLbl="node1" presStyleIdx="1" presStyleCnt="3" custLinFactX="115445" custLinFactNeighborX="200000" custLinFactNeighborY="-23402"/>
      <dgm:spPr>
        <a:prstGeom prst="chevron">
          <a:avLst/>
        </a:prstGeom>
      </dgm:spPr>
    </dgm:pt>
    <dgm:pt modelId="{75FB70F0-D46B-44B4-9FFA-997B70AAA351}" type="pres">
      <dgm:prSet presAssocID="{A0EFB2D6-1C04-4350-A58B-F7100D7DDA1A}" presName="parTrans" presStyleCnt="0"/>
      <dgm:spPr/>
    </dgm:pt>
    <dgm:pt modelId="{723EED00-A902-4C1B-BA51-6B3E354AD6B3}" type="pres">
      <dgm:prSet presAssocID="{5ACD4C8A-8892-4195-B1D6-1BBA16BC903C}" presName="node" presStyleLbl="alignAccFollowNode1" presStyleIdx="2" presStyleCnt="6" custLinFactX="-84871" custLinFactNeighborX="-100000" custLinFactNeighborY="-29135">
        <dgm:presLayoutVars>
          <dgm:bulletEnabled val="1"/>
        </dgm:presLayoutVars>
      </dgm:prSet>
      <dgm:spPr>
        <a:prstGeom prst="chevron">
          <a:avLst/>
        </a:prstGeom>
      </dgm:spPr>
    </dgm:pt>
    <dgm:pt modelId="{1B79C746-3CF9-4721-AD53-2628F9A07CD3}" type="pres">
      <dgm:prSet presAssocID="{B583F5BA-2DE0-4900-90FF-D6765E05EBD4}" presName="sibTrans" presStyleCnt="0"/>
      <dgm:spPr/>
    </dgm:pt>
    <dgm:pt modelId="{805F9174-0F80-4276-9414-E6A9ACADCF59}" type="pres">
      <dgm:prSet presAssocID="{825E954A-9556-4DB1-AA36-526711BE499D}" presName="node" presStyleLbl="alignAccFollowNode1" presStyleIdx="3" presStyleCnt="6" custLinFactX="-85247" custLinFactNeighborX="-100000" custLinFactNeighborY="-30074">
        <dgm:presLayoutVars>
          <dgm:bulletEnabled val="1"/>
        </dgm:presLayoutVars>
      </dgm:prSet>
      <dgm:spPr>
        <a:prstGeom prst="chevron">
          <a:avLst/>
        </a:prstGeom>
      </dgm:spPr>
    </dgm:pt>
    <dgm:pt modelId="{70FD93D5-6B5A-453F-8979-EA4E22A9FA5F}" type="pres">
      <dgm:prSet presAssocID="{B30328CE-02CF-411E-999A-AFF5E83B0B55}" presName="vSp" presStyleCnt="0"/>
      <dgm:spPr/>
    </dgm:pt>
    <dgm:pt modelId="{E6717D3E-4205-48A2-8F18-76C4389BA42B}" type="pres">
      <dgm:prSet presAssocID="{C9244C18-E7E7-4B55-8937-DB198CDA497E}" presName="horFlow" presStyleCnt="0"/>
      <dgm:spPr/>
    </dgm:pt>
    <dgm:pt modelId="{877D735F-2B43-49E9-8081-66CEDF616498}" type="pres">
      <dgm:prSet presAssocID="{C9244C18-E7E7-4B55-8937-DB198CDA497E}" presName="bigChev" presStyleLbl="node1" presStyleIdx="2" presStyleCnt="3" custLinFactX="115445" custLinFactNeighborX="200000" custLinFactNeighborY="-35883"/>
      <dgm:spPr>
        <a:prstGeom prst="chevron">
          <a:avLst/>
        </a:prstGeom>
      </dgm:spPr>
    </dgm:pt>
    <dgm:pt modelId="{CA837C39-778C-45FE-91F8-9C5D6D257241}" type="pres">
      <dgm:prSet presAssocID="{942DDC8B-8380-40D8-AA85-F1FAE07310D9}" presName="parTrans" presStyleCnt="0"/>
      <dgm:spPr/>
    </dgm:pt>
    <dgm:pt modelId="{0318E6D2-6169-44C5-8FA1-959E38BA780C}" type="pres">
      <dgm:prSet presAssocID="{E7BE3EB8-486F-47D2-B119-F934737BA0DA}" presName="node" presStyleLbl="alignAccFollowNode1" presStyleIdx="4" presStyleCnt="6" custLinFactNeighborX="-96056" custLinFactNeighborY="-45781">
        <dgm:presLayoutVars>
          <dgm:bulletEnabled val="1"/>
        </dgm:presLayoutVars>
      </dgm:prSet>
      <dgm:spPr>
        <a:prstGeom prst="chevron">
          <a:avLst/>
        </a:prstGeom>
      </dgm:spPr>
    </dgm:pt>
    <dgm:pt modelId="{AE86BF33-46FC-4E40-920D-B98FE3775B14}" type="pres">
      <dgm:prSet presAssocID="{613FED9B-AA33-4DE3-8A26-7EBD5ECE9317}" presName="sibTrans" presStyleCnt="0"/>
      <dgm:spPr/>
    </dgm:pt>
    <dgm:pt modelId="{9BA4DC35-5838-4BBB-9356-D7C5C30AF625}" type="pres">
      <dgm:prSet presAssocID="{2C6AB81E-2876-4EBE-8AA8-F1533CF60262}" presName="node" presStyleLbl="alignAccFollowNode1" presStyleIdx="5" presStyleCnt="6" custLinFactX="-154329" custLinFactNeighborX="-200000" custLinFactNeighborY="-45112">
        <dgm:presLayoutVars>
          <dgm:bulletEnabled val="1"/>
        </dgm:presLayoutVars>
      </dgm:prSet>
      <dgm:spPr>
        <a:prstGeom prst="chevron">
          <a:avLst/>
        </a:prstGeom>
      </dgm:spPr>
    </dgm:pt>
  </dgm:ptLst>
  <dgm:cxnLst>
    <dgm:cxn modelId="{0CBFBC02-A7EE-46F5-B4DD-283A628A5E1E}" srcId="{7E7A6E0F-C9CB-40CD-A30A-33C6FF290E54}" destId="{B30328CE-02CF-411E-999A-AFF5E83B0B55}" srcOrd="1" destOrd="0" parTransId="{E22D62B5-7FC0-4511-A16F-D46E6F750F95}" sibTransId="{F284E779-2AE1-4C72-822E-A2C321C9E33A}"/>
    <dgm:cxn modelId="{C82D6709-6FF7-4257-A703-40E104699334}" srcId="{7E7A6E0F-C9CB-40CD-A30A-33C6FF290E54}" destId="{390D2E3D-B078-4B10-AA62-461CA3B4DD01}" srcOrd="0" destOrd="0" parTransId="{FC24AFC5-D1BD-4FAE-A076-0BDACC5D2AC5}" sibTransId="{5D2AD345-CA7C-40B9-8C84-59A999BD37DC}"/>
    <dgm:cxn modelId="{9D1EED25-202A-40F4-905D-5F32D81C5625}" type="presOf" srcId="{C9244C18-E7E7-4B55-8937-DB198CDA497E}" destId="{877D735F-2B43-49E9-8081-66CEDF616498}" srcOrd="0" destOrd="0" presId="urn:microsoft.com/office/officeart/2005/8/layout/lProcess3"/>
    <dgm:cxn modelId="{984D1830-2936-46CC-9C35-AAEFB80AFE2B}" type="presOf" srcId="{5ACD4C8A-8892-4195-B1D6-1BBA16BC903C}" destId="{723EED00-A902-4C1B-BA51-6B3E354AD6B3}" srcOrd="0" destOrd="0" presId="urn:microsoft.com/office/officeart/2005/8/layout/lProcess3"/>
    <dgm:cxn modelId="{FFB2E336-A090-4AAE-A4C1-6E0FF79451F8}" type="presOf" srcId="{E7BE3EB8-486F-47D2-B119-F934737BA0DA}" destId="{0318E6D2-6169-44C5-8FA1-959E38BA780C}" srcOrd="0" destOrd="0" presId="urn:microsoft.com/office/officeart/2005/8/layout/lProcess3"/>
    <dgm:cxn modelId="{26E08160-312F-45DD-98C0-C74169208523}" type="presOf" srcId="{7E7A6E0F-C9CB-40CD-A30A-33C6FF290E54}" destId="{145A6B32-520D-42CF-B388-E58003AC7D35}" srcOrd="0" destOrd="0" presId="urn:microsoft.com/office/officeart/2005/8/layout/lProcess3"/>
    <dgm:cxn modelId="{FA0EB745-52EF-4FC6-8D1A-397996FEFC63}" srcId="{B30328CE-02CF-411E-999A-AFF5E83B0B55}" destId="{5ACD4C8A-8892-4195-B1D6-1BBA16BC903C}" srcOrd="0" destOrd="0" parTransId="{A0EFB2D6-1C04-4350-A58B-F7100D7DDA1A}" sibTransId="{B583F5BA-2DE0-4900-90FF-D6765E05EBD4}"/>
    <dgm:cxn modelId="{2C88B267-AE34-4D3C-AD4C-991F4A67024D}" type="presOf" srcId="{E3D85123-4915-4F76-86D2-47DA7BE6141E}" destId="{B8F80558-981E-4114-ABB1-58C8DEFB9BA1}" srcOrd="0" destOrd="0" presId="urn:microsoft.com/office/officeart/2005/8/layout/lProcess3"/>
    <dgm:cxn modelId="{0ED8F54F-A6B4-4319-B556-A2AD8795F238}" srcId="{C9244C18-E7E7-4B55-8937-DB198CDA497E}" destId="{2C6AB81E-2876-4EBE-8AA8-F1533CF60262}" srcOrd="1" destOrd="0" parTransId="{16323AFB-38D0-4D16-BCF5-C2D3C9E77E98}" sibTransId="{D3C333A1-670E-418D-BC1A-CF0E15B71398}"/>
    <dgm:cxn modelId="{12A20C50-7857-42D9-A078-5136C5B23462}" srcId="{C9244C18-E7E7-4B55-8937-DB198CDA497E}" destId="{E7BE3EB8-486F-47D2-B119-F934737BA0DA}" srcOrd="0" destOrd="0" parTransId="{942DDC8B-8380-40D8-AA85-F1FAE07310D9}" sibTransId="{613FED9B-AA33-4DE3-8A26-7EBD5ECE9317}"/>
    <dgm:cxn modelId="{E1692F78-8869-4924-AB25-E85A631DFECE}" srcId="{B30328CE-02CF-411E-999A-AFF5E83B0B55}" destId="{825E954A-9556-4DB1-AA36-526711BE499D}" srcOrd="1" destOrd="0" parTransId="{186C0FAD-DDB2-4095-A067-80F98B0C9176}" sibTransId="{C19B396E-9C36-447B-90C3-AD4331B792EE}"/>
    <dgm:cxn modelId="{D7D0B2B3-0903-4526-ADA5-EB1797B68FCB}" type="presOf" srcId="{390D2E3D-B078-4B10-AA62-461CA3B4DD01}" destId="{B8D9EDEF-21D7-4E3E-908A-F0766EDFB218}" srcOrd="0" destOrd="0" presId="urn:microsoft.com/office/officeart/2005/8/layout/lProcess3"/>
    <dgm:cxn modelId="{51A64DB4-CE11-4733-9CC3-78808AF78ABD}" type="presOf" srcId="{B30328CE-02CF-411E-999A-AFF5E83B0B55}" destId="{67450587-54F8-44CD-913C-ACE81641054F}" srcOrd="0" destOrd="0" presId="urn:microsoft.com/office/officeart/2005/8/layout/lProcess3"/>
    <dgm:cxn modelId="{BF0192BD-88BF-4772-84B7-7A4E7FD6EE0F}" srcId="{390D2E3D-B078-4B10-AA62-461CA3B4DD01}" destId="{E3D85123-4915-4F76-86D2-47DA7BE6141E}" srcOrd="1" destOrd="0" parTransId="{7E05A8EA-0C51-4D1A-BD83-63478D72154F}" sibTransId="{2C8A1F1D-375A-4966-A04A-21581A1C83FF}"/>
    <dgm:cxn modelId="{E7AF55C1-3A70-41BF-A0EB-DDD153B2BF6F}" srcId="{7E7A6E0F-C9CB-40CD-A30A-33C6FF290E54}" destId="{C9244C18-E7E7-4B55-8937-DB198CDA497E}" srcOrd="2" destOrd="0" parTransId="{AC6887B9-E770-4EB0-8DCC-B534DE736DD6}" sibTransId="{F5FDE4EF-77F9-4C4D-95ED-A893AD0D3D7F}"/>
    <dgm:cxn modelId="{636290D4-4847-488B-8190-4C6322A19715}" type="presOf" srcId="{51316A33-5857-48F4-8AB1-D219BB6DE416}" destId="{2A463D2D-C570-4CFB-AFC5-17A20218904F}" srcOrd="0" destOrd="0" presId="urn:microsoft.com/office/officeart/2005/8/layout/lProcess3"/>
    <dgm:cxn modelId="{5B2E15DC-5792-422C-8CD3-3C0E6602BA5D}" type="presOf" srcId="{2C6AB81E-2876-4EBE-8AA8-F1533CF60262}" destId="{9BA4DC35-5838-4BBB-9356-D7C5C30AF625}" srcOrd="0" destOrd="0" presId="urn:microsoft.com/office/officeart/2005/8/layout/lProcess3"/>
    <dgm:cxn modelId="{0D5A6CE9-E6A1-47ED-BDD8-91F5B1922226}" type="presOf" srcId="{825E954A-9556-4DB1-AA36-526711BE499D}" destId="{805F9174-0F80-4276-9414-E6A9ACADCF59}" srcOrd="0" destOrd="0" presId="urn:microsoft.com/office/officeart/2005/8/layout/lProcess3"/>
    <dgm:cxn modelId="{5504BEFB-C5B4-4C0A-A9D3-C482F83B3E33}" srcId="{390D2E3D-B078-4B10-AA62-461CA3B4DD01}" destId="{51316A33-5857-48F4-8AB1-D219BB6DE416}" srcOrd="0" destOrd="0" parTransId="{D9EF7627-0612-47E7-BC88-E8E9EEF8A9EB}" sibTransId="{56F70DD6-3007-4E4E-801E-C37C1E39D0C0}"/>
    <dgm:cxn modelId="{05E117E7-2C18-4BC6-AA5D-7B30C6DB04D5}" type="presParOf" srcId="{145A6B32-520D-42CF-B388-E58003AC7D35}" destId="{47469C28-3664-4288-9782-5A2B32B28F40}" srcOrd="0" destOrd="0" presId="urn:microsoft.com/office/officeart/2005/8/layout/lProcess3"/>
    <dgm:cxn modelId="{EC6112AD-EDB1-4ABD-9D84-DA71DF9DDB33}" type="presParOf" srcId="{47469C28-3664-4288-9782-5A2B32B28F40}" destId="{B8D9EDEF-21D7-4E3E-908A-F0766EDFB218}" srcOrd="0" destOrd="0" presId="urn:microsoft.com/office/officeart/2005/8/layout/lProcess3"/>
    <dgm:cxn modelId="{38F7A172-912E-4093-A70B-084E774E9810}" type="presParOf" srcId="{47469C28-3664-4288-9782-5A2B32B28F40}" destId="{85B48573-A15E-462F-B9E6-15B848FEB427}" srcOrd="1" destOrd="0" presId="urn:microsoft.com/office/officeart/2005/8/layout/lProcess3"/>
    <dgm:cxn modelId="{2A808C28-DA1B-45B8-A77A-CC9BD66F87A7}" type="presParOf" srcId="{47469C28-3664-4288-9782-5A2B32B28F40}" destId="{2A463D2D-C570-4CFB-AFC5-17A20218904F}" srcOrd="2" destOrd="0" presId="urn:microsoft.com/office/officeart/2005/8/layout/lProcess3"/>
    <dgm:cxn modelId="{8C88BCCF-F939-46A1-BFCC-AC912D9FAC21}" type="presParOf" srcId="{47469C28-3664-4288-9782-5A2B32B28F40}" destId="{061DF3A8-81BC-45A2-A182-6EE0CFB88DAD}" srcOrd="3" destOrd="0" presId="urn:microsoft.com/office/officeart/2005/8/layout/lProcess3"/>
    <dgm:cxn modelId="{3403D692-3DCB-4626-ADF4-B8B233829C2D}" type="presParOf" srcId="{47469C28-3664-4288-9782-5A2B32B28F40}" destId="{B8F80558-981E-4114-ABB1-58C8DEFB9BA1}" srcOrd="4" destOrd="0" presId="urn:microsoft.com/office/officeart/2005/8/layout/lProcess3"/>
    <dgm:cxn modelId="{919D34CE-5A6A-43E3-96F5-761A06699702}" type="presParOf" srcId="{145A6B32-520D-42CF-B388-E58003AC7D35}" destId="{03804C96-B2B4-4A3E-8B7C-14D1174BB00B}" srcOrd="1" destOrd="0" presId="urn:microsoft.com/office/officeart/2005/8/layout/lProcess3"/>
    <dgm:cxn modelId="{72B2E354-1428-455B-A954-08E2AA2683EC}" type="presParOf" srcId="{145A6B32-520D-42CF-B388-E58003AC7D35}" destId="{5A0DB96F-E44E-4E30-8AB3-06E3941F2AF3}" srcOrd="2" destOrd="0" presId="urn:microsoft.com/office/officeart/2005/8/layout/lProcess3"/>
    <dgm:cxn modelId="{77E394AB-A31E-4CA5-8505-8B3AACDD4624}" type="presParOf" srcId="{5A0DB96F-E44E-4E30-8AB3-06E3941F2AF3}" destId="{67450587-54F8-44CD-913C-ACE81641054F}" srcOrd="0" destOrd="0" presId="urn:microsoft.com/office/officeart/2005/8/layout/lProcess3"/>
    <dgm:cxn modelId="{030E17C4-E186-49A4-9BEB-1B38FB5B30AB}" type="presParOf" srcId="{5A0DB96F-E44E-4E30-8AB3-06E3941F2AF3}" destId="{75FB70F0-D46B-44B4-9FFA-997B70AAA351}" srcOrd="1" destOrd="0" presId="urn:microsoft.com/office/officeart/2005/8/layout/lProcess3"/>
    <dgm:cxn modelId="{BE98793C-D82A-4BCA-ABB8-624D515CD67D}" type="presParOf" srcId="{5A0DB96F-E44E-4E30-8AB3-06E3941F2AF3}" destId="{723EED00-A902-4C1B-BA51-6B3E354AD6B3}" srcOrd="2" destOrd="0" presId="urn:microsoft.com/office/officeart/2005/8/layout/lProcess3"/>
    <dgm:cxn modelId="{0A9F185E-ACE2-4086-80EA-BEB879B5C73A}" type="presParOf" srcId="{5A0DB96F-E44E-4E30-8AB3-06E3941F2AF3}" destId="{1B79C746-3CF9-4721-AD53-2628F9A07CD3}" srcOrd="3" destOrd="0" presId="urn:microsoft.com/office/officeart/2005/8/layout/lProcess3"/>
    <dgm:cxn modelId="{711ACB83-7514-4A0C-AE3D-E0487018F7D7}" type="presParOf" srcId="{5A0DB96F-E44E-4E30-8AB3-06E3941F2AF3}" destId="{805F9174-0F80-4276-9414-E6A9ACADCF59}" srcOrd="4" destOrd="0" presId="urn:microsoft.com/office/officeart/2005/8/layout/lProcess3"/>
    <dgm:cxn modelId="{0DB1B550-F2CD-41AC-AE24-F419F9B856D7}" type="presParOf" srcId="{145A6B32-520D-42CF-B388-E58003AC7D35}" destId="{70FD93D5-6B5A-453F-8979-EA4E22A9FA5F}" srcOrd="3" destOrd="0" presId="urn:microsoft.com/office/officeart/2005/8/layout/lProcess3"/>
    <dgm:cxn modelId="{8A0FE815-3268-4B52-A0B4-B502DC07DBBC}" type="presParOf" srcId="{145A6B32-520D-42CF-B388-E58003AC7D35}" destId="{E6717D3E-4205-48A2-8F18-76C4389BA42B}" srcOrd="4" destOrd="0" presId="urn:microsoft.com/office/officeart/2005/8/layout/lProcess3"/>
    <dgm:cxn modelId="{371D2A56-C227-412A-A6EC-B432704F7CF2}" type="presParOf" srcId="{E6717D3E-4205-48A2-8F18-76C4389BA42B}" destId="{877D735F-2B43-49E9-8081-66CEDF616498}" srcOrd="0" destOrd="0" presId="urn:microsoft.com/office/officeart/2005/8/layout/lProcess3"/>
    <dgm:cxn modelId="{D4CB9FF0-5598-4FF2-89D3-62078C20937B}" type="presParOf" srcId="{E6717D3E-4205-48A2-8F18-76C4389BA42B}" destId="{CA837C39-778C-45FE-91F8-9C5D6D257241}" srcOrd="1" destOrd="0" presId="urn:microsoft.com/office/officeart/2005/8/layout/lProcess3"/>
    <dgm:cxn modelId="{C3E4A2FD-CE34-438D-98F8-BB52615F39D0}" type="presParOf" srcId="{E6717D3E-4205-48A2-8F18-76C4389BA42B}" destId="{0318E6D2-6169-44C5-8FA1-959E38BA780C}" srcOrd="2" destOrd="0" presId="urn:microsoft.com/office/officeart/2005/8/layout/lProcess3"/>
    <dgm:cxn modelId="{9BC11A37-4638-40EE-A280-56D463CEC6E4}" type="presParOf" srcId="{E6717D3E-4205-48A2-8F18-76C4389BA42B}" destId="{AE86BF33-46FC-4E40-920D-B98FE3775B14}" srcOrd="3" destOrd="0" presId="urn:microsoft.com/office/officeart/2005/8/layout/lProcess3"/>
    <dgm:cxn modelId="{71271016-C93D-4A13-B050-8E98994AFA20}" type="presParOf" srcId="{E6717D3E-4205-48A2-8F18-76C4389BA42B}" destId="{9BA4DC35-5838-4BBB-9356-D7C5C30AF625}" srcOrd="4" destOrd="0" presId="urn:microsoft.com/office/officeart/2005/8/layout/lProcess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46929-BBF4-4A86-A820-81985F5F2E32}">
      <dsp:nvSpPr>
        <dsp:cNvPr id="0" name=""/>
        <dsp:cNvSpPr/>
      </dsp:nvSpPr>
      <dsp:spPr>
        <a:xfrm>
          <a:off x="0" y="2249997"/>
          <a:ext cx="1279617" cy="69973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Dhanda</a:t>
          </a:r>
          <a:r>
            <a:rPr lang="en-GB" sz="1100" kern="1200" dirty="0"/>
            <a:t> (2010)</a:t>
          </a:r>
        </a:p>
      </dsp:txBody>
      <dsp:txXfrm>
        <a:off x="20494" y="2270491"/>
        <a:ext cx="1238629" cy="658745"/>
      </dsp:txXfrm>
    </dsp:sp>
    <dsp:sp modelId="{9002CB19-4F0F-4C89-AD96-90334633C601}">
      <dsp:nvSpPr>
        <dsp:cNvPr id="0" name=""/>
        <dsp:cNvSpPr/>
      </dsp:nvSpPr>
      <dsp:spPr>
        <a:xfrm rot="21589582">
          <a:off x="1279616" y="2586310"/>
          <a:ext cx="432792" cy="25795"/>
        </a:xfrm>
        <a:custGeom>
          <a:avLst/>
          <a:gdLst/>
          <a:ahLst/>
          <a:cxnLst/>
          <a:rect l="0" t="0" r="0" b="0"/>
          <a:pathLst>
            <a:path>
              <a:moveTo>
                <a:pt x="0" y="12897"/>
              </a:moveTo>
              <a:lnTo>
                <a:pt x="432792" y="1289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1485193" y="2588389"/>
        <a:ext cx="21639" cy="21639"/>
      </dsp:txXfrm>
    </dsp:sp>
    <dsp:sp modelId="{F319C1FF-56CF-468A-885E-C830D4987081}">
      <dsp:nvSpPr>
        <dsp:cNvPr id="0" name=""/>
        <dsp:cNvSpPr/>
      </dsp:nvSpPr>
      <dsp:spPr>
        <a:xfrm>
          <a:off x="1712408" y="2278648"/>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DiSA</a:t>
          </a:r>
          <a:r>
            <a:rPr lang="en-GB" sz="1100" kern="1200" dirty="0"/>
            <a:t> (2010-12)</a:t>
          </a:r>
        </a:p>
      </dsp:txBody>
      <dsp:txXfrm>
        <a:off x="1731147" y="2297387"/>
        <a:ext cx="1242139" cy="602330"/>
      </dsp:txXfrm>
    </dsp:sp>
    <dsp:sp modelId="{67E34193-489A-4286-AEEA-3C57F7A0627B}">
      <dsp:nvSpPr>
        <dsp:cNvPr id="0" name=""/>
        <dsp:cNvSpPr/>
      </dsp:nvSpPr>
      <dsp:spPr>
        <a:xfrm rot="17900846">
          <a:off x="2662723" y="2033819"/>
          <a:ext cx="1254050" cy="25795"/>
        </a:xfrm>
        <a:custGeom>
          <a:avLst/>
          <a:gdLst/>
          <a:ahLst/>
          <a:cxnLst/>
          <a:rect l="0" t="0" r="0" b="0"/>
          <a:pathLst>
            <a:path>
              <a:moveTo>
                <a:pt x="0" y="12897"/>
              </a:moveTo>
              <a:lnTo>
                <a:pt x="1254050"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3258397" y="2015366"/>
        <a:ext cx="62702" cy="62702"/>
      </dsp:txXfrm>
    </dsp:sp>
    <dsp:sp modelId="{0694796A-4713-447D-A943-55F88291EDFF}">
      <dsp:nvSpPr>
        <dsp:cNvPr id="0" name=""/>
        <dsp:cNvSpPr/>
      </dsp:nvSpPr>
      <dsp:spPr>
        <a:xfrm>
          <a:off x="3587470" y="1174978"/>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err="1"/>
            <a:t>WhatWorks</a:t>
          </a:r>
          <a:r>
            <a:rPr lang="en-GB" sz="1100" kern="1200" dirty="0"/>
            <a:t>? </a:t>
          </a:r>
        </a:p>
        <a:p>
          <a:pPr marL="0" lvl="0" indent="0" algn="ctr" defTabSz="488950">
            <a:lnSpc>
              <a:spcPct val="90000"/>
            </a:lnSpc>
            <a:spcBef>
              <a:spcPct val="0"/>
            </a:spcBef>
            <a:spcAft>
              <a:spcPct val="35000"/>
            </a:spcAft>
            <a:buNone/>
          </a:pPr>
          <a:r>
            <a:rPr lang="en-GB" sz="1100" kern="1200" dirty="0"/>
            <a:t>(2012-16)</a:t>
          </a:r>
        </a:p>
      </dsp:txBody>
      <dsp:txXfrm>
        <a:off x="3606209" y="1193717"/>
        <a:ext cx="1242139" cy="602330"/>
      </dsp:txXfrm>
    </dsp:sp>
    <dsp:sp modelId="{B0E205D3-B6C2-4B00-A998-95855AEE4CE4}">
      <dsp:nvSpPr>
        <dsp:cNvPr id="0" name=""/>
        <dsp:cNvSpPr/>
      </dsp:nvSpPr>
      <dsp:spPr>
        <a:xfrm rot="21599787">
          <a:off x="4867088" y="1481971"/>
          <a:ext cx="413470" cy="25795"/>
        </a:xfrm>
        <a:custGeom>
          <a:avLst/>
          <a:gdLst/>
          <a:ahLst/>
          <a:cxnLst/>
          <a:rect l="0" t="0" r="0" b="0"/>
          <a:pathLst>
            <a:path>
              <a:moveTo>
                <a:pt x="0" y="12897"/>
              </a:moveTo>
              <a:lnTo>
                <a:pt x="413470"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5063486" y="1484533"/>
        <a:ext cx="20673" cy="20673"/>
      </dsp:txXfrm>
    </dsp:sp>
    <dsp:sp modelId="{5445FC1F-A800-487E-AAAC-4E811A4B65D7}">
      <dsp:nvSpPr>
        <dsp:cNvPr id="0" name=""/>
        <dsp:cNvSpPr/>
      </dsp:nvSpPr>
      <dsp:spPr>
        <a:xfrm>
          <a:off x="5280558" y="1174952"/>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Understanding Misconduct (2016)</a:t>
          </a:r>
        </a:p>
      </dsp:txBody>
      <dsp:txXfrm>
        <a:off x="5299297" y="1193691"/>
        <a:ext cx="1242139" cy="602330"/>
      </dsp:txXfrm>
    </dsp:sp>
    <dsp:sp modelId="{5A917FCA-3589-4C88-81DA-D9E814D24C1C}">
      <dsp:nvSpPr>
        <dsp:cNvPr id="0" name=""/>
        <dsp:cNvSpPr/>
      </dsp:nvSpPr>
      <dsp:spPr>
        <a:xfrm rot="4028979">
          <a:off x="4541447" y="1972580"/>
          <a:ext cx="1064751" cy="25795"/>
        </a:xfrm>
        <a:custGeom>
          <a:avLst/>
          <a:gdLst/>
          <a:ahLst/>
          <a:cxnLst/>
          <a:rect l="0" t="0" r="0" b="0"/>
          <a:pathLst>
            <a:path>
              <a:moveTo>
                <a:pt x="0" y="12897"/>
              </a:moveTo>
              <a:lnTo>
                <a:pt x="1064751"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5047204" y="1958859"/>
        <a:ext cx="53237" cy="53237"/>
      </dsp:txXfrm>
    </dsp:sp>
    <dsp:sp modelId="{59F53315-8FE0-49A3-9C1B-0A36390750EA}">
      <dsp:nvSpPr>
        <dsp:cNvPr id="0" name=""/>
        <dsp:cNvSpPr/>
      </dsp:nvSpPr>
      <dsp:spPr>
        <a:xfrm>
          <a:off x="5280558" y="2156170"/>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HEA Collaborative Project (2015-16)</a:t>
          </a:r>
        </a:p>
      </dsp:txBody>
      <dsp:txXfrm>
        <a:off x="5299297" y="2174909"/>
        <a:ext cx="1242139" cy="602330"/>
      </dsp:txXfrm>
    </dsp:sp>
    <dsp:sp modelId="{B3B197C8-1493-414E-940D-D066FBDF389D}">
      <dsp:nvSpPr>
        <dsp:cNvPr id="0" name=""/>
        <dsp:cNvSpPr/>
      </dsp:nvSpPr>
      <dsp:spPr>
        <a:xfrm rot="18117690">
          <a:off x="6288897" y="1974164"/>
          <a:ext cx="1152781" cy="25795"/>
        </a:xfrm>
        <a:custGeom>
          <a:avLst/>
          <a:gdLst/>
          <a:ahLst/>
          <a:cxnLst/>
          <a:rect l="0" t="0" r="0" b="0"/>
          <a:pathLst>
            <a:path>
              <a:moveTo>
                <a:pt x="0" y="12897"/>
              </a:moveTo>
              <a:lnTo>
                <a:pt x="1152781"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36468" y="1958242"/>
        <a:ext cx="57639" cy="57639"/>
      </dsp:txXfrm>
    </dsp:sp>
    <dsp:sp modelId="{EB4FC5C7-D3C6-486C-85D2-22575178CED1}">
      <dsp:nvSpPr>
        <dsp:cNvPr id="0" name=""/>
        <dsp:cNvSpPr/>
      </dsp:nvSpPr>
      <dsp:spPr>
        <a:xfrm>
          <a:off x="7170400" y="1178145"/>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Catalyst:</a:t>
          </a:r>
          <a:br>
            <a:rPr lang="en-GB" sz="1050" kern="1200" dirty="0"/>
          </a:br>
          <a:r>
            <a:rPr lang="en-GB" sz="1050" kern="1200" dirty="0"/>
            <a:t>Value-added</a:t>
          </a:r>
          <a:br>
            <a:rPr lang="en-GB" sz="1050" kern="1200" dirty="0"/>
          </a:br>
          <a:r>
            <a:rPr lang="en-GB" sz="1050" kern="1200" dirty="0"/>
            <a:t>(2017-19)</a:t>
          </a:r>
        </a:p>
      </dsp:txBody>
      <dsp:txXfrm>
        <a:off x="7189139" y="1196884"/>
        <a:ext cx="1242139" cy="602330"/>
      </dsp:txXfrm>
    </dsp:sp>
    <dsp:sp modelId="{78A15689-EBAF-4CB3-8307-8C493FFE40B4}">
      <dsp:nvSpPr>
        <dsp:cNvPr id="0" name=""/>
        <dsp:cNvSpPr/>
      </dsp:nvSpPr>
      <dsp:spPr>
        <a:xfrm rot="4689995">
          <a:off x="4064449" y="2470220"/>
          <a:ext cx="2019388" cy="25795"/>
        </a:xfrm>
        <a:custGeom>
          <a:avLst/>
          <a:gdLst/>
          <a:ahLst/>
          <a:cxnLst/>
          <a:rect l="0" t="0" r="0" b="0"/>
          <a:pathLst>
            <a:path>
              <a:moveTo>
                <a:pt x="0" y="12897"/>
              </a:moveTo>
              <a:lnTo>
                <a:pt x="2019388"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GB" sz="200" kern="1200"/>
        </a:p>
      </dsp:txBody>
      <dsp:txXfrm>
        <a:off x="5023658" y="2432634"/>
        <a:ext cx="100969" cy="100969"/>
      </dsp:txXfrm>
    </dsp:sp>
    <dsp:sp modelId="{42EF791A-EC1F-4D50-A4C9-0AFBC4AE5E11}">
      <dsp:nvSpPr>
        <dsp:cNvPr id="0" name=""/>
        <dsp:cNvSpPr/>
      </dsp:nvSpPr>
      <dsp:spPr>
        <a:xfrm>
          <a:off x="5281198" y="3154617"/>
          <a:ext cx="1279617" cy="6334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Vice Chancellor's Strategic Projects</a:t>
          </a:r>
        </a:p>
      </dsp:txBody>
      <dsp:txXfrm>
        <a:off x="5299752" y="3173171"/>
        <a:ext cx="1242509" cy="596366"/>
      </dsp:txXfrm>
    </dsp:sp>
    <dsp:sp modelId="{51B600D9-CACD-4023-A367-7A389AB6585B}">
      <dsp:nvSpPr>
        <dsp:cNvPr id="0" name=""/>
        <dsp:cNvSpPr/>
      </dsp:nvSpPr>
      <dsp:spPr>
        <a:xfrm rot="19697431">
          <a:off x="2939784" y="2401710"/>
          <a:ext cx="699926" cy="25795"/>
        </a:xfrm>
        <a:custGeom>
          <a:avLst/>
          <a:gdLst/>
          <a:ahLst/>
          <a:cxnLst/>
          <a:rect l="0" t="0" r="0" b="0"/>
          <a:pathLst>
            <a:path>
              <a:moveTo>
                <a:pt x="0" y="12897"/>
              </a:moveTo>
              <a:lnTo>
                <a:pt x="699926"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3272250" y="2397109"/>
        <a:ext cx="34996" cy="34996"/>
      </dsp:txXfrm>
    </dsp:sp>
    <dsp:sp modelId="{DE6220E3-CB67-4BBE-A5AA-EB1678AEA76E}">
      <dsp:nvSpPr>
        <dsp:cNvPr id="0" name=""/>
        <dsp:cNvSpPr/>
      </dsp:nvSpPr>
      <dsp:spPr>
        <a:xfrm>
          <a:off x="3587470" y="1910758"/>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Strategic Enhancement Project: R &amp; A (2015)</a:t>
          </a:r>
        </a:p>
      </dsp:txBody>
      <dsp:txXfrm>
        <a:off x="3606209" y="1929497"/>
        <a:ext cx="1242139" cy="602330"/>
      </dsp:txXfrm>
    </dsp:sp>
    <dsp:sp modelId="{DABEA834-E3C6-4D88-A719-9FE5AB7DA33B}">
      <dsp:nvSpPr>
        <dsp:cNvPr id="0" name=""/>
        <dsp:cNvSpPr/>
      </dsp:nvSpPr>
      <dsp:spPr>
        <a:xfrm rot="1902569">
          <a:off x="2939784" y="2769600"/>
          <a:ext cx="699926" cy="25795"/>
        </a:xfrm>
        <a:custGeom>
          <a:avLst/>
          <a:gdLst/>
          <a:ahLst/>
          <a:cxnLst/>
          <a:rect l="0" t="0" r="0" b="0"/>
          <a:pathLst>
            <a:path>
              <a:moveTo>
                <a:pt x="0" y="12897"/>
              </a:moveTo>
              <a:lnTo>
                <a:pt x="699926"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3272250" y="2765000"/>
        <a:ext cx="34996" cy="34996"/>
      </dsp:txXfrm>
    </dsp:sp>
    <dsp:sp modelId="{E5EB91BC-953D-43FC-AE72-662A8377779B}">
      <dsp:nvSpPr>
        <dsp:cNvPr id="0" name=""/>
        <dsp:cNvSpPr/>
      </dsp:nvSpPr>
      <dsp:spPr>
        <a:xfrm>
          <a:off x="3587470" y="2646538"/>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Students Pre-expectations of HE (2015-16)</a:t>
          </a:r>
          <a:endParaRPr lang="en-GB" sz="1100" kern="1200" dirty="0"/>
        </a:p>
      </dsp:txBody>
      <dsp:txXfrm>
        <a:off x="3606209" y="2665277"/>
        <a:ext cx="1242139" cy="602330"/>
      </dsp:txXfrm>
    </dsp:sp>
    <dsp:sp modelId="{6C544116-023C-42B7-AA06-7F46046E612C}">
      <dsp:nvSpPr>
        <dsp:cNvPr id="0" name=""/>
        <dsp:cNvSpPr/>
      </dsp:nvSpPr>
      <dsp:spPr>
        <a:xfrm rot="3699154">
          <a:off x="2662723" y="3137490"/>
          <a:ext cx="1254050" cy="25795"/>
        </a:xfrm>
        <a:custGeom>
          <a:avLst/>
          <a:gdLst/>
          <a:ahLst/>
          <a:cxnLst/>
          <a:rect l="0" t="0" r="0" b="0"/>
          <a:pathLst>
            <a:path>
              <a:moveTo>
                <a:pt x="0" y="12897"/>
              </a:moveTo>
              <a:lnTo>
                <a:pt x="1254050" y="1289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GB" sz="100" kern="1200"/>
        </a:p>
      </dsp:txBody>
      <dsp:txXfrm>
        <a:off x="3258397" y="3119037"/>
        <a:ext cx="62702" cy="62702"/>
      </dsp:txXfrm>
    </dsp:sp>
    <dsp:sp modelId="{131E2483-6F25-4231-A23D-3D22B13CDF3A}">
      <dsp:nvSpPr>
        <dsp:cNvPr id="0" name=""/>
        <dsp:cNvSpPr/>
      </dsp:nvSpPr>
      <dsp:spPr>
        <a:xfrm>
          <a:off x="3587470" y="3382319"/>
          <a:ext cx="1279617" cy="63980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University Belongingness Study (2015-16)</a:t>
          </a:r>
          <a:endParaRPr lang="en-GB" sz="1100" kern="1200" dirty="0"/>
        </a:p>
      </dsp:txBody>
      <dsp:txXfrm>
        <a:off x="3606209" y="3401058"/>
        <a:ext cx="1242139" cy="602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56D4-8828-4456-8704-D3A4A0E80231}">
      <dsp:nvSpPr>
        <dsp:cNvPr id="0" name=""/>
        <dsp:cNvSpPr/>
      </dsp:nvSpPr>
      <dsp:spPr>
        <a:xfrm>
          <a:off x="929983" y="44043"/>
          <a:ext cx="1612272" cy="1612354"/>
        </a:xfrm>
        <a:prstGeom prst="circularArrow">
          <a:avLst>
            <a:gd name="adj1" fmla="val 10980"/>
            <a:gd name="adj2" fmla="val 1142322"/>
            <a:gd name="adj3" fmla="val 4500000"/>
            <a:gd name="adj4" fmla="val 10800000"/>
            <a:gd name="adj5" fmla="val 12500"/>
          </a:avLst>
        </a:prstGeom>
        <a:solidFill>
          <a:srgbClr val="DA1F28">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415950C-19FD-4788-AABF-588C2D504CEB}">
      <dsp:nvSpPr>
        <dsp:cNvPr id="0" name=""/>
        <dsp:cNvSpPr/>
      </dsp:nvSpPr>
      <dsp:spPr>
        <a:xfrm>
          <a:off x="1285344" y="548163"/>
          <a:ext cx="899739" cy="44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hueOff val="0"/>
                  <a:satOff val="0"/>
                  <a:lumOff val="0"/>
                  <a:alphaOff val="0"/>
                </a:sysClr>
              </a:solidFill>
              <a:latin typeface="Candara"/>
              <a:ea typeface="+mn-ea"/>
              <a:cs typeface="+mn-cs"/>
            </a:rPr>
            <a:t>5 years sector attainment data</a:t>
          </a:r>
        </a:p>
      </dsp:txBody>
      <dsp:txXfrm>
        <a:off x="1285344" y="548163"/>
        <a:ext cx="899739" cy="449668"/>
      </dsp:txXfrm>
    </dsp:sp>
    <dsp:sp modelId="{9CAC5361-5455-412A-828C-8FE48F94141A}">
      <dsp:nvSpPr>
        <dsp:cNvPr id="0" name=""/>
        <dsp:cNvSpPr/>
      </dsp:nvSpPr>
      <dsp:spPr>
        <a:xfrm>
          <a:off x="482078" y="970444"/>
          <a:ext cx="1612272" cy="1612354"/>
        </a:xfrm>
        <a:prstGeom prst="leftCircularArrow">
          <a:avLst>
            <a:gd name="adj1" fmla="val 10980"/>
            <a:gd name="adj2" fmla="val 1142322"/>
            <a:gd name="adj3" fmla="val 6300000"/>
            <a:gd name="adj4" fmla="val 18900000"/>
            <a:gd name="adj5" fmla="val 12500"/>
          </a:avLst>
        </a:prstGeom>
        <a:solidFill>
          <a:srgbClr val="EB641B">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0E127CB-F8CA-4093-9A26-D5CFE235B679}">
      <dsp:nvSpPr>
        <dsp:cNvPr id="0" name=""/>
        <dsp:cNvSpPr/>
      </dsp:nvSpPr>
      <dsp:spPr>
        <a:xfrm>
          <a:off x="736335" y="1304247"/>
          <a:ext cx="1093606" cy="75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GB" sz="1200" b="1" kern="1200" dirty="0">
              <a:solidFill>
                <a:sysClr val="windowText" lastClr="000000">
                  <a:hueOff val="0"/>
                  <a:satOff val="0"/>
                  <a:lumOff val="0"/>
                  <a:alphaOff val="0"/>
                </a:sysClr>
              </a:solidFill>
              <a:latin typeface="Candara"/>
              <a:ea typeface="+mn-ea"/>
              <a:cs typeface="+mn-cs"/>
            </a:rPr>
            <a:t>Entry qualifications</a:t>
          </a:r>
        </a:p>
        <a:p>
          <a:pPr marL="0" lvl="0" indent="0" algn="ctr" defTabSz="533400">
            <a:lnSpc>
              <a:spcPct val="90000"/>
            </a:lnSpc>
            <a:spcBef>
              <a:spcPct val="0"/>
            </a:spcBef>
            <a:spcAft>
              <a:spcPts val="0"/>
            </a:spcAft>
            <a:buNone/>
          </a:pPr>
          <a:r>
            <a:rPr lang="en-GB" sz="1200" b="1" kern="1200" dirty="0">
              <a:solidFill>
                <a:sysClr val="windowText" lastClr="000000">
                  <a:hueOff val="0"/>
                  <a:satOff val="0"/>
                  <a:lumOff val="0"/>
                  <a:alphaOff val="0"/>
                </a:sysClr>
              </a:solidFill>
              <a:latin typeface="Candara"/>
              <a:ea typeface="+mn-ea"/>
              <a:cs typeface="+mn-cs"/>
            </a:rPr>
            <a:t>&amp; subjects of study</a:t>
          </a:r>
        </a:p>
      </dsp:txBody>
      <dsp:txXfrm>
        <a:off x="736335" y="1304247"/>
        <a:ext cx="1093606" cy="752098"/>
      </dsp:txXfrm>
    </dsp:sp>
    <dsp:sp modelId="{D686F8E9-BD6F-4F85-8174-509E2FC7D61F}">
      <dsp:nvSpPr>
        <dsp:cNvPr id="0" name=""/>
        <dsp:cNvSpPr/>
      </dsp:nvSpPr>
      <dsp:spPr>
        <a:xfrm>
          <a:off x="929983" y="1901009"/>
          <a:ext cx="1612272" cy="1612354"/>
        </a:xfrm>
        <a:prstGeom prst="circularArrow">
          <a:avLst>
            <a:gd name="adj1" fmla="val 10980"/>
            <a:gd name="adj2" fmla="val 1142322"/>
            <a:gd name="adj3" fmla="val 4500000"/>
            <a:gd name="adj4" fmla="val 13500000"/>
            <a:gd name="adj5" fmla="val 12500"/>
          </a:avLst>
        </a:prstGeom>
        <a:solidFill>
          <a:srgbClr val="39639D">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D6DE6DB-625A-4BA8-9761-9FAF4C784E58}">
      <dsp:nvSpPr>
        <dsp:cNvPr id="0" name=""/>
        <dsp:cNvSpPr/>
      </dsp:nvSpPr>
      <dsp:spPr>
        <a:xfrm>
          <a:off x="1285344" y="2358778"/>
          <a:ext cx="899739" cy="60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hueOff val="0"/>
                  <a:satOff val="0"/>
                  <a:lumOff val="0"/>
                  <a:alphaOff val="0"/>
                </a:sysClr>
              </a:solidFill>
              <a:latin typeface="Candara"/>
              <a:ea typeface="+mn-ea"/>
              <a:cs typeface="+mn-cs"/>
            </a:rPr>
            <a:t>Probability of attaining 1st or 2:1</a:t>
          </a:r>
        </a:p>
      </dsp:txBody>
      <dsp:txXfrm>
        <a:off x="1285344" y="2358778"/>
        <a:ext cx="899739" cy="608851"/>
      </dsp:txXfrm>
    </dsp:sp>
    <dsp:sp modelId="{152D5C60-2F4F-4748-B81E-7D7CF043156F}">
      <dsp:nvSpPr>
        <dsp:cNvPr id="0" name=""/>
        <dsp:cNvSpPr/>
      </dsp:nvSpPr>
      <dsp:spPr>
        <a:xfrm>
          <a:off x="482078" y="2828971"/>
          <a:ext cx="1612272" cy="1612354"/>
        </a:xfrm>
        <a:prstGeom prst="leftCircularArrow">
          <a:avLst>
            <a:gd name="adj1" fmla="val 10980"/>
            <a:gd name="adj2" fmla="val 1142322"/>
            <a:gd name="adj3" fmla="val 6300000"/>
            <a:gd name="adj4" fmla="val 18900000"/>
            <a:gd name="adj5" fmla="val 12500"/>
          </a:avLst>
        </a:prstGeom>
        <a:solidFill>
          <a:srgbClr val="474B78">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09C1BA3-60F6-4114-BC22-6709622B9E6B}">
      <dsp:nvSpPr>
        <dsp:cNvPr id="0" name=""/>
        <dsp:cNvSpPr/>
      </dsp:nvSpPr>
      <dsp:spPr>
        <a:xfrm>
          <a:off x="831693" y="3345673"/>
          <a:ext cx="899739" cy="44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hueOff val="0"/>
                  <a:satOff val="0"/>
                  <a:lumOff val="0"/>
                  <a:alphaOff val="0"/>
                </a:sysClr>
              </a:solidFill>
              <a:latin typeface="Candara"/>
              <a:ea typeface="+mn-ea"/>
              <a:cs typeface="+mn-cs"/>
            </a:rPr>
            <a:t>Aggregation of probability</a:t>
          </a:r>
        </a:p>
      </dsp:txBody>
      <dsp:txXfrm>
        <a:off x="831693" y="3345673"/>
        <a:ext cx="899739" cy="449668"/>
      </dsp:txXfrm>
    </dsp:sp>
    <dsp:sp modelId="{24149BC0-BCAE-4A78-82A7-E7452BD25ED0}">
      <dsp:nvSpPr>
        <dsp:cNvPr id="0" name=""/>
        <dsp:cNvSpPr/>
      </dsp:nvSpPr>
      <dsp:spPr>
        <a:xfrm>
          <a:off x="1044605" y="3862585"/>
          <a:ext cx="1385145" cy="1385958"/>
        </a:xfrm>
        <a:prstGeom prst="blockArc">
          <a:avLst>
            <a:gd name="adj1" fmla="val 13500000"/>
            <a:gd name="adj2" fmla="val 10800000"/>
            <a:gd name="adj3" fmla="val 12740"/>
          </a:avLst>
        </a:prstGeom>
        <a:solidFill>
          <a:srgbClr val="7D3C4A">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E9A8CF51-AA54-458B-94E0-B44E90372EE0}">
      <dsp:nvSpPr>
        <dsp:cNvPr id="0" name=""/>
        <dsp:cNvSpPr/>
      </dsp:nvSpPr>
      <dsp:spPr>
        <a:xfrm>
          <a:off x="1285947" y="4341399"/>
          <a:ext cx="899739" cy="44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hueOff val="0"/>
                  <a:satOff val="0"/>
                  <a:lumOff val="0"/>
                  <a:alphaOff val="0"/>
                </a:sysClr>
              </a:solidFill>
              <a:latin typeface="Candara"/>
              <a:ea typeface="+mn-ea"/>
              <a:cs typeface="+mn-cs"/>
            </a:rPr>
            <a:t>Expected % of cohort attainment</a:t>
          </a:r>
        </a:p>
      </dsp:txBody>
      <dsp:txXfrm>
        <a:off x="1285947" y="4341399"/>
        <a:ext cx="899739" cy="449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9EDEF-21D7-4E3E-908A-F0766EDFB218}">
      <dsp:nvSpPr>
        <dsp:cNvPr id="0" name=""/>
        <dsp:cNvSpPr/>
      </dsp:nvSpPr>
      <dsp:spPr>
        <a:xfrm>
          <a:off x="2953453" y="117348"/>
          <a:ext cx="2087106" cy="834842"/>
        </a:xfrm>
        <a:prstGeom prst="chevron">
          <a:avLst/>
        </a:prstGeom>
        <a:solidFill>
          <a:srgbClr val="92D05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GB" sz="3200" kern="1200">
              <a:solidFill>
                <a:sysClr val="windowText" lastClr="000000"/>
              </a:solidFill>
              <a:latin typeface="Candara"/>
              <a:ea typeface="+mn-ea"/>
              <a:cs typeface="+mn-cs"/>
            </a:rPr>
            <a:t>VA = &gt;1</a:t>
          </a:r>
        </a:p>
      </dsp:txBody>
      <dsp:txXfrm>
        <a:off x="3370874" y="117348"/>
        <a:ext cx="1252264" cy="834842"/>
      </dsp:txXfrm>
    </dsp:sp>
    <dsp:sp modelId="{2A463D2D-C570-4CFB-AFC5-17A20218904F}">
      <dsp:nvSpPr>
        <dsp:cNvPr id="0" name=""/>
        <dsp:cNvSpPr/>
      </dsp:nvSpPr>
      <dsp:spPr>
        <a:xfrm>
          <a:off x="110906" y="194821"/>
          <a:ext cx="1732298" cy="692919"/>
        </a:xfrm>
        <a:prstGeom prst="chevron">
          <a:avLst/>
        </a:prstGeom>
        <a:solidFill>
          <a:srgbClr val="92D050">
            <a:alpha val="90000"/>
          </a:srgbClr>
        </a:solidFill>
        <a:ln w="15875" cap="flat" cmpd="sng" algn="ctr">
          <a:solidFill>
            <a:srgbClr val="DA1F28">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b="0" kern="1200" dirty="0">
              <a:solidFill>
                <a:sysClr val="windowText" lastClr="000000">
                  <a:hueOff val="0"/>
                  <a:satOff val="0"/>
                  <a:lumOff val="0"/>
                  <a:alphaOff val="0"/>
                </a:sysClr>
              </a:solidFill>
              <a:latin typeface="Candara"/>
              <a:ea typeface="+mn-ea"/>
              <a:cs typeface="+mn-cs"/>
            </a:rPr>
            <a:t>Attainment&gt;</a:t>
          </a:r>
        </a:p>
      </dsp:txBody>
      <dsp:txXfrm>
        <a:off x="457366" y="194821"/>
        <a:ext cx="1039379" cy="692919"/>
      </dsp:txXfrm>
    </dsp:sp>
    <dsp:sp modelId="{B8F80558-981E-4114-ABB1-58C8DEFB9BA1}">
      <dsp:nvSpPr>
        <dsp:cNvPr id="0" name=""/>
        <dsp:cNvSpPr/>
      </dsp:nvSpPr>
      <dsp:spPr>
        <a:xfrm>
          <a:off x="1587656" y="194821"/>
          <a:ext cx="1732298" cy="692919"/>
        </a:xfrm>
        <a:prstGeom prst="chevron">
          <a:avLst/>
        </a:prstGeom>
        <a:solidFill>
          <a:srgbClr val="92D050">
            <a:alpha val="90000"/>
          </a:srgbClr>
        </a:solidFill>
        <a:ln w="15875" cap="flat" cmpd="sng" algn="ctr">
          <a:solidFill>
            <a:srgbClr val="EB641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ysClr val="windowText" lastClr="000000">
                  <a:hueOff val="0"/>
                  <a:satOff val="0"/>
                  <a:lumOff val="0"/>
                  <a:alphaOff val="0"/>
                </a:sysClr>
              </a:solidFill>
              <a:latin typeface="Candara"/>
              <a:ea typeface="+mn-ea"/>
              <a:cs typeface="+mn-cs"/>
            </a:rPr>
            <a:t>Expectation</a:t>
          </a:r>
        </a:p>
      </dsp:txBody>
      <dsp:txXfrm>
        <a:off x="1934116" y="194821"/>
        <a:ext cx="1039379" cy="692919"/>
      </dsp:txXfrm>
    </dsp:sp>
    <dsp:sp modelId="{67450587-54F8-44CD-913C-ACE81641054F}">
      <dsp:nvSpPr>
        <dsp:cNvPr id="0" name=""/>
        <dsp:cNvSpPr/>
      </dsp:nvSpPr>
      <dsp:spPr>
        <a:xfrm>
          <a:off x="2953453" y="971384"/>
          <a:ext cx="2087106" cy="834842"/>
        </a:xfrm>
        <a:prstGeom prst="chevron">
          <a:avLst/>
        </a:prstGeom>
        <a:solidFill>
          <a:srgbClr val="FFC00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ysClr val="windowText" lastClr="000000"/>
              </a:solidFill>
              <a:latin typeface="Candara"/>
              <a:ea typeface="+mn-ea"/>
              <a:cs typeface="+mn-cs"/>
            </a:rPr>
            <a:t>VA = 1</a:t>
          </a:r>
        </a:p>
      </dsp:txBody>
      <dsp:txXfrm>
        <a:off x="3370874" y="971384"/>
        <a:ext cx="1252264" cy="834842"/>
      </dsp:txXfrm>
    </dsp:sp>
    <dsp:sp modelId="{723EED00-A902-4C1B-BA51-6B3E354AD6B3}">
      <dsp:nvSpPr>
        <dsp:cNvPr id="0" name=""/>
        <dsp:cNvSpPr/>
      </dsp:nvSpPr>
      <dsp:spPr>
        <a:xfrm>
          <a:off x="104392" y="1035834"/>
          <a:ext cx="1732298" cy="692919"/>
        </a:xfrm>
        <a:prstGeom prst="chevron">
          <a:avLst/>
        </a:prstGeom>
        <a:solidFill>
          <a:srgbClr val="FFC000">
            <a:alpha val="90000"/>
          </a:srgbClr>
        </a:solidFill>
        <a:ln w="15875" cap="flat" cmpd="sng" algn="ctr">
          <a:solidFill>
            <a:srgbClr val="39639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ysClr val="windowText" lastClr="000000">
                  <a:hueOff val="0"/>
                  <a:satOff val="0"/>
                  <a:lumOff val="0"/>
                  <a:alphaOff val="0"/>
                </a:sysClr>
              </a:solidFill>
              <a:latin typeface="Candara"/>
              <a:ea typeface="+mn-ea"/>
              <a:cs typeface="+mn-cs"/>
            </a:rPr>
            <a:t>Attainment=</a:t>
          </a:r>
        </a:p>
      </dsp:txBody>
      <dsp:txXfrm>
        <a:off x="450852" y="1035834"/>
        <a:ext cx="1039379" cy="692919"/>
      </dsp:txXfrm>
    </dsp:sp>
    <dsp:sp modelId="{805F9174-0F80-4276-9414-E6A9ACADCF59}">
      <dsp:nvSpPr>
        <dsp:cNvPr id="0" name=""/>
        <dsp:cNvSpPr/>
      </dsp:nvSpPr>
      <dsp:spPr>
        <a:xfrm>
          <a:off x="1587656" y="1029327"/>
          <a:ext cx="1732298" cy="692919"/>
        </a:xfrm>
        <a:prstGeom prst="chevron">
          <a:avLst/>
        </a:prstGeom>
        <a:solidFill>
          <a:srgbClr val="FFC000">
            <a:alpha val="90000"/>
          </a:srgbClr>
        </a:solidFill>
        <a:ln w="15875" cap="flat" cmpd="sng" algn="ctr">
          <a:solidFill>
            <a:srgbClr val="474B78">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ysClr val="windowText" lastClr="000000">
                  <a:hueOff val="0"/>
                  <a:satOff val="0"/>
                  <a:lumOff val="0"/>
                  <a:alphaOff val="0"/>
                </a:sysClr>
              </a:solidFill>
              <a:latin typeface="Candara"/>
              <a:ea typeface="+mn-ea"/>
              <a:cs typeface="+mn-cs"/>
            </a:rPr>
            <a:t>Expectation</a:t>
          </a:r>
        </a:p>
      </dsp:txBody>
      <dsp:txXfrm>
        <a:off x="1934116" y="1029327"/>
        <a:ext cx="1039379" cy="692919"/>
      </dsp:txXfrm>
    </dsp:sp>
    <dsp:sp modelId="{877D735F-2B43-49E9-8081-66CEDF616498}">
      <dsp:nvSpPr>
        <dsp:cNvPr id="0" name=""/>
        <dsp:cNvSpPr/>
      </dsp:nvSpPr>
      <dsp:spPr>
        <a:xfrm>
          <a:off x="2953453" y="1818908"/>
          <a:ext cx="2087106" cy="834842"/>
        </a:xfrm>
        <a:prstGeom prst="chevron">
          <a:avLst/>
        </a:prstGeom>
        <a:solidFill>
          <a:srgbClr val="FF0000"/>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ysClr val="windowText" lastClr="000000"/>
              </a:solidFill>
              <a:latin typeface="Candara"/>
              <a:ea typeface="+mn-ea"/>
              <a:cs typeface="+mn-cs"/>
            </a:rPr>
            <a:t>VA = &lt;1</a:t>
          </a:r>
        </a:p>
      </dsp:txBody>
      <dsp:txXfrm>
        <a:off x="3370874" y="1818908"/>
        <a:ext cx="1252264" cy="834842"/>
      </dsp:txXfrm>
    </dsp:sp>
    <dsp:sp modelId="{0318E6D2-6169-44C5-8FA1-959E38BA780C}">
      <dsp:nvSpPr>
        <dsp:cNvPr id="0" name=""/>
        <dsp:cNvSpPr/>
      </dsp:nvSpPr>
      <dsp:spPr>
        <a:xfrm>
          <a:off x="1584176" y="1872211"/>
          <a:ext cx="1732298" cy="692919"/>
        </a:xfrm>
        <a:prstGeom prst="chevron">
          <a:avLst/>
        </a:prstGeom>
        <a:solidFill>
          <a:srgbClr val="FF0000">
            <a:alpha val="90000"/>
          </a:srgbClr>
        </a:solidFill>
        <a:ln w="15875" cap="flat" cmpd="sng" algn="ctr">
          <a:solidFill>
            <a:srgbClr val="7D3C4A">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ysClr val="windowText" lastClr="000000">
                  <a:hueOff val="0"/>
                  <a:satOff val="0"/>
                  <a:lumOff val="0"/>
                  <a:alphaOff val="0"/>
                </a:sysClr>
              </a:solidFill>
              <a:latin typeface="Candara"/>
              <a:ea typeface="+mn-ea"/>
              <a:cs typeface="+mn-cs"/>
            </a:rPr>
            <a:t>Expectation</a:t>
          </a:r>
        </a:p>
      </dsp:txBody>
      <dsp:txXfrm>
        <a:off x="1930636" y="1872211"/>
        <a:ext cx="1039379" cy="692919"/>
      </dsp:txXfrm>
    </dsp:sp>
    <dsp:sp modelId="{9BA4DC35-5838-4BBB-9356-D7C5C30AF625}">
      <dsp:nvSpPr>
        <dsp:cNvPr id="0" name=""/>
        <dsp:cNvSpPr/>
      </dsp:nvSpPr>
      <dsp:spPr>
        <a:xfrm>
          <a:off x="148427" y="1876847"/>
          <a:ext cx="1732298" cy="692919"/>
        </a:xfrm>
        <a:prstGeom prst="chevron">
          <a:avLst/>
        </a:prstGeom>
        <a:solidFill>
          <a:srgbClr val="FF0000">
            <a:alpha val="90000"/>
          </a:srgbClr>
        </a:solidFill>
        <a:ln w="15875" cap="flat" cmpd="sng" algn="ctr">
          <a:solidFill>
            <a:srgbClr val="DA1F28">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ysClr val="windowText" lastClr="000000">
                  <a:hueOff val="0"/>
                  <a:satOff val="0"/>
                  <a:lumOff val="0"/>
                  <a:alphaOff val="0"/>
                </a:sysClr>
              </a:solidFill>
              <a:latin typeface="Candara"/>
              <a:ea typeface="+mn-ea"/>
              <a:cs typeface="+mn-cs"/>
            </a:rPr>
            <a:t>Attainment&lt;</a:t>
          </a:r>
        </a:p>
      </dsp:txBody>
      <dsp:txXfrm>
        <a:off x="494887" y="1876847"/>
        <a:ext cx="1039379" cy="6929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5" y="0"/>
            <a:ext cx="4310509" cy="343284"/>
          </a:xfrm>
          <a:prstGeom prst="rect">
            <a:avLst/>
          </a:prstGeom>
          <a:noFill/>
          <a:ln>
            <a:noFill/>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GB"/>
          </a:p>
        </p:txBody>
      </p:sp>
      <p:sp>
        <p:nvSpPr>
          <p:cNvPr id="46083" name="Rectangle 3"/>
          <p:cNvSpPr>
            <a:spLocks noGrp="1" noChangeArrowheads="1"/>
          </p:cNvSpPr>
          <p:nvPr>
            <p:ph type="dt" sz="quarter" idx="1"/>
          </p:nvPr>
        </p:nvSpPr>
        <p:spPr bwMode="auto">
          <a:xfrm>
            <a:off x="5632809" y="0"/>
            <a:ext cx="4310508" cy="343284"/>
          </a:xfrm>
          <a:prstGeom prst="rect">
            <a:avLst/>
          </a:prstGeom>
          <a:noFill/>
          <a:ln>
            <a:noFill/>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GB"/>
          </a:p>
        </p:txBody>
      </p:sp>
      <p:sp>
        <p:nvSpPr>
          <p:cNvPr id="46084" name="Rectangle 4"/>
          <p:cNvSpPr>
            <a:spLocks noGrp="1" noChangeArrowheads="1"/>
          </p:cNvSpPr>
          <p:nvPr>
            <p:ph type="ftr" sz="quarter" idx="2"/>
          </p:nvPr>
        </p:nvSpPr>
        <p:spPr bwMode="auto">
          <a:xfrm>
            <a:off x="5" y="6513622"/>
            <a:ext cx="4310509" cy="343283"/>
          </a:xfrm>
          <a:prstGeom prst="rect">
            <a:avLst/>
          </a:prstGeom>
          <a:noFill/>
          <a:ln>
            <a:noFill/>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GB"/>
          </a:p>
        </p:txBody>
      </p:sp>
      <p:sp>
        <p:nvSpPr>
          <p:cNvPr id="46085" name="Rectangle 5"/>
          <p:cNvSpPr>
            <a:spLocks noGrp="1" noChangeArrowheads="1"/>
          </p:cNvSpPr>
          <p:nvPr>
            <p:ph type="sldNum" sz="quarter" idx="3"/>
          </p:nvPr>
        </p:nvSpPr>
        <p:spPr bwMode="auto">
          <a:xfrm>
            <a:off x="5632809" y="6513622"/>
            <a:ext cx="4310508" cy="343283"/>
          </a:xfrm>
          <a:prstGeom prst="rect">
            <a:avLst/>
          </a:prstGeom>
          <a:noFill/>
          <a:ln>
            <a:noFill/>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3DFF9B02-B511-41B7-B86E-BB5F03402011}" type="slidenum">
              <a:rPr lang="en-GB"/>
              <a:pPr>
                <a:defRPr/>
              </a:pPr>
              <a:t>‹#›</a:t>
            </a:fld>
            <a:endParaRPr lang="en-GB"/>
          </a:p>
        </p:txBody>
      </p:sp>
    </p:spTree>
    <p:extLst>
      <p:ext uri="{BB962C8B-B14F-4D97-AF65-F5344CB8AC3E}">
        <p14:creationId xmlns:p14="http://schemas.microsoft.com/office/powerpoint/2010/main" val="200005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5" y="0"/>
            <a:ext cx="4310509" cy="343284"/>
          </a:xfrm>
          <a:prstGeom prst="rect">
            <a:avLst/>
          </a:prstGeom>
          <a:noFill/>
          <a:ln>
            <a:noFill/>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GB"/>
          </a:p>
        </p:txBody>
      </p:sp>
      <p:sp>
        <p:nvSpPr>
          <p:cNvPr id="51203" name="Rectangle 3"/>
          <p:cNvSpPr>
            <a:spLocks noGrp="1" noChangeArrowheads="1"/>
          </p:cNvSpPr>
          <p:nvPr>
            <p:ph type="dt" idx="1"/>
          </p:nvPr>
        </p:nvSpPr>
        <p:spPr bwMode="auto">
          <a:xfrm>
            <a:off x="5632809" y="0"/>
            <a:ext cx="4310508" cy="343284"/>
          </a:xfrm>
          <a:prstGeom prst="rect">
            <a:avLst/>
          </a:prstGeom>
          <a:noFill/>
          <a:ln>
            <a:noFill/>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3259138" y="514350"/>
            <a:ext cx="342741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995284" y="3257358"/>
            <a:ext cx="7955128" cy="3086265"/>
          </a:xfrm>
          <a:prstGeom prst="rect">
            <a:avLst/>
          </a:prstGeom>
          <a:noFill/>
          <a:ln>
            <a:noFill/>
          </a:ln>
          <a:effectLst/>
        </p:spPr>
        <p:txBody>
          <a:bodyPr vert="horz" wrap="square" lIns="91870" tIns="45935" rIns="91870" bIns="4593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06" name="Rectangle 6"/>
          <p:cNvSpPr>
            <a:spLocks noGrp="1" noChangeArrowheads="1"/>
          </p:cNvSpPr>
          <p:nvPr>
            <p:ph type="ftr" sz="quarter" idx="4"/>
          </p:nvPr>
        </p:nvSpPr>
        <p:spPr bwMode="auto">
          <a:xfrm>
            <a:off x="5" y="6513622"/>
            <a:ext cx="4310509" cy="343283"/>
          </a:xfrm>
          <a:prstGeom prst="rect">
            <a:avLst/>
          </a:prstGeom>
          <a:noFill/>
          <a:ln>
            <a:noFill/>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GB"/>
          </a:p>
        </p:txBody>
      </p:sp>
      <p:sp>
        <p:nvSpPr>
          <p:cNvPr id="51207" name="Rectangle 7"/>
          <p:cNvSpPr>
            <a:spLocks noGrp="1" noChangeArrowheads="1"/>
          </p:cNvSpPr>
          <p:nvPr>
            <p:ph type="sldNum" sz="quarter" idx="5"/>
          </p:nvPr>
        </p:nvSpPr>
        <p:spPr bwMode="auto">
          <a:xfrm>
            <a:off x="5632809" y="6513622"/>
            <a:ext cx="4310508" cy="343283"/>
          </a:xfrm>
          <a:prstGeom prst="rect">
            <a:avLst/>
          </a:prstGeom>
          <a:noFill/>
          <a:ln>
            <a:noFill/>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8C91629A-89CF-4C2C-9865-CC6C32D5498C}" type="slidenum">
              <a:rPr lang="en-GB"/>
              <a:pPr>
                <a:defRPr/>
              </a:pPr>
              <a:t>‹#›</a:t>
            </a:fld>
            <a:endParaRPr lang="en-GB"/>
          </a:p>
        </p:txBody>
      </p:sp>
    </p:spTree>
    <p:extLst>
      <p:ext uri="{BB962C8B-B14F-4D97-AF65-F5344CB8AC3E}">
        <p14:creationId xmlns:p14="http://schemas.microsoft.com/office/powerpoint/2010/main" val="407887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6442" indent="-287093" eaLnBrk="0" hangingPunct="0">
              <a:defRPr>
                <a:solidFill>
                  <a:schemeClr val="tx1"/>
                </a:solidFill>
                <a:latin typeface="Arial" charset="0"/>
              </a:defRPr>
            </a:lvl2pPr>
            <a:lvl3pPr marL="1148372" indent="-229674" eaLnBrk="0" hangingPunct="0">
              <a:defRPr>
                <a:solidFill>
                  <a:schemeClr val="tx1"/>
                </a:solidFill>
                <a:latin typeface="Arial" charset="0"/>
              </a:defRPr>
            </a:lvl3pPr>
            <a:lvl4pPr marL="1607721" indent="-229674" eaLnBrk="0" hangingPunct="0">
              <a:defRPr>
                <a:solidFill>
                  <a:schemeClr val="tx1"/>
                </a:solidFill>
                <a:latin typeface="Arial" charset="0"/>
              </a:defRPr>
            </a:lvl4pPr>
            <a:lvl5pPr marL="2067070" indent="-229674" eaLnBrk="0" hangingPunct="0">
              <a:defRPr>
                <a:solidFill>
                  <a:schemeClr val="tx1"/>
                </a:solidFill>
                <a:latin typeface="Arial" charset="0"/>
              </a:defRPr>
            </a:lvl5pPr>
            <a:lvl6pPr marL="2526419" indent="-229674" eaLnBrk="0" fontAlgn="base" hangingPunct="0">
              <a:spcBef>
                <a:spcPct val="0"/>
              </a:spcBef>
              <a:spcAft>
                <a:spcPct val="0"/>
              </a:spcAft>
              <a:defRPr>
                <a:solidFill>
                  <a:schemeClr val="tx1"/>
                </a:solidFill>
                <a:latin typeface="Arial" charset="0"/>
              </a:defRPr>
            </a:lvl6pPr>
            <a:lvl7pPr marL="2985767" indent="-229674" eaLnBrk="0" fontAlgn="base" hangingPunct="0">
              <a:spcBef>
                <a:spcPct val="0"/>
              </a:spcBef>
              <a:spcAft>
                <a:spcPct val="0"/>
              </a:spcAft>
              <a:defRPr>
                <a:solidFill>
                  <a:schemeClr val="tx1"/>
                </a:solidFill>
                <a:latin typeface="Arial" charset="0"/>
              </a:defRPr>
            </a:lvl7pPr>
            <a:lvl8pPr marL="3445116" indent="-229674" eaLnBrk="0" fontAlgn="base" hangingPunct="0">
              <a:spcBef>
                <a:spcPct val="0"/>
              </a:spcBef>
              <a:spcAft>
                <a:spcPct val="0"/>
              </a:spcAft>
              <a:defRPr>
                <a:solidFill>
                  <a:schemeClr val="tx1"/>
                </a:solidFill>
                <a:latin typeface="Arial" charset="0"/>
              </a:defRPr>
            </a:lvl8pPr>
            <a:lvl9pPr marL="3904465" indent="-229674" eaLnBrk="0" fontAlgn="base" hangingPunct="0">
              <a:spcBef>
                <a:spcPct val="0"/>
              </a:spcBef>
              <a:spcAft>
                <a:spcPct val="0"/>
              </a:spcAft>
              <a:defRPr>
                <a:solidFill>
                  <a:schemeClr val="tx1"/>
                </a:solidFill>
                <a:latin typeface="Arial" charset="0"/>
              </a:defRPr>
            </a:lvl9pPr>
          </a:lstStyle>
          <a:p>
            <a:pPr eaLnBrk="1" hangingPunct="1"/>
            <a:fld id="{7100B106-CA7A-462B-9E3C-E754271A2A10}" type="slidenum">
              <a:rPr lang="en-GB" smtClean="0"/>
              <a:pPr eaLnBrk="1" hangingPunct="1"/>
              <a:t>1</a:t>
            </a:fld>
            <a:endParaRPr lang="en-GB"/>
          </a:p>
        </p:txBody>
      </p:sp>
      <p:sp>
        <p:nvSpPr>
          <p:cNvPr id="15363" name="Rectangle 2"/>
          <p:cNvSpPr>
            <a:spLocks noGrp="1" noRot="1" noChangeAspect="1" noChangeArrowheads="1" noTextEdit="1"/>
          </p:cNvSpPr>
          <p:nvPr>
            <p:ph type="sldImg"/>
          </p:nvPr>
        </p:nvSpPr>
        <p:spPr>
          <a:xfrm>
            <a:off x="3259138" y="514350"/>
            <a:ext cx="3427412" cy="2571750"/>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01689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11</a:t>
            </a:fld>
            <a:endParaRPr lang="en-GB"/>
          </a:p>
        </p:txBody>
      </p:sp>
    </p:spTree>
    <p:extLst>
      <p:ext uri="{BB962C8B-B14F-4D97-AF65-F5344CB8AC3E}">
        <p14:creationId xmlns:p14="http://schemas.microsoft.com/office/powerpoint/2010/main" val="188741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38583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221828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324540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403444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251026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38270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128253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182983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56052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2</a:t>
            </a:fld>
            <a:endParaRPr lang="en-GB"/>
          </a:p>
        </p:txBody>
      </p:sp>
    </p:spTree>
    <p:extLst>
      <p:ext uri="{BB962C8B-B14F-4D97-AF65-F5344CB8AC3E}">
        <p14:creationId xmlns:p14="http://schemas.microsoft.com/office/powerpoint/2010/main" val="578363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2FEEE85-DB43-4142-8A6F-54AC91682CCB}"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221756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6442" indent="-287093" eaLnBrk="0" hangingPunct="0">
              <a:defRPr>
                <a:solidFill>
                  <a:schemeClr val="tx1"/>
                </a:solidFill>
                <a:latin typeface="Arial" charset="0"/>
              </a:defRPr>
            </a:lvl2pPr>
            <a:lvl3pPr marL="1148372" indent="-229674" eaLnBrk="0" hangingPunct="0">
              <a:defRPr>
                <a:solidFill>
                  <a:schemeClr val="tx1"/>
                </a:solidFill>
                <a:latin typeface="Arial" charset="0"/>
              </a:defRPr>
            </a:lvl3pPr>
            <a:lvl4pPr marL="1607721" indent="-229674" eaLnBrk="0" hangingPunct="0">
              <a:defRPr>
                <a:solidFill>
                  <a:schemeClr val="tx1"/>
                </a:solidFill>
                <a:latin typeface="Arial" charset="0"/>
              </a:defRPr>
            </a:lvl4pPr>
            <a:lvl5pPr marL="2067070" indent="-229674" eaLnBrk="0" hangingPunct="0">
              <a:defRPr>
                <a:solidFill>
                  <a:schemeClr val="tx1"/>
                </a:solidFill>
                <a:latin typeface="Arial" charset="0"/>
              </a:defRPr>
            </a:lvl5pPr>
            <a:lvl6pPr marL="2526419" indent="-229674" eaLnBrk="0" fontAlgn="base" hangingPunct="0">
              <a:spcBef>
                <a:spcPct val="0"/>
              </a:spcBef>
              <a:spcAft>
                <a:spcPct val="0"/>
              </a:spcAft>
              <a:defRPr>
                <a:solidFill>
                  <a:schemeClr val="tx1"/>
                </a:solidFill>
                <a:latin typeface="Arial" charset="0"/>
              </a:defRPr>
            </a:lvl6pPr>
            <a:lvl7pPr marL="2985767" indent="-229674" eaLnBrk="0" fontAlgn="base" hangingPunct="0">
              <a:spcBef>
                <a:spcPct val="0"/>
              </a:spcBef>
              <a:spcAft>
                <a:spcPct val="0"/>
              </a:spcAft>
              <a:defRPr>
                <a:solidFill>
                  <a:schemeClr val="tx1"/>
                </a:solidFill>
                <a:latin typeface="Arial" charset="0"/>
              </a:defRPr>
            </a:lvl7pPr>
            <a:lvl8pPr marL="3445116" indent="-229674" eaLnBrk="0" fontAlgn="base" hangingPunct="0">
              <a:spcBef>
                <a:spcPct val="0"/>
              </a:spcBef>
              <a:spcAft>
                <a:spcPct val="0"/>
              </a:spcAft>
              <a:defRPr>
                <a:solidFill>
                  <a:schemeClr val="tx1"/>
                </a:solidFill>
                <a:latin typeface="Arial" charset="0"/>
              </a:defRPr>
            </a:lvl8pPr>
            <a:lvl9pPr marL="3904465" indent="-229674" eaLnBrk="0" fontAlgn="base" hangingPunct="0">
              <a:spcBef>
                <a:spcPct val="0"/>
              </a:spcBef>
              <a:spcAft>
                <a:spcPct val="0"/>
              </a:spcAft>
              <a:defRPr>
                <a:solidFill>
                  <a:schemeClr val="tx1"/>
                </a:solidFill>
                <a:latin typeface="Arial" charset="0"/>
              </a:defRPr>
            </a:lvl9pPr>
          </a:lstStyle>
          <a:p>
            <a:pPr eaLnBrk="1" hangingPunct="1"/>
            <a:fld id="{7100B106-CA7A-462B-9E3C-E754271A2A10}" type="slidenum">
              <a:rPr lang="en-GB" smtClean="0"/>
              <a:pPr eaLnBrk="1" hangingPunct="1"/>
              <a:t>26</a:t>
            </a:fld>
            <a:endParaRPr lang="en-GB"/>
          </a:p>
        </p:txBody>
      </p:sp>
      <p:sp>
        <p:nvSpPr>
          <p:cNvPr id="15363" name="Rectangle 2"/>
          <p:cNvSpPr>
            <a:spLocks noGrp="1" noRot="1" noChangeAspect="1" noChangeArrowheads="1" noTextEdit="1"/>
          </p:cNvSpPr>
          <p:nvPr>
            <p:ph type="sldImg"/>
          </p:nvPr>
        </p:nvSpPr>
        <p:spPr>
          <a:xfrm>
            <a:off x="3259138" y="514350"/>
            <a:ext cx="3427412" cy="2571750"/>
          </a:xfrm>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88639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past decade,</a:t>
            </a:r>
            <a:r>
              <a:rPr lang="en-GB" baseline="0" dirty="0"/>
              <a:t> the University of Wolverhampton has been working on a number of projects relating to attainment and the award gap.</a:t>
            </a:r>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3</a:t>
            </a:fld>
            <a:endParaRPr lang="en-GB"/>
          </a:p>
        </p:txBody>
      </p:sp>
    </p:spTree>
    <p:extLst>
      <p:ext uri="{BB962C8B-B14F-4D97-AF65-F5344CB8AC3E}">
        <p14:creationId xmlns:p14="http://schemas.microsoft.com/office/powerpoint/2010/main" val="280252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r>
              <a:rPr lang="en-GB" dirty="0"/>
              <a:t>Cousin and Cureton (2012)</a:t>
            </a:r>
            <a:r>
              <a:rPr lang="en-GB" baseline="0" dirty="0"/>
              <a:t> identified four factors that impact upon student attainment:</a:t>
            </a:r>
            <a:endParaRPr lang="en-GB" dirty="0"/>
          </a:p>
          <a:p>
            <a:pPr marL="229674" indent="-229674" defTabSz="918698">
              <a:buFont typeface="+mj-lt"/>
              <a:buAutoNum type="arabicPeriod"/>
              <a:defRPr/>
            </a:pPr>
            <a:r>
              <a:rPr lang="en-GB" dirty="0"/>
              <a:t>Relational</a:t>
            </a:r>
            <a:r>
              <a:rPr lang="en-GB" baseline="0" dirty="0"/>
              <a:t> factors: </a:t>
            </a:r>
            <a:r>
              <a:rPr lang="en-GB" dirty="0">
                <a:solidFill>
                  <a:srgbClr val="002554"/>
                </a:solidFill>
                <a:latin typeface="Arial" panose="020B0604020202020204" pitchFamily="34" charset="0"/>
                <a:ea typeface="Times New Roman" panose="02020603050405020304" pitchFamily="18" charset="0"/>
                <a:cs typeface="Times New Roman" panose="02020603050405020304" pitchFamily="18" charset="0"/>
              </a:rPr>
              <a:t>i.e. factors relating to the way in which students connect with their peers, their lecturers and their department and university. Connected to the concept of belongingness</a:t>
            </a:r>
            <a:endParaRPr lang="en-GB" dirty="0"/>
          </a:p>
          <a:p>
            <a:pPr marL="229674" indent="-229674" defTabSz="918698">
              <a:buFont typeface="+mj-lt"/>
              <a:buAutoNum type="arabicPeriod"/>
              <a:defRPr/>
            </a:pPr>
            <a:r>
              <a:rPr lang="en-GB" dirty="0"/>
              <a:t>Aspects of pedagogy: </a:t>
            </a:r>
            <a:r>
              <a:rPr lang="en-GB" dirty="0">
                <a:solidFill>
                  <a:srgbClr val="002554"/>
                </a:solidFill>
                <a:latin typeface="Arial" panose="020B0604020202020204" pitchFamily="34" charset="0"/>
                <a:ea typeface="Times New Roman" panose="02020603050405020304" pitchFamily="18" charset="0"/>
                <a:cs typeface="Times New Roman" panose="02020603050405020304" pitchFamily="18" charset="0"/>
              </a:rPr>
              <a:t>i.e. inclusivity of the learning environment, focusing mainly on the curriculum. The focus for many students and members of staff is the accessibility of assessments and the associated learning support</a:t>
            </a:r>
            <a:endParaRPr lang="en-GB" dirty="0"/>
          </a:p>
          <a:p>
            <a:pPr marL="229674" indent="-229674" defTabSz="918698">
              <a:buFont typeface="+mj-lt"/>
              <a:buAutoNum type="arabicPeriod"/>
              <a:defRPr/>
            </a:pPr>
            <a:r>
              <a:rPr lang="en-GB" dirty="0">
                <a:solidFill>
                  <a:srgbClr val="002554"/>
                </a:solidFill>
                <a:latin typeface="Arial" panose="020B0604020202020204" pitchFamily="34" charset="0"/>
                <a:cs typeface="Times New Roman" panose="02020603050405020304" pitchFamily="18" charset="0"/>
              </a:rPr>
              <a:t>Social and cultural capital: </a:t>
            </a:r>
            <a:r>
              <a:rPr lang="en-GB" dirty="0">
                <a:solidFill>
                  <a:srgbClr val="002554"/>
                </a:solidFill>
                <a:latin typeface="Arial" panose="020B0604020202020204" pitchFamily="34" charset="0"/>
                <a:ea typeface="Times New Roman" panose="02020603050405020304" pitchFamily="18" charset="0"/>
                <a:cs typeface="Times New Roman" panose="02020603050405020304" pitchFamily="18" charset="0"/>
              </a:rPr>
              <a:t>i.e. students’ knowledge to help them negotiate and understand the physical and social structures of the HE environment, including the use of language and terminology. Can also include students’ understanding of the difference between FE and HE.</a:t>
            </a:r>
            <a:endParaRPr lang="en-GB" dirty="0"/>
          </a:p>
          <a:p>
            <a:pPr marL="229674" indent="-229674" defTabSz="918698">
              <a:buFont typeface="+mj-lt"/>
              <a:buAutoNum type="arabicPeriod"/>
              <a:defRPr/>
            </a:pPr>
            <a:r>
              <a:rPr lang="en-GB" dirty="0"/>
              <a:t>Psycho-social processes: </a:t>
            </a:r>
            <a:r>
              <a:rPr lang="en-GB" dirty="0">
                <a:solidFill>
                  <a:srgbClr val="002554"/>
                </a:solidFill>
                <a:latin typeface="Arial" panose="020B0604020202020204" pitchFamily="34" charset="0"/>
                <a:ea typeface="Times New Roman" panose="02020603050405020304" pitchFamily="18" charset="0"/>
                <a:cs typeface="Times New Roman" panose="02020603050405020304" pitchFamily="18" charset="0"/>
              </a:rPr>
              <a:t>i.e. the psychological and sociological processes that have the potential to influence student success, but which can lead to marginalisation if not challenged. Can include the development of students’ academic identity and the fear of stereotype threat. May impact upon students’ sense of belonging</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4</a:t>
            </a:fld>
            <a:endParaRPr lang="en-GB"/>
          </a:p>
        </p:txBody>
      </p:sp>
    </p:spTree>
    <p:extLst>
      <p:ext uri="{BB962C8B-B14F-4D97-AF65-F5344CB8AC3E}">
        <p14:creationId xmlns:p14="http://schemas.microsoft.com/office/powerpoint/2010/main" val="109855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development of a sense</a:t>
            </a:r>
            <a:r>
              <a:rPr lang="en-GB" baseline="0" dirty="0"/>
              <a:t> of belonging was highlighted as a key issue through the What Works? project.</a:t>
            </a:r>
          </a:p>
          <a:p>
            <a:r>
              <a:rPr lang="en-GB" baseline="0" dirty="0"/>
              <a:t>Also highlighted as a key issue in the UUK / NUS (2019) #</a:t>
            </a:r>
            <a:r>
              <a:rPr lang="en-GB" baseline="0" dirty="0" err="1"/>
              <a:t>closingthegap</a:t>
            </a:r>
            <a:r>
              <a:rPr lang="en-GB" baseline="0" dirty="0"/>
              <a:t> report:</a:t>
            </a:r>
          </a:p>
          <a:p>
            <a:r>
              <a:rPr lang="en-GB" dirty="0"/>
              <a:t>BELONGING (p.18)</a:t>
            </a:r>
          </a:p>
          <a:p>
            <a:r>
              <a:rPr lang="en-GB" dirty="0"/>
              <a:t>“A strong theme in the literature is the importance of inclusion and belonging. NUS (2011) found that when BAME students were asked why they were ‘less likely’ to be satisfied with their experience and less likely to get a first or upper second, respondents repeatedly cited feelings of discomfort, isolation and a sense of not belonging. HEFCE and the Paul Hamlyn Foundation ran a programme on student retention and success (Thomas, 2012) which found that a sense of belonging is crucial to retention and success. This looked at seven programmes being delivered collaboratively across 22 institutions. The evaluation identified belonging as an important factor and concluded that ‘academic programmes and high-quality student-centred learning and teaching must be a primary focus for effective student retention and success’ (Thomas, 2012, p.6).”</a:t>
            </a:r>
          </a:p>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5</a:t>
            </a:fld>
            <a:endParaRPr lang="en-GB"/>
          </a:p>
        </p:txBody>
      </p:sp>
    </p:spTree>
    <p:extLst>
      <p:ext uri="{BB962C8B-B14F-4D97-AF65-F5344CB8AC3E}">
        <p14:creationId xmlns:p14="http://schemas.microsoft.com/office/powerpoint/2010/main" val="196535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‘What Works?’</a:t>
            </a:r>
            <a:r>
              <a:rPr lang="en-GB" baseline="0" dirty="0"/>
              <a:t> project identified a number of findings relating to students’ sense of belonging.</a:t>
            </a:r>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6</a:t>
            </a:fld>
            <a:endParaRPr lang="en-GB"/>
          </a:p>
        </p:txBody>
      </p:sp>
    </p:spTree>
    <p:extLst>
      <p:ext uri="{BB962C8B-B14F-4D97-AF65-F5344CB8AC3E}">
        <p14:creationId xmlns:p14="http://schemas.microsoft.com/office/powerpoint/2010/main" val="378673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discussed being ‘part of the family’ in relation to their</a:t>
            </a:r>
            <a:r>
              <a:rPr lang="en-GB" baseline="0" dirty="0"/>
              <a:t> university life.  Some levels of belonging were stronger than others, with peers being strongest followed by: course; university; and then university buildings.</a:t>
            </a:r>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7</a:t>
            </a:fld>
            <a:endParaRPr lang="en-GB"/>
          </a:p>
        </p:txBody>
      </p:sp>
    </p:spTree>
    <p:extLst>
      <p:ext uri="{BB962C8B-B14F-4D97-AF65-F5344CB8AC3E}">
        <p14:creationId xmlns:p14="http://schemas.microsoft.com/office/powerpoint/2010/main" val="381988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8</a:t>
            </a:fld>
            <a:endParaRPr lang="en-GB"/>
          </a:p>
        </p:txBody>
      </p:sp>
    </p:spTree>
    <p:extLst>
      <p:ext uri="{BB962C8B-B14F-4D97-AF65-F5344CB8AC3E}">
        <p14:creationId xmlns:p14="http://schemas.microsoft.com/office/powerpoint/2010/main" val="132602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r>
              <a:rPr lang="en-GB" altLang="en-US" dirty="0"/>
              <a:t>Howell-Richardson (2012) notes that “assessments point create a ‘pedagogic battlefield between students &amp; lecturers’”.</a:t>
            </a:r>
          </a:p>
          <a:p>
            <a:pPr defTabSz="918698">
              <a:defRPr/>
            </a:pPr>
            <a:r>
              <a:rPr lang="en-GB" altLang="en-US" dirty="0"/>
              <a:t>(</a:t>
            </a:r>
            <a:r>
              <a:rPr lang="en-GB" dirty="0"/>
              <a:t>Howell-Richardson, C. (2012) </a:t>
            </a:r>
            <a:r>
              <a:rPr lang="en-GB" i="1" dirty="0"/>
              <a:t>Challenges in Academic Writing’ Project</a:t>
            </a:r>
            <a:r>
              <a:rPr lang="en-GB" dirty="0"/>
              <a:t>. Unpublished research data. Coventry University: Centre for Academic Writing)</a:t>
            </a:r>
          </a:p>
        </p:txBody>
      </p:sp>
      <p:sp>
        <p:nvSpPr>
          <p:cNvPr id="4" name="Slide Number Placeholder 3"/>
          <p:cNvSpPr>
            <a:spLocks noGrp="1"/>
          </p:cNvSpPr>
          <p:nvPr>
            <p:ph type="sldNum" sz="quarter" idx="10"/>
          </p:nvPr>
        </p:nvSpPr>
        <p:spPr/>
        <p:txBody>
          <a:bodyPr/>
          <a:lstStyle/>
          <a:p>
            <a:pPr>
              <a:defRPr/>
            </a:pPr>
            <a:fld id="{8C91629A-89CF-4C2C-9865-CC6C32D5498C}" type="slidenum">
              <a:rPr lang="en-GB" smtClean="0"/>
              <a:pPr>
                <a:defRPr/>
              </a:pPr>
              <a:t>9</a:t>
            </a:fld>
            <a:endParaRPr lang="en-GB"/>
          </a:p>
        </p:txBody>
      </p:sp>
    </p:spTree>
    <p:extLst>
      <p:ext uri="{BB962C8B-B14F-4D97-AF65-F5344CB8AC3E}">
        <p14:creationId xmlns:p14="http://schemas.microsoft.com/office/powerpoint/2010/main" val="3568552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2512921"/>
            <a:ext cx="7772400" cy="1470025"/>
          </a:xfrm>
        </p:spPr>
        <p:txBody>
          <a:bodyPr/>
          <a:lstStyle>
            <a:lvl1pPr algn="l">
              <a:defRPr b="1">
                <a:solidFill>
                  <a:schemeClr val="bg1"/>
                </a:solidFill>
              </a:defRPr>
            </a:lvl1pPr>
          </a:lstStyle>
          <a:p>
            <a:pPr lvl="0"/>
            <a:r>
              <a:rPr lang="en-GB" noProof="0" dirty="0"/>
              <a:t>Click to edit Master title style</a:t>
            </a:r>
          </a:p>
        </p:txBody>
      </p:sp>
      <p:sp>
        <p:nvSpPr>
          <p:cNvPr id="4099" name="Rectangle 3"/>
          <p:cNvSpPr>
            <a:spLocks noGrp="1" noChangeArrowheads="1"/>
          </p:cNvSpPr>
          <p:nvPr>
            <p:ph type="subTitle" idx="1"/>
          </p:nvPr>
        </p:nvSpPr>
        <p:spPr>
          <a:xfrm>
            <a:off x="395536" y="4268688"/>
            <a:ext cx="6400800" cy="1752600"/>
          </a:xfrm>
        </p:spPr>
        <p:txBody>
          <a:bodyPr/>
          <a:lstStyle>
            <a:lvl1pPr marL="0" indent="0" algn="l">
              <a:buFontTx/>
              <a:buNone/>
              <a:defRPr>
                <a:solidFill>
                  <a:schemeClr val="bg1"/>
                </a:solidFill>
                <a:latin typeface="Rockwell" pitchFamily="18" charset="0"/>
              </a:defRPr>
            </a:lvl1pPr>
          </a:lstStyle>
          <a:p>
            <a:pPr lvl="0"/>
            <a:r>
              <a:rPr lang="en-GB" noProof="0" dirty="0"/>
              <a:t>Click to edit Master subtitle style</a:t>
            </a:r>
          </a:p>
        </p:txBody>
      </p:sp>
    </p:spTree>
    <p:extLst>
      <p:ext uri="{BB962C8B-B14F-4D97-AF65-F5344CB8AC3E}">
        <p14:creationId xmlns:p14="http://schemas.microsoft.com/office/powerpoint/2010/main" val="23158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13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700" y="990603"/>
            <a:ext cx="2105025" cy="5462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90603"/>
            <a:ext cx="6167438" cy="5462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025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descr="Beige shaded box for background." title="Shaded box"/>
          <p:cNvSpPr/>
          <p:nvPr userDrawn="1"/>
        </p:nvSpPr>
        <p:spPr>
          <a:xfrm>
            <a:off x="0" y="980728"/>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62" y="1267200"/>
            <a:ext cx="8424863" cy="1143000"/>
          </a:xfrm>
        </p:spPr>
        <p:txBody>
          <a:bodyPr/>
          <a:lstStyle>
            <a:lvl1pPr>
              <a:defRPr>
                <a:solidFill>
                  <a:srgbClr val="0D184E"/>
                </a:solidFill>
              </a:defRPr>
            </a:lvl1pPr>
          </a:lstStyle>
          <a:p>
            <a:r>
              <a:rPr lang="en-US"/>
              <a:t>Click to edit Master title style</a:t>
            </a:r>
            <a:endParaRPr lang="en-GB"/>
          </a:p>
        </p:txBody>
      </p:sp>
      <p:sp>
        <p:nvSpPr>
          <p:cNvPr id="3" name="Content Placeholder 2"/>
          <p:cNvSpPr>
            <a:spLocks noGrp="1"/>
          </p:cNvSpPr>
          <p:nvPr>
            <p:ph idx="1"/>
          </p:nvPr>
        </p:nvSpPr>
        <p:spPr>
          <a:xfrm>
            <a:off x="323862" y="2412000"/>
            <a:ext cx="8424863" cy="4321175"/>
          </a:xfrm>
        </p:spPr>
        <p:txBody>
          <a:bodyPr/>
          <a:lstStyle>
            <a:lvl1pPr>
              <a:defRPr sz="2800">
                <a:solidFill>
                  <a:srgbClr val="0D184E"/>
                </a:solidFill>
              </a:defRPr>
            </a:lvl1pPr>
            <a:lvl2pPr>
              <a:defRPr sz="2400">
                <a:solidFill>
                  <a:srgbClr val="0D184E"/>
                </a:solidFill>
              </a:defRPr>
            </a:lvl2pPr>
            <a:lvl3pPr>
              <a:defRPr>
                <a:solidFill>
                  <a:srgbClr val="0D184E"/>
                </a:solidFill>
              </a:defRPr>
            </a:lvl3pPr>
            <a:lvl4pPr>
              <a:defRPr>
                <a:solidFill>
                  <a:srgbClr val="0D184E"/>
                </a:solidFill>
              </a:defRPr>
            </a:lvl4pPr>
            <a:lvl5pPr>
              <a:defRPr>
                <a:solidFill>
                  <a:srgbClr val="0D18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15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234873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980728"/>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862" y="1940981"/>
            <a:ext cx="8424863"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323850" y="2852247"/>
            <a:ext cx="4135438"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700" y="2852247"/>
            <a:ext cx="413702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127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0" y="980728"/>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1513913"/>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774389"/>
            <a:ext cx="4040188"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41414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2774389"/>
            <a:ext cx="4041775" cy="639763"/>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341414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75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980728"/>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774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0" y="980728"/>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0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594873"/>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948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2" y="2756931"/>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440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04802"/>
            <a:ext cx="5486400" cy="3122777"/>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GB"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166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62" y="1196752"/>
            <a:ext cx="8424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051" name="Rectangle 3"/>
          <p:cNvSpPr>
            <a:spLocks noGrp="1" noChangeArrowheads="1"/>
          </p:cNvSpPr>
          <p:nvPr>
            <p:ph type="body" idx="1"/>
          </p:nvPr>
        </p:nvSpPr>
        <p:spPr bwMode="auto">
          <a:xfrm>
            <a:off x="323862" y="2338173"/>
            <a:ext cx="84248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178" algn="l" rtl="0" fontAlgn="base">
        <a:spcBef>
          <a:spcPct val="0"/>
        </a:spcBef>
        <a:spcAft>
          <a:spcPct val="0"/>
        </a:spcAft>
        <a:defRPr sz="3600">
          <a:solidFill>
            <a:schemeClr val="tx2"/>
          </a:solidFill>
          <a:latin typeface="Rockwell" pitchFamily="18" charset="0"/>
        </a:defRPr>
      </a:lvl6pPr>
      <a:lvl7pPr marL="914355" algn="l" rtl="0" fontAlgn="base">
        <a:spcBef>
          <a:spcPct val="0"/>
        </a:spcBef>
        <a:spcAft>
          <a:spcPct val="0"/>
        </a:spcAft>
        <a:defRPr sz="3600">
          <a:solidFill>
            <a:schemeClr val="tx2"/>
          </a:solidFill>
          <a:latin typeface="Rockwell" pitchFamily="18" charset="0"/>
        </a:defRPr>
      </a:lvl7pPr>
      <a:lvl8pPr marL="1371532" algn="l" rtl="0" fontAlgn="base">
        <a:spcBef>
          <a:spcPct val="0"/>
        </a:spcBef>
        <a:spcAft>
          <a:spcPct val="0"/>
        </a:spcAft>
        <a:defRPr sz="3600">
          <a:solidFill>
            <a:schemeClr val="tx2"/>
          </a:solidFill>
          <a:latin typeface="Rockwell" pitchFamily="18" charset="0"/>
        </a:defRPr>
      </a:lvl8pPr>
      <a:lvl9pPr marL="1828709" algn="l" rtl="0" fontAlgn="base">
        <a:spcBef>
          <a:spcPct val="0"/>
        </a:spcBef>
        <a:spcAft>
          <a:spcPct val="0"/>
        </a:spcAft>
        <a:defRPr sz="3600">
          <a:solidFill>
            <a:schemeClr val="tx2"/>
          </a:solidFill>
          <a:latin typeface="Rockwell" pitchFamily="18"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21100/compass.v12i1.942" TargetMode="External"/><Relationship Id="rId2" Type="http://schemas.openxmlformats.org/officeDocument/2006/relationships/hyperlink" Target="https://www.heacademy.ac.uk/system/files/projects/worlverhampton_2010_disa_final_report.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universitiesuk.ac.uk/policy-and-analysis/reports/Pages/bame-student-attainment-uk-universities-closing-the-gap.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4104" y="1966441"/>
            <a:ext cx="7772400" cy="1102519"/>
          </a:xfrm>
        </p:spPr>
        <p:txBody>
          <a:bodyPr/>
          <a:lstStyle/>
          <a:p>
            <a:pPr eaLnBrk="1" hangingPunct="1"/>
            <a:r>
              <a:rPr lang="en-GB" sz="2400" b="0" dirty="0" err="1">
                <a:solidFill>
                  <a:srgbClr val="FACB18"/>
                </a:solidFill>
              </a:rPr>
              <a:t>eSTEeM</a:t>
            </a:r>
            <a:endParaRPr lang="en-GB" sz="2400" b="0" dirty="0">
              <a:solidFill>
                <a:srgbClr val="FACB18"/>
              </a:solidFill>
            </a:endParaRPr>
          </a:p>
        </p:txBody>
      </p:sp>
      <p:sp>
        <p:nvSpPr>
          <p:cNvPr id="4099" name="Rectangle 3"/>
          <p:cNvSpPr>
            <a:spLocks noGrp="1" noChangeArrowheads="1"/>
          </p:cNvSpPr>
          <p:nvPr>
            <p:ph type="subTitle" idx="1"/>
          </p:nvPr>
        </p:nvSpPr>
        <p:spPr>
          <a:xfrm>
            <a:off x="107504" y="2758529"/>
            <a:ext cx="6984776" cy="1752600"/>
          </a:xfrm>
        </p:spPr>
        <p:txBody>
          <a:bodyPr/>
          <a:lstStyle/>
          <a:p>
            <a:pPr eaLnBrk="1" hangingPunct="1"/>
            <a:r>
              <a:rPr lang="en-GB" b="1" dirty="0"/>
              <a:t>Addressing Disparities in Student Success: enhancing BAME students' achievement</a:t>
            </a:r>
          </a:p>
        </p:txBody>
      </p:sp>
      <p:sp>
        <p:nvSpPr>
          <p:cNvPr id="4" name="Rectangle 2"/>
          <p:cNvSpPr txBox="1">
            <a:spLocks noChangeArrowheads="1"/>
          </p:cNvSpPr>
          <p:nvPr/>
        </p:nvSpPr>
        <p:spPr bwMode="auto">
          <a:xfrm>
            <a:off x="144104" y="4630737"/>
            <a:ext cx="7772400"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a:solidFill>
                  <a:schemeClr val="tx2"/>
                </a:solidFill>
                <a:latin typeface="Rockwell" pitchFamily="18" charset="0"/>
              </a:defRPr>
            </a:lvl2pPr>
            <a:lvl3pPr algn="l" rtl="0" eaLnBrk="0" fontAlgn="base" hangingPunct="0">
              <a:spcBef>
                <a:spcPct val="0"/>
              </a:spcBef>
              <a:spcAft>
                <a:spcPct val="0"/>
              </a:spcAft>
              <a:defRPr sz="3600">
                <a:solidFill>
                  <a:schemeClr val="tx2"/>
                </a:solidFill>
                <a:latin typeface="Rockwell" pitchFamily="18" charset="0"/>
              </a:defRPr>
            </a:lvl3pPr>
            <a:lvl4pPr algn="l" rtl="0" eaLnBrk="0" fontAlgn="base" hangingPunct="0">
              <a:spcBef>
                <a:spcPct val="0"/>
              </a:spcBef>
              <a:spcAft>
                <a:spcPct val="0"/>
              </a:spcAft>
              <a:defRPr sz="3600">
                <a:solidFill>
                  <a:schemeClr val="tx2"/>
                </a:solidFill>
                <a:latin typeface="Rockwell" pitchFamily="18" charset="0"/>
              </a:defRPr>
            </a:lvl4pPr>
            <a:lvl5pPr algn="l" rtl="0" eaLnBrk="0" fontAlgn="base" hangingPunct="0">
              <a:spcBef>
                <a:spcPct val="0"/>
              </a:spcBef>
              <a:spcAft>
                <a:spcPct val="0"/>
              </a:spcAft>
              <a:defRPr sz="3600">
                <a:solidFill>
                  <a:schemeClr val="tx2"/>
                </a:solidFill>
                <a:latin typeface="Rockwell" pitchFamily="18" charset="0"/>
              </a:defRPr>
            </a:lvl5pPr>
            <a:lvl6pPr marL="457178" algn="l" rtl="0" fontAlgn="base">
              <a:spcBef>
                <a:spcPct val="0"/>
              </a:spcBef>
              <a:spcAft>
                <a:spcPct val="0"/>
              </a:spcAft>
              <a:defRPr sz="3600">
                <a:solidFill>
                  <a:schemeClr val="tx2"/>
                </a:solidFill>
                <a:latin typeface="Rockwell" pitchFamily="18" charset="0"/>
              </a:defRPr>
            </a:lvl6pPr>
            <a:lvl7pPr marL="914355" algn="l" rtl="0" fontAlgn="base">
              <a:spcBef>
                <a:spcPct val="0"/>
              </a:spcBef>
              <a:spcAft>
                <a:spcPct val="0"/>
              </a:spcAft>
              <a:defRPr sz="3600">
                <a:solidFill>
                  <a:schemeClr val="tx2"/>
                </a:solidFill>
                <a:latin typeface="Rockwell" pitchFamily="18" charset="0"/>
              </a:defRPr>
            </a:lvl7pPr>
            <a:lvl8pPr marL="1371532" algn="l" rtl="0" fontAlgn="base">
              <a:spcBef>
                <a:spcPct val="0"/>
              </a:spcBef>
              <a:spcAft>
                <a:spcPct val="0"/>
              </a:spcAft>
              <a:defRPr sz="3600">
                <a:solidFill>
                  <a:schemeClr val="tx2"/>
                </a:solidFill>
                <a:latin typeface="Rockwell" pitchFamily="18" charset="0"/>
              </a:defRPr>
            </a:lvl8pPr>
            <a:lvl9pPr marL="1828709" algn="l" rtl="0" fontAlgn="base">
              <a:spcBef>
                <a:spcPct val="0"/>
              </a:spcBef>
              <a:spcAft>
                <a:spcPct val="0"/>
              </a:spcAft>
              <a:defRPr sz="3600">
                <a:solidFill>
                  <a:schemeClr val="tx2"/>
                </a:solidFill>
                <a:latin typeface="Rockwell" pitchFamily="18" charset="0"/>
              </a:defRPr>
            </a:lvl9pPr>
          </a:lstStyle>
          <a:p>
            <a:pPr eaLnBrk="1" hangingPunct="1"/>
            <a:r>
              <a:rPr lang="en-GB" sz="2400" b="0" kern="0" dirty="0">
                <a:solidFill>
                  <a:srgbClr val="FEE814"/>
                </a:solidFill>
              </a:rPr>
              <a:t>Phil Gravestock</a:t>
            </a:r>
            <a:br>
              <a:rPr lang="en-GB" sz="2400" b="0" kern="0" dirty="0">
                <a:solidFill>
                  <a:srgbClr val="FEE814"/>
                </a:solidFill>
              </a:rPr>
            </a:br>
            <a:r>
              <a:rPr lang="en-GB" sz="1800" b="0" kern="0" dirty="0">
                <a:solidFill>
                  <a:srgbClr val="FEE814"/>
                </a:solidFill>
              </a:rPr>
              <a:t>p.gravestock@wlv.ac.uk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835200"/>
            <a:ext cx="8424863" cy="1143000"/>
          </a:xfrm>
        </p:spPr>
        <p:txBody>
          <a:bodyPr/>
          <a:lstStyle/>
          <a:p>
            <a:r>
              <a:rPr lang="en-GB" i="1" dirty="0"/>
              <a:t>What Works? </a:t>
            </a:r>
            <a:r>
              <a:rPr lang="en-GB" dirty="0"/>
              <a:t>Recommendations</a:t>
            </a:r>
          </a:p>
        </p:txBody>
      </p:sp>
      <p:sp>
        <p:nvSpPr>
          <p:cNvPr id="3" name="Content Placeholder 2"/>
          <p:cNvSpPr>
            <a:spLocks noGrp="1"/>
          </p:cNvSpPr>
          <p:nvPr>
            <p:ph idx="1"/>
          </p:nvPr>
        </p:nvSpPr>
        <p:spPr>
          <a:xfrm>
            <a:off x="323862" y="1872000"/>
            <a:ext cx="8424863" cy="4321175"/>
          </a:xfrm>
        </p:spPr>
        <p:txBody>
          <a:bodyPr/>
          <a:lstStyle/>
          <a:p>
            <a:pPr marL="514350" indent="-514350">
              <a:buFont typeface="+mj-lt"/>
              <a:buAutoNum type="arabicPeriod"/>
            </a:pPr>
            <a:r>
              <a:rPr lang="en-GB" dirty="0"/>
              <a:t>Clear (and concise) assessment briefs</a:t>
            </a:r>
          </a:p>
          <a:p>
            <a:pPr marL="514350" indent="-514350">
              <a:buFont typeface="+mj-lt"/>
              <a:buAutoNum type="arabicPeriod"/>
            </a:pPr>
            <a:r>
              <a:rPr lang="en-GB" dirty="0"/>
              <a:t>Assessment unpacking –  variations of student-led approaches</a:t>
            </a:r>
          </a:p>
          <a:p>
            <a:pPr marL="514350" indent="-514350">
              <a:buFont typeface="+mj-lt"/>
              <a:buAutoNum type="arabicPeriod"/>
            </a:pPr>
            <a:r>
              <a:rPr lang="en-GB" dirty="0"/>
              <a:t>Course level assessment café during revision week</a:t>
            </a:r>
          </a:p>
        </p:txBody>
      </p:sp>
      <p:pic>
        <p:nvPicPr>
          <p:cNvPr id="4" name="Picture 3" descr="Decorative image showing the banner for the 'What Works?' project, funded by the Paul Hamlyn Foundation, Higher Education Academy and Action on Access." title="What Works bann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503624"/>
            <a:ext cx="9144000" cy="1381760"/>
          </a:xfrm>
          <a:prstGeom prst="rect">
            <a:avLst/>
          </a:prstGeom>
        </p:spPr>
      </p:pic>
      <p:pic>
        <p:nvPicPr>
          <p:cNvPr id="9" name="Picture 8" descr="Decorative image showing a branded bookmark icon." title="Bookmark ic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65568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DRIVER project</a:t>
            </a:r>
          </a:p>
        </p:txBody>
      </p:sp>
      <p:sp>
        <p:nvSpPr>
          <p:cNvPr id="4" name="Content Placeholder 3"/>
          <p:cNvSpPr>
            <a:spLocks noGrp="1"/>
          </p:cNvSpPr>
          <p:nvPr>
            <p:ph idx="1"/>
          </p:nvPr>
        </p:nvSpPr>
        <p:spPr/>
        <p:txBody>
          <a:bodyPr/>
          <a:lstStyle/>
          <a:p>
            <a:r>
              <a:rPr lang="en-GB" sz="1100" dirty="0"/>
              <a:t>A concept map showing the activities undertaken by the University of Wolverhampton for the DRIVER project, and the links between these activities.  The key activities are:</a:t>
            </a:r>
            <a:r>
              <a:rPr lang="en-GB" sz="1100" baseline="0" dirty="0"/>
              <a:t> remodelling of learning spaces; Graduate Teaching Assistants (GTAs); Academic Coaches; Student Transition Lead; Ready, Steady, Go; students’ expectations; student journey narratives; Transition for Transformation; and Include Me.</a:t>
            </a:r>
            <a:endParaRPr lang="en-GB" sz="1100" dirty="0"/>
          </a:p>
        </p:txBody>
      </p:sp>
      <p:sp>
        <p:nvSpPr>
          <p:cNvPr id="11" name="Rectangle 10"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1044600"/>
            <a:ext cx="5325497" cy="584775"/>
          </a:xfrm>
          <a:prstGeom prst="rect">
            <a:avLst/>
          </a:prstGeom>
          <a:noFill/>
        </p:spPr>
        <p:txBody>
          <a:bodyPr wrap="none" rtlCol="0">
            <a:spAutoFit/>
          </a:bodyPr>
          <a:lstStyle/>
          <a:p>
            <a:r>
              <a:rPr lang="en-GB" sz="3200" b="1" kern="0" dirty="0">
                <a:solidFill>
                  <a:srgbClr val="0D184E"/>
                </a:solidFill>
                <a:latin typeface="+mn-lt"/>
              </a:rPr>
              <a:t>Social</a:t>
            </a:r>
            <a:r>
              <a:rPr lang="en-GB" dirty="0"/>
              <a:t> </a:t>
            </a:r>
            <a:r>
              <a:rPr lang="en-GB" sz="3200" b="1" kern="0" dirty="0">
                <a:solidFill>
                  <a:srgbClr val="0D184E"/>
                </a:solidFill>
                <a:latin typeface="+mn-lt"/>
              </a:rPr>
              <a:t>and Cultural Capital</a:t>
            </a:r>
          </a:p>
        </p:txBody>
      </p:sp>
      <p:pic>
        <p:nvPicPr>
          <p:cNvPr id="10" name="Picture 9" descr="A concept map showing the activities undertaken by the University of Wolverhampton for the DRIVER project, and the links between these activities." title="DRIVER concept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382411" cy="5544616"/>
          </a:xfrm>
          <a:prstGeom prst="rect">
            <a:avLst/>
          </a:prstGeom>
        </p:spPr>
      </p:pic>
      <p:pic>
        <p:nvPicPr>
          <p:cNvPr id="13" name="Picture 12" descr="Logo for the DRIVER project." title="DRIV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45" y="2523836"/>
            <a:ext cx="7850909" cy="1810327"/>
          </a:xfrm>
          <a:prstGeom prst="rect">
            <a:avLst/>
          </a:prstGeom>
        </p:spPr>
      </p:pic>
      <p:grpSp>
        <p:nvGrpSpPr>
          <p:cNvPr id="5" name="Group 4" descr="PowerPoint header banner for the University of Wolverhampton" title="University of Wolverhampton banner"/>
          <p:cNvGrpSpPr/>
          <p:nvPr/>
        </p:nvGrpSpPr>
        <p:grpSpPr>
          <a:xfrm>
            <a:off x="0" y="-54000"/>
            <a:ext cx="9144000" cy="1398091"/>
            <a:chOff x="-10800" y="-54000"/>
            <a:chExt cx="9144000" cy="1398091"/>
          </a:xfrm>
        </p:grpSpPr>
        <p:pic>
          <p:nvPicPr>
            <p:cNvPr id="6" name="Picture 5" descr="PowerPoint header banner for the University of Wolverhampton" title="University of Wolverhampton bann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0" y="0"/>
              <a:ext cx="9144000" cy="990600"/>
            </a:xfrm>
            <a:prstGeom prst="rect">
              <a:avLst/>
            </a:prstGeom>
          </p:spPr>
        </p:pic>
        <p:pic>
          <p:nvPicPr>
            <p:cNvPr id="7" name="Picture 6" descr="Decorative image showing a branded bookmark icon.&#10;" title="Bookmark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grpSp>
      <p:pic>
        <p:nvPicPr>
          <p:cNvPr id="12" name="Picture 11" descr="Decorative image showing a branded bookmark icon." title="Bookmark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197424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6" presetClass="emph" presetSubtype="0" fill="hold" nodeType="withEffect">
                                  <p:stCondLst>
                                    <p:cond delay="0"/>
                                  </p:stCondLst>
                                  <p:childTnLst>
                                    <p:animScale>
                                      <p:cBhvr>
                                        <p:cTn id="8" dur="2000" fill="hold"/>
                                        <p:tgtEl>
                                          <p:spTgt spid="13"/>
                                        </p:tgtEl>
                                      </p:cBhvr>
                                      <p:by x="40000" y="40000"/>
                                    </p:animScale>
                                  </p:childTnLst>
                                </p:cTn>
                              </p:par>
                              <p:par>
                                <p:cTn id="9" presetID="42" presetClass="path" presetSubtype="0" fill="hold" nodeType="withEffect">
                                  <p:stCondLst>
                                    <p:cond delay="0"/>
                                  </p:stCondLst>
                                  <p:childTnLst>
                                    <p:animMotion origin="layout" path="M 0 0 L -0.33073 0.45139 " pathEditMode="relative" rAng="0" ptsTypes="AA">
                                      <p:cBhvr>
                                        <p:cTn id="10" dur="2000" fill="hold"/>
                                        <p:tgtEl>
                                          <p:spTgt spid="13"/>
                                        </p:tgtEl>
                                        <p:attrNameLst>
                                          <p:attrName>ppt_x</p:attrName>
                                          <p:attrName>ppt_y</p:attrName>
                                        </p:attrNameLst>
                                      </p:cBhvr>
                                      <p:rCtr x="-16545" y="22569"/>
                                    </p:animMotion>
                                  </p:childTnLst>
                                </p:cTn>
                              </p:par>
                            </p:childTnLst>
                          </p:cTn>
                        </p:par>
                        <p:par>
                          <p:cTn id="11" fill="hold">
                            <p:stCondLst>
                              <p:cond delay="2000"/>
                            </p:stCondLst>
                            <p:childTnLst>
                              <p:par>
                                <p:cTn id="12" presetID="1" presetClass="entr" presetSubtype="0" fill="hold" nodeType="afterEffect">
                                  <p:stCondLst>
                                    <p:cond delay="5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40000" y="140000"/>
                                    </p:animScale>
                                  </p:childTnLst>
                                </p:cTn>
                              </p:par>
                              <p:par>
                                <p:cTn id="18" presetID="42" presetClass="path" presetSubtype="0" fill="hold" nodeType="withEffect">
                                  <p:stCondLst>
                                    <p:cond delay="0"/>
                                  </p:stCondLst>
                                  <p:childTnLst>
                                    <p:animMotion origin="layout" path="M -3.88889E-6 2.96296E-6 L -0.17482 -0.16273 " pathEditMode="relative" rAng="0" ptsTypes="AA">
                                      <p:cBhvr>
                                        <p:cTn id="19" dur="2000" fill="hold"/>
                                        <p:tgtEl>
                                          <p:spTgt spid="10"/>
                                        </p:tgtEl>
                                        <p:attrNameLst>
                                          <p:attrName>ppt_x</p:attrName>
                                          <p:attrName>ppt_y</p:attrName>
                                        </p:attrNameLst>
                                      </p:cBhvr>
                                      <p:rCtr x="-8750" y="-814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17482 -0.16273 L 0.25834 0.04722 " pathEditMode="relative" rAng="0" ptsTypes="AA">
                                      <p:cBhvr>
                                        <p:cTn id="23" dur="2000" fill="hold"/>
                                        <p:tgtEl>
                                          <p:spTgt spid="10"/>
                                        </p:tgtEl>
                                        <p:attrNameLst>
                                          <p:attrName>ppt_x</p:attrName>
                                          <p:attrName>ppt_y</p:attrName>
                                        </p:attrNameLst>
                                      </p:cBhvr>
                                      <p:rCtr x="21649" y="10486"/>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fill="hold" nodeType="clickEffect">
                                  <p:stCondLst>
                                    <p:cond delay="0"/>
                                  </p:stCondLst>
                                  <p:childTnLst>
                                    <p:animMotion origin="layout" path="M 0.25834 0.04722 L -1.38889E-6 -2.96296E-6 " pathEditMode="relative" rAng="0" ptsTypes="AA">
                                      <p:cBhvr>
                                        <p:cTn id="27" dur="2000" fill="hold"/>
                                        <p:tgtEl>
                                          <p:spTgt spid="10"/>
                                        </p:tgtEl>
                                        <p:attrNameLst>
                                          <p:attrName>ppt_x</p:attrName>
                                          <p:attrName>ppt_y</p:attrName>
                                        </p:attrNameLst>
                                      </p:cBhvr>
                                      <p:rCtr x="-13003" y="-2639"/>
                                    </p:animMotion>
                                  </p:childTnLst>
                                </p:cTn>
                              </p:par>
                              <p:par>
                                <p:cTn id="28" presetID="6" presetClass="emph" presetSubtype="0" fill="hold" nodeType="withEffect">
                                  <p:stCondLst>
                                    <p:cond delay="0"/>
                                  </p:stCondLst>
                                  <p:childTnLst>
                                    <p:animScale>
                                      <p:cBhvr>
                                        <p:cTn id="29" dur="2000" fill="hold"/>
                                        <p:tgtEl>
                                          <p:spTgt spid="10"/>
                                        </p:tgtEl>
                                      </p:cBhvr>
                                      <p:by x="72000" y="7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23862" y="2564209"/>
            <a:ext cx="8424863" cy="4321175"/>
          </a:xfrm>
        </p:spPr>
        <p:txBody>
          <a:bodyPr/>
          <a:lstStyle/>
          <a:p>
            <a:r>
              <a:rPr lang="en-US" altLang="en-US" sz="2000" dirty="0">
                <a:solidFill>
                  <a:srgbClr val="DAEDEF"/>
                </a:solidFill>
              </a:rPr>
              <a:t>The slide shows a Venn diagram displaying the three proposed elements of an inclusive curriculum with three intersecting circles.  The three elements are supporting students’ understanding of the curriculum; engagement with the curriculum; and demonstration of knowledge, skills and achievements.  The centre, where all three circles overlap, represents a truly inclusive curriculum.</a:t>
            </a: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3862" y="1708604"/>
            <a:ext cx="1944215" cy="954107"/>
          </a:xfrm>
          <a:prstGeom prst="rect">
            <a:avLst/>
          </a:prstGeom>
          <a:noFill/>
        </p:spPr>
        <p:txBody>
          <a:bodyPr wrap="square" rtlCol="0">
            <a:spAutoFit/>
          </a:bodyPr>
          <a:lstStyle/>
          <a:p>
            <a:r>
              <a:rPr lang="en-GB" sz="2800" b="1" dirty="0">
                <a:solidFill>
                  <a:srgbClr val="000000"/>
                </a:solidFill>
                <a:latin typeface="Calibri" panose="020F0502020204030204" pitchFamily="34" charset="0"/>
              </a:rPr>
              <a:t>Supporting students’:</a:t>
            </a:r>
          </a:p>
        </p:txBody>
      </p:sp>
      <p:grpSp>
        <p:nvGrpSpPr>
          <p:cNvPr id="15" name="Group 14" descr="Circle of Venn diagram representing 'Understanding'." title="Understanding"/>
          <p:cNvGrpSpPr/>
          <p:nvPr/>
        </p:nvGrpSpPr>
        <p:grpSpPr>
          <a:xfrm>
            <a:off x="3014938" y="1135358"/>
            <a:ext cx="2980773" cy="2980773"/>
            <a:chOff x="1245917" y="62099"/>
            <a:chExt cx="2980773" cy="2980773"/>
          </a:xfrm>
        </p:grpSpPr>
        <p:sp>
          <p:nvSpPr>
            <p:cNvPr id="16" name="Oval 15"/>
            <p:cNvSpPr/>
            <p:nvPr/>
          </p:nvSpPr>
          <p:spPr>
            <a:xfrm>
              <a:off x="1245917" y="62099"/>
              <a:ext cx="2980773" cy="2980773"/>
            </a:xfrm>
            <a:prstGeom prst="ellipse">
              <a:avLst/>
            </a:prstGeom>
            <a:solidFill>
              <a:srgbClr val="FF0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Oval 4"/>
            <p:cNvSpPr/>
            <p:nvPr/>
          </p:nvSpPr>
          <p:spPr>
            <a:xfrm>
              <a:off x="1643353" y="699557"/>
              <a:ext cx="2185900" cy="13413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Understanding</a:t>
              </a:r>
              <a:br>
                <a:rPr lang="en-GB" sz="2600" dirty="0">
                  <a:solidFill>
                    <a:srgbClr val="000000"/>
                  </a:solidFill>
                </a:rPr>
              </a:br>
              <a:r>
                <a:rPr lang="en-GB" sz="1900" i="1" dirty="0">
                  <a:solidFill>
                    <a:srgbClr val="000000"/>
                  </a:solidFill>
                </a:rPr>
                <a:t>(of higher education, the curriculum, etc.)</a:t>
              </a:r>
            </a:p>
          </p:txBody>
        </p:sp>
      </p:grpSp>
      <p:sp>
        <p:nvSpPr>
          <p:cNvPr id="19" name="Oval 18" descr="Circle of Venn diagram representing 'Engagement'." title="Engagement"/>
          <p:cNvSpPr/>
          <p:nvPr/>
        </p:nvSpPr>
        <p:spPr>
          <a:xfrm>
            <a:off x="564924" y="3647884"/>
            <a:ext cx="2980800" cy="2980800"/>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Oval 21" descr="Circle of Venn diagram representing 'Demonstration'." title="Demonstration"/>
          <p:cNvSpPr/>
          <p:nvPr/>
        </p:nvSpPr>
        <p:spPr>
          <a:xfrm>
            <a:off x="5555122" y="3647884"/>
            <a:ext cx="2980800" cy="298080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4" name="Oval 4"/>
          <p:cNvSpPr/>
          <p:nvPr/>
        </p:nvSpPr>
        <p:spPr>
          <a:xfrm>
            <a:off x="6153362" y="4142258"/>
            <a:ext cx="1784319" cy="21061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Demonstration</a:t>
            </a:r>
            <a:br>
              <a:rPr lang="en-GB" sz="2600" b="1" dirty="0">
                <a:solidFill>
                  <a:srgbClr val="000000"/>
                </a:solidFill>
                <a:latin typeface="Calibri" panose="020F0502020204030204" pitchFamily="34" charset="0"/>
              </a:rPr>
            </a:br>
            <a:r>
              <a:rPr lang="en-GB" sz="1900" i="1" dirty="0">
                <a:solidFill>
                  <a:srgbClr val="000000"/>
                </a:solidFill>
                <a:latin typeface="Calibri" panose="020F0502020204030204" pitchFamily="34" charset="0"/>
              </a:rPr>
              <a:t>(of knowledge, skills, achievements)</a:t>
            </a:r>
          </a:p>
        </p:txBody>
      </p:sp>
      <p:sp>
        <p:nvSpPr>
          <p:cNvPr id="25" name="Oval 4"/>
          <p:cNvSpPr/>
          <p:nvPr/>
        </p:nvSpPr>
        <p:spPr>
          <a:xfrm>
            <a:off x="1195994" y="4142258"/>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Engagement</a:t>
            </a:r>
            <a:br>
              <a:rPr lang="en-GB" sz="2600" b="1" dirty="0">
                <a:solidFill>
                  <a:srgbClr val="000000"/>
                </a:solidFill>
                <a:latin typeface="Calibri" panose="020F0502020204030204" pitchFamily="34" charset="0"/>
              </a:rPr>
            </a:br>
            <a:r>
              <a:rPr lang="en-GB" sz="1900" i="1" dirty="0">
                <a:solidFill>
                  <a:srgbClr val="000000"/>
                </a:solidFill>
              </a:rPr>
              <a:t>(with the curriculum, university, etc.)</a:t>
            </a:r>
            <a:br>
              <a:rPr lang="en-GB" sz="1900" i="1" dirty="0">
                <a:solidFill>
                  <a:srgbClr val="000000"/>
                </a:solidFill>
              </a:rPr>
            </a:br>
            <a:endParaRPr lang="en-GB" sz="1900" i="1" dirty="0">
              <a:solidFill>
                <a:srgbClr val="000000"/>
              </a:solidFill>
            </a:endParaRPr>
          </a:p>
        </p:txBody>
      </p:sp>
      <p:sp>
        <p:nvSpPr>
          <p:cNvPr id="30" name="TextBox 29"/>
          <p:cNvSpPr txBox="1"/>
          <p:nvPr/>
        </p:nvSpPr>
        <p:spPr>
          <a:xfrm>
            <a:off x="6135856" y="2701954"/>
            <a:ext cx="1417208" cy="707886"/>
          </a:xfrm>
          <a:prstGeom prst="rect">
            <a:avLst/>
          </a:prstGeom>
          <a:noFill/>
        </p:spPr>
        <p:txBody>
          <a:bodyPr wrap="square" rtlCol="0">
            <a:spAutoFit/>
          </a:bodyPr>
          <a:lstStyle/>
          <a:p>
            <a:pPr algn="ctr"/>
            <a:r>
              <a:rPr lang="en-GB" sz="2000" b="1" dirty="0">
                <a:solidFill>
                  <a:srgbClr val="000000"/>
                </a:solidFill>
                <a:latin typeface="Calibri" panose="020F0502020204030204" pitchFamily="34" charset="0"/>
              </a:rPr>
              <a:t>Inclusive curriculum</a:t>
            </a:r>
          </a:p>
        </p:txBody>
      </p:sp>
      <p:cxnSp>
        <p:nvCxnSpPr>
          <p:cNvPr id="31" name="Straight Arrow Connector 30" descr="Arrow pointing to the centre of the Venn diagram." title="Arrow"/>
          <p:cNvCxnSpPr/>
          <p:nvPr/>
        </p:nvCxnSpPr>
        <p:spPr>
          <a:xfrm flipH="1">
            <a:off x="4479672" y="3206010"/>
            <a:ext cx="1728192" cy="108012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
        <p:nvSpPr>
          <p:cNvPr id="5" name="Title 4"/>
          <p:cNvSpPr>
            <a:spLocks noGrp="1"/>
          </p:cNvSpPr>
          <p:nvPr>
            <p:ph type="title"/>
          </p:nvPr>
        </p:nvSpPr>
        <p:spPr>
          <a:xfrm>
            <a:off x="323862" y="845840"/>
            <a:ext cx="8424863" cy="1143000"/>
          </a:xfrm>
        </p:spPr>
        <p:txBody>
          <a:bodyPr/>
          <a:lstStyle/>
          <a:p>
            <a:r>
              <a:rPr lang="en-GB" dirty="0"/>
              <a:t>Universal Educational Design</a:t>
            </a:r>
          </a:p>
        </p:txBody>
      </p:sp>
    </p:spTree>
    <p:extLst>
      <p:ext uri="{BB962C8B-B14F-4D97-AF65-F5344CB8AC3E}">
        <p14:creationId xmlns:p14="http://schemas.microsoft.com/office/powerpoint/2010/main" val="130139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66667E-6 1.85185E-6 L 0.00156 0.05509 " pathEditMode="relative" rAng="0" ptsTypes="AA">
                                      <p:cBhvr>
                                        <p:cTn id="28" dur="2000" fill="hold"/>
                                        <p:tgtEl>
                                          <p:spTgt spid="15"/>
                                        </p:tgtEl>
                                        <p:attrNameLst>
                                          <p:attrName>ppt_x</p:attrName>
                                          <p:attrName>ppt_y</p:attrName>
                                        </p:attrNameLst>
                                      </p:cBhvr>
                                      <p:rCtr x="69" y="2755"/>
                                    </p:animMotion>
                                  </p:childTnLst>
                                </p:cTn>
                              </p:par>
                              <p:par>
                                <p:cTn id="29" presetID="42" presetClass="path" presetSubtype="0" accel="50000" decel="50000" fill="hold" nodeType="withEffect">
                                  <p:stCondLst>
                                    <p:cond delay="0"/>
                                  </p:stCondLst>
                                  <p:childTnLst>
                                    <p:animMotion origin="layout" path="M 3.61111E-6 -3.33333E-6 L 0.14965 -0.04051 " pathEditMode="relative" rAng="0" ptsTypes="AA">
                                      <p:cBhvr>
                                        <p:cTn id="30" dur="2000" fill="hold"/>
                                        <p:tgtEl>
                                          <p:spTgt spid="19"/>
                                        </p:tgtEl>
                                        <p:attrNameLst>
                                          <p:attrName>ppt_x</p:attrName>
                                          <p:attrName>ppt_y</p:attrName>
                                        </p:attrNameLst>
                                      </p:cBhvr>
                                      <p:rCtr x="7483" y="-2037"/>
                                    </p:animMotion>
                                  </p:childTnLst>
                                </p:cTn>
                              </p:par>
                              <p:par>
                                <p:cTn id="31" presetID="42" presetClass="path" presetSubtype="0" accel="50000" decel="50000" fill="hold" grpId="1" nodeType="withEffect">
                                  <p:stCondLst>
                                    <p:cond delay="0"/>
                                  </p:stCondLst>
                                  <p:childTnLst>
                                    <p:animMotion origin="layout" path="M -2.77778E-6 4.81481E-6 L 0.11233 -0.04167 " pathEditMode="relative" rAng="0" ptsTypes="AA">
                                      <p:cBhvr>
                                        <p:cTn id="32" dur="2000" fill="hold"/>
                                        <p:tgtEl>
                                          <p:spTgt spid="25"/>
                                        </p:tgtEl>
                                        <p:attrNameLst>
                                          <p:attrName>ppt_x</p:attrName>
                                          <p:attrName>ppt_y</p:attrName>
                                        </p:attrNameLst>
                                      </p:cBhvr>
                                      <p:rCtr x="5608" y="-2083"/>
                                    </p:animMotion>
                                  </p:childTnLst>
                                </p:cTn>
                              </p:par>
                              <p:par>
                                <p:cTn id="33" presetID="42" presetClass="path" presetSubtype="0" accel="50000" decel="50000" fill="hold" nodeType="withEffect">
                                  <p:stCondLst>
                                    <p:cond delay="0"/>
                                  </p:stCondLst>
                                  <p:childTnLst>
                                    <p:animMotion origin="layout" path="M 3.88889E-6 -3.33333E-6 L -0.16164 -0.04051 " pathEditMode="relative" rAng="0" ptsTypes="AA">
                                      <p:cBhvr>
                                        <p:cTn id="34" dur="2000" fill="hold"/>
                                        <p:tgtEl>
                                          <p:spTgt spid="22"/>
                                        </p:tgtEl>
                                        <p:attrNameLst>
                                          <p:attrName>ppt_x</p:attrName>
                                          <p:attrName>ppt_y</p:attrName>
                                        </p:attrNameLst>
                                      </p:cBhvr>
                                      <p:rCtr x="-8090" y="-2037"/>
                                    </p:animMotion>
                                  </p:childTnLst>
                                </p:cTn>
                              </p:par>
                              <p:par>
                                <p:cTn id="35" presetID="42" presetClass="path" presetSubtype="0" accel="50000" decel="50000" fill="hold" grpId="1" nodeType="withEffect">
                                  <p:stCondLst>
                                    <p:cond delay="0"/>
                                  </p:stCondLst>
                                  <p:childTnLst>
                                    <p:animMotion origin="layout" path="M 3.88889E-6 2.59259E-6 L -0.13039 -0.04306 " pathEditMode="relative" rAng="0" ptsTypes="AA">
                                      <p:cBhvr>
                                        <p:cTn id="36" dur="2000" fill="hold"/>
                                        <p:tgtEl>
                                          <p:spTgt spid="24"/>
                                        </p:tgtEl>
                                        <p:attrNameLst>
                                          <p:attrName>ppt_x</p:attrName>
                                          <p:attrName>ppt_y</p:attrName>
                                        </p:attrNameLst>
                                      </p:cBhvr>
                                      <p:rCtr x="-6528" y="-2153"/>
                                    </p:animMotion>
                                  </p:childTnLst>
                                </p:cTn>
                              </p:par>
                            </p:childTnLst>
                          </p:cTn>
                        </p:par>
                        <p:par>
                          <p:cTn id="37" fill="hold">
                            <p:stCondLst>
                              <p:cond delay="2000"/>
                            </p:stCondLst>
                            <p:childTnLst>
                              <p:par>
                                <p:cTn id="38" presetID="1" presetClass="entr" presetSubtype="0" fill="hold" grpId="0" nodeType="afterEffect">
                                  <p:stCondLst>
                                    <p:cond delay="100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nodeType="withEffect">
                                  <p:stCondLst>
                                    <p:cond delay="100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4" grpId="1"/>
      <p:bldP spid="25" grpId="0"/>
      <p:bldP spid="25" grpId="1"/>
      <p:bldP spid="3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a:t>
            </a:r>
            <a:r>
              <a:rPr lang="en-GB" baseline="0" dirty="0">
                <a:solidFill>
                  <a:srgbClr val="DAEDEF"/>
                </a:solidFill>
              </a:rPr>
              <a:t> DRIVER projects</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altLang="en-US" sz="1000" dirty="0">
                <a:solidFill>
                  <a:srgbClr val="DAEDEF"/>
                </a:solidFill>
              </a:rPr>
              <a:t>Elements of the DRIVER project mapped</a:t>
            </a:r>
            <a:r>
              <a:rPr lang="en-US" altLang="en-US" sz="1000" baseline="0" dirty="0">
                <a:solidFill>
                  <a:srgbClr val="DAEDEF"/>
                </a:solidFill>
              </a:rPr>
              <a:t> onto the UED diagram.</a:t>
            </a:r>
          </a:p>
          <a:p>
            <a:pPr lvl="1"/>
            <a:r>
              <a:rPr lang="en-US" altLang="en-US" sz="1000" baseline="0" dirty="0">
                <a:solidFill>
                  <a:srgbClr val="DAEDEF"/>
                </a:solidFill>
              </a:rPr>
              <a:t>Understanding: students’ expectations; Ready, Steady, Go</a:t>
            </a:r>
          </a:p>
          <a:p>
            <a:pPr lvl="1"/>
            <a:r>
              <a:rPr lang="en-US" altLang="en-US" sz="1000" baseline="0" dirty="0">
                <a:solidFill>
                  <a:srgbClr val="DAEDEF"/>
                </a:solidFill>
              </a:rPr>
              <a:t>Understanding / Engagement: GTAs; Academic Coaches; Student Transition Lead</a:t>
            </a:r>
          </a:p>
          <a:p>
            <a:pPr lvl="1"/>
            <a:r>
              <a:rPr lang="en-US" altLang="en-US" sz="1000" baseline="0" dirty="0">
                <a:solidFill>
                  <a:srgbClr val="DAEDEF"/>
                </a:solidFill>
              </a:rPr>
              <a:t>Engagement: remodeling of learning spaces</a:t>
            </a:r>
          </a:p>
          <a:p>
            <a:pPr lvl="1"/>
            <a:r>
              <a:rPr lang="en-US" altLang="en-US" sz="1000" baseline="0" dirty="0">
                <a:solidFill>
                  <a:srgbClr val="DAEDEF"/>
                </a:solidFill>
              </a:rPr>
              <a:t>Understanding / Demonstration: assessment unpacking</a:t>
            </a:r>
          </a:p>
          <a:p>
            <a:pPr lvl="1"/>
            <a:r>
              <a:rPr lang="en-US" altLang="en-US" sz="1000" baseline="0" dirty="0">
                <a:solidFill>
                  <a:srgbClr val="DAEDEF"/>
                </a:solidFill>
              </a:rPr>
              <a:t>Centre: Include Me</a:t>
            </a:r>
            <a:endParaRPr lang="en-US" altLang="en-US" sz="1000" dirty="0">
              <a:solidFill>
                <a:srgbClr val="DAEDEF"/>
              </a:solidFill>
            </a:endParaRP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descr="Venn diagram showing the three areas of 'Understanding', 'Engagement' and 'Demonstration'." title="UED diagram"/>
          <p:cNvGrpSpPr/>
          <p:nvPr/>
        </p:nvGrpSpPr>
        <p:grpSpPr>
          <a:xfrm>
            <a:off x="1907704" y="1484784"/>
            <a:ext cx="5184576" cy="4887200"/>
            <a:chOff x="1907704" y="1484784"/>
            <a:chExt cx="5184576" cy="4887200"/>
          </a:xfrm>
        </p:grpSpPr>
        <p:sp>
          <p:nvSpPr>
            <p:cNvPr id="28" name="Oval 27"/>
            <p:cNvSpPr/>
            <p:nvPr/>
          </p:nvSpPr>
          <p:spPr>
            <a:xfrm>
              <a:off x="3022248" y="1484784"/>
              <a:ext cx="2980773" cy="2980773"/>
            </a:xfrm>
            <a:prstGeom prst="ellipse">
              <a:avLst/>
            </a:prstGeom>
            <a:solidFill>
              <a:srgbClr val="FF0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9" name="Oval 4"/>
            <p:cNvSpPr/>
            <p:nvPr/>
          </p:nvSpPr>
          <p:spPr>
            <a:xfrm>
              <a:off x="3419684" y="2122242"/>
              <a:ext cx="2185900" cy="13413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Understanding</a:t>
              </a:r>
              <a:br>
                <a:rPr lang="en-GB" sz="2600"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sp>
          <p:nvSpPr>
            <p:cNvPr id="20" name="Oval 19"/>
            <p:cNvSpPr/>
            <p:nvPr/>
          </p:nvSpPr>
          <p:spPr>
            <a:xfrm>
              <a:off x="1907704" y="3391184"/>
              <a:ext cx="2980800" cy="2980800"/>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1" name="Oval 4"/>
            <p:cNvSpPr/>
            <p:nvPr/>
          </p:nvSpPr>
          <p:spPr>
            <a:xfrm>
              <a:off x="2195736" y="3887505"/>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Engagement</a:t>
              </a:r>
              <a:br>
                <a:rPr lang="en-GB" sz="2600" b="1" dirty="0">
                  <a:solidFill>
                    <a:srgbClr val="000000"/>
                  </a:solidFill>
                  <a:latin typeface="Calibri" panose="020F0502020204030204" pitchFamily="34" charset="0"/>
                </a:rPr>
              </a:br>
              <a:br>
                <a:rPr lang="en-GB" sz="1900" i="1"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sp>
          <p:nvSpPr>
            <p:cNvPr id="32" name="Oval 31"/>
            <p:cNvSpPr/>
            <p:nvPr/>
          </p:nvSpPr>
          <p:spPr>
            <a:xfrm>
              <a:off x="4111480" y="3356992"/>
              <a:ext cx="2980800" cy="298080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3" name="Oval 4"/>
            <p:cNvSpPr/>
            <p:nvPr/>
          </p:nvSpPr>
          <p:spPr>
            <a:xfrm>
              <a:off x="5019929" y="3843158"/>
              <a:ext cx="1784319" cy="21061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Demonstration</a:t>
              </a:r>
              <a:br>
                <a:rPr lang="en-GB" sz="2600" b="1" dirty="0">
                  <a:solidFill>
                    <a:srgbClr val="000000"/>
                  </a:solidFill>
                  <a:latin typeface="Calibri" panose="020F0502020204030204" pitchFamily="34" charset="0"/>
                </a:rPr>
              </a:br>
              <a:br>
                <a:rPr lang="en-GB" sz="1900" i="1" dirty="0">
                  <a:solidFill>
                    <a:srgbClr val="000000"/>
                  </a:solidFill>
                  <a:latin typeface="Calibri" panose="020F0502020204030204" pitchFamily="34" charset="0"/>
                </a:rPr>
              </a:br>
              <a:br>
                <a:rPr lang="en-GB" sz="1900" i="1" dirty="0">
                  <a:solidFill>
                    <a:srgbClr val="000000"/>
                  </a:solidFill>
                  <a:latin typeface="Calibri" panose="020F0502020204030204" pitchFamily="34" charset="0"/>
                </a:rPr>
              </a:br>
              <a:endParaRPr lang="en-GB" sz="1900" i="1" dirty="0">
                <a:solidFill>
                  <a:srgbClr val="000000"/>
                </a:solidFill>
                <a:latin typeface="Calibri" panose="020F0502020204030204" pitchFamily="34" charset="0"/>
              </a:endParaRPr>
            </a:p>
          </p:txBody>
        </p:sp>
      </p:grpSp>
      <p:sp>
        <p:nvSpPr>
          <p:cNvPr id="19" name="TextBox 18"/>
          <p:cNvSpPr txBox="1"/>
          <p:nvPr/>
        </p:nvSpPr>
        <p:spPr>
          <a:xfrm>
            <a:off x="5286216" y="1338837"/>
            <a:ext cx="2522870" cy="369332"/>
          </a:xfrm>
          <a:prstGeom prst="rect">
            <a:avLst/>
          </a:prstGeom>
          <a:noFill/>
        </p:spPr>
        <p:txBody>
          <a:bodyPr wrap="none" rtlCol="0">
            <a:spAutoFit/>
          </a:bodyPr>
          <a:lstStyle/>
          <a:p>
            <a:r>
              <a:rPr lang="en-GB" dirty="0"/>
              <a:t>Students’ Expectations</a:t>
            </a:r>
          </a:p>
        </p:txBody>
      </p:sp>
      <p:sp>
        <p:nvSpPr>
          <p:cNvPr id="16" name="TextBox 15"/>
          <p:cNvSpPr txBox="1"/>
          <p:nvPr/>
        </p:nvSpPr>
        <p:spPr>
          <a:xfrm>
            <a:off x="5754409" y="1687977"/>
            <a:ext cx="2099677" cy="369332"/>
          </a:xfrm>
          <a:prstGeom prst="rect">
            <a:avLst/>
          </a:prstGeom>
          <a:noFill/>
        </p:spPr>
        <p:txBody>
          <a:bodyPr wrap="none" rtlCol="0">
            <a:spAutoFit/>
          </a:bodyPr>
          <a:lstStyle/>
          <a:p>
            <a:r>
              <a:rPr lang="en-GB" dirty="0"/>
              <a:t>Ready, Steady, Go</a:t>
            </a:r>
          </a:p>
        </p:txBody>
      </p:sp>
      <p:sp>
        <p:nvSpPr>
          <p:cNvPr id="15" name="TextBox 14"/>
          <p:cNvSpPr txBox="1"/>
          <p:nvPr/>
        </p:nvSpPr>
        <p:spPr>
          <a:xfrm>
            <a:off x="261803" y="2433662"/>
            <a:ext cx="2621295" cy="923330"/>
          </a:xfrm>
          <a:prstGeom prst="rect">
            <a:avLst/>
          </a:prstGeom>
          <a:noFill/>
        </p:spPr>
        <p:txBody>
          <a:bodyPr wrap="none" rtlCol="0">
            <a:spAutoFit/>
          </a:bodyPr>
          <a:lstStyle/>
          <a:p>
            <a:r>
              <a:rPr lang="en-GB" dirty="0"/>
              <a:t>GTAs</a:t>
            </a:r>
          </a:p>
          <a:p>
            <a:r>
              <a:rPr lang="en-GB" dirty="0"/>
              <a:t>Academic Coaches</a:t>
            </a:r>
          </a:p>
          <a:p>
            <a:r>
              <a:rPr lang="en-GB" dirty="0"/>
              <a:t>Student Transition Lead</a:t>
            </a:r>
          </a:p>
        </p:txBody>
      </p:sp>
      <p:cxnSp>
        <p:nvCxnSpPr>
          <p:cNvPr id="23" name="Straight Arrow Connector 22" descr="Arrow pointing to the area between 'Understanding' and 'Engagement'.&#10;" title="Arrow"/>
          <p:cNvCxnSpPr/>
          <p:nvPr/>
        </p:nvCxnSpPr>
        <p:spPr>
          <a:xfrm>
            <a:off x="2545828" y="3411269"/>
            <a:ext cx="1209603" cy="353753"/>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1803" y="5396490"/>
            <a:ext cx="2284025" cy="646331"/>
          </a:xfrm>
          <a:prstGeom prst="rect">
            <a:avLst/>
          </a:prstGeom>
          <a:noFill/>
        </p:spPr>
        <p:txBody>
          <a:bodyPr wrap="square" rtlCol="0">
            <a:spAutoFit/>
          </a:bodyPr>
          <a:lstStyle/>
          <a:p>
            <a:r>
              <a:rPr lang="en-GB" dirty="0"/>
              <a:t>Remodelling of learning spaces</a:t>
            </a:r>
          </a:p>
        </p:txBody>
      </p:sp>
      <p:sp>
        <p:nvSpPr>
          <p:cNvPr id="26" name="TextBox 25"/>
          <p:cNvSpPr txBox="1"/>
          <p:nvPr/>
        </p:nvSpPr>
        <p:spPr>
          <a:xfrm>
            <a:off x="6399377" y="3090961"/>
            <a:ext cx="2557110" cy="369332"/>
          </a:xfrm>
          <a:prstGeom prst="rect">
            <a:avLst/>
          </a:prstGeom>
          <a:noFill/>
        </p:spPr>
        <p:txBody>
          <a:bodyPr wrap="none" rtlCol="0">
            <a:spAutoFit/>
          </a:bodyPr>
          <a:lstStyle/>
          <a:p>
            <a:r>
              <a:rPr lang="en-GB" dirty="0"/>
              <a:t>Assessment unpacking</a:t>
            </a:r>
          </a:p>
        </p:txBody>
      </p:sp>
      <p:cxnSp>
        <p:nvCxnSpPr>
          <p:cNvPr id="30" name="Straight Arrow Connector 29" descr="Arrow pointing to the area between 'Understanding' and 'Demonstration'" title="Arrow"/>
          <p:cNvCxnSpPr/>
          <p:nvPr/>
        </p:nvCxnSpPr>
        <p:spPr>
          <a:xfrm flipH="1">
            <a:off x="5215558" y="3411269"/>
            <a:ext cx="1209603" cy="353753"/>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56044" y="6337792"/>
            <a:ext cx="1313180" cy="369332"/>
          </a:xfrm>
          <a:prstGeom prst="rect">
            <a:avLst/>
          </a:prstGeom>
          <a:noFill/>
        </p:spPr>
        <p:txBody>
          <a:bodyPr wrap="none" rtlCol="0">
            <a:spAutoFit/>
          </a:bodyPr>
          <a:lstStyle/>
          <a:p>
            <a:r>
              <a:rPr lang="en-GB" dirty="0"/>
              <a:t>Include Me</a:t>
            </a:r>
          </a:p>
        </p:txBody>
      </p:sp>
      <p:cxnSp>
        <p:nvCxnSpPr>
          <p:cNvPr id="24" name="Straight Arrow Connector 23" descr="Arrow pointing to the centre of the Venn diagram" title="Arrow"/>
          <p:cNvCxnSpPr/>
          <p:nvPr/>
        </p:nvCxnSpPr>
        <p:spPr>
          <a:xfrm flipH="1" flipV="1">
            <a:off x="4510078" y="4256373"/>
            <a:ext cx="2556" cy="2081419"/>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7766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P spid="15" grpId="0"/>
      <p:bldP spid="25" grpId="0"/>
      <p:bldP spid="2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 finished diagram</a:t>
            </a:r>
          </a:p>
        </p:txBody>
      </p:sp>
      <p:sp>
        <p:nvSpPr>
          <p:cNvPr id="7" name="Content Placeholder 6"/>
          <p:cNvSpPr>
            <a:spLocks noGrp="1"/>
          </p:cNvSpPr>
          <p:nvPr>
            <p:ph idx="1"/>
          </p:nvPr>
        </p:nvSpPr>
        <p:spPr>
          <a:xfrm>
            <a:off x="323862" y="2564209"/>
            <a:ext cx="8424863" cy="4321175"/>
          </a:xfrm>
        </p:spPr>
        <p:txBody>
          <a:bodyPr/>
          <a:lstStyle/>
          <a:p>
            <a:r>
              <a:rPr lang="en-US" altLang="en-US" sz="2000" dirty="0">
                <a:solidFill>
                  <a:srgbClr val="DAEDEF"/>
                </a:solidFill>
              </a:rPr>
              <a:t>The slide shows a Venn diagram displaying the three proposed elements of an inclusive curriculum with three intersecting circles.  The three elements are supporting students’ understanding of the curriculum; engagement with the curriculum; and demonstration of knowledge, skills and achievements.  The centre, where all three circles overlap, represents a truly inclusive curriculum.</a:t>
            </a: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Venn diagram showing the three areas of 'Understanding', 'Engagement' and 'Demonstration'." title="UED Venn diagram"/>
          <p:cNvGrpSpPr/>
          <p:nvPr/>
        </p:nvGrpSpPr>
        <p:grpSpPr>
          <a:xfrm>
            <a:off x="1907704" y="1484784"/>
            <a:ext cx="5184576" cy="4887200"/>
            <a:chOff x="1907704" y="1484784"/>
            <a:chExt cx="5184576" cy="4887200"/>
          </a:xfrm>
        </p:grpSpPr>
        <p:sp>
          <p:nvSpPr>
            <p:cNvPr id="28" name="Oval 27"/>
            <p:cNvSpPr/>
            <p:nvPr/>
          </p:nvSpPr>
          <p:spPr>
            <a:xfrm>
              <a:off x="3022248" y="1484784"/>
              <a:ext cx="2980773" cy="2980773"/>
            </a:xfrm>
            <a:prstGeom prst="ellipse">
              <a:avLst/>
            </a:prstGeom>
            <a:solidFill>
              <a:srgbClr val="FF0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9" name="Oval 4"/>
            <p:cNvSpPr/>
            <p:nvPr/>
          </p:nvSpPr>
          <p:spPr>
            <a:xfrm>
              <a:off x="3419684" y="2122242"/>
              <a:ext cx="2185900" cy="13413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Understanding</a:t>
              </a:r>
              <a:br>
                <a:rPr lang="en-GB" sz="2600"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sp>
          <p:nvSpPr>
            <p:cNvPr id="20" name="Oval 19"/>
            <p:cNvSpPr/>
            <p:nvPr/>
          </p:nvSpPr>
          <p:spPr>
            <a:xfrm>
              <a:off x="1907704" y="3391184"/>
              <a:ext cx="2980800" cy="2980800"/>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1" name="Oval 4"/>
            <p:cNvSpPr/>
            <p:nvPr/>
          </p:nvSpPr>
          <p:spPr>
            <a:xfrm>
              <a:off x="2195736" y="3887505"/>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Engagement</a:t>
              </a:r>
              <a:br>
                <a:rPr lang="en-GB" sz="2600" b="1" dirty="0">
                  <a:solidFill>
                    <a:srgbClr val="000000"/>
                  </a:solidFill>
                  <a:latin typeface="Calibri" panose="020F0502020204030204" pitchFamily="34" charset="0"/>
                </a:rPr>
              </a:br>
              <a:br>
                <a:rPr lang="en-GB" sz="1900" i="1"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sp>
          <p:nvSpPr>
            <p:cNvPr id="32" name="Oval 31"/>
            <p:cNvSpPr/>
            <p:nvPr/>
          </p:nvSpPr>
          <p:spPr>
            <a:xfrm>
              <a:off x="4111480" y="3356992"/>
              <a:ext cx="2980800" cy="298080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3" name="Oval 4"/>
            <p:cNvSpPr/>
            <p:nvPr/>
          </p:nvSpPr>
          <p:spPr>
            <a:xfrm>
              <a:off x="5019929" y="3843158"/>
              <a:ext cx="1784319" cy="21061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Demonstration</a:t>
              </a:r>
              <a:br>
                <a:rPr lang="en-GB" sz="2600" b="1" dirty="0">
                  <a:solidFill>
                    <a:srgbClr val="000000"/>
                  </a:solidFill>
                  <a:latin typeface="Calibri" panose="020F0502020204030204" pitchFamily="34" charset="0"/>
                </a:rPr>
              </a:br>
              <a:br>
                <a:rPr lang="en-GB" sz="1900" i="1" dirty="0">
                  <a:solidFill>
                    <a:srgbClr val="000000"/>
                  </a:solidFill>
                  <a:latin typeface="Calibri" panose="020F0502020204030204" pitchFamily="34" charset="0"/>
                </a:rPr>
              </a:br>
              <a:br>
                <a:rPr lang="en-GB" sz="1900" i="1" dirty="0">
                  <a:solidFill>
                    <a:srgbClr val="000000"/>
                  </a:solidFill>
                  <a:latin typeface="Calibri" panose="020F0502020204030204" pitchFamily="34" charset="0"/>
                </a:rPr>
              </a:br>
              <a:endParaRPr lang="en-GB" sz="1900" i="1" dirty="0">
                <a:solidFill>
                  <a:srgbClr val="000000"/>
                </a:solidFill>
                <a:latin typeface="Calibri" panose="020F0502020204030204" pitchFamily="34" charset="0"/>
              </a:endParaRPr>
            </a:p>
          </p:txBody>
        </p:sp>
      </p:gr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18874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 </a:t>
            </a:r>
            <a:r>
              <a:rPr lang="en-GB" dirty="0" err="1">
                <a:solidFill>
                  <a:srgbClr val="DAEDEF"/>
                </a:solidFill>
              </a:rPr>
              <a:t>eSTEeM</a:t>
            </a:r>
            <a:r>
              <a:rPr lang="en-GB" baseline="0" dirty="0">
                <a:solidFill>
                  <a:srgbClr val="DAEDEF"/>
                </a:solidFill>
              </a:rPr>
              <a:t> presentations 1</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altLang="en-US" sz="2000" dirty="0">
                <a:solidFill>
                  <a:srgbClr val="DAEDEF"/>
                </a:solidFill>
              </a:rPr>
              <a:t>Understanding</a:t>
            </a:r>
            <a:r>
              <a:rPr lang="en-US" altLang="en-US" sz="2000" baseline="0" dirty="0">
                <a:solidFill>
                  <a:srgbClr val="DAEDEF"/>
                </a:solidFill>
              </a:rPr>
              <a:t> and Engagement elements of the UED model, with relevant </a:t>
            </a:r>
            <a:r>
              <a:rPr lang="en-US" altLang="en-US" sz="2000" baseline="0" dirty="0" err="1">
                <a:solidFill>
                  <a:srgbClr val="DAEDEF"/>
                </a:solidFill>
              </a:rPr>
              <a:t>eSTEeM</a:t>
            </a:r>
            <a:r>
              <a:rPr lang="en-US" altLang="en-US" sz="2000" baseline="0" dirty="0">
                <a:solidFill>
                  <a:srgbClr val="DAEDEF"/>
                </a:solidFill>
              </a:rPr>
              <a:t> presentations indicated.</a:t>
            </a:r>
            <a:endParaRPr lang="en-US" altLang="en-US" sz="2000" dirty="0">
              <a:solidFill>
                <a:srgbClr val="DAEDEF"/>
              </a:solidFill>
            </a:endParaRP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Circle of Venn diagram representing 'Understanding'." title="Understanding"/>
          <p:cNvGrpSpPr/>
          <p:nvPr/>
        </p:nvGrpSpPr>
        <p:grpSpPr>
          <a:xfrm>
            <a:off x="3022248" y="1484784"/>
            <a:ext cx="2980773" cy="2980773"/>
            <a:chOff x="3022248" y="1484784"/>
            <a:chExt cx="2980773" cy="2980773"/>
          </a:xfrm>
        </p:grpSpPr>
        <p:sp>
          <p:nvSpPr>
            <p:cNvPr id="28" name="Oval 27"/>
            <p:cNvSpPr/>
            <p:nvPr/>
          </p:nvSpPr>
          <p:spPr>
            <a:xfrm>
              <a:off x="3022248" y="1484784"/>
              <a:ext cx="2980773" cy="2980773"/>
            </a:xfrm>
            <a:prstGeom prst="ellipse">
              <a:avLst/>
            </a:prstGeom>
            <a:solidFill>
              <a:srgbClr val="FF0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9" name="Oval 4"/>
            <p:cNvSpPr/>
            <p:nvPr/>
          </p:nvSpPr>
          <p:spPr>
            <a:xfrm>
              <a:off x="3419684" y="2122242"/>
              <a:ext cx="2185900" cy="13413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Understanding</a:t>
              </a:r>
              <a:br>
                <a:rPr lang="en-GB" sz="2600"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grpSp>
      <p:cxnSp>
        <p:nvCxnSpPr>
          <p:cNvPr id="16" name="Straight Arrow Connector 15" descr="Arrow pointing to 'Understanding'" title="Arrow"/>
          <p:cNvCxnSpPr/>
          <p:nvPr/>
        </p:nvCxnSpPr>
        <p:spPr>
          <a:xfrm>
            <a:off x="2380714" y="2670485"/>
            <a:ext cx="1183174" cy="151439"/>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326827"/>
            <a:ext cx="2768875" cy="1600438"/>
          </a:xfrm>
          <a:prstGeom prst="rect">
            <a:avLst/>
          </a:prstGeom>
          <a:noFill/>
        </p:spPr>
        <p:txBody>
          <a:bodyPr wrap="square" rtlCol="0">
            <a:spAutoFit/>
          </a:bodyPr>
          <a:lstStyle/>
          <a:p>
            <a:r>
              <a:rPr lang="en-GB" sz="1400" i="1" dirty="0">
                <a:solidFill>
                  <a:srgbClr val="FF5947"/>
                </a:solidFill>
              </a:rPr>
              <a:t>What are the careers education, information, advice and guidance needs of Open University Level 1 Computing and Communication students?</a:t>
            </a:r>
          </a:p>
          <a:p>
            <a:r>
              <a:rPr lang="en-GB" sz="1400" dirty="0">
                <a:solidFill>
                  <a:srgbClr val="FF5947"/>
                </a:solidFill>
              </a:rPr>
              <a:t>David Conway</a:t>
            </a:r>
          </a:p>
          <a:p>
            <a:endParaRPr lang="en-GB" sz="1400" dirty="0">
              <a:solidFill>
                <a:srgbClr val="FF5947"/>
              </a:solidFill>
            </a:endParaRPr>
          </a:p>
        </p:txBody>
      </p:sp>
      <p:sp>
        <p:nvSpPr>
          <p:cNvPr id="22" name="Rectangle 21"/>
          <p:cNvSpPr/>
          <p:nvPr/>
        </p:nvSpPr>
        <p:spPr>
          <a:xfrm>
            <a:off x="107504" y="2767160"/>
            <a:ext cx="2627972" cy="954107"/>
          </a:xfrm>
          <a:prstGeom prst="rect">
            <a:avLst/>
          </a:prstGeom>
          <a:noFill/>
        </p:spPr>
        <p:txBody>
          <a:bodyPr wrap="square" rtlCol="0">
            <a:spAutoFit/>
          </a:bodyPr>
          <a:lstStyle/>
          <a:p>
            <a:r>
              <a:rPr lang="en-GB" sz="1400" i="1" dirty="0">
                <a:solidFill>
                  <a:srgbClr val="FF5947"/>
                </a:solidFill>
              </a:rPr>
              <a:t>Student perceptions and development of employability skills in level 1 science</a:t>
            </a:r>
          </a:p>
          <a:p>
            <a:r>
              <a:rPr lang="en-GB" sz="1400" dirty="0">
                <a:solidFill>
                  <a:srgbClr val="FF5947"/>
                </a:solidFill>
              </a:rPr>
              <a:t>Fiona Aiken and Chris Hutton</a:t>
            </a:r>
          </a:p>
        </p:txBody>
      </p:sp>
      <p:grpSp>
        <p:nvGrpSpPr>
          <p:cNvPr id="3" name="Group 2" descr="Circle of Venn diagram representing 'Engagement'." title="Engagement"/>
          <p:cNvGrpSpPr/>
          <p:nvPr/>
        </p:nvGrpSpPr>
        <p:grpSpPr>
          <a:xfrm>
            <a:off x="1907704" y="3391184"/>
            <a:ext cx="2980800" cy="2980800"/>
            <a:chOff x="1907704" y="3391184"/>
            <a:chExt cx="2980800" cy="2980800"/>
          </a:xfrm>
        </p:grpSpPr>
        <p:sp>
          <p:nvSpPr>
            <p:cNvPr id="20" name="Oval 19"/>
            <p:cNvSpPr/>
            <p:nvPr/>
          </p:nvSpPr>
          <p:spPr>
            <a:xfrm>
              <a:off x="1907704" y="3391184"/>
              <a:ext cx="2980800" cy="2980800"/>
            </a:xfrm>
            <a:prstGeom prst="ellipse">
              <a:avLst/>
            </a:prstGeom>
            <a:solidFill>
              <a:srgbClr val="92D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1" name="Oval 4"/>
            <p:cNvSpPr/>
            <p:nvPr/>
          </p:nvSpPr>
          <p:spPr>
            <a:xfrm>
              <a:off x="2195736" y="3887505"/>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Engagement</a:t>
              </a:r>
              <a:br>
                <a:rPr lang="en-GB" sz="2600" b="1" dirty="0">
                  <a:solidFill>
                    <a:srgbClr val="000000"/>
                  </a:solidFill>
                  <a:latin typeface="Calibri" panose="020F0502020204030204" pitchFamily="34" charset="0"/>
                </a:rPr>
              </a:br>
              <a:br>
                <a:rPr lang="en-GB" sz="1900" i="1"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grpSp>
      <p:cxnSp>
        <p:nvCxnSpPr>
          <p:cNvPr id="17" name="Straight Arrow Connector 16" descr="Arrow pointing to the area between 'Understanding' and 'Engagement'." title="Arrow"/>
          <p:cNvCxnSpPr/>
          <p:nvPr/>
        </p:nvCxnSpPr>
        <p:spPr>
          <a:xfrm flipH="1" flipV="1">
            <a:off x="4238258" y="4223657"/>
            <a:ext cx="1367326" cy="6690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40474" y="1326827"/>
            <a:ext cx="3142913" cy="1169551"/>
          </a:xfrm>
          <a:prstGeom prst="rect">
            <a:avLst/>
          </a:prstGeom>
          <a:noFill/>
        </p:spPr>
        <p:txBody>
          <a:bodyPr wrap="square" rtlCol="0">
            <a:spAutoFit/>
          </a:bodyPr>
          <a:lstStyle>
            <a:defPPr>
              <a:defRPr lang="en-GB"/>
            </a:defPPr>
            <a:lvl1pPr>
              <a:defRPr sz="1400" i="1"/>
            </a:lvl1pPr>
          </a:lstStyle>
          <a:p>
            <a:r>
              <a:rPr lang="en-GB" dirty="0">
                <a:solidFill>
                  <a:srgbClr val="BD9441"/>
                </a:solidFill>
              </a:rPr>
              <a:t>The Change in Student Engagement with Personalised Support: An Evaluation at the Mid-way Point of an </a:t>
            </a:r>
            <a:r>
              <a:rPr lang="en-GB" dirty="0" err="1">
                <a:solidFill>
                  <a:srgbClr val="BD9441"/>
                </a:solidFill>
              </a:rPr>
              <a:t>eSTEeM</a:t>
            </a:r>
            <a:r>
              <a:rPr lang="en-GB" dirty="0">
                <a:solidFill>
                  <a:srgbClr val="BD9441"/>
                </a:solidFill>
              </a:rPr>
              <a:t>-funded Project</a:t>
            </a:r>
          </a:p>
          <a:p>
            <a:r>
              <a:rPr lang="en-GB" i="0" dirty="0" err="1">
                <a:solidFill>
                  <a:srgbClr val="BD9441"/>
                </a:solidFill>
              </a:rPr>
              <a:t>Cathryn</a:t>
            </a:r>
            <a:r>
              <a:rPr lang="en-GB" i="0" dirty="0">
                <a:solidFill>
                  <a:srgbClr val="BD9441"/>
                </a:solidFill>
              </a:rPr>
              <a:t> Peoples</a:t>
            </a:r>
          </a:p>
        </p:txBody>
      </p:sp>
      <p:sp>
        <p:nvSpPr>
          <p:cNvPr id="10" name="Rectangle 9"/>
          <p:cNvSpPr/>
          <p:nvPr/>
        </p:nvSpPr>
        <p:spPr>
          <a:xfrm>
            <a:off x="6167020" y="2619489"/>
            <a:ext cx="2940245" cy="1169551"/>
          </a:xfrm>
          <a:prstGeom prst="rect">
            <a:avLst/>
          </a:prstGeom>
          <a:noFill/>
        </p:spPr>
        <p:txBody>
          <a:bodyPr wrap="square" rtlCol="0">
            <a:spAutoFit/>
          </a:bodyPr>
          <a:lstStyle/>
          <a:p>
            <a:r>
              <a:rPr lang="en-GB" sz="1400" i="1" dirty="0">
                <a:solidFill>
                  <a:srgbClr val="BD9441"/>
                </a:solidFill>
              </a:rPr>
              <a:t>Promoting Good Mathematical Communication as a key Employability and Transferable Skill in Level 1 Service Maths</a:t>
            </a:r>
          </a:p>
          <a:p>
            <a:r>
              <a:rPr lang="en-GB" sz="1400" dirty="0">
                <a:solidFill>
                  <a:srgbClr val="BD9441"/>
                </a:solidFill>
              </a:rPr>
              <a:t>Andrew Potter et al.</a:t>
            </a:r>
          </a:p>
        </p:txBody>
      </p:sp>
      <p:sp>
        <p:nvSpPr>
          <p:cNvPr id="9" name="Rectangle 8"/>
          <p:cNvSpPr/>
          <p:nvPr/>
        </p:nvSpPr>
        <p:spPr>
          <a:xfrm>
            <a:off x="5868144" y="3881603"/>
            <a:ext cx="3121144" cy="738664"/>
          </a:xfrm>
          <a:prstGeom prst="rect">
            <a:avLst/>
          </a:prstGeom>
          <a:noFill/>
        </p:spPr>
        <p:txBody>
          <a:bodyPr wrap="square" rtlCol="0">
            <a:spAutoFit/>
          </a:bodyPr>
          <a:lstStyle/>
          <a:p>
            <a:r>
              <a:rPr lang="en-GB" sz="1400" i="1" dirty="0">
                <a:solidFill>
                  <a:srgbClr val="BD9441"/>
                </a:solidFill>
              </a:rPr>
              <a:t>Maximising online tutorial attendance of a high population level 1 module</a:t>
            </a:r>
          </a:p>
          <a:p>
            <a:r>
              <a:rPr lang="en-GB" sz="1400" i="1" dirty="0">
                <a:solidFill>
                  <a:srgbClr val="BD9441"/>
                </a:solidFill>
              </a:rPr>
              <a:t>Susan Pawley</a:t>
            </a:r>
          </a:p>
        </p:txBody>
      </p:sp>
      <p:sp>
        <p:nvSpPr>
          <p:cNvPr id="6" name="Rectangle 5"/>
          <p:cNvSpPr/>
          <p:nvPr/>
        </p:nvSpPr>
        <p:spPr>
          <a:xfrm>
            <a:off x="4855459" y="4633863"/>
            <a:ext cx="4302155" cy="1169551"/>
          </a:xfrm>
          <a:prstGeom prst="rect">
            <a:avLst/>
          </a:prstGeom>
          <a:noFill/>
        </p:spPr>
        <p:txBody>
          <a:bodyPr wrap="square" rtlCol="0">
            <a:spAutoFit/>
          </a:bodyPr>
          <a:lstStyle/>
          <a:p>
            <a:r>
              <a:rPr lang="en-GB" sz="1400" i="1" dirty="0">
                <a:solidFill>
                  <a:srgbClr val="BD9441"/>
                </a:solidFill>
              </a:rPr>
              <a:t>Generating graphical content for teaching: a simple and cheap way to produce diagrams/symbol rich content for forum postings and for live streaming in Adobe Connect</a:t>
            </a:r>
          </a:p>
          <a:p>
            <a:r>
              <a:rPr lang="en-GB" sz="1400" dirty="0">
                <a:solidFill>
                  <a:srgbClr val="BD9441"/>
                </a:solidFill>
              </a:rPr>
              <a:t>Nick Chatterton et al.</a:t>
            </a:r>
          </a:p>
        </p:txBody>
      </p:sp>
      <p:sp>
        <p:nvSpPr>
          <p:cNvPr id="8" name="Rectangle 7"/>
          <p:cNvSpPr/>
          <p:nvPr/>
        </p:nvSpPr>
        <p:spPr>
          <a:xfrm>
            <a:off x="4433065" y="5876513"/>
            <a:ext cx="4610149" cy="738664"/>
          </a:xfrm>
          <a:prstGeom prst="rect">
            <a:avLst/>
          </a:prstGeom>
          <a:noFill/>
        </p:spPr>
        <p:txBody>
          <a:bodyPr wrap="square" rtlCol="0">
            <a:spAutoFit/>
          </a:bodyPr>
          <a:lstStyle/>
          <a:p>
            <a:r>
              <a:rPr lang="en-GB" sz="1400" i="1" dirty="0">
                <a:solidFill>
                  <a:srgbClr val="BD9441"/>
                </a:solidFill>
              </a:rPr>
              <a:t>Can a new OU Study App enhance the learning experience of students on S350, an online only module?</a:t>
            </a:r>
          </a:p>
          <a:p>
            <a:r>
              <a:rPr lang="en-GB" sz="1400" dirty="0">
                <a:solidFill>
                  <a:srgbClr val="BD9441"/>
                </a:solidFill>
              </a:rPr>
              <a:t>Catherine </a:t>
            </a:r>
            <a:r>
              <a:rPr lang="en-GB" sz="1400" dirty="0" err="1">
                <a:solidFill>
                  <a:srgbClr val="BD9441"/>
                </a:solidFill>
              </a:rPr>
              <a:t>Halliwell</a:t>
            </a:r>
            <a:r>
              <a:rPr lang="en-GB" sz="1400" dirty="0">
                <a:solidFill>
                  <a:srgbClr val="BD9441"/>
                </a:solidFill>
              </a:rPr>
              <a:t> et al.</a:t>
            </a:r>
          </a:p>
        </p:txBody>
      </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21050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a:t>
            </a:r>
            <a:r>
              <a:rPr lang="en-GB" sz="3600" dirty="0">
                <a:solidFill>
                  <a:srgbClr val="0D184E"/>
                </a:solidFill>
                <a:effectLst/>
                <a:latin typeface="+mj-lt"/>
                <a:ea typeface="+mj-ea"/>
                <a:cs typeface="+mj-cs"/>
              </a:rPr>
              <a:t> </a:t>
            </a:r>
            <a:r>
              <a:rPr lang="en-GB" sz="3600" dirty="0" err="1">
                <a:solidFill>
                  <a:srgbClr val="0D184E"/>
                </a:solidFill>
                <a:effectLst/>
                <a:latin typeface="+mj-lt"/>
                <a:ea typeface="+mj-ea"/>
                <a:cs typeface="+mj-cs"/>
              </a:rPr>
              <a:t>eSTEeM</a:t>
            </a:r>
            <a:r>
              <a:rPr lang="en-GB" sz="3600" baseline="0" dirty="0">
                <a:solidFill>
                  <a:srgbClr val="0D184E"/>
                </a:solidFill>
                <a:effectLst/>
                <a:latin typeface="+mj-lt"/>
                <a:ea typeface="+mj-ea"/>
                <a:cs typeface="+mj-cs"/>
              </a:rPr>
              <a:t> presentations 2</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sz="2800" baseline="0" dirty="0">
                <a:solidFill>
                  <a:srgbClr val="0D184E"/>
                </a:solidFill>
                <a:effectLst/>
                <a:latin typeface="+mn-lt"/>
                <a:ea typeface="+mn-ea"/>
                <a:cs typeface="+mn-cs"/>
              </a:rPr>
              <a:t>Engagement element of the UED model, with relevant </a:t>
            </a:r>
            <a:r>
              <a:rPr lang="en-US" sz="2800" baseline="0" dirty="0" err="1">
                <a:solidFill>
                  <a:srgbClr val="0D184E"/>
                </a:solidFill>
                <a:effectLst/>
                <a:latin typeface="+mn-lt"/>
                <a:ea typeface="+mn-ea"/>
                <a:cs typeface="+mn-cs"/>
              </a:rPr>
              <a:t>eSTEeM</a:t>
            </a:r>
            <a:r>
              <a:rPr lang="en-US" sz="2800" baseline="0" dirty="0">
                <a:solidFill>
                  <a:srgbClr val="0D184E"/>
                </a:solidFill>
                <a:effectLst/>
                <a:latin typeface="+mn-lt"/>
                <a:ea typeface="+mn-ea"/>
                <a:cs typeface="+mn-cs"/>
              </a:rPr>
              <a:t> presentations indicated.</a:t>
            </a:r>
            <a:endParaRPr lang="en-US" altLang="en-US" sz="2000" dirty="0">
              <a:solidFill>
                <a:srgbClr val="DAEDEF"/>
              </a:solidFill>
            </a:endParaRP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Circle of Venn diagram representing 'Engagement'." title="Engagement"/>
          <p:cNvGrpSpPr/>
          <p:nvPr/>
        </p:nvGrpSpPr>
        <p:grpSpPr>
          <a:xfrm>
            <a:off x="1907704" y="3391184"/>
            <a:ext cx="2980800" cy="2980800"/>
            <a:chOff x="1907704" y="3391184"/>
            <a:chExt cx="2980800" cy="2980800"/>
          </a:xfrm>
        </p:grpSpPr>
        <p:sp>
          <p:nvSpPr>
            <p:cNvPr id="20" name="Oval 19"/>
            <p:cNvSpPr/>
            <p:nvPr/>
          </p:nvSpPr>
          <p:spPr>
            <a:xfrm>
              <a:off x="1907704" y="3391184"/>
              <a:ext cx="2980800" cy="2980800"/>
            </a:xfrm>
            <a:prstGeom prst="ellipse">
              <a:avLst/>
            </a:prstGeom>
            <a:solidFill>
              <a:srgbClr val="C8E49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1" name="Oval 4"/>
            <p:cNvSpPr/>
            <p:nvPr/>
          </p:nvSpPr>
          <p:spPr>
            <a:xfrm>
              <a:off x="2195736" y="3887505"/>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Engagement</a:t>
              </a:r>
              <a:br>
                <a:rPr lang="en-GB" sz="2600" b="1" dirty="0">
                  <a:solidFill>
                    <a:srgbClr val="000000"/>
                  </a:solidFill>
                  <a:latin typeface="Calibri" panose="020F0502020204030204" pitchFamily="34" charset="0"/>
                </a:rPr>
              </a:br>
              <a:br>
                <a:rPr lang="en-GB" sz="1900" i="1"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grpSp>
      <p:sp>
        <p:nvSpPr>
          <p:cNvPr id="28" name="TextBox 27"/>
          <p:cNvSpPr txBox="1"/>
          <p:nvPr/>
        </p:nvSpPr>
        <p:spPr>
          <a:xfrm>
            <a:off x="336876" y="2386630"/>
            <a:ext cx="3619793" cy="738664"/>
          </a:xfrm>
          <a:prstGeom prst="rect">
            <a:avLst/>
          </a:prstGeom>
          <a:noFill/>
        </p:spPr>
        <p:txBody>
          <a:bodyPr wrap="square" rtlCol="0">
            <a:spAutoFit/>
          </a:bodyPr>
          <a:lstStyle>
            <a:defPPr>
              <a:defRPr lang="en-GB"/>
            </a:defPPr>
            <a:lvl1pPr>
              <a:defRPr sz="1400" i="1">
                <a:solidFill>
                  <a:srgbClr val="92C634"/>
                </a:solidFill>
              </a:defRPr>
            </a:lvl1pPr>
          </a:lstStyle>
          <a:p>
            <a:r>
              <a:rPr lang="en-GB" dirty="0">
                <a:solidFill>
                  <a:srgbClr val="7AA62C"/>
                </a:solidFill>
              </a:rPr>
              <a:t>A systematic review of pair programming for learners of programming at a distance</a:t>
            </a:r>
          </a:p>
          <a:p>
            <a:r>
              <a:rPr lang="en-GB" i="0" dirty="0" err="1">
                <a:solidFill>
                  <a:srgbClr val="7AA62C"/>
                </a:solidFill>
              </a:rPr>
              <a:t>Adeola</a:t>
            </a:r>
            <a:r>
              <a:rPr lang="en-GB" i="0" dirty="0">
                <a:solidFill>
                  <a:srgbClr val="7AA62C"/>
                </a:solidFill>
              </a:rPr>
              <a:t> </a:t>
            </a:r>
            <a:r>
              <a:rPr lang="en-GB" i="0" dirty="0" err="1">
                <a:solidFill>
                  <a:srgbClr val="7AA62C"/>
                </a:solidFill>
              </a:rPr>
              <a:t>Adeliyi</a:t>
            </a:r>
            <a:r>
              <a:rPr lang="en-GB" i="0" dirty="0">
                <a:solidFill>
                  <a:srgbClr val="7AA62C"/>
                </a:solidFill>
              </a:rPr>
              <a:t> et al.</a:t>
            </a:r>
          </a:p>
        </p:txBody>
      </p:sp>
      <p:sp>
        <p:nvSpPr>
          <p:cNvPr id="17" name="TextBox 16"/>
          <p:cNvSpPr txBox="1"/>
          <p:nvPr/>
        </p:nvSpPr>
        <p:spPr>
          <a:xfrm>
            <a:off x="2411760" y="1528127"/>
            <a:ext cx="4050023" cy="738664"/>
          </a:xfrm>
          <a:prstGeom prst="rect">
            <a:avLst/>
          </a:prstGeom>
          <a:noFill/>
        </p:spPr>
        <p:txBody>
          <a:bodyPr wrap="square" rtlCol="0">
            <a:spAutoFit/>
          </a:bodyPr>
          <a:lstStyle>
            <a:defPPr>
              <a:defRPr lang="en-GB"/>
            </a:defPPr>
            <a:lvl1pPr>
              <a:defRPr sz="1400" i="1">
                <a:solidFill>
                  <a:srgbClr val="7AA62C"/>
                </a:solidFill>
              </a:defRPr>
            </a:lvl1pPr>
          </a:lstStyle>
          <a:p>
            <a:r>
              <a:rPr lang="en-GB" dirty="0"/>
              <a:t>Large-scale game-based activity for delivering experience of communication within teams</a:t>
            </a:r>
          </a:p>
          <a:p>
            <a:r>
              <a:rPr lang="en-GB" i="0" dirty="0"/>
              <a:t>Matthew Nelson and David Bowers</a:t>
            </a:r>
          </a:p>
        </p:txBody>
      </p:sp>
      <p:sp>
        <p:nvSpPr>
          <p:cNvPr id="30" name="TextBox 29"/>
          <p:cNvSpPr txBox="1"/>
          <p:nvPr/>
        </p:nvSpPr>
        <p:spPr>
          <a:xfrm>
            <a:off x="4607793" y="2400544"/>
            <a:ext cx="4037311" cy="738664"/>
          </a:xfrm>
          <a:prstGeom prst="rect">
            <a:avLst/>
          </a:prstGeom>
          <a:noFill/>
        </p:spPr>
        <p:txBody>
          <a:bodyPr wrap="square" rtlCol="0">
            <a:spAutoFit/>
          </a:bodyPr>
          <a:lstStyle>
            <a:defPPr>
              <a:defRPr lang="en-GB"/>
            </a:defPPr>
            <a:lvl1pPr>
              <a:defRPr sz="1400" i="1">
                <a:solidFill>
                  <a:srgbClr val="7AA62C"/>
                </a:solidFill>
              </a:defRPr>
            </a:lvl1pPr>
          </a:lstStyle>
          <a:p>
            <a:r>
              <a:rPr lang="en-GB" dirty="0"/>
              <a:t>Blended Tutorials in Mathematics - Simultaneous Face-to-Face and Online Learning Events</a:t>
            </a:r>
          </a:p>
          <a:p>
            <a:r>
              <a:rPr lang="en-GB" i="0" dirty="0"/>
              <a:t>Andrew Potter and Colin Blundell</a:t>
            </a:r>
          </a:p>
        </p:txBody>
      </p:sp>
      <p:sp>
        <p:nvSpPr>
          <p:cNvPr id="29" name="TextBox 28"/>
          <p:cNvSpPr txBox="1"/>
          <p:nvPr/>
        </p:nvSpPr>
        <p:spPr>
          <a:xfrm>
            <a:off x="5062211" y="3290151"/>
            <a:ext cx="3744416" cy="954107"/>
          </a:xfrm>
          <a:prstGeom prst="rect">
            <a:avLst/>
          </a:prstGeom>
          <a:noFill/>
        </p:spPr>
        <p:txBody>
          <a:bodyPr wrap="square" rtlCol="0">
            <a:spAutoFit/>
          </a:bodyPr>
          <a:lstStyle>
            <a:defPPr>
              <a:defRPr lang="en-GB"/>
            </a:defPPr>
            <a:lvl1pPr>
              <a:defRPr sz="1400" i="1">
                <a:solidFill>
                  <a:srgbClr val="7AA62C"/>
                </a:solidFill>
              </a:defRPr>
            </a:lvl1pPr>
          </a:lstStyle>
          <a:p>
            <a:r>
              <a:rPr lang="en-GB" dirty="0"/>
              <a:t>The role of large informal online workshops to engage and enthuse students studying SDK228 an interdisciplinary level 2 module</a:t>
            </a:r>
          </a:p>
          <a:p>
            <a:r>
              <a:rPr lang="en-GB" i="0" dirty="0"/>
              <a:t>Janette Wallace and Isabella Henman</a:t>
            </a:r>
          </a:p>
        </p:txBody>
      </p:sp>
      <p:sp>
        <p:nvSpPr>
          <p:cNvPr id="32" name="TextBox 31"/>
          <p:cNvSpPr txBox="1"/>
          <p:nvPr/>
        </p:nvSpPr>
        <p:spPr>
          <a:xfrm>
            <a:off x="5293311" y="4463420"/>
            <a:ext cx="3282215" cy="738664"/>
          </a:xfrm>
          <a:prstGeom prst="rect">
            <a:avLst/>
          </a:prstGeom>
          <a:noFill/>
        </p:spPr>
        <p:txBody>
          <a:bodyPr wrap="square" rtlCol="0">
            <a:spAutoFit/>
          </a:bodyPr>
          <a:lstStyle>
            <a:defPPr>
              <a:defRPr lang="en-GB"/>
            </a:defPPr>
            <a:lvl1pPr>
              <a:defRPr sz="1400" i="1">
                <a:solidFill>
                  <a:srgbClr val="7AA62C"/>
                </a:solidFill>
              </a:defRPr>
            </a:lvl1pPr>
          </a:lstStyle>
          <a:p>
            <a:r>
              <a:rPr lang="en-GB" dirty="0" err="1"/>
              <a:t>OpenSTEM</a:t>
            </a:r>
            <a:r>
              <a:rPr lang="en-GB" dirty="0"/>
              <a:t> Africa: Strengthening science education in Ghana</a:t>
            </a:r>
          </a:p>
          <a:p>
            <a:r>
              <a:rPr lang="en-GB" i="0" dirty="0"/>
              <a:t>Kerry Murphy et al.</a:t>
            </a:r>
          </a:p>
        </p:txBody>
      </p:sp>
      <p:sp>
        <p:nvSpPr>
          <p:cNvPr id="27" name="TextBox 26"/>
          <p:cNvSpPr txBox="1"/>
          <p:nvPr/>
        </p:nvSpPr>
        <p:spPr>
          <a:xfrm>
            <a:off x="5000554" y="5421246"/>
            <a:ext cx="3251787" cy="738664"/>
          </a:xfrm>
          <a:prstGeom prst="rect">
            <a:avLst/>
          </a:prstGeom>
          <a:noFill/>
        </p:spPr>
        <p:txBody>
          <a:bodyPr wrap="square" rtlCol="0">
            <a:spAutoFit/>
          </a:bodyPr>
          <a:lstStyle>
            <a:defPPr>
              <a:defRPr lang="en-GB"/>
            </a:defPPr>
            <a:lvl1pPr>
              <a:defRPr sz="1400" i="1">
                <a:solidFill>
                  <a:srgbClr val="7AA62C"/>
                </a:solidFill>
              </a:defRPr>
            </a:lvl1pPr>
          </a:lstStyle>
          <a:p>
            <a:r>
              <a:rPr lang="en-GB" dirty="0"/>
              <a:t>The Mathematics and Statistics Study Site: Facts, figures and further plans</a:t>
            </a:r>
          </a:p>
          <a:p>
            <a:r>
              <a:rPr lang="en-GB" i="0" dirty="0"/>
              <a:t>Rachel </a:t>
            </a:r>
            <a:r>
              <a:rPr lang="en-GB" i="0" dirty="0" err="1"/>
              <a:t>Hilliam</a:t>
            </a:r>
            <a:r>
              <a:rPr lang="en-GB" i="0" dirty="0"/>
              <a:t> et al.</a:t>
            </a:r>
          </a:p>
        </p:txBody>
      </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46285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a:t>
            </a:r>
            <a:r>
              <a:rPr lang="en-GB" sz="3600" dirty="0">
                <a:solidFill>
                  <a:srgbClr val="0D184E"/>
                </a:solidFill>
                <a:effectLst/>
                <a:latin typeface="+mj-lt"/>
                <a:ea typeface="+mj-ea"/>
                <a:cs typeface="+mj-cs"/>
              </a:rPr>
              <a:t> </a:t>
            </a:r>
            <a:r>
              <a:rPr lang="en-GB" sz="3600" dirty="0" err="1">
                <a:solidFill>
                  <a:srgbClr val="0D184E"/>
                </a:solidFill>
                <a:effectLst/>
                <a:latin typeface="+mj-lt"/>
                <a:ea typeface="+mj-ea"/>
                <a:cs typeface="+mj-cs"/>
              </a:rPr>
              <a:t>eSTEeM</a:t>
            </a:r>
            <a:r>
              <a:rPr lang="en-GB" sz="3600" baseline="0" dirty="0">
                <a:solidFill>
                  <a:srgbClr val="0D184E"/>
                </a:solidFill>
                <a:effectLst/>
                <a:latin typeface="+mj-lt"/>
                <a:ea typeface="+mj-ea"/>
                <a:cs typeface="+mj-cs"/>
              </a:rPr>
              <a:t> presentations 3</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sz="2800" dirty="0">
                <a:solidFill>
                  <a:srgbClr val="0D184E"/>
                </a:solidFill>
                <a:effectLst/>
                <a:latin typeface="+mn-lt"/>
                <a:ea typeface="+mn-ea"/>
                <a:cs typeface="+mn-cs"/>
              </a:rPr>
              <a:t>Understanding</a:t>
            </a:r>
            <a:r>
              <a:rPr lang="en-US" sz="2800" baseline="0" dirty="0">
                <a:solidFill>
                  <a:srgbClr val="0D184E"/>
                </a:solidFill>
                <a:effectLst/>
                <a:latin typeface="+mn-lt"/>
                <a:ea typeface="+mn-ea"/>
                <a:cs typeface="+mn-cs"/>
              </a:rPr>
              <a:t> and Demonstration elements of the UED model, with relevant </a:t>
            </a:r>
            <a:r>
              <a:rPr lang="en-US" sz="2800" baseline="0" dirty="0" err="1">
                <a:solidFill>
                  <a:srgbClr val="0D184E"/>
                </a:solidFill>
                <a:effectLst/>
                <a:latin typeface="+mn-lt"/>
                <a:ea typeface="+mn-ea"/>
                <a:cs typeface="+mn-cs"/>
              </a:rPr>
              <a:t>eSTEeM</a:t>
            </a:r>
            <a:r>
              <a:rPr lang="en-US" sz="2800" baseline="0" dirty="0">
                <a:solidFill>
                  <a:srgbClr val="0D184E"/>
                </a:solidFill>
                <a:effectLst/>
                <a:latin typeface="+mn-lt"/>
                <a:ea typeface="+mn-ea"/>
                <a:cs typeface="+mn-cs"/>
              </a:rPr>
              <a:t> presentations indicated.</a:t>
            </a:r>
            <a:endParaRPr lang="en-US" altLang="en-US" sz="2000" dirty="0">
              <a:solidFill>
                <a:srgbClr val="DAEDEF"/>
              </a:solidFill>
            </a:endParaRPr>
          </a:p>
        </p:txBody>
      </p:sp>
      <p:sp>
        <p:nvSpPr>
          <p:cNvPr id="18" name="Rectangle 17" descr="Beige shaded box used as a mask only." title="Shaded box"/>
          <p:cNvSpPr/>
          <p:nvPr/>
        </p:nvSpPr>
        <p:spPr>
          <a:xfrm>
            <a:off x="10616"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descr="Circle of Venn diagram representing 'Understanding'." title="Understanding"/>
          <p:cNvGrpSpPr/>
          <p:nvPr/>
        </p:nvGrpSpPr>
        <p:grpSpPr>
          <a:xfrm>
            <a:off x="3022248" y="1484784"/>
            <a:ext cx="2980773" cy="2980773"/>
            <a:chOff x="1245917" y="62099"/>
            <a:chExt cx="2980773" cy="2980773"/>
          </a:xfrm>
        </p:grpSpPr>
        <p:sp>
          <p:nvSpPr>
            <p:cNvPr id="35" name="Oval 34"/>
            <p:cNvSpPr/>
            <p:nvPr/>
          </p:nvSpPr>
          <p:spPr>
            <a:xfrm>
              <a:off x="1245917" y="62099"/>
              <a:ext cx="2980773" cy="2980773"/>
            </a:xfrm>
            <a:prstGeom prst="ellipse">
              <a:avLst/>
            </a:prstGeom>
            <a:solidFill>
              <a:srgbClr val="FF0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1643353" y="699557"/>
              <a:ext cx="2185900" cy="13413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Understanding</a:t>
              </a:r>
              <a:br>
                <a:rPr lang="en-GB" sz="2600" dirty="0">
                  <a:solidFill>
                    <a:srgbClr val="000000"/>
                  </a:solidFill>
                </a:rPr>
              </a:br>
              <a:br>
                <a:rPr lang="en-GB" sz="1900" i="1" dirty="0">
                  <a:solidFill>
                    <a:srgbClr val="000000"/>
                  </a:solidFill>
                </a:rPr>
              </a:br>
              <a:br>
                <a:rPr lang="en-GB" sz="1900" i="1" dirty="0">
                  <a:solidFill>
                    <a:srgbClr val="000000"/>
                  </a:solidFill>
                </a:rPr>
              </a:br>
              <a:endParaRPr lang="en-GB" sz="1900" i="1" dirty="0">
                <a:solidFill>
                  <a:srgbClr val="000000"/>
                </a:solidFill>
              </a:endParaRPr>
            </a:p>
          </p:txBody>
        </p:sp>
      </p:grpSp>
      <p:sp>
        <p:nvSpPr>
          <p:cNvPr id="13" name="TextBox 12"/>
          <p:cNvSpPr txBox="1"/>
          <p:nvPr/>
        </p:nvSpPr>
        <p:spPr>
          <a:xfrm>
            <a:off x="6228184" y="2042462"/>
            <a:ext cx="2805782" cy="954107"/>
          </a:xfrm>
          <a:prstGeom prst="rect">
            <a:avLst/>
          </a:prstGeom>
          <a:noFill/>
        </p:spPr>
        <p:txBody>
          <a:bodyPr wrap="square" rtlCol="0">
            <a:spAutoFit/>
          </a:bodyPr>
          <a:lstStyle/>
          <a:p>
            <a:r>
              <a:rPr lang="en-GB" sz="1400" i="1" dirty="0">
                <a:solidFill>
                  <a:srgbClr val="AD5F8F"/>
                </a:solidFill>
              </a:rPr>
              <a:t>Single Component Assessment Examination and Exam Feedback: the S112 experience</a:t>
            </a:r>
          </a:p>
          <a:p>
            <a:r>
              <a:rPr lang="en-GB" sz="1400" dirty="0">
                <a:solidFill>
                  <a:srgbClr val="AD5F8F"/>
                </a:solidFill>
              </a:rPr>
              <a:t>Jim </a:t>
            </a:r>
            <a:r>
              <a:rPr lang="en-GB" sz="1400" dirty="0" err="1">
                <a:solidFill>
                  <a:srgbClr val="AD5F8F"/>
                </a:solidFill>
              </a:rPr>
              <a:t>Iley</a:t>
            </a:r>
            <a:r>
              <a:rPr lang="en-GB" sz="1400" dirty="0">
                <a:solidFill>
                  <a:srgbClr val="AD5F8F"/>
                </a:solidFill>
              </a:rPr>
              <a:t> and Nick Adams</a:t>
            </a:r>
          </a:p>
        </p:txBody>
      </p:sp>
      <p:grpSp>
        <p:nvGrpSpPr>
          <p:cNvPr id="2" name="Group 1" descr="Circle of Venn diagram representing 'Demonstration'." title="Demonstration"/>
          <p:cNvGrpSpPr/>
          <p:nvPr/>
        </p:nvGrpSpPr>
        <p:grpSpPr>
          <a:xfrm>
            <a:off x="4111480" y="3356992"/>
            <a:ext cx="2980800" cy="2980800"/>
            <a:chOff x="4111480" y="3356992"/>
            <a:chExt cx="2980800" cy="2980800"/>
          </a:xfrm>
        </p:grpSpPr>
        <p:sp>
          <p:nvSpPr>
            <p:cNvPr id="37" name="Oval 36"/>
            <p:cNvSpPr/>
            <p:nvPr/>
          </p:nvSpPr>
          <p:spPr>
            <a:xfrm>
              <a:off x="4111480" y="3356992"/>
              <a:ext cx="2980800" cy="298080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8" name="Oval 4"/>
            <p:cNvSpPr/>
            <p:nvPr/>
          </p:nvSpPr>
          <p:spPr>
            <a:xfrm>
              <a:off x="5019929" y="3843158"/>
              <a:ext cx="1784319" cy="21061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2200" b="1" dirty="0">
                  <a:solidFill>
                    <a:srgbClr val="000000"/>
                  </a:solidFill>
                  <a:latin typeface="Calibri" panose="020F0502020204030204" pitchFamily="34" charset="0"/>
                </a:rPr>
                <a:t>Demonstration</a:t>
              </a:r>
              <a:br>
                <a:rPr lang="en-GB" sz="2600" b="1" dirty="0">
                  <a:solidFill>
                    <a:srgbClr val="000000"/>
                  </a:solidFill>
                  <a:latin typeface="Calibri" panose="020F0502020204030204" pitchFamily="34" charset="0"/>
                </a:rPr>
              </a:br>
              <a:br>
                <a:rPr lang="en-GB" sz="1900" i="1" dirty="0">
                  <a:solidFill>
                    <a:srgbClr val="000000"/>
                  </a:solidFill>
                  <a:latin typeface="Calibri" panose="020F0502020204030204" pitchFamily="34" charset="0"/>
                </a:rPr>
              </a:br>
              <a:br>
                <a:rPr lang="en-GB" sz="1900" i="1" dirty="0">
                  <a:solidFill>
                    <a:srgbClr val="000000"/>
                  </a:solidFill>
                  <a:latin typeface="Calibri" panose="020F0502020204030204" pitchFamily="34" charset="0"/>
                </a:rPr>
              </a:br>
              <a:endParaRPr lang="en-GB" sz="1900" i="1" dirty="0">
                <a:solidFill>
                  <a:srgbClr val="000000"/>
                </a:solidFill>
                <a:latin typeface="Calibri" panose="020F0502020204030204" pitchFamily="34" charset="0"/>
              </a:endParaRPr>
            </a:p>
          </p:txBody>
        </p:sp>
      </p:grpSp>
      <p:cxnSp>
        <p:nvCxnSpPr>
          <p:cNvPr id="19" name="Straight Arrow Connector 18" descr="Arrow pointing to the area between 'Understanding' and 'Demonstration'." title="Arrow"/>
          <p:cNvCxnSpPr/>
          <p:nvPr/>
        </p:nvCxnSpPr>
        <p:spPr>
          <a:xfrm flipH="1">
            <a:off x="5254051" y="2996569"/>
            <a:ext cx="1657419" cy="859475"/>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descr="Arrow pointing to 'Demonstration'." title="Arrow"/>
          <p:cNvCxnSpPr/>
          <p:nvPr/>
        </p:nvCxnSpPr>
        <p:spPr>
          <a:xfrm flipV="1">
            <a:off x="3608274" y="5103016"/>
            <a:ext cx="1411655" cy="2674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0682" y="4625961"/>
            <a:ext cx="3584900" cy="954107"/>
          </a:xfrm>
          <a:prstGeom prst="rect">
            <a:avLst/>
          </a:prstGeom>
          <a:noFill/>
        </p:spPr>
        <p:txBody>
          <a:bodyPr wrap="square" rtlCol="0">
            <a:spAutoFit/>
          </a:bodyPr>
          <a:lstStyle/>
          <a:p>
            <a:r>
              <a:rPr lang="en-GB" sz="1400" i="1" dirty="0">
                <a:solidFill>
                  <a:srgbClr val="4C4CC4"/>
                </a:solidFill>
              </a:rPr>
              <a:t>Can an asynchronous student conference in Open Studio develop students’ critical evaluation skills?</a:t>
            </a:r>
          </a:p>
          <a:p>
            <a:r>
              <a:rPr lang="en-GB" sz="1400" dirty="0">
                <a:solidFill>
                  <a:srgbClr val="4C4CC4"/>
                </a:solidFill>
              </a:rPr>
              <a:t>Catherine </a:t>
            </a:r>
            <a:r>
              <a:rPr lang="en-GB" sz="1400" dirty="0" err="1">
                <a:solidFill>
                  <a:srgbClr val="4C4CC4"/>
                </a:solidFill>
              </a:rPr>
              <a:t>Halliwell</a:t>
            </a:r>
            <a:r>
              <a:rPr lang="en-GB" sz="1400" dirty="0">
                <a:solidFill>
                  <a:srgbClr val="4C4CC4"/>
                </a:solidFill>
              </a:rPr>
              <a:t> and Jenny Duckworth</a:t>
            </a:r>
          </a:p>
        </p:txBody>
      </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423579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 staff diagram</a:t>
            </a:r>
          </a:p>
        </p:txBody>
      </p:sp>
      <p:sp>
        <p:nvSpPr>
          <p:cNvPr id="7" name="Content Placeholder 6"/>
          <p:cNvSpPr>
            <a:spLocks noGrp="1"/>
          </p:cNvSpPr>
          <p:nvPr>
            <p:ph idx="1"/>
          </p:nvPr>
        </p:nvSpPr>
        <p:spPr>
          <a:xfrm>
            <a:off x="323862" y="2564209"/>
            <a:ext cx="8424863" cy="4321175"/>
          </a:xfrm>
        </p:spPr>
        <p:txBody>
          <a:bodyPr/>
          <a:lstStyle/>
          <a:p>
            <a:r>
              <a:rPr lang="en-US" altLang="en-US" sz="1000" dirty="0">
                <a:solidFill>
                  <a:srgbClr val="DAEDEF"/>
                </a:solidFill>
              </a:rPr>
              <a:t>A variation of the UED diagram showing how staff can be supported</a:t>
            </a:r>
            <a:r>
              <a:rPr lang="en-US" altLang="en-US" sz="1000" baseline="0" dirty="0">
                <a:solidFill>
                  <a:srgbClr val="DAEDEF"/>
                </a:solidFill>
              </a:rPr>
              <a:t> to:</a:t>
            </a:r>
          </a:p>
          <a:p>
            <a:pPr lvl="1"/>
            <a:r>
              <a:rPr lang="en-US" altLang="en-US" sz="1000" baseline="0" dirty="0">
                <a:solidFill>
                  <a:srgbClr val="DAEDEF"/>
                </a:solidFill>
              </a:rPr>
              <a:t>Understand their students – including requirements and experiences</a:t>
            </a:r>
          </a:p>
          <a:p>
            <a:pPr lvl="1"/>
            <a:r>
              <a:rPr lang="en-US" altLang="en-US" sz="1000" baseline="0" dirty="0" err="1">
                <a:solidFill>
                  <a:srgbClr val="DAEDEF"/>
                </a:solidFill>
              </a:rPr>
              <a:t>Recognise</a:t>
            </a:r>
            <a:r>
              <a:rPr lang="en-US" altLang="en-US" sz="1000" baseline="0" dirty="0">
                <a:solidFill>
                  <a:srgbClr val="DAEDEF"/>
                </a:solidFill>
              </a:rPr>
              <a:t> how their students are / can be engaged</a:t>
            </a:r>
          </a:p>
          <a:p>
            <a:pPr lvl="1"/>
            <a:r>
              <a:rPr lang="en-US" altLang="en-US" sz="1000" baseline="0" dirty="0">
                <a:solidFill>
                  <a:srgbClr val="DAEDEF"/>
                </a:solidFill>
              </a:rPr>
              <a:t>Support students to demonstrate achievement of learning outcomes</a:t>
            </a:r>
            <a:endParaRPr lang="en-US" altLang="en-US" sz="1000" dirty="0">
              <a:solidFill>
                <a:srgbClr val="DAEDEF"/>
              </a:solidFill>
            </a:endParaRPr>
          </a:p>
        </p:txBody>
      </p:sp>
      <p:sp>
        <p:nvSpPr>
          <p:cNvPr id="18" name="Rectangle 17" descr="Beige shaded box used as a mask only." title="Shaded box"/>
          <p:cNvSpPr/>
          <p:nvPr/>
        </p:nvSpPr>
        <p:spPr>
          <a:xfrm>
            <a:off x="0" y="980728"/>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447725" y="1708604"/>
            <a:ext cx="1892027" cy="954107"/>
          </a:xfrm>
          <a:prstGeom prst="rect">
            <a:avLst/>
          </a:prstGeom>
          <a:noFill/>
        </p:spPr>
        <p:txBody>
          <a:bodyPr wrap="square" rtlCol="0">
            <a:spAutoFit/>
          </a:bodyPr>
          <a:lstStyle/>
          <a:p>
            <a:r>
              <a:rPr lang="en-GB" sz="2800" b="1" dirty="0">
                <a:solidFill>
                  <a:srgbClr val="000000"/>
                </a:solidFill>
                <a:latin typeface="Calibri" panose="020F0502020204030204" pitchFamily="34" charset="0"/>
              </a:rPr>
              <a:t>Supporting staff to:</a:t>
            </a:r>
          </a:p>
        </p:txBody>
      </p:sp>
      <p:grpSp>
        <p:nvGrpSpPr>
          <p:cNvPr id="8" name="Group 7" descr="Staff version of the UED diagram, still with the areas of 'Understanding', 'Engagement' and 'Demonstration'." title="Staff UED Venn diagram"/>
          <p:cNvGrpSpPr/>
          <p:nvPr/>
        </p:nvGrpSpPr>
        <p:grpSpPr>
          <a:xfrm>
            <a:off x="1907704" y="1484784"/>
            <a:ext cx="5184576" cy="4887200"/>
            <a:chOff x="1907704" y="1484784"/>
            <a:chExt cx="5184576" cy="4887200"/>
          </a:xfrm>
        </p:grpSpPr>
        <p:grpSp>
          <p:nvGrpSpPr>
            <p:cNvPr id="4" name="Group 3"/>
            <p:cNvGrpSpPr/>
            <p:nvPr/>
          </p:nvGrpSpPr>
          <p:grpSpPr>
            <a:xfrm>
              <a:off x="3022248" y="1484784"/>
              <a:ext cx="2980773" cy="2980773"/>
              <a:chOff x="3022248" y="1484784"/>
              <a:chExt cx="2980773" cy="2980773"/>
            </a:xfrm>
          </p:grpSpPr>
          <p:sp>
            <p:nvSpPr>
              <p:cNvPr id="28" name="Oval 27"/>
              <p:cNvSpPr/>
              <p:nvPr/>
            </p:nvSpPr>
            <p:spPr>
              <a:xfrm>
                <a:off x="3022248" y="1484784"/>
                <a:ext cx="2980773" cy="2980773"/>
              </a:xfrm>
              <a:prstGeom prst="ellipse">
                <a:avLst/>
              </a:prstGeom>
              <a:solidFill>
                <a:srgbClr val="FFCC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9" name="Oval 4"/>
              <p:cNvSpPr/>
              <p:nvPr/>
            </p:nvSpPr>
            <p:spPr>
              <a:xfrm>
                <a:off x="3364968" y="2122242"/>
                <a:ext cx="2295332" cy="1341348"/>
              </a:xfrm>
              <a:prstGeom prst="rect">
                <a:avLst/>
              </a:prstGeom>
              <a:solidFill>
                <a:srgbClr val="FFCC00"/>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b="1" i="1" dirty="0">
                    <a:solidFill>
                      <a:srgbClr val="000000"/>
                    </a:solidFill>
                  </a:rPr>
                  <a:t>understand</a:t>
                </a:r>
                <a:r>
                  <a:rPr lang="en-GB" sz="1900" i="1" dirty="0">
                    <a:solidFill>
                      <a:srgbClr val="000000"/>
                    </a:solidFill>
                  </a:rPr>
                  <a:t> their students (e.g. characteristics, requirements and experiences)</a:t>
                </a:r>
                <a:br>
                  <a:rPr lang="en-GB" sz="1900" i="1" dirty="0">
                    <a:solidFill>
                      <a:srgbClr val="000000"/>
                    </a:solidFill>
                  </a:rPr>
                </a:br>
                <a:endParaRPr lang="en-GB" sz="1900" i="1" dirty="0">
                  <a:solidFill>
                    <a:srgbClr val="000000"/>
                  </a:solidFill>
                </a:endParaRPr>
              </a:p>
            </p:txBody>
          </p:sp>
        </p:grpSp>
        <p:grpSp>
          <p:nvGrpSpPr>
            <p:cNvPr id="2" name="Group 1"/>
            <p:cNvGrpSpPr/>
            <p:nvPr/>
          </p:nvGrpSpPr>
          <p:grpSpPr>
            <a:xfrm>
              <a:off x="1907704" y="3391184"/>
              <a:ext cx="2980800" cy="2980800"/>
              <a:chOff x="1907704" y="3391184"/>
              <a:chExt cx="2980800" cy="2980800"/>
            </a:xfrm>
          </p:grpSpPr>
          <p:sp>
            <p:nvSpPr>
              <p:cNvPr id="20" name="Oval 19"/>
              <p:cNvSpPr/>
              <p:nvPr/>
            </p:nvSpPr>
            <p:spPr>
              <a:xfrm>
                <a:off x="1907704" y="3391184"/>
                <a:ext cx="2980800" cy="2980800"/>
              </a:xfrm>
              <a:prstGeom prst="ellipse">
                <a:avLst/>
              </a:prstGeom>
              <a:solidFill>
                <a:srgbClr val="33CCCC">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21" name="Oval 4"/>
              <p:cNvSpPr/>
              <p:nvPr/>
            </p:nvSpPr>
            <p:spPr>
              <a:xfrm>
                <a:off x="2195736" y="3887505"/>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i="1" dirty="0">
                    <a:solidFill>
                      <a:srgbClr val="000000"/>
                    </a:solidFill>
                  </a:rPr>
                  <a:t>recognise how their students are / can be </a:t>
                </a:r>
                <a:r>
                  <a:rPr lang="en-GB" sz="1900" b="1" i="1" dirty="0">
                    <a:solidFill>
                      <a:srgbClr val="000000"/>
                    </a:solidFill>
                  </a:rPr>
                  <a:t>engaged</a:t>
                </a:r>
              </a:p>
            </p:txBody>
          </p:sp>
        </p:grpSp>
        <p:grpSp>
          <p:nvGrpSpPr>
            <p:cNvPr id="6" name="Group 5"/>
            <p:cNvGrpSpPr/>
            <p:nvPr/>
          </p:nvGrpSpPr>
          <p:grpSpPr>
            <a:xfrm>
              <a:off x="4111480" y="3356992"/>
              <a:ext cx="2980800" cy="2980800"/>
              <a:chOff x="4111480" y="3356992"/>
              <a:chExt cx="2980800" cy="2980800"/>
            </a:xfrm>
          </p:grpSpPr>
          <p:sp>
            <p:nvSpPr>
              <p:cNvPr id="32" name="Oval 31"/>
              <p:cNvSpPr/>
              <p:nvPr/>
            </p:nvSpPr>
            <p:spPr>
              <a:xfrm>
                <a:off x="4111480" y="3356992"/>
                <a:ext cx="2980800" cy="2980800"/>
              </a:xfrm>
              <a:prstGeom prst="ellipse">
                <a:avLst/>
              </a:prstGeom>
              <a:solidFill>
                <a:srgbClr val="CC66FF">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3" name="Oval 4"/>
              <p:cNvSpPr/>
              <p:nvPr/>
            </p:nvSpPr>
            <p:spPr>
              <a:xfrm>
                <a:off x="5019929" y="4005064"/>
                <a:ext cx="1784319" cy="21061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i="1" dirty="0">
                    <a:solidFill>
                      <a:srgbClr val="000000"/>
                    </a:solidFill>
                  </a:rPr>
                  <a:t>design inclusive methodologies for students to </a:t>
                </a:r>
                <a:r>
                  <a:rPr lang="en-GB" sz="1900" b="1" i="1" dirty="0">
                    <a:solidFill>
                      <a:srgbClr val="000000"/>
                    </a:solidFill>
                  </a:rPr>
                  <a:t>demonstrate</a:t>
                </a:r>
                <a:r>
                  <a:rPr lang="en-GB" sz="1900" i="1" dirty="0">
                    <a:solidFill>
                      <a:srgbClr val="000000"/>
                    </a:solidFill>
                  </a:rPr>
                  <a:t> achievement</a:t>
                </a:r>
                <a:endParaRPr lang="en-GB" sz="1900" i="1" dirty="0">
                  <a:solidFill>
                    <a:srgbClr val="000000"/>
                  </a:solidFill>
                  <a:latin typeface="Calibri" panose="020F0502020204030204" pitchFamily="34" charset="0"/>
                </a:endParaRPr>
              </a:p>
            </p:txBody>
          </p:sp>
        </p:grpSp>
      </p:gr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7861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 staff </a:t>
            </a:r>
            <a:r>
              <a:rPr lang="en-GB" sz="3600" dirty="0">
                <a:solidFill>
                  <a:srgbClr val="0D184E"/>
                </a:solidFill>
                <a:effectLst/>
                <a:latin typeface="+mj-lt"/>
                <a:ea typeface="+mj-ea"/>
                <a:cs typeface="+mj-cs"/>
              </a:rPr>
              <a:t> </a:t>
            </a:r>
            <a:r>
              <a:rPr lang="en-GB" sz="3600" dirty="0" err="1">
                <a:solidFill>
                  <a:srgbClr val="0D184E"/>
                </a:solidFill>
                <a:effectLst/>
                <a:latin typeface="+mj-lt"/>
                <a:ea typeface="+mj-ea"/>
                <a:cs typeface="+mj-cs"/>
              </a:rPr>
              <a:t>eSTEeM</a:t>
            </a:r>
            <a:r>
              <a:rPr lang="en-GB" sz="3600" baseline="0" dirty="0">
                <a:solidFill>
                  <a:srgbClr val="0D184E"/>
                </a:solidFill>
                <a:effectLst/>
                <a:latin typeface="+mj-lt"/>
                <a:ea typeface="+mj-ea"/>
                <a:cs typeface="+mj-cs"/>
              </a:rPr>
              <a:t> presentations 1</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sz="2800" dirty="0">
                <a:solidFill>
                  <a:srgbClr val="0D184E"/>
                </a:solidFill>
                <a:effectLst/>
                <a:latin typeface="+mn-lt"/>
                <a:ea typeface="+mn-ea"/>
                <a:cs typeface="+mn-cs"/>
              </a:rPr>
              <a:t>Understanding</a:t>
            </a:r>
            <a:r>
              <a:rPr lang="en-US" sz="2800" baseline="0" dirty="0">
                <a:solidFill>
                  <a:srgbClr val="0D184E"/>
                </a:solidFill>
                <a:effectLst/>
                <a:latin typeface="+mn-lt"/>
                <a:ea typeface="+mn-ea"/>
                <a:cs typeface="+mn-cs"/>
              </a:rPr>
              <a:t> element of the Staff UED model, with relevant </a:t>
            </a:r>
            <a:r>
              <a:rPr lang="en-US" sz="2800" baseline="0" dirty="0" err="1">
                <a:solidFill>
                  <a:srgbClr val="0D184E"/>
                </a:solidFill>
                <a:effectLst/>
                <a:latin typeface="+mn-lt"/>
                <a:ea typeface="+mn-ea"/>
                <a:cs typeface="+mn-cs"/>
              </a:rPr>
              <a:t>eSTEeM</a:t>
            </a:r>
            <a:r>
              <a:rPr lang="en-US" sz="2800" baseline="0" dirty="0">
                <a:solidFill>
                  <a:srgbClr val="0D184E"/>
                </a:solidFill>
                <a:effectLst/>
                <a:latin typeface="+mn-lt"/>
                <a:ea typeface="+mn-ea"/>
                <a:cs typeface="+mn-cs"/>
              </a:rPr>
              <a:t> presentations indicated.</a:t>
            </a:r>
            <a:endParaRPr lang="en-US" altLang="en-US" sz="2000" dirty="0">
              <a:solidFill>
                <a:srgbClr val="DAEDEF"/>
              </a:solidFill>
            </a:endParaRP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descr="Supporting staff to understand their students (e.g. characteristics, requirements and experiences)." title="Staff UED understanding"/>
          <p:cNvGrpSpPr/>
          <p:nvPr/>
        </p:nvGrpSpPr>
        <p:grpSpPr>
          <a:xfrm>
            <a:off x="3022248" y="1484784"/>
            <a:ext cx="2980773" cy="2980773"/>
            <a:chOff x="3022248" y="1484784"/>
            <a:chExt cx="2980773" cy="2980773"/>
          </a:xfrm>
        </p:grpSpPr>
        <p:sp>
          <p:nvSpPr>
            <p:cNvPr id="28" name="Oval 27"/>
            <p:cNvSpPr/>
            <p:nvPr/>
          </p:nvSpPr>
          <p:spPr>
            <a:xfrm>
              <a:off x="3022248" y="1484784"/>
              <a:ext cx="2980773" cy="2980773"/>
            </a:xfrm>
            <a:prstGeom prst="ellipse">
              <a:avLst/>
            </a:prstGeom>
            <a:solidFill>
              <a:srgbClr val="FFCC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1" name="Oval 4"/>
            <p:cNvSpPr/>
            <p:nvPr/>
          </p:nvSpPr>
          <p:spPr>
            <a:xfrm>
              <a:off x="3364968" y="2122242"/>
              <a:ext cx="2295332" cy="1341348"/>
            </a:xfrm>
            <a:prstGeom prst="rect">
              <a:avLst/>
            </a:prstGeom>
            <a:solidFill>
              <a:srgbClr val="FFCC00"/>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b="1" i="1" dirty="0">
                  <a:solidFill>
                    <a:srgbClr val="000000"/>
                  </a:solidFill>
                </a:rPr>
                <a:t>understand</a:t>
              </a:r>
              <a:r>
                <a:rPr lang="en-GB" sz="1900" i="1" dirty="0">
                  <a:solidFill>
                    <a:srgbClr val="000000"/>
                  </a:solidFill>
                </a:rPr>
                <a:t> their students (e.g. characteristics, requirements and experiences)</a:t>
              </a:r>
              <a:br>
                <a:rPr lang="en-GB" sz="1900" i="1" dirty="0">
                  <a:solidFill>
                    <a:srgbClr val="000000"/>
                  </a:solidFill>
                </a:rPr>
              </a:br>
              <a:endParaRPr lang="en-GB" sz="1900" i="1" dirty="0">
                <a:solidFill>
                  <a:srgbClr val="000000"/>
                </a:solidFill>
              </a:endParaRPr>
            </a:p>
          </p:txBody>
        </p:sp>
      </p:grpSp>
      <p:sp>
        <p:nvSpPr>
          <p:cNvPr id="31" name="TextBox 30"/>
          <p:cNvSpPr txBox="1"/>
          <p:nvPr/>
        </p:nvSpPr>
        <p:spPr>
          <a:xfrm>
            <a:off x="111391" y="1243561"/>
            <a:ext cx="3888516" cy="523220"/>
          </a:xfrm>
          <a:prstGeom prst="rect">
            <a:avLst/>
          </a:prstGeom>
          <a:noFill/>
        </p:spPr>
        <p:txBody>
          <a:bodyPr wrap="square" rtlCol="0">
            <a:spAutoFit/>
          </a:bodyPr>
          <a:lstStyle/>
          <a:p>
            <a:r>
              <a:rPr lang="en-GB" sz="1400" i="1" dirty="0">
                <a:solidFill>
                  <a:srgbClr val="A48500"/>
                </a:solidFill>
              </a:rPr>
              <a:t>Decentralised Qualifications on the </a:t>
            </a:r>
            <a:r>
              <a:rPr lang="en-GB" sz="1400" i="1" dirty="0" err="1">
                <a:solidFill>
                  <a:srgbClr val="A48500"/>
                </a:solidFill>
              </a:rPr>
              <a:t>Blockchain</a:t>
            </a:r>
            <a:endParaRPr lang="en-GB" sz="1400" i="1" dirty="0">
              <a:solidFill>
                <a:srgbClr val="A48500"/>
              </a:solidFill>
            </a:endParaRPr>
          </a:p>
          <a:p>
            <a:r>
              <a:rPr lang="en-GB" sz="1400" dirty="0">
                <a:solidFill>
                  <a:srgbClr val="A48500"/>
                </a:solidFill>
              </a:rPr>
              <a:t>Alexander </a:t>
            </a:r>
            <a:r>
              <a:rPr lang="en-GB" sz="1400" dirty="0" err="1">
                <a:solidFill>
                  <a:srgbClr val="A48500"/>
                </a:solidFill>
              </a:rPr>
              <a:t>Mikroyannidis</a:t>
            </a:r>
            <a:endParaRPr lang="en-GB" sz="1400" dirty="0">
              <a:solidFill>
                <a:srgbClr val="A48500"/>
              </a:solidFill>
            </a:endParaRPr>
          </a:p>
        </p:txBody>
      </p:sp>
      <p:sp>
        <p:nvSpPr>
          <p:cNvPr id="30" name="TextBox 29"/>
          <p:cNvSpPr txBox="1"/>
          <p:nvPr/>
        </p:nvSpPr>
        <p:spPr>
          <a:xfrm>
            <a:off x="111391" y="1875106"/>
            <a:ext cx="2924917" cy="954107"/>
          </a:xfrm>
          <a:prstGeom prst="rect">
            <a:avLst/>
          </a:prstGeom>
          <a:noFill/>
        </p:spPr>
        <p:txBody>
          <a:bodyPr wrap="square" rtlCol="0">
            <a:spAutoFit/>
          </a:bodyPr>
          <a:lstStyle/>
          <a:p>
            <a:r>
              <a:rPr lang="en-GB" sz="1400" i="1" dirty="0">
                <a:solidFill>
                  <a:srgbClr val="A48500"/>
                </a:solidFill>
              </a:rPr>
              <a:t>Giving practical support to MSc students in the Global South</a:t>
            </a:r>
          </a:p>
          <a:p>
            <a:r>
              <a:rPr lang="en-GB" sz="1400" dirty="0">
                <a:solidFill>
                  <a:srgbClr val="A48500"/>
                </a:solidFill>
              </a:rPr>
              <a:t>Stephen Burnley and Sinead O'Connor-</a:t>
            </a:r>
            <a:r>
              <a:rPr lang="en-GB" sz="1400" dirty="0" err="1">
                <a:solidFill>
                  <a:srgbClr val="A48500"/>
                </a:solidFill>
              </a:rPr>
              <a:t>Gotra</a:t>
            </a:r>
            <a:endParaRPr lang="en-GB" sz="1400" dirty="0">
              <a:solidFill>
                <a:srgbClr val="A48500"/>
              </a:solidFill>
            </a:endParaRPr>
          </a:p>
        </p:txBody>
      </p:sp>
      <p:sp>
        <p:nvSpPr>
          <p:cNvPr id="15" name="TextBox 14"/>
          <p:cNvSpPr txBox="1"/>
          <p:nvPr/>
        </p:nvSpPr>
        <p:spPr>
          <a:xfrm>
            <a:off x="111391" y="2937538"/>
            <a:ext cx="2910856" cy="1169551"/>
          </a:xfrm>
          <a:prstGeom prst="rect">
            <a:avLst/>
          </a:prstGeom>
          <a:noFill/>
        </p:spPr>
        <p:txBody>
          <a:bodyPr wrap="square" rtlCol="0">
            <a:spAutoFit/>
          </a:bodyPr>
          <a:lstStyle/>
          <a:p>
            <a:r>
              <a:rPr lang="en-GB" sz="1400" i="1" dirty="0">
                <a:solidFill>
                  <a:srgbClr val="A48500"/>
                </a:solidFill>
              </a:rPr>
              <a:t>Online Team Investigations in Science (OTIS) – The student view of online team-working in astrophysics and space science</a:t>
            </a:r>
          </a:p>
          <a:p>
            <a:r>
              <a:rPr lang="en-GB" sz="1400" dirty="0">
                <a:solidFill>
                  <a:srgbClr val="A48500"/>
                </a:solidFill>
              </a:rPr>
              <a:t>Mark Jones et al.</a:t>
            </a:r>
          </a:p>
        </p:txBody>
      </p:sp>
      <p:sp>
        <p:nvSpPr>
          <p:cNvPr id="16" name="TextBox 15"/>
          <p:cNvSpPr txBox="1"/>
          <p:nvPr/>
        </p:nvSpPr>
        <p:spPr>
          <a:xfrm>
            <a:off x="111391" y="4215414"/>
            <a:ext cx="3215995" cy="523220"/>
          </a:xfrm>
          <a:prstGeom prst="rect">
            <a:avLst/>
          </a:prstGeom>
          <a:noFill/>
        </p:spPr>
        <p:txBody>
          <a:bodyPr wrap="square" rtlCol="0">
            <a:spAutoFit/>
          </a:bodyPr>
          <a:lstStyle/>
          <a:p>
            <a:r>
              <a:rPr lang="en-GB" sz="1400" i="1" dirty="0">
                <a:solidFill>
                  <a:srgbClr val="A48500"/>
                </a:solidFill>
              </a:rPr>
              <a:t>Who are our apprentices?</a:t>
            </a:r>
          </a:p>
          <a:p>
            <a:r>
              <a:rPr lang="en-GB" sz="1400" i="1" dirty="0">
                <a:solidFill>
                  <a:srgbClr val="A48500"/>
                </a:solidFill>
              </a:rPr>
              <a:t>Leonor </a:t>
            </a:r>
            <a:r>
              <a:rPr lang="en-GB" sz="1400" i="1" dirty="0" err="1">
                <a:solidFill>
                  <a:srgbClr val="A48500"/>
                </a:solidFill>
              </a:rPr>
              <a:t>Barroca</a:t>
            </a:r>
            <a:r>
              <a:rPr lang="en-GB" sz="1400" i="1" dirty="0">
                <a:solidFill>
                  <a:srgbClr val="A48500"/>
                </a:solidFill>
              </a:rPr>
              <a:t> and Matthew </a:t>
            </a:r>
            <a:r>
              <a:rPr lang="en-GB" sz="1400" i="1" dirty="0" err="1">
                <a:solidFill>
                  <a:srgbClr val="A48500"/>
                </a:solidFill>
              </a:rPr>
              <a:t>Walkley</a:t>
            </a:r>
            <a:endParaRPr lang="en-GB" sz="1400" i="1" dirty="0">
              <a:solidFill>
                <a:srgbClr val="A48500"/>
              </a:solidFill>
            </a:endParaRPr>
          </a:p>
        </p:txBody>
      </p:sp>
      <p:sp>
        <p:nvSpPr>
          <p:cNvPr id="19" name="TextBox 18"/>
          <p:cNvSpPr txBox="1"/>
          <p:nvPr/>
        </p:nvSpPr>
        <p:spPr>
          <a:xfrm>
            <a:off x="111391" y="4846959"/>
            <a:ext cx="3584900" cy="523220"/>
          </a:xfrm>
          <a:prstGeom prst="rect">
            <a:avLst/>
          </a:prstGeom>
          <a:noFill/>
        </p:spPr>
        <p:txBody>
          <a:bodyPr wrap="square" rtlCol="0">
            <a:spAutoFit/>
          </a:bodyPr>
          <a:lstStyle/>
          <a:p>
            <a:r>
              <a:rPr lang="en-GB" sz="1400" i="1" dirty="0">
                <a:solidFill>
                  <a:srgbClr val="A48500"/>
                </a:solidFill>
              </a:rPr>
              <a:t>Learning analytics - let's get real!</a:t>
            </a:r>
          </a:p>
          <a:p>
            <a:r>
              <a:rPr lang="en-GB" sz="1400" dirty="0">
                <a:solidFill>
                  <a:srgbClr val="A48500"/>
                </a:solidFill>
              </a:rPr>
              <a:t>Steve Walker et al.</a:t>
            </a:r>
          </a:p>
        </p:txBody>
      </p:sp>
      <p:sp>
        <p:nvSpPr>
          <p:cNvPr id="17" name="TextBox 16"/>
          <p:cNvSpPr txBox="1"/>
          <p:nvPr/>
        </p:nvSpPr>
        <p:spPr>
          <a:xfrm>
            <a:off x="111391" y="5478505"/>
            <a:ext cx="3584900" cy="1169551"/>
          </a:xfrm>
          <a:prstGeom prst="rect">
            <a:avLst/>
          </a:prstGeom>
          <a:noFill/>
        </p:spPr>
        <p:txBody>
          <a:bodyPr wrap="square" rtlCol="0">
            <a:spAutoFit/>
          </a:bodyPr>
          <a:lstStyle/>
          <a:p>
            <a:r>
              <a:rPr lang="en-GB" sz="1400" i="1" dirty="0">
                <a:solidFill>
                  <a:srgbClr val="A48500"/>
                </a:solidFill>
              </a:rPr>
              <a:t>Perceptions, Expectations and Experience of Group Tuition: towards a shared understanding amongst stakeholders (part II: the student perspective)</a:t>
            </a:r>
          </a:p>
          <a:p>
            <a:r>
              <a:rPr lang="en-GB" sz="1400" dirty="0">
                <a:solidFill>
                  <a:srgbClr val="A48500"/>
                </a:solidFill>
              </a:rPr>
              <a:t>Anne-Marie </a:t>
            </a:r>
            <a:r>
              <a:rPr lang="en-GB" sz="1400" dirty="0" err="1">
                <a:solidFill>
                  <a:srgbClr val="A48500"/>
                </a:solidFill>
              </a:rPr>
              <a:t>Gallen</a:t>
            </a:r>
            <a:r>
              <a:rPr lang="en-GB" sz="1400" dirty="0">
                <a:solidFill>
                  <a:srgbClr val="A48500"/>
                </a:solidFill>
              </a:rPr>
              <a:t> et al.</a:t>
            </a:r>
          </a:p>
        </p:txBody>
      </p:sp>
      <p:sp>
        <p:nvSpPr>
          <p:cNvPr id="23" name="TextBox 22"/>
          <p:cNvSpPr txBox="1"/>
          <p:nvPr/>
        </p:nvSpPr>
        <p:spPr>
          <a:xfrm>
            <a:off x="4211960" y="5675470"/>
            <a:ext cx="4329096" cy="954107"/>
          </a:xfrm>
          <a:prstGeom prst="rect">
            <a:avLst/>
          </a:prstGeom>
          <a:noFill/>
        </p:spPr>
        <p:txBody>
          <a:bodyPr wrap="square" rtlCol="0">
            <a:spAutoFit/>
          </a:bodyPr>
          <a:lstStyle/>
          <a:p>
            <a:r>
              <a:rPr lang="en-GB" sz="1400" i="1" dirty="0">
                <a:solidFill>
                  <a:srgbClr val="A48500"/>
                </a:solidFill>
              </a:rPr>
              <a:t>Using Real Time Student Feedback (RTSF) as an Emotion Awareness and Regulation Tool in an Assessed, Online, Collaborative Project</a:t>
            </a:r>
          </a:p>
          <a:p>
            <a:r>
              <a:rPr lang="en-GB" sz="1400" dirty="0">
                <a:solidFill>
                  <a:srgbClr val="A48500"/>
                </a:solidFill>
              </a:rPr>
              <a:t>Jake Hilliard et al.</a:t>
            </a:r>
          </a:p>
        </p:txBody>
      </p:sp>
      <p:sp>
        <p:nvSpPr>
          <p:cNvPr id="26" name="TextBox 25"/>
          <p:cNvSpPr txBox="1"/>
          <p:nvPr/>
        </p:nvSpPr>
        <p:spPr>
          <a:xfrm>
            <a:off x="5605584" y="3988802"/>
            <a:ext cx="3584900" cy="1600438"/>
          </a:xfrm>
          <a:prstGeom prst="rect">
            <a:avLst/>
          </a:prstGeom>
          <a:noFill/>
        </p:spPr>
        <p:txBody>
          <a:bodyPr wrap="square" rtlCol="0">
            <a:spAutoFit/>
          </a:bodyPr>
          <a:lstStyle/>
          <a:p>
            <a:r>
              <a:rPr lang="en-GB" sz="1400" i="1" dirty="0">
                <a:solidFill>
                  <a:srgbClr val="A48500"/>
                </a:solidFill>
              </a:rPr>
              <a:t>‘More Learning Designers are Needed’: Identifying the instructional design competencies required for the successful implementation of the UK Open University learning design approach in three Chinese Open Universities.</a:t>
            </a:r>
          </a:p>
          <a:p>
            <a:r>
              <a:rPr lang="en-GB" sz="1400" dirty="0">
                <a:solidFill>
                  <a:srgbClr val="A48500"/>
                </a:solidFill>
              </a:rPr>
              <a:t>Tom Olney et al.</a:t>
            </a:r>
          </a:p>
        </p:txBody>
      </p:sp>
      <p:sp>
        <p:nvSpPr>
          <p:cNvPr id="25" name="TextBox 24"/>
          <p:cNvSpPr txBox="1"/>
          <p:nvPr/>
        </p:nvSpPr>
        <p:spPr>
          <a:xfrm>
            <a:off x="6175804" y="2659114"/>
            <a:ext cx="2816630" cy="1169551"/>
          </a:xfrm>
          <a:prstGeom prst="rect">
            <a:avLst/>
          </a:prstGeom>
          <a:noFill/>
        </p:spPr>
        <p:txBody>
          <a:bodyPr wrap="square" rtlCol="0">
            <a:spAutoFit/>
          </a:bodyPr>
          <a:lstStyle/>
          <a:p>
            <a:r>
              <a:rPr lang="en-GB" sz="1400" i="1" dirty="0">
                <a:solidFill>
                  <a:srgbClr val="A48500"/>
                </a:solidFill>
              </a:rPr>
              <a:t>Factors influencing female participation in Physical Science Postgraduate Research Programmes</a:t>
            </a:r>
          </a:p>
          <a:p>
            <a:r>
              <a:rPr lang="en-GB" sz="1400" dirty="0">
                <a:solidFill>
                  <a:srgbClr val="A48500"/>
                </a:solidFill>
              </a:rPr>
              <a:t>Anne-Marie </a:t>
            </a:r>
            <a:r>
              <a:rPr lang="en-GB" sz="1400" dirty="0" err="1">
                <a:solidFill>
                  <a:srgbClr val="A48500"/>
                </a:solidFill>
              </a:rPr>
              <a:t>Gallen</a:t>
            </a:r>
            <a:r>
              <a:rPr lang="en-GB" sz="1400" dirty="0">
                <a:solidFill>
                  <a:srgbClr val="A48500"/>
                </a:solidFill>
              </a:rPr>
              <a:t> et al.</a:t>
            </a:r>
          </a:p>
        </p:txBody>
      </p:sp>
      <p:sp>
        <p:nvSpPr>
          <p:cNvPr id="24" name="TextBox 23"/>
          <p:cNvSpPr txBox="1"/>
          <p:nvPr/>
        </p:nvSpPr>
        <p:spPr>
          <a:xfrm>
            <a:off x="5896774" y="1346305"/>
            <a:ext cx="3197342" cy="1169551"/>
          </a:xfrm>
          <a:prstGeom prst="rect">
            <a:avLst/>
          </a:prstGeom>
          <a:noFill/>
        </p:spPr>
        <p:txBody>
          <a:bodyPr wrap="square" rtlCol="0">
            <a:spAutoFit/>
          </a:bodyPr>
          <a:lstStyle/>
          <a:p>
            <a:r>
              <a:rPr lang="en-GB" sz="1400" i="1" dirty="0">
                <a:solidFill>
                  <a:srgbClr val="A48500"/>
                </a:solidFill>
              </a:rPr>
              <a:t>Developing “use value </a:t>
            </a:r>
            <a:r>
              <a:rPr lang="en-GB" sz="1400" i="1" dirty="0" err="1">
                <a:solidFill>
                  <a:srgbClr val="A48500"/>
                </a:solidFill>
              </a:rPr>
              <a:t>mindsets</a:t>
            </a:r>
            <a:r>
              <a:rPr lang="en-GB" sz="1400" i="1" dirty="0">
                <a:solidFill>
                  <a:srgbClr val="A48500"/>
                </a:solidFill>
              </a:rPr>
              <a:t>” to enhance undergraduates’ perceptions of learning mathematics in a first-year service mathematics environment</a:t>
            </a:r>
          </a:p>
          <a:p>
            <a:r>
              <a:rPr lang="en-GB" sz="1400" i="1" dirty="0">
                <a:solidFill>
                  <a:srgbClr val="A48500"/>
                </a:solidFill>
              </a:rPr>
              <a:t>Gerry Golding and Andrew Potter</a:t>
            </a:r>
          </a:p>
        </p:txBody>
      </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363867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title="University of Wolverhampton"/>
          <p:cNvSpPr>
            <a:spLocks noGrp="1"/>
          </p:cNvSpPr>
          <p:nvPr>
            <p:ph type="title"/>
          </p:nvPr>
        </p:nvSpPr>
        <p:spPr>
          <a:xfrm>
            <a:off x="323863" y="1267200"/>
            <a:ext cx="3816090" cy="505616"/>
          </a:xfrm>
        </p:spPr>
        <p:txBody>
          <a:bodyPr/>
          <a:lstStyle/>
          <a:p>
            <a:r>
              <a:rPr lang="en-GB" sz="1800" dirty="0"/>
              <a:t>University of Wolverhampton</a:t>
            </a:r>
          </a:p>
        </p:txBody>
      </p:sp>
      <p:pic>
        <p:nvPicPr>
          <p:cNvPr id="6" name="Picture 5" descr="Photograph of the Harrison LIbrary, University of Wolverhampton, taken at night." title="Wolverhampton University"/>
          <p:cNvPicPr>
            <a:picLocks noChangeAspect="1"/>
          </p:cNvPicPr>
          <p:nvPr/>
        </p:nvPicPr>
        <p:blipFill rotWithShape="1">
          <a:blip r:embed="rId3" cstate="print">
            <a:extLst>
              <a:ext uri="{28A0092B-C50C-407E-A947-70E740481C1C}">
                <a14:useLocalDpi xmlns:a14="http://schemas.microsoft.com/office/drawing/2010/main" val="0"/>
              </a:ext>
            </a:extLst>
          </a:blip>
          <a:srcRect l="7005" r="11465"/>
          <a:stretch/>
        </p:blipFill>
        <p:spPr>
          <a:xfrm>
            <a:off x="-36512" y="974229"/>
            <a:ext cx="9217024" cy="5883771"/>
          </a:xfrm>
          <a:prstGeom prst="rect">
            <a:avLst/>
          </a:prstGeom>
        </p:spPr>
      </p:pic>
      <p:sp>
        <p:nvSpPr>
          <p:cNvPr id="8" name="Content Placeholder 7"/>
          <p:cNvSpPr>
            <a:spLocks noGrp="1"/>
          </p:cNvSpPr>
          <p:nvPr>
            <p:ph idx="1"/>
          </p:nvPr>
        </p:nvSpPr>
        <p:spPr>
          <a:xfrm>
            <a:off x="323862" y="1412776"/>
            <a:ext cx="8424863" cy="5256584"/>
          </a:xfrm>
          <a:solidFill>
            <a:schemeClr val="accent2">
              <a:lumMod val="50000"/>
              <a:alpha val="80000"/>
            </a:schemeClr>
          </a:solidFill>
        </p:spPr>
        <p:txBody>
          <a:bodyPr/>
          <a:lstStyle/>
          <a:p>
            <a:r>
              <a:rPr lang="en-GB" dirty="0">
                <a:solidFill>
                  <a:schemeClr val="accent2">
                    <a:lumMod val="20000"/>
                    <a:lumOff val="80000"/>
                  </a:schemeClr>
                </a:solidFill>
              </a:rPr>
              <a:t>West Midlands, post-1992 University</a:t>
            </a:r>
          </a:p>
          <a:p>
            <a:r>
              <a:rPr lang="en-GB" dirty="0">
                <a:solidFill>
                  <a:schemeClr val="accent2">
                    <a:lumMod val="20000"/>
                    <a:lumOff val="80000"/>
                  </a:schemeClr>
                </a:solidFill>
              </a:rPr>
              <a:t>180 years old</a:t>
            </a:r>
          </a:p>
          <a:p>
            <a:r>
              <a:rPr lang="en-GB" dirty="0">
                <a:solidFill>
                  <a:schemeClr val="accent2">
                    <a:lumMod val="20000"/>
                    <a:lumOff val="80000"/>
                  </a:schemeClr>
                </a:solidFill>
              </a:rPr>
              <a:t>18 Schools housed in three faculties</a:t>
            </a:r>
          </a:p>
          <a:p>
            <a:r>
              <a:rPr lang="en-GB" dirty="0">
                <a:solidFill>
                  <a:schemeClr val="accent2">
                    <a:lumMod val="20000"/>
                    <a:lumOff val="80000"/>
                  </a:schemeClr>
                </a:solidFill>
              </a:rPr>
              <a:t>University of Opportunity</a:t>
            </a:r>
          </a:p>
          <a:p>
            <a:r>
              <a:rPr lang="en-GB" dirty="0">
                <a:solidFill>
                  <a:schemeClr val="accent2">
                    <a:lumMod val="20000"/>
                    <a:lumOff val="80000"/>
                  </a:schemeClr>
                </a:solidFill>
              </a:rPr>
              <a:t>Diverse student body</a:t>
            </a:r>
          </a:p>
          <a:p>
            <a:pPr lvl="1"/>
            <a:r>
              <a:rPr lang="en-GB" dirty="0">
                <a:solidFill>
                  <a:schemeClr val="accent2">
                    <a:lumMod val="20000"/>
                    <a:lumOff val="80000"/>
                  </a:schemeClr>
                </a:solidFill>
              </a:rPr>
              <a:t>c.21,000 students over three campuses</a:t>
            </a:r>
          </a:p>
          <a:p>
            <a:pPr lvl="1"/>
            <a:r>
              <a:rPr lang="en-GB" dirty="0">
                <a:solidFill>
                  <a:schemeClr val="accent2">
                    <a:lumMod val="20000"/>
                    <a:lumOff val="80000"/>
                  </a:schemeClr>
                </a:solidFill>
              </a:rPr>
              <a:t>47% BAME students</a:t>
            </a:r>
          </a:p>
          <a:p>
            <a:pPr lvl="1"/>
            <a:r>
              <a:rPr lang="en-GB" dirty="0">
                <a:solidFill>
                  <a:schemeClr val="accent2">
                    <a:lumMod val="20000"/>
                    <a:lumOff val="80000"/>
                  </a:schemeClr>
                </a:solidFill>
              </a:rPr>
              <a:t>54% of full-time undergraduates aged over 21</a:t>
            </a:r>
          </a:p>
          <a:p>
            <a:pPr lvl="1"/>
            <a:r>
              <a:rPr lang="en-GB" dirty="0">
                <a:solidFill>
                  <a:schemeClr val="accent2">
                    <a:lumMod val="20000"/>
                    <a:lumOff val="80000"/>
                  </a:schemeClr>
                </a:solidFill>
              </a:rPr>
              <a:t>19% of students from POLAR 1</a:t>
            </a:r>
          </a:p>
          <a:p>
            <a:pPr lvl="1"/>
            <a:r>
              <a:rPr lang="en-GB" dirty="0">
                <a:solidFill>
                  <a:schemeClr val="accent2">
                    <a:lumMod val="20000"/>
                    <a:lumOff val="80000"/>
                  </a:schemeClr>
                </a:solidFill>
              </a:rPr>
              <a:t>68% of students first in family into HE</a:t>
            </a:r>
          </a:p>
          <a:p>
            <a:pPr lvl="1"/>
            <a:r>
              <a:rPr lang="en-GB" dirty="0">
                <a:solidFill>
                  <a:schemeClr val="accent2">
                    <a:lumMod val="20000"/>
                    <a:lumOff val="80000"/>
                  </a:schemeClr>
                </a:solidFill>
              </a:rPr>
              <a:t>75% of students from a 25 mile radius</a:t>
            </a:r>
          </a:p>
        </p:txBody>
      </p:sp>
      <p:pic>
        <p:nvPicPr>
          <p:cNvPr id="4" name="Picture 3" descr="Decorative image showing a branded bookmark icon." title="Bookmar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180159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 staff </a:t>
            </a:r>
            <a:r>
              <a:rPr lang="en-GB" sz="3600" dirty="0">
                <a:solidFill>
                  <a:srgbClr val="0D184E"/>
                </a:solidFill>
                <a:effectLst/>
                <a:latin typeface="+mj-lt"/>
                <a:ea typeface="+mj-ea"/>
                <a:cs typeface="+mj-cs"/>
              </a:rPr>
              <a:t> </a:t>
            </a:r>
            <a:r>
              <a:rPr lang="en-GB" sz="3600" dirty="0" err="1">
                <a:solidFill>
                  <a:srgbClr val="0D184E"/>
                </a:solidFill>
                <a:effectLst/>
                <a:latin typeface="+mj-lt"/>
                <a:ea typeface="+mj-ea"/>
                <a:cs typeface="+mj-cs"/>
              </a:rPr>
              <a:t>eSTEeM</a:t>
            </a:r>
            <a:r>
              <a:rPr lang="en-GB" sz="3600" baseline="0" dirty="0">
                <a:solidFill>
                  <a:srgbClr val="0D184E"/>
                </a:solidFill>
                <a:effectLst/>
                <a:latin typeface="+mj-lt"/>
                <a:ea typeface="+mj-ea"/>
                <a:cs typeface="+mj-cs"/>
              </a:rPr>
              <a:t> presentations 2</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sz="2800" dirty="0">
                <a:solidFill>
                  <a:srgbClr val="0D184E"/>
                </a:solidFill>
                <a:effectLst/>
                <a:latin typeface="+mn-lt"/>
                <a:ea typeface="+mn-ea"/>
                <a:cs typeface="+mn-cs"/>
              </a:rPr>
              <a:t>Understanding</a:t>
            </a:r>
            <a:r>
              <a:rPr lang="en-US" sz="2800" baseline="0" dirty="0">
                <a:solidFill>
                  <a:srgbClr val="0D184E"/>
                </a:solidFill>
                <a:effectLst/>
                <a:latin typeface="+mn-lt"/>
                <a:ea typeface="+mn-ea"/>
                <a:cs typeface="+mn-cs"/>
              </a:rPr>
              <a:t> and Engagement elements of the Staff UED model, with relevant </a:t>
            </a:r>
            <a:r>
              <a:rPr lang="en-US" sz="2800" baseline="0" dirty="0" err="1">
                <a:solidFill>
                  <a:srgbClr val="0D184E"/>
                </a:solidFill>
                <a:effectLst/>
                <a:latin typeface="+mn-lt"/>
                <a:ea typeface="+mn-ea"/>
                <a:cs typeface="+mn-cs"/>
              </a:rPr>
              <a:t>eSTEeM</a:t>
            </a:r>
            <a:r>
              <a:rPr lang="en-US" sz="2800" baseline="0" dirty="0">
                <a:solidFill>
                  <a:srgbClr val="0D184E"/>
                </a:solidFill>
                <a:effectLst/>
                <a:latin typeface="+mn-lt"/>
                <a:ea typeface="+mn-ea"/>
                <a:cs typeface="+mn-cs"/>
              </a:rPr>
              <a:t> presentations indicated.</a:t>
            </a:r>
            <a:endParaRPr lang="en-US" altLang="en-US" sz="2000" dirty="0">
              <a:solidFill>
                <a:srgbClr val="DAEDEF"/>
              </a:solidFill>
            </a:endParaRPr>
          </a:p>
        </p:txBody>
      </p:sp>
      <p:sp>
        <p:nvSpPr>
          <p:cNvPr id="18" name="Rectangle 17"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descr="Supporting staff to understand their students (e.g. characteristics, requirements and experiences)." title="Staff UED understanding"/>
          <p:cNvGrpSpPr/>
          <p:nvPr/>
        </p:nvGrpSpPr>
        <p:grpSpPr>
          <a:xfrm>
            <a:off x="3022248" y="1484784"/>
            <a:ext cx="2980773" cy="2980773"/>
            <a:chOff x="3022248" y="1484784"/>
            <a:chExt cx="2980773" cy="2980773"/>
          </a:xfrm>
        </p:grpSpPr>
        <p:sp>
          <p:nvSpPr>
            <p:cNvPr id="28" name="Oval 27"/>
            <p:cNvSpPr/>
            <p:nvPr/>
          </p:nvSpPr>
          <p:spPr>
            <a:xfrm>
              <a:off x="3022248" y="1484784"/>
              <a:ext cx="2980773" cy="2980773"/>
            </a:xfrm>
            <a:prstGeom prst="ellipse">
              <a:avLst/>
            </a:prstGeom>
            <a:solidFill>
              <a:srgbClr val="FFCC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1" name="Oval 4"/>
            <p:cNvSpPr/>
            <p:nvPr/>
          </p:nvSpPr>
          <p:spPr>
            <a:xfrm>
              <a:off x="3364968" y="2122242"/>
              <a:ext cx="2295332" cy="1341348"/>
            </a:xfrm>
            <a:prstGeom prst="rect">
              <a:avLst/>
            </a:prstGeom>
            <a:solidFill>
              <a:srgbClr val="FFCC00"/>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b="1" i="1" dirty="0">
                  <a:solidFill>
                    <a:srgbClr val="000000"/>
                  </a:solidFill>
                </a:rPr>
                <a:t>understand</a:t>
              </a:r>
              <a:r>
                <a:rPr lang="en-GB" sz="1900" i="1" dirty="0">
                  <a:solidFill>
                    <a:srgbClr val="000000"/>
                  </a:solidFill>
                </a:rPr>
                <a:t> their students (e.g. characteristics, requirements and experiences)</a:t>
              </a:r>
              <a:br>
                <a:rPr lang="en-GB" sz="1900" i="1" dirty="0">
                  <a:solidFill>
                    <a:srgbClr val="000000"/>
                  </a:solidFill>
                </a:rPr>
              </a:br>
              <a:endParaRPr lang="en-GB" sz="1900" i="1" dirty="0">
                <a:solidFill>
                  <a:srgbClr val="000000"/>
                </a:solidFill>
              </a:endParaRPr>
            </a:p>
          </p:txBody>
        </p:sp>
      </p:grpSp>
      <p:grpSp>
        <p:nvGrpSpPr>
          <p:cNvPr id="6" name="Group 5" descr="Supporting staff to recognise how their students are / can be engaged." title="Staff UED engagement"/>
          <p:cNvGrpSpPr/>
          <p:nvPr/>
        </p:nvGrpSpPr>
        <p:grpSpPr>
          <a:xfrm>
            <a:off x="1907704" y="3391184"/>
            <a:ext cx="2980800" cy="2980800"/>
            <a:chOff x="1907704" y="3391184"/>
            <a:chExt cx="2980800" cy="2980800"/>
          </a:xfrm>
        </p:grpSpPr>
        <p:sp>
          <p:nvSpPr>
            <p:cNvPr id="20" name="Oval 19"/>
            <p:cNvSpPr/>
            <p:nvPr/>
          </p:nvSpPr>
          <p:spPr>
            <a:xfrm>
              <a:off x="1907704" y="3391184"/>
              <a:ext cx="2980800" cy="2980800"/>
            </a:xfrm>
            <a:prstGeom prst="ellipse">
              <a:avLst/>
            </a:prstGeom>
            <a:solidFill>
              <a:srgbClr val="33CCCC">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GB" dirty="0"/>
            </a:p>
          </p:txBody>
        </p:sp>
        <p:sp>
          <p:nvSpPr>
            <p:cNvPr id="32" name="Oval 4"/>
            <p:cNvSpPr/>
            <p:nvPr/>
          </p:nvSpPr>
          <p:spPr>
            <a:xfrm>
              <a:off x="2195736" y="3887505"/>
              <a:ext cx="1718659" cy="227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i="1" dirty="0">
                  <a:solidFill>
                    <a:srgbClr val="000000"/>
                  </a:solidFill>
                </a:rPr>
                <a:t>recognise how their students are / can be </a:t>
              </a:r>
              <a:r>
                <a:rPr lang="en-GB" sz="1900" b="1" i="1" dirty="0">
                  <a:solidFill>
                    <a:srgbClr val="000000"/>
                  </a:solidFill>
                </a:rPr>
                <a:t>engaged</a:t>
              </a:r>
            </a:p>
          </p:txBody>
        </p:sp>
      </p:grpSp>
      <p:cxnSp>
        <p:nvCxnSpPr>
          <p:cNvPr id="26" name="Straight Arrow Connector 25" descr="Arrow pointing to the area between 'Understanding' and 'Engagement' on the staff UED diagram." title="Arrow"/>
          <p:cNvCxnSpPr/>
          <p:nvPr/>
        </p:nvCxnSpPr>
        <p:spPr>
          <a:xfrm flipH="1" flipV="1">
            <a:off x="4202427" y="4097753"/>
            <a:ext cx="1175268" cy="469540"/>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36300" y="2214704"/>
            <a:ext cx="3211888" cy="738664"/>
          </a:xfrm>
          <a:prstGeom prst="rect">
            <a:avLst/>
          </a:prstGeom>
          <a:noFill/>
        </p:spPr>
        <p:txBody>
          <a:bodyPr wrap="square" rtlCol="0">
            <a:spAutoFit/>
          </a:bodyPr>
          <a:lstStyle/>
          <a:p>
            <a:r>
              <a:rPr lang="en-GB" sz="1400" i="1" dirty="0">
                <a:solidFill>
                  <a:srgbClr val="71AA38"/>
                </a:solidFill>
              </a:rPr>
              <a:t>Exploring the use of </a:t>
            </a:r>
            <a:r>
              <a:rPr lang="en-GB" sz="1400" i="1" dirty="0" err="1">
                <a:solidFill>
                  <a:srgbClr val="71AA38"/>
                </a:solidFill>
              </a:rPr>
              <a:t>Labcasts</a:t>
            </a:r>
            <a:r>
              <a:rPr lang="en-GB" sz="1400" i="1" dirty="0">
                <a:solidFill>
                  <a:srgbClr val="71AA38"/>
                </a:solidFill>
              </a:rPr>
              <a:t> to Support Associate Lecturers</a:t>
            </a:r>
          </a:p>
          <a:p>
            <a:r>
              <a:rPr lang="en-GB" sz="1400" dirty="0">
                <a:solidFill>
                  <a:srgbClr val="71AA38"/>
                </a:solidFill>
              </a:rPr>
              <a:t>Venetia Brown et al.</a:t>
            </a:r>
          </a:p>
        </p:txBody>
      </p:sp>
      <p:sp>
        <p:nvSpPr>
          <p:cNvPr id="15" name="TextBox 14"/>
          <p:cNvSpPr txBox="1"/>
          <p:nvPr/>
        </p:nvSpPr>
        <p:spPr>
          <a:xfrm>
            <a:off x="6076623" y="3037226"/>
            <a:ext cx="3091911" cy="738664"/>
          </a:xfrm>
          <a:prstGeom prst="rect">
            <a:avLst/>
          </a:prstGeom>
          <a:noFill/>
        </p:spPr>
        <p:txBody>
          <a:bodyPr wrap="square" rtlCol="0">
            <a:spAutoFit/>
          </a:bodyPr>
          <a:lstStyle/>
          <a:p>
            <a:r>
              <a:rPr lang="en-GB" sz="1400" i="1" dirty="0">
                <a:solidFill>
                  <a:srgbClr val="71AA38"/>
                </a:solidFill>
              </a:rPr>
              <a:t>Accessibility and inclusion in tuition: examples of individualised support</a:t>
            </a:r>
          </a:p>
          <a:p>
            <a:r>
              <a:rPr lang="en-GB" sz="1400" dirty="0">
                <a:solidFill>
                  <a:srgbClr val="71AA38"/>
                </a:solidFill>
              </a:rPr>
              <a:t>Rachel Slater et al.</a:t>
            </a:r>
          </a:p>
        </p:txBody>
      </p:sp>
      <p:sp>
        <p:nvSpPr>
          <p:cNvPr id="16" name="TextBox 15"/>
          <p:cNvSpPr txBox="1"/>
          <p:nvPr/>
        </p:nvSpPr>
        <p:spPr>
          <a:xfrm>
            <a:off x="5649221" y="3853756"/>
            <a:ext cx="3499374" cy="954107"/>
          </a:xfrm>
          <a:prstGeom prst="rect">
            <a:avLst/>
          </a:prstGeom>
          <a:noFill/>
        </p:spPr>
        <p:txBody>
          <a:bodyPr wrap="square" rtlCol="0">
            <a:spAutoFit/>
          </a:bodyPr>
          <a:lstStyle/>
          <a:p>
            <a:r>
              <a:rPr lang="en-GB" sz="1400" i="1" dirty="0">
                <a:solidFill>
                  <a:srgbClr val="71AA38"/>
                </a:solidFill>
              </a:rPr>
              <a:t>Understanding and mitigating students’ difficulties in undertaking complex practical activities on their computers</a:t>
            </a:r>
          </a:p>
          <a:p>
            <a:r>
              <a:rPr lang="en-GB" sz="1400" dirty="0">
                <a:solidFill>
                  <a:srgbClr val="71AA38"/>
                </a:solidFill>
              </a:rPr>
              <a:t>Patrick Wong et al.</a:t>
            </a:r>
          </a:p>
        </p:txBody>
      </p:sp>
      <p:sp>
        <p:nvSpPr>
          <p:cNvPr id="22" name="TextBox 21"/>
          <p:cNvSpPr txBox="1"/>
          <p:nvPr/>
        </p:nvSpPr>
        <p:spPr>
          <a:xfrm>
            <a:off x="5168284" y="4808763"/>
            <a:ext cx="3742372" cy="954107"/>
          </a:xfrm>
          <a:prstGeom prst="rect">
            <a:avLst/>
          </a:prstGeom>
          <a:noFill/>
        </p:spPr>
        <p:txBody>
          <a:bodyPr wrap="square" rtlCol="0">
            <a:spAutoFit/>
          </a:bodyPr>
          <a:lstStyle/>
          <a:p>
            <a:r>
              <a:rPr lang="en-GB" sz="1400" i="1" dirty="0">
                <a:solidFill>
                  <a:srgbClr val="71AA38"/>
                </a:solidFill>
              </a:rPr>
              <a:t>STEM ISSS - where are we now? Evaluating awareness, usage and effectiveness of individual student support sessions</a:t>
            </a:r>
          </a:p>
          <a:p>
            <a:r>
              <a:rPr lang="en-GB" sz="1400" dirty="0">
                <a:solidFill>
                  <a:srgbClr val="71AA38"/>
                </a:solidFill>
              </a:rPr>
              <a:t>Fiona Moorman and Karen New</a:t>
            </a:r>
          </a:p>
        </p:txBody>
      </p:sp>
      <p:sp>
        <p:nvSpPr>
          <p:cNvPr id="17" name="TextBox 16"/>
          <p:cNvSpPr txBox="1"/>
          <p:nvPr/>
        </p:nvSpPr>
        <p:spPr>
          <a:xfrm>
            <a:off x="5161714" y="5816872"/>
            <a:ext cx="3910873" cy="954107"/>
          </a:xfrm>
          <a:prstGeom prst="rect">
            <a:avLst/>
          </a:prstGeom>
          <a:noFill/>
        </p:spPr>
        <p:txBody>
          <a:bodyPr wrap="square" rtlCol="0">
            <a:spAutoFit/>
          </a:bodyPr>
          <a:lstStyle/>
          <a:p>
            <a:r>
              <a:rPr lang="en-GB" sz="1400" i="1" dirty="0">
                <a:solidFill>
                  <a:srgbClr val="71AA38"/>
                </a:solidFill>
              </a:rPr>
              <a:t>Building a community of STEM ALs –extension of the STEM-</a:t>
            </a:r>
            <a:r>
              <a:rPr lang="en-GB" sz="1400" i="1" dirty="0" err="1">
                <a:solidFill>
                  <a:srgbClr val="71AA38"/>
                </a:solidFill>
              </a:rPr>
              <a:t>ByALs</a:t>
            </a:r>
            <a:r>
              <a:rPr lang="en-GB" sz="1400" i="1" dirty="0">
                <a:solidFill>
                  <a:srgbClr val="71AA38"/>
                </a:solidFill>
              </a:rPr>
              <a:t>-</a:t>
            </a:r>
            <a:r>
              <a:rPr lang="en-GB" sz="1400" i="1" dirty="0" err="1">
                <a:solidFill>
                  <a:srgbClr val="71AA38"/>
                </a:solidFill>
              </a:rPr>
              <a:t>ForALs</a:t>
            </a:r>
            <a:r>
              <a:rPr lang="en-GB" sz="1400" i="1" dirty="0">
                <a:solidFill>
                  <a:srgbClr val="71AA38"/>
                </a:solidFill>
              </a:rPr>
              <a:t> programme to include more social learning opportunities</a:t>
            </a:r>
          </a:p>
          <a:p>
            <a:r>
              <a:rPr lang="en-GB" sz="1400" dirty="0">
                <a:solidFill>
                  <a:srgbClr val="71AA38"/>
                </a:solidFill>
              </a:rPr>
              <a:t>Janet </a:t>
            </a:r>
            <a:r>
              <a:rPr lang="en-GB" sz="1400" dirty="0" err="1">
                <a:solidFill>
                  <a:srgbClr val="71AA38"/>
                </a:solidFill>
              </a:rPr>
              <a:t>Haresnape</a:t>
            </a:r>
            <a:r>
              <a:rPr lang="en-GB" sz="1400" dirty="0">
                <a:solidFill>
                  <a:srgbClr val="71AA38"/>
                </a:solidFill>
              </a:rPr>
              <a:t> et al.</a:t>
            </a:r>
          </a:p>
        </p:txBody>
      </p:sp>
      <p:cxnSp>
        <p:nvCxnSpPr>
          <p:cNvPr id="25" name="Straight Arrow Connector 24" descr="Arrow pointing to 'Engagement' on the staff UED Venn diagram." title="Arrow"/>
          <p:cNvCxnSpPr/>
          <p:nvPr/>
        </p:nvCxnSpPr>
        <p:spPr>
          <a:xfrm flipV="1">
            <a:off x="1418513" y="5073395"/>
            <a:ext cx="721696" cy="212421"/>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337" y="4005064"/>
            <a:ext cx="2531544" cy="954107"/>
          </a:xfrm>
          <a:prstGeom prst="rect">
            <a:avLst/>
          </a:prstGeom>
          <a:noFill/>
        </p:spPr>
        <p:txBody>
          <a:bodyPr wrap="square" rtlCol="0">
            <a:spAutoFit/>
          </a:bodyPr>
          <a:lstStyle/>
          <a:p>
            <a:r>
              <a:rPr lang="en-GB" sz="1400" i="1" dirty="0">
                <a:solidFill>
                  <a:srgbClr val="249390"/>
                </a:solidFill>
              </a:rPr>
              <a:t>How </a:t>
            </a:r>
            <a:r>
              <a:rPr lang="en-GB" sz="1400" i="1" dirty="0" err="1">
                <a:solidFill>
                  <a:srgbClr val="249390"/>
                </a:solidFill>
              </a:rPr>
              <a:t>Jupyter</a:t>
            </a:r>
            <a:r>
              <a:rPr lang="en-GB" sz="1400" i="1" dirty="0">
                <a:solidFill>
                  <a:srgbClr val="249390"/>
                </a:solidFill>
              </a:rPr>
              <a:t> Notebooks enhance learning and teaching on TM351</a:t>
            </a:r>
          </a:p>
          <a:p>
            <a:r>
              <a:rPr lang="en-GB" sz="1400" dirty="0">
                <a:solidFill>
                  <a:srgbClr val="249390"/>
                </a:solidFill>
              </a:rPr>
              <a:t>Sharon Dawes et al.</a:t>
            </a:r>
          </a:p>
        </p:txBody>
      </p:sp>
      <p:sp>
        <p:nvSpPr>
          <p:cNvPr id="24" name="TextBox 23"/>
          <p:cNvSpPr txBox="1"/>
          <p:nvPr/>
        </p:nvSpPr>
        <p:spPr>
          <a:xfrm>
            <a:off x="46337" y="5626348"/>
            <a:ext cx="2725463" cy="1169551"/>
          </a:xfrm>
          <a:prstGeom prst="rect">
            <a:avLst/>
          </a:prstGeom>
          <a:noFill/>
        </p:spPr>
        <p:txBody>
          <a:bodyPr wrap="square" rtlCol="0">
            <a:spAutoFit/>
          </a:bodyPr>
          <a:lstStyle/>
          <a:p>
            <a:r>
              <a:rPr lang="en-GB" sz="1400" i="1" dirty="0">
                <a:solidFill>
                  <a:srgbClr val="249390"/>
                </a:solidFill>
              </a:rPr>
              <a:t>An AL led </a:t>
            </a:r>
            <a:r>
              <a:rPr lang="en-GB" sz="1400" i="1" dirty="0" err="1">
                <a:solidFill>
                  <a:srgbClr val="249390"/>
                </a:solidFill>
              </a:rPr>
              <a:t>eSTEeM</a:t>
            </a:r>
            <a:r>
              <a:rPr lang="en-GB" sz="1400" i="1" dirty="0">
                <a:solidFill>
                  <a:srgbClr val="249390"/>
                </a:solidFill>
              </a:rPr>
              <a:t> action research project to support students and tutors: challenges and opportunities</a:t>
            </a:r>
          </a:p>
          <a:p>
            <a:r>
              <a:rPr lang="en-GB" sz="1400" dirty="0">
                <a:solidFill>
                  <a:srgbClr val="249390"/>
                </a:solidFill>
              </a:rPr>
              <a:t>Shirley Evans et al.</a:t>
            </a:r>
          </a:p>
        </p:txBody>
      </p:sp>
      <p:pic>
        <p:nvPicPr>
          <p:cNvPr id="14" name="Picture 13" descr="Decorative image showing a branded bookmark icon." title="Bookmar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33161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62" y="1419409"/>
            <a:ext cx="8424863" cy="1143000"/>
          </a:xfrm>
        </p:spPr>
        <p:txBody>
          <a:bodyPr/>
          <a:lstStyle/>
          <a:p>
            <a:r>
              <a:rPr lang="en-GB" dirty="0">
                <a:solidFill>
                  <a:srgbClr val="DAEDEF"/>
                </a:solidFill>
              </a:rPr>
              <a:t>Universal Educational Design: staff </a:t>
            </a:r>
            <a:r>
              <a:rPr lang="en-GB" sz="3600" dirty="0">
                <a:solidFill>
                  <a:srgbClr val="0D184E"/>
                </a:solidFill>
                <a:effectLst/>
                <a:latin typeface="+mj-lt"/>
                <a:ea typeface="+mj-ea"/>
                <a:cs typeface="+mj-cs"/>
              </a:rPr>
              <a:t> </a:t>
            </a:r>
            <a:r>
              <a:rPr lang="en-GB" sz="3600" dirty="0" err="1">
                <a:solidFill>
                  <a:srgbClr val="0D184E"/>
                </a:solidFill>
                <a:effectLst/>
                <a:latin typeface="+mj-lt"/>
                <a:ea typeface="+mj-ea"/>
                <a:cs typeface="+mj-cs"/>
              </a:rPr>
              <a:t>eSTEeM</a:t>
            </a:r>
            <a:r>
              <a:rPr lang="en-GB" sz="3600" baseline="0" dirty="0">
                <a:solidFill>
                  <a:srgbClr val="0D184E"/>
                </a:solidFill>
                <a:effectLst/>
                <a:latin typeface="+mj-lt"/>
                <a:ea typeface="+mj-ea"/>
                <a:cs typeface="+mj-cs"/>
              </a:rPr>
              <a:t> presentations 3</a:t>
            </a:r>
            <a:endParaRPr lang="en-GB" dirty="0">
              <a:solidFill>
                <a:srgbClr val="DAEDEF"/>
              </a:solidFill>
            </a:endParaRPr>
          </a:p>
        </p:txBody>
      </p:sp>
      <p:sp>
        <p:nvSpPr>
          <p:cNvPr id="7" name="Content Placeholder 6"/>
          <p:cNvSpPr>
            <a:spLocks noGrp="1"/>
          </p:cNvSpPr>
          <p:nvPr>
            <p:ph idx="1"/>
          </p:nvPr>
        </p:nvSpPr>
        <p:spPr>
          <a:xfrm>
            <a:off x="323862" y="2564209"/>
            <a:ext cx="8424863" cy="4321175"/>
          </a:xfrm>
        </p:spPr>
        <p:txBody>
          <a:bodyPr/>
          <a:lstStyle/>
          <a:p>
            <a:r>
              <a:rPr lang="en-US" sz="2800" dirty="0">
                <a:solidFill>
                  <a:srgbClr val="0D184E"/>
                </a:solidFill>
                <a:effectLst/>
                <a:latin typeface="+mn-lt"/>
                <a:ea typeface="+mn-ea"/>
                <a:cs typeface="+mn-cs"/>
              </a:rPr>
              <a:t>Understanding</a:t>
            </a:r>
            <a:r>
              <a:rPr lang="en-US" sz="2800" baseline="0" dirty="0">
                <a:solidFill>
                  <a:srgbClr val="0D184E"/>
                </a:solidFill>
                <a:effectLst/>
                <a:latin typeface="+mn-lt"/>
                <a:ea typeface="+mn-ea"/>
                <a:cs typeface="+mn-cs"/>
              </a:rPr>
              <a:t> and Demonstration elements of the UED model, with relevant </a:t>
            </a:r>
            <a:r>
              <a:rPr lang="en-US" sz="2800" baseline="0" dirty="0" err="1">
                <a:solidFill>
                  <a:srgbClr val="0D184E"/>
                </a:solidFill>
                <a:effectLst/>
                <a:latin typeface="+mn-lt"/>
                <a:ea typeface="+mn-ea"/>
                <a:cs typeface="+mn-cs"/>
              </a:rPr>
              <a:t>eSTEeM</a:t>
            </a:r>
            <a:r>
              <a:rPr lang="en-US" sz="2800" baseline="0" dirty="0">
                <a:solidFill>
                  <a:srgbClr val="0D184E"/>
                </a:solidFill>
                <a:effectLst/>
                <a:latin typeface="+mn-lt"/>
                <a:ea typeface="+mn-ea"/>
                <a:cs typeface="+mn-cs"/>
              </a:rPr>
              <a:t> presentations indicated.</a:t>
            </a:r>
            <a:endParaRPr lang="en-US" altLang="en-US" sz="2000" dirty="0">
              <a:solidFill>
                <a:srgbClr val="DAEDEF"/>
              </a:solidFill>
            </a:endParaRPr>
          </a:p>
        </p:txBody>
      </p:sp>
      <p:sp>
        <p:nvSpPr>
          <p:cNvPr id="18" name="Rectangle 17" descr="Beige shaded box used as a mask only." title="Shaded box"/>
          <p:cNvSpPr/>
          <p:nvPr/>
        </p:nvSpPr>
        <p:spPr>
          <a:xfrm>
            <a:off x="27646" y="962040"/>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nvGrpSpPr>
          <p:cNvPr id="11" name="Group 10" descr="Supporting staff to understand their students (e.g. characteristics, requirements and experiences)." title="Staff UED understanding"/>
          <p:cNvGrpSpPr/>
          <p:nvPr/>
        </p:nvGrpSpPr>
        <p:grpSpPr>
          <a:xfrm>
            <a:off x="3022248" y="1484784"/>
            <a:ext cx="2980773" cy="2980773"/>
            <a:chOff x="3022248" y="1484784"/>
            <a:chExt cx="2980773" cy="2980773"/>
          </a:xfrm>
        </p:grpSpPr>
        <p:sp>
          <p:nvSpPr>
            <p:cNvPr id="28" name="Oval 27"/>
            <p:cNvSpPr/>
            <p:nvPr/>
          </p:nvSpPr>
          <p:spPr>
            <a:xfrm>
              <a:off x="3022248" y="1484784"/>
              <a:ext cx="2980773" cy="2980773"/>
            </a:xfrm>
            <a:prstGeom prst="ellipse">
              <a:avLst/>
            </a:prstGeom>
            <a:solidFill>
              <a:srgbClr val="FFCC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7" name="Oval 4"/>
            <p:cNvSpPr/>
            <p:nvPr/>
          </p:nvSpPr>
          <p:spPr>
            <a:xfrm>
              <a:off x="3364968" y="2122242"/>
              <a:ext cx="2295332" cy="1341348"/>
            </a:xfrm>
            <a:prstGeom prst="rect">
              <a:avLst/>
            </a:prstGeom>
            <a:solidFill>
              <a:srgbClr val="FFCC00"/>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b="1" i="1" dirty="0">
                  <a:solidFill>
                    <a:srgbClr val="000000"/>
                  </a:solidFill>
                </a:rPr>
                <a:t>understand</a:t>
              </a:r>
              <a:r>
                <a:rPr lang="en-GB" sz="1900" i="1" dirty="0">
                  <a:solidFill>
                    <a:srgbClr val="000000"/>
                  </a:solidFill>
                </a:rPr>
                <a:t> their students (e.g. characteristics, requirements and experiences)</a:t>
              </a:r>
              <a:br>
                <a:rPr lang="en-GB" sz="1900" i="1" dirty="0">
                  <a:solidFill>
                    <a:srgbClr val="000000"/>
                  </a:solidFill>
                </a:rPr>
              </a:br>
              <a:endParaRPr lang="en-GB" sz="1900" i="1" dirty="0">
                <a:solidFill>
                  <a:srgbClr val="000000"/>
                </a:solidFill>
              </a:endParaRPr>
            </a:p>
          </p:txBody>
        </p:sp>
      </p:grpSp>
      <p:grpSp>
        <p:nvGrpSpPr>
          <p:cNvPr id="12" name="Group 11" descr="Supporting staff to design inclusive methodologies for students to demonstrate achievement." title="Staff UED demonstration"/>
          <p:cNvGrpSpPr/>
          <p:nvPr/>
        </p:nvGrpSpPr>
        <p:grpSpPr>
          <a:xfrm>
            <a:off x="4111480" y="3356992"/>
            <a:ext cx="2980800" cy="2980800"/>
            <a:chOff x="4111480" y="3356992"/>
            <a:chExt cx="2980800" cy="2980800"/>
          </a:xfrm>
        </p:grpSpPr>
        <p:sp>
          <p:nvSpPr>
            <p:cNvPr id="32" name="Oval 31"/>
            <p:cNvSpPr/>
            <p:nvPr/>
          </p:nvSpPr>
          <p:spPr>
            <a:xfrm>
              <a:off x="4111480" y="3356992"/>
              <a:ext cx="2980800" cy="2980800"/>
            </a:xfrm>
            <a:prstGeom prst="ellipse">
              <a:avLst/>
            </a:prstGeom>
            <a:solidFill>
              <a:srgbClr val="CC66FF">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0" name="Oval 4"/>
            <p:cNvSpPr/>
            <p:nvPr/>
          </p:nvSpPr>
          <p:spPr>
            <a:xfrm>
              <a:off x="5019929" y="4005064"/>
              <a:ext cx="1784319" cy="21061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77900">
                <a:lnSpc>
                  <a:spcPct val="90000"/>
                </a:lnSpc>
                <a:spcAft>
                  <a:spcPct val="35000"/>
                </a:spcAft>
              </a:pPr>
              <a:r>
                <a:rPr lang="en-GB" sz="1900" i="1" dirty="0">
                  <a:solidFill>
                    <a:srgbClr val="000000"/>
                  </a:solidFill>
                </a:rPr>
                <a:t>design inclusive methodologies for students to </a:t>
              </a:r>
              <a:r>
                <a:rPr lang="en-GB" sz="1900" b="1" i="1" dirty="0">
                  <a:solidFill>
                    <a:srgbClr val="000000"/>
                  </a:solidFill>
                </a:rPr>
                <a:t>demonstrate</a:t>
              </a:r>
              <a:r>
                <a:rPr lang="en-GB" sz="1900" i="1" dirty="0">
                  <a:solidFill>
                    <a:srgbClr val="000000"/>
                  </a:solidFill>
                </a:rPr>
                <a:t> achievement</a:t>
              </a:r>
              <a:endParaRPr lang="en-GB" sz="1900" i="1" dirty="0">
                <a:solidFill>
                  <a:srgbClr val="000000"/>
                </a:solidFill>
                <a:latin typeface="Calibri" panose="020F0502020204030204" pitchFamily="34" charset="0"/>
              </a:endParaRPr>
            </a:p>
          </p:txBody>
        </p:sp>
      </p:grpSp>
      <p:pic>
        <p:nvPicPr>
          <p:cNvPr id="10" name="Picture 9" descr="Shaded portion of the Venn diagram, showing where the overlap would be between the 'Engagement' element - not shown - and 'Understanding' and 'Demonstration' elements - which are shown. " title="Shaded Ven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763" y="3216530"/>
            <a:ext cx="2063164" cy="2876766"/>
          </a:xfrm>
          <a:prstGeom prst="rect">
            <a:avLst/>
          </a:prstGeom>
        </p:spPr>
      </p:pic>
      <p:cxnSp>
        <p:nvCxnSpPr>
          <p:cNvPr id="23" name="Straight Arrow Connector 22" descr="Arrow pointing to the area between 'Understanding' and 'Demonstration' on the staff UED Venn diagram." title="Arrow"/>
          <p:cNvCxnSpPr/>
          <p:nvPr/>
        </p:nvCxnSpPr>
        <p:spPr>
          <a:xfrm flipH="1">
            <a:off x="5347496" y="2562409"/>
            <a:ext cx="998245" cy="123759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57485" y="1529440"/>
            <a:ext cx="2985703" cy="954107"/>
          </a:xfrm>
          <a:prstGeom prst="rect">
            <a:avLst/>
          </a:prstGeom>
          <a:noFill/>
        </p:spPr>
        <p:txBody>
          <a:bodyPr wrap="square" rtlCol="0">
            <a:spAutoFit/>
          </a:bodyPr>
          <a:lstStyle/>
          <a:p>
            <a:r>
              <a:rPr lang="en-GB" sz="1400" i="1" dirty="0">
                <a:solidFill>
                  <a:srgbClr val="E28868"/>
                </a:solidFill>
              </a:rPr>
              <a:t>TMA Extensions: How are they used and what is their impact on student success?</a:t>
            </a:r>
          </a:p>
          <a:p>
            <a:r>
              <a:rPr lang="en-GB" sz="1400" dirty="0">
                <a:solidFill>
                  <a:srgbClr val="E28868"/>
                </a:solidFill>
              </a:rPr>
              <a:t>Catherine </a:t>
            </a:r>
            <a:r>
              <a:rPr lang="en-GB" sz="1400" dirty="0" err="1">
                <a:solidFill>
                  <a:srgbClr val="E28868"/>
                </a:solidFill>
              </a:rPr>
              <a:t>Halliwell</a:t>
            </a:r>
            <a:r>
              <a:rPr lang="en-GB" sz="1400" dirty="0">
                <a:solidFill>
                  <a:srgbClr val="E28868"/>
                </a:solidFill>
              </a:rPr>
              <a:t> and Cath Brown</a:t>
            </a:r>
          </a:p>
        </p:txBody>
      </p:sp>
      <p:cxnSp>
        <p:nvCxnSpPr>
          <p:cNvPr id="25" name="Straight Arrow Connector 24" descr="Arrow pointing to 'Demonstration' on the staff UED Venn diagram." title="Arrow"/>
          <p:cNvCxnSpPr/>
          <p:nvPr/>
        </p:nvCxnSpPr>
        <p:spPr>
          <a:xfrm flipH="1">
            <a:off x="6611969" y="3800005"/>
            <a:ext cx="647603" cy="349802"/>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28009" y="2789984"/>
            <a:ext cx="2669122" cy="954107"/>
          </a:xfrm>
          <a:prstGeom prst="rect">
            <a:avLst/>
          </a:prstGeom>
          <a:noFill/>
        </p:spPr>
        <p:txBody>
          <a:bodyPr wrap="square" rtlCol="0">
            <a:spAutoFit/>
          </a:bodyPr>
          <a:lstStyle/>
          <a:p>
            <a:r>
              <a:rPr lang="en-GB" sz="1400" i="1" dirty="0">
                <a:solidFill>
                  <a:srgbClr val="8B00D0"/>
                </a:solidFill>
              </a:rPr>
              <a:t>Evaluating the accessibility of an alternative format of module materials in Maths &amp; Stats</a:t>
            </a:r>
          </a:p>
          <a:p>
            <a:r>
              <a:rPr lang="en-GB" sz="1400" dirty="0">
                <a:solidFill>
                  <a:srgbClr val="8B00D0"/>
                </a:solidFill>
              </a:rPr>
              <a:t>Chris Hughes et al.</a:t>
            </a:r>
          </a:p>
        </p:txBody>
      </p:sp>
      <p:cxnSp>
        <p:nvCxnSpPr>
          <p:cNvPr id="22" name="Straight Arrow Connector 21" descr="Arrow pointing to the centre of the staff UED Venn diagram." title="Arrow"/>
          <p:cNvCxnSpPr/>
          <p:nvPr/>
        </p:nvCxnSpPr>
        <p:spPr>
          <a:xfrm flipV="1">
            <a:off x="3165705" y="4256474"/>
            <a:ext cx="1346929" cy="406553"/>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1601" y="3195700"/>
            <a:ext cx="2985703" cy="954107"/>
          </a:xfrm>
          <a:prstGeom prst="rect">
            <a:avLst/>
          </a:prstGeom>
          <a:noFill/>
        </p:spPr>
        <p:txBody>
          <a:bodyPr wrap="square" rtlCol="0">
            <a:spAutoFit/>
          </a:bodyPr>
          <a:lstStyle/>
          <a:p>
            <a:r>
              <a:rPr lang="en-GB" sz="1400" i="1" dirty="0">
                <a:solidFill>
                  <a:srgbClr val="A0809E"/>
                </a:solidFill>
              </a:rPr>
              <a:t>Curriculum innovation – transforming postgraduate learning systems for a world in turbulence</a:t>
            </a:r>
          </a:p>
          <a:p>
            <a:r>
              <a:rPr lang="en-GB" sz="1400" dirty="0" err="1">
                <a:solidFill>
                  <a:srgbClr val="A0809E"/>
                </a:solidFill>
              </a:rPr>
              <a:t>Rupesh</a:t>
            </a:r>
            <a:r>
              <a:rPr lang="en-GB" sz="1400" dirty="0">
                <a:solidFill>
                  <a:srgbClr val="A0809E"/>
                </a:solidFill>
              </a:rPr>
              <a:t> Shah et al.</a:t>
            </a:r>
          </a:p>
        </p:txBody>
      </p:sp>
      <p:sp>
        <p:nvSpPr>
          <p:cNvPr id="19" name="TextBox 18"/>
          <p:cNvSpPr txBox="1"/>
          <p:nvPr/>
        </p:nvSpPr>
        <p:spPr>
          <a:xfrm>
            <a:off x="276544" y="4228840"/>
            <a:ext cx="2985703" cy="954107"/>
          </a:xfrm>
          <a:prstGeom prst="rect">
            <a:avLst/>
          </a:prstGeom>
          <a:noFill/>
        </p:spPr>
        <p:txBody>
          <a:bodyPr wrap="square" rtlCol="0">
            <a:spAutoFit/>
          </a:bodyPr>
          <a:lstStyle/>
          <a:p>
            <a:r>
              <a:rPr lang="en-GB" sz="1400" i="1" dirty="0">
                <a:solidFill>
                  <a:srgbClr val="A0809E"/>
                </a:solidFill>
              </a:rPr>
              <a:t>Putting Innovation into Practice – Enhancing the STEM curriculum through scholarship</a:t>
            </a:r>
          </a:p>
          <a:p>
            <a:r>
              <a:rPr lang="en-GB" sz="1400" dirty="0">
                <a:solidFill>
                  <a:srgbClr val="A0809E"/>
                </a:solidFill>
              </a:rPr>
              <a:t>Trevor Collins et al.</a:t>
            </a:r>
          </a:p>
        </p:txBody>
      </p:sp>
      <p:sp>
        <p:nvSpPr>
          <p:cNvPr id="16" name="TextBox 15"/>
          <p:cNvSpPr txBox="1"/>
          <p:nvPr/>
        </p:nvSpPr>
        <p:spPr>
          <a:xfrm>
            <a:off x="755381" y="5229200"/>
            <a:ext cx="3325573" cy="738664"/>
          </a:xfrm>
          <a:prstGeom prst="rect">
            <a:avLst/>
          </a:prstGeom>
          <a:noFill/>
        </p:spPr>
        <p:txBody>
          <a:bodyPr wrap="square" rtlCol="0">
            <a:spAutoFit/>
          </a:bodyPr>
          <a:lstStyle/>
          <a:p>
            <a:r>
              <a:rPr lang="en-GB" sz="1400" i="1" dirty="0">
                <a:solidFill>
                  <a:srgbClr val="A0809E"/>
                </a:solidFill>
              </a:rPr>
              <a:t>Addressing Inequitable Outcomes for Black Students at The OU Workshop</a:t>
            </a:r>
          </a:p>
          <a:p>
            <a:r>
              <a:rPr lang="en-GB" sz="1400" dirty="0">
                <a:solidFill>
                  <a:srgbClr val="A0809E"/>
                </a:solidFill>
              </a:rPr>
              <a:t>Wendy </a:t>
            </a:r>
            <a:r>
              <a:rPr lang="en-GB" sz="1400" dirty="0" err="1">
                <a:solidFill>
                  <a:srgbClr val="A0809E"/>
                </a:solidFill>
              </a:rPr>
              <a:t>Fowle</a:t>
            </a:r>
            <a:r>
              <a:rPr lang="en-GB" sz="1400" dirty="0">
                <a:solidFill>
                  <a:srgbClr val="A0809E"/>
                </a:solidFill>
              </a:rPr>
              <a:t> et al.</a:t>
            </a:r>
          </a:p>
        </p:txBody>
      </p:sp>
      <p:pic>
        <p:nvPicPr>
          <p:cNvPr id="14" name="Picture 13" descr="Decorative image showing a branded bookmark icon." title="Bookmar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99109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GB" sz="1600" dirty="0"/>
              <a:t>Calculation of the value-added (VA) metric:</a:t>
            </a:r>
          </a:p>
          <a:p>
            <a:pPr lvl="1"/>
            <a:r>
              <a:rPr lang="en-GB" sz="1400" dirty="0"/>
              <a:t>5 years sector attainment data</a:t>
            </a:r>
          </a:p>
          <a:p>
            <a:pPr lvl="1"/>
            <a:r>
              <a:rPr lang="en-GB" sz="1400" dirty="0"/>
              <a:t>Entry qualifications and subjects of study</a:t>
            </a:r>
          </a:p>
          <a:p>
            <a:pPr lvl="1"/>
            <a:r>
              <a:rPr lang="en-GB" sz="1400" dirty="0"/>
              <a:t>Probability of attaining 1</a:t>
            </a:r>
            <a:r>
              <a:rPr lang="en-GB" sz="1400" baseline="30000" dirty="0"/>
              <a:t>st</a:t>
            </a:r>
            <a:r>
              <a:rPr lang="en-GB" sz="1400" dirty="0"/>
              <a:t> or 2:1</a:t>
            </a:r>
          </a:p>
          <a:p>
            <a:pPr lvl="1"/>
            <a:r>
              <a:rPr lang="en-GB" sz="1400" dirty="0"/>
              <a:t>Aggregation of probability</a:t>
            </a:r>
          </a:p>
          <a:p>
            <a:pPr lvl="1"/>
            <a:r>
              <a:rPr lang="en-GB" sz="1400" dirty="0"/>
              <a:t>Expected % of cohort attainment</a:t>
            </a:r>
          </a:p>
          <a:p>
            <a:r>
              <a:rPr lang="en-GB" sz="1600" dirty="0"/>
              <a:t>If attainment &gt; 1, attainment has exceeded expectation</a:t>
            </a:r>
          </a:p>
          <a:p>
            <a:r>
              <a:rPr lang="en-GB" sz="1600" dirty="0"/>
              <a:t>If attainment = 1, attainment has met expectation</a:t>
            </a:r>
          </a:p>
          <a:p>
            <a:r>
              <a:rPr lang="en-GB" sz="1600" dirty="0"/>
              <a:t>If attainment &lt; 1, attainment has not met expectation</a:t>
            </a:r>
          </a:p>
        </p:txBody>
      </p:sp>
      <p:sp>
        <p:nvSpPr>
          <p:cNvPr id="9" name="Rectangle 8" descr="Beige shaded box used as a mask only." title="Shaded box"/>
          <p:cNvSpPr/>
          <p:nvPr/>
        </p:nvSpPr>
        <p:spPr>
          <a:xfrm>
            <a:off x="0" y="1008112"/>
            <a:ext cx="9144000" cy="587727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3636000" y="1267200"/>
            <a:ext cx="5058000" cy="1288800"/>
          </a:xfrm>
        </p:spPr>
        <p:txBody>
          <a:bodyPr/>
          <a:lstStyle/>
          <a:p>
            <a:r>
              <a:rPr lang="en-GB" dirty="0"/>
              <a:t>VA Metric</a:t>
            </a:r>
          </a:p>
        </p:txBody>
      </p:sp>
      <p:grpSp>
        <p:nvGrpSpPr>
          <p:cNvPr id="2" name="Group 1" descr="Image showing the calculation steps for the value-added metric.  A value &gt;1 implies that attainment has exceeded expectations; a value=1 implies that expectations have been achieved; a value &lt;1 implies that attainment has not met expectations." title="Value-added metric"/>
          <p:cNvGrpSpPr/>
          <p:nvPr/>
        </p:nvGrpSpPr>
        <p:grpSpPr>
          <a:xfrm>
            <a:off x="539552" y="1181894"/>
            <a:ext cx="7992888" cy="5292588"/>
            <a:chOff x="539552" y="1181894"/>
            <a:chExt cx="7992888" cy="5292588"/>
          </a:xfrm>
        </p:grpSpPr>
        <p:graphicFrame>
          <p:nvGraphicFramePr>
            <p:cNvPr id="4" name="Diagram 3"/>
            <p:cNvGraphicFramePr/>
            <p:nvPr>
              <p:extLst>
                <p:ext uri="{D42A27DB-BD31-4B8C-83A1-F6EECF244321}">
                  <p14:modId xmlns:p14="http://schemas.microsoft.com/office/powerpoint/2010/main" val="972798066"/>
                </p:ext>
              </p:extLst>
            </p:nvPr>
          </p:nvGraphicFramePr>
          <p:xfrm>
            <a:off x="539552" y="1181894"/>
            <a:ext cx="3024335" cy="529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03902141"/>
                </p:ext>
              </p:extLst>
            </p:nvPr>
          </p:nvGraphicFramePr>
          <p:xfrm>
            <a:off x="3491880" y="2924944"/>
            <a:ext cx="5040560"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pic>
        <p:nvPicPr>
          <p:cNvPr id="7" name="Picture 6" descr="Decorative image showing a branded bookmark icon." title="Bookmark icon"/>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24915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846000"/>
            <a:ext cx="8424863" cy="1143000"/>
          </a:xfrm>
        </p:spPr>
        <p:txBody>
          <a:bodyPr/>
          <a:lstStyle/>
          <a:p>
            <a:r>
              <a:rPr lang="en-GB" dirty="0"/>
              <a:t>University Level</a:t>
            </a:r>
          </a:p>
        </p:txBody>
      </p:sp>
      <p:sp>
        <p:nvSpPr>
          <p:cNvPr id="3" name="Content Placeholder 2"/>
          <p:cNvSpPr>
            <a:spLocks noGrp="1"/>
          </p:cNvSpPr>
          <p:nvPr>
            <p:ph idx="1"/>
          </p:nvPr>
        </p:nvSpPr>
        <p:spPr>
          <a:xfrm>
            <a:off x="611561" y="1924343"/>
            <a:ext cx="7920880" cy="2512770"/>
          </a:xfrm>
        </p:spPr>
        <p:txBody>
          <a:bodyPr/>
          <a:lstStyle/>
          <a:p>
            <a:r>
              <a:rPr lang="en-GB" sz="1000" dirty="0"/>
              <a:t>VA</a:t>
            </a:r>
            <a:r>
              <a:rPr lang="en-GB" sz="1000" baseline="0" dirty="0"/>
              <a:t> scores at a university level for the academic years 2012/13, 2013/14 and 2014/15.  White students are shown with VA scores &gt; 1 (i.e. exceeded expectation) and BME students are shown with VA scores &lt; 1 (i.e. did not meet expectation).</a:t>
            </a:r>
            <a:endParaRPr lang="en-GB" sz="1000" dirty="0"/>
          </a:p>
        </p:txBody>
      </p:sp>
      <p:pic>
        <p:nvPicPr>
          <p:cNvPr id="4" name="Picture 3" descr="An image showing the value-added scores in a horizontal bar chart.  White students are shown with value-added scores &gt;1 and BME students with value-added scores &lt;1." title="Value-added: University level"/>
          <p:cNvPicPr/>
          <p:nvPr/>
        </p:nvPicPr>
        <p:blipFill>
          <a:blip r:embed="rId2">
            <a:extLst>
              <a:ext uri="{28A0092B-C50C-407E-A947-70E740481C1C}">
                <a14:useLocalDpi xmlns:a14="http://schemas.microsoft.com/office/drawing/2010/main"/>
              </a:ext>
            </a:extLst>
          </a:blip>
          <a:srcRect/>
          <a:stretch>
            <a:fillRect/>
          </a:stretch>
        </p:blipFill>
        <p:spPr bwMode="auto">
          <a:xfrm>
            <a:off x="504825" y="1847451"/>
            <a:ext cx="8134350" cy="2733676"/>
          </a:xfrm>
          <a:prstGeom prst="rect">
            <a:avLst/>
          </a:prstGeom>
          <a:noFill/>
          <a:ln>
            <a:solidFill>
              <a:schemeClr val="accent1"/>
            </a:solidFill>
          </a:ln>
          <a:effectLst>
            <a:softEdge rad="0"/>
          </a:effectLst>
        </p:spPr>
      </p:pic>
      <p:sp>
        <p:nvSpPr>
          <p:cNvPr id="5" name="TextBox 4"/>
          <p:cNvSpPr txBox="1"/>
          <p:nvPr/>
        </p:nvSpPr>
        <p:spPr>
          <a:xfrm>
            <a:off x="957401" y="4941168"/>
            <a:ext cx="2547492" cy="1323439"/>
          </a:xfrm>
          <a:prstGeom prst="rect">
            <a:avLst/>
          </a:prstGeom>
          <a:noFill/>
          <a:ln>
            <a:solidFill>
              <a:schemeClr val="accent1"/>
            </a:solidFill>
          </a:ln>
        </p:spPr>
        <p:txBody>
          <a:bodyPr wrap="none" rtlCol="0">
            <a:spAutoFit/>
          </a:bodyPr>
          <a:lstStyle/>
          <a:p>
            <a:pPr>
              <a:defRPr/>
            </a:pPr>
            <a:r>
              <a:rPr lang="en-GB" sz="2000" kern="0" dirty="0">
                <a:solidFill>
                  <a:prstClr val="black"/>
                </a:solidFill>
                <a:latin typeface="Calibri" panose="020F0502020204030204" pitchFamily="34" charset="0"/>
              </a:rPr>
              <a:t>Population: 1,549</a:t>
            </a:r>
          </a:p>
          <a:p>
            <a:pPr>
              <a:defRPr/>
            </a:pPr>
            <a:r>
              <a:rPr lang="en-GB" sz="2000" kern="0" dirty="0">
                <a:solidFill>
                  <a:prstClr val="black"/>
                </a:solidFill>
                <a:latin typeface="Calibri" panose="020F0502020204030204" pitchFamily="34" charset="0"/>
              </a:rPr>
              <a:t>1</a:t>
            </a:r>
            <a:r>
              <a:rPr lang="en-GB" sz="2000" kern="0" baseline="30000" dirty="0">
                <a:solidFill>
                  <a:prstClr val="black"/>
                </a:solidFill>
                <a:latin typeface="Calibri" panose="020F0502020204030204" pitchFamily="34" charset="0"/>
              </a:rPr>
              <a:t>st </a:t>
            </a:r>
            <a:r>
              <a:rPr lang="en-GB" sz="2000" kern="0" dirty="0">
                <a:solidFill>
                  <a:prstClr val="black"/>
                </a:solidFill>
                <a:latin typeface="Calibri" panose="020F0502020204030204" pitchFamily="34" charset="0"/>
              </a:rPr>
              <a:t>/ 2:1 Expected: 69%</a:t>
            </a:r>
          </a:p>
          <a:p>
            <a:pPr>
              <a:defRPr/>
            </a:pPr>
            <a:r>
              <a:rPr lang="en-GB" sz="2000" kern="0" dirty="0">
                <a:solidFill>
                  <a:prstClr val="black"/>
                </a:solidFill>
                <a:latin typeface="Calibri" panose="020F0502020204030204" pitchFamily="34" charset="0"/>
              </a:rPr>
              <a:t>1</a:t>
            </a:r>
            <a:r>
              <a:rPr lang="en-GB" sz="2000" kern="0" baseline="30000" dirty="0">
                <a:solidFill>
                  <a:prstClr val="black"/>
                </a:solidFill>
                <a:latin typeface="Calibri" panose="020F0502020204030204" pitchFamily="34" charset="0"/>
              </a:rPr>
              <a:t>st </a:t>
            </a:r>
            <a:r>
              <a:rPr lang="en-GB" sz="2000" kern="0" dirty="0">
                <a:solidFill>
                  <a:prstClr val="black"/>
                </a:solidFill>
                <a:latin typeface="Calibri" panose="020F0502020204030204" pitchFamily="34" charset="0"/>
              </a:rPr>
              <a:t>/ 2:1 Actual: 63%</a:t>
            </a:r>
          </a:p>
          <a:p>
            <a:pPr>
              <a:defRPr/>
            </a:pPr>
            <a:r>
              <a:rPr lang="en-GB" sz="2000" kern="0" dirty="0">
                <a:solidFill>
                  <a:prstClr val="black"/>
                </a:solidFill>
                <a:latin typeface="Calibri" panose="020F0502020204030204" pitchFamily="34" charset="0"/>
              </a:rPr>
              <a:t>VA score: 0.91</a:t>
            </a:r>
          </a:p>
        </p:txBody>
      </p:sp>
      <p:cxnSp>
        <p:nvCxnSpPr>
          <p:cNvPr id="7" name="Straight Arrow Connector 6" descr="Arrow pointing to the BME students' value-added scores." title="Arrow"/>
          <p:cNvCxnSpPr>
            <a:stCxn id="5" idx="0"/>
          </p:cNvCxnSpPr>
          <p:nvPr/>
        </p:nvCxnSpPr>
        <p:spPr>
          <a:xfrm flipV="1">
            <a:off x="2231147" y="3717032"/>
            <a:ext cx="397753" cy="1224136"/>
          </a:xfrm>
          <a:prstGeom prst="straightConnector1">
            <a:avLst/>
          </a:prstGeom>
          <a:noFill/>
          <a:ln w="38100" cap="flat" cmpd="sng" algn="ctr">
            <a:solidFill>
              <a:sysClr val="windowText" lastClr="000000"/>
            </a:solidFill>
            <a:prstDash val="solid"/>
            <a:tailEnd type="arrow"/>
          </a:ln>
          <a:effectLst/>
        </p:spPr>
      </p:cxnSp>
      <p:sp>
        <p:nvSpPr>
          <p:cNvPr id="6" name="TextBox 5"/>
          <p:cNvSpPr txBox="1"/>
          <p:nvPr/>
        </p:nvSpPr>
        <p:spPr>
          <a:xfrm>
            <a:off x="5720220" y="4941167"/>
            <a:ext cx="2547492" cy="1323439"/>
          </a:xfrm>
          <a:prstGeom prst="rect">
            <a:avLst/>
          </a:prstGeom>
          <a:noFill/>
          <a:ln>
            <a:solidFill>
              <a:schemeClr val="accent1"/>
            </a:solidFill>
          </a:ln>
        </p:spPr>
        <p:txBody>
          <a:bodyPr wrap="none" rtlCol="0">
            <a:spAutoFit/>
          </a:bodyPr>
          <a:lstStyle/>
          <a:p>
            <a:pPr>
              <a:defRPr/>
            </a:pPr>
            <a:r>
              <a:rPr lang="en-GB" sz="2000" kern="0" dirty="0">
                <a:solidFill>
                  <a:prstClr val="black"/>
                </a:solidFill>
                <a:latin typeface="Calibri" panose="020F0502020204030204" pitchFamily="34" charset="0"/>
              </a:rPr>
              <a:t>Population: 1,301</a:t>
            </a:r>
          </a:p>
          <a:p>
            <a:pPr>
              <a:defRPr/>
            </a:pPr>
            <a:r>
              <a:rPr lang="en-GB" sz="2000" kern="0" dirty="0">
                <a:solidFill>
                  <a:prstClr val="black"/>
                </a:solidFill>
                <a:latin typeface="Calibri" panose="020F0502020204030204" pitchFamily="34" charset="0"/>
              </a:rPr>
              <a:t>1</a:t>
            </a:r>
            <a:r>
              <a:rPr lang="en-GB" sz="2000" kern="0" baseline="30000" dirty="0">
                <a:solidFill>
                  <a:prstClr val="black"/>
                </a:solidFill>
                <a:latin typeface="Calibri" panose="020F0502020204030204" pitchFamily="34" charset="0"/>
              </a:rPr>
              <a:t>st </a:t>
            </a:r>
            <a:r>
              <a:rPr lang="en-GB" sz="2000" kern="0" dirty="0">
                <a:solidFill>
                  <a:prstClr val="black"/>
                </a:solidFill>
                <a:latin typeface="Calibri" panose="020F0502020204030204" pitchFamily="34" charset="0"/>
              </a:rPr>
              <a:t>/ 2:1 Expected: 72%</a:t>
            </a:r>
          </a:p>
          <a:p>
            <a:pPr>
              <a:defRPr/>
            </a:pPr>
            <a:r>
              <a:rPr lang="en-GB" sz="2000" kern="0" dirty="0">
                <a:solidFill>
                  <a:prstClr val="black"/>
                </a:solidFill>
                <a:latin typeface="Calibri" panose="020F0502020204030204" pitchFamily="34" charset="0"/>
              </a:rPr>
              <a:t>1</a:t>
            </a:r>
            <a:r>
              <a:rPr lang="en-GB" sz="2000" kern="0" baseline="30000" dirty="0">
                <a:solidFill>
                  <a:prstClr val="black"/>
                </a:solidFill>
                <a:latin typeface="Calibri" panose="020F0502020204030204" pitchFamily="34" charset="0"/>
              </a:rPr>
              <a:t>st </a:t>
            </a:r>
            <a:r>
              <a:rPr lang="en-GB" sz="2000" kern="0" dirty="0">
                <a:solidFill>
                  <a:prstClr val="black"/>
                </a:solidFill>
                <a:latin typeface="Calibri" panose="020F0502020204030204" pitchFamily="34" charset="0"/>
              </a:rPr>
              <a:t>/ 2:1 Actual: 79%</a:t>
            </a:r>
          </a:p>
          <a:p>
            <a:pPr>
              <a:defRPr/>
            </a:pPr>
            <a:r>
              <a:rPr lang="en-GB" sz="2000" kern="0" dirty="0">
                <a:solidFill>
                  <a:prstClr val="black"/>
                </a:solidFill>
                <a:latin typeface="Calibri" panose="020F0502020204030204" pitchFamily="34" charset="0"/>
              </a:rPr>
              <a:t>VA score: 1.11</a:t>
            </a:r>
          </a:p>
        </p:txBody>
      </p:sp>
      <p:cxnSp>
        <p:nvCxnSpPr>
          <p:cNvPr id="8" name="Straight Arrow Connector 7" descr="Arrow pointing to the white students' value-added scores." title="Arrow"/>
          <p:cNvCxnSpPr>
            <a:stCxn id="6" idx="0"/>
          </p:cNvCxnSpPr>
          <p:nvPr/>
        </p:nvCxnSpPr>
        <p:spPr>
          <a:xfrm flipV="1">
            <a:off x="6993966" y="2867025"/>
            <a:ext cx="440445" cy="2074142"/>
          </a:xfrm>
          <a:prstGeom prst="straightConnector1">
            <a:avLst/>
          </a:prstGeom>
          <a:noFill/>
          <a:ln w="38100" cap="flat" cmpd="sng" algn="ctr">
            <a:solidFill>
              <a:sysClr val="windowText" lastClr="000000"/>
            </a:solidFill>
            <a:prstDash val="solid"/>
            <a:tailEnd type="arrow"/>
          </a:ln>
          <a:effectLst/>
        </p:spPr>
      </p:cxnSp>
      <p:pic>
        <p:nvPicPr>
          <p:cNvPr id="9" name="Picture 8" descr="Decorative image showing a branded bookmark icon." title="Bookmark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00175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846000"/>
            <a:ext cx="8424863" cy="1143000"/>
          </a:xfrm>
        </p:spPr>
        <p:txBody>
          <a:bodyPr/>
          <a:lstStyle/>
          <a:p>
            <a:r>
              <a:rPr lang="en-GB" dirty="0"/>
              <a:t>School Level</a:t>
            </a:r>
          </a:p>
        </p:txBody>
      </p:sp>
      <p:sp>
        <p:nvSpPr>
          <p:cNvPr id="3" name="Content Placeholder 2"/>
          <p:cNvSpPr>
            <a:spLocks noGrp="1"/>
          </p:cNvSpPr>
          <p:nvPr>
            <p:ph idx="1"/>
          </p:nvPr>
        </p:nvSpPr>
        <p:spPr>
          <a:xfrm>
            <a:off x="611559" y="1867906"/>
            <a:ext cx="7848873" cy="1993142"/>
          </a:xfrm>
        </p:spPr>
        <p:txBody>
          <a:bodyPr/>
          <a:lstStyle/>
          <a:p>
            <a:r>
              <a:rPr lang="en-GB" sz="1000" dirty="0"/>
              <a:t>VA scores for School and course level.</a:t>
            </a:r>
            <a:r>
              <a:rPr lang="en-GB" sz="1000" baseline="0" dirty="0"/>
              <a:t>  Both show white students with VA scores &gt; 1 and BME students with VA scores &lt; 1.  The thickness of the line represents the number of students in the calculation (thicker line = more students).  This shows that the numbers of BME students exceeds white students in all cases.</a:t>
            </a:r>
            <a:endParaRPr lang="en-GB" sz="1000" dirty="0"/>
          </a:p>
        </p:txBody>
      </p:sp>
      <p:pic>
        <p:nvPicPr>
          <p:cNvPr id="11" name="Picture 8" descr="An image showing the value-added scores in a horizontal bar chart.  White students are shown with value-added scores &gt;1 and BME students with value-added scores &lt;1." title="Value-added: School lev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000" y="1791015"/>
            <a:ext cx="8171175" cy="2155205"/>
          </a:xfrm>
          <a:prstGeom prst="rect">
            <a:avLst/>
          </a:prstGeom>
          <a:noFill/>
          <a:ln>
            <a:solidFill>
              <a:schemeClr val="accent1"/>
            </a:solidFill>
          </a:ln>
          <a:effectLst>
            <a:softEdge rad="0"/>
          </a:effectLst>
          <a:extLst>
            <a:ext uri="{909E8E84-426E-40DD-AFC4-6F175D3DCCD1}">
              <a14:hiddenFill xmlns:a14="http://schemas.microsoft.com/office/drawing/2010/main">
                <a:solidFill>
                  <a:schemeClr val="accent1"/>
                </a:solidFill>
              </a14:hiddenFill>
            </a:ext>
          </a:extLst>
        </p:spPr>
      </p:pic>
      <p:sp>
        <p:nvSpPr>
          <p:cNvPr id="12" name="Title 2"/>
          <p:cNvSpPr txBox="1">
            <a:spLocks/>
          </p:cNvSpPr>
          <p:nvPr/>
        </p:nvSpPr>
        <p:spPr bwMode="auto">
          <a:xfrm>
            <a:off x="468000" y="3760959"/>
            <a:ext cx="8424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Rockwell" pitchFamily="18" charset="0"/>
              </a:defRPr>
            </a:lvl2pPr>
            <a:lvl3pPr algn="l" rtl="0" fontAlgn="base">
              <a:spcBef>
                <a:spcPct val="0"/>
              </a:spcBef>
              <a:spcAft>
                <a:spcPct val="0"/>
              </a:spcAft>
              <a:defRPr sz="3600">
                <a:solidFill>
                  <a:schemeClr val="tx2"/>
                </a:solidFill>
                <a:latin typeface="Rockwell" pitchFamily="18" charset="0"/>
              </a:defRPr>
            </a:lvl3pPr>
            <a:lvl4pPr algn="l" rtl="0" fontAlgn="base">
              <a:spcBef>
                <a:spcPct val="0"/>
              </a:spcBef>
              <a:spcAft>
                <a:spcPct val="0"/>
              </a:spcAft>
              <a:defRPr sz="3600">
                <a:solidFill>
                  <a:schemeClr val="tx2"/>
                </a:solidFill>
                <a:latin typeface="Rockwell" pitchFamily="18" charset="0"/>
              </a:defRPr>
            </a:lvl4pPr>
            <a:lvl5pPr algn="l" rtl="0" fontAlgn="base">
              <a:spcBef>
                <a:spcPct val="0"/>
              </a:spcBef>
              <a:spcAft>
                <a:spcPct val="0"/>
              </a:spcAft>
              <a:defRPr sz="3600">
                <a:solidFill>
                  <a:schemeClr val="tx2"/>
                </a:solidFill>
                <a:latin typeface="Rockwell" pitchFamily="18" charset="0"/>
              </a:defRPr>
            </a:lvl5pPr>
            <a:lvl6pPr marL="457200" algn="l" rtl="0" fontAlgn="base">
              <a:spcBef>
                <a:spcPct val="0"/>
              </a:spcBef>
              <a:spcAft>
                <a:spcPct val="0"/>
              </a:spcAft>
              <a:defRPr sz="3600">
                <a:solidFill>
                  <a:schemeClr val="tx2"/>
                </a:solidFill>
                <a:latin typeface="Rockwell" pitchFamily="18" charset="0"/>
              </a:defRPr>
            </a:lvl6pPr>
            <a:lvl7pPr marL="914400" algn="l" rtl="0" fontAlgn="base">
              <a:spcBef>
                <a:spcPct val="0"/>
              </a:spcBef>
              <a:spcAft>
                <a:spcPct val="0"/>
              </a:spcAft>
              <a:defRPr sz="3600">
                <a:solidFill>
                  <a:schemeClr val="tx2"/>
                </a:solidFill>
                <a:latin typeface="Rockwell" pitchFamily="18" charset="0"/>
              </a:defRPr>
            </a:lvl7pPr>
            <a:lvl8pPr marL="1371600" algn="l" rtl="0" fontAlgn="base">
              <a:spcBef>
                <a:spcPct val="0"/>
              </a:spcBef>
              <a:spcAft>
                <a:spcPct val="0"/>
              </a:spcAft>
              <a:defRPr sz="3600">
                <a:solidFill>
                  <a:schemeClr val="tx2"/>
                </a:solidFill>
                <a:latin typeface="Rockwell" pitchFamily="18" charset="0"/>
              </a:defRPr>
            </a:lvl8pPr>
            <a:lvl9pPr marL="1828800" algn="l" rtl="0" fontAlgn="base">
              <a:spcBef>
                <a:spcPct val="0"/>
              </a:spcBef>
              <a:spcAft>
                <a:spcPct val="0"/>
              </a:spcAft>
              <a:defRPr sz="3600">
                <a:solidFill>
                  <a:schemeClr val="tx2"/>
                </a:solidFill>
                <a:latin typeface="Rockwell" pitchFamily="18" charset="0"/>
              </a:defRPr>
            </a:lvl9pPr>
          </a:lstStyle>
          <a:p>
            <a:r>
              <a:rPr lang="en-GB" kern="0" dirty="0">
                <a:solidFill>
                  <a:srgbClr val="0D184E"/>
                </a:solidFill>
              </a:rPr>
              <a:t>Course Level</a:t>
            </a:r>
          </a:p>
        </p:txBody>
      </p:sp>
      <p:pic>
        <p:nvPicPr>
          <p:cNvPr id="10" name="Picture 4" descr="An image showing the value-added scores in a horizontal bar chart.  White students are shown with value-added scores &gt;1 and BME students with value-added scores &lt;1." title="Value-added: course lev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000" y="4711955"/>
            <a:ext cx="8171175" cy="1813389"/>
          </a:xfrm>
          <a:prstGeom prst="rect">
            <a:avLst/>
          </a:prstGeom>
          <a:noFill/>
          <a:ln>
            <a:solidFill>
              <a:schemeClr val="accent1"/>
            </a:solidFill>
          </a:ln>
          <a:effectLst>
            <a:softEdge rad="0"/>
          </a:effectLst>
          <a:extLst>
            <a:ext uri="{909E8E84-426E-40DD-AFC4-6F175D3DCCD1}">
              <a14:hiddenFill xmlns:a14="http://schemas.microsoft.com/office/drawing/2010/main">
                <a:solidFill>
                  <a:schemeClr val="accent1"/>
                </a:solidFill>
              </a14:hiddenFill>
            </a:ext>
          </a:extLst>
        </p:spPr>
      </p:pic>
      <p:pic>
        <p:nvPicPr>
          <p:cNvPr id="6" name="Picture 5" descr="Decorative image showing a branded bookmark icon." title="Bookmark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80617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solidFill>
                  <a:srgbClr val="0D184E"/>
                </a:solidFill>
              </a:rPr>
              <a:t>Conclusions</a:t>
            </a:r>
          </a:p>
        </p:txBody>
      </p:sp>
      <p:sp>
        <p:nvSpPr>
          <p:cNvPr id="8195" name="Rectangle 3"/>
          <p:cNvSpPr>
            <a:spLocks noGrp="1" noChangeArrowheads="1"/>
          </p:cNvSpPr>
          <p:nvPr>
            <p:ph type="body" idx="1"/>
          </p:nvPr>
        </p:nvSpPr>
        <p:spPr>
          <a:xfrm>
            <a:off x="323862" y="2276872"/>
            <a:ext cx="8424863" cy="4321175"/>
          </a:xfrm>
        </p:spPr>
        <p:txBody>
          <a:bodyPr/>
          <a:lstStyle/>
          <a:p>
            <a:pPr>
              <a:spcBef>
                <a:spcPts val="600"/>
              </a:spcBef>
            </a:pPr>
            <a:r>
              <a:rPr lang="en-GB" altLang="en-US" sz="2400" dirty="0"/>
              <a:t>A student’s sense of belonging may wax and wane throughout the period of their studies</a:t>
            </a:r>
          </a:p>
          <a:p>
            <a:pPr>
              <a:spcBef>
                <a:spcPts val="600"/>
              </a:spcBef>
            </a:pPr>
            <a:r>
              <a:rPr lang="en-GB" altLang="en-US" sz="2400" dirty="0">
                <a:solidFill>
                  <a:srgbClr val="0D184E"/>
                </a:solidFill>
              </a:rPr>
              <a:t>Develop staff to be able to design multiple approaches to support students’:</a:t>
            </a:r>
          </a:p>
          <a:p>
            <a:pPr lvl="1">
              <a:spcBef>
                <a:spcPts val="600"/>
              </a:spcBef>
            </a:pPr>
            <a:r>
              <a:rPr lang="en-GB" altLang="en-US" sz="2000" dirty="0">
                <a:solidFill>
                  <a:srgbClr val="0D184E"/>
                </a:solidFill>
              </a:rPr>
              <a:t>Understanding (including terminology, expectations, etc.)</a:t>
            </a:r>
          </a:p>
          <a:p>
            <a:pPr lvl="1">
              <a:spcBef>
                <a:spcPts val="600"/>
              </a:spcBef>
            </a:pPr>
            <a:r>
              <a:rPr lang="en-GB" altLang="en-US" sz="2000" dirty="0">
                <a:solidFill>
                  <a:srgbClr val="0D184E"/>
                </a:solidFill>
              </a:rPr>
              <a:t>Engagement</a:t>
            </a:r>
          </a:p>
          <a:p>
            <a:pPr lvl="1">
              <a:spcBef>
                <a:spcPts val="600"/>
              </a:spcBef>
            </a:pPr>
            <a:r>
              <a:rPr lang="en-GB" altLang="en-US" sz="2000" dirty="0">
                <a:solidFill>
                  <a:srgbClr val="0D184E"/>
                </a:solidFill>
              </a:rPr>
              <a:t>Demonstration</a:t>
            </a:r>
            <a:endParaRPr lang="en-GB" altLang="en-US" dirty="0">
              <a:solidFill>
                <a:srgbClr val="0D184E"/>
              </a:solidFill>
            </a:endParaRPr>
          </a:p>
          <a:p>
            <a:pPr>
              <a:spcBef>
                <a:spcPts val="600"/>
              </a:spcBef>
            </a:pPr>
            <a:r>
              <a:rPr lang="en-GB" altLang="en-US" sz="2400" dirty="0"/>
              <a:t>Try not make assumptions about students’ experiences, expectations, motivations, etc.  Determine ways to find out this information</a:t>
            </a:r>
            <a:endParaRPr lang="en-GB" altLang="en-US" sz="2400" dirty="0">
              <a:solidFill>
                <a:srgbClr val="0D184E"/>
              </a:solidFill>
            </a:endParaRPr>
          </a:p>
          <a:p>
            <a:pPr>
              <a:spcBef>
                <a:spcPts val="600"/>
              </a:spcBef>
            </a:pPr>
            <a:r>
              <a:rPr lang="en-GB" altLang="en-US" sz="2400" dirty="0">
                <a:solidFill>
                  <a:srgbClr val="0D184E"/>
                </a:solidFill>
              </a:rPr>
              <a:t>Small changes can make a big difference</a:t>
            </a:r>
          </a:p>
        </p:txBody>
      </p:sp>
      <p:pic>
        <p:nvPicPr>
          <p:cNvPr id="5" name="Picture 4" descr="Decorative image showing a branded bookmark icon." title="Bookmark ic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000" y="-57323"/>
            <a:ext cx="918000" cy="1398091"/>
          </a:xfrm>
          <a:prstGeom prst="rect">
            <a:avLst/>
          </a:prstGeom>
        </p:spPr>
      </p:pic>
    </p:spTree>
    <p:extLst>
      <p:ext uri="{BB962C8B-B14F-4D97-AF65-F5344CB8AC3E}">
        <p14:creationId xmlns:p14="http://schemas.microsoft.com/office/powerpoint/2010/main" val="4259631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0" y="2708925"/>
            <a:ext cx="9144000" cy="1102519"/>
          </a:xfrm>
        </p:spPr>
        <p:txBody>
          <a:bodyPr/>
          <a:lstStyle/>
          <a:p>
            <a:pPr algn="ctr" eaLnBrk="1" hangingPunct="1"/>
            <a:r>
              <a:rPr lang="en-GB" dirty="0">
                <a:solidFill>
                  <a:srgbClr val="FACB18"/>
                </a:solidFill>
              </a:rPr>
              <a:t>Thank you</a:t>
            </a:r>
            <a:br>
              <a:rPr lang="en-GB" dirty="0">
                <a:solidFill>
                  <a:srgbClr val="FACB18"/>
                </a:solidFill>
              </a:rPr>
            </a:br>
            <a:r>
              <a:rPr lang="en-GB" dirty="0">
                <a:solidFill>
                  <a:srgbClr val="FACB18"/>
                </a:solidFill>
              </a:rPr>
              <a:t>p.gravestock@wlv.ac.uk</a:t>
            </a:r>
          </a:p>
        </p:txBody>
      </p:sp>
    </p:spTree>
    <p:extLst>
      <p:ext uri="{BB962C8B-B14F-4D97-AF65-F5344CB8AC3E}">
        <p14:creationId xmlns:p14="http://schemas.microsoft.com/office/powerpoint/2010/main" val="271474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62" y="835200"/>
            <a:ext cx="8424863" cy="1143000"/>
          </a:xfrm>
        </p:spPr>
        <p:txBody>
          <a:bodyPr/>
          <a:lstStyle/>
          <a:p>
            <a:r>
              <a:rPr lang="en-GB" dirty="0"/>
              <a:t>References</a:t>
            </a:r>
          </a:p>
        </p:txBody>
      </p:sp>
      <p:sp>
        <p:nvSpPr>
          <p:cNvPr id="3" name="Content Placeholder 2"/>
          <p:cNvSpPr>
            <a:spLocks noGrp="1"/>
          </p:cNvSpPr>
          <p:nvPr>
            <p:ph idx="1"/>
          </p:nvPr>
        </p:nvSpPr>
        <p:spPr>
          <a:xfrm>
            <a:off x="323862" y="1872000"/>
            <a:ext cx="8568618" cy="4321175"/>
          </a:xfrm>
        </p:spPr>
        <p:txBody>
          <a:bodyPr/>
          <a:lstStyle/>
          <a:p>
            <a:r>
              <a:rPr lang="en-GB" sz="1800" dirty="0"/>
              <a:t>Cousin, G. &amp; Cureton, D. (2012) </a:t>
            </a:r>
            <a:r>
              <a:rPr lang="en-GB" sz="1800" i="1" dirty="0"/>
              <a:t>Disparities in student attainment (</a:t>
            </a:r>
            <a:r>
              <a:rPr lang="en-GB" sz="1800" i="1" dirty="0" err="1"/>
              <a:t>DiSA</a:t>
            </a:r>
            <a:r>
              <a:rPr lang="en-GB" sz="1800" i="1" dirty="0"/>
              <a:t>)</a:t>
            </a:r>
            <a:r>
              <a:rPr lang="en-GB" sz="1800" dirty="0"/>
              <a:t>, York; Higher Education Academy.  Available at: </a:t>
            </a:r>
            <a:r>
              <a:rPr lang="en-GB" sz="1800" dirty="0">
                <a:hlinkClick r:id="rId2" tooltip="Cousin, G. &amp; Cureton, D. (2012) Disparities in student attainment (DiSA)"/>
              </a:rPr>
              <a:t>https://www.heacademy.ac.uk/</a:t>
            </a:r>
            <a:br>
              <a:rPr lang="en-GB" sz="1800" dirty="0">
                <a:hlinkClick r:id="rId2" tooltip="Cousin, G. &amp; Cureton, D. (2012) Disparities in student attainment (DiSA)"/>
              </a:rPr>
            </a:br>
            <a:r>
              <a:rPr lang="en-GB" sz="1800" dirty="0">
                <a:hlinkClick r:id="rId2" tooltip="Cousin, G. &amp; Cureton, D. (2012) Disparities in student attainment (DiSA)"/>
              </a:rPr>
              <a:t>system/files/projects/worlverhampton_2010_disa_final_report.pdf</a:t>
            </a:r>
            <a:endParaRPr lang="en-GB" sz="1800" dirty="0"/>
          </a:p>
          <a:p>
            <a:r>
              <a:rPr lang="en-GB" sz="1800" dirty="0"/>
              <a:t>Cureton, D. &amp; Gravestock, P. (2019) ‘We Belong’: differential sense of belonging and its meaning for different ethnicity groups in higher education, </a:t>
            </a:r>
            <a:r>
              <a:rPr lang="en-GB" sz="1800" i="1" dirty="0"/>
              <a:t>Compass: Journal of Learning and Teaching</a:t>
            </a:r>
            <a:r>
              <a:rPr lang="en-GB" sz="1800" dirty="0"/>
              <a:t>, 12(1).  DOI: </a:t>
            </a:r>
            <a:r>
              <a:rPr lang="en-GB" sz="1800" dirty="0">
                <a:solidFill>
                  <a:srgbClr val="FF0000"/>
                </a:solidFill>
                <a:hlinkClick r:id="rId3" tooltip="Cureton, D. &amp; Gravestock, P. (2019) ‘We Belong’: differential sense of belonging and its meaning for different ethnicity groups in higher education"/>
              </a:rPr>
              <a:t>https://doi.org/10.21100/compass.v12i1.942</a:t>
            </a:r>
            <a:endParaRPr lang="en-GB" sz="1800" dirty="0">
              <a:solidFill>
                <a:srgbClr val="FF0000"/>
              </a:solidFill>
            </a:endParaRPr>
          </a:p>
          <a:p>
            <a:r>
              <a:rPr lang="en-GB" sz="1800" dirty="0"/>
              <a:t>Cureton, D. and Gravestock, P. (2018) Supporting students’ learning: the power of the student-teacher relationship.  In: M. Shah and J. McKay, eds., </a:t>
            </a:r>
            <a:r>
              <a:rPr lang="en-GB" sz="1800" i="1" dirty="0"/>
              <a:t>Achieving Equity and Quality in Higher Education: global perspectives in an era of widening participation</a:t>
            </a:r>
            <a:r>
              <a:rPr lang="en-GB" sz="1800" dirty="0"/>
              <a:t>. Cham, Switzerland: Palgrave Macmillan, pp.51-71</a:t>
            </a:r>
          </a:p>
          <a:p>
            <a:r>
              <a:rPr lang="en-GB" sz="1800" dirty="0"/>
              <a:t>UUK / NUS (2019) </a:t>
            </a:r>
            <a:r>
              <a:rPr lang="en-GB" sz="1800" i="1" dirty="0"/>
              <a:t>Black, Asian and Minority Ethnic Student Attainment at UK Universities: #</a:t>
            </a:r>
            <a:r>
              <a:rPr lang="en-GB" sz="1800" i="1" dirty="0" err="1"/>
              <a:t>Closingthegap</a:t>
            </a:r>
            <a:r>
              <a:rPr lang="en-GB" sz="1800" dirty="0"/>
              <a:t>.  Available at: </a:t>
            </a:r>
            <a:r>
              <a:rPr lang="en-GB" sz="1800" dirty="0">
                <a:hlinkClick r:id="rId4" tooltip="UUK / NUS (2019) Black, Asian and Minority Ethnic Student Attainment at UK Universities: #Closingthegap"/>
              </a:rPr>
              <a:t>https://www.universitiesuk.ac.uk/</a:t>
            </a:r>
            <a:br>
              <a:rPr lang="en-GB" sz="1800" dirty="0">
                <a:hlinkClick r:id="rId4" tooltip="UUK / NUS (2019) Black, Asian and Minority Ethnic Student Attainment at UK Universities: #Closingthegap"/>
              </a:rPr>
            </a:br>
            <a:r>
              <a:rPr lang="en-GB" sz="1800" dirty="0">
                <a:hlinkClick r:id="rId4" tooltip="UUK / NUS (2019) Black, Asian and Minority Ethnic Student Attainment at UK Universities: #Closingthegap"/>
              </a:rPr>
              <a:t>policy-and-analysis/reports/Pages/bame-student-attainment-uk-universities-closing-the-gap.aspx</a:t>
            </a:r>
            <a:endParaRPr lang="en-GB" sz="1800" dirty="0"/>
          </a:p>
        </p:txBody>
      </p:sp>
      <p:pic>
        <p:nvPicPr>
          <p:cNvPr id="9" name="Picture 8" descr="Decorative image showing a branded bookmark icon." title="Bookmark ico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283949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Wolverhampton’s Journey</a:t>
            </a:r>
          </a:p>
        </p:txBody>
      </p:sp>
      <p:sp>
        <p:nvSpPr>
          <p:cNvPr id="3" name="Content Placeholder 2"/>
          <p:cNvSpPr>
            <a:spLocks noGrp="1"/>
          </p:cNvSpPr>
          <p:nvPr>
            <p:ph idx="1"/>
          </p:nvPr>
        </p:nvSpPr>
        <p:spPr/>
        <p:txBody>
          <a:bodyPr/>
          <a:lstStyle/>
          <a:p>
            <a:r>
              <a:rPr lang="en-GB" sz="1200" dirty="0" err="1"/>
              <a:t>Dhanda</a:t>
            </a:r>
            <a:r>
              <a:rPr lang="en-GB" sz="1200" dirty="0"/>
              <a:t> (2010) &gt; </a:t>
            </a:r>
            <a:r>
              <a:rPr lang="en-GB" sz="1200" dirty="0" err="1"/>
              <a:t>DiSA</a:t>
            </a:r>
            <a:r>
              <a:rPr lang="en-GB" sz="1200" dirty="0"/>
              <a:t> (2010-12) &gt; What Works? (2012-16); Strategic Enhancement Project: R&amp;A (2015); Students Pre-expectations of HE (2015-16); University </a:t>
            </a:r>
            <a:r>
              <a:rPr lang="en-GB" sz="1200" dirty="0" err="1"/>
              <a:t>Belonginngess</a:t>
            </a:r>
            <a:r>
              <a:rPr lang="en-GB" sz="1200" dirty="0"/>
              <a:t> Survey (2015-16).</a:t>
            </a:r>
          </a:p>
          <a:p>
            <a:r>
              <a:rPr lang="en-GB" sz="1200" dirty="0"/>
              <a:t>What Works? &gt; Understanding</a:t>
            </a:r>
            <a:r>
              <a:rPr lang="en-GB" sz="1200" baseline="0" dirty="0"/>
              <a:t> Misconduct (2016); HEA Collaborative Project (2015-16); Vice-Chancellor’s Strategic Projects</a:t>
            </a:r>
          </a:p>
          <a:p>
            <a:r>
              <a:rPr lang="en-GB" sz="1200" baseline="0" dirty="0"/>
              <a:t>HEA Collaborative Project &gt; Catalyst: Added Value (2017-19)</a:t>
            </a:r>
          </a:p>
          <a:p>
            <a:r>
              <a:rPr lang="en-GB" sz="1200" baseline="0" dirty="0"/>
              <a:t>Catalyst: DRIVER (2017-19)</a:t>
            </a:r>
            <a:endParaRPr lang="en-GB" sz="1200" dirty="0"/>
          </a:p>
        </p:txBody>
      </p:sp>
      <p:sp>
        <p:nvSpPr>
          <p:cNvPr id="13" name="Rectangle 12" descr="Beige shaded box used as a mask only." title="Shaded box"/>
          <p:cNvSpPr/>
          <p:nvPr/>
        </p:nvSpPr>
        <p:spPr>
          <a:xfrm>
            <a:off x="0" y="2276872"/>
            <a:ext cx="9144000" cy="4608512"/>
          </a:xfrm>
          <a:prstGeom prst="rect">
            <a:avLst/>
          </a:prstGeom>
          <a:solidFill>
            <a:srgbClr val="FFF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descr="Flow diagram showing the University of Wolverhampton's journey in relation to BAME attainment projects.&#10;" title="Wolverhampton's journey"/>
          <p:cNvGrpSpPr/>
          <p:nvPr/>
        </p:nvGrpSpPr>
        <p:grpSpPr>
          <a:xfrm>
            <a:off x="339308" y="1772814"/>
            <a:ext cx="8464085" cy="4464493"/>
            <a:chOff x="424807" y="2132856"/>
            <a:chExt cx="7879080" cy="4155927"/>
          </a:xfrm>
        </p:grpSpPr>
        <p:graphicFrame>
          <p:nvGraphicFramePr>
            <p:cNvPr id="4" name="Content Placeholder 3"/>
            <p:cNvGraphicFramePr>
              <a:graphicFrameLocks/>
            </p:cNvGraphicFramePr>
            <p:nvPr>
              <p:extLst>
                <p:ext uri="{D42A27DB-BD31-4B8C-83A1-F6EECF244321}">
                  <p14:modId xmlns:p14="http://schemas.microsoft.com/office/powerpoint/2010/main" val="2471475263"/>
                </p:ext>
              </p:extLst>
            </p:nvPr>
          </p:nvGraphicFramePr>
          <p:xfrm>
            <a:off x="424807" y="2132856"/>
            <a:ext cx="7870212" cy="4155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7079410" y="4747072"/>
              <a:ext cx="1224477" cy="612239"/>
              <a:chOff x="5045371" y="1160164"/>
              <a:chExt cx="1224477" cy="612238"/>
            </a:xfrm>
          </p:grpSpPr>
          <p:sp>
            <p:nvSpPr>
              <p:cNvPr id="9" name="Rounded Rectangle 8"/>
              <p:cNvSpPr/>
              <p:nvPr/>
            </p:nvSpPr>
            <p:spPr>
              <a:xfrm>
                <a:off x="5045371" y="1160164"/>
                <a:ext cx="1224477" cy="612238"/>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0" name="Rounded Rectangle 4"/>
              <p:cNvSpPr/>
              <p:nvPr/>
            </p:nvSpPr>
            <p:spPr>
              <a:xfrm>
                <a:off x="5079200" y="1178091"/>
                <a:ext cx="1188612" cy="57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38">
                  <a:lnSpc>
                    <a:spcPct val="90000"/>
                  </a:lnSpc>
                  <a:spcAft>
                    <a:spcPct val="35000"/>
                  </a:spcAft>
                </a:pPr>
                <a:r>
                  <a:rPr lang="en-GB" sz="1100" dirty="0"/>
                  <a:t>Catalyst:</a:t>
                </a:r>
                <a:br>
                  <a:rPr lang="en-GB" sz="1100" dirty="0"/>
                </a:br>
                <a:r>
                  <a:rPr lang="en-GB" sz="1100" dirty="0"/>
                  <a:t>DRIVER</a:t>
                </a:r>
                <a:br>
                  <a:rPr lang="en-GB" sz="1100" dirty="0"/>
                </a:br>
                <a:r>
                  <a:rPr lang="en-GB" sz="1100" dirty="0"/>
                  <a:t>(2017-19)</a:t>
                </a:r>
              </a:p>
            </p:txBody>
          </p:sp>
        </p:grpSp>
      </p:grpSp>
      <p:sp>
        <p:nvSpPr>
          <p:cNvPr id="5" name="Oval 4" descr="Circle used to highlight the 'DiSA' project." title="Highlighting circle"/>
          <p:cNvSpPr/>
          <p:nvPr/>
        </p:nvSpPr>
        <p:spPr>
          <a:xfrm>
            <a:off x="1835696" y="3645024"/>
            <a:ext cx="1656184" cy="1422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descr="Circle used to highlight the 'What Works?' project." title="Highlighting circle"/>
          <p:cNvSpPr/>
          <p:nvPr/>
        </p:nvSpPr>
        <p:spPr>
          <a:xfrm>
            <a:off x="3738496" y="2492896"/>
            <a:ext cx="1656184" cy="1422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descr="Circle used to highlight the 'Value-added Catalyst' project." title="Highlighting circle"/>
          <p:cNvSpPr/>
          <p:nvPr/>
        </p:nvSpPr>
        <p:spPr>
          <a:xfrm>
            <a:off x="7308304" y="2582595"/>
            <a:ext cx="1656184" cy="1422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descr="Circle used to highlight the 'DRIVER Catalyst' project." title="Highlighting circle"/>
          <p:cNvSpPr/>
          <p:nvPr/>
        </p:nvSpPr>
        <p:spPr>
          <a:xfrm>
            <a:off x="7308304" y="4198739"/>
            <a:ext cx="1656184" cy="1422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Decorative image showing a branded bookmark icon." title="Bookmark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8000" y="-57323"/>
            <a:ext cx="918000" cy="1398091"/>
          </a:xfrm>
          <a:prstGeom prst="rect">
            <a:avLst/>
          </a:prstGeom>
        </p:spPr>
      </p:pic>
    </p:spTree>
    <p:extLst>
      <p:ext uri="{BB962C8B-B14F-4D97-AF65-F5344CB8AC3E}">
        <p14:creationId xmlns:p14="http://schemas.microsoft.com/office/powerpoint/2010/main" val="28027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P spid="14" grpId="1"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723" y="3076443"/>
            <a:ext cx="2015889" cy="192027"/>
          </a:xfrm>
        </p:spPr>
        <p:txBody>
          <a:bodyPr/>
          <a:lstStyle/>
          <a:p>
            <a:r>
              <a:rPr lang="en-GB" sz="1200" dirty="0" err="1"/>
              <a:t>DiSA</a:t>
            </a:r>
            <a:r>
              <a:rPr lang="en-GB" sz="1200" dirty="0"/>
              <a:t> Outcomes</a:t>
            </a:r>
          </a:p>
        </p:txBody>
      </p:sp>
      <p:sp>
        <p:nvSpPr>
          <p:cNvPr id="3" name="Content Placeholder 2"/>
          <p:cNvSpPr>
            <a:spLocks noGrp="1"/>
          </p:cNvSpPr>
          <p:nvPr>
            <p:ph idx="1"/>
          </p:nvPr>
        </p:nvSpPr>
        <p:spPr>
          <a:xfrm>
            <a:off x="3226161" y="3260637"/>
            <a:ext cx="2448271" cy="1377330"/>
          </a:xfrm>
        </p:spPr>
        <p:txBody>
          <a:bodyPr/>
          <a:lstStyle/>
          <a:p>
            <a:pPr marL="0" indent="0">
              <a:buNone/>
            </a:pPr>
            <a:r>
              <a:rPr lang="en-GB" sz="1200" dirty="0"/>
              <a:t>A jigsaw</a:t>
            </a:r>
            <a:r>
              <a:rPr lang="en-GB" sz="1200" baseline="0" dirty="0"/>
              <a:t> showing four interlinking factors that affect attainment and belonging: relational factors; aspects of pedagogy; psycho-social processes; and social and cultural capital (after Cousin &amp; Cureton, 2012).</a:t>
            </a:r>
            <a:endParaRPr lang="en-GB" sz="1200" dirty="0"/>
          </a:p>
        </p:txBody>
      </p:sp>
      <p:pic>
        <p:nvPicPr>
          <p:cNvPr id="4" name="Picture 3" descr="Diagram of a jigsaw showing the four factors that affect student success: relational factors; aspects of pedagogy; social and cultural capital; psycho-social processes." title="Factors affecting student suc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323656"/>
            <a:ext cx="6213265" cy="4913656"/>
          </a:xfrm>
          <a:prstGeom prst="rect">
            <a:avLst/>
          </a:prstGeom>
        </p:spPr>
      </p:pic>
      <p:sp>
        <p:nvSpPr>
          <p:cNvPr id="5" name="Rectangle 4"/>
          <p:cNvSpPr/>
          <p:nvPr/>
        </p:nvSpPr>
        <p:spPr>
          <a:xfrm>
            <a:off x="2850598" y="2132857"/>
            <a:ext cx="1660790" cy="830997"/>
          </a:xfrm>
          <a:prstGeom prst="rect">
            <a:avLst/>
          </a:prstGeom>
        </p:spPr>
        <p:txBody>
          <a:bodyPr wrap="square">
            <a:spAutoFit/>
          </a:bodyPr>
          <a:lstStyle/>
          <a:p>
            <a:pPr algn="ctr"/>
            <a:r>
              <a:rPr lang="en-GB" sz="2400" dirty="0">
                <a:solidFill>
                  <a:schemeClr val="accent1">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Relational Factors</a:t>
            </a:r>
            <a:endParaRPr lang="en-GB" sz="2400" dirty="0">
              <a:solidFill>
                <a:schemeClr val="accent1">
                  <a:lumMod val="20000"/>
                  <a:lumOff val="80000"/>
                </a:schemeClr>
              </a:solidFill>
            </a:endParaRPr>
          </a:p>
        </p:txBody>
      </p:sp>
      <p:sp>
        <p:nvSpPr>
          <p:cNvPr id="6" name="Rectangle 5"/>
          <p:cNvSpPr/>
          <p:nvPr/>
        </p:nvSpPr>
        <p:spPr>
          <a:xfrm>
            <a:off x="5052026" y="2660944"/>
            <a:ext cx="1783184" cy="830997"/>
          </a:xfrm>
          <a:prstGeom prst="rect">
            <a:avLst/>
          </a:prstGeom>
        </p:spPr>
        <p:txBody>
          <a:bodyPr wrap="square">
            <a:spAutoFit/>
          </a:bodyPr>
          <a:lstStyle/>
          <a:p>
            <a:pPr algn="ctr"/>
            <a:r>
              <a:rPr lang="en-GB" sz="2400" dirty="0">
                <a:solidFill>
                  <a:schemeClr val="accent1">
                    <a:lumMod val="20000"/>
                    <a:lumOff val="80000"/>
                  </a:schemeClr>
                </a:solidFill>
                <a:latin typeface="Arial" panose="020B0604020202020204" pitchFamily="34" charset="0"/>
                <a:ea typeface="Times New Roman" panose="02020603050405020304" pitchFamily="18" charset="0"/>
                <a:cs typeface="Times New Roman" panose="02020603050405020304" pitchFamily="18" charset="0"/>
              </a:rPr>
              <a:t>Aspects of Pedagogy</a:t>
            </a:r>
            <a:endParaRPr lang="en-GB" sz="2400" dirty="0">
              <a:solidFill>
                <a:schemeClr val="accent1">
                  <a:lumMod val="20000"/>
                  <a:lumOff val="80000"/>
                </a:schemeClr>
              </a:solidFill>
            </a:endParaRPr>
          </a:p>
        </p:txBody>
      </p:sp>
      <p:sp>
        <p:nvSpPr>
          <p:cNvPr id="8" name="Rectangle 7"/>
          <p:cNvSpPr/>
          <p:nvPr/>
        </p:nvSpPr>
        <p:spPr>
          <a:xfrm>
            <a:off x="4587643" y="4388911"/>
            <a:ext cx="2072589" cy="1200329"/>
          </a:xfrm>
          <a:prstGeom prst="rect">
            <a:avLst/>
          </a:prstGeom>
        </p:spPr>
        <p:txBody>
          <a:bodyPr wrap="square">
            <a:spAutoFit/>
          </a:bodyPr>
          <a:lstStyle/>
          <a:p>
            <a:pPr algn="ctr"/>
            <a:r>
              <a:rPr lang="en-GB" sz="2400" dirty="0">
                <a:solidFill>
                  <a:srgbClr val="002554"/>
                </a:solidFill>
                <a:latin typeface="Arial" panose="020B0604020202020204" pitchFamily="34" charset="0"/>
                <a:ea typeface="Times New Roman" panose="02020603050405020304" pitchFamily="18" charset="0"/>
                <a:cs typeface="Times New Roman" panose="02020603050405020304" pitchFamily="18" charset="0"/>
              </a:rPr>
              <a:t>Social and cultural capital</a:t>
            </a:r>
            <a:endParaRPr lang="en-GB" sz="2400" dirty="0"/>
          </a:p>
        </p:txBody>
      </p:sp>
      <p:sp>
        <p:nvSpPr>
          <p:cNvPr id="7" name="Rectangle 6"/>
          <p:cNvSpPr/>
          <p:nvPr/>
        </p:nvSpPr>
        <p:spPr>
          <a:xfrm>
            <a:off x="2051720" y="3933056"/>
            <a:ext cx="1932820" cy="1200329"/>
          </a:xfrm>
          <a:prstGeom prst="rect">
            <a:avLst/>
          </a:prstGeom>
        </p:spPr>
        <p:txBody>
          <a:bodyPr wrap="square">
            <a:spAutoFit/>
          </a:bodyPr>
          <a:lstStyle/>
          <a:p>
            <a:pPr algn="ctr"/>
            <a:r>
              <a:rPr lang="en-GB" sz="2400" dirty="0">
                <a:solidFill>
                  <a:srgbClr val="002554"/>
                </a:solidFill>
                <a:latin typeface="Arial" panose="020B0604020202020204" pitchFamily="34" charset="0"/>
                <a:ea typeface="Times New Roman" panose="02020603050405020304" pitchFamily="18" charset="0"/>
                <a:cs typeface="Times New Roman" panose="02020603050405020304" pitchFamily="18" charset="0"/>
              </a:rPr>
              <a:t>Psycho-social Processes</a:t>
            </a:r>
            <a:endParaRPr lang="en-GB" sz="2400" dirty="0"/>
          </a:p>
        </p:txBody>
      </p:sp>
      <p:sp>
        <p:nvSpPr>
          <p:cNvPr id="14" name="TextBox 13"/>
          <p:cNvSpPr txBox="1"/>
          <p:nvPr/>
        </p:nvSpPr>
        <p:spPr>
          <a:xfrm>
            <a:off x="6597880" y="6402814"/>
            <a:ext cx="2510624" cy="338554"/>
          </a:xfrm>
          <a:prstGeom prst="rect">
            <a:avLst/>
          </a:prstGeom>
          <a:noFill/>
        </p:spPr>
        <p:txBody>
          <a:bodyPr wrap="none" rtlCol="0">
            <a:spAutoFit/>
          </a:bodyPr>
          <a:lstStyle/>
          <a:p>
            <a:r>
              <a:rPr lang="en-GB" sz="1600" dirty="0"/>
              <a:t>(Cousin &amp; Cureton, 2012)</a:t>
            </a:r>
          </a:p>
        </p:txBody>
      </p:sp>
      <p:pic>
        <p:nvPicPr>
          <p:cNvPr id="15" name="Picture 14" descr="Decorative image showing a branded bookmark icon." title="Bookmar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3079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endCondLst>
                                    <p:cond evt="onNext" delay="0">
                                      <p:tgtEl>
                                        <p:sldTgt/>
                                      </p:tgtEl>
                                    </p:cond>
                                  </p:endCondLst>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1" nodeType="clickEffect">
                                  <p:stCondLst>
                                    <p:cond delay="0"/>
                                  </p:stCondLst>
                                  <p:endCondLst>
                                    <p:cond evt="onNext" delay="0">
                                      <p:tgtEl>
                                        <p:sldTgt/>
                                      </p:tgtEl>
                                    </p:cond>
                                  </p:endCondLst>
                                  <p:childTnLst>
                                    <p:set>
                                      <p:cBhvr override="childStyle">
                                        <p:cTn id="10" dur="indefinite"/>
                                        <p:tgtEl>
                                          <p:spTgt spid="6"/>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endCondLst>
                                    <p:cond evt="onNext" delay="0">
                                      <p:tgtEl>
                                        <p:sldTgt/>
                                      </p:tgtEl>
                                    </p:cond>
                                  </p:endCondLst>
                                  <p:childTnLst>
                                    <p:set>
                                      <p:cBhvr override="childStyle">
                                        <p:cTn id="14" dur="indefinite"/>
                                        <p:tgtEl>
                                          <p:spTgt spid="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childTnLst>
                                    <p:set>
                                      <p:cBhvr override="childStyle">
                                        <p:cTn id="18"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424863" cy="1143000"/>
          </a:xfrm>
        </p:spPr>
        <p:txBody>
          <a:bodyPr/>
          <a:lstStyle/>
          <a:p>
            <a:r>
              <a:rPr lang="en-GB" dirty="0"/>
              <a:t>Belonging</a:t>
            </a:r>
          </a:p>
        </p:txBody>
      </p:sp>
      <p:sp>
        <p:nvSpPr>
          <p:cNvPr id="5" name="Content Placeholder 4"/>
          <p:cNvSpPr>
            <a:spLocks noGrp="1"/>
          </p:cNvSpPr>
          <p:nvPr>
            <p:ph idx="1"/>
          </p:nvPr>
        </p:nvSpPr>
        <p:spPr/>
        <p:txBody>
          <a:bodyPr/>
          <a:lstStyle/>
          <a:p>
            <a:r>
              <a:rPr lang="en-GB" dirty="0"/>
              <a:t>Relational Factors</a:t>
            </a:r>
          </a:p>
          <a:p>
            <a:r>
              <a:rPr lang="en-GB" dirty="0"/>
              <a:t>Sense of Belonging</a:t>
            </a:r>
          </a:p>
        </p:txBody>
      </p:sp>
      <p:pic>
        <p:nvPicPr>
          <p:cNvPr id="6" name="Content Placeholder 3" descr="Photograph taken from above and looking down onto five people from different ethnic origins who have put their hands on top of each other." title="Belong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155" y="980728"/>
            <a:ext cx="9181019"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23928" y="980728"/>
            <a:ext cx="5238936" cy="1631216"/>
          </a:xfrm>
          <a:prstGeom prst="rect">
            <a:avLst/>
          </a:prstGeom>
          <a:solidFill>
            <a:srgbClr val="363848">
              <a:alpha val="85000"/>
            </a:srgbClr>
          </a:solidFill>
        </p:spPr>
        <p:txBody>
          <a:bodyPr wrap="square" rtlCol="0">
            <a:spAutoFit/>
          </a:bodyPr>
          <a:lstStyle/>
          <a:p>
            <a:pPr marL="355600" lvl="0">
              <a:lnSpc>
                <a:spcPct val="150000"/>
              </a:lnSpc>
            </a:pPr>
            <a:r>
              <a:rPr lang="en-GB" sz="4000" kern="0" dirty="0">
                <a:solidFill>
                  <a:srgbClr val="DAEDEF"/>
                </a:solidFill>
                <a:latin typeface="+mj-lt"/>
              </a:rPr>
              <a:t>Relational Factors</a:t>
            </a:r>
          </a:p>
          <a:p>
            <a:pPr marL="355600"/>
            <a:r>
              <a:rPr lang="en-GB" sz="4000" kern="0" dirty="0">
                <a:solidFill>
                  <a:srgbClr val="DAEDEF"/>
                </a:solidFill>
                <a:latin typeface="+mj-lt"/>
              </a:rPr>
              <a:t>Sense of Belonging</a:t>
            </a:r>
          </a:p>
        </p:txBody>
      </p:sp>
      <p:pic>
        <p:nvPicPr>
          <p:cNvPr id="7" name="Picture 6" descr="Decorative image showing a branded bookmark icon." title="Bookmark ic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348278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424863" cy="1143000"/>
          </a:xfrm>
        </p:spPr>
        <p:txBody>
          <a:bodyPr/>
          <a:lstStyle/>
          <a:p>
            <a:r>
              <a:rPr lang="en-GB" dirty="0"/>
              <a:t>Belonging:</a:t>
            </a:r>
            <a:r>
              <a:rPr lang="en-GB" baseline="0" dirty="0"/>
              <a:t> findings</a:t>
            </a:r>
            <a:endParaRPr lang="en-GB" dirty="0"/>
          </a:p>
        </p:txBody>
      </p:sp>
      <p:sp>
        <p:nvSpPr>
          <p:cNvPr id="5" name="Content Placeholder 4"/>
          <p:cNvSpPr>
            <a:spLocks noGrp="1"/>
          </p:cNvSpPr>
          <p:nvPr>
            <p:ph idx="1"/>
          </p:nvPr>
        </p:nvSpPr>
        <p:spPr/>
        <p:txBody>
          <a:bodyPr/>
          <a:lstStyle/>
          <a:p>
            <a:pPr rtl="0" eaLnBrk="0" fontAlgn="base" hangingPunct="0"/>
            <a:r>
              <a:rPr lang="en-GB" sz="2800" dirty="0">
                <a:solidFill>
                  <a:srgbClr val="0D184E"/>
                </a:solidFill>
                <a:effectLst/>
                <a:latin typeface="+mn-lt"/>
                <a:ea typeface="+mn-ea"/>
                <a:cs typeface="+mn-cs"/>
              </a:rPr>
              <a:t>Perceived belongingness differs by ethnic group</a:t>
            </a:r>
            <a:endParaRPr lang="en-GB" sz="2800" dirty="0">
              <a:effectLst/>
            </a:endParaRPr>
          </a:p>
          <a:p>
            <a:pPr rtl="0" eaLnBrk="0" fontAlgn="base" hangingPunct="0"/>
            <a:r>
              <a:rPr lang="en-GB" sz="2800" dirty="0">
                <a:solidFill>
                  <a:srgbClr val="0D184E"/>
                </a:solidFill>
                <a:effectLst/>
                <a:latin typeface="+mn-lt"/>
                <a:ea typeface="+mn-ea"/>
                <a:cs typeface="+mn-cs"/>
              </a:rPr>
              <a:t>Students from minority backgrounds perceive the belongingness differently to their white counterparts</a:t>
            </a:r>
            <a:endParaRPr lang="en-GB" dirty="0">
              <a:effectLst/>
            </a:endParaRPr>
          </a:p>
          <a:p>
            <a:r>
              <a:rPr lang="en-GB" sz="2800" dirty="0">
                <a:solidFill>
                  <a:srgbClr val="0D184E"/>
                </a:solidFill>
                <a:effectLst/>
                <a:latin typeface="+mn-lt"/>
                <a:ea typeface="+mn-ea"/>
                <a:cs typeface="+mn-cs"/>
              </a:rPr>
              <a:t>Ethnicity by level suggests that Level 5 students of Asian origin are particularly at risk</a:t>
            </a:r>
          </a:p>
          <a:p>
            <a:pPr marL="342884" marR="0" lvl="0" indent="-342884" algn="l" defTabSz="914400" rtl="0" eaLnBrk="0" fontAlgn="base" latinLnBrk="0" hangingPunct="0">
              <a:lnSpc>
                <a:spcPct val="100000"/>
              </a:lnSpc>
              <a:spcBef>
                <a:spcPct val="20000"/>
              </a:spcBef>
              <a:spcAft>
                <a:spcPct val="0"/>
              </a:spcAft>
              <a:buClrTx/>
              <a:buSzTx/>
              <a:buFontTx/>
              <a:buChar char="•"/>
              <a:tabLst/>
              <a:defRPr/>
            </a:pPr>
            <a:r>
              <a:rPr lang="en-GB" sz="2800" dirty="0">
                <a:solidFill>
                  <a:srgbClr val="0D184E"/>
                </a:solidFill>
                <a:effectLst/>
                <a:latin typeface="+mn-lt"/>
                <a:ea typeface="+mn-ea"/>
                <a:cs typeface="+mn-cs"/>
              </a:rPr>
              <a:t>Belongingness increases with age for white students; however, this is not true for other ethnicities</a:t>
            </a:r>
            <a:endParaRPr lang="en-GB" sz="2800" dirty="0">
              <a:effectLst/>
            </a:endParaRPr>
          </a:p>
        </p:txBody>
      </p:sp>
      <p:pic>
        <p:nvPicPr>
          <p:cNvPr id="6" name="Content Placeholder 3" descr="Photograph taken from above and looking down onto five people from different ethnic origins who have put their hands on top of each other." title="Belong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155" y="980728"/>
            <a:ext cx="9181019"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339752" y="1556792"/>
            <a:ext cx="6823112" cy="5062924"/>
          </a:xfrm>
          <a:prstGeom prst="rect">
            <a:avLst/>
          </a:prstGeom>
          <a:solidFill>
            <a:srgbClr val="363848">
              <a:alpha val="85000"/>
            </a:srgbClr>
          </a:solidFill>
        </p:spPr>
        <p:txBody>
          <a:bodyPr wrap="square" rtlCol="0">
            <a:spAutoFit/>
          </a:bodyPr>
          <a:lstStyle/>
          <a:p>
            <a:pPr marL="812800" lvl="0" indent="-457200">
              <a:spcBef>
                <a:spcPts val="600"/>
              </a:spcBef>
              <a:buFont typeface="Arial" panose="020B0604020202020204" pitchFamily="34" charset="0"/>
              <a:buChar char="•"/>
            </a:pPr>
            <a:r>
              <a:rPr lang="en-GB" sz="2800" kern="0" dirty="0">
                <a:solidFill>
                  <a:srgbClr val="DAEDEF"/>
                </a:solidFill>
                <a:latin typeface="+mn-lt"/>
              </a:rPr>
              <a:t>Perceived belongingness differs by ethnic group</a:t>
            </a:r>
          </a:p>
          <a:p>
            <a:pPr marL="812800" lvl="0" indent="-457200">
              <a:spcBef>
                <a:spcPts val="600"/>
              </a:spcBef>
              <a:buFont typeface="Arial" panose="020B0604020202020204" pitchFamily="34" charset="0"/>
              <a:buChar char="•"/>
            </a:pPr>
            <a:r>
              <a:rPr lang="en-GB" sz="2800" kern="0" dirty="0">
                <a:solidFill>
                  <a:srgbClr val="DAEDEF"/>
                </a:solidFill>
                <a:latin typeface="+mn-lt"/>
              </a:rPr>
              <a:t>Students from minority backgrounds perceive the belongingness differently to their white counterparts</a:t>
            </a:r>
          </a:p>
          <a:p>
            <a:pPr marL="812800" lvl="0" indent="-457200">
              <a:spcBef>
                <a:spcPts val="600"/>
              </a:spcBef>
              <a:buFont typeface="Arial" panose="020B0604020202020204" pitchFamily="34" charset="0"/>
              <a:buChar char="•"/>
            </a:pPr>
            <a:r>
              <a:rPr lang="en-GB" sz="2800" kern="0" dirty="0">
                <a:solidFill>
                  <a:srgbClr val="DAEDEF"/>
                </a:solidFill>
                <a:latin typeface="+mn-lt"/>
              </a:rPr>
              <a:t>Ethnicity by level suggests that Level 5 students of Asian origin are particularly at risk</a:t>
            </a:r>
          </a:p>
          <a:p>
            <a:pPr marL="812800" indent="-457200">
              <a:spcBef>
                <a:spcPts val="600"/>
              </a:spcBef>
              <a:buFont typeface="Arial" panose="020B0604020202020204" pitchFamily="34" charset="0"/>
              <a:buChar char="•"/>
            </a:pPr>
            <a:r>
              <a:rPr lang="en-GB" sz="2800" kern="0" dirty="0">
                <a:solidFill>
                  <a:srgbClr val="DAEDEF"/>
                </a:solidFill>
              </a:rPr>
              <a:t>Belongingness increases with age for white students</a:t>
            </a:r>
            <a:r>
              <a:rPr lang="en-GB" sz="2800" kern="0" dirty="0">
                <a:solidFill>
                  <a:srgbClr val="DAEDEF"/>
                </a:solidFill>
                <a:latin typeface="+mn-lt"/>
              </a:rPr>
              <a:t>; however, this is not true for other ethnicities</a:t>
            </a:r>
            <a:endParaRPr lang="en-GB" sz="2800" kern="0" dirty="0">
              <a:solidFill>
                <a:srgbClr val="DAEDEF"/>
              </a:solidFill>
            </a:endParaRPr>
          </a:p>
        </p:txBody>
      </p:sp>
      <p:pic>
        <p:nvPicPr>
          <p:cNvPr id="7" name="Picture 6" descr="Decorative image showing a branded bookmark icon." title="Bookmark ic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169390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424863" cy="1143000"/>
          </a:xfrm>
        </p:spPr>
        <p:txBody>
          <a:bodyPr/>
          <a:lstStyle/>
          <a:p>
            <a:r>
              <a:rPr lang="en-GB" dirty="0"/>
              <a:t>Belonging:</a:t>
            </a:r>
            <a:r>
              <a:rPr lang="en-GB" baseline="0" dirty="0"/>
              <a:t> part of the family</a:t>
            </a:r>
            <a:endParaRPr lang="en-GB" dirty="0"/>
          </a:p>
        </p:txBody>
      </p:sp>
      <p:sp>
        <p:nvSpPr>
          <p:cNvPr id="5" name="Content Placeholder 4"/>
          <p:cNvSpPr>
            <a:spLocks noGrp="1"/>
          </p:cNvSpPr>
          <p:nvPr>
            <p:ph idx="1"/>
          </p:nvPr>
        </p:nvSpPr>
        <p:spPr/>
        <p:txBody>
          <a:bodyPr/>
          <a:lstStyle/>
          <a:p>
            <a:pPr rtl="0" eaLnBrk="0" fontAlgn="base" hangingPunct="0"/>
            <a:r>
              <a:rPr lang="en-GB" sz="2800" dirty="0">
                <a:solidFill>
                  <a:srgbClr val="0D184E"/>
                </a:solidFill>
                <a:effectLst/>
                <a:latin typeface="+mn-lt"/>
                <a:ea typeface="+mn-ea"/>
                <a:cs typeface="+mn-cs"/>
              </a:rPr>
              <a:t>Students discussed being ‘part of the family’ in relation to their</a:t>
            </a:r>
            <a:r>
              <a:rPr lang="en-GB" sz="2800" baseline="0" dirty="0">
                <a:solidFill>
                  <a:srgbClr val="0D184E"/>
                </a:solidFill>
                <a:effectLst/>
                <a:latin typeface="+mn-lt"/>
                <a:ea typeface="+mn-ea"/>
                <a:cs typeface="+mn-cs"/>
              </a:rPr>
              <a:t> university life.  Some levels of belonging were stronger than others, with peers being strongest followed by: course; university; and then university buildings.</a:t>
            </a:r>
            <a:endParaRPr lang="en-GB" dirty="0">
              <a:effectLst/>
            </a:endParaRPr>
          </a:p>
        </p:txBody>
      </p:sp>
      <p:pic>
        <p:nvPicPr>
          <p:cNvPr id="6" name="Content Placeholder 3" descr="Photograph taken from above and looking down onto five people from different ethnic origins who have put their hands on top of each other." title="Belong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155" y="980728"/>
            <a:ext cx="9181019"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340000" y="1556791"/>
            <a:ext cx="6822000" cy="5061600"/>
          </a:xfrm>
          <a:prstGeom prst="rect">
            <a:avLst/>
          </a:prstGeom>
          <a:solidFill>
            <a:srgbClr val="363848">
              <a:alpha val="85000"/>
            </a:srgbClr>
          </a:solidFill>
        </p:spPr>
        <p:txBody>
          <a:bodyPr wrap="square" rtlCol="0">
            <a:spAutoFit/>
          </a:bodyPr>
          <a:lstStyle/>
          <a:p>
            <a:pPr marL="355600" lvl="0">
              <a:spcBef>
                <a:spcPts val="600"/>
              </a:spcBef>
            </a:pPr>
            <a:r>
              <a:rPr lang="en-GB" sz="2800" kern="0" dirty="0">
                <a:solidFill>
                  <a:srgbClr val="DAEDEF"/>
                </a:solidFill>
                <a:latin typeface="+mn-lt"/>
              </a:rPr>
              <a:t>“Part of the family”</a:t>
            </a:r>
          </a:p>
          <a:p>
            <a:pPr marL="355600" lvl="0">
              <a:spcBef>
                <a:spcPts val="600"/>
              </a:spcBef>
            </a:pPr>
            <a:endParaRPr lang="en-GB" sz="2800" kern="0" dirty="0">
              <a:solidFill>
                <a:srgbClr val="DAEDEF"/>
              </a:solidFill>
              <a:latin typeface="+mn-lt"/>
            </a:endParaRPr>
          </a:p>
        </p:txBody>
      </p:sp>
      <p:pic>
        <p:nvPicPr>
          <p:cNvPr id="7" name="Picture 6" descr="Decorative image showing a branded bookmark icon." title="Bookmark ic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pic>
        <p:nvPicPr>
          <p:cNvPr id="4" name="Picture 3" descr="Image showing concentric circles depicting strength of belonging.  If the student is at the centre of the circules, the strongest sense of belonging is to peers, followed by: course, university, then buildings." title="Belong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299" y="1920154"/>
            <a:ext cx="8425402" cy="4487045"/>
          </a:xfrm>
          <a:prstGeom prst="rect">
            <a:avLst/>
          </a:prstGeom>
        </p:spPr>
      </p:pic>
    </p:spTree>
    <p:extLst>
      <p:ext uri="{BB962C8B-B14F-4D97-AF65-F5344CB8AC3E}">
        <p14:creationId xmlns:p14="http://schemas.microsoft.com/office/powerpoint/2010/main" val="163369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a:t>
            </a:r>
          </a:p>
        </p:txBody>
      </p:sp>
      <p:sp>
        <p:nvSpPr>
          <p:cNvPr id="3" name="Content Placeholder 2"/>
          <p:cNvSpPr>
            <a:spLocks noGrp="1"/>
          </p:cNvSpPr>
          <p:nvPr>
            <p:ph idx="1"/>
          </p:nvPr>
        </p:nvSpPr>
        <p:spPr/>
        <p:txBody>
          <a:bodyPr/>
          <a:lstStyle/>
          <a:p>
            <a:r>
              <a:rPr lang="en-GB" dirty="0"/>
              <a:t>What can we do?</a:t>
            </a:r>
          </a:p>
          <a:p>
            <a:r>
              <a:rPr lang="en-GB" dirty="0"/>
              <a:t>Development of inclusive curricula from the start</a:t>
            </a:r>
          </a:p>
          <a:p>
            <a:r>
              <a:rPr lang="en-GB" dirty="0"/>
              <a:t>Link to improved assessment strategies</a:t>
            </a:r>
          </a:p>
        </p:txBody>
      </p:sp>
      <p:pic>
        <p:nvPicPr>
          <p:cNvPr id="4" name="Picture 3" descr="Photography showing a red 'A+' grade that has been written on the left-hand side of a piece of paper.  On the right-hand side is a red pen, with the nib facing the written grade." title="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4992"/>
            <a:ext cx="9144000" cy="6096000"/>
          </a:xfrm>
          <a:prstGeom prst="rect">
            <a:avLst/>
          </a:prstGeom>
        </p:spPr>
      </p:pic>
      <p:sp>
        <p:nvSpPr>
          <p:cNvPr id="8" name="TextBox 7"/>
          <p:cNvSpPr txBox="1"/>
          <p:nvPr/>
        </p:nvSpPr>
        <p:spPr>
          <a:xfrm>
            <a:off x="4716016" y="1412776"/>
            <a:ext cx="4427984" cy="523220"/>
          </a:xfrm>
          <a:prstGeom prst="rect">
            <a:avLst/>
          </a:prstGeom>
          <a:solidFill>
            <a:srgbClr val="EAE4E5">
              <a:alpha val="89804"/>
            </a:srgbClr>
          </a:solidFill>
          <a:ln>
            <a:noFill/>
          </a:ln>
        </p:spPr>
        <p:txBody>
          <a:bodyPr vert="horz" wrap="square" lIns="91440" tIns="45720" rIns="91440" bIns="45720" numCol="1" anchor="t" anchorCtr="0" compatLnSpc="1">
            <a:prstTxWarp prst="textNoShape">
              <a:avLst/>
            </a:prstTxWarp>
          </a:bodyPr>
          <a:lstStyle>
            <a:defPPr>
              <a:defRPr lang="en-GB"/>
            </a:defPPr>
            <a:lvl1pPr marL="0" indent="0" eaLnBrk="0" hangingPunct="0">
              <a:spcBef>
                <a:spcPct val="20000"/>
              </a:spcBef>
              <a:buNone/>
              <a:defRPr sz="2800" kern="0">
                <a:solidFill>
                  <a:srgbClr val="0D184E"/>
                </a:solidFill>
                <a:latin typeface="+mn-lt"/>
              </a:defRPr>
            </a:lvl1pPr>
            <a:lvl2pPr marL="742913" indent="-285736" eaLnBrk="0" hangingPunct="0">
              <a:spcBef>
                <a:spcPct val="20000"/>
              </a:spcBef>
              <a:buChar char="–"/>
              <a:defRPr sz="2400">
                <a:solidFill>
                  <a:srgbClr val="0D184E"/>
                </a:solidFill>
                <a:latin typeface="+mn-lt"/>
              </a:defRPr>
            </a:lvl2pPr>
            <a:lvl3pPr marL="1142944" indent="-228588" eaLnBrk="0" hangingPunct="0">
              <a:spcBef>
                <a:spcPct val="20000"/>
              </a:spcBef>
              <a:buChar char="•"/>
              <a:defRPr sz="2400">
                <a:solidFill>
                  <a:srgbClr val="0D184E"/>
                </a:solidFill>
                <a:latin typeface="+mn-lt"/>
              </a:defRPr>
            </a:lvl3pPr>
            <a:lvl4pPr marL="1600120" indent="-228588" eaLnBrk="0" hangingPunct="0">
              <a:spcBef>
                <a:spcPct val="20000"/>
              </a:spcBef>
              <a:buChar char="–"/>
              <a:defRPr sz="2000">
                <a:solidFill>
                  <a:srgbClr val="0D184E"/>
                </a:solidFill>
                <a:latin typeface="+mn-lt"/>
              </a:defRPr>
            </a:lvl4pPr>
            <a:lvl5pPr marL="2057297" indent="-228588" eaLnBrk="0" hangingPunct="0">
              <a:spcBef>
                <a:spcPct val="20000"/>
              </a:spcBef>
              <a:buChar char="»"/>
              <a:defRPr sz="2000">
                <a:solidFill>
                  <a:srgbClr val="0D184E"/>
                </a:solidFill>
                <a:latin typeface="+mn-lt"/>
              </a:defRPr>
            </a:lvl5pPr>
            <a:lvl6pPr marL="2514474" indent="-228588" fontAlgn="base">
              <a:spcBef>
                <a:spcPct val="20000"/>
              </a:spcBef>
              <a:spcAft>
                <a:spcPct val="0"/>
              </a:spcAft>
              <a:buChar char="»"/>
              <a:defRPr sz="2000">
                <a:latin typeface="+mn-lt"/>
              </a:defRPr>
            </a:lvl6pPr>
            <a:lvl7pPr marL="2971652" indent="-228588" fontAlgn="base">
              <a:spcBef>
                <a:spcPct val="20000"/>
              </a:spcBef>
              <a:spcAft>
                <a:spcPct val="0"/>
              </a:spcAft>
              <a:buChar char="»"/>
              <a:defRPr sz="2000">
                <a:latin typeface="+mn-lt"/>
              </a:defRPr>
            </a:lvl7pPr>
            <a:lvl8pPr marL="3428829" indent="-228588" fontAlgn="base">
              <a:spcBef>
                <a:spcPct val="20000"/>
              </a:spcBef>
              <a:spcAft>
                <a:spcPct val="0"/>
              </a:spcAft>
              <a:buChar char="»"/>
              <a:defRPr sz="2000">
                <a:latin typeface="+mn-lt"/>
              </a:defRPr>
            </a:lvl8pPr>
            <a:lvl9pPr marL="3886006" indent="-228588" fontAlgn="base">
              <a:spcBef>
                <a:spcPct val="20000"/>
              </a:spcBef>
              <a:spcAft>
                <a:spcPct val="0"/>
              </a:spcAft>
              <a:buChar char="»"/>
              <a:defRPr sz="2000">
                <a:latin typeface="+mn-lt"/>
              </a:defRPr>
            </a:lvl9pPr>
          </a:lstStyle>
          <a:p>
            <a:r>
              <a:rPr lang="en-GB" sz="3200" b="1" dirty="0"/>
              <a:t>Aspects of Pedagogy</a:t>
            </a:r>
          </a:p>
        </p:txBody>
      </p:sp>
      <p:sp>
        <p:nvSpPr>
          <p:cNvPr id="7" name="Content Placeholder 2"/>
          <p:cNvSpPr txBox="1">
            <a:spLocks/>
          </p:cNvSpPr>
          <p:nvPr/>
        </p:nvSpPr>
        <p:spPr bwMode="auto">
          <a:xfrm>
            <a:off x="303286" y="5229200"/>
            <a:ext cx="5976664" cy="1697776"/>
          </a:xfrm>
          <a:prstGeom prst="rect">
            <a:avLst/>
          </a:prstGeom>
          <a:solidFill>
            <a:srgbClr val="EAE4E5">
              <a:alpha val="89804"/>
            </a:srgbClr>
          </a:solidFill>
          <a:ln>
            <a:noFill/>
          </a:ln>
        </p:spPr>
        <p:txBody>
          <a:bodyPr vert="horz" wrap="square" lIns="91440" tIns="45720" rIns="91440" bIns="45720" numCol="1" anchor="t" anchorCtr="0" compatLnSpc="1">
            <a:prstTxWarp prst="textNoShape">
              <a:avLst/>
            </a:prstTxWarp>
          </a:bodyPr>
          <a:lstStyle>
            <a:lvl1pPr marL="342884" indent="-342884" algn="l" rtl="0" eaLnBrk="0" fontAlgn="base" hangingPunct="0">
              <a:spcBef>
                <a:spcPct val="20000"/>
              </a:spcBef>
              <a:spcAft>
                <a:spcPct val="0"/>
              </a:spcAft>
              <a:buChar char="•"/>
              <a:defRPr sz="2800">
                <a:solidFill>
                  <a:srgbClr val="0D184E"/>
                </a:solidFill>
                <a:latin typeface="+mn-lt"/>
                <a:ea typeface="+mn-ea"/>
                <a:cs typeface="+mn-cs"/>
              </a:defRPr>
            </a:lvl1pPr>
            <a:lvl2pPr marL="742913" indent="-285736" algn="l" rtl="0" eaLnBrk="0" fontAlgn="base" hangingPunct="0">
              <a:spcBef>
                <a:spcPct val="20000"/>
              </a:spcBef>
              <a:spcAft>
                <a:spcPct val="0"/>
              </a:spcAft>
              <a:buChar char="–"/>
              <a:defRPr sz="2400">
                <a:solidFill>
                  <a:srgbClr val="0D184E"/>
                </a:solidFill>
                <a:latin typeface="+mn-lt"/>
              </a:defRPr>
            </a:lvl2pPr>
            <a:lvl3pPr marL="1142944" indent="-228588" algn="l" rtl="0" eaLnBrk="0" fontAlgn="base" hangingPunct="0">
              <a:spcBef>
                <a:spcPct val="20000"/>
              </a:spcBef>
              <a:spcAft>
                <a:spcPct val="0"/>
              </a:spcAft>
              <a:buChar char="•"/>
              <a:defRPr sz="2400">
                <a:solidFill>
                  <a:srgbClr val="0D184E"/>
                </a:solidFill>
                <a:latin typeface="+mn-lt"/>
              </a:defRPr>
            </a:lvl3pPr>
            <a:lvl4pPr marL="1600120" indent="-228588" algn="l" rtl="0" eaLnBrk="0" fontAlgn="base" hangingPunct="0">
              <a:spcBef>
                <a:spcPct val="20000"/>
              </a:spcBef>
              <a:spcAft>
                <a:spcPct val="0"/>
              </a:spcAft>
              <a:buChar char="–"/>
              <a:defRPr sz="2000">
                <a:solidFill>
                  <a:srgbClr val="0D184E"/>
                </a:solidFill>
                <a:latin typeface="+mn-lt"/>
              </a:defRPr>
            </a:lvl4pPr>
            <a:lvl5pPr marL="2057297" indent="-228588" algn="l" rtl="0" eaLnBrk="0" fontAlgn="base" hangingPunct="0">
              <a:spcBef>
                <a:spcPct val="20000"/>
              </a:spcBef>
              <a:spcAft>
                <a:spcPct val="0"/>
              </a:spcAft>
              <a:buChar char="»"/>
              <a:defRPr sz="2000">
                <a:solidFill>
                  <a:srgbClr val="0D184E"/>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a:lstStyle>
          <a:p>
            <a:pPr marL="0" indent="0">
              <a:buNone/>
            </a:pPr>
            <a:r>
              <a:rPr lang="en-GB" kern="0" dirty="0"/>
              <a:t>Key action areas:</a:t>
            </a:r>
          </a:p>
          <a:p>
            <a:r>
              <a:rPr lang="en-GB" kern="0" dirty="0"/>
              <a:t>Development of inclusive curricula</a:t>
            </a:r>
          </a:p>
          <a:p>
            <a:r>
              <a:rPr lang="en-GB" kern="0" dirty="0"/>
              <a:t>Review of assessment practices</a:t>
            </a:r>
          </a:p>
        </p:txBody>
      </p:sp>
      <p:pic>
        <p:nvPicPr>
          <p:cNvPr id="5" name="Picture 4" descr="Decorative image showing a branded bookmark icon." title="Bookmark ic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Tree>
    <p:extLst>
      <p:ext uri="{BB962C8B-B14F-4D97-AF65-F5344CB8AC3E}">
        <p14:creationId xmlns:p14="http://schemas.microsoft.com/office/powerpoint/2010/main" val="16560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rtl="0" fontAlgn="base">
              <a:buNone/>
            </a:pPr>
            <a:r>
              <a:rPr lang="en-GB" sz="2800" dirty="0">
                <a:solidFill>
                  <a:srgbClr val="0D184E"/>
                </a:solidFill>
                <a:effectLst/>
                <a:latin typeface="+mn-lt"/>
                <a:ea typeface="+mn-ea"/>
                <a:cs typeface="+mn-cs"/>
              </a:rPr>
              <a:t>Students report that they:</a:t>
            </a:r>
            <a:endParaRPr lang="en-GB" dirty="0">
              <a:effectLst/>
            </a:endParaRPr>
          </a:p>
          <a:p>
            <a:pPr rtl="0" fontAlgn="base"/>
            <a:r>
              <a:rPr lang="en-GB" sz="2800" dirty="0">
                <a:solidFill>
                  <a:srgbClr val="0D184E"/>
                </a:solidFill>
                <a:effectLst/>
                <a:latin typeface="+mn-lt"/>
                <a:ea typeface="+mn-ea"/>
                <a:cs typeface="+mn-cs"/>
              </a:rPr>
              <a:t>spend more time interpreting the brief than doing the assignment</a:t>
            </a:r>
            <a:endParaRPr lang="en-GB" dirty="0">
              <a:effectLst/>
            </a:endParaRPr>
          </a:p>
          <a:p>
            <a:pPr rtl="0" fontAlgn="base"/>
            <a:r>
              <a:rPr lang="en-GB" sz="2800" dirty="0">
                <a:solidFill>
                  <a:srgbClr val="0D184E"/>
                </a:solidFill>
                <a:effectLst/>
                <a:latin typeface="+mn-lt"/>
                <a:ea typeface="+mn-ea"/>
                <a:cs typeface="+mn-cs"/>
              </a:rPr>
              <a:t>turn to their peers for advice</a:t>
            </a:r>
            <a:endParaRPr lang="en-GB" dirty="0">
              <a:effectLst/>
            </a:endParaRPr>
          </a:p>
          <a:p>
            <a:pPr rtl="0" fontAlgn="base"/>
            <a:r>
              <a:rPr lang="en-GB" sz="2800" dirty="0">
                <a:solidFill>
                  <a:srgbClr val="0D184E"/>
                </a:solidFill>
                <a:effectLst/>
                <a:latin typeface="+mn-lt"/>
                <a:ea typeface="+mn-ea"/>
                <a:cs typeface="+mn-cs"/>
              </a:rPr>
              <a:t>struggle with assignment anxiety</a:t>
            </a:r>
          </a:p>
          <a:p>
            <a:pPr marL="0" indent="0" rtl="0" eaLnBrk="0" fontAlgn="base" hangingPunct="0">
              <a:buNone/>
            </a:pPr>
            <a:r>
              <a:rPr lang="en-GB" sz="2800" dirty="0">
                <a:solidFill>
                  <a:srgbClr val="0D184E"/>
                </a:solidFill>
                <a:effectLst/>
                <a:latin typeface="+mn-lt"/>
                <a:ea typeface="+mn-ea"/>
                <a:cs typeface="+mn-cs"/>
              </a:rPr>
              <a:t>Students:</a:t>
            </a:r>
            <a:endParaRPr lang="en-GB" dirty="0">
              <a:effectLst/>
            </a:endParaRPr>
          </a:p>
          <a:p>
            <a:pPr rtl="0" eaLnBrk="0" fontAlgn="base" hangingPunct="0"/>
            <a:r>
              <a:rPr lang="en-GB" sz="2800" dirty="0">
                <a:solidFill>
                  <a:srgbClr val="0D184E"/>
                </a:solidFill>
                <a:effectLst/>
                <a:latin typeface="+mn-lt"/>
                <a:ea typeface="+mn-ea"/>
                <a:cs typeface="+mn-cs"/>
              </a:rPr>
              <a:t>believe that there are hidden questions/ requirement in the assignments set </a:t>
            </a:r>
            <a:endParaRPr lang="en-GB" dirty="0">
              <a:effectLst/>
            </a:endParaRPr>
          </a:p>
          <a:p>
            <a:pPr rtl="0" eaLnBrk="0" fontAlgn="base" hangingPunct="0"/>
            <a:r>
              <a:rPr lang="en-GB" sz="2800" dirty="0">
                <a:solidFill>
                  <a:srgbClr val="0D184E"/>
                </a:solidFill>
                <a:effectLst/>
                <a:latin typeface="+mn-lt"/>
                <a:ea typeface="+mn-ea"/>
                <a:cs typeface="+mn-cs"/>
              </a:rPr>
              <a:t>approach staff for help, looking for the ‘magic key’</a:t>
            </a:r>
            <a:endParaRPr lang="en-GB" dirty="0">
              <a:effectLst/>
            </a:endParaRPr>
          </a:p>
        </p:txBody>
      </p:sp>
      <p:pic>
        <p:nvPicPr>
          <p:cNvPr id="11" name="Picture 10" descr="Photograph showing two BAME students from the University of Wolverhampton looking at a display of a racing car. " title="BAME stud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0728"/>
            <a:ext cx="9144000" cy="6096000"/>
          </a:xfrm>
          <a:prstGeom prst="rect">
            <a:avLst/>
          </a:prstGeom>
        </p:spPr>
      </p:pic>
      <p:sp>
        <p:nvSpPr>
          <p:cNvPr id="2" name="Title 1"/>
          <p:cNvSpPr>
            <a:spLocks noGrp="1"/>
          </p:cNvSpPr>
          <p:nvPr>
            <p:ph type="title"/>
          </p:nvPr>
        </p:nvSpPr>
        <p:spPr>
          <a:xfrm>
            <a:off x="3776400" y="1411200"/>
            <a:ext cx="5403530" cy="1123190"/>
          </a:xfrm>
          <a:solidFill>
            <a:schemeClr val="tx2">
              <a:lumMod val="65000"/>
              <a:lumOff val="35000"/>
              <a:alpha val="85000"/>
            </a:schemeClr>
          </a:solidFill>
        </p:spPr>
        <p:txBody>
          <a:bodyPr/>
          <a:lstStyle/>
          <a:p>
            <a:pPr algn="r"/>
            <a:r>
              <a:rPr lang="en-GB" dirty="0">
                <a:solidFill>
                  <a:srgbClr val="DAEDEF"/>
                </a:solidFill>
              </a:rPr>
              <a:t>What our BAME students are telling us</a:t>
            </a:r>
          </a:p>
        </p:txBody>
      </p:sp>
      <p:pic>
        <p:nvPicPr>
          <p:cNvPr id="9" name="Picture 8" descr="Decorative image showing a branded bookmark icon." title="Bookmark ic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8000" y="-54000"/>
            <a:ext cx="918000" cy="1398091"/>
          </a:xfrm>
          <a:prstGeom prst="rect">
            <a:avLst/>
          </a:prstGeom>
        </p:spPr>
      </p:pic>
      <p:sp>
        <p:nvSpPr>
          <p:cNvPr id="8" name="Content Placeholder 5"/>
          <p:cNvSpPr txBox="1">
            <a:spLocks/>
          </p:cNvSpPr>
          <p:nvPr/>
        </p:nvSpPr>
        <p:spPr bwMode="auto">
          <a:xfrm>
            <a:off x="3776400" y="2535967"/>
            <a:ext cx="5403530" cy="2693234"/>
          </a:xfrm>
          <a:prstGeom prst="rect">
            <a:avLst/>
          </a:prstGeom>
          <a:solidFill>
            <a:schemeClr val="tx2">
              <a:lumMod val="65000"/>
              <a:lumOff val="35000"/>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4" indent="-342884" algn="l" rtl="0" eaLnBrk="0" fontAlgn="base" hangingPunct="0">
              <a:spcBef>
                <a:spcPct val="20000"/>
              </a:spcBef>
              <a:spcAft>
                <a:spcPct val="0"/>
              </a:spcAft>
              <a:buChar char="•"/>
              <a:defRPr sz="2800">
                <a:solidFill>
                  <a:srgbClr val="0D184E"/>
                </a:solidFill>
                <a:latin typeface="+mn-lt"/>
                <a:ea typeface="+mn-ea"/>
                <a:cs typeface="+mn-cs"/>
              </a:defRPr>
            </a:lvl1pPr>
            <a:lvl2pPr marL="742913" indent="-285736" algn="l" rtl="0" eaLnBrk="0" fontAlgn="base" hangingPunct="0">
              <a:spcBef>
                <a:spcPct val="20000"/>
              </a:spcBef>
              <a:spcAft>
                <a:spcPct val="0"/>
              </a:spcAft>
              <a:buChar char="–"/>
              <a:defRPr sz="2400">
                <a:solidFill>
                  <a:srgbClr val="0D184E"/>
                </a:solidFill>
                <a:latin typeface="+mn-lt"/>
              </a:defRPr>
            </a:lvl2pPr>
            <a:lvl3pPr marL="1142944" indent="-228588" algn="l" rtl="0" eaLnBrk="0" fontAlgn="base" hangingPunct="0">
              <a:spcBef>
                <a:spcPct val="20000"/>
              </a:spcBef>
              <a:spcAft>
                <a:spcPct val="0"/>
              </a:spcAft>
              <a:buChar char="•"/>
              <a:defRPr sz="2400">
                <a:solidFill>
                  <a:srgbClr val="0D184E"/>
                </a:solidFill>
                <a:latin typeface="+mn-lt"/>
              </a:defRPr>
            </a:lvl3pPr>
            <a:lvl4pPr marL="1600120" indent="-228588" algn="l" rtl="0" eaLnBrk="0" fontAlgn="base" hangingPunct="0">
              <a:spcBef>
                <a:spcPct val="20000"/>
              </a:spcBef>
              <a:spcAft>
                <a:spcPct val="0"/>
              </a:spcAft>
              <a:buChar char="–"/>
              <a:defRPr sz="2000">
                <a:solidFill>
                  <a:srgbClr val="0D184E"/>
                </a:solidFill>
                <a:latin typeface="+mn-lt"/>
              </a:defRPr>
            </a:lvl4pPr>
            <a:lvl5pPr marL="2057297" indent="-228588" algn="l" rtl="0" eaLnBrk="0" fontAlgn="base" hangingPunct="0">
              <a:spcBef>
                <a:spcPct val="20000"/>
              </a:spcBef>
              <a:spcAft>
                <a:spcPct val="0"/>
              </a:spcAft>
              <a:buChar char="»"/>
              <a:defRPr sz="2000">
                <a:solidFill>
                  <a:srgbClr val="0D184E"/>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a:lstStyle>
          <a:p>
            <a:r>
              <a:rPr lang="en-GB" dirty="0">
                <a:solidFill>
                  <a:srgbClr val="DAEDEF"/>
                </a:solidFill>
              </a:rPr>
              <a:t>Students:</a:t>
            </a:r>
          </a:p>
          <a:p>
            <a:pPr lvl="1"/>
            <a:r>
              <a:rPr lang="en-GB" dirty="0">
                <a:solidFill>
                  <a:srgbClr val="DAEDEF"/>
                </a:solidFill>
              </a:rPr>
              <a:t>believe that there are hidden questions / requirements in the assignments set </a:t>
            </a:r>
          </a:p>
          <a:p>
            <a:pPr lvl="1"/>
            <a:r>
              <a:rPr lang="en-GB" dirty="0">
                <a:solidFill>
                  <a:srgbClr val="DAEDEF"/>
                </a:solidFill>
              </a:rPr>
              <a:t>approach staff for help, looking for the ‘magic key’</a:t>
            </a:r>
          </a:p>
        </p:txBody>
      </p:sp>
      <p:sp>
        <p:nvSpPr>
          <p:cNvPr id="7" name="Content Placeholder 5"/>
          <p:cNvSpPr txBox="1">
            <a:spLocks/>
          </p:cNvSpPr>
          <p:nvPr/>
        </p:nvSpPr>
        <p:spPr bwMode="auto">
          <a:xfrm>
            <a:off x="3776400" y="2535967"/>
            <a:ext cx="5403530" cy="2692800"/>
          </a:xfrm>
          <a:prstGeom prst="rect">
            <a:avLst/>
          </a:prstGeom>
          <a:solidFill>
            <a:schemeClr val="tx2">
              <a:lumMod val="65000"/>
              <a:lumOff val="35000"/>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4" indent="-342884" algn="l" rtl="0" eaLnBrk="0" fontAlgn="base" hangingPunct="0">
              <a:spcBef>
                <a:spcPct val="20000"/>
              </a:spcBef>
              <a:spcAft>
                <a:spcPct val="0"/>
              </a:spcAft>
              <a:buChar char="•"/>
              <a:defRPr sz="2800">
                <a:solidFill>
                  <a:srgbClr val="0D184E"/>
                </a:solidFill>
                <a:latin typeface="+mn-lt"/>
                <a:ea typeface="+mn-ea"/>
                <a:cs typeface="+mn-cs"/>
              </a:defRPr>
            </a:lvl1pPr>
            <a:lvl2pPr marL="742913" indent="-285736" algn="l" rtl="0" eaLnBrk="0" fontAlgn="base" hangingPunct="0">
              <a:spcBef>
                <a:spcPct val="20000"/>
              </a:spcBef>
              <a:spcAft>
                <a:spcPct val="0"/>
              </a:spcAft>
              <a:buChar char="–"/>
              <a:defRPr sz="2400">
                <a:solidFill>
                  <a:srgbClr val="0D184E"/>
                </a:solidFill>
                <a:latin typeface="+mn-lt"/>
              </a:defRPr>
            </a:lvl2pPr>
            <a:lvl3pPr marL="1142944" indent="-228588" algn="l" rtl="0" eaLnBrk="0" fontAlgn="base" hangingPunct="0">
              <a:spcBef>
                <a:spcPct val="20000"/>
              </a:spcBef>
              <a:spcAft>
                <a:spcPct val="0"/>
              </a:spcAft>
              <a:buChar char="•"/>
              <a:defRPr sz="2400">
                <a:solidFill>
                  <a:srgbClr val="0D184E"/>
                </a:solidFill>
                <a:latin typeface="+mn-lt"/>
              </a:defRPr>
            </a:lvl3pPr>
            <a:lvl4pPr marL="1600120" indent="-228588" algn="l" rtl="0" eaLnBrk="0" fontAlgn="base" hangingPunct="0">
              <a:spcBef>
                <a:spcPct val="20000"/>
              </a:spcBef>
              <a:spcAft>
                <a:spcPct val="0"/>
              </a:spcAft>
              <a:buChar char="–"/>
              <a:defRPr sz="2000">
                <a:solidFill>
                  <a:srgbClr val="0D184E"/>
                </a:solidFill>
                <a:latin typeface="+mn-lt"/>
              </a:defRPr>
            </a:lvl4pPr>
            <a:lvl5pPr marL="2057297" indent="-228588" algn="l" rtl="0" eaLnBrk="0" fontAlgn="base" hangingPunct="0">
              <a:spcBef>
                <a:spcPct val="20000"/>
              </a:spcBef>
              <a:spcAft>
                <a:spcPct val="0"/>
              </a:spcAft>
              <a:buChar char="»"/>
              <a:defRPr sz="2000">
                <a:solidFill>
                  <a:srgbClr val="0D184E"/>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a:lstStyle>
          <a:p>
            <a:r>
              <a:rPr lang="en-GB" kern="0" dirty="0">
                <a:solidFill>
                  <a:srgbClr val="DAEDEF"/>
                </a:solidFill>
              </a:rPr>
              <a:t>Students report that they:</a:t>
            </a:r>
          </a:p>
          <a:p>
            <a:pPr lvl="1"/>
            <a:r>
              <a:rPr lang="en-GB" kern="0" dirty="0">
                <a:solidFill>
                  <a:srgbClr val="DAEDEF"/>
                </a:solidFill>
              </a:rPr>
              <a:t>spend more time interpreting the brief than doing the assignment</a:t>
            </a:r>
          </a:p>
          <a:p>
            <a:pPr lvl="1"/>
            <a:r>
              <a:rPr lang="en-GB" kern="0" dirty="0">
                <a:solidFill>
                  <a:srgbClr val="DAEDEF"/>
                </a:solidFill>
              </a:rPr>
              <a:t>turn to their peers for advice</a:t>
            </a:r>
          </a:p>
          <a:p>
            <a:pPr lvl="1"/>
            <a:r>
              <a:rPr lang="en-GB" kern="0" dirty="0">
                <a:solidFill>
                  <a:srgbClr val="DAEDEF"/>
                </a:solidFill>
              </a:rPr>
              <a:t>struggle with assignment anxiety</a:t>
            </a:r>
          </a:p>
        </p:txBody>
      </p:sp>
    </p:spTree>
    <p:extLst>
      <p:ext uri="{BB962C8B-B14F-4D97-AF65-F5344CB8AC3E}">
        <p14:creationId xmlns:p14="http://schemas.microsoft.com/office/powerpoint/2010/main" val="10944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Lst>
  </p:timing>
</p:sld>
</file>

<file path=ppt/theme/theme1.xml><?xml version="1.0" encoding="utf-8"?>
<a:theme xmlns:a="http://schemas.openxmlformats.org/drawingml/2006/main" name="uow2">
  <a:themeElements>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w2">
      <a:majorFont>
        <a:latin typeface="Rockwel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w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w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w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w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w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w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w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w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w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w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w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w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D1D1918510E3489FBA3E60873AAD28" ma:contentTypeVersion="9" ma:contentTypeDescription="Create a new document." ma:contentTypeScope="" ma:versionID="4c0245692c696dd3f11242826508d54e">
  <xsd:schema xmlns:xsd="http://www.w3.org/2001/XMLSchema" xmlns:xs="http://www.w3.org/2001/XMLSchema" xmlns:p="http://schemas.microsoft.com/office/2006/metadata/properties" xmlns:ns2="4868e7c9-5865-4592-a5df-b9650a2ffe59" targetNamespace="http://schemas.microsoft.com/office/2006/metadata/properties" ma:root="true" ma:fieldsID="4a4d14ea50abd0d8b2d67b0f9dd1a15e" ns2:_="">
    <xsd:import namespace="4868e7c9-5865-4592-a5df-b9650a2ffe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8e7c9-5865-4592-a5df-b9650a2ff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639DC9-3380-4A26-9804-4BCAC7F01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68e7c9-5865-4592-a5df-b9650a2ff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3ECF8D-D2DD-4841-A54B-85943DA42F9F}">
  <ds:schemaRefs>
    <ds:schemaRef ds:uri="http://schemas.microsoft.com/sharepoint/v3/contenttype/forms"/>
  </ds:schemaRefs>
</ds:datastoreItem>
</file>

<file path=customXml/itemProps3.xml><?xml version="1.0" encoding="utf-8"?>
<ds:datastoreItem xmlns:ds="http://schemas.openxmlformats.org/officeDocument/2006/customXml" ds:itemID="{8B091085-50B9-4524-BF91-086738F94BD9}">
  <ds:schemaRefs>
    <ds:schemaRef ds:uri="http://purl.org/dc/elements/1.1/"/>
    <ds:schemaRef ds:uri="http://schemas.microsoft.com/office/2006/metadata/properties"/>
    <ds:schemaRef ds:uri="4868e7c9-5865-4592-a5df-b9650a2ffe5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uow2</Template>
  <TotalTime>7671</TotalTime>
  <Words>2810</Words>
  <Application>Microsoft Office PowerPoint</Application>
  <PresentationFormat>On-screen Show (4:3)</PresentationFormat>
  <Paragraphs>309</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Candara</vt:lpstr>
      <vt:lpstr>Helvetica</vt:lpstr>
      <vt:lpstr>Rockwell</vt:lpstr>
      <vt:lpstr>uow2</vt:lpstr>
      <vt:lpstr>eSTEeM</vt:lpstr>
      <vt:lpstr>University of Wolverhampton</vt:lpstr>
      <vt:lpstr>Wolverhampton’s Journey</vt:lpstr>
      <vt:lpstr>DiSA Outcomes</vt:lpstr>
      <vt:lpstr>Belonging</vt:lpstr>
      <vt:lpstr>Belonging: findings</vt:lpstr>
      <vt:lpstr>Belonging: part of the family</vt:lpstr>
      <vt:lpstr>Activities</vt:lpstr>
      <vt:lpstr>What our BAME students are telling us</vt:lpstr>
      <vt:lpstr>What Works? Recommendations</vt:lpstr>
      <vt:lpstr>DRIVER project</vt:lpstr>
      <vt:lpstr>Universal Educational Design</vt:lpstr>
      <vt:lpstr>Universal Educational Design: DRIVER projects</vt:lpstr>
      <vt:lpstr>Universal Educational Design: finished diagram</vt:lpstr>
      <vt:lpstr>Universal Educational Design: eSTEeM presentations 1</vt:lpstr>
      <vt:lpstr>Universal Educational Design: eSTEeM presentations 2</vt:lpstr>
      <vt:lpstr>Universal Educational Design: eSTEeM presentations 3</vt:lpstr>
      <vt:lpstr>Universal Educational Design: staff diagram</vt:lpstr>
      <vt:lpstr>Universal Educational Design: staff  eSTEeM presentations 1</vt:lpstr>
      <vt:lpstr>Universal Educational Design: staff  eSTEeM presentations 2</vt:lpstr>
      <vt:lpstr>Universal Educational Design: staff  eSTEeM presentations 3</vt:lpstr>
      <vt:lpstr>VA Metric</vt:lpstr>
      <vt:lpstr>University Level</vt:lpstr>
      <vt:lpstr>School Level</vt:lpstr>
      <vt:lpstr>Conclusions</vt:lpstr>
      <vt:lpstr>Thank you p.gravestock@wlv.ac.uk</vt:lpstr>
      <vt:lpstr>References</vt:lpstr>
    </vt:vector>
  </TitlesOfParts>
  <Company>University of Wolverhampton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in8055</dc:creator>
  <cp:lastModifiedBy>Diane.Ford</cp:lastModifiedBy>
  <cp:revision>575</cp:revision>
  <cp:lastPrinted>2020-04-28T09:32:48Z</cp:lastPrinted>
  <dcterms:created xsi:type="dcterms:W3CDTF">2009-12-02T13:43:23Z</dcterms:created>
  <dcterms:modified xsi:type="dcterms:W3CDTF">2020-04-29T17:28:22Z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0x01010052D1D1918510E3489FBA3E60873AAD28</vt:lpwstr>
  </property>
</Properties>
</file>