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9" r:id="rId2"/>
    <p:sldId id="259" r:id="rId3"/>
    <p:sldId id="268" r:id="rId4"/>
    <p:sldId id="322" r:id="rId5"/>
    <p:sldId id="332" r:id="rId6"/>
    <p:sldId id="333" r:id="rId7"/>
    <p:sldId id="334" r:id="rId8"/>
    <p:sldId id="299" r:id="rId9"/>
    <p:sldId id="281" r:id="rId10"/>
    <p:sldId id="282" r:id="rId11"/>
    <p:sldId id="284" r:id="rId12"/>
    <p:sldId id="290" r:id="rId13"/>
    <p:sldId id="328" r:id="rId14"/>
    <p:sldId id="329" r:id="rId15"/>
    <p:sldId id="330" r:id="rId16"/>
    <p:sldId id="319" r:id="rId17"/>
    <p:sldId id="288" r:id="rId18"/>
    <p:sldId id="286"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3865" autoAdjust="0"/>
  </p:normalViewPr>
  <p:slideViewPr>
    <p:cSldViewPr snapToGrid="0">
      <p:cViewPr varScale="1">
        <p:scale>
          <a:sx n="53" d="100"/>
          <a:sy n="53" d="100"/>
        </p:scale>
        <p:origin x="136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stem-ssu-storage\Curriculum_and_Programmes\Course_&amp;_Programme_Filing\S294\S294%202018J%20Presentation\S294%20Early%20Start%20Evaluation%2018J\Data%20from%20ES%20evaluation\Jane_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dirty="0"/>
              <a:t>Early Start tutorial attendance / views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3"/>
          <c:order val="3"/>
          <c:spPr>
            <a:ln w="6350"/>
          </c:spPr>
          <c:dPt>
            <c:idx val="0"/>
            <c:bubble3D val="0"/>
            <c:spPr>
              <a:solidFill>
                <a:schemeClr val="accent6">
                  <a:lumMod val="75000"/>
                </a:schemeClr>
              </a:solidFill>
              <a:ln w="6350">
                <a:solidFill>
                  <a:schemeClr val="accent6">
                    <a:lumMod val="75000"/>
                  </a:schemeClr>
                </a:solidFill>
              </a:ln>
              <a:effectLst/>
            </c:spPr>
            <c:extLst>
              <c:ext xmlns:c16="http://schemas.microsoft.com/office/drawing/2014/chart" uri="{C3380CC4-5D6E-409C-BE32-E72D297353CC}">
                <c16:uniqueId val="{00000001-8BCC-4AA8-B1C8-B9F7E27BB071}"/>
              </c:ext>
            </c:extLst>
          </c:dPt>
          <c:dPt>
            <c:idx val="1"/>
            <c:bubble3D val="0"/>
            <c:spPr>
              <a:solidFill>
                <a:schemeClr val="accent6">
                  <a:lumMod val="75000"/>
                  <a:alpha val="50000"/>
                </a:schemeClr>
              </a:solidFill>
              <a:ln w="6350">
                <a:solidFill>
                  <a:schemeClr val="accent6">
                    <a:lumMod val="75000"/>
                  </a:schemeClr>
                </a:solidFill>
              </a:ln>
              <a:effectLst/>
            </c:spPr>
            <c:extLst>
              <c:ext xmlns:c16="http://schemas.microsoft.com/office/drawing/2014/chart" uri="{C3380CC4-5D6E-409C-BE32-E72D297353CC}">
                <c16:uniqueId val="{00000003-8BCC-4AA8-B1C8-B9F7E27BB071}"/>
              </c:ext>
            </c:extLst>
          </c:dPt>
          <c:dPt>
            <c:idx val="2"/>
            <c:bubble3D val="0"/>
            <c:spPr>
              <a:noFill/>
              <a:ln w="6350">
                <a:solidFill>
                  <a:schemeClr val="accent6">
                    <a:lumMod val="75000"/>
                  </a:schemeClr>
                </a:solidFill>
              </a:ln>
              <a:effectLst/>
            </c:spPr>
            <c:extLst>
              <c:ext xmlns:c16="http://schemas.microsoft.com/office/drawing/2014/chart" uri="{C3380CC4-5D6E-409C-BE32-E72D297353CC}">
                <c16:uniqueId val="{00000005-8BCC-4AA8-B1C8-B9F7E27BB071}"/>
              </c:ext>
            </c:extLst>
          </c:dPt>
          <c:dLbls>
            <c:dLbl>
              <c:idx val="0"/>
              <c:layout>
                <c:manualLayout>
                  <c:x val="-1.7219932434445549E-2"/>
                  <c:y val="4.3338837565479876E-2"/>
                </c:manualLayout>
              </c:layout>
              <c:spPr>
                <a:xfrm>
                  <a:off x="3047013" y="656397"/>
                  <a:ext cx="1396113" cy="1192686"/>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5000"/>
                        <a:gd name="adj2" fmla="val 50252"/>
                      </a:avLst>
                    </a:prstGeom>
                    <a:noFill/>
                    <a:ln>
                      <a:noFill/>
                    </a:ln>
                  </c15:spPr>
                  <c15:layout>
                    <c:manualLayout>
                      <c:w val="0.3135298528860363"/>
                      <c:h val="0.29326615826679192"/>
                    </c:manualLayout>
                  </c15:layout>
                </c:ext>
                <c:ext xmlns:c16="http://schemas.microsoft.com/office/drawing/2014/chart" uri="{C3380CC4-5D6E-409C-BE32-E72D297353CC}">
                  <c16:uniqueId val="{00000001-8BCC-4AA8-B1C8-B9F7E27BB071}"/>
                </c:ext>
              </c:extLst>
            </c:dLbl>
            <c:dLbl>
              <c:idx val="1"/>
              <c:layout>
                <c:manualLayout>
                  <c:x val="3.8026643728357484E-2"/>
                  <c:y val="-1.615799484275628E-2"/>
                </c:manualLayout>
              </c:layout>
              <c:spPr>
                <a:xfrm>
                  <a:off x="2788946" y="2761736"/>
                  <a:ext cx="1666870" cy="80475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6075"/>
                        <a:gd name="adj2" fmla="val -55621"/>
                      </a:avLst>
                    </a:prstGeom>
                    <a:noFill/>
                    <a:ln>
                      <a:noFill/>
                    </a:ln>
                  </c15:spPr>
                  <c15:layout>
                    <c:manualLayout>
                      <c:w val="0.40590043891572375"/>
                      <c:h val="0.24672614013322242"/>
                    </c:manualLayout>
                  </c15:layout>
                </c:ext>
                <c:ext xmlns:c16="http://schemas.microsoft.com/office/drawing/2014/chart" uri="{C3380CC4-5D6E-409C-BE32-E72D297353CC}">
                  <c16:uniqueId val="{00000003-8BCC-4AA8-B1C8-B9F7E27BB071}"/>
                </c:ext>
              </c:extLst>
            </c:dLbl>
            <c:dLbl>
              <c:idx val="2"/>
              <c:layout>
                <c:manualLayout>
                  <c:x val="4.1916892741348508E-2"/>
                  <c:y val="-0.12172783981542271"/>
                </c:manualLayout>
              </c:layout>
              <c:spPr>
                <a:xfrm>
                  <a:off x="190046" y="742489"/>
                  <a:ext cx="1852743" cy="787369"/>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1455"/>
                        <a:gd name="adj2" fmla="val 92198"/>
                      </a:avLst>
                    </a:prstGeom>
                    <a:noFill/>
                    <a:ln>
                      <a:noFill/>
                    </a:ln>
                  </c15:spPr>
                  <c15:layout>
                    <c:manualLayout>
                      <c:w val="0.40864226158669981"/>
                      <c:h val="0.21412452309440702"/>
                    </c:manualLayout>
                  </c15:layout>
                </c:ext>
                <c:ext xmlns:c16="http://schemas.microsoft.com/office/drawing/2014/chart" uri="{C3380CC4-5D6E-409C-BE32-E72D297353CC}">
                  <c16:uniqueId val="{00000005-8BCC-4AA8-B1C8-B9F7E27BB07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 1'!$B$112:$B$114</c:f>
              <c:strCache>
                <c:ptCount val="3"/>
                <c:pt idx="0">
                  <c:v>Attended or watched recordings of all 5</c:v>
                </c:pt>
                <c:pt idx="1">
                  <c:v>Attended or watched a recording of at least one</c:v>
                </c:pt>
                <c:pt idx="2">
                  <c:v>Did not attend or watch recordings of any</c:v>
                </c:pt>
              </c:strCache>
            </c:strRef>
          </c:cat>
          <c:val>
            <c:numRef>
              <c:f>'Sheet 1'!$F$112:$F$114</c:f>
              <c:numCache>
                <c:formatCode>0%</c:formatCode>
                <c:ptCount val="3"/>
                <c:pt idx="0">
                  <c:v>0.33870967741935482</c:v>
                </c:pt>
                <c:pt idx="1">
                  <c:v>0.24193548387096775</c:v>
                </c:pt>
                <c:pt idx="2">
                  <c:v>0.41935483870967744</c:v>
                </c:pt>
              </c:numCache>
            </c:numRef>
          </c:val>
          <c:extLst>
            <c:ext xmlns:c16="http://schemas.microsoft.com/office/drawing/2014/chart" uri="{C3380CC4-5D6E-409C-BE32-E72D297353CC}">
              <c16:uniqueId val="{00000006-8BCC-4AA8-B1C8-B9F7E27BB071}"/>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8-8BCC-4AA8-B1C8-B9F7E27BB0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8BCC-4AA8-B1C8-B9F7E27BB0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8BCC-4AA8-B1C8-B9F7E27BB07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 1'!$B$112:$B$114</c15:sqref>
                        </c15:formulaRef>
                      </c:ext>
                    </c:extLst>
                    <c:strCache>
                      <c:ptCount val="3"/>
                      <c:pt idx="0">
                        <c:v>Attended or watched recordings of all 5</c:v>
                      </c:pt>
                      <c:pt idx="1">
                        <c:v>Attended or watched a recording of at least one</c:v>
                      </c:pt>
                      <c:pt idx="2">
                        <c:v>Did not attend or watch recordings of any</c:v>
                      </c:pt>
                    </c:strCache>
                  </c:strRef>
                </c:cat>
                <c:val>
                  <c:numRef>
                    <c:extLst>
                      <c:ext uri="{02D57815-91ED-43cb-92C2-25804820EDAC}">
                        <c15:formulaRef>
                          <c15:sqref>'Sheet 1'!$C$112:$C$114</c15:sqref>
                        </c15:formulaRef>
                      </c:ext>
                    </c:extLst>
                    <c:numCache>
                      <c:formatCode>General</c:formatCode>
                      <c:ptCount val="3"/>
                      <c:pt idx="0">
                        <c:v>15</c:v>
                      </c:pt>
                      <c:pt idx="1">
                        <c:v>12</c:v>
                      </c:pt>
                      <c:pt idx="2">
                        <c:v>18</c:v>
                      </c:pt>
                    </c:numCache>
                  </c:numRef>
                </c:val>
                <c:extLst>
                  <c:ext xmlns:c16="http://schemas.microsoft.com/office/drawing/2014/chart" uri="{C3380CC4-5D6E-409C-BE32-E72D297353CC}">
                    <c16:uniqueId val="{0000000D-8BCC-4AA8-B1C8-B9F7E27BB071}"/>
                  </c:ext>
                </c:extLst>
              </c15:ser>
            </c15:filteredPieSeries>
            <c15:filteredPieSeries>
              <c15:ser>
                <c:idx val="1"/>
                <c:order val="1"/>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8BCC-4AA8-B1C8-B9F7E27BB07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8BCC-4AA8-B1C8-B9F7E27BB07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8BCC-4AA8-B1C8-B9F7E27BB07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ext>
                  </c:extLst>
                </c:dLbls>
                <c:cat>
                  <c:strRef>
                    <c:extLst xmlns:c15="http://schemas.microsoft.com/office/drawing/2012/chart">
                      <c:ext xmlns:c15="http://schemas.microsoft.com/office/drawing/2012/chart" uri="{02D57815-91ED-43cb-92C2-25804820EDAC}">
                        <c15:formulaRef>
                          <c15:sqref>'Sheet 1'!$B$112:$B$114</c15:sqref>
                        </c15:formulaRef>
                      </c:ext>
                    </c:extLst>
                    <c:strCache>
                      <c:ptCount val="3"/>
                      <c:pt idx="0">
                        <c:v>Attended or watched recordings of all 5</c:v>
                      </c:pt>
                      <c:pt idx="1">
                        <c:v>Attended or watched a recording of at least one</c:v>
                      </c:pt>
                      <c:pt idx="2">
                        <c:v>Did not attend or watch recordings of any</c:v>
                      </c:pt>
                    </c:strCache>
                  </c:strRef>
                </c:cat>
                <c:val>
                  <c:numRef>
                    <c:extLst xmlns:c15="http://schemas.microsoft.com/office/drawing/2012/chart">
                      <c:ext xmlns:c15="http://schemas.microsoft.com/office/drawing/2012/chart" uri="{02D57815-91ED-43cb-92C2-25804820EDAC}">
                        <c15:formulaRef>
                          <c15:sqref>'Sheet 1'!$D$112:$D$114</c15:sqref>
                        </c15:formulaRef>
                      </c:ext>
                    </c:extLst>
                    <c:numCache>
                      <c:formatCode>General</c:formatCode>
                      <c:ptCount val="3"/>
                      <c:pt idx="0">
                        <c:v>6</c:v>
                      </c:pt>
                      <c:pt idx="1">
                        <c:v>3</c:v>
                      </c:pt>
                      <c:pt idx="2">
                        <c:v>8</c:v>
                      </c:pt>
                    </c:numCache>
                  </c:numRef>
                </c:val>
                <c:extLst xmlns:c15="http://schemas.microsoft.com/office/drawing/2012/chart">
                  <c:ext xmlns:c16="http://schemas.microsoft.com/office/drawing/2014/chart" uri="{C3380CC4-5D6E-409C-BE32-E72D297353CC}">
                    <c16:uniqueId val="{00000014-8BCC-4AA8-B1C8-B9F7E27BB071}"/>
                  </c:ext>
                </c:extLst>
              </c15:ser>
            </c15:filteredPieSeries>
            <c15:filteredPieSeries>
              <c15:ser>
                <c:idx val="2"/>
                <c:order val="2"/>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8BCC-4AA8-B1C8-B9F7E27BB07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8BCC-4AA8-B1C8-B9F7E27BB07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8BCC-4AA8-B1C8-B9F7E27BB07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ext>
                  </c:extLst>
                </c:dLbls>
                <c:cat>
                  <c:strRef>
                    <c:extLst xmlns:c15="http://schemas.microsoft.com/office/drawing/2012/chart">
                      <c:ext xmlns:c15="http://schemas.microsoft.com/office/drawing/2012/chart" uri="{02D57815-91ED-43cb-92C2-25804820EDAC}">
                        <c15:formulaRef>
                          <c15:sqref>'Sheet 1'!$B$112:$B$114</c15:sqref>
                        </c15:formulaRef>
                      </c:ext>
                    </c:extLst>
                    <c:strCache>
                      <c:ptCount val="3"/>
                      <c:pt idx="0">
                        <c:v>Attended or watched recordings of all 5</c:v>
                      </c:pt>
                      <c:pt idx="1">
                        <c:v>Attended or watched a recording of at least one</c:v>
                      </c:pt>
                      <c:pt idx="2">
                        <c:v>Did not attend or watch recordings of any</c:v>
                      </c:pt>
                    </c:strCache>
                  </c:strRef>
                </c:cat>
                <c:val>
                  <c:numRef>
                    <c:extLst xmlns:c15="http://schemas.microsoft.com/office/drawing/2012/chart">
                      <c:ext xmlns:c15="http://schemas.microsoft.com/office/drawing/2012/chart" uri="{02D57815-91ED-43cb-92C2-25804820EDAC}">
                        <c15:formulaRef>
                          <c15:sqref>'Sheet 1'!$E$112:$E$114</c15:sqref>
                        </c15:formulaRef>
                      </c:ext>
                    </c:extLst>
                    <c:numCache>
                      <c:formatCode>General</c:formatCode>
                      <c:ptCount val="3"/>
                      <c:pt idx="0">
                        <c:v>21</c:v>
                      </c:pt>
                      <c:pt idx="1">
                        <c:v>15</c:v>
                      </c:pt>
                      <c:pt idx="2">
                        <c:v>26</c:v>
                      </c:pt>
                    </c:numCache>
                  </c:numRef>
                </c:val>
                <c:extLst xmlns:c15="http://schemas.microsoft.com/office/drawing/2012/chart">
                  <c:ext xmlns:c16="http://schemas.microsoft.com/office/drawing/2014/chart" uri="{C3380CC4-5D6E-409C-BE32-E72D297353CC}">
                    <c16:uniqueId val="{0000001B-8BCC-4AA8-B1C8-B9F7E27BB071}"/>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dirty="0">
                <a:solidFill>
                  <a:schemeClr val="tx1"/>
                </a:solidFill>
              </a:rPr>
              <a:t>Engagement with Early Start Forum</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4247065270687321E-2"/>
          <c:y val="0.15223483805045199"/>
          <c:w val="0.9013329103092883"/>
          <c:h val="0.69259178025916623"/>
        </c:manualLayout>
      </c:layout>
      <c:barChart>
        <c:barDir val="col"/>
        <c:grouping val="clustered"/>
        <c:varyColors val="0"/>
        <c:ser>
          <c:idx val="3"/>
          <c:order val="3"/>
          <c:spPr>
            <a:solidFill>
              <a:schemeClr val="accent4"/>
            </a:solidFill>
            <a:ln w="6350">
              <a:solidFill>
                <a:schemeClr val="lt1"/>
              </a:solidFill>
            </a:ln>
            <a:effectLst/>
          </c:spPr>
          <c:invertIfNegative val="0"/>
          <c:dPt>
            <c:idx val="0"/>
            <c:invertIfNegative val="0"/>
            <c:bubble3D val="0"/>
            <c:spPr>
              <a:noFill/>
              <a:ln w="6350">
                <a:solidFill>
                  <a:schemeClr val="accent6">
                    <a:lumMod val="75000"/>
                  </a:schemeClr>
                </a:solidFill>
              </a:ln>
              <a:effectLst/>
            </c:spPr>
            <c:extLst>
              <c:ext xmlns:c16="http://schemas.microsoft.com/office/drawing/2014/chart" uri="{C3380CC4-5D6E-409C-BE32-E72D297353CC}">
                <c16:uniqueId val="{00000001-4EC8-4B4A-9747-F590BBB9EECD}"/>
              </c:ext>
            </c:extLst>
          </c:dPt>
          <c:dPt>
            <c:idx val="1"/>
            <c:invertIfNegative val="0"/>
            <c:bubble3D val="0"/>
            <c:spPr>
              <a:solidFill>
                <a:schemeClr val="accent6">
                  <a:lumMod val="75000"/>
                  <a:alpha val="25000"/>
                </a:schemeClr>
              </a:solidFill>
              <a:ln w="6350">
                <a:solidFill>
                  <a:schemeClr val="accent6">
                    <a:lumMod val="75000"/>
                  </a:schemeClr>
                </a:solidFill>
              </a:ln>
              <a:effectLst/>
            </c:spPr>
            <c:extLst>
              <c:ext xmlns:c16="http://schemas.microsoft.com/office/drawing/2014/chart" uri="{C3380CC4-5D6E-409C-BE32-E72D297353CC}">
                <c16:uniqueId val="{00000003-4EC8-4B4A-9747-F590BBB9EECD}"/>
              </c:ext>
            </c:extLst>
          </c:dPt>
          <c:dPt>
            <c:idx val="2"/>
            <c:invertIfNegative val="0"/>
            <c:bubble3D val="0"/>
            <c:spPr>
              <a:solidFill>
                <a:schemeClr val="accent6">
                  <a:lumMod val="75000"/>
                  <a:alpha val="50000"/>
                </a:schemeClr>
              </a:solidFill>
              <a:ln w="6350">
                <a:solidFill>
                  <a:schemeClr val="accent6">
                    <a:lumMod val="75000"/>
                  </a:schemeClr>
                </a:solidFill>
              </a:ln>
              <a:effectLst/>
            </c:spPr>
            <c:extLst>
              <c:ext xmlns:c16="http://schemas.microsoft.com/office/drawing/2014/chart" uri="{C3380CC4-5D6E-409C-BE32-E72D297353CC}">
                <c16:uniqueId val="{00000005-4EC8-4B4A-9747-F590BBB9EECD}"/>
              </c:ext>
            </c:extLst>
          </c:dPt>
          <c:dPt>
            <c:idx val="3"/>
            <c:invertIfNegative val="0"/>
            <c:bubble3D val="0"/>
            <c:spPr>
              <a:solidFill>
                <a:schemeClr val="accent6">
                  <a:lumMod val="75000"/>
                  <a:alpha val="75000"/>
                </a:schemeClr>
              </a:solidFill>
              <a:ln w="6350">
                <a:solidFill>
                  <a:schemeClr val="accent6">
                    <a:lumMod val="75000"/>
                  </a:schemeClr>
                </a:solidFill>
              </a:ln>
              <a:effectLst/>
            </c:spPr>
            <c:extLst>
              <c:ext xmlns:c16="http://schemas.microsoft.com/office/drawing/2014/chart" uri="{C3380CC4-5D6E-409C-BE32-E72D297353CC}">
                <c16:uniqueId val="{00000007-4EC8-4B4A-9747-F590BBB9EECD}"/>
              </c:ext>
            </c:extLst>
          </c:dPt>
          <c:dPt>
            <c:idx val="4"/>
            <c:invertIfNegative val="0"/>
            <c:bubble3D val="0"/>
            <c:spPr>
              <a:solidFill>
                <a:schemeClr val="accent6">
                  <a:lumMod val="75000"/>
                </a:schemeClr>
              </a:solidFill>
              <a:ln w="6350">
                <a:solidFill>
                  <a:schemeClr val="accent6">
                    <a:lumMod val="75000"/>
                  </a:schemeClr>
                </a:solidFill>
              </a:ln>
              <a:effectLst/>
            </c:spPr>
            <c:extLst>
              <c:ext xmlns:c16="http://schemas.microsoft.com/office/drawing/2014/chart" uri="{C3380CC4-5D6E-409C-BE32-E72D297353CC}">
                <c16:uniqueId val="{00000009-4EC8-4B4A-9747-F590BBB9EECD}"/>
              </c:ext>
            </c:extLst>
          </c:dPt>
          <c:cat>
            <c:strRef>
              <c:f>'Sheet 1'!$B$116:$B$120</c:f>
              <c:strCache>
                <c:ptCount val="5"/>
                <c:pt idx="0">
                  <c:v>Did not access at all</c:v>
                </c:pt>
                <c:pt idx="1">
                  <c:v>Visited no more than 2 or 3 times</c:v>
                </c:pt>
                <c:pt idx="2">
                  <c:v>Visited at least once a week</c:v>
                </c:pt>
                <c:pt idx="3">
                  <c:v>Visited more than once a week</c:v>
                </c:pt>
                <c:pt idx="4">
                  <c:v>Visited every 1-3 days</c:v>
                </c:pt>
              </c:strCache>
            </c:strRef>
          </c:cat>
          <c:val>
            <c:numRef>
              <c:f>'Sheet 1'!$F$116:$F$120</c:f>
              <c:numCache>
                <c:formatCode>0%</c:formatCode>
                <c:ptCount val="5"/>
                <c:pt idx="0">
                  <c:v>0.14516129032258066</c:v>
                </c:pt>
                <c:pt idx="1">
                  <c:v>0.20967741935483872</c:v>
                </c:pt>
                <c:pt idx="2">
                  <c:v>0.33870967741935482</c:v>
                </c:pt>
                <c:pt idx="3">
                  <c:v>0.20967741935483872</c:v>
                </c:pt>
                <c:pt idx="4">
                  <c:v>9.6774193548387094E-2</c:v>
                </c:pt>
              </c:numCache>
            </c:numRef>
          </c:val>
          <c:extLst>
            <c:ext xmlns:c16="http://schemas.microsoft.com/office/drawing/2014/chart" uri="{C3380CC4-5D6E-409C-BE32-E72D297353CC}">
              <c16:uniqueId val="{0000000A-4EC8-4B4A-9747-F590BBB9EECD}"/>
            </c:ext>
          </c:extLst>
        </c:ser>
        <c:dLbls>
          <c:showLegendKey val="0"/>
          <c:showVal val="0"/>
          <c:showCatName val="0"/>
          <c:showSerName val="0"/>
          <c:showPercent val="0"/>
          <c:showBubbleSize val="0"/>
        </c:dLbls>
        <c:gapWidth val="100"/>
        <c:axId val="480240800"/>
        <c:axId val="480243752"/>
        <c:extLst>
          <c:ext xmlns:c15="http://schemas.microsoft.com/office/drawing/2012/chart" uri="{02D57815-91ED-43cb-92C2-25804820EDAC}">
            <c15:filteredBarSeries>
              <c15: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C-4EC8-4B4A-9747-F590BBB9EEC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E-4EC8-4B4A-9747-F590BBB9EEC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0-4EC8-4B4A-9747-F590BBB9EECD}"/>
                    </c:ext>
                  </c:extLst>
                </c:dPt>
                <c:cat>
                  <c:strRef>
                    <c:extLst>
                      <c:ext uri="{02D57815-91ED-43cb-92C2-25804820EDAC}">
                        <c15:formulaRef>
                          <c15:sqref>'Sheet 1'!$B$116:$B$120</c15:sqref>
                        </c15:formulaRef>
                      </c:ext>
                    </c:extLst>
                    <c:strCache>
                      <c:ptCount val="5"/>
                      <c:pt idx="0">
                        <c:v>Did not access at all</c:v>
                      </c:pt>
                      <c:pt idx="1">
                        <c:v>Visited no more than 2 or 3 times</c:v>
                      </c:pt>
                      <c:pt idx="2">
                        <c:v>Visited at least once a week</c:v>
                      </c:pt>
                      <c:pt idx="3">
                        <c:v>Visited more than once a week</c:v>
                      </c:pt>
                      <c:pt idx="4">
                        <c:v>Visited every 1-3 days</c:v>
                      </c:pt>
                    </c:strCache>
                  </c:strRef>
                </c:cat>
                <c:val>
                  <c:numRef>
                    <c:extLst>
                      <c:ext uri="{02D57815-91ED-43cb-92C2-25804820EDAC}">
                        <c15:formulaRef>
                          <c15:sqref>'Sheet 1'!$C$116:$C$120</c15:sqref>
                        </c15:formulaRef>
                      </c:ext>
                    </c:extLst>
                    <c:numCache>
                      <c:formatCode>General</c:formatCode>
                      <c:ptCount val="5"/>
                      <c:pt idx="0">
                        <c:v>6</c:v>
                      </c:pt>
                      <c:pt idx="1">
                        <c:v>8</c:v>
                      </c:pt>
                      <c:pt idx="2">
                        <c:v>16</c:v>
                      </c:pt>
                      <c:pt idx="3">
                        <c:v>10</c:v>
                      </c:pt>
                      <c:pt idx="4">
                        <c:v>5</c:v>
                      </c:pt>
                    </c:numCache>
                  </c:numRef>
                </c:val>
                <c:extLst>
                  <c:ext xmlns:c16="http://schemas.microsoft.com/office/drawing/2014/chart" uri="{C3380CC4-5D6E-409C-BE32-E72D297353CC}">
                    <c16:uniqueId val="{00000011-4EC8-4B4A-9747-F590BBB9EECD}"/>
                  </c:ext>
                </c:extLst>
              </c15:ser>
            </c15:filteredBarSeries>
            <c15:filteredBarSeries>
              <c15:ser>
                <c:idx val="1"/>
                <c:order val="1"/>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3-4EC8-4B4A-9747-F590BBB9EECD}"/>
                    </c:ext>
                  </c:extLst>
                </c:dPt>
                <c:dPt>
                  <c:idx val="1"/>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5-4EC8-4B4A-9747-F590BBB9EECD}"/>
                    </c:ext>
                  </c:extLst>
                </c:dPt>
                <c:dPt>
                  <c:idx val="2"/>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7-4EC8-4B4A-9747-F590BBB9EECD}"/>
                    </c:ext>
                  </c:extLst>
                </c:dPt>
                <c:cat>
                  <c:strRef>
                    <c:extLst xmlns:c15="http://schemas.microsoft.com/office/drawing/2012/chart">
                      <c:ext xmlns:c15="http://schemas.microsoft.com/office/drawing/2012/chart" uri="{02D57815-91ED-43cb-92C2-25804820EDAC}">
                        <c15:formulaRef>
                          <c15:sqref>'Sheet 1'!$B$116:$B$120</c15:sqref>
                        </c15:formulaRef>
                      </c:ext>
                    </c:extLst>
                    <c:strCache>
                      <c:ptCount val="5"/>
                      <c:pt idx="0">
                        <c:v>Did not access at all</c:v>
                      </c:pt>
                      <c:pt idx="1">
                        <c:v>Visited no more than 2 or 3 times</c:v>
                      </c:pt>
                      <c:pt idx="2">
                        <c:v>Visited at least once a week</c:v>
                      </c:pt>
                      <c:pt idx="3">
                        <c:v>Visited more than once a week</c:v>
                      </c:pt>
                      <c:pt idx="4">
                        <c:v>Visited every 1-3 days</c:v>
                      </c:pt>
                    </c:strCache>
                  </c:strRef>
                </c:cat>
                <c:val>
                  <c:numRef>
                    <c:extLst xmlns:c15="http://schemas.microsoft.com/office/drawing/2012/chart">
                      <c:ext xmlns:c15="http://schemas.microsoft.com/office/drawing/2012/chart" uri="{02D57815-91ED-43cb-92C2-25804820EDAC}">
                        <c15:formulaRef>
                          <c15:sqref>'Sheet 1'!$D$116:$D$120</c15:sqref>
                        </c15:formulaRef>
                      </c:ext>
                    </c:extLst>
                    <c:numCache>
                      <c:formatCode>General</c:formatCode>
                      <c:ptCount val="5"/>
                      <c:pt idx="0">
                        <c:v>3</c:v>
                      </c:pt>
                      <c:pt idx="1">
                        <c:v>5</c:v>
                      </c:pt>
                      <c:pt idx="2">
                        <c:v>5</c:v>
                      </c:pt>
                      <c:pt idx="3">
                        <c:v>3</c:v>
                      </c:pt>
                      <c:pt idx="4">
                        <c:v>1</c:v>
                      </c:pt>
                    </c:numCache>
                  </c:numRef>
                </c:val>
                <c:extLst xmlns:c15="http://schemas.microsoft.com/office/drawing/2012/chart">
                  <c:ext xmlns:c16="http://schemas.microsoft.com/office/drawing/2014/chart" uri="{C3380CC4-5D6E-409C-BE32-E72D297353CC}">
                    <c16:uniqueId val="{00000018-4EC8-4B4A-9747-F590BBB9EECD}"/>
                  </c:ext>
                </c:extLst>
              </c15:ser>
            </c15:filteredBarSeries>
            <c15:filteredBarSeries>
              <c15:ser>
                <c:idx val="2"/>
                <c:order val="2"/>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4EC8-4B4A-9747-F590BBB9EECD}"/>
                    </c:ext>
                  </c:extLst>
                </c:dPt>
                <c:dPt>
                  <c:idx val="1"/>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C-4EC8-4B4A-9747-F590BBB9EECD}"/>
                    </c:ext>
                  </c:extLst>
                </c:dPt>
                <c:dPt>
                  <c:idx val="2"/>
                  <c:invertIfNegative val="0"/>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E-4EC8-4B4A-9747-F590BBB9EECD}"/>
                    </c:ext>
                  </c:extLst>
                </c:dPt>
                <c:cat>
                  <c:strRef>
                    <c:extLst xmlns:c15="http://schemas.microsoft.com/office/drawing/2012/chart">
                      <c:ext xmlns:c15="http://schemas.microsoft.com/office/drawing/2012/chart" uri="{02D57815-91ED-43cb-92C2-25804820EDAC}">
                        <c15:formulaRef>
                          <c15:sqref>'Sheet 1'!$B$116:$B$120</c15:sqref>
                        </c15:formulaRef>
                      </c:ext>
                    </c:extLst>
                    <c:strCache>
                      <c:ptCount val="5"/>
                      <c:pt idx="0">
                        <c:v>Did not access at all</c:v>
                      </c:pt>
                      <c:pt idx="1">
                        <c:v>Visited no more than 2 or 3 times</c:v>
                      </c:pt>
                      <c:pt idx="2">
                        <c:v>Visited at least once a week</c:v>
                      </c:pt>
                      <c:pt idx="3">
                        <c:v>Visited more than once a week</c:v>
                      </c:pt>
                      <c:pt idx="4">
                        <c:v>Visited every 1-3 days</c:v>
                      </c:pt>
                    </c:strCache>
                  </c:strRef>
                </c:cat>
                <c:val>
                  <c:numRef>
                    <c:extLst xmlns:c15="http://schemas.microsoft.com/office/drawing/2012/chart">
                      <c:ext xmlns:c15="http://schemas.microsoft.com/office/drawing/2012/chart" uri="{02D57815-91ED-43cb-92C2-25804820EDAC}">
                        <c15:formulaRef>
                          <c15:sqref>'Sheet 1'!$E$116:$E$120</c15:sqref>
                        </c15:formulaRef>
                      </c:ext>
                    </c:extLst>
                    <c:numCache>
                      <c:formatCode>General</c:formatCode>
                      <c:ptCount val="5"/>
                      <c:pt idx="0">
                        <c:v>9</c:v>
                      </c:pt>
                      <c:pt idx="1">
                        <c:v>13</c:v>
                      </c:pt>
                      <c:pt idx="2">
                        <c:v>21</c:v>
                      </c:pt>
                      <c:pt idx="3">
                        <c:v>13</c:v>
                      </c:pt>
                      <c:pt idx="4">
                        <c:v>6</c:v>
                      </c:pt>
                    </c:numCache>
                  </c:numRef>
                </c:val>
                <c:extLst xmlns:c15="http://schemas.microsoft.com/office/drawing/2012/chart">
                  <c:ext xmlns:c16="http://schemas.microsoft.com/office/drawing/2014/chart" uri="{C3380CC4-5D6E-409C-BE32-E72D297353CC}">
                    <c16:uniqueId val="{0000001F-4EC8-4B4A-9747-F590BBB9EECD}"/>
                  </c:ext>
                </c:extLst>
              </c15:ser>
            </c15:filteredBarSeries>
          </c:ext>
        </c:extLst>
      </c:barChart>
      <c:catAx>
        <c:axId val="480240800"/>
        <c:scaling>
          <c:orientation val="minMax"/>
        </c:scaling>
        <c:delete val="0"/>
        <c:axPos val="b"/>
        <c:numFmt formatCode="General" sourceLinked="1"/>
        <c:majorTickMark val="out"/>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0243752"/>
        <c:crosses val="autoZero"/>
        <c:auto val="1"/>
        <c:lblAlgn val="ctr"/>
        <c:lblOffset val="100"/>
        <c:noMultiLvlLbl val="0"/>
      </c:catAx>
      <c:valAx>
        <c:axId val="480243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ysClr val="windowText" lastClr="000000">
                <a:lumMod val="25000"/>
                <a:lumOff val="75000"/>
              </a:sys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024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GB" sz="3200" b="1" dirty="0">
                <a:solidFill>
                  <a:schemeClr val="tx1"/>
                </a:solidFill>
                <a:latin typeface="Calibri Light" panose="020F0302020204030204" pitchFamily="34" charset="0"/>
                <a:cs typeface="Calibri Light" panose="020F0302020204030204" pitchFamily="34" charset="0"/>
              </a:rPr>
              <a:t>How useful did you find the ES activities?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 1'!$I$42</c:f>
              <c:strCache>
                <c:ptCount val="1"/>
                <c:pt idx="0">
                  <c:v>Did not access / participate</c:v>
                </c:pt>
              </c:strCache>
            </c:strRef>
          </c:tx>
          <c:spPr>
            <a:noFill/>
            <a:ln>
              <a:solidFill>
                <a:schemeClr val="accent6">
                  <a:lumMod val="75000"/>
                </a:schemeClr>
              </a:solidFill>
            </a:ln>
            <a:effectLst/>
          </c:spPr>
          <c:invertIfNegative val="0"/>
          <c:cat>
            <c:strRef>
              <c:f>'Sheet 1'!$J$41:$M$41</c:f>
              <c:strCache>
                <c:ptCount val="4"/>
                <c:pt idx="0">
                  <c:v>ES forum</c:v>
                </c:pt>
                <c:pt idx="1">
                  <c:v>ES tutorials</c:v>
                </c:pt>
                <c:pt idx="2">
                  <c:v>Tutor session on AYRF</c:v>
                </c:pt>
                <c:pt idx="3">
                  <c:v>Journal Club</c:v>
                </c:pt>
              </c:strCache>
            </c:strRef>
          </c:cat>
          <c:val>
            <c:numRef>
              <c:f>'Sheet 1'!$J$42:$M$42</c:f>
              <c:numCache>
                <c:formatCode>0%</c:formatCode>
                <c:ptCount val="4"/>
                <c:pt idx="0">
                  <c:v>0.17741935483870969</c:v>
                </c:pt>
                <c:pt idx="1">
                  <c:v>0.41935483870967744</c:v>
                </c:pt>
                <c:pt idx="2">
                  <c:v>0.54838709677419351</c:v>
                </c:pt>
                <c:pt idx="3">
                  <c:v>0.66129032258064513</c:v>
                </c:pt>
              </c:numCache>
            </c:numRef>
          </c:val>
          <c:extLst>
            <c:ext xmlns:c16="http://schemas.microsoft.com/office/drawing/2014/chart" uri="{C3380CC4-5D6E-409C-BE32-E72D297353CC}">
              <c16:uniqueId val="{00000000-61DC-44D3-8244-CE8F8B3195F4}"/>
            </c:ext>
          </c:extLst>
        </c:ser>
        <c:ser>
          <c:idx val="1"/>
          <c:order val="1"/>
          <c:tx>
            <c:strRef>
              <c:f>'Sheet 1'!$I$43</c:f>
              <c:strCache>
                <c:ptCount val="1"/>
                <c:pt idx="0">
                  <c:v>1 (not at all useful)</c:v>
                </c:pt>
              </c:strCache>
            </c:strRef>
          </c:tx>
          <c:spPr>
            <a:solidFill>
              <a:schemeClr val="accent6">
                <a:lumMod val="75000"/>
                <a:alpha val="20000"/>
              </a:schemeClr>
            </a:solidFill>
            <a:ln>
              <a:solidFill>
                <a:schemeClr val="accent6">
                  <a:lumMod val="75000"/>
                </a:schemeClr>
              </a:solidFill>
            </a:ln>
            <a:effectLst/>
          </c:spPr>
          <c:invertIfNegative val="0"/>
          <c:cat>
            <c:strRef>
              <c:f>'Sheet 1'!$J$41:$M$41</c:f>
              <c:strCache>
                <c:ptCount val="4"/>
                <c:pt idx="0">
                  <c:v>ES forum</c:v>
                </c:pt>
                <c:pt idx="1">
                  <c:v>ES tutorials</c:v>
                </c:pt>
                <c:pt idx="2">
                  <c:v>Tutor session on AYRF</c:v>
                </c:pt>
                <c:pt idx="3">
                  <c:v>Journal Club</c:v>
                </c:pt>
              </c:strCache>
            </c:strRef>
          </c:cat>
          <c:val>
            <c:numRef>
              <c:f>'Sheet 1'!$J$43:$M$43</c:f>
              <c:numCache>
                <c:formatCode>0%</c:formatCode>
                <c:ptCount val="4"/>
                <c:pt idx="0">
                  <c:v>4.8387096774193547E-2</c:v>
                </c:pt>
                <c:pt idx="1">
                  <c:v>3.2258064516129031E-2</c:v>
                </c:pt>
                <c:pt idx="2">
                  <c:v>4.8387096774193547E-2</c:v>
                </c:pt>
                <c:pt idx="3">
                  <c:v>6.4516129032258063E-2</c:v>
                </c:pt>
              </c:numCache>
            </c:numRef>
          </c:val>
          <c:extLst>
            <c:ext xmlns:c16="http://schemas.microsoft.com/office/drawing/2014/chart" uri="{C3380CC4-5D6E-409C-BE32-E72D297353CC}">
              <c16:uniqueId val="{00000001-61DC-44D3-8244-CE8F8B3195F4}"/>
            </c:ext>
          </c:extLst>
        </c:ser>
        <c:ser>
          <c:idx val="2"/>
          <c:order val="2"/>
          <c:tx>
            <c:strRef>
              <c:f>'Sheet 1'!$I$44</c:f>
              <c:strCache>
                <c:ptCount val="1"/>
                <c:pt idx="0">
                  <c:v>2</c:v>
                </c:pt>
              </c:strCache>
            </c:strRef>
          </c:tx>
          <c:spPr>
            <a:solidFill>
              <a:schemeClr val="accent6">
                <a:lumMod val="75000"/>
                <a:alpha val="40000"/>
              </a:schemeClr>
            </a:solidFill>
            <a:ln>
              <a:solidFill>
                <a:schemeClr val="accent6">
                  <a:lumMod val="75000"/>
                </a:schemeClr>
              </a:solidFill>
            </a:ln>
            <a:effectLst/>
          </c:spPr>
          <c:invertIfNegative val="0"/>
          <c:cat>
            <c:strRef>
              <c:f>'Sheet 1'!$J$41:$M$41</c:f>
              <c:strCache>
                <c:ptCount val="4"/>
                <c:pt idx="0">
                  <c:v>ES forum</c:v>
                </c:pt>
                <c:pt idx="1">
                  <c:v>ES tutorials</c:v>
                </c:pt>
                <c:pt idx="2">
                  <c:v>Tutor session on AYRF</c:v>
                </c:pt>
                <c:pt idx="3">
                  <c:v>Journal Club</c:v>
                </c:pt>
              </c:strCache>
            </c:strRef>
          </c:cat>
          <c:val>
            <c:numRef>
              <c:f>'Sheet 1'!$J$44:$M$44</c:f>
              <c:numCache>
                <c:formatCode>0%</c:formatCode>
                <c:ptCount val="4"/>
                <c:pt idx="0">
                  <c:v>8.0645161290322578E-2</c:v>
                </c:pt>
                <c:pt idx="1">
                  <c:v>3.2258064516129031E-2</c:v>
                </c:pt>
                <c:pt idx="2">
                  <c:v>4.8387096774193547E-2</c:v>
                </c:pt>
                <c:pt idx="3">
                  <c:v>3.2258064516129031E-2</c:v>
                </c:pt>
              </c:numCache>
            </c:numRef>
          </c:val>
          <c:extLst>
            <c:ext xmlns:c16="http://schemas.microsoft.com/office/drawing/2014/chart" uri="{C3380CC4-5D6E-409C-BE32-E72D297353CC}">
              <c16:uniqueId val="{00000002-61DC-44D3-8244-CE8F8B3195F4}"/>
            </c:ext>
          </c:extLst>
        </c:ser>
        <c:ser>
          <c:idx val="3"/>
          <c:order val="3"/>
          <c:tx>
            <c:strRef>
              <c:f>'Sheet 1'!$I$45</c:f>
              <c:strCache>
                <c:ptCount val="1"/>
                <c:pt idx="0">
                  <c:v>3</c:v>
                </c:pt>
              </c:strCache>
            </c:strRef>
          </c:tx>
          <c:spPr>
            <a:solidFill>
              <a:schemeClr val="accent6">
                <a:lumMod val="75000"/>
                <a:alpha val="60000"/>
              </a:schemeClr>
            </a:solidFill>
            <a:ln>
              <a:solidFill>
                <a:schemeClr val="accent6">
                  <a:lumMod val="75000"/>
                </a:schemeClr>
              </a:solidFill>
            </a:ln>
            <a:effectLst/>
          </c:spPr>
          <c:invertIfNegative val="0"/>
          <c:cat>
            <c:strRef>
              <c:f>'Sheet 1'!$J$41:$M$41</c:f>
              <c:strCache>
                <c:ptCount val="4"/>
                <c:pt idx="0">
                  <c:v>ES forum</c:v>
                </c:pt>
                <c:pt idx="1">
                  <c:v>ES tutorials</c:v>
                </c:pt>
                <c:pt idx="2">
                  <c:v>Tutor session on AYRF</c:v>
                </c:pt>
                <c:pt idx="3">
                  <c:v>Journal Club</c:v>
                </c:pt>
              </c:strCache>
            </c:strRef>
          </c:cat>
          <c:val>
            <c:numRef>
              <c:f>'Sheet 1'!$J$45:$M$45</c:f>
              <c:numCache>
                <c:formatCode>0%</c:formatCode>
                <c:ptCount val="4"/>
                <c:pt idx="0">
                  <c:v>0.16129032258064516</c:v>
                </c:pt>
                <c:pt idx="1">
                  <c:v>4.8387096774193547E-2</c:v>
                </c:pt>
                <c:pt idx="2">
                  <c:v>1.6129032258064516E-2</c:v>
                </c:pt>
                <c:pt idx="3">
                  <c:v>4.8387096774193547E-2</c:v>
                </c:pt>
              </c:numCache>
            </c:numRef>
          </c:val>
          <c:extLst>
            <c:ext xmlns:c16="http://schemas.microsoft.com/office/drawing/2014/chart" uri="{C3380CC4-5D6E-409C-BE32-E72D297353CC}">
              <c16:uniqueId val="{00000003-61DC-44D3-8244-CE8F8B3195F4}"/>
            </c:ext>
          </c:extLst>
        </c:ser>
        <c:ser>
          <c:idx val="4"/>
          <c:order val="4"/>
          <c:tx>
            <c:strRef>
              <c:f>'Sheet 1'!$I$46</c:f>
              <c:strCache>
                <c:ptCount val="1"/>
                <c:pt idx="0">
                  <c:v>4</c:v>
                </c:pt>
              </c:strCache>
            </c:strRef>
          </c:tx>
          <c:spPr>
            <a:solidFill>
              <a:schemeClr val="accent6">
                <a:lumMod val="75000"/>
                <a:alpha val="80000"/>
              </a:schemeClr>
            </a:solidFill>
            <a:ln>
              <a:solidFill>
                <a:schemeClr val="accent6">
                  <a:lumMod val="75000"/>
                </a:schemeClr>
              </a:solidFill>
            </a:ln>
            <a:effectLst/>
          </c:spPr>
          <c:invertIfNegative val="0"/>
          <c:cat>
            <c:strRef>
              <c:f>'Sheet 1'!$J$41:$M$41</c:f>
              <c:strCache>
                <c:ptCount val="4"/>
                <c:pt idx="0">
                  <c:v>ES forum</c:v>
                </c:pt>
                <c:pt idx="1">
                  <c:v>ES tutorials</c:v>
                </c:pt>
                <c:pt idx="2">
                  <c:v>Tutor session on AYRF</c:v>
                </c:pt>
                <c:pt idx="3">
                  <c:v>Journal Club</c:v>
                </c:pt>
              </c:strCache>
            </c:strRef>
          </c:cat>
          <c:val>
            <c:numRef>
              <c:f>'Sheet 1'!$J$46:$M$46</c:f>
              <c:numCache>
                <c:formatCode>0%</c:formatCode>
                <c:ptCount val="4"/>
                <c:pt idx="0">
                  <c:v>0.14516129032258066</c:v>
                </c:pt>
                <c:pt idx="1">
                  <c:v>9.6774193548387094E-2</c:v>
                </c:pt>
                <c:pt idx="2">
                  <c:v>6.4516129032258063E-2</c:v>
                </c:pt>
                <c:pt idx="3">
                  <c:v>6.4516129032258063E-2</c:v>
                </c:pt>
              </c:numCache>
            </c:numRef>
          </c:val>
          <c:extLst>
            <c:ext xmlns:c16="http://schemas.microsoft.com/office/drawing/2014/chart" uri="{C3380CC4-5D6E-409C-BE32-E72D297353CC}">
              <c16:uniqueId val="{00000004-61DC-44D3-8244-CE8F8B3195F4}"/>
            </c:ext>
          </c:extLst>
        </c:ser>
        <c:ser>
          <c:idx val="5"/>
          <c:order val="5"/>
          <c:tx>
            <c:strRef>
              <c:f>'Sheet 1'!$I$47</c:f>
              <c:strCache>
                <c:ptCount val="1"/>
                <c:pt idx="0">
                  <c:v>5 (very useful)</c:v>
                </c:pt>
              </c:strCache>
            </c:strRef>
          </c:tx>
          <c:spPr>
            <a:solidFill>
              <a:schemeClr val="accent6">
                <a:lumMod val="75000"/>
              </a:schemeClr>
            </a:solidFill>
            <a:ln>
              <a:solidFill>
                <a:schemeClr val="accent6">
                  <a:lumMod val="75000"/>
                </a:schemeClr>
              </a:solidFill>
            </a:ln>
            <a:effectLst/>
          </c:spPr>
          <c:invertIfNegative val="0"/>
          <c:cat>
            <c:strRef>
              <c:f>'Sheet 1'!$J$41:$M$41</c:f>
              <c:strCache>
                <c:ptCount val="4"/>
                <c:pt idx="0">
                  <c:v>ES forum</c:v>
                </c:pt>
                <c:pt idx="1">
                  <c:v>ES tutorials</c:v>
                </c:pt>
                <c:pt idx="2">
                  <c:v>Tutor session on AYRF</c:v>
                </c:pt>
                <c:pt idx="3">
                  <c:v>Journal Club</c:v>
                </c:pt>
              </c:strCache>
            </c:strRef>
          </c:cat>
          <c:val>
            <c:numRef>
              <c:f>'Sheet 1'!$J$47:$M$47</c:f>
              <c:numCache>
                <c:formatCode>0%</c:formatCode>
                <c:ptCount val="4"/>
                <c:pt idx="0">
                  <c:v>0.38709677419354838</c:v>
                </c:pt>
                <c:pt idx="1">
                  <c:v>0.37096774193548387</c:v>
                </c:pt>
                <c:pt idx="2">
                  <c:v>0.27419354838709675</c:v>
                </c:pt>
                <c:pt idx="3">
                  <c:v>0.12903225806451613</c:v>
                </c:pt>
              </c:numCache>
            </c:numRef>
          </c:val>
          <c:extLst>
            <c:ext xmlns:c16="http://schemas.microsoft.com/office/drawing/2014/chart" uri="{C3380CC4-5D6E-409C-BE32-E72D297353CC}">
              <c16:uniqueId val="{00000005-61DC-44D3-8244-CE8F8B3195F4}"/>
            </c:ext>
          </c:extLst>
        </c:ser>
        <c:dLbls>
          <c:showLegendKey val="0"/>
          <c:showVal val="0"/>
          <c:showCatName val="0"/>
          <c:showSerName val="0"/>
          <c:showPercent val="0"/>
          <c:showBubbleSize val="0"/>
        </c:dLbls>
        <c:gapWidth val="182"/>
        <c:axId val="688457512"/>
        <c:axId val="688458496"/>
      </c:barChart>
      <c:catAx>
        <c:axId val="6884575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88458496"/>
        <c:crosses val="autoZero"/>
        <c:auto val="1"/>
        <c:lblAlgn val="ctr"/>
        <c:lblOffset val="100"/>
        <c:noMultiLvlLbl val="0"/>
      </c:catAx>
      <c:valAx>
        <c:axId val="688458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88457512"/>
        <c:crosses val="autoZero"/>
        <c:crossBetween val="between"/>
      </c:valAx>
      <c:spPr>
        <a:noFill/>
        <a:ln w="25400">
          <a:noFill/>
        </a:ln>
        <a:effectLst/>
      </c:spPr>
    </c:plotArea>
    <c:legend>
      <c:legendPos val="r"/>
      <c:layout>
        <c:manualLayout>
          <c:xMode val="edge"/>
          <c:yMode val="edge"/>
          <c:x val="0.67191947590848622"/>
          <c:y val="0.57931909379794388"/>
          <c:w val="0.2924901578114083"/>
          <c:h val="0.33586753871653419"/>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GB" sz="1800" dirty="0"/>
              <a:t>How</a:t>
            </a:r>
            <a:r>
              <a:rPr lang="en-GB" sz="1800" baseline="0" dirty="0"/>
              <a:t> far did students progress with module materials during ES?</a:t>
            </a:r>
            <a:endParaRPr lang="en-GB" sz="1800" dirty="0"/>
          </a:p>
        </c:rich>
      </c:tx>
      <c:layout>
        <c:manualLayout>
          <c:xMode val="edge"/>
          <c:yMode val="edge"/>
          <c:x val="9.2521937479479524E-2"/>
          <c:y val="1.900441654944782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'numbers from Qual open comments'!$B$1</c:f>
              <c:strCache>
                <c:ptCount val="1"/>
                <c:pt idx="0">
                  <c:v>Read books</c:v>
                </c:pt>
              </c:strCache>
            </c:strRef>
          </c:tx>
          <c:spPr>
            <a:solidFill>
              <a:schemeClr val="accent1"/>
            </a:solidFill>
            <a:ln>
              <a:noFill/>
            </a:ln>
            <a:effectLst/>
          </c:spPr>
          <c:invertIfNegative val="0"/>
          <c:cat>
            <c:strRef>
              <c:f>'numbers from Qual open comments'!$A$2:$A$7</c:f>
              <c:strCache>
                <c:ptCount val="6"/>
                <c:pt idx="0">
                  <c:v>Chp 1 only</c:v>
                </c:pt>
                <c:pt idx="1">
                  <c:v>2 or more chapters</c:v>
                </c:pt>
                <c:pt idx="2">
                  <c:v>Book 1</c:v>
                </c:pt>
                <c:pt idx="3">
                  <c:v>Beyond Bk 1</c:v>
                </c:pt>
                <c:pt idx="4">
                  <c:v>Browsed</c:v>
                </c:pt>
                <c:pt idx="5">
                  <c:v>None / little</c:v>
                </c:pt>
              </c:strCache>
            </c:strRef>
          </c:cat>
          <c:val>
            <c:numRef>
              <c:f>'numbers from Qual open comments'!$B$2:$B$7</c:f>
              <c:numCache>
                <c:formatCode>General</c:formatCode>
                <c:ptCount val="6"/>
                <c:pt idx="0">
                  <c:v>6</c:v>
                </c:pt>
                <c:pt idx="1">
                  <c:v>13</c:v>
                </c:pt>
                <c:pt idx="2">
                  <c:v>2</c:v>
                </c:pt>
                <c:pt idx="3">
                  <c:v>2</c:v>
                </c:pt>
                <c:pt idx="4">
                  <c:v>2</c:v>
                </c:pt>
                <c:pt idx="5">
                  <c:v>2</c:v>
                </c:pt>
              </c:numCache>
            </c:numRef>
          </c:val>
          <c:extLst>
            <c:ext xmlns:c16="http://schemas.microsoft.com/office/drawing/2014/chart" uri="{C3380CC4-5D6E-409C-BE32-E72D297353CC}">
              <c16:uniqueId val="{00000000-3BA0-4D9F-A098-D467CBDE008C}"/>
            </c:ext>
          </c:extLst>
        </c:ser>
        <c:ser>
          <c:idx val="1"/>
          <c:order val="1"/>
          <c:tx>
            <c:strRef>
              <c:f>'numbers from Qual open comments'!$C$1</c:f>
              <c:strCache>
                <c:ptCount val="1"/>
                <c:pt idx="0">
                  <c:v>Attempted related activities</c:v>
                </c:pt>
              </c:strCache>
            </c:strRef>
          </c:tx>
          <c:spPr>
            <a:solidFill>
              <a:schemeClr val="accent2"/>
            </a:solidFill>
            <a:ln>
              <a:noFill/>
            </a:ln>
            <a:effectLst/>
          </c:spPr>
          <c:invertIfNegative val="0"/>
          <c:cat>
            <c:strRef>
              <c:f>'numbers from Qual open comments'!$A$2:$A$7</c:f>
              <c:strCache>
                <c:ptCount val="6"/>
                <c:pt idx="0">
                  <c:v>Chp 1 only</c:v>
                </c:pt>
                <c:pt idx="1">
                  <c:v>2 or more chapters</c:v>
                </c:pt>
                <c:pt idx="2">
                  <c:v>Book 1</c:v>
                </c:pt>
                <c:pt idx="3">
                  <c:v>Beyond Bk 1</c:v>
                </c:pt>
                <c:pt idx="4">
                  <c:v>Browsed</c:v>
                </c:pt>
                <c:pt idx="5">
                  <c:v>None / little</c:v>
                </c:pt>
              </c:strCache>
            </c:strRef>
          </c:cat>
          <c:val>
            <c:numRef>
              <c:f>'numbers from Qual open comments'!$C$2:$C$7</c:f>
              <c:numCache>
                <c:formatCode>General</c:formatCode>
                <c:ptCount val="6"/>
                <c:pt idx="0">
                  <c:v>5</c:v>
                </c:pt>
                <c:pt idx="1">
                  <c:v>6</c:v>
                </c:pt>
                <c:pt idx="2">
                  <c:v>1</c:v>
                </c:pt>
                <c:pt idx="3">
                  <c:v>2</c:v>
                </c:pt>
                <c:pt idx="4">
                  <c:v>0</c:v>
                </c:pt>
                <c:pt idx="5">
                  <c:v>1</c:v>
                </c:pt>
              </c:numCache>
            </c:numRef>
          </c:val>
          <c:extLst>
            <c:ext xmlns:c16="http://schemas.microsoft.com/office/drawing/2014/chart" uri="{C3380CC4-5D6E-409C-BE32-E72D297353CC}">
              <c16:uniqueId val="{00000001-3BA0-4D9F-A098-D467CBDE008C}"/>
            </c:ext>
          </c:extLst>
        </c:ser>
        <c:ser>
          <c:idx val="2"/>
          <c:order val="2"/>
          <c:tx>
            <c:strRef>
              <c:f>'numbers from Qual open comments'!$D$1</c:f>
              <c:strCache>
                <c:ptCount val="1"/>
                <c:pt idx="0">
                  <c:v>Attempted related SAQs</c:v>
                </c:pt>
              </c:strCache>
            </c:strRef>
          </c:tx>
          <c:spPr>
            <a:solidFill>
              <a:schemeClr val="accent3"/>
            </a:solidFill>
            <a:ln>
              <a:noFill/>
            </a:ln>
            <a:effectLst/>
          </c:spPr>
          <c:invertIfNegative val="0"/>
          <c:cat>
            <c:strRef>
              <c:f>'numbers from Qual open comments'!$A$2:$A$7</c:f>
              <c:strCache>
                <c:ptCount val="6"/>
                <c:pt idx="0">
                  <c:v>Chp 1 only</c:v>
                </c:pt>
                <c:pt idx="1">
                  <c:v>2 or more chapters</c:v>
                </c:pt>
                <c:pt idx="2">
                  <c:v>Book 1</c:v>
                </c:pt>
                <c:pt idx="3">
                  <c:v>Beyond Bk 1</c:v>
                </c:pt>
                <c:pt idx="4">
                  <c:v>Browsed</c:v>
                </c:pt>
                <c:pt idx="5">
                  <c:v>None / little</c:v>
                </c:pt>
              </c:strCache>
            </c:strRef>
          </c:cat>
          <c:val>
            <c:numRef>
              <c:f>'numbers from Qual open comments'!$D$2:$D$7</c:f>
              <c:numCache>
                <c:formatCode>General</c:formatCode>
                <c:ptCount val="6"/>
                <c:pt idx="0">
                  <c:v>2</c:v>
                </c:pt>
                <c:pt idx="1">
                  <c:v>3</c:v>
                </c:pt>
                <c:pt idx="2">
                  <c:v>1</c:v>
                </c:pt>
                <c:pt idx="3">
                  <c:v>3</c:v>
                </c:pt>
                <c:pt idx="4">
                  <c:v>2</c:v>
                </c:pt>
                <c:pt idx="5">
                  <c:v>0</c:v>
                </c:pt>
              </c:numCache>
            </c:numRef>
          </c:val>
          <c:extLst>
            <c:ext xmlns:c16="http://schemas.microsoft.com/office/drawing/2014/chart" uri="{C3380CC4-5D6E-409C-BE32-E72D297353CC}">
              <c16:uniqueId val="{00000002-3BA0-4D9F-A098-D467CBDE008C}"/>
            </c:ext>
          </c:extLst>
        </c:ser>
        <c:dLbls>
          <c:showLegendKey val="0"/>
          <c:showVal val="0"/>
          <c:showCatName val="0"/>
          <c:showSerName val="0"/>
          <c:showPercent val="0"/>
          <c:showBubbleSize val="0"/>
        </c:dLbls>
        <c:gapWidth val="219"/>
        <c:overlap val="-27"/>
        <c:axId val="390784488"/>
        <c:axId val="390785144"/>
      </c:barChart>
      <c:catAx>
        <c:axId val="390784488"/>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GB"/>
                  <a:t>Progress</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90785144"/>
        <c:crosses val="autoZero"/>
        <c:auto val="1"/>
        <c:lblAlgn val="ctr"/>
        <c:lblOffset val="100"/>
        <c:noMultiLvlLbl val="0"/>
      </c:catAx>
      <c:valAx>
        <c:axId val="390785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GB"/>
                  <a:t>Numbers of students</a:t>
                </a:r>
              </a:p>
            </c:rich>
          </c:tx>
          <c:layout>
            <c:manualLayout>
              <c:xMode val="edge"/>
              <c:yMode val="edge"/>
              <c:x val="1.582591493570722E-2"/>
              <c:y val="0.1462702833528660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90784488"/>
        <c:crosses val="autoZero"/>
        <c:crossBetween val="between"/>
      </c:val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 1'!$I$151</c:f>
              <c:strCache>
                <c:ptCount val="1"/>
                <c:pt idx="0">
                  <c:v>1 (strongly agree)</c:v>
                </c:pt>
              </c:strCache>
            </c:strRef>
          </c:tx>
          <c:spPr>
            <a:solidFill>
              <a:schemeClr val="accent3">
                <a:lumMod val="50000"/>
              </a:schemeClr>
            </a:solidFill>
            <a:ln>
              <a:solidFill>
                <a:schemeClr val="accent3">
                  <a:lumMod val="50000"/>
                </a:schemeClr>
              </a:solidFill>
            </a:ln>
            <a:effectLst/>
          </c:spPr>
          <c:invertIfNegative val="0"/>
          <c:cat>
            <c:strRef>
              <c:f>'Sheet 1'!$J$150:$R$150</c:f>
              <c:strCache>
                <c:ptCount val="9"/>
                <c:pt idx="0">
                  <c:v>Helped me to prepare</c:v>
                </c:pt>
                <c:pt idx="1">
                  <c:v>A chance to assess the amount of work involved</c:v>
                </c:pt>
                <c:pt idx="2">
                  <c:v>Improved my confidence that I could cope</c:v>
                </c:pt>
                <c:pt idx="3">
                  <c:v>A less stressful way to start</c:v>
                </c:pt>
                <c:pt idx="4">
                  <c:v>Felt more confident about tackling TMA01</c:v>
                </c:pt>
                <c:pt idx="5">
                  <c:v>Allowed me to focus on other modules when they started</c:v>
                </c:pt>
                <c:pt idx="6">
                  <c:v>Appreciated opportunity to meet other students in advance</c:v>
                </c:pt>
                <c:pt idx="7">
                  <c:v>Enjoyed interacting with tutors</c:v>
                </c:pt>
                <c:pt idx="8">
                  <c:v>Enjoyed the Journal Club</c:v>
                </c:pt>
              </c:strCache>
            </c:strRef>
          </c:cat>
          <c:val>
            <c:numRef>
              <c:f>'Sheet 1'!$J$151:$R$151</c:f>
              <c:numCache>
                <c:formatCode>0%</c:formatCode>
                <c:ptCount val="9"/>
                <c:pt idx="0">
                  <c:v>0.41935483870967744</c:v>
                </c:pt>
                <c:pt idx="1">
                  <c:v>0.37096774193548387</c:v>
                </c:pt>
                <c:pt idx="2">
                  <c:v>0.33870967741935482</c:v>
                </c:pt>
                <c:pt idx="3">
                  <c:v>0.38709677419354838</c:v>
                </c:pt>
                <c:pt idx="4">
                  <c:v>0.29032258064516131</c:v>
                </c:pt>
                <c:pt idx="5">
                  <c:v>0.32258064516129031</c:v>
                </c:pt>
                <c:pt idx="6">
                  <c:v>0.19354838709677419</c:v>
                </c:pt>
                <c:pt idx="7">
                  <c:v>0.14516129032258066</c:v>
                </c:pt>
                <c:pt idx="8">
                  <c:v>0.14516129032258066</c:v>
                </c:pt>
              </c:numCache>
            </c:numRef>
          </c:val>
          <c:extLst>
            <c:ext xmlns:c16="http://schemas.microsoft.com/office/drawing/2014/chart" uri="{C3380CC4-5D6E-409C-BE32-E72D297353CC}">
              <c16:uniqueId val="{00000000-4EDB-4CDE-9576-5562F94961B7}"/>
            </c:ext>
          </c:extLst>
        </c:ser>
        <c:ser>
          <c:idx val="1"/>
          <c:order val="1"/>
          <c:tx>
            <c:strRef>
              <c:f>'Sheet 1'!$I$152</c:f>
              <c:strCache>
                <c:ptCount val="1"/>
                <c:pt idx="0">
                  <c:v>2</c:v>
                </c:pt>
              </c:strCache>
            </c:strRef>
          </c:tx>
          <c:spPr>
            <a:solidFill>
              <a:schemeClr val="accent3">
                <a:lumMod val="50000"/>
                <a:alpha val="80000"/>
              </a:schemeClr>
            </a:solidFill>
            <a:ln>
              <a:solidFill>
                <a:schemeClr val="accent3">
                  <a:lumMod val="50000"/>
                </a:schemeClr>
              </a:solidFill>
            </a:ln>
            <a:effectLst/>
          </c:spPr>
          <c:invertIfNegative val="0"/>
          <c:cat>
            <c:strRef>
              <c:f>'Sheet 1'!$J$150:$R$150</c:f>
              <c:strCache>
                <c:ptCount val="9"/>
                <c:pt idx="0">
                  <c:v>Helped me to prepare</c:v>
                </c:pt>
                <c:pt idx="1">
                  <c:v>A chance to assess the amount of work involved</c:v>
                </c:pt>
                <c:pt idx="2">
                  <c:v>Improved my confidence that I could cope</c:v>
                </c:pt>
                <c:pt idx="3">
                  <c:v>A less stressful way to start</c:v>
                </c:pt>
                <c:pt idx="4">
                  <c:v>Felt more confident about tackling TMA01</c:v>
                </c:pt>
                <c:pt idx="5">
                  <c:v>Allowed me to focus on other modules when they started</c:v>
                </c:pt>
                <c:pt idx="6">
                  <c:v>Appreciated opportunity to meet other students in advance</c:v>
                </c:pt>
                <c:pt idx="7">
                  <c:v>Enjoyed interacting with tutors</c:v>
                </c:pt>
                <c:pt idx="8">
                  <c:v>Enjoyed the Journal Club</c:v>
                </c:pt>
              </c:strCache>
            </c:strRef>
          </c:cat>
          <c:val>
            <c:numRef>
              <c:f>'Sheet 1'!$J$152:$R$152</c:f>
              <c:numCache>
                <c:formatCode>0%</c:formatCode>
                <c:ptCount val="9"/>
                <c:pt idx="0">
                  <c:v>0.17741935483870969</c:v>
                </c:pt>
                <c:pt idx="1">
                  <c:v>0.27419354838709675</c:v>
                </c:pt>
                <c:pt idx="2">
                  <c:v>0.19354838709677419</c:v>
                </c:pt>
                <c:pt idx="3">
                  <c:v>0.14516129032258066</c:v>
                </c:pt>
                <c:pt idx="4">
                  <c:v>0.19354838709677419</c:v>
                </c:pt>
                <c:pt idx="5">
                  <c:v>0.17741935483870969</c:v>
                </c:pt>
                <c:pt idx="6">
                  <c:v>8.0645161290322578E-2</c:v>
                </c:pt>
                <c:pt idx="7">
                  <c:v>0.11290322580645161</c:v>
                </c:pt>
                <c:pt idx="8">
                  <c:v>3.2258064516129031E-2</c:v>
                </c:pt>
              </c:numCache>
            </c:numRef>
          </c:val>
          <c:extLst>
            <c:ext xmlns:c16="http://schemas.microsoft.com/office/drawing/2014/chart" uri="{C3380CC4-5D6E-409C-BE32-E72D297353CC}">
              <c16:uniqueId val="{00000001-4EDB-4CDE-9576-5562F94961B7}"/>
            </c:ext>
          </c:extLst>
        </c:ser>
        <c:ser>
          <c:idx val="2"/>
          <c:order val="2"/>
          <c:tx>
            <c:strRef>
              <c:f>'Sheet 1'!$I$153</c:f>
              <c:strCache>
                <c:ptCount val="1"/>
                <c:pt idx="0">
                  <c:v>3</c:v>
                </c:pt>
              </c:strCache>
            </c:strRef>
          </c:tx>
          <c:spPr>
            <a:solidFill>
              <a:schemeClr val="accent3">
                <a:lumMod val="50000"/>
                <a:alpha val="60000"/>
              </a:schemeClr>
            </a:solidFill>
            <a:ln>
              <a:solidFill>
                <a:schemeClr val="accent3">
                  <a:lumMod val="50000"/>
                </a:schemeClr>
              </a:solidFill>
            </a:ln>
            <a:effectLst/>
          </c:spPr>
          <c:invertIfNegative val="0"/>
          <c:cat>
            <c:strRef>
              <c:f>'Sheet 1'!$J$150:$R$150</c:f>
              <c:strCache>
                <c:ptCount val="9"/>
                <c:pt idx="0">
                  <c:v>Helped me to prepare</c:v>
                </c:pt>
                <c:pt idx="1">
                  <c:v>A chance to assess the amount of work involved</c:v>
                </c:pt>
                <c:pt idx="2">
                  <c:v>Improved my confidence that I could cope</c:v>
                </c:pt>
                <c:pt idx="3">
                  <c:v>A less stressful way to start</c:v>
                </c:pt>
                <c:pt idx="4">
                  <c:v>Felt more confident about tackling TMA01</c:v>
                </c:pt>
                <c:pt idx="5">
                  <c:v>Allowed me to focus on other modules when they started</c:v>
                </c:pt>
                <c:pt idx="6">
                  <c:v>Appreciated opportunity to meet other students in advance</c:v>
                </c:pt>
                <c:pt idx="7">
                  <c:v>Enjoyed interacting with tutors</c:v>
                </c:pt>
                <c:pt idx="8">
                  <c:v>Enjoyed the Journal Club</c:v>
                </c:pt>
              </c:strCache>
            </c:strRef>
          </c:cat>
          <c:val>
            <c:numRef>
              <c:f>'Sheet 1'!$J$153:$R$153</c:f>
              <c:numCache>
                <c:formatCode>0%</c:formatCode>
                <c:ptCount val="9"/>
                <c:pt idx="0">
                  <c:v>0.12903225806451613</c:v>
                </c:pt>
                <c:pt idx="1">
                  <c:v>8.0645161290322578E-2</c:v>
                </c:pt>
                <c:pt idx="2">
                  <c:v>0.16129032258064516</c:v>
                </c:pt>
                <c:pt idx="3">
                  <c:v>0.16129032258064516</c:v>
                </c:pt>
                <c:pt idx="4">
                  <c:v>0.17741935483870969</c:v>
                </c:pt>
                <c:pt idx="5">
                  <c:v>0.12903225806451613</c:v>
                </c:pt>
                <c:pt idx="6">
                  <c:v>0.32258064516129031</c:v>
                </c:pt>
                <c:pt idx="7">
                  <c:v>0.27419354838709675</c:v>
                </c:pt>
                <c:pt idx="8">
                  <c:v>8.0645161290322578E-2</c:v>
                </c:pt>
              </c:numCache>
            </c:numRef>
          </c:val>
          <c:extLst>
            <c:ext xmlns:c16="http://schemas.microsoft.com/office/drawing/2014/chart" uri="{C3380CC4-5D6E-409C-BE32-E72D297353CC}">
              <c16:uniqueId val="{00000002-4EDB-4CDE-9576-5562F94961B7}"/>
            </c:ext>
          </c:extLst>
        </c:ser>
        <c:ser>
          <c:idx val="3"/>
          <c:order val="3"/>
          <c:tx>
            <c:strRef>
              <c:f>'Sheet 1'!$I$154</c:f>
              <c:strCache>
                <c:ptCount val="1"/>
                <c:pt idx="0">
                  <c:v>4</c:v>
                </c:pt>
              </c:strCache>
            </c:strRef>
          </c:tx>
          <c:spPr>
            <a:solidFill>
              <a:schemeClr val="accent3">
                <a:lumMod val="50000"/>
                <a:alpha val="40000"/>
              </a:schemeClr>
            </a:solidFill>
            <a:ln>
              <a:solidFill>
                <a:schemeClr val="accent3">
                  <a:lumMod val="50000"/>
                </a:schemeClr>
              </a:solidFill>
            </a:ln>
            <a:effectLst/>
          </c:spPr>
          <c:invertIfNegative val="0"/>
          <c:cat>
            <c:strRef>
              <c:f>'Sheet 1'!$J$150:$R$150</c:f>
              <c:strCache>
                <c:ptCount val="9"/>
                <c:pt idx="0">
                  <c:v>Helped me to prepare</c:v>
                </c:pt>
                <c:pt idx="1">
                  <c:v>A chance to assess the amount of work involved</c:v>
                </c:pt>
                <c:pt idx="2">
                  <c:v>Improved my confidence that I could cope</c:v>
                </c:pt>
                <c:pt idx="3">
                  <c:v>A less stressful way to start</c:v>
                </c:pt>
                <c:pt idx="4">
                  <c:v>Felt more confident about tackling TMA01</c:v>
                </c:pt>
                <c:pt idx="5">
                  <c:v>Allowed me to focus on other modules when they started</c:v>
                </c:pt>
                <c:pt idx="6">
                  <c:v>Appreciated opportunity to meet other students in advance</c:v>
                </c:pt>
                <c:pt idx="7">
                  <c:v>Enjoyed interacting with tutors</c:v>
                </c:pt>
                <c:pt idx="8">
                  <c:v>Enjoyed the Journal Club</c:v>
                </c:pt>
              </c:strCache>
            </c:strRef>
          </c:cat>
          <c:val>
            <c:numRef>
              <c:f>'Sheet 1'!$J$154:$R$154</c:f>
              <c:numCache>
                <c:formatCode>0%</c:formatCode>
                <c:ptCount val="9"/>
                <c:pt idx="0">
                  <c:v>4.8387096774193547E-2</c:v>
                </c:pt>
                <c:pt idx="1">
                  <c:v>4.8387096774193547E-2</c:v>
                </c:pt>
                <c:pt idx="2">
                  <c:v>6.4516129032258063E-2</c:v>
                </c:pt>
                <c:pt idx="3">
                  <c:v>4.8387096774193547E-2</c:v>
                </c:pt>
                <c:pt idx="4">
                  <c:v>0.12903225806451613</c:v>
                </c:pt>
                <c:pt idx="5">
                  <c:v>6.4516129032258063E-2</c:v>
                </c:pt>
                <c:pt idx="6">
                  <c:v>9.6774193548387094E-2</c:v>
                </c:pt>
                <c:pt idx="7">
                  <c:v>8.0645161290322578E-2</c:v>
                </c:pt>
                <c:pt idx="8">
                  <c:v>8.0645161290322578E-2</c:v>
                </c:pt>
              </c:numCache>
            </c:numRef>
          </c:val>
          <c:extLst>
            <c:ext xmlns:c16="http://schemas.microsoft.com/office/drawing/2014/chart" uri="{C3380CC4-5D6E-409C-BE32-E72D297353CC}">
              <c16:uniqueId val="{00000003-4EDB-4CDE-9576-5562F94961B7}"/>
            </c:ext>
          </c:extLst>
        </c:ser>
        <c:ser>
          <c:idx val="4"/>
          <c:order val="4"/>
          <c:tx>
            <c:strRef>
              <c:f>'Sheet 1'!$I$155</c:f>
              <c:strCache>
                <c:ptCount val="1"/>
                <c:pt idx="0">
                  <c:v>5 (strongly disagree)</c:v>
                </c:pt>
              </c:strCache>
            </c:strRef>
          </c:tx>
          <c:spPr>
            <a:solidFill>
              <a:schemeClr val="accent3">
                <a:lumMod val="50000"/>
                <a:alpha val="20000"/>
              </a:schemeClr>
            </a:solidFill>
            <a:ln>
              <a:solidFill>
                <a:schemeClr val="accent3">
                  <a:lumMod val="50000"/>
                </a:schemeClr>
              </a:solidFill>
            </a:ln>
            <a:effectLst/>
          </c:spPr>
          <c:invertIfNegative val="0"/>
          <c:cat>
            <c:strRef>
              <c:f>'Sheet 1'!$J$150:$R$150</c:f>
              <c:strCache>
                <c:ptCount val="9"/>
                <c:pt idx="0">
                  <c:v>Helped me to prepare</c:v>
                </c:pt>
                <c:pt idx="1">
                  <c:v>A chance to assess the amount of work involved</c:v>
                </c:pt>
                <c:pt idx="2">
                  <c:v>Improved my confidence that I could cope</c:v>
                </c:pt>
                <c:pt idx="3">
                  <c:v>A less stressful way to start</c:v>
                </c:pt>
                <c:pt idx="4">
                  <c:v>Felt more confident about tackling TMA01</c:v>
                </c:pt>
                <c:pt idx="5">
                  <c:v>Allowed me to focus on other modules when they started</c:v>
                </c:pt>
                <c:pt idx="6">
                  <c:v>Appreciated opportunity to meet other students in advance</c:v>
                </c:pt>
                <c:pt idx="7">
                  <c:v>Enjoyed interacting with tutors</c:v>
                </c:pt>
                <c:pt idx="8">
                  <c:v>Enjoyed the Journal Club</c:v>
                </c:pt>
              </c:strCache>
            </c:strRef>
          </c:cat>
          <c:val>
            <c:numRef>
              <c:f>'Sheet 1'!$J$155:$R$155</c:f>
              <c:numCache>
                <c:formatCode>0%</c:formatCode>
                <c:ptCount val="9"/>
                <c:pt idx="0">
                  <c:v>0.16129032258064516</c:v>
                </c:pt>
                <c:pt idx="1">
                  <c:v>0.16129032258064516</c:v>
                </c:pt>
                <c:pt idx="2">
                  <c:v>0.17741935483870969</c:v>
                </c:pt>
                <c:pt idx="3">
                  <c:v>0.20967741935483872</c:v>
                </c:pt>
                <c:pt idx="4">
                  <c:v>0.12903225806451613</c:v>
                </c:pt>
                <c:pt idx="5">
                  <c:v>0.12903225806451613</c:v>
                </c:pt>
                <c:pt idx="6">
                  <c:v>4.8387096774193547E-2</c:v>
                </c:pt>
                <c:pt idx="7">
                  <c:v>6.4516129032258063E-2</c:v>
                </c:pt>
                <c:pt idx="8">
                  <c:v>4.8387096774193547E-2</c:v>
                </c:pt>
              </c:numCache>
            </c:numRef>
          </c:val>
          <c:extLst>
            <c:ext xmlns:c16="http://schemas.microsoft.com/office/drawing/2014/chart" uri="{C3380CC4-5D6E-409C-BE32-E72D297353CC}">
              <c16:uniqueId val="{00000004-4EDB-4CDE-9576-5562F94961B7}"/>
            </c:ext>
          </c:extLst>
        </c:ser>
        <c:ser>
          <c:idx val="5"/>
          <c:order val="5"/>
          <c:tx>
            <c:strRef>
              <c:f>'Sheet 1'!$I$156</c:f>
              <c:strCache>
                <c:ptCount val="1"/>
                <c:pt idx="0">
                  <c:v>Not applicable</c:v>
                </c:pt>
              </c:strCache>
            </c:strRef>
          </c:tx>
          <c:spPr>
            <a:noFill/>
            <a:ln>
              <a:solidFill>
                <a:schemeClr val="accent3">
                  <a:lumMod val="50000"/>
                </a:schemeClr>
              </a:solidFill>
            </a:ln>
            <a:effectLst/>
          </c:spPr>
          <c:invertIfNegative val="0"/>
          <c:cat>
            <c:strRef>
              <c:f>'Sheet 1'!$J$150:$R$150</c:f>
              <c:strCache>
                <c:ptCount val="9"/>
                <c:pt idx="0">
                  <c:v>Helped me to prepare</c:v>
                </c:pt>
                <c:pt idx="1">
                  <c:v>A chance to assess the amount of work involved</c:v>
                </c:pt>
                <c:pt idx="2">
                  <c:v>Improved my confidence that I could cope</c:v>
                </c:pt>
                <c:pt idx="3">
                  <c:v>A less stressful way to start</c:v>
                </c:pt>
                <c:pt idx="4">
                  <c:v>Felt more confident about tackling TMA01</c:v>
                </c:pt>
                <c:pt idx="5">
                  <c:v>Allowed me to focus on other modules when they started</c:v>
                </c:pt>
                <c:pt idx="6">
                  <c:v>Appreciated opportunity to meet other students in advance</c:v>
                </c:pt>
                <c:pt idx="7">
                  <c:v>Enjoyed interacting with tutors</c:v>
                </c:pt>
                <c:pt idx="8">
                  <c:v>Enjoyed the Journal Club</c:v>
                </c:pt>
              </c:strCache>
            </c:strRef>
          </c:cat>
          <c:val>
            <c:numRef>
              <c:f>'Sheet 1'!$J$156:$R$156</c:f>
              <c:numCache>
                <c:formatCode>0%</c:formatCode>
                <c:ptCount val="9"/>
                <c:pt idx="0">
                  <c:v>6.4516129032258063E-2</c:v>
                </c:pt>
                <c:pt idx="1">
                  <c:v>6.4516129032258063E-2</c:v>
                </c:pt>
                <c:pt idx="2">
                  <c:v>6.4516129032258063E-2</c:v>
                </c:pt>
                <c:pt idx="3">
                  <c:v>4.8387096774193547E-2</c:v>
                </c:pt>
                <c:pt idx="4">
                  <c:v>9.6774193548387094E-2</c:v>
                </c:pt>
                <c:pt idx="5">
                  <c:v>0.17741935483870969</c:v>
                </c:pt>
                <c:pt idx="6">
                  <c:v>0.25806451612903225</c:v>
                </c:pt>
                <c:pt idx="7">
                  <c:v>0.32258064516129031</c:v>
                </c:pt>
                <c:pt idx="8">
                  <c:v>0.61290322580645162</c:v>
                </c:pt>
              </c:numCache>
            </c:numRef>
          </c:val>
          <c:extLst>
            <c:ext xmlns:c16="http://schemas.microsoft.com/office/drawing/2014/chart" uri="{C3380CC4-5D6E-409C-BE32-E72D297353CC}">
              <c16:uniqueId val="{00000005-4EDB-4CDE-9576-5562F94961B7}"/>
            </c:ext>
          </c:extLst>
        </c:ser>
        <c:dLbls>
          <c:showLegendKey val="0"/>
          <c:showVal val="0"/>
          <c:showCatName val="0"/>
          <c:showSerName val="0"/>
          <c:showPercent val="0"/>
          <c:showBubbleSize val="0"/>
        </c:dLbls>
        <c:gapWidth val="182"/>
        <c:axId val="687581888"/>
        <c:axId val="687583528"/>
      </c:barChart>
      <c:catAx>
        <c:axId val="68758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87583528"/>
        <c:crosses val="autoZero"/>
        <c:auto val="0"/>
        <c:lblAlgn val="ctr"/>
        <c:lblOffset val="100"/>
        <c:noMultiLvlLbl val="0"/>
      </c:catAx>
      <c:valAx>
        <c:axId val="687583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accent3">
                <a:lumMod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87581888"/>
        <c:crosses val="autoZero"/>
        <c:crossBetween val="between"/>
      </c:valAx>
      <c:spPr>
        <a:noFill/>
        <a:ln>
          <a:noFill/>
        </a:ln>
        <a:effectLst/>
      </c:spPr>
    </c:plotArea>
    <c:legend>
      <c:legendPos val="r"/>
      <c:layout>
        <c:manualLayout>
          <c:xMode val="edge"/>
          <c:yMode val="edge"/>
          <c:x val="0.62106360821846363"/>
          <c:y val="3.9642129764329362E-2"/>
          <c:w val="0.31179647236078045"/>
          <c:h val="0.28509071016390269"/>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9AEF2-B3E4-4B8C-B2F3-9900752E517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05F019E-7C08-4245-9A00-D24B212EC632}">
      <dgm:prSet/>
      <dgm:spPr/>
      <dgm:t>
        <a:bodyPr/>
        <a:lstStyle/>
        <a:p>
          <a:r>
            <a:rPr lang="en-GB" dirty="0"/>
            <a:t>Student engagement:</a:t>
          </a:r>
          <a:endParaRPr lang="en-US" dirty="0"/>
        </a:p>
      </dgm:t>
    </dgm:pt>
    <dgm:pt modelId="{46B72896-1B33-42A2-9541-D5ED3B191893}" type="parTrans" cxnId="{937A886A-2DB3-48C4-A6BB-C07B0FCD64E6}">
      <dgm:prSet/>
      <dgm:spPr/>
      <dgm:t>
        <a:bodyPr/>
        <a:lstStyle/>
        <a:p>
          <a:endParaRPr lang="en-US"/>
        </a:p>
      </dgm:t>
    </dgm:pt>
    <dgm:pt modelId="{C46051E8-2ADB-43FD-87B3-D0F56D2A0FC8}" type="sibTrans" cxnId="{937A886A-2DB3-48C4-A6BB-C07B0FCD64E6}">
      <dgm:prSet/>
      <dgm:spPr/>
      <dgm:t>
        <a:bodyPr/>
        <a:lstStyle/>
        <a:p>
          <a:endParaRPr lang="en-US"/>
        </a:p>
      </dgm:t>
    </dgm:pt>
    <dgm:pt modelId="{347669EA-2AA4-4DA4-9BE5-7277E81239B0}">
      <dgm:prSet/>
      <dgm:spPr/>
      <dgm:t>
        <a:bodyPr/>
        <a:lstStyle/>
        <a:p>
          <a:r>
            <a:rPr lang="en-GB" dirty="0"/>
            <a:t>   Forum activity</a:t>
          </a:r>
          <a:endParaRPr lang="en-US" dirty="0"/>
        </a:p>
      </dgm:t>
    </dgm:pt>
    <dgm:pt modelId="{5C9B5A24-712A-41F1-8895-3DDA4EC3F0AD}" type="parTrans" cxnId="{B32FD903-0307-4239-B359-18A8D278D280}">
      <dgm:prSet/>
      <dgm:spPr/>
      <dgm:t>
        <a:bodyPr/>
        <a:lstStyle/>
        <a:p>
          <a:endParaRPr lang="en-US"/>
        </a:p>
      </dgm:t>
    </dgm:pt>
    <dgm:pt modelId="{C11FFE5D-44FC-47ED-A05D-8C655C2F94C1}" type="sibTrans" cxnId="{B32FD903-0307-4239-B359-18A8D278D280}">
      <dgm:prSet/>
      <dgm:spPr/>
      <dgm:t>
        <a:bodyPr/>
        <a:lstStyle/>
        <a:p>
          <a:endParaRPr lang="en-US"/>
        </a:p>
      </dgm:t>
    </dgm:pt>
    <dgm:pt modelId="{DA0DC9AC-EF31-4892-ADC2-05F995142E72}">
      <dgm:prSet/>
      <dgm:spPr/>
      <dgm:t>
        <a:bodyPr/>
        <a:lstStyle/>
        <a:p>
          <a:r>
            <a:rPr lang="en-GB" dirty="0"/>
            <a:t>   Tutorial attendance / views</a:t>
          </a:r>
          <a:endParaRPr lang="en-US" dirty="0"/>
        </a:p>
      </dgm:t>
    </dgm:pt>
    <dgm:pt modelId="{52E88228-74B0-40EC-95F6-5BF7620C999D}" type="parTrans" cxnId="{BCD9AB96-CBA4-4939-8AA5-14A69AC10E46}">
      <dgm:prSet/>
      <dgm:spPr/>
      <dgm:t>
        <a:bodyPr/>
        <a:lstStyle/>
        <a:p>
          <a:endParaRPr lang="en-US"/>
        </a:p>
      </dgm:t>
    </dgm:pt>
    <dgm:pt modelId="{2225BEC2-4EF6-4EEC-8659-901D3A717F3B}" type="sibTrans" cxnId="{BCD9AB96-CBA4-4939-8AA5-14A69AC10E46}">
      <dgm:prSet/>
      <dgm:spPr/>
      <dgm:t>
        <a:bodyPr/>
        <a:lstStyle/>
        <a:p>
          <a:endParaRPr lang="en-US"/>
        </a:p>
      </dgm:t>
    </dgm:pt>
    <dgm:pt modelId="{1EB390C1-F91B-4667-9D0D-E6DBF746C50D}">
      <dgm:prSet/>
      <dgm:spPr/>
      <dgm:t>
        <a:bodyPr/>
        <a:lstStyle/>
        <a:p>
          <a:r>
            <a:rPr lang="en-GB" dirty="0"/>
            <a:t>   Survey of students in 18J and 19J (n=91)</a:t>
          </a:r>
          <a:endParaRPr lang="en-US" dirty="0"/>
        </a:p>
      </dgm:t>
    </dgm:pt>
    <dgm:pt modelId="{22A83F14-59BF-4FCC-9C4F-A6FE958DE3FA}" type="parTrans" cxnId="{C7EBB443-C040-43DA-B7A8-39C6E6C8BCEF}">
      <dgm:prSet/>
      <dgm:spPr/>
      <dgm:t>
        <a:bodyPr/>
        <a:lstStyle/>
        <a:p>
          <a:endParaRPr lang="en-US"/>
        </a:p>
      </dgm:t>
    </dgm:pt>
    <dgm:pt modelId="{B2E8F86F-3C0A-4E6C-B5D4-F713E2101428}" type="sibTrans" cxnId="{C7EBB443-C040-43DA-B7A8-39C6E6C8BCEF}">
      <dgm:prSet/>
      <dgm:spPr/>
      <dgm:t>
        <a:bodyPr/>
        <a:lstStyle/>
        <a:p>
          <a:endParaRPr lang="en-US"/>
        </a:p>
      </dgm:t>
    </dgm:pt>
    <dgm:pt modelId="{5B20D396-6A7C-4172-932F-A2E4D9E17924}">
      <dgm:prSet/>
      <dgm:spPr/>
      <dgm:t>
        <a:bodyPr/>
        <a:lstStyle/>
        <a:p>
          <a:r>
            <a:rPr lang="en-GB" dirty="0"/>
            <a:t>   Semi-structured interview for 18J participants (n=6)</a:t>
          </a:r>
          <a:endParaRPr lang="en-US" dirty="0"/>
        </a:p>
      </dgm:t>
    </dgm:pt>
    <dgm:pt modelId="{89574AB0-4075-4D97-B008-2AF0E9B08E35}" type="parTrans" cxnId="{3B6C5611-E1F4-4D7D-B24F-E4D4C9738092}">
      <dgm:prSet/>
      <dgm:spPr/>
      <dgm:t>
        <a:bodyPr/>
        <a:lstStyle/>
        <a:p>
          <a:endParaRPr lang="en-US"/>
        </a:p>
      </dgm:t>
    </dgm:pt>
    <dgm:pt modelId="{AF9D3953-1FD5-4AD3-801A-C7CCF6A39F1C}" type="sibTrans" cxnId="{3B6C5611-E1F4-4D7D-B24F-E4D4C9738092}">
      <dgm:prSet/>
      <dgm:spPr/>
      <dgm:t>
        <a:bodyPr/>
        <a:lstStyle/>
        <a:p>
          <a:endParaRPr lang="en-US"/>
        </a:p>
      </dgm:t>
    </dgm:pt>
    <dgm:pt modelId="{B6FED507-5548-414F-AD1B-104E4D81549D}">
      <dgm:prSet/>
      <dgm:spPr/>
      <dgm:t>
        <a:bodyPr/>
        <a:lstStyle/>
        <a:p>
          <a:r>
            <a:rPr lang="en-GB" dirty="0"/>
            <a:t>   TMA submission and module completion rates</a:t>
          </a:r>
          <a:endParaRPr lang="en-US" dirty="0"/>
        </a:p>
      </dgm:t>
    </dgm:pt>
    <dgm:pt modelId="{9C508971-195C-4EF9-81B0-27DD2F987CD7}" type="parTrans" cxnId="{CBEE55C0-4AC6-44DF-8B2F-BFC2E4311FEF}">
      <dgm:prSet/>
      <dgm:spPr/>
      <dgm:t>
        <a:bodyPr/>
        <a:lstStyle/>
        <a:p>
          <a:endParaRPr lang="en-US"/>
        </a:p>
      </dgm:t>
    </dgm:pt>
    <dgm:pt modelId="{E8EBDE82-B9E0-4508-A314-B4D608E1EDD0}" type="sibTrans" cxnId="{CBEE55C0-4AC6-44DF-8B2F-BFC2E4311FEF}">
      <dgm:prSet/>
      <dgm:spPr/>
      <dgm:t>
        <a:bodyPr/>
        <a:lstStyle/>
        <a:p>
          <a:endParaRPr lang="en-US"/>
        </a:p>
      </dgm:t>
    </dgm:pt>
    <dgm:pt modelId="{512E99F5-AD12-4A29-AFC3-48DE507AACD3}">
      <dgm:prSet/>
      <dgm:spPr/>
      <dgm:t>
        <a:bodyPr/>
        <a:lstStyle/>
        <a:p>
          <a:r>
            <a:rPr lang="en-GB" dirty="0"/>
            <a:t>Impact:</a:t>
          </a:r>
          <a:endParaRPr lang="en-US" dirty="0"/>
        </a:p>
      </dgm:t>
    </dgm:pt>
    <dgm:pt modelId="{22328E61-F836-478A-9E06-E81FF65286C6}" type="parTrans" cxnId="{20CDE88D-5387-4808-B1FE-527926673BFF}">
      <dgm:prSet/>
      <dgm:spPr/>
      <dgm:t>
        <a:bodyPr/>
        <a:lstStyle/>
        <a:p>
          <a:endParaRPr lang="en-GB"/>
        </a:p>
      </dgm:t>
    </dgm:pt>
    <dgm:pt modelId="{FF32E04C-2312-4EA6-9FDB-40022ECF4521}" type="sibTrans" cxnId="{20CDE88D-5387-4808-B1FE-527926673BFF}">
      <dgm:prSet/>
      <dgm:spPr/>
      <dgm:t>
        <a:bodyPr/>
        <a:lstStyle/>
        <a:p>
          <a:endParaRPr lang="en-GB"/>
        </a:p>
      </dgm:t>
    </dgm:pt>
    <dgm:pt modelId="{85E3DE28-E1EE-47A1-AF2B-0AB4E1C91684}">
      <dgm:prSet/>
      <dgm:spPr/>
      <dgm:t>
        <a:bodyPr/>
        <a:lstStyle/>
        <a:p>
          <a:r>
            <a:rPr lang="en-GB" dirty="0"/>
            <a:t>   Module results</a:t>
          </a:r>
        </a:p>
      </dgm:t>
    </dgm:pt>
    <dgm:pt modelId="{C444680F-AE19-4AA9-8617-8B0D80B49BA5}" type="parTrans" cxnId="{280D9260-5524-4DE7-BC2D-8AD96E11A83B}">
      <dgm:prSet/>
      <dgm:spPr/>
      <dgm:t>
        <a:bodyPr/>
        <a:lstStyle/>
        <a:p>
          <a:endParaRPr lang="en-GB"/>
        </a:p>
      </dgm:t>
    </dgm:pt>
    <dgm:pt modelId="{58AB8B5F-B378-4F01-95D5-41A1DD3EE5A4}" type="sibTrans" cxnId="{280D9260-5524-4DE7-BC2D-8AD96E11A83B}">
      <dgm:prSet/>
      <dgm:spPr/>
      <dgm:t>
        <a:bodyPr/>
        <a:lstStyle/>
        <a:p>
          <a:endParaRPr lang="en-GB"/>
        </a:p>
      </dgm:t>
    </dgm:pt>
    <dgm:pt modelId="{C90FF2D3-BF5B-4249-B98B-99195D9F6FA0}" type="pres">
      <dgm:prSet presAssocID="{9F09AEF2-B3E4-4B8C-B2F3-9900752E517B}" presName="vert0" presStyleCnt="0">
        <dgm:presLayoutVars>
          <dgm:dir/>
          <dgm:animOne val="branch"/>
          <dgm:animLvl val="lvl"/>
        </dgm:presLayoutVars>
      </dgm:prSet>
      <dgm:spPr/>
    </dgm:pt>
    <dgm:pt modelId="{2DD7596D-9450-43E9-931B-608F1311EFDC}" type="pres">
      <dgm:prSet presAssocID="{405F019E-7C08-4245-9A00-D24B212EC632}" presName="thickLine" presStyleLbl="alignNode1" presStyleIdx="0" presStyleCnt="8"/>
      <dgm:spPr/>
    </dgm:pt>
    <dgm:pt modelId="{76849771-5D37-4BA5-82B7-6ECC88C36932}" type="pres">
      <dgm:prSet presAssocID="{405F019E-7C08-4245-9A00-D24B212EC632}" presName="horz1" presStyleCnt="0"/>
      <dgm:spPr/>
    </dgm:pt>
    <dgm:pt modelId="{F387FB2F-2219-4182-9882-5C5E554ECD79}" type="pres">
      <dgm:prSet presAssocID="{405F019E-7C08-4245-9A00-D24B212EC632}" presName="tx1" presStyleLbl="revTx" presStyleIdx="0" presStyleCnt="8"/>
      <dgm:spPr/>
    </dgm:pt>
    <dgm:pt modelId="{6C255DB8-96B0-4D72-A312-7D2E1772D491}" type="pres">
      <dgm:prSet presAssocID="{405F019E-7C08-4245-9A00-D24B212EC632}" presName="vert1" presStyleCnt="0"/>
      <dgm:spPr/>
    </dgm:pt>
    <dgm:pt modelId="{350E9C7F-C61F-4B52-91EF-B9F0AF5BB438}" type="pres">
      <dgm:prSet presAssocID="{347669EA-2AA4-4DA4-9BE5-7277E81239B0}" presName="thickLine" presStyleLbl="alignNode1" presStyleIdx="1" presStyleCnt="8"/>
      <dgm:spPr/>
    </dgm:pt>
    <dgm:pt modelId="{D7CC134B-4360-45C1-AD26-E6EB78E55CCA}" type="pres">
      <dgm:prSet presAssocID="{347669EA-2AA4-4DA4-9BE5-7277E81239B0}" presName="horz1" presStyleCnt="0"/>
      <dgm:spPr/>
    </dgm:pt>
    <dgm:pt modelId="{B59A3299-82D0-47E6-A1B7-802739C2B69B}" type="pres">
      <dgm:prSet presAssocID="{347669EA-2AA4-4DA4-9BE5-7277E81239B0}" presName="tx1" presStyleLbl="revTx" presStyleIdx="1" presStyleCnt="8"/>
      <dgm:spPr/>
    </dgm:pt>
    <dgm:pt modelId="{B3190079-65C4-438A-B860-4D3B1F889C7E}" type="pres">
      <dgm:prSet presAssocID="{347669EA-2AA4-4DA4-9BE5-7277E81239B0}" presName="vert1" presStyleCnt="0"/>
      <dgm:spPr/>
    </dgm:pt>
    <dgm:pt modelId="{C4BA4FE2-E78B-4215-B5B2-8329D707B153}" type="pres">
      <dgm:prSet presAssocID="{DA0DC9AC-EF31-4892-ADC2-05F995142E72}" presName="thickLine" presStyleLbl="alignNode1" presStyleIdx="2" presStyleCnt="8"/>
      <dgm:spPr/>
    </dgm:pt>
    <dgm:pt modelId="{68167F73-7EC0-4217-9113-AF5EA917637C}" type="pres">
      <dgm:prSet presAssocID="{DA0DC9AC-EF31-4892-ADC2-05F995142E72}" presName="horz1" presStyleCnt="0"/>
      <dgm:spPr/>
    </dgm:pt>
    <dgm:pt modelId="{D5AB986C-F9F4-4EF4-AF98-89DC053E793C}" type="pres">
      <dgm:prSet presAssocID="{DA0DC9AC-EF31-4892-ADC2-05F995142E72}" presName="tx1" presStyleLbl="revTx" presStyleIdx="2" presStyleCnt="8"/>
      <dgm:spPr/>
    </dgm:pt>
    <dgm:pt modelId="{3D34876D-48B9-4649-BA3F-137AA734DB76}" type="pres">
      <dgm:prSet presAssocID="{DA0DC9AC-EF31-4892-ADC2-05F995142E72}" presName="vert1" presStyleCnt="0"/>
      <dgm:spPr/>
    </dgm:pt>
    <dgm:pt modelId="{E038370B-90BE-40DB-94DA-4D6125750986}" type="pres">
      <dgm:prSet presAssocID="{512E99F5-AD12-4A29-AFC3-48DE507AACD3}" presName="thickLine" presStyleLbl="alignNode1" presStyleIdx="3" presStyleCnt="8"/>
      <dgm:spPr/>
    </dgm:pt>
    <dgm:pt modelId="{075427AC-2494-4A03-AF72-40797C8C0404}" type="pres">
      <dgm:prSet presAssocID="{512E99F5-AD12-4A29-AFC3-48DE507AACD3}" presName="horz1" presStyleCnt="0"/>
      <dgm:spPr/>
    </dgm:pt>
    <dgm:pt modelId="{E5451176-2295-4F7C-9C37-C896E8640843}" type="pres">
      <dgm:prSet presAssocID="{512E99F5-AD12-4A29-AFC3-48DE507AACD3}" presName="tx1" presStyleLbl="revTx" presStyleIdx="3" presStyleCnt="8"/>
      <dgm:spPr/>
    </dgm:pt>
    <dgm:pt modelId="{476BBF25-39A2-47C5-802F-A0FBC919977F}" type="pres">
      <dgm:prSet presAssocID="{512E99F5-AD12-4A29-AFC3-48DE507AACD3}" presName="vert1" presStyleCnt="0"/>
      <dgm:spPr/>
    </dgm:pt>
    <dgm:pt modelId="{B4A29763-0F30-473E-9B88-EC33732C3F29}" type="pres">
      <dgm:prSet presAssocID="{1EB390C1-F91B-4667-9D0D-E6DBF746C50D}" presName="thickLine" presStyleLbl="alignNode1" presStyleIdx="4" presStyleCnt="8"/>
      <dgm:spPr/>
    </dgm:pt>
    <dgm:pt modelId="{5CF16FF1-6D8F-4936-9DD4-4A5ADC395C40}" type="pres">
      <dgm:prSet presAssocID="{1EB390C1-F91B-4667-9D0D-E6DBF746C50D}" presName="horz1" presStyleCnt="0"/>
      <dgm:spPr/>
    </dgm:pt>
    <dgm:pt modelId="{45349BA9-2F5F-40FC-A57E-6D4B14523C63}" type="pres">
      <dgm:prSet presAssocID="{1EB390C1-F91B-4667-9D0D-E6DBF746C50D}" presName="tx1" presStyleLbl="revTx" presStyleIdx="4" presStyleCnt="8"/>
      <dgm:spPr/>
    </dgm:pt>
    <dgm:pt modelId="{8C61B6DB-8D3C-464E-99F1-6D8A81AA9CCF}" type="pres">
      <dgm:prSet presAssocID="{1EB390C1-F91B-4667-9D0D-E6DBF746C50D}" presName="vert1" presStyleCnt="0"/>
      <dgm:spPr/>
    </dgm:pt>
    <dgm:pt modelId="{8730CA46-FE35-4506-8871-7E349709F805}" type="pres">
      <dgm:prSet presAssocID="{5B20D396-6A7C-4172-932F-A2E4D9E17924}" presName="thickLine" presStyleLbl="alignNode1" presStyleIdx="5" presStyleCnt="8"/>
      <dgm:spPr/>
    </dgm:pt>
    <dgm:pt modelId="{048158DA-37A7-4584-8E75-9A01C1ABF950}" type="pres">
      <dgm:prSet presAssocID="{5B20D396-6A7C-4172-932F-A2E4D9E17924}" presName="horz1" presStyleCnt="0"/>
      <dgm:spPr/>
    </dgm:pt>
    <dgm:pt modelId="{0BD3A18F-1B38-4911-8604-7C141F225D72}" type="pres">
      <dgm:prSet presAssocID="{5B20D396-6A7C-4172-932F-A2E4D9E17924}" presName="tx1" presStyleLbl="revTx" presStyleIdx="5" presStyleCnt="8"/>
      <dgm:spPr/>
    </dgm:pt>
    <dgm:pt modelId="{8E9FFEDF-CBE9-4FF9-A08A-F8349A6C45F5}" type="pres">
      <dgm:prSet presAssocID="{5B20D396-6A7C-4172-932F-A2E4D9E17924}" presName="vert1" presStyleCnt="0"/>
      <dgm:spPr/>
    </dgm:pt>
    <dgm:pt modelId="{D721B23F-5409-4B07-89BF-36C15E9FA6FE}" type="pres">
      <dgm:prSet presAssocID="{B6FED507-5548-414F-AD1B-104E4D81549D}" presName="thickLine" presStyleLbl="alignNode1" presStyleIdx="6" presStyleCnt="8"/>
      <dgm:spPr/>
    </dgm:pt>
    <dgm:pt modelId="{4AEE1781-EA21-4391-842C-864BF8108EFF}" type="pres">
      <dgm:prSet presAssocID="{B6FED507-5548-414F-AD1B-104E4D81549D}" presName="horz1" presStyleCnt="0"/>
      <dgm:spPr/>
    </dgm:pt>
    <dgm:pt modelId="{6C5575DE-797C-4FA1-97AA-E202C6B56E14}" type="pres">
      <dgm:prSet presAssocID="{B6FED507-5548-414F-AD1B-104E4D81549D}" presName="tx1" presStyleLbl="revTx" presStyleIdx="6" presStyleCnt="8"/>
      <dgm:spPr/>
    </dgm:pt>
    <dgm:pt modelId="{7CDF8C0F-CC2D-4AAA-A059-CED3A1E4F25C}" type="pres">
      <dgm:prSet presAssocID="{B6FED507-5548-414F-AD1B-104E4D81549D}" presName="vert1" presStyleCnt="0"/>
      <dgm:spPr/>
    </dgm:pt>
    <dgm:pt modelId="{59BBB7F9-DA0C-4449-B2EA-8E638D730F0A}" type="pres">
      <dgm:prSet presAssocID="{85E3DE28-E1EE-47A1-AF2B-0AB4E1C91684}" presName="thickLine" presStyleLbl="alignNode1" presStyleIdx="7" presStyleCnt="8"/>
      <dgm:spPr/>
    </dgm:pt>
    <dgm:pt modelId="{8744CB95-1594-4650-A147-77E1847C00A7}" type="pres">
      <dgm:prSet presAssocID="{85E3DE28-E1EE-47A1-AF2B-0AB4E1C91684}" presName="horz1" presStyleCnt="0"/>
      <dgm:spPr/>
    </dgm:pt>
    <dgm:pt modelId="{184AB880-AF03-4869-8F6C-CC0C98F750F6}" type="pres">
      <dgm:prSet presAssocID="{85E3DE28-E1EE-47A1-AF2B-0AB4E1C91684}" presName="tx1" presStyleLbl="revTx" presStyleIdx="7" presStyleCnt="8"/>
      <dgm:spPr/>
    </dgm:pt>
    <dgm:pt modelId="{8D403DDA-2C48-4853-A574-3EDFD0A0B69E}" type="pres">
      <dgm:prSet presAssocID="{85E3DE28-E1EE-47A1-AF2B-0AB4E1C91684}" presName="vert1" presStyleCnt="0"/>
      <dgm:spPr/>
    </dgm:pt>
  </dgm:ptLst>
  <dgm:cxnLst>
    <dgm:cxn modelId="{B32FD903-0307-4239-B359-18A8D278D280}" srcId="{9F09AEF2-B3E4-4B8C-B2F3-9900752E517B}" destId="{347669EA-2AA4-4DA4-9BE5-7277E81239B0}" srcOrd="1" destOrd="0" parTransId="{5C9B5A24-712A-41F1-8895-3DDA4EC3F0AD}" sibTransId="{C11FFE5D-44FC-47ED-A05D-8C655C2F94C1}"/>
    <dgm:cxn modelId="{3B6C5611-E1F4-4D7D-B24F-E4D4C9738092}" srcId="{9F09AEF2-B3E4-4B8C-B2F3-9900752E517B}" destId="{5B20D396-6A7C-4172-932F-A2E4D9E17924}" srcOrd="5" destOrd="0" parTransId="{89574AB0-4075-4D97-B008-2AF0E9B08E35}" sibTransId="{AF9D3953-1FD5-4AD3-801A-C7CCF6A39F1C}"/>
    <dgm:cxn modelId="{A391725F-B58F-469E-8223-BDE7721EC92E}" type="presOf" srcId="{405F019E-7C08-4245-9A00-D24B212EC632}" destId="{F387FB2F-2219-4182-9882-5C5E554ECD79}" srcOrd="0" destOrd="0" presId="urn:microsoft.com/office/officeart/2008/layout/LinedList"/>
    <dgm:cxn modelId="{280D9260-5524-4DE7-BC2D-8AD96E11A83B}" srcId="{9F09AEF2-B3E4-4B8C-B2F3-9900752E517B}" destId="{85E3DE28-E1EE-47A1-AF2B-0AB4E1C91684}" srcOrd="7" destOrd="0" parTransId="{C444680F-AE19-4AA9-8617-8B0D80B49BA5}" sibTransId="{58AB8B5F-B378-4F01-95D5-41A1DD3EE5A4}"/>
    <dgm:cxn modelId="{C7EBB443-C040-43DA-B7A8-39C6E6C8BCEF}" srcId="{9F09AEF2-B3E4-4B8C-B2F3-9900752E517B}" destId="{1EB390C1-F91B-4667-9D0D-E6DBF746C50D}" srcOrd="4" destOrd="0" parTransId="{22A83F14-59BF-4FCC-9C4F-A6FE958DE3FA}" sibTransId="{B2E8F86F-3C0A-4E6C-B5D4-F713E2101428}"/>
    <dgm:cxn modelId="{731B9847-A826-448A-88D5-D5A2A8B0228C}" type="presOf" srcId="{B6FED507-5548-414F-AD1B-104E4D81549D}" destId="{6C5575DE-797C-4FA1-97AA-E202C6B56E14}" srcOrd="0" destOrd="0" presId="urn:microsoft.com/office/officeart/2008/layout/LinedList"/>
    <dgm:cxn modelId="{937A886A-2DB3-48C4-A6BB-C07B0FCD64E6}" srcId="{9F09AEF2-B3E4-4B8C-B2F3-9900752E517B}" destId="{405F019E-7C08-4245-9A00-D24B212EC632}" srcOrd="0" destOrd="0" parTransId="{46B72896-1B33-42A2-9541-D5ED3B191893}" sibTransId="{C46051E8-2ADB-43FD-87B3-D0F56D2A0FC8}"/>
    <dgm:cxn modelId="{6A13224E-9E24-4F16-B863-7F3B9C1C43CC}" type="presOf" srcId="{85E3DE28-E1EE-47A1-AF2B-0AB4E1C91684}" destId="{184AB880-AF03-4869-8F6C-CC0C98F750F6}" srcOrd="0" destOrd="0" presId="urn:microsoft.com/office/officeart/2008/layout/LinedList"/>
    <dgm:cxn modelId="{94D31050-559F-43E5-A49B-77327A03CB77}" type="presOf" srcId="{9F09AEF2-B3E4-4B8C-B2F3-9900752E517B}" destId="{C90FF2D3-BF5B-4249-B98B-99195D9F6FA0}" srcOrd="0" destOrd="0" presId="urn:microsoft.com/office/officeart/2008/layout/LinedList"/>
    <dgm:cxn modelId="{51E5567C-E08B-4440-B871-8F72A412F8CC}" type="presOf" srcId="{347669EA-2AA4-4DA4-9BE5-7277E81239B0}" destId="{B59A3299-82D0-47E6-A1B7-802739C2B69B}" srcOrd="0" destOrd="0" presId="urn:microsoft.com/office/officeart/2008/layout/LinedList"/>
    <dgm:cxn modelId="{20CDE88D-5387-4808-B1FE-527926673BFF}" srcId="{9F09AEF2-B3E4-4B8C-B2F3-9900752E517B}" destId="{512E99F5-AD12-4A29-AFC3-48DE507AACD3}" srcOrd="3" destOrd="0" parTransId="{22328E61-F836-478A-9E06-E81FF65286C6}" sibTransId="{FF32E04C-2312-4EA6-9FDB-40022ECF4521}"/>
    <dgm:cxn modelId="{B3248D8F-A35C-44C8-8B69-9D6F23CEB876}" type="presOf" srcId="{5B20D396-6A7C-4172-932F-A2E4D9E17924}" destId="{0BD3A18F-1B38-4911-8604-7C141F225D72}" srcOrd="0" destOrd="0" presId="urn:microsoft.com/office/officeart/2008/layout/LinedList"/>
    <dgm:cxn modelId="{BCD9AB96-CBA4-4939-8AA5-14A69AC10E46}" srcId="{9F09AEF2-B3E4-4B8C-B2F3-9900752E517B}" destId="{DA0DC9AC-EF31-4892-ADC2-05F995142E72}" srcOrd="2" destOrd="0" parTransId="{52E88228-74B0-40EC-95F6-5BF7620C999D}" sibTransId="{2225BEC2-4EF6-4EEC-8659-901D3A717F3B}"/>
    <dgm:cxn modelId="{DAA58FBA-5ADA-469C-BFD3-3B57AEBAB785}" type="presOf" srcId="{DA0DC9AC-EF31-4892-ADC2-05F995142E72}" destId="{D5AB986C-F9F4-4EF4-AF98-89DC053E793C}" srcOrd="0" destOrd="0" presId="urn:microsoft.com/office/officeart/2008/layout/LinedList"/>
    <dgm:cxn modelId="{4CCF10BE-BC5F-4AC9-AF4C-E973246AEBDD}" type="presOf" srcId="{1EB390C1-F91B-4667-9D0D-E6DBF746C50D}" destId="{45349BA9-2F5F-40FC-A57E-6D4B14523C63}" srcOrd="0" destOrd="0" presId="urn:microsoft.com/office/officeart/2008/layout/LinedList"/>
    <dgm:cxn modelId="{CBEE55C0-4AC6-44DF-8B2F-BFC2E4311FEF}" srcId="{9F09AEF2-B3E4-4B8C-B2F3-9900752E517B}" destId="{B6FED507-5548-414F-AD1B-104E4D81549D}" srcOrd="6" destOrd="0" parTransId="{9C508971-195C-4EF9-81B0-27DD2F987CD7}" sibTransId="{E8EBDE82-B9E0-4508-A314-B4D608E1EDD0}"/>
    <dgm:cxn modelId="{A50AE7F2-8D6A-46B9-BF85-2D05ED5ED7B2}" type="presOf" srcId="{512E99F5-AD12-4A29-AFC3-48DE507AACD3}" destId="{E5451176-2295-4F7C-9C37-C896E8640843}" srcOrd="0" destOrd="0" presId="urn:microsoft.com/office/officeart/2008/layout/LinedList"/>
    <dgm:cxn modelId="{8B8334C6-265A-4391-8678-A52B51A1635D}" type="presParOf" srcId="{C90FF2D3-BF5B-4249-B98B-99195D9F6FA0}" destId="{2DD7596D-9450-43E9-931B-608F1311EFDC}" srcOrd="0" destOrd="0" presId="urn:microsoft.com/office/officeart/2008/layout/LinedList"/>
    <dgm:cxn modelId="{5E017BEB-B689-4AEE-A4A1-DA9B9C166812}" type="presParOf" srcId="{C90FF2D3-BF5B-4249-B98B-99195D9F6FA0}" destId="{76849771-5D37-4BA5-82B7-6ECC88C36932}" srcOrd="1" destOrd="0" presId="urn:microsoft.com/office/officeart/2008/layout/LinedList"/>
    <dgm:cxn modelId="{4217BE77-206F-4175-B15B-1DA983E9517A}" type="presParOf" srcId="{76849771-5D37-4BA5-82B7-6ECC88C36932}" destId="{F387FB2F-2219-4182-9882-5C5E554ECD79}" srcOrd="0" destOrd="0" presId="urn:microsoft.com/office/officeart/2008/layout/LinedList"/>
    <dgm:cxn modelId="{A5A39EC3-5F51-4B3F-814A-F64983EB93E8}" type="presParOf" srcId="{76849771-5D37-4BA5-82B7-6ECC88C36932}" destId="{6C255DB8-96B0-4D72-A312-7D2E1772D491}" srcOrd="1" destOrd="0" presId="urn:microsoft.com/office/officeart/2008/layout/LinedList"/>
    <dgm:cxn modelId="{CC954B6C-EEFD-4B4E-80C8-B9C8A77B7F49}" type="presParOf" srcId="{C90FF2D3-BF5B-4249-B98B-99195D9F6FA0}" destId="{350E9C7F-C61F-4B52-91EF-B9F0AF5BB438}" srcOrd="2" destOrd="0" presId="urn:microsoft.com/office/officeart/2008/layout/LinedList"/>
    <dgm:cxn modelId="{410A1C23-0DEC-4D2D-8E78-D90B5A9D8148}" type="presParOf" srcId="{C90FF2D3-BF5B-4249-B98B-99195D9F6FA0}" destId="{D7CC134B-4360-45C1-AD26-E6EB78E55CCA}" srcOrd="3" destOrd="0" presId="urn:microsoft.com/office/officeart/2008/layout/LinedList"/>
    <dgm:cxn modelId="{ED60FCFA-331C-46D6-89DF-B6ACEAF2723E}" type="presParOf" srcId="{D7CC134B-4360-45C1-AD26-E6EB78E55CCA}" destId="{B59A3299-82D0-47E6-A1B7-802739C2B69B}" srcOrd="0" destOrd="0" presId="urn:microsoft.com/office/officeart/2008/layout/LinedList"/>
    <dgm:cxn modelId="{6088654F-7136-4BB9-B810-808833F14FB8}" type="presParOf" srcId="{D7CC134B-4360-45C1-AD26-E6EB78E55CCA}" destId="{B3190079-65C4-438A-B860-4D3B1F889C7E}" srcOrd="1" destOrd="0" presId="urn:microsoft.com/office/officeart/2008/layout/LinedList"/>
    <dgm:cxn modelId="{8406AFB8-8F08-42DF-87AC-D3EEBDCACB6D}" type="presParOf" srcId="{C90FF2D3-BF5B-4249-B98B-99195D9F6FA0}" destId="{C4BA4FE2-E78B-4215-B5B2-8329D707B153}" srcOrd="4" destOrd="0" presId="urn:microsoft.com/office/officeart/2008/layout/LinedList"/>
    <dgm:cxn modelId="{F7A73F55-1D69-4FCA-ADCD-3D50667A671D}" type="presParOf" srcId="{C90FF2D3-BF5B-4249-B98B-99195D9F6FA0}" destId="{68167F73-7EC0-4217-9113-AF5EA917637C}" srcOrd="5" destOrd="0" presId="urn:microsoft.com/office/officeart/2008/layout/LinedList"/>
    <dgm:cxn modelId="{02028F8C-7CDA-41A9-BFCF-8F828AB3FC0F}" type="presParOf" srcId="{68167F73-7EC0-4217-9113-AF5EA917637C}" destId="{D5AB986C-F9F4-4EF4-AF98-89DC053E793C}" srcOrd="0" destOrd="0" presId="urn:microsoft.com/office/officeart/2008/layout/LinedList"/>
    <dgm:cxn modelId="{FF2874FB-1A4A-4C17-8C53-9FFCB892BC07}" type="presParOf" srcId="{68167F73-7EC0-4217-9113-AF5EA917637C}" destId="{3D34876D-48B9-4649-BA3F-137AA734DB76}" srcOrd="1" destOrd="0" presId="urn:microsoft.com/office/officeart/2008/layout/LinedList"/>
    <dgm:cxn modelId="{261437ED-C05F-45F8-A476-A617B64758D3}" type="presParOf" srcId="{C90FF2D3-BF5B-4249-B98B-99195D9F6FA0}" destId="{E038370B-90BE-40DB-94DA-4D6125750986}" srcOrd="6" destOrd="0" presId="urn:microsoft.com/office/officeart/2008/layout/LinedList"/>
    <dgm:cxn modelId="{74285B01-875C-4224-B254-C736B94E7151}" type="presParOf" srcId="{C90FF2D3-BF5B-4249-B98B-99195D9F6FA0}" destId="{075427AC-2494-4A03-AF72-40797C8C0404}" srcOrd="7" destOrd="0" presId="urn:microsoft.com/office/officeart/2008/layout/LinedList"/>
    <dgm:cxn modelId="{2A2BC947-8A0F-4B1C-B4C2-0133626D00A3}" type="presParOf" srcId="{075427AC-2494-4A03-AF72-40797C8C0404}" destId="{E5451176-2295-4F7C-9C37-C896E8640843}" srcOrd="0" destOrd="0" presId="urn:microsoft.com/office/officeart/2008/layout/LinedList"/>
    <dgm:cxn modelId="{06C8FB8D-07CE-4241-8D65-F33BE8F72F3E}" type="presParOf" srcId="{075427AC-2494-4A03-AF72-40797C8C0404}" destId="{476BBF25-39A2-47C5-802F-A0FBC919977F}" srcOrd="1" destOrd="0" presId="urn:microsoft.com/office/officeart/2008/layout/LinedList"/>
    <dgm:cxn modelId="{422E5997-6FD7-42A3-800A-665DD1D95ED0}" type="presParOf" srcId="{C90FF2D3-BF5B-4249-B98B-99195D9F6FA0}" destId="{B4A29763-0F30-473E-9B88-EC33732C3F29}" srcOrd="8" destOrd="0" presId="urn:microsoft.com/office/officeart/2008/layout/LinedList"/>
    <dgm:cxn modelId="{3F1B4C0B-24DB-4BD3-B760-7DD1C2F5E512}" type="presParOf" srcId="{C90FF2D3-BF5B-4249-B98B-99195D9F6FA0}" destId="{5CF16FF1-6D8F-4936-9DD4-4A5ADC395C40}" srcOrd="9" destOrd="0" presId="urn:microsoft.com/office/officeart/2008/layout/LinedList"/>
    <dgm:cxn modelId="{37695C1B-D8D8-4E66-A54F-959D18548E60}" type="presParOf" srcId="{5CF16FF1-6D8F-4936-9DD4-4A5ADC395C40}" destId="{45349BA9-2F5F-40FC-A57E-6D4B14523C63}" srcOrd="0" destOrd="0" presId="urn:microsoft.com/office/officeart/2008/layout/LinedList"/>
    <dgm:cxn modelId="{A605CD9D-E887-473A-B3CE-509A787C92E6}" type="presParOf" srcId="{5CF16FF1-6D8F-4936-9DD4-4A5ADC395C40}" destId="{8C61B6DB-8D3C-464E-99F1-6D8A81AA9CCF}" srcOrd="1" destOrd="0" presId="urn:microsoft.com/office/officeart/2008/layout/LinedList"/>
    <dgm:cxn modelId="{96DE31C7-1F7A-429D-A650-51E0BB2AAF45}" type="presParOf" srcId="{C90FF2D3-BF5B-4249-B98B-99195D9F6FA0}" destId="{8730CA46-FE35-4506-8871-7E349709F805}" srcOrd="10" destOrd="0" presId="urn:microsoft.com/office/officeart/2008/layout/LinedList"/>
    <dgm:cxn modelId="{AB1AE2C8-7814-480F-B1D7-EB189E0101D6}" type="presParOf" srcId="{C90FF2D3-BF5B-4249-B98B-99195D9F6FA0}" destId="{048158DA-37A7-4584-8E75-9A01C1ABF950}" srcOrd="11" destOrd="0" presId="urn:microsoft.com/office/officeart/2008/layout/LinedList"/>
    <dgm:cxn modelId="{8AFCF944-A88A-4EF3-BCFE-9C5DD948B172}" type="presParOf" srcId="{048158DA-37A7-4584-8E75-9A01C1ABF950}" destId="{0BD3A18F-1B38-4911-8604-7C141F225D72}" srcOrd="0" destOrd="0" presId="urn:microsoft.com/office/officeart/2008/layout/LinedList"/>
    <dgm:cxn modelId="{B03D0F76-752E-46A9-9660-4E65DA5A9B3F}" type="presParOf" srcId="{048158DA-37A7-4584-8E75-9A01C1ABF950}" destId="{8E9FFEDF-CBE9-4FF9-A08A-F8349A6C45F5}" srcOrd="1" destOrd="0" presId="urn:microsoft.com/office/officeart/2008/layout/LinedList"/>
    <dgm:cxn modelId="{D0416970-4335-4631-ADF2-8E15572A57C9}" type="presParOf" srcId="{C90FF2D3-BF5B-4249-B98B-99195D9F6FA0}" destId="{D721B23F-5409-4B07-89BF-36C15E9FA6FE}" srcOrd="12" destOrd="0" presId="urn:microsoft.com/office/officeart/2008/layout/LinedList"/>
    <dgm:cxn modelId="{71B0A772-FBC4-4F91-ABA5-175276BEBBF3}" type="presParOf" srcId="{C90FF2D3-BF5B-4249-B98B-99195D9F6FA0}" destId="{4AEE1781-EA21-4391-842C-864BF8108EFF}" srcOrd="13" destOrd="0" presId="urn:microsoft.com/office/officeart/2008/layout/LinedList"/>
    <dgm:cxn modelId="{EE72A057-3233-4B8A-93DD-DD63E954E280}" type="presParOf" srcId="{4AEE1781-EA21-4391-842C-864BF8108EFF}" destId="{6C5575DE-797C-4FA1-97AA-E202C6B56E14}" srcOrd="0" destOrd="0" presId="urn:microsoft.com/office/officeart/2008/layout/LinedList"/>
    <dgm:cxn modelId="{206BC8C4-2402-4B71-BA62-83914585C719}" type="presParOf" srcId="{4AEE1781-EA21-4391-842C-864BF8108EFF}" destId="{7CDF8C0F-CC2D-4AAA-A059-CED3A1E4F25C}" srcOrd="1" destOrd="0" presId="urn:microsoft.com/office/officeart/2008/layout/LinedList"/>
    <dgm:cxn modelId="{8883CBC3-2C3E-4F7B-B9B9-E131254EE5AA}" type="presParOf" srcId="{C90FF2D3-BF5B-4249-B98B-99195D9F6FA0}" destId="{59BBB7F9-DA0C-4449-B2EA-8E638D730F0A}" srcOrd="14" destOrd="0" presId="urn:microsoft.com/office/officeart/2008/layout/LinedList"/>
    <dgm:cxn modelId="{D00F49E9-B40D-4AFD-B14A-8C49B1B88C8A}" type="presParOf" srcId="{C90FF2D3-BF5B-4249-B98B-99195D9F6FA0}" destId="{8744CB95-1594-4650-A147-77E1847C00A7}" srcOrd="15" destOrd="0" presId="urn:microsoft.com/office/officeart/2008/layout/LinedList"/>
    <dgm:cxn modelId="{3D16E115-42B5-4B7B-9905-EA192D4B9EE8}" type="presParOf" srcId="{8744CB95-1594-4650-A147-77E1847C00A7}" destId="{184AB880-AF03-4869-8F6C-CC0C98F750F6}" srcOrd="0" destOrd="0" presId="urn:microsoft.com/office/officeart/2008/layout/LinedList"/>
    <dgm:cxn modelId="{2017A749-7D87-4DE5-A03D-CE377064CE4A}" type="presParOf" srcId="{8744CB95-1594-4650-A147-77E1847C00A7}" destId="{8D403DDA-2C48-4853-A574-3EDFD0A0B6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7596D-9450-43E9-931B-608F1311EFD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7FB2F-2219-4182-9882-5C5E554ECD79}">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Student engagement:</a:t>
          </a:r>
          <a:endParaRPr lang="en-US" sz="2400" kern="1200" dirty="0"/>
        </a:p>
      </dsp:txBody>
      <dsp:txXfrm>
        <a:off x="0" y="0"/>
        <a:ext cx="6900512" cy="692017"/>
      </dsp:txXfrm>
    </dsp:sp>
    <dsp:sp modelId="{350E9C7F-C61F-4B52-91EF-B9F0AF5BB438}">
      <dsp:nvSpPr>
        <dsp:cNvPr id="0" name=""/>
        <dsp:cNvSpPr/>
      </dsp:nvSpPr>
      <dsp:spPr>
        <a:xfrm>
          <a:off x="0" y="692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A3299-82D0-47E6-A1B7-802739C2B69B}">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   Forum activity</a:t>
          </a:r>
          <a:endParaRPr lang="en-US" sz="2400" kern="1200" dirty="0"/>
        </a:p>
      </dsp:txBody>
      <dsp:txXfrm>
        <a:off x="0" y="692017"/>
        <a:ext cx="6900512" cy="692017"/>
      </dsp:txXfrm>
    </dsp:sp>
    <dsp:sp modelId="{C4BA4FE2-E78B-4215-B5B2-8329D707B153}">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B986C-F9F4-4EF4-AF98-89DC053E793C}">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   Tutorial attendance / views</a:t>
          </a:r>
          <a:endParaRPr lang="en-US" sz="2400" kern="1200" dirty="0"/>
        </a:p>
      </dsp:txBody>
      <dsp:txXfrm>
        <a:off x="0" y="1384035"/>
        <a:ext cx="6900512" cy="692017"/>
      </dsp:txXfrm>
    </dsp:sp>
    <dsp:sp modelId="{E038370B-90BE-40DB-94DA-4D6125750986}">
      <dsp:nvSpPr>
        <dsp:cNvPr id="0" name=""/>
        <dsp:cNvSpPr/>
      </dsp:nvSpPr>
      <dsp:spPr>
        <a:xfrm>
          <a:off x="0" y="207605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51176-2295-4F7C-9C37-C896E8640843}">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Impact:</a:t>
          </a:r>
          <a:endParaRPr lang="en-US" sz="2400" kern="1200" dirty="0"/>
        </a:p>
      </dsp:txBody>
      <dsp:txXfrm>
        <a:off x="0" y="2076052"/>
        <a:ext cx="6900512" cy="692017"/>
      </dsp:txXfrm>
    </dsp:sp>
    <dsp:sp modelId="{B4A29763-0F30-473E-9B88-EC33732C3F29}">
      <dsp:nvSpPr>
        <dsp:cNvPr id="0" name=""/>
        <dsp:cNvSpPr/>
      </dsp:nvSpPr>
      <dsp:spPr>
        <a:xfrm>
          <a:off x="0" y="276807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49BA9-2F5F-40FC-A57E-6D4B14523C63}">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   Survey of students in 18J and 19J (n=91)</a:t>
          </a:r>
          <a:endParaRPr lang="en-US" sz="2400" kern="1200" dirty="0"/>
        </a:p>
      </dsp:txBody>
      <dsp:txXfrm>
        <a:off x="0" y="2768070"/>
        <a:ext cx="6900512" cy="692017"/>
      </dsp:txXfrm>
    </dsp:sp>
    <dsp:sp modelId="{8730CA46-FE35-4506-8871-7E349709F805}">
      <dsp:nvSpPr>
        <dsp:cNvPr id="0" name=""/>
        <dsp:cNvSpPr/>
      </dsp:nvSpPr>
      <dsp:spPr>
        <a:xfrm>
          <a:off x="0" y="346008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3A18F-1B38-4911-8604-7C141F225D72}">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   Semi-structured interview for 18J participants (n=6)</a:t>
          </a:r>
          <a:endParaRPr lang="en-US" sz="2400" kern="1200" dirty="0"/>
        </a:p>
      </dsp:txBody>
      <dsp:txXfrm>
        <a:off x="0" y="3460088"/>
        <a:ext cx="6900512" cy="692017"/>
      </dsp:txXfrm>
    </dsp:sp>
    <dsp:sp modelId="{D721B23F-5409-4B07-89BF-36C15E9FA6FE}">
      <dsp:nvSpPr>
        <dsp:cNvPr id="0" name=""/>
        <dsp:cNvSpPr/>
      </dsp:nvSpPr>
      <dsp:spPr>
        <a:xfrm>
          <a:off x="0" y="415210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575DE-797C-4FA1-97AA-E202C6B56E14}">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   TMA submission and module completion rates</a:t>
          </a:r>
          <a:endParaRPr lang="en-US" sz="2400" kern="1200" dirty="0"/>
        </a:p>
      </dsp:txBody>
      <dsp:txXfrm>
        <a:off x="0" y="4152105"/>
        <a:ext cx="6900512" cy="692017"/>
      </dsp:txXfrm>
    </dsp:sp>
    <dsp:sp modelId="{59BBB7F9-DA0C-4449-B2EA-8E638D730F0A}">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AB880-AF03-4869-8F6C-CC0C98F750F6}">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   Module results</a:t>
          </a:r>
        </a:p>
      </dsp:txBody>
      <dsp:txXfrm>
        <a:off x="0" y="4844123"/>
        <a:ext cx="6900512" cy="6920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6F29B03-DF5C-4F88-9B70-2809E289CE39}" type="datetimeFigureOut">
              <a:rPr lang="en-US" smtClean="0"/>
              <a:t>7/12/2021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143969-9F4D-437F-9E60-91373D0AE3B4}" type="slidenum">
              <a:rPr lang="en-US" smtClean="0"/>
              <a:t>‹#›</a:t>
            </a:fld>
            <a:endParaRPr lang="en-US"/>
          </a:p>
        </p:txBody>
      </p:sp>
    </p:spTree>
    <p:extLst>
      <p:ext uri="{BB962C8B-B14F-4D97-AF65-F5344CB8AC3E}">
        <p14:creationId xmlns:p14="http://schemas.microsoft.com/office/powerpoint/2010/main" val="1914615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13EF279-28A2-4B37-91AB-DEB112C15416}" type="datetimeFigureOut">
              <a:rPr lang="en-GB" smtClean="0"/>
              <a:t>12/07/2021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0E0F757-21B2-48A1-BB04-A66E2CF4F355}" type="slidenum">
              <a:rPr lang="en-GB" smtClean="0"/>
              <a:t>‹#›</a:t>
            </a:fld>
            <a:endParaRPr lang="en-GB"/>
          </a:p>
        </p:txBody>
      </p:sp>
    </p:spTree>
    <p:extLst>
      <p:ext uri="{BB962C8B-B14F-4D97-AF65-F5344CB8AC3E}">
        <p14:creationId xmlns:p14="http://schemas.microsoft.com/office/powerpoint/2010/main" val="60106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1</a:t>
            </a:fld>
            <a:endParaRPr lang="en-GB"/>
          </a:p>
        </p:txBody>
      </p:sp>
    </p:spTree>
    <p:extLst>
      <p:ext uri="{BB962C8B-B14F-4D97-AF65-F5344CB8AC3E}">
        <p14:creationId xmlns:p14="http://schemas.microsoft.com/office/powerpoint/2010/main" val="120386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also asked about use of the module materials. </a:t>
            </a:r>
          </a:p>
          <a:p>
            <a:r>
              <a:rPr lang="en-GB" dirty="0"/>
              <a:t>S294 has 3 printed books which are sent out a few weeks before module start but students could access online versions during the Early Start and the activities and self-assessment questions.</a:t>
            </a:r>
          </a:p>
          <a:p>
            <a:r>
              <a:rPr lang="en-GB" dirty="0"/>
              <a:t>Among those 62 survey respondents who visited the website during the ES period, 70% said that they had started to study the books during the ES…….</a:t>
            </a:r>
          </a:p>
          <a:p>
            <a:r>
              <a:rPr lang="en-GB" dirty="0"/>
              <a:t>Analysis of open comments from the survey, where these were provided, showed that most got at least 2 or 3 chapters into Book 1, though there was one student who indicated that they had read all three books.</a:t>
            </a:r>
          </a:p>
          <a:p>
            <a:r>
              <a:rPr lang="en-GB" dirty="0"/>
              <a:t>There was also some engagement with the main module activities and the self-assessment questions.</a:t>
            </a:r>
          </a:p>
        </p:txBody>
      </p:sp>
      <p:sp>
        <p:nvSpPr>
          <p:cNvPr id="4" name="Slide Number Placeholder 3"/>
          <p:cNvSpPr>
            <a:spLocks noGrp="1"/>
          </p:cNvSpPr>
          <p:nvPr>
            <p:ph type="sldNum" sz="quarter" idx="5"/>
          </p:nvPr>
        </p:nvSpPr>
        <p:spPr/>
        <p:txBody>
          <a:bodyPr/>
          <a:lstStyle/>
          <a:p>
            <a:fld id="{10E0F757-21B2-48A1-BB04-A66E2CF4F355}" type="slidenum">
              <a:rPr lang="en-GB" smtClean="0"/>
              <a:t>10</a:t>
            </a:fld>
            <a:endParaRPr lang="en-GB"/>
          </a:p>
        </p:txBody>
      </p:sp>
    </p:spTree>
    <p:extLst>
      <p:ext uri="{BB962C8B-B14F-4D97-AF65-F5344CB8AC3E}">
        <p14:creationId xmlns:p14="http://schemas.microsoft.com/office/powerpoint/2010/main" val="122271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Early Start overall, we asked ES participants to indicate whether, and to what extent, they agreed with a number of statements about potential benefits of the early start.</a:t>
            </a:r>
          </a:p>
          <a:p>
            <a:endParaRPr lang="en-GB" dirty="0"/>
          </a:p>
          <a:p>
            <a:r>
              <a:rPr lang="en-GB" dirty="0"/>
              <a:t>There was strong agreement for statements about preparation, judging how much work was involved, and fairly strong agreement for statements on improving confidence, reducing stress and knock-on benefits for those studying other modules.</a:t>
            </a:r>
          </a:p>
          <a:p>
            <a:endParaRPr lang="en-GB" dirty="0"/>
          </a:p>
          <a:p>
            <a:r>
              <a:rPr lang="en-GB" dirty="0"/>
              <a:t>Fewer students were interested in the opportunity to meet other students in advance, interact with tutors or engage with the Journal Club. </a:t>
            </a:r>
          </a:p>
          <a:p>
            <a:endParaRPr lang="en-GB" dirty="0"/>
          </a:p>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11</a:t>
            </a:fld>
            <a:endParaRPr lang="en-GB"/>
          </a:p>
        </p:txBody>
      </p:sp>
    </p:spTree>
    <p:extLst>
      <p:ext uri="{BB962C8B-B14F-4D97-AF65-F5344CB8AC3E}">
        <p14:creationId xmlns:p14="http://schemas.microsoft.com/office/powerpoint/2010/main" val="304228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Qualitative analysis of the interview transcripts and open comments revealed some key themes that highlight other potential benefits of the Early Start and how students used the Early Start, </a:t>
            </a:r>
          </a:p>
          <a:p>
            <a:r>
              <a:rPr lang="en-GB" dirty="0"/>
              <a:t>but also highlighted some potential drawbacks.</a:t>
            </a:r>
          </a:p>
          <a:p>
            <a:endParaRPr lang="en-GB" dirty="0"/>
          </a:p>
          <a:p>
            <a:r>
              <a:rPr lang="en-GB" dirty="0"/>
              <a:t>A few students indicated that the extra time was particularly beneficial as they had health issues or were anticipating a birth during the presentation.</a:t>
            </a:r>
          </a:p>
        </p:txBody>
      </p:sp>
      <p:sp>
        <p:nvSpPr>
          <p:cNvPr id="4" name="Slide Number Placeholder 3"/>
          <p:cNvSpPr>
            <a:spLocks noGrp="1"/>
          </p:cNvSpPr>
          <p:nvPr>
            <p:ph type="sldNum" sz="quarter" idx="5"/>
          </p:nvPr>
        </p:nvSpPr>
        <p:spPr/>
        <p:txBody>
          <a:bodyPr/>
          <a:lstStyle/>
          <a:p>
            <a:fld id="{10E0F757-21B2-48A1-BB04-A66E2CF4F355}" type="slidenum">
              <a:rPr lang="en-GB" smtClean="0"/>
              <a:t>12</a:t>
            </a:fld>
            <a:endParaRPr lang="en-GB"/>
          </a:p>
        </p:txBody>
      </p:sp>
    </p:spTree>
    <p:extLst>
      <p:ext uri="{BB962C8B-B14F-4D97-AF65-F5344CB8AC3E}">
        <p14:creationId xmlns:p14="http://schemas.microsoft.com/office/powerpoint/2010/main" val="197721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1" dirty="0"/>
              <a:t>In the following slides, results are presented separately for 18J and 19J as the pandemic caused 19J to be untypical for Module results (higher on average), and these graphs shown contribute to the interpretation of the Module results.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Students who participated in the ES have a higher submission rate for TMA01</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18J: 5.8% higher </a:t>
            </a:r>
            <a:r>
              <a:rPr lang="en-GB" dirty="0"/>
              <a:t>(92.7 vs. 86.9%)</a:t>
            </a:r>
          </a:p>
          <a:p>
            <a:pPr marL="0" indent="0">
              <a:buFont typeface="Arial" panose="020B0604020202020204" pitchFamily="34" charset="0"/>
              <a:buNone/>
            </a:pPr>
            <a:r>
              <a:rPr lang="en-GB" b="1" dirty="0"/>
              <a:t>19J: 8% higher</a:t>
            </a:r>
            <a:r>
              <a:rPr lang="en-GB" dirty="0"/>
              <a:t> (84.7 vs. 76.7%)</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Analysis: Chi-square analysis of submission per group with multiple comparison correction. </a:t>
            </a:r>
          </a:p>
          <a:p>
            <a:pPr marL="285750" indent="-285750">
              <a:buFont typeface="Arial" panose="020B0604020202020204" pitchFamily="34" charset="0"/>
              <a:buChar char="•"/>
            </a:pPr>
            <a:r>
              <a:rPr lang="en-GB" dirty="0"/>
              <a:t>* indicates minimum statistical difference level (&lt;0.05)</a:t>
            </a:r>
          </a:p>
        </p:txBody>
      </p:sp>
      <p:sp>
        <p:nvSpPr>
          <p:cNvPr id="4" name="Slide Number Placeholder 3"/>
          <p:cNvSpPr>
            <a:spLocks noGrp="1"/>
          </p:cNvSpPr>
          <p:nvPr>
            <p:ph type="sldNum" sz="quarter" idx="5"/>
          </p:nvPr>
        </p:nvSpPr>
        <p:spPr/>
        <p:txBody>
          <a:bodyPr/>
          <a:lstStyle/>
          <a:p>
            <a:fld id="{10E0F757-21B2-48A1-BB04-A66E2CF4F355}" type="slidenum">
              <a:rPr lang="en-GB" smtClean="0"/>
              <a:t>13</a:t>
            </a:fld>
            <a:endParaRPr lang="en-GB"/>
          </a:p>
        </p:txBody>
      </p:sp>
    </p:spTree>
    <p:extLst>
      <p:ext uri="{BB962C8B-B14F-4D97-AF65-F5344CB8AC3E}">
        <p14:creationId xmlns:p14="http://schemas.microsoft.com/office/powerpoint/2010/main" val="71017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Students who participated in the ES showed a trend for higher completion rate in 18J and had a significantly higher completion rate in 19J.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18J: 6.5% higher </a:t>
            </a:r>
            <a:r>
              <a:rPr lang="en-GB" dirty="0"/>
              <a:t>(72.1 vs. 65.6%)</a:t>
            </a:r>
          </a:p>
          <a:p>
            <a:pPr marL="0" indent="0">
              <a:buFont typeface="Arial" panose="020B0604020202020204" pitchFamily="34" charset="0"/>
              <a:buNone/>
            </a:pPr>
            <a:r>
              <a:rPr lang="en-GB" b="1" dirty="0"/>
              <a:t>19J: 11% higher</a:t>
            </a:r>
            <a:r>
              <a:rPr lang="en-GB" dirty="0"/>
              <a:t> (69.3 vs. 58.3%)</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Analysis: Chi-square analysis of submission per group with multiple comparison correction. </a:t>
            </a:r>
          </a:p>
          <a:p>
            <a:pPr marL="285750" indent="-285750">
              <a:buFont typeface="Arial" panose="020B0604020202020204" pitchFamily="34" charset="0"/>
              <a:buChar char="•"/>
            </a:pPr>
            <a:r>
              <a:rPr lang="en-GB" dirty="0"/>
              <a:t>* indicates minimum statistical difference level (&lt;0.05)</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18J showed a significant difference if only students who were registered during the ES period were analysed. </a:t>
            </a:r>
          </a:p>
        </p:txBody>
      </p:sp>
      <p:sp>
        <p:nvSpPr>
          <p:cNvPr id="4" name="Slide Number Placeholder 3"/>
          <p:cNvSpPr>
            <a:spLocks noGrp="1"/>
          </p:cNvSpPr>
          <p:nvPr>
            <p:ph type="sldNum" sz="quarter" idx="5"/>
          </p:nvPr>
        </p:nvSpPr>
        <p:spPr/>
        <p:txBody>
          <a:bodyPr/>
          <a:lstStyle/>
          <a:p>
            <a:fld id="{10E0F757-21B2-48A1-BB04-A66E2CF4F355}" type="slidenum">
              <a:rPr lang="en-GB" smtClean="0"/>
              <a:t>14</a:t>
            </a:fld>
            <a:endParaRPr lang="en-GB"/>
          </a:p>
        </p:txBody>
      </p:sp>
    </p:spTree>
    <p:extLst>
      <p:ext uri="{BB962C8B-B14F-4D97-AF65-F5344CB8AC3E}">
        <p14:creationId xmlns:p14="http://schemas.microsoft.com/office/powerpoint/2010/main" val="1992796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B0F0"/>
                </a:solidFill>
              </a:rPr>
              <a:t>Mention that this needs to be considered separately from 19J as different result distribution in remote exam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B0F0"/>
                </a:solidFill>
              </a:rPr>
              <a:t>Remember that a lower number is a better result </a:t>
            </a:r>
          </a:p>
          <a:p>
            <a:pPr marL="285750" indent="-285750">
              <a:buFont typeface="Arial" panose="020B0604020202020204" pitchFamily="34" charset="0"/>
              <a:buChar char="•"/>
            </a:pPr>
            <a:endParaRPr lang="en-GB" dirty="0"/>
          </a:p>
          <a:p>
            <a:r>
              <a:rPr lang="en-GB" dirty="0">
                <a:solidFill>
                  <a:srgbClr val="00B0F0"/>
                </a:solidFill>
              </a:rPr>
              <a:t>18J: Significantly better results (2.7</a:t>
            </a:r>
            <a:r>
              <a:rPr lang="en-GB" dirty="0"/>
              <a:t> </a:t>
            </a:r>
            <a:r>
              <a:rPr lang="en-GB" dirty="0">
                <a:sym typeface="Symbol" panose="05050102010706020507" pitchFamily="18" charset="2"/>
              </a:rPr>
              <a:t> 1.2 vs. 3.2</a:t>
            </a:r>
            <a:r>
              <a:rPr lang="en-GB" dirty="0"/>
              <a:t> </a:t>
            </a:r>
            <a:r>
              <a:rPr lang="en-GB" dirty="0">
                <a:sym typeface="Symbol" panose="05050102010706020507" pitchFamily="18" charset="2"/>
              </a:rPr>
              <a:t> 1.3) – </a:t>
            </a:r>
            <a:r>
              <a:rPr lang="en-GB" i="1" dirty="0">
                <a:sym typeface="Symbol" panose="05050102010706020507" pitchFamily="18" charset="2"/>
              </a:rPr>
              <a:t>remember: stronger students taking part. But more detailed analysis indicates that also students with a weaker predicted result did benefit. </a:t>
            </a:r>
            <a:endParaRPr lang="en-GB" i="1" dirty="0">
              <a:solidFill>
                <a:srgbClr val="00B0F0"/>
              </a:solidFill>
            </a:endParaRPr>
          </a:p>
          <a:p>
            <a:r>
              <a:rPr lang="en-GB" dirty="0">
                <a:solidFill>
                  <a:srgbClr val="00B0F0"/>
                </a:solidFill>
              </a:rPr>
              <a:t>19J: Trend for better results (2.2</a:t>
            </a:r>
            <a:r>
              <a:rPr lang="en-GB" dirty="0"/>
              <a:t> </a:t>
            </a:r>
            <a:r>
              <a:rPr lang="en-GB" dirty="0">
                <a:sym typeface="Symbol" panose="05050102010706020507" pitchFamily="18" charset="2"/>
              </a:rPr>
              <a:t> 1.0 vs. 2.4</a:t>
            </a:r>
            <a:r>
              <a:rPr lang="en-GB" dirty="0"/>
              <a:t> </a:t>
            </a:r>
            <a:r>
              <a:rPr lang="en-GB" dirty="0">
                <a:sym typeface="Symbol" panose="05050102010706020507" pitchFamily="18" charset="2"/>
              </a:rPr>
              <a:t> 1.1) </a:t>
            </a:r>
          </a:p>
          <a:p>
            <a:endParaRPr lang="en-GB" dirty="0">
              <a:sym typeface="Symbol" panose="05050102010706020507" pitchFamily="18" charset="2"/>
            </a:endParaRPr>
          </a:p>
          <a:p>
            <a:r>
              <a:rPr lang="en-GB" dirty="0">
                <a:sym typeface="Symbol" panose="05050102010706020507" pitchFamily="18" charset="2"/>
              </a:rPr>
              <a:t>Interesting that this is despite students taking part not being stronger on average. More detailed inspection of the results distribution provides more evidence for this. </a:t>
            </a:r>
          </a:p>
          <a:p>
            <a:endParaRPr lang="en-GB" dirty="0">
              <a:sym typeface="Symbol" panose="05050102010706020507" pitchFamily="18" charset="2"/>
            </a:endParaRPr>
          </a:p>
          <a:p>
            <a:r>
              <a:rPr lang="en-GB" dirty="0"/>
              <a:t>Unpaired T-test, mean  </a:t>
            </a:r>
            <a:r>
              <a:rPr lang="en-GB" dirty="0">
                <a:sym typeface="Symbol" panose="05050102010706020507" pitchFamily="18" charset="2"/>
              </a:rPr>
              <a:t> SD</a:t>
            </a:r>
            <a:endParaRPr lang="en-GB" dirty="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15</a:t>
            </a:fld>
            <a:endParaRPr lang="en-GB"/>
          </a:p>
        </p:txBody>
      </p:sp>
    </p:spTree>
    <p:extLst>
      <p:ext uri="{BB962C8B-B14F-4D97-AF65-F5344CB8AC3E}">
        <p14:creationId xmlns:p14="http://schemas.microsoft.com/office/powerpoint/2010/main" val="215585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19J – remote exam: so actually results were better than predicted (typically S294 has lower results than the predicted ones and the orange curve is shifted to the right). </a:t>
            </a:r>
          </a:p>
          <a:p>
            <a:endParaRPr lang="en-GB" dirty="0"/>
          </a:p>
          <a:p>
            <a:r>
              <a:rPr lang="en-GB" dirty="0"/>
              <a:t>When separating data for students taking part in the ES and not taking part, we see that for both, more students than predicted received a 1</a:t>
            </a:r>
            <a:r>
              <a:rPr lang="en-GB" baseline="30000" dirty="0"/>
              <a:t>st</a:t>
            </a:r>
            <a:r>
              <a:rPr lang="en-GB" dirty="0"/>
              <a:t> . However, the proportion of those is higher for students taking part (you see a bigger part of the green curve than the blue one). Also, more students than predicted who participated in the ES received a 2</a:t>
            </a:r>
            <a:r>
              <a:rPr lang="en-GB" baseline="30000" dirty="0"/>
              <a:t>nd</a:t>
            </a:r>
            <a:r>
              <a:rPr lang="en-GB" dirty="0"/>
              <a:t>, whilst fewer of the non-participants received a 2</a:t>
            </a:r>
            <a:r>
              <a:rPr lang="en-GB" baseline="30000" dirty="0"/>
              <a:t>nd</a:t>
            </a:r>
            <a:r>
              <a:rPr lang="en-GB" dirty="0"/>
              <a:t>. This trend to an better result continues for the lower results, grades 3-5, seen as a bigger gap between the green actual results and the grey predicted results curve, whilst actual and predicted results are pretty similar for grades 3-5 for the non-participating students. </a:t>
            </a:r>
          </a:p>
          <a:p>
            <a:endParaRPr lang="en-GB" dirty="0"/>
          </a:p>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16</a:t>
            </a:fld>
            <a:endParaRPr lang="en-GB"/>
          </a:p>
        </p:txBody>
      </p:sp>
    </p:spTree>
    <p:extLst>
      <p:ext uri="{BB962C8B-B14F-4D97-AF65-F5344CB8AC3E}">
        <p14:creationId xmlns:p14="http://schemas.microsoft.com/office/powerpoint/2010/main" val="421418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17</a:t>
            </a:fld>
            <a:endParaRPr lang="en-GB"/>
          </a:p>
        </p:txBody>
      </p:sp>
    </p:spTree>
    <p:extLst>
      <p:ext uri="{BB962C8B-B14F-4D97-AF65-F5344CB8AC3E}">
        <p14:creationId xmlns:p14="http://schemas.microsoft.com/office/powerpoint/2010/main" val="267046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18</a:t>
            </a:fld>
            <a:endParaRPr lang="en-GB"/>
          </a:p>
        </p:txBody>
      </p:sp>
    </p:spTree>
    <p:extLst>
      <p:ext uri="{BB962C8B-B14F-4D97-AF65-F5344CB8AC3E}">
        <p14:creationId xmlns:p14="http://schemas.microsoft.com/office/powerpoint/2010/main" val="129184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2</a:t>
            </a:fld>
            <a:endParaRPr lang="en-GB"/>
          </a:p>
        </p:txBody>
      </p:sp>
    </p:spTree>
    <p:extLst>
      <p:ext uri="{BB962C8B-B14F-4D97-AF65-F5344CB8AC3E}">
        <p14:creationId xmlns:p14="http://schemas.microsoft.com/office/powerpoint/2010/main" val="335300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a:t>
            </a:r>
          </a:p>
          <a:p>
            <a:r>
              <a:rPr lang="en-GB" dirty="0"/>
              <a:t>Analytics on student access to forum, plus categorisation of posts according to purpose / content – social chat or subject-related</a:t>
            </a:r>
          </a:p>
          <a:p>
            <a:r>
              <a:rPr lang="en-GB" dirty="0"/>
              <a:t>For both forum and tutorial engagement, distinguished between those accessing during the ES period and those accessing after.</a:t>
            </a:r>
          </a:p>
          <a:p>
            <a:endParaRPr lang="en-GB" dirty="0"/>
          </a:p>
          <a:p>
            <a:r>
              <a:rPr lang="en-GB" dirty="0"/>
              <a:t>Impact:</a:t>
            </a:r>
          </a:p>
          <a:p>
            <a:r>
              <a:rPr lang="en-GB" dirty="0"/>
              <a:t>Survey</a:t>
            </a:r>
          </a:p>
          <a:p>
            <a:r>
              <a:rPr lang="en-GB" dirty="0"/>
              <a:t>Identical survey was run in 18J and 19J – targeted all students, not just those who participated but with specific questions on the support offered for those who did participate</a:t>
            </a:r>
          </a:p>
          <a:p>
            <a:r>
              <a:rPr lang="en-GB" dirty="0"/>
              <a:t>Wanted to know what they made use of – interested in not just the ES activities and support, but also Preparatory materials, and to what extent they engaged with the main module materials</a:t>
            </a:r>
          </a:p>
          <a:p>
            <a:endParaRPr lang="en-GB" dirty="0"/>
          </a:p>
          <a:p>
            <a:r>
              <a:rPr lang="en-GB" dirty="0"/>
              <a:t>6 students agreed to follow-up interviews – Coded using </a:t>
            </a:r>
            <a:r>
              <a:rPr lang="en-GB" dirty="0" err="1"/>
              <a:t>Nvivo</a:t>
            </a:r>
            <a:r>
              <a:rPr lang="en-GB" dirty="0"/>
              <a:t> software</a:t>
            </a:r>
          </a:p>
          <a:p>
            <a:endParaRPr lang="en-GB" dirty="0"/>
          </a:p>
          <a:p>
            <a:r>
              <a:rPr lang="en-GB" dirty="0"/>
              <a:t>Looked at TMA submission and sitting exam as well as module results</a:t>
            </a:r>
          </a:p>
        </p:txBody>
      </p:sp>
      <p:sp>
        <p:nvSpPr>
          <p:cNvPr id="4" name="Slide Number Placeholder 3"/>
          <p:cNvSpPr>
            <a:spLocks noGrp="1"/>
          </p:cNvSpPr>
          <p:nvPr>
            <p:ph type="sldNum" sz="quarter" idx="5"/>
          </p:nvPr>
        </p:nvSpPr>
        <p:spPr/>
        <p:txBody>
          <a:bodyPr/>
          <a:lstStyle/>
          <a:p>
            <a:fld id="{10E0F757-21B2-48A1-BB04-A66E2CF4F355}" type="slidenum">
              <a:rPr lang="en-GB" smtClean="0"/>
              <a:t>3</a:t>
            </a:fld>
            <a:endParaRPr lang="en-GB"/>
          </a:p>
        </p:txBody>
      </p:sp>
    </p:spTree>
    <p:extLst>
      <p:ext uri="{BB962C8B-B14F-4D97-AF65-F5344CB8AC3E}">
        <p14:creationId xmlns:p14="http://schemas.microsoft.com/office/powerpoint/2010/main" val="309710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solidFill>
                  <a:schemeClr val="tx1"/>
                </a:solidFill>
              </a:rPr>
              <a:t>Definition of ES participation was that they viewed or created a post on the ES Forum during the duration of the ES. (Don’t mention but for our memory: More detailed analysis of the engagement was done, but will not be presented here. Students </a:t>
            </a:r>
            <a:r>
              <a:rPr lang="en-GB" i="0" u="sng" dirty="0">
                <a:solidFill>
                  <a:schemeClr val="tx1"/>
                </a:solidFill>
              </a:rPr>
              <a:t>not taking part </a:t>
            </a:r>
            <a:r>
              <a:rPr lang="en-GB" i="0" dirty="0">
                <a:solidFill>
                  <a:schemeClr val="tx1"/>
                </a:solidFill>
              </a:rPr>
              <a:t>were not distinguished into those registered during the ES period, or registering after the end of the ES period.)</a:t>
            </a:r>
          </a:p>
          <a:p>
            <a:endParaRPr lang="en-GB" i="0" dirty="0">
              <a:solidFill>
                <a:schemeClr val="tx1"/>
              </a:solidFill>
            </a:endParaRPr>
          </a:p>
          <a:p>
            <a:r>
              <a:rPr lang="en-GB" i="0" dirty="0">
                <a:solidFill>
                  <a:schemeClr val="tx1"/>
                </a:solidFill>
              </a:rPr>
              <a:t>Mention that data are presented separately for the 18J and 19J presentation when results differed, and combined when they were similar (to reduce the amount of graphs presented in this short presentation). </a:t>
            </a:r>
          </a:p>
          <a:p>
            <a:endParaRPr lang="en-GB" i="0" dirty="0">
              <a:solidFill>
                <a:schemeClr val="tx1"/>
              </a:solidFill>
            </a:endParaRPr>
          </a:p>
          <a:p>
            <a:r>
              <a:rPr lang="en-GB" i="0" dirty="0">
                <a:solidFill>
                  <a:schemeClr val="tx1"/>
                </a:solidFill>
              </a:rPr>
              <a:t>Some data based on all students registered at Module start, most for Reg25 only. Always shown in the bottom right hand corner in the relevant slides. </a:t>
            </a:r>
          </a:p>
          <a:p>
            <a:endParaRPr lang="en-GB" i="0" dirty="0">
              <a:solidFill>
                <a:schemeClr val="tx1"/>
              </a:solidFill>
            </a:endParaRPr>
          </a:p>
          <a:p>
            <a:r>
              <a:rPr lang="en-GB" i="0" dirty="0">
                <a:solidFill>
                  <a:schemeClr val="tx1"/>
                </a:solidFill>
              </a:rPr>
              <a:t>Participation was higher in 18J than in 19J. Not yet analysed for 20J. </a:t>
            </a:r>
          </a:p>
          <a:p>
            <a:endParaRPr lang="en-GB" i="0" dirty="0">
              <a:solidFill>
                <a:schemeClr val="tx1"/>
              </a:solidFill>
            </a:endParaRPr>
          </a:p>
          <a:p>
            <a:endParaRPr lang="en-GB" i="0" dirty="0">
              <a:solidFill>
                <a:schemeClr val="tx1"/>
              </a:solidFill>
            </a:endParaRPr>
          </a:p>
          <a:p>
            <a:endParaRPr lang="en-GB" i="1" dirty="0">
              <a:solidFill>
                <a:srgbClr val="00B0F0"/>
              </a:solidFill>
            </a:endParaRPr>
          </a:p>
          <a:p>
            <a:endParaRPr lang="en-GB" i="1" dirty="0">
              <a:solidFill>
                <a:srgbClr val="00B0F0"/>
              </a:solidFill>
            </a:endParaRPr>
          </a:p>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4</a:t>
            </a:fld>
            <a:endParaRPr lang="en-GB"/>
          </a:p>
        </p:txBody>
      </p:sp>
    </p:spTree>
    <p:extLst>
      <p:ext uri="{BB962C8B-B14F-4D97-AF65-F5344CB8AC3E}">
        <p14:creationId xmlns:p14="http://schemas.microsoft.com/office/powerpoint/2010/main" val="9027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Study intensity was not different between students participating or not in both presentations and was around 70 credits on average.</a:t>
            </a:r>
          </a:p>
          <a:p>
            <a:endParaRPr lang="en-GB" dirty="0"/>
          </a:p>
          <a:p>
            <a:r>
              <a:rPr lang="en-GB" dirty="0"/>
              <a:t>Date are mean </a:t>
            </a:r>
            <a:r>
              <a:rPr lang="en-GB" dirty="0">
                <a:sym typeface="Symbol" panose="05050102010706020507" pitchFamily="18" charset="2"/>
              </a:rPr>
              <a:t></a:t>
            </a:r>
            <a:r>
              <a:rPr lang="en-GB" dirty="0"/>
              <a:t> SD, unpaired T=Test</a:t>
            </a:r>
          </a:p>
        </p:txBody>
      </p:sp>
      <p:sp>
        <p:nvSpPr>
          <p:cNvPr id="4" name="Slide Number Placeholder 3"/>
          <p:cNvSpPr>
            <a:spLocks noGrp="1"/>
          </p:cNvSpPr>
          <p:nvPr>
            <p:ph type="sldNum" sz="quarter" idx="5"/>
          </p:nvPr>
        </p:nvSpPr>
        <p:spPr/>
        <p:txBody>
          <a:bodyPr/>
          <a:lstStyle/>
          <a:p>
            <a:fld id="{10E0F757-21B2-48A1-BB04-A66E2CF4F355}" type="slidenum">
              <a:rPr lang="en-GB" smtClean="0"/>
              <a:t>5</a:t>
            </a:fld>
            <a:endParaRPr lang="en-GB"/>
          </a:p>
        </p:txBody>
      </p:sp>
    </p:spTree>
    <p:extLst>
      <p:ext uri="{BB962C8B-B14F-4D97-AF65-F5344CB8AC3E}">
        <p14:creationId xmlns:p14="http://schemas.microsoft.com/office/powerpoint/2010/main" val="418518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of students are Q71 and Q64. Proportion of students overall and those taking part in the ES is similar. </a:t>
            </a:r>
          </a:p>
          <a:p>
            <a:endParaRPr lang="en-GB" dirty="0"/>
          </a:p>
          <a:p>
            <a:r>
              <a:rPr lang="en-GB" dirty="0"/>
              <a:t>I counted the first qualification listed in the list I received. I.e. if a student has listed Q64 in the first column of the CIRCE data, and R58 in the second, they count as Q64. Plenty have both, Q64 and R58 listed, but this was not quantified or taken into account. </a:t>
            </a:r>
          </a:p>
          <a:p>
            <a:endParaRPr lang="en-GB" dirty="0"/>
          </a:p>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6</a:t>
            </a:fld>
            <a:endParaRPr lang="en-GB"/>
          </a:p>
        </p:txBody>
      </p:sp>
    </p:spTree>
    <p:extLst>
      <p:ext uri="{BB962C8B-B14F-4D97-AF65-F5344CB8AC3E}">
        <p14:creationId xmlns:p14="http://schemas.microsoft.com/office/powerpoint/2010/main" val="112144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Previous performance was analysed on data from Martin </a:t>
            </a:r>
            <a:r>
              <a:rPr lang="en-GB" dirty="0" err="1"/>
              <a:t>Hlosta</a:t>
            </a:r>
            <a:r>
              <a:rPr lang="en-GB" dirty="0"/>
              <a:t> and is the average of Module Result from previously finished Modules. Together with the current Study Intensity, it is seen as the best predictor for future performance.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18J, students taking part has a significantly higher previous performance compared to those who do not take part (66.2 </a:t>
            </a:r>
            <a:r>
              <a:rPr lang="en-GB" dirty="0">
                <a:sym typeface="Symbol" panose="05050102010706020507" pitchFamily="18" charset="2"/>
              </a:rPr>
              <a:t></a:t>
            </a:r>
            <a:r>
              <a:rPr lang="en-GB" dirty="0"/>
              <a:t> 18.9 vs. 53.9 </a:t>
            </a:r>
            <a:r>
              <a:rPr lang="en-GB" dirty="0">
                <a:sym typeface="Symbol" panose="05050102010706020507" pitchFamily="18" charset="2"/>
              </a:rPr>
              <a:t></a:t>
            </a:r>
            <a:r>
              <a:rPr lang="en-GB" dirty="0"/>
              <a:t>24.2). </a:t>
            </a:r>
          </a:p>
          <a:p>
            <a:pPr marL="0" indent="0">
              <a:buFont typeface="Arial" panose="020B0604020202020204" pitchFamily="34" charset="0"/>
              <a:buNone/>
            </a:pPr>
            <a:r>
              <a:rPr lang="en-GB" dirty="0"/>
              <a:t>In 19J, there was no significant difference between students taking part and not (59.7 </a:t>
            </a:r>
            <a:r>
              <a:rPr lang="en-GB" dirty="0">
                <a:sym typeface="Symbol" panose="05050102010706020507" pitchFamily="18" charset="2"/>
              </a:rPr>
              <a:t> </a:t>
            </a:r>
            <a:r>
              <a:rPr lang="en-GB" dirty="0"/>
              <a:t>23.5 vs. 57.5 </a:t>
            </a:r>
            <a:r>
              <a:rPr lang="en-GB" dirty="0">
                <a:sym typeface="Symbol" panose="05050102010706020507" pitchFamily="18" charset="2"/>
              </a:rPr>
              <a:t> </a:t>
            </a:r>
            <a:r>
              <a:rPr lang="en-GB" dirty="0"/>
              <a:t>26.2)</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Interpretation: Maybe word about the ES being there had spread for 19J and encouraged some ‘less keen’ students to also participate in the ES (remember that the uptake was~10% lower)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Unpaired T-test, Mean +_ SD</a:t>
            </a:r>
          </a:p>
        </p:txBody>
      </p:sp>
      <p:sp>
        <p:nvSpPr>
          <p:cNvPr id="4" name="Slide Number Placeholder 3"/>
          <p:cNvSpPr>
            <a:spLocks noGrp="1"/>
          </p:cNvSpPr>
          <p:nvPr>
            <p:ph type="sldNum" sz="quarter" idx="5"/>
          </p:nvPr>
        </p:nvSpPr>
        <p:spPr/>
        <p:txBody>
          <a:bodyPr/>
          <a:lstStyle/>
          <a:p>
            <a:fld id="{10E0F757-21B2-48A1-BB04-A66E2CF4F355}" type="slidenum">
              <a:rPr lang="en-GB" smtClean="0"/>
              <a:t>7</a:t>
            </a:fld>
            <a:endParaRPr lang="en-GB"/>
          </a:p>
        </p:txBody>
      </p:sp>
    </p:spTree>
    <p:extLst>
      <p:ext uri="{BB962C8B-B14F-4D97-AF65-F5344CB8AC3E}">
        <p14:creationId xmlns:p14="http://schemas.microsoft.com/office/powerpoint/2010/main" val="410638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62 survey respondents who had visited the S294 website during the Early Start period:</a:t>
            </a:r>
          </a:p>
          <a:p>
            <a:r>
              <a:rPr lang="en-GB" dirty="0"/>
              <a:t>58% attended or watched a tutorial and 34% attended or watched all 5 tutorials</a:t>
            </a:r>
          </a:p>
          <a:p>
            <a:r>
              <a:rPr lang="en-GB" dirty="0"/>
              <a:t>~85% accessed the forum.</a:t>
            </a:r>
          </a:p>
          <a:p>
            <a:r>
              <a:rPr lang="en-GB" dirty="0"/>
              <a:t>~ 1/3 accessing at least once a week.</a:t>
            </a:r>
          </a:p>
          <a:p>
            <a:endParaRPr lang="en-GB" dirty="0"/>
          </a:p>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8</a:t>
            </a:fld>
            <a:endParaRPr lang="en-GB"/>
          </a:p>
        </p:txBody>
      </p:sp>
    </p:spTree>
    <p:extLst>
      <p:ext uri="{BB962C8B-B14F-4D97-AF65-F5344CB8AC3E}">
        <p14:creationId xmlns:p14="http://schemas.microsoft.com/office/powerpoint/2010/main" val="169517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survey, we asked ES participants to indicate how useful they found the various aspects of the Early Start, using a Likert scale. </a:t>
            </a:r>
          </a:p>
          <a:p>
            <a:r>
              <a:rPr lang="en-GB" dirty="0"/>
              <a:t>The open bars indicate % of respondents who did not access or participate in a particular activity and the other bars indicate how students who did use them rated their usefulness.</a:t>
            </a:r>
          </a:p>
          <a:p>
            <a:r>
              <a:rPr lang="en-GB" dirty="0"/>
              <a:t>Engagement with forum and tutorials was highest, but for all the activities, where students did engage, a majority rated them very useful.</a:t>
            </a:r>
          </a:p>
          <a:p>
            <a:endParaRPr lang="en-GB" dirty="0"/>
          </a:p>
          <a:p>
            <a:endParaRPr lang="en-GB" dirty="0"/>
          </a:p>
        </p:txBody>
      </p:sp>
      <p:sp>
        <p:nvSpPr>
          <p:cNvPr id="4" name="Slide Number Placeholder 3"/>
          <p:cNvSpPr>
            <a:spLocks noGrp="1"/>
          </p:cNvSpPr>
          <p:nvPr>
            <p:ph type="sldNum" sz="quarter" idx="5"/>
          </p:nvPr>
        </p:nvSpPr>
        <p:spPr/>
        <p:txBody>
          <a:bodyPr/>
          <a:lstStyle/>
          <a:p>
            <a:fld id="{10E0F757-21B2-48A1-BB04-A66E2CF4F355}" type="slidenum">
              <a:rPr lang="en-GB" smtClean="0"/>
              <a:t>9</a:t>
            </a:fld>
            <a:endParaRPr lang="en-GB"/>
          </a:p>
        </p:txBody>
      </p:sp>
    </p:spTree>
    <p:extLst>
      <p:ext uri="{BB962C8B-B14F-4D97-AF65-F5344CB8AC3E}">
        <p14:creationId xmlns:p14="http://schemas.microsoft.com/office/powerpoint/2010/main" val="226509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A298D6-EAC7-4015-B6F3-46972EFA0F3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258780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A298D6-EAC7-4015-B6F3-46972EFA0F3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281333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A298D6-EAC7-4015-B6F3-46972EFA0F3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71397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A298D6-EAC7-4015-B6F3-46972EFA0F3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228217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298D6-EAC7-4015-B6F3-46972EFA0F3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233977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A298D6-EAC7-4015-B6F3-46972EFA0F3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319074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A298D6-EAC7-4015-B6F3-46972EFA0F34}"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150277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A298D6-EAC7-4015-B6F3-46972EFA0F34}"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54242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298D6-EAC7-4015-B6F3-46972EFA0F34}"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89898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298D6-EAC7-4015-B6F3-46972EFA0F3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844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298D6-EAC7-4015-B6F3-46972EFA0F3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131AD-9F51-4802-BBC9-864699EB336C}" type="slidenum">
              <a:rPr lang="en-US" smtClean="0"/>
              <a:t>‹#›</a:t>
            </a:fld>
            <a:endParaRPr lang="en-US"/>
          </a:p>
        </p:txBody>
      </p:sp>
    </p:spTree>
    <p:extLst>
      <p:ext uri="{BB962C8B-B14F-4D97-AF65-F5344CB8AC3E}">
        <p14:creationId xmlns:p14="http://schemas.microsoft.com/office/powerpoint/2010/main" val="62191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298D6-EAC7-4015-B6F3-46972EFA0F34}" type="datetimeFigureOut">
              <a:rPr lang="en-US" smtClean="0"/>
              <a:t>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31AD-9F51-4802-BBC9-864699EB336C}" type="slidenum">
              <a:rPr lang="en-US" smtClean="0"/>
              <a:t>‹#›</a:t>
            </a:fld>
            <a:endParaRPr lang="en-US"/>
          </a:p>
        </p:txBody>
      </p:sp>
    </p:spTree>
    <p:extLst>
      <p:ext uri="{BB962C8B-B14F-4D97-AF65-F5344CB8AC3E}">
        <p14:creationId xmlns:p14="http://schemas.microsoft.com/office/powerpoint/2010/main" val="282078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B7B7C5-85BD-4C63-9335-A2D30310CD90}"/>
              </a:ext>
            </a:extLst>
          </p:cNvPr>
          <p:cNvSpPr>
            <a:spLocks noGrp="1"/>
          </p:cNvSpPr>
          <p:nvPr>
            <p:ph type="ctrTitle"/>
          </p:nvPr>
        </p:nvSpPr>
        <p:spPr>
          <a:xfrm>
            <a:off x="1432587" y="2878723"/>
            <a:ext cx="9130827" cy="1829438"/>
          </a:xfrm>
        </p:spPr>
        <p:txBody>
          <a:bodyPr/>
          <a:lstStyle/>
          <a:p>
            <a:r>
              <a:rPr lang="en-GB" dirty="0"/>
              <a:t>S294 Early Start: </a:t>
            </a:r>
            <a:br>
              <a:rPr lang="en-GB" dirty="0"/>
            </a:br>
            <a:r>
              <a:rPr lang="en-GB" dirty="0"/>
              <a:t>what has it achieved?</a:t>
            </a:r>
          </a:p>
        </p:txBody>
      </p:sp>
      <p:sp>
        <p:nvSpPr>
          <p:cNvPr id="5" name="Subtitle 4">
            <a:extLst>
              <a:ext uri="{FF2B5EF4-FFF2-40B4-BE49-F238E27FC236}">
                <a16:creationId xmlns:a16="http://schemas.microsoft.com/office/drawing/2014/main" id="{F8413531-E9FB-4612-88C9-C54B19657289}"/>
              </a:ext>
            </a:extLst>
          </p:cNvPr>
          <p:cNvSpPr>
            <a:spLocks noGrp="1"/>
          </p:cNvSpPr>
          <p:nvPr>
            <p:ph type="subTitle" idx="1"/>
          </p:nvPr>
        </p:nvSpPr>
        <p:spPr>
          <a:xfrm>
            <a:off x="1675828" y="4986509"/>
            <a:ext cx="8887586" cy="649922"/>
          </a:xfrm>
        </p:spPr>
        <p:txBody>
          <a:bodyPr/>
          <a:lstStyle/>
          <a:p>
            <a:r>
              <a:rPr lang="en-GB" u="sng" dirty="0"/>
              <a:t>Jane Loughlin</a:t>
            </a:r>
            <a:r>
              <a:rPr lang="en-GB" dirty="0"/>
              <a:t>, </a:t>
            </a:r>
            <a:r>
              <a:rPr lang="en-GB" u="sng" dirty="0"/>
              <a:t>Katja </a:t>
            </a:r>
            <a:r>
              <a:rPr lang="en-GB" u="sng" dirty="0" err="1"/>
              <a:t>Rietdorf</a:t>
            </a:r>
            <a:r>
              <a:rPr lang="en-GB" dirty="0"/>
              <a:t>, Diane Butler, Kate Fox, Joy Wilson</a:t>
            </a:r>
          </a:p>
        </p:txBody>
      </p:sp>
      <p:grpSp>
        <p:nvGrpSpPr>
          <p:cNvPr id="6" name="Group 5">
            <a:extLst>
              <a:ext uri="{FF2B5EF4-FFF2-40B4-BE49-F238E27FC236}">
                <a16:creationId xmlns:a16="http://schemas.microsoft.com/office/drawing/2014/main" id="{5D029C38-5C1D-4906-85FB-2A062F9D50A6}"/>
              </a:ext>
            </a:extLst>
          </p:cNvPr>
          <p:cNvGrpSpPr/>
          <p:nvPr/>
        </p:nvGrpSpPr>
        <p:grpSpPr>
          <a:xfrm>
            <a:off x="0" y="-10633"/>
            <a:ext cx="12191999" cy="2377301"/>
            <a:chOff x="0" y="-10633"/>
            <a:chExt cx="12191999" cy="2377301"/>
          </a:xfrm>
        </p:grpSpPr>
        <p:pic>
          <p:nvPicPr>
            <p:cNvPr id="7" name="Picture 6">
              <a:extLst>
                <a:ext uri="{FF2B5EF4-FFF2-40B4-BE49-F238E27FC236}">
                  <a16:creationId xmlns:a16="http://schemas.microsoft.com/office/drawing/2014/main" id="{A998DD33-ADC0-453D-952A-09445A9A8B3E}"/>
                </a:ext>
              </a:extLst>
            </p:cNvPr>
            <p:cNvPicPr>
              <a:picLocks noChangeAspect="1"/>
            </p:cNvPicPr>
            <p:nvPr/>
          </p:nvPicPr>
          <p:blipFill>
            <a:blip r:embed="rId3"/>
            <a:stretch>
              <a:fillRect/>
            </a:stretch>
          </p:blipFill>
          <p:spPr>
            <a:xfrm>
              <a:off x="6086474" y="0"/>
              <a:ext cx="6105525" cy="2366668"/>
            </a:xfrm>
            <a:prstGeom prst="rect">
              <a:avLst/>
            </a:prstGeom>
          </p:spPr>
        </p:pic>
        <p:sp>
          <p:nvSpPr>
            <p:cNvPr id="8" name="Rectangle 7">
              <a:extLst>
                <a:ext uri="{FF2B5EF4-FFF2-40B4-BE49-F238E27FC236}">
                  <a16:creationId xmlns:a16="http://schemas.microsoft.com/office/drawing/2014/main" id="{081139E4-AF88-4E99-AD73-F280282C1F27}"/>
                </a:ext>
              </a:extLst>
            </p:cNvPr>
            <p:cNvSpPr/>
            <p:nvPr/>
          </p:nvSpPr>
          <p:spPr>
            <a:xfrm>
              <a:off x="0" y="-10633"/>
              <a:ext cx="6086474" cy="23666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881B2187-472C-429C-81F9-A98F1ABF525E}"/>
              </a:ext>
            </a:extLst>
          </p:cNvPr>
          <p:cNvSpPr/>
          <p:nvPr/>
        </p:nvSpPr>
        <p:spPr>
          <a:xfrm>
            <a:off x="305158" y="0"/>
            <a:ext cx="3797835" cy="126188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S294 Cell Biology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BEBE2694-8079-404A-93D9-C4E5C14F2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824" y="5774103"/>
            <a:ext cx="2433637" cy="74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4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B211-B89E-43F7-9DC7-3441BF9AE67A}"/>
              </a:ext>
            </a:extLst>
          </p:cNvPr>
          <p:cNvSpPr>
            <a:spLocks noGrp="1"/>
          </p:cNvSpPr>
          <p:nvPr>
            <p:ph type="title"/>
          </p:nvPr>
        </p:nvSpPr>
        <p:spPr>
          <a:xfrm>
            <a:off x="285750" y="283699"/>
            <a:ext cx="9582150" cy="783102"/>
          </a:xfrm>
        </p:spPr>
        <p:txBody>
          <a:bodyPr>
            <a:normAutofit/>
          </a:bodyPr>
          <a:lstStyle/>
          <a:p>
            <a:r>
              <a:rPr lang="en-GB" sz="3200" b="1" dirty="0"/>
              <a:t>Use of </a:t>
            </a:r>
            <a:r>
              <a:rPr lang="en-GB" sz="3200" b="1" u="sng" dirty="0"/>
              <a:t>module materials</a:t>
            </a:r>
            <a:r>
              <a:rPr lang="en-GB" sz="3200" b="1" dirty="0"/>
              <a:t> during the ES</a:t>
            </a:r>
          </a:p>
        </p:txBody>
      </p:sp>
      <p:graphicFrame>
        <p:nvGraphicFramePr>
          <p:cNvPr id="4" name="Chart 3">
            <a:extLst>
              <a:ext uri="{FF2B5EF4-FFF2-40B4-BE49-F238E27FC236}">
                <a16:creationId xmlns:a16="http://schemas.microsoft.com/office/drawing/2014/main" id="{F4566DFA-6E22-45D9-A3A1-B3146BFC3B61}"/>
              </a:ext>
            </a:extLst>
          </p:cNvPr>
          <p:cNvGraphicFramePr>
            <a:graphicFrameLocks/>
          </p:cNvGraphicFramePr>
          <p:nvPr>
            <p:extLst>
              <p:ext uri="{D42A27DB-BD31-4B8C-83A1-F6EECF244321}">
                <p14:modId xmlns:p14="http://schemas.microsoft.com/office/powerpoint/2010/main" val="1913485441"/>
              </p:ext>
            </p:extLst>
          </p:nvPr>
        </p:nvGraphicFramePr>
        <p:xfrm>
          <a:off x="4202744" y="1914022"/>
          <a:ext cx="7674496" cy="46778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595AFCE-6C31-4BF9-86DB-5619DF640EE0}"/>
              </a:ext>
            </a:extLst>
          </p:cNvPr>
          <p:cNvSpPr txBox="1"/>
          <p:nvPr/>
        </p:nvSpPr>
        <p:spPr>
          <a:xfrm>
            <a:off x="419100" y="1038227"/>
            <a:ext cx="3689437" cy="1754326"/>
          </a:xfrm>
          <a:prstGeom prst="rect">
            <a:avLst/>
          </a:prstGeom>
          <a:noFill/>
        </p:spPr>
        <p:txBody>
          <a:bodyPr wrap="square" rtlCol="0">
            <a:spAutoFit/>
          </a:bodyPr>
          <a:lstStyle/>
          <a:p>
            <a:r>
              <a:rPr lang="en-GB" dirty="0"/>
              <a:t>Of those students who accessed the ES website:</a:t>
            </a:r>
          </a:p>
          <a:p>
            <a:pPr marL="285750" indent="-285750">
              <a:buFont typeface="Arial" panose="020B0604020202020204" pitchFamily="34" charset="0"/>
              <a:buChar char="•"/>
            </a:pPr>
            <a:r>
              <a:rPr lang="en-GB" dirty="0"/>
              <a:t>70% started to study the books</a:t>
            </a:r>
          </a:p>
          <a:p>
            <a:pPr marL="285750" indent="-285750">
              <a:buFont typeface="Arial" panose="020B0604020202020204" pitchFamily="34" charset="0"/>
              <a:buChar char="•"/>
            </a:pPr>
            <a:r>
              <a:rPr lang="en-GB" dirty="0"/>
              <a:t>39% attempted related activities</a:t>
            </a:r>
          </a:p>
          <a:p>
            <a:pPr marL="285750" indent="-285750">
              <a:buFont typeface="Arial" panose="020B0604020202020204" pitchFamily="34" charset="0"/>
              <a:buChar char="•"/>
            </a:pPr>
            <a:r>
              <a:rPr lang="en-GB" dirty="0"/>
              <a:t>32% attempted related self-assessment questions (SAQs)</a:t>
            </a:r>
          </a:p>
        </p:txBody>
      </p:sp>
    </p:spTree>
    <p:extLst>
      <p:ext uri="{BB962C8B-B14F-4D97-AF65-F5344CB8AC3E}">
        <p14:creationId xmlns:p14="http://schemas.microsoft.com/office/powerpoint/2010/main" val="206366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1C0FC-4E07-4901-B44F-719A7C8DE6BF}"/>
              </a:ext>
            </a:extLst>
          </p:cNvPr>
          <p:cNvSpPr/>
          <p:nvPr/>
        </p:nvSpPr>
        <p:spPr>
          <a:xfrm>
            <a:off x="466724" y="139481"/>
            <a:ext cx="11068051" cy="1077218"/>
          </a:xfrm>
          <a:prstGeom prst="rect">
            <a:avLst/>
          </a:prstGeom>
        </p:spPr>
        <p:txBody>
          <a:bodyPr wrap="square">
            <a:spAutoFit/>
          </a:bodyPr>
          <a:lstStyle/>
          <a:p>
            <a:r>
              <a:rPr lang="en-GB" sz="3200" b="1" dirty="0">
                <a:latin typeface="+mj-lt"/>
                <a:ea typeface="Calibri" panose="020F0502020204030204" pitchFamily="34" charset="0"/>
                <a:cs typeface="Times New Roman" panose="02020603050405020304" pitchFamily="18" charset="0"/>
              </a:rPr>
              <a:t>How and to what extent did students feel they benefited from the Early Start?</a:t>
            </a:r>
            <a:endParaRPr lang="en-GB" sz="3200" dirty="0">
              <a:latin typeface="+mj-lt"/>
            </a:endParaRPr>
          </a:p>
        </p:txBody>
      </p:sp>
      <p:graphicFrame>
        <p:nvGraphicFramePr>
          <p:cNvPr id="6" name="Chart 5">
            <a:extLst>
              <a:ext uri="{FF2B5EF4-FFF2-40B4-BE49-F238E27FC236}">
                <a16:creationId xmlns:a16="http://schemas.microsoft.com/office/drawing/2014/main" id="{44D50C91-26A0-4AF7-9746-2EC2E7F621A3}"/>
              </a:ext>
            </a:extLst>
          </p:cNvPr>
          <p:cNvGraphicFramePr>
            <a:graphicFrameLocks/>
          </p:cNvGraphicFramePr>
          <p:nvPr>
            <p:extLst>
              <p:ext uri="{D42A27DB-BD31-4B8C-83A1-F6EECF244321}">
                <p14:modId xmlns:p14="http://schemas.microsoft.com/office/powerpoint/2010/main" val="2216505034"/>
              </p:ext>
            </p:extLst>
          </p:nvPr>
        </p:nvGraphicFramePr>
        <p:xfrm>
          <a:off x="1122759" y="1293018"/>
          <a:ext cx="9946482" cy="5279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816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B333-2717-4513-A380-DE705E704924}"/>
              </a:ext>
            </a:extLst>
          </p:cNvPr>
          <p:cNvSpPr>
            <a:spLocks noGrp="1"/>
          </p:cNvSpPr>
          <p:nvPr>
            <p:ph type="title"/>
          </p:nvPr>
        </p:nvSpPr>
        <p:spPr/>
        <p:txBody>
          <a:bodyPr>
            <a:normAutofit/>
          </a:bodyPr>
          <a:lstStyle/>
          <a:p>
            <a:r>
              <a:rPr lang="en-GB" sz="3200" b="1" dirty="0"/>
              <a:t>Themes that emerged from interviews and open responses</a:t>
            </a:r>
          </a:p>
        </p:txBody>
      </p:sp>
      <p:sp>
        <p:nvSpPr>
          <p:cNvPr id="4" name="Content Placeholder 3">
            <a:extLst>
              <a:ext uri="{FF2B5EF4-FFF2-40B4-BE49-F238E27FC236}">
                <a16:creationId xmlns:a16="http://schemas.microsoft.com/office/drawing/2014/main" id="{DE3E5F2C-6DA3-4033-9EFE-A2B7D1B9FF07}"/>
              </a:ext>
            </a:extLst>
          </p:cNvPr>
          <p:cNvSpPr>
            <a:spLocks noGrp="1"/>
          </p:cNvSpPr>
          <p:nvPr>
            <p:ph idx="1"/>
          </p:nvPr>
        </p:nvSpPr>
        <p:spPr/>
        <p:txBody>
          <a:bodyPr>
            <a:normAutofit/>
          </a:bodyPr>
          <a:lstStyle/>
          <a:p>
            <a:r>
              <a:rPr lang="en-GB" sz="2400" dirty="0"/>
              <a:t>Some students appreciated the extra time because they had health issues </a:t>
            </a:r>
          </a:p>
          <a:p>
            <a:r>
              <a:rPr lang="en-GB" sz="2400" dirty="0"/>
              <a:t>Students saw it primarily as an opportunity to get ahead rather than prepare / consolidate prior learning </a:t>
            </a:r>
          </a:p>
          <a:p>
            <a:r>
              <a:rPr lang="en-GB" sz="2400" dirty="0"/>
              <a:t>Some students felt pressure to engage – worried that would be disadvantaged / get behind</a:t>
            </a:r>
          </a:p>
          <a:p>
            <a:r>
              <a:rPr lang="en-GB" sz="2400" dirty="0"/>
              <a:t>Some students appreciate continuity of study – don’t want too much downtime between modules</a:t>
            </a:r>
          </a:p>
          <a:p>
            <a:r>
              <a:rPr lang="en-GB" sz="2400" dirty="0"/>
              <a:t>Danger of being lulled myself into a false sense of security and being too relaxed</a:t>
            </a:r>
            <a:endParaRPr lang="en-GB" sz="2400" i="1" dirty="0"/>
          </a:p>
          <a:p>
            <a:endParaRPr lang="en-GB" i="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4572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BF9DFF-03DC-4EB3-BB8F-6000AE55B9C0}"/>
              </a:ext>
            </a:extLst>
          </p:cNvPr>
          <p:cNvGrpSpPr/>
          <p:nvPr/>
        </p:nvGrpSpPr>
        <p:grpSpPr>
          <a:xfrm>
            <a:off x="8875009" y="1863539"/>
            <a:ext cx="2884135" cy="689885"/>
            <a:chOff x="3090931" y="4391696"/>
            <a:chExt cx="2884135" cy="689885"/>
          </a:xfrm>
        </p:grpSpPr>
        <p:pic>
          <p:nvPicPr>
            <p:cNvPr id="17" name="Picture 16">
              <a:extLst>
                <a:ext uri="{FF2B5EF4-FFF2-40B4-BE49-F238E27FC236}">
                  <a16:creationId xmlns:a16="http://schemas.microsoft.com/office/drawing/2014/main" id="{FFB3C5E8-9EF5-4DB7-B749-1C18E7DAC903}"/>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18" name="TextBox 17">
              <a:extLst>
                <a:ext uri="{FF2B5EF4-FFF2-40B4-BE49-F238E27FC236}">
                  <a16:creationId xmlns:a16="http://schemas.microsoft.com/office/drawing/2014/main" id="{52691ABF-889C-45D3-AA57-13696A4390A1}"/>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19" name="TextBox 18">
              <a:extLst>
                <a:ext uri="{FF2B5EF4-FFF2-40B4-BE49-F238E27FC236}">
                  <a16:creationId xmlns:a16="http://schemas.microsoft.com/office/drawing/2014/main" id="{F570774B-65DF-4BA3-A649-A3FC0F3356BA}"/>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24" name="Rectangle 23">
            <a:extLst>
              <a:ext uri="{FF2B5EF4-FFF2-40B4-BE49-F238E27FC236}">
                <a16:creationId xmlns:a16="http://schemas.microsoft.com/office/drawing/2014/main" id="{F6E6F292-D6AC-4AA8-A57C-202F5381C3E3}"/>
              </a:ext>
            </a:extLst>
          </p:cNvPr>
          <p:cNvSpPr/>
          <p:nvPr/>
        </p:nvSpPr>
        <p:spPr>
          <a:xfrm>
            <a:off x="635359" y="772139"/>
            <a:ext cx="11193475"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9B62A94-2AD0-4AB6-9371-411AFEC7AD09}"/>
              </a:ext>
            </a:extLst>
          </p:cNvPr>
          <p:cNvGrpSpPr/>
          <p:nvPr/>
        </p:nvGrpSpPr>
        <p:grpSpPr>
          <a:xfrm>
            <a:off x="8382032" y="1028767"/>
            <a:ext cx="2884135" cy="689885"/>
            <a:chOff x="3090931" y="4391696"/>
            <a:chExt cx="2884135" cy="689885"/>
          </a:xfrm>
        </p:grpSpPr>
        <p:pic>
          <p:nvPicPr>
            <p:cNvPr id="41" name="Picture 40">
              <a:extLst>
                <a:ext uri="{FF2B5EF4-FFF2-40B4-BE49-F238E27FC236}">
                  <a16:creationId xmlns:a16="http://schemas.microsoft.com/office/drawing/2014/main" id="{AF6355E8-CC21-40BD-9CC7-47EA816143CA}"/>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42" name="TextBox 41">
              <a:extLst>
                <a:ext uri="{FF2B5EF4-FFF2-40B4-BE49-F238E27FC236}">
                  <a16:creationId xmlns:a16="http://schemas.microsoft.com/office/drawing/2014/main" id="{7A7C08B8-76E8-4C3F-8E72-FFF8B0943C0A}"/>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43" name="TextBox 42">
              <a:extLst>
                <a:ext uri="{FF2B5EF4-FFF2-40B4-BE49-F238E27FC236}">
                  <a16:creationId xmlns:a16="http://schemas.microsoft.com/office/drawing/2014/main" id="{B38AF582-6A1D-4072-89E2-1973A01D5469}"/>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pic>
        <p:nvPicPr>
          <p:cNvPr id="23" name="Picture 22">
            <a:extLst>
              <a:ext uri="{FF2B5EF4-FFF2-40B4-BE49-F238E27FC236}">
                <a16:creationId xmlns:a16="http://schemas.microsoft.com/office/drawing/2014/main" id="{9AD40549-B8D1-4BAF-98A0-30B2078D6204}"/>
              </a:ext>
            </a:extLst>
          </p:cNvPr>
          <p:cNvPicPr>
            <a:picLocks noChangeAspect="1"/>
          </p:cNvPicPr>
          <p:nvPr/>
        </p:nvPicPr>
        <p:blipFill rotWithShape="1">
          <a:blip r:embed="rId4"/>
          <a:srcRect r="41987"/>
          <a:stretch/>
        </p:blipFill>
        <p:spPr>
          <a:xfrm>
            <a:off x="669182" y="1312884"/>
            <a:ext cx="3460675" cy="2498271"/>
          </a:xfrm>
          <a:prstGeom prst="rect">
            <a:avLst/>
          </a:prstGeom>
        </p:spPr>
      </p:pic>
      <p:pic>
        <p:nvPicPr>
          <p:cNvPr id="26" name="Picture 25">
            <a:extLst>
              <a:ext uri="{FF2B5EF4-FFF2-40B4-BE49-F238E27FC236}">
                <a16:creationId xmlns:a16="http://schemas.microsoft.com/office/drawing/2014/main" id="{77AD0257-78E8-41E4-8F74-F40783680D70}"/>
              </a:ext>
            </a:extLst>
          </p:cNvPr>
          <p:cNvPicPr>
            <a:picLocks noChangeAspect="1"/>
          </p:cNvPicPr>
          <p:nvPr/>
        </p:nvPicPr>
        <p:blipFill rotWithShape="1">
          <a:blip r:embed="rId5"/>
          <a:srcRect r="43455"/>
          <a:stretch/>
        </p:blipFill>
        <p:spPr>
          <a:xfrm>
            <a:off x="4809341" y="1312884"/>
            <a:ext cx="3373126" cy="2498271"/>
          </a:xfrm>
          <a:prstGeom prst="rect">
            <a:avLst/>
          </a:prstGeom>
        </p:spPr>
      </p:pic>
      <p:sp>
        <p:nvSpPr>
          <p:cNvPr id="29" name="Title 1">
            <a:extLst>
              <a:ext uri="{FF2B5EF4-FFF2-40B4-BE49-F238E27FC236}">
                <a16:creationId xmlns:a16="http://schemas.microsoft.com/office/drawing/2014/main" id="{63C8FEE4-7219-4A11-8C36-F4B46578998C}"/>
              </a:ext>
            </a:extLst>
          </p:cNvPr>
          <p:cNvSpPr txBox="1">
            <a:spLocks/>
          </p:cNvSpPr>
          <p:nvPr/>
        </p:nvSpPr>
        <p:spPr>
          <a:xfrm>
            <a:off x="283789" y="42250"/>
            <a:ext cx="11827147"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Were students who engaged with the ES more likely to be retained?</a:t>
            </a:r>
          </a:p>
        </p:txBody>
      </p:sp>
      <p:sp>
        <p:nvSpPr>
          <p:cNvPr id="30" name="TextBox 29">
            <a:extLst>
              <a:ext uri="{FF2B5EF4-FFF2-40B4-BE49-F238E27FC236}">
                <a16:creationId xmlns:a16="http://schemas.microsoft.com/office/drawing/2014/main" id="{74B7B9A8-9453-4486-8AA2-1413303A2D93}"/>
              </a:ext>
            </a:extLst>
          </p:cNvPr>
          <p:cNvSpPr txBox="1"/>
          <p:nvPr/>
        </p:nvSpPr>
        <p:spPr>
          <a:xfrm>
            <a:off x="682507" y="844101"/>
            <a:ext cx="1994457" cy="369332"/>
          </a:xfrm>
          <a:prstGeom prst="rect">
            <a:avLst/>
          </a:prstGeom>
          <a:noFill/>
        </p:spPr>
        <p:txBody>
          <a:bodyPr wrap="none" rtlCol="0">
            <a:spAutoFit/>
          </a:bodyPr>
          <a:lstStyle/>
          <a:p>
            <a:r>
              <a:rPr lang="en-GB" b="1" dirty="0"/>
              <a:t>TMA01 submission</a:t>
            </a:r>
          </a:p>
        </p:txBody>
      </p:sp>
      <p:sp>
        <p:nvSpPr>
          <p:cNvPr id="31" name="TextBox 30">
            <a:extLst>
              <a:ext uri="{FF2B5EF4-FFF2-40B4-BE49-F238E27FC236}">
                <a16:creationId xmlns:a16="http://schemas.microsoft.com/office/drawing/2014/main" id="{C906894B-9857-4F05-AD09-B5F3A48C2E53}"/>
              </a:ext>
            </a:extLst>
          </p:cNvPr>
          <p:cNvSpPr txBox="1"/>
          <p:nvPr/>
        </p:nvSpPr>
        <p:spPr>
          <a:xfrm>
            <a:off x="2513806" y="1097255"/>
            <a:ext cx="701560" cy="400110"/>
          </a:xfrm>
          <a:prstGeom prst="rect">
            <a:avLst/>
          </a:prstGeom>
          <a:noFill/>
        </p:spPr>
        <p:txBody>
          <a:bodyPr wrap="square" rtlCol="0">
            <a:spAutoFit/>
          </a:bodyPr>
          <a:lstStyle/>
          <a:p>
            <a:r>
              <a:rPr lang="en-GB" sz="2000" b="1" dirty="0">
                <a:solidFill>
                  <a:srgbClr val="00B0F0"/>
                </a:solidFill>
              </a:rPr>
              <a:t>18 J</a:t>
            </a:r>
          </a:p>
        </p:txBody>
      </p:sp>
      <p:sp>
        <p:nvSpPr>
          <p:cNvPr id="32" name="TextBox 31">
            <a:extLst>
              <a:ext uri="{FF2B5EF4-FFF2-40B4-BE49-F238E27FC236}">
                <a16:creationId xmlns:a16="http://schemas.microsoft.com/office/drawing/2014/main" id="{AE293386-ADDE-49F8-BAF7-FC50DB8E52DE}"/>
              </a:ext>
            </a:extLst>
          </p:cNvPr>
          <p:cNvSpPr txBox="1"/>
          <p:nvPr/>
        </p:nvSpPr>
        <p:spPr>
          <a:xfrm>
            <a:off x="6582805" y="1096617"/>
            <a:ext cx="701560" cy="400110"/>
          </a:xfrm>
          <a:prstGeom prst="rect">
            <a:avLst/>
          </a:prstGeom>
          <a:noFill/>
        </p:spPr>
        <p:txBody>
          <a:bodyPr wrap="square" rtlCol="0">
            <a:spAutoFit/>
          </a:bodyPr>
          <a:lstStyle/>
          <a:p>
            <a:r>
              <a:rPr lang="en-GB" sz="2000" b="1" dirty="0">
                <a:solidFill>
                  <a:srgbClr val="00B0F0"/>
                </a:solidFill>
              </a:rPr>
              <a:t>19 J</a:t>
            </a:r>
          </a:p>
        </p:txBody>
      </p:sp>
      <p:sp>
        <p:nvSpPr>
          <p:cNvPr id="33" name="TextBox 32">
            <a:extLst>
              <a:ext uri="{FF2B5EF4-FFF2-40B4-BE49-F238E27FC236}">
                <a16:creationId xmlns:a16="http://schemas.microsoft.com/office/drawing/2014/main" id="{13C054D9-1534-4819-9B30-3F3DB8384FE1}"/>
              </a:ext>
            </a:extLst>
          </p:cNvPr>
          <p:cNvSpPr txBox="1"/>
          <p:nvPr/>
        </p:nvSpPr>
        <p:spPr>
          <a:xfrm>
            <a:off x="9372330" y="5734593"/>
            <a:ext cx="2386814" cy="707886"/>
          </a:xfrm>
          <a:prstGeom prst="rect">
            <a:avLst/>
          </a:prstGeom>
          <a:noFill/>
        </p:spPr>
        <p:txBody>
          <a:bodyPr wrap="square" rtlCol="0">
            <a:spAutoFit/>
          </a:bodyPr>
          <a:lstStyle/>
          <a:p>
            <a:r>
              <a:rPr lang="en-GB" sz="2000" dirty="0"/>
              <a:t>Based on all students registered at Reg25</a:t>
            </a:r>
          </a:p>
        </p:txBody>
      </p:sp>
    </p:spTree>
    <p:extLst>
      <p:ext uri="{BB962C8B-B14F-4D97-AF65-F5344CB8AC3E}">
        <p14:creationId xmlns:p14="http://schemas.microsoft.com/office/powerpoint/2010/main" val="177764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BF9DFF-03DC-4EB3-BB8F-6000AE55B9C0}"/>
              </a:ext>
            </a:extLst>
          </p:cNvPr>
          <p:cNvGrpSpPr/>
          <p:nvPr/>
        </p:nvGrpSpPr>
        <p:grpSpPr>
          <a:xfrm>
            <a:off x="8875009" y="1863539"/>
            <a:ext cx="2884135" cy="689885"/>
            <a:chOff x="3090931" y="4391696"/>
            <a:chExt cx="2884135" cy="689885"/>
          </a:xfrm>
        </p:grpSpPr>
        <p:pic>
          <p:nvPicPr>
            <p:cNvPr id="17" name="Picture 16">
              <a:extLst>
                <a:ext uri="{FF2B5EF4-FFF2-40B4-BE49-F238E27FC236}">
                  <a16:creationId xmlns:a16="http://schemas.microsoft.com/office/drawing/2014/main" id="{FFB3C5E8-9EF5-4DB7-B749-1C18E7DAC903}"/>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18" name="TextBox 17">
              <a:extLst>
                <a:ext uri="{FF2B5EF4-FFF2-40B4-BE49-F238E27FC236}">
                  <a16:creationId xmlns:a16="http://schemas.microsoft.com/office/drawing/2014/main" id="{52691ABF-889C-45D3-AA57-13696A4390A1}"/>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19" name="TextBox 18">
              <a:extLst>
                <a:ext uri="{FF2B5EF4-FFF2-40B4-BE49-F238E27FC236}">
                  <a16:creationId xmlns:a16="http://schemas.microsoft.com/office/drawing/2014/main" id="{F570774B-65DF-4BA3-A649-A3FC0F3356BA}"/>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24" name="Rectangle 23">
            <a:extLst>
              <a:ext uri="{FF2B5EF4-FFF2-40B4-BE49-F238E27FC236}">
                <a16:creationId xmlns:a16="http://schemas.microsoft.com/office/drawing/2014/main" id="{F6E6F292-D6AC-4AA8-A57C-202F5381C3E3}"/>
              </a:ext>
            </a:extLst>
          </p:cNvPr>
          <p:cNvSpPr/>
          <p:nvPr/>
        </p:nvSpPr>
        <p:spPr>
          <a:xfrm>
            <a:off x="635359" y="844101"/>
            <a:ext cx="11193475" cy="287956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9B62A94-2AD0-4AB6-9371-411AFEC7AD09}"/>
              </a:ext>
            </a:extLst>
          </p:cNvPr>
          <p:cNvGrpSpPr/>
          <p:nvPr/>
        </p:nvGrpSpPr>
        <p:grpSpPr>
          <a:xfrm>
            <a:off x="8382032" y="1028767"/>
            <a:ext cx="2884135" cy="689885"/>
            <a:chOff x="3090931" y="4391696"/>
            <a:chExt cx="2884135" cy="689885"/>
          </a:xfrm>
        </p:grpSpPr>
        <p:pic>
          <p:nvPicPr>
            <p:cNvPr id="41" name="Picture 40">
              <a:extLst>
                <a:ext uri="{FF2B5EF4-FFF2-40B4-BE49-F238E27FC236}">
                  <a16:creationId xmlns:a16="http://schemas.microsoft.com/office/drawing/2014/main" id="{AF6355E8-CC21-40BD-9CC7-47EA816143CA}"/>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42" name="TextBox 41">
              <a:extLst>
                <a:ext uri="{FF2B5EF4-FFF2-40B4-BE49-F238E27FC236}">
                  <a16:creationId xmlns:a16="http://schemas.microsoft.com/office/drawing/2014/main" id="{7A7C08B8-76E8-4C3F-8E72-FFF8B0943C0A}"/>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43" name="TextBox 42">
              <a:extLst>
                <a:ext uri="{FF2B5EF4-FFF2-40B4-BE49-F238E27FC236}">
                  <a16:creationId xmlns:a16="http://schemas.microsoft.com/office/drawing/2014/main" id="{B38AF582-6A1D-4072-89E2-1973A01D5469}"/>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pic>
        <p:nvPicPr>
          <p:cNvPr id="23" name="Picture 22">
            <a:extLst>
              <a:ext uri="{FF2B5EF4-FFF2-40B4-BE49-F238E27FC236}">
                <a16:creationId xmlns:a16="http://schemas.microsoft.com/office/drawing/2014/main" id="{9AD40549-B8D1-4BAF-98A0-30B2078D6204}"/>
              </a:ext>
            </a:extLst>
          </p:cNvPr>
          <p:cNvPicPr>
            <a:picLocks noChangeAspect="1"/>
          </p:cNvPicPr>
          <p:nvPr/>
        </p:nvPicPr>
        <p:blipFill rotWithShape="1">
          <a:blip r:embed="rId4"/>
          <a:srcRect r="41987"/>
          <a:stretch/>
        </p:blipFill>
        <p:spPr>
          <a:xfrm>
            <a:off x="669182" y="1312884"/>
            <a:ext cx="3460675" cy="2498271"/>
          </a:xfrm>
          <a:prstGeom prst="rect">
            <a:avLst/>
          </a:prstGeom>
        </p:spPr>
      </p:pic>
      <p:pic>
        <p:nvPicPr>
          <p:cNvPr id="26" name="Picture 25">
            <a:extLst>
              <a:ext uri="{FF2B5EF4-FFF2-40B4-BE49-F238E27FC236}">
                <a16:creationId xmlns:a16="http://schemas.microsoft.com/office/drawing/2014/main" id="{77AD0257-78E8-41E4-8F74-F40783680D70}"/>
              </a:ext>
            </a:extLst>
          </p:cNvPr>
          <p:cNvPicPr>
            <a:picLocks noChangeAspect="1"/>
          </p:cNvPicPr>
          <p:nvPr/>
        </p:nvPicPr>
        <p:blipFill rotWithShape="1">
          <a:blip r:embed="rId5"/>
          <a:srcRect r="43455"/>
          <a:stretch/>
        </p:blipFill>
        <p:spPr>
          <a:xfrm>
            <a:off x="4809341" y="1312884"/>
            <a:ext cx="3373126" cy="2498271"/>
          </a:xfrm>
          <a:prstGeom prst="rect">
            <a:avLst/>
          </a:prstGeom>
        </p:spPr>
      </p:pic>
      <p:sp>
        <p:nvSpPr>
          <p:cNvPr id="29" name="Title 1">
            <a:extLst>
              <a:ext uri="{FF2B5EF4-FFF2-40B4-BE49-F238E27FC236}">
                <a16:creationId xmlns:a16="http://schemas.microsoft.com/office/drawing/2014/main" id="{63C8FEE4-7219-4A11-8C36-F4B46578998C}"/>
              </a:ext>
            </a:extLst>
          </p:cNvPr>
          <p:cNvSpPr txBox="1">
            <a:spLocks/>
          </p:cNvSpPr>
          <p:nvPr/>
        </p:nvSpPr>
        <p:spPr>
          <a:xfrm>
            <a:off x="283789" y="42250"/>
            <a:ext cx="11827147"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Were students who engaged with the ES more likely to be retained?</a:t>
            </a:r>
          </a:p>
        </p:txBody>
      </p:sp>
      <p:sp>
        <p:nvSpPr>
          <p:cNvPr id="30" name="TextBox 29">
            <a:extLst>
              <a:ext uri="{FF2B5EF4-FFF2-40B4-BE49-F238E27FC236}">
                <a16:creationId xmlns:a16="http://schemas.microsoft.com/office/drawing/2014/main" id="{74B7B9A8-9453-4486-8AA2-1413303A2D93}"/>
              </a:ext>
            </a:extLst>
          </p:cNvPr>
          <p:cNvSpPr txBox="1"/>
          <p:nvPr/>
        </p:nvSpPr>
        <p:spPr>
          <a:xfrm>
            <a:off x="682507" y="844101"/>
            <a:ext cx="1994457" cy="369332"/>
          </a:xfrm>
          <a:prstGeom prst="rect">
            <a:avLst/>
          </a:prstGeom>
          <a:noFill/>
        </p:spPr>
        <p:txBody>
          <a:bodyPr wrap="none" rtlCol="0">
            <a:spAutoFit/>
          </a:bodyPr>
          <a:lstStyle/>
          <a:p>
            <a:r>
              <a:rPr lang="en-GB" b="1" dirty="0"/>
              <a:t>TMA01 submission</a:t>
            </a:r>
          </a:p>
        </p:txBody>
      </p:sp>
      <p:sp>
        <p:nvSpPr>
          <p:cNvPr id="27" name="Rectangle 26">
            <a:extLst>
              <a:ext uri="{FF2B5EF4-FFF2-40B4-BE49-F238E27FC236}">
                <a16:creationId xmlns:a16="http://schemas.microsoft.com/office/drawing/2014/main" id="{AC682A0A-82A9-4F85-AD2C-B76E7C5F6750}"/>
              </a:ext>
            </a:extLst>
          </p:cNvPr>
          <p:cNvSpPr/>
          <p:nvPr/>
        </p:nvSpPr>
        <p:spPr>
          <a:xfrm>
            <a:off x="635358" y="3821363"/>
            <a:ext cx="11193475" cy="26292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FCED04B-2AFB-4D53-B8CD-2B8C0139EAAE}"/>
              </a:ext>
            </a:extLst>
          </p:cNvPr>
          <p:cNvSpPr txBox="1"/>
          <p:nvPr/>
        </p:nvSpPr>
        <p:spPr>
          <a:xfrm>
            <a:off x="682507" y="3818302"/>
            <a:ext cx="2063835" cy="369332"/>
          </a:xfrm>
          <a:prstGeom prst="rect">
            <a:avLst/>
          </a:prstGeom>
          <a:noFill/>
        </p:spPr>
        <p:txBody>
          <a:bodyPr wrap="none" rtlCol="0">
            <a:spAutoFit/>
          </a:bodyPr>
          <a:lstStyle/>
          <a:p>
            <a:r>
              <a:rPr lang="en-GB" b="1" dirty="0"/>
              <a:t>Module completion</a:t>
            </a:r>
          </a:p>
        </p:txBody>
      </p:sp>
      <p:pic>
        <p:nvPicPr>
          <p:cNvPr id="31" name="Picture 30">
            <a:extLst>
              <a:ext uri="{FF2B5EF4-FFF2-40B4-BE49-F238E27FC236}">
                <a16:creationId xmlns:a16="http://schemas.microsoft.com/office/drawing/2014/main" id="{2C5E540F-2119-48F4-8FDD-9711B67F231A}"/>
              </a:ext>
            </a:extLst>
          </p:cNvPr>
          <p:cNvPicPr>
            <a:picLocks noChangeAspect="1"/>
          </p:cNvPicPr>
          <p:nvPr/>
        </p:nvPicPr>
        <p:blipFill rotWithShape="1">
          <a:blip r:embed="rId6"/>
          <a:srcRect r="42670"/>
          <a:stretch/>
        </p:blipFill>
        <p:spPr>
          <a:xfrm>
            <a:off x="4896242" y="3994844"/>
            <a:ext cx="3373125" cy="2471057"/>
          </a:xfrm>
          <a:prstGeom prst="rect">
            <a:avLst/>
          </a:prstGeom>
        </p:spPr>
      </p:pic>
      <p:pic>
        <p:nvPicPr>
          <p:cNvPr id="32" name="Picture 31">
            <a:extLst>
              <a:ext uri="{FF2B5EF4-FFF2-40B4-BE49-F238E27FC236}">
                <a16:creationId xmlns:a16="http://schemas.microsoft.com/office/drawing/2014/main" id="{D8BF52D5-7AC7-4EB3-A21F-95606EC874DF}"/>
              </a:ext>
            </a:extLst>
          </p:cNvPr>
          <p:cNvPicPr>
            <a:picLocks noChangeAspect="1"/>
          </p:cNvPicPr>
          <p:nvPr/>
        </p:nvPicPr>
        <p:blipFill rotWithShape="1">
          <a:blip r:embed="rId7"/>
          <a:srcRect r="41182"/>
          <a:stretch/>
        </p:blipFill>
        <p:spPr>
          <a:xfrm>
            <a:off x="783469" y="3952311"/>
            <a:ext cx="3460674" cy="2498271"/>
          </a:xfrm>
          <a:prstGeom prst="rect">
            <a:avLst/>
          </a:prstGeom>
        </p:spPr>
      </p:pic>
      <p:sp>
        <p:nvSpPr>
          <p:cNvPr id="33" name="TextBox 32">
            <a:extLst>
              <a:ext uri="{FF2B5EF4-FFF2-40B4-BE49-F238E27FC236}">
                <a16:creationId xmlns:a16="http://schemas.microsoft.com/office/drawing/2014/main" id="{78812A89-3C2B-4618-B9AE-0D844BCC2415}"/>
              </a:ext>
            </a:extLst>
          </p:cNvPr>
          <p:cNvSpPr txBox="1"/>
          <p:nvPr/>
        </p:nvSpPr>
        <p:spPr>
          <a:xfrm>
            <a:off x="2513806" y="1097255"/>
            <a:ext cx="701560" cy="400110"/>
          </a:xfrm>
          <a:prstGeom prst="rect">
            <a:avLst/>
          </a:prstGeom>
          <a:noFill/>
        </p:spPr>
        <p:txBody>
          <a:bodyPr wrap="square" rtlCol="0">
            <a:spAutoFit/>
          </a:bodyPr>
          <a:lstStyle/>
          <a:p>
            <a:r>
              <a:rPr lang="en-GB" sz="2000" b="1" dirty="0">
                <a:solidFill>
                  <a:srgbClr val="00B0F0"/>
                </a:solidFill>
              </a:rPr>
              <a:t>18 J</a:t>
            </a:r>
          </a:p>
        </p:txBody>
      </p:sp>
      <p:sp>
        <p:nvSpPr>
          <p:cNvPr id="34" name="TextBox 33">
            <a:extLst>
              <a:ext uri="{FF2B5EF4-FFF2-40B4-BE49-F238E27FC236}">
                <a16:creationId xmlns:a16="http://schemas.microsoft.com/office/drawing/2014/main" id="{710EA58A-AAB8-4FD4-B3AB-EDC9AEA40D0F}"/>
              </a:ext>
            </a:extLst>
          </p:cNvPr>
          <p:cNvSpPr txBox="1"/>
          <p:nvPr/>
        </p:nvSpPr>
        <p:spPr>
          <a:xfrm>
            <a:off x="6582805" y="1096617"/>
            <a:ext cx="701560" cy="400110"/>
          </a:xfrm>
          <a:prstGeom prst="rect">
            <a:avLst/>
          </a:prstGeom>
          <a:noFill/>
        </p:spPr>
        <p:txBody>
          <a:bodyPr wrap="square" rtlCol="0">
            <a:spAutoFit/>
          </a:bodyPr>
          <a:lstStyle/>
          <a:p>
            <a:r>
              <a:rPr lang="en-GB" sz="2000" b="1" dirty="0">
                <a:solidFill>
                  <a:srgbClr val="00B0F0"/>
                </a:solidFill>
              </a:rPr>
              <a:t>19 J</a:t>
            </a:r>
          </a:p>
        </p:txBody>
      </p:sp>
      <p:sp>
        <p:nvSpPr>
          <p:cNvPr id="14" name="TextBox 13">
            <a:extLst>
              <a:ext uri="{FF2B5EF4-FFF2-40B4-BE49-F238E27FC236}">
                <a16:creationId xmlns:a16="http://schemas.microsoft.com/office/drawing/2014/main" id="{8DA0520D-08C8-449C-992C-CE78E73ABB3E}"/>
              </a:ext>
            </a:extLst>
          </p:cNvPr>
          <p:cNvSpPr txBox="1"/>
          <p:nvPr/>
        </p:nvSpPr>
        <p:spPr>
          <a:xfrm>
            <a:off x="9372330" y="5734593"/>
            <a:ext cx="2386814" cy="707886"/>
          </a:xfrm>
          <a:prstGeom prst="rect">
            <a:avLst/>
          </a:prstGeom>
          <a:noFill/>
        </p:spPr>
        <p:txBody>
          <a:bodyPr wrap="square" rtlCol="0">
            <a:spAutoFit/>
          </a:bodyPr>
          <a:lstStyle/>
          <a:p>
            <a:r>
              <a:rPr lang="en-GB" sz="2000" dirty="0"/>
              <a:t>Based on all students registered at Reg25</a:t>
            </a:r>
          </a:p>
        </p:txBody>
      </p:sp>
    </p:spTree>
    <p:extLst>
      <p:ext uri="{BB962C8B-B14F-4D97-AF65-F5344CB8AC3E}">
        <p14:creationId xmlns:p14="http://schemas.microsoft.com/office/powerpoint/2010/main" val="189337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BF9DFF-03DC-4EB3-BB8F-6000AE55B9C0}"/>
              </a:ext>
            </a:extLst>
          </p:cNvPr>
          <p:cNvGrpSpPr/>
          <p:nvPr/>
        </p:nvGrpSpPr>
        <p:grpSpPr>
          <a:xfrm>
            <a:off x="8875009" y="1863539"/>
            <a:ext cx="2884135" cy="689885"/>
            <a:chOff x="3090931" y="4391696"/>
            <a:chExt cx="2884135" cy="689885"/>
          </a:xfrm>
        </p:grpSpPr>
        <p:pic>
          <p:nvPicPr>
            <p:cNvPr id="17" name="Picture 16">
              <a:extLst>
                <a:ext uri="{FF2B5EF4-FFF2-40B4-BE49-F238E27FC236}">
                  <a16:creationId xmlns:a16="http://schemas.microsoft.com/office/drawing/2014/main" id="{FFB3C5E8-9EF5-4DB7-B749-1C18E7DAC903}"/>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18" name="TextBox 17">
              <a:extLst>
                <a:ext uri="{FF2B5EF4-FFF2-40B4-BE49-F238E27FC236}">
                  <a16:creationId xmlns:a16="http://schemas.microsoft.com/office/drawing/2014/main" id="{52691ABF-889C-45D3-AA57-13696A4390A1}"/>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19" name="TextBox 18">
              <a:extLst>
                <a:ext uri="{FF2B5EF4-FFF2-40B4-BE49-F238E27FC236}">
                  <a16:creationId xmlns:a16="http://schemas.microsoft.com/office/drawing/2014/main" id="{F570774B-65DF-4BA3-A649-A3FC0F3356BA}"/>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24" name="Rectangle 23">
            <a:extLst>
              <a:ext uri="{FF2B5EF4-FFF2-40B4-BE49-F238E27FC236}">
                <a16:creationId xmlns:a16="http://schemas.microsoft.com/office/drawing/2014/main" id="{F6E6F292-D6AC-4AA8-A57C-202F5381C3E3}"/>
              </a:ext>
            </a:extLst>
          </p:cNvPr>
          <p:cNvSpPr/>
          <p:nvPr/>
        </p:nvSpPr>
        <p:spPr>
          <a:xfrm>
            <a:off x="635359" y="772139"/>
            <a:ext cx="11193475"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9B62A94-2AD0-4AB6-9371-411AFEC7AD09}"/>
              </a:ext>
            </a:extLst>
          </p:cNvPr>
          <p:cNvGrpSpPr/>
          <p:nvPr/>
        </p:nvGrpSpPr>
        <p:grpSpPr>
          <a:xfrm>
            <a:off x="8382032" y="1028767"/>
            <a:ext cx="2884135" cy="689885"/>
            <a:chOff x="3090931" y="4391696"/>
            <a:chExt cx="2884135" cy="689885"/>
          </a:xfrm>
        </p:grpSpPr>
        <p:pic>
          <p:nvPicPr>
            <p:cNvPr id="41" name="Picture 40">
              <a:extLst>
                <a:ext uri="{FF2B5EF4-FFF2-40B4-BE49-F238E27FC236}">
                  <a16:creationId xmlns:a16="http://schemas.microsoft.com/office/drawing/2014/main" id="{AF6355E8-CC21-40BD-9CC7-47EA816143CA}"/>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42" name="TextBox 41">
              <a:extLst>
                <a:ext uri="{FF2B5EF4-FFF2-40B4-BE49-F238E27FC236}">
                  <a16:creationId xmlns:a16="http://schemas.microsoft.com/office/drawing/2014/main" id="{7A7C08B8-76E8-4C3F-8E72-FFF8B0943C0A}"/>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43" name="TextBox 42">
              <a:extLst>
                <a:ext uri="{FF2B5EF4-FFF2-40B4-BE49-F238E27FC236}">
                  <a16:creationId xmlns:a16="http://schemas.microsoft.com/office/drawing/2014/main" id="{B38AF582-6A1D-4072-89E2-1973A01D5469}"/>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29" name="Title 1">
            <a:extLst>
              <a:ext uri="{FF2B5EF4-FFF2-40B4-BE49-F238E27FC236}">
                <a16:creationId xmlns:a16="http://schemas.microsoft.com/office/drawing/2014/main" id="{63C8FEE4-7219-4A11-8C36-F4B46578998C}"/>
              </a:ext>
            </a:extLst>
          </p:cNvPr>
          <p:cNvSpPr txBox="1">
            <a:spLocks/>
          </p:cNvSpPr>
          <p:nvPr/>
        </p:nvSpPr>
        <p:spPr>
          <a:xfrm>
            <a:off x="283789" y="42250"/>
            <a:ext cx="11827147"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Does participating in the ES affect the Module Results?</a:t>
            </a:r>
          </a:p>
        </p:txBody>
      </p:sp>
      <p:sp>
        <p:nvSpPr>
          <p:cNvPr id="31" name="TextBox 30">
            <a:extLst>
              <a:ext uri="{FF2B5EF4-FFF2-40B4-BE49-F238E27FC236}">
                <a16:creationId xmlns:a16="http://schemas.microsoft.com/office/drawing/2014/main" id="{C906894B-9857-4F05-AD09-B5F3A48C2E53}"/>
              </a:ext>
            </a:extLst>
          </p:cNvPr>
          <p:cNvSpPr txBox="1"/>
          <p:nvPr/>
        </p:nvSpPr>
        <p:spPr>
          <a:xfrm>
            <a:off x="2513806" y="1097255"/>
            <a:ext cx="701560" cy="400110"/>
          </a:xfrm>
          <a:prstGeom prst="rect">
            <a:avLst/>
          </a:prstGeom>
          <a:noFill/>
        </p:spPr>
        <p:txBody>
          <a:bodyPr wrap="square" rtlCol="0">
            <a:spAutoFit/>
          </a:bodyPr>
          <a:lstStyle/>
          <a:p>
            <a:r>
              <a:rPr lang="en-GB" sz="2000" b="1" dirty="0">
                <a:solidFill>
                  <a:srgbClr val="00B0F0"/>
                </a:solidFill>
              </a:rPr>
              <a:t>18 J</a:t>
            </a:r>
          </a:p>
        </p:txBody>
      </p:sp>
      <p:sp>
        <p:nvSpPr>
          <p:cNvPr id="32" name="TextBox 31">
            <a:extLst>
              <a:ext uri="{FF2B5EF4-FFF2-40B4-BE49-F238E27FC236}">
                <a16:creationId xmlns:a16="http://schemas.microsoft.com/office/drawing/2014/main" id="{AE293386-ADDE-49F8-BAF7-FC50DB8E52DE}"/>
              </a:ext>
            </a:extLst>
          </p:cNvPr>
          <p:cNvSpPr txBox="1"/>
          <p:nvPr/>
        </p:nvSpPr>
        <p:spPr>
          <a:xfrm>
            <a:off x="6582805" y="1096617"/>
            <a:ext cx="701560" cy="400110"/>
          </a:xfrm>
          <a:prstGeom prst="rect">
            <a:avLst/>
          </a:prstGeom>
          <a:noFill/>
        </p:spPr>
        <p:txBody>
          <a:bodyPr wrap="square" rtlCol="0">
            <a:spAutoFit/>
          </a:bodyPr>
          <a:lstStyle/>
          <a:p>
            <a:r>
              <a:rPr lang="en-GB" sz="2000" b="1" dirty="0">
                <a:solidFill>
                  <a:srgbClr val="00B0F0"/>
                </a:solidFill>
              </a:rPr>
              <a:t>19 J</a:t>
            </a:r>
          </a:p>
        </p:txBody>
      </p:sp>
      <p:sp>
        <p:nvSpPr>
          <p:cNvPr id="33" name="TextBox 32">
            <a:extLst>
              <a:ext uri="{FF2B5EF4-FFF2-40B4-BE49-F238E27FC236}">
                <a16:creationId xmlns:a16="http://schemas.microsoft.com/office/drawing/2014/main" id="{13C054D9-1534-4819-9B30-3F3DB8384FE1}"/>
              </a:ext>
            </a:extLst>
          </p:cNvPr>
          <p:cNvSpPr txBox="1"/>
          <p:nvPr/>
        </p:nvSpPr>
        <p:spPr>
          <a:xfrm>
            <a:off x="9372330" y="5734593"/>
            <a:ext cx="2386814" cy="707886"/>
          </a:xfrm>
          <a:prstGeom prst="rect">
            <a:avLst/>
          </a:prstGeom>
          <a:noFill/>
        </p:spPr>
        <p:txBody>
          <a:bodyPr wrap="square" rtlCol="0">
            <a:spAutoFit/>
          </a:bodyPr>
          <a:lstStyle/>
          <a:p>
            <a:r>
              <a:rPr lang="en-GB" sz="2000" dirty="0"/>
              <a:t>Based on all students registered at Reg25</a:t>
            </a:r>
          </a:p>
        </p:txBody>
      </p:sp>
      <p:sp>
        <p:nvSpPr>
          <p:cNvPr id="2" name="TextBox 1">
            <a:extLst>
              <a:ext uri="{FF2B5EF4-FFF2-40B4-BE49-F238E27FC236}">
                <a16:creationId xmlns:a16="http://schemas.microsoft.com/office/drawing/2014/main" id="{12A612D6-2FAF-4F4F-902B-5673F5DDD000}"/>
              </a:ext>
            </a:extLst>
          </p:cNvPr>
          <p:cNvSpPr txBox="1"/>
          <p:nvPr/>
        </p:nvSpPr>
        <p:spPr>
          <a:xfrm>
            <a:off x="7901540" y="2391941"/>
            <a:ext cx="3927294" cy="707886"/>
          </a:xfrm>
          <a:prstGeom prst="rect">
            <a:avLst/>
          </a:prstGeom>
          <a:noFill/>
        </p:spPr>
        <p:txBody>
          <a:bodyPr wrap="none" rtlCol="0">
            <a:spAutoFit/>
          </a:bodyPr>
          <a:lstStyle/>
          <a:p>
            <a:pPr algn="ctr"/>
            <a:r>
              <a:rPr lang="en-GB" sz="2000" b="1" i="1" dirty="0">
                <a:solidFill>
                  <a:srgbClr val="00B0F0"/>
                </a:solidFill>
              </a:rPr>
              <a:t>Remember: </a:t>
            </a:r>
          </a:p>
          <a:p>
            <a:pPr algn="ctr"/>
            <a:r>
              <a:rPr lang="en-GB" sz="2000" b="1" i="1" dirty="0">
                <a:solidFill>
                  <a:srgbClr val="00B0F0"/>
                </a:solidFill>
              </a:rPr>
              <a:t>Lower number =  better outcome </a:t>
            </a:r>
            <a:r>
              <a:rPr lang="en-GB" sz="2000" b="1" dirty="0">
                <a:solidFill>
                  <a:srgbClr val="00B0F0"/>
                </a:solidFill>
                <a:sym typeface="Wingdings" panose="05000000000000000000" pitchFamily="2" charset="2"/>
              </a:rPr>
              <a:t></a:t>
            </a:r>
            <a:endParaRPr lang="en-GB" sz="2000" b="1" dirty="0">
              <a:solidFill>
                <a:srgbClr val="00B0F0"/>
              </a:solidFill>
            </a:endParaRPr>
          </a:p>
        </p:txBody>
      </p:sp>
      <p:pic>
        <p:nvPicPr>
          <p:cNvPr id="20" name="Picture 19">
            <a:extLst>
              <a:ext uri="{FF2B5EF4-FFF2-40B4-BE49-F238E27FC236}">
                <a16:creationId xmlns:a16="http://schemas.microsoft.com/office/drawing/2014/main" id="{4536194D-E3AA-4BD6-BF6D-4776AE07EF4C}"/>
              </a:ext>
            </a:extLst>
          </p:cNvPr>
          <p:cNvPicPr>
            <a:picLocks noChangeAspect="1"/>
          </p:cNvPicPr>
          <p:nvPr/>
        </p:nvPicPr>
        <p:blipFill rotWithShape="1">
          <a:blip r:embed="rId4"/>
          <a:srcRect r="39883"/>
          <a:stretch/>
        </p:blipFill>
        <p:spPr>
          <a:xfrm>
            <a:off x="1138918" y="1312884"/>
            <a:ext cx="3121590" cy="2340429"/>
          </a:xfrm>
          <a:prstGeom prst="rect">
            <a:avLst/>
          </a:prstGeom>
        </p:spPr>
      </p:pic>
      <p:pic>
        <p:nvPicPr>
          <p:cNvPr id="21" name="Picture 20">
            <a:extLst>
              <a:ext uri="{FF2B5EF4-FFF2-40B4-BE49-F238E27FC236}">
                <a16:creationId xmlns:a16="http://schemas.microsoft.com/office/drawing/2014/main" id="{18AF22AC-77C4-4B09-AE24-A74E45251E6F}"/>
              </a:ext>
            </a:extLst>
          </p:cNvPr>
          <p:cNvPicPr>
            <a:picLocks noChangeAspect="1"/>
          </p:cNvPicPr>
          <p:nvPr/>
        </p:nvPicPr>
        <p:blipFill rotWithShape="1">
          <a:blip r:embed="rId5"/>
          <a:srcRect r="39883"/>
          <a:stretch/>
        </p:blipFill>
        <p:spPr>
          <a:xfrm>
            <a:off x="5150023" y="1361870"/>
            <a:ext cx="3121590" cy="2291443"/>
          </a:xfrm>
          <a:prstGeom prst="rect">
            <a:avLst/>
          </a:prstGeom>
        </p:spPr>
      </p:pic>
      <p:sp>
        <p:nvSpPr>
          <p:cNvPr id="22" name="TextBox 21">
            <a:extLst>
              <a:ext uri="{FF2B5EF4-FFF2-40B4-BE49-F238E27FC236}">
                <a16:creationId xmlns:a16="http://schemas.microsoft.com/office/drawing/2014/main" id="{C601EF7B-FAAC-40AD-A0D0-A5CE23626F24}"/>
              </a:ext>
            </a:extLst>
          </p:cNvPr>
          <p:cNvSpPr txBox="1"/>
          <p:nvPr/>
        </p:nvSpPr>
        <p:spPr>
          <a:xfrm>
            <a:off x="682507" y="844101"/>
            <a:ext cx="1574277" cy="369332"/>
          </a:xfrm>
          <a:prstGeom prst="rect">
            <a:avLst/>
          </a:prstGeom>
          <a:noFill/>
        </p:spPr>
        <p:txBody>
          <a:bodyPr wrap="none" rtlCol="0">
            <a:spAutoFit/>
          </a:bodyPr>
          <a:lstStyle/>
          <a:p>
            <a:r>
              <a:rPr lang="en-GB" b="1" dirty="0"/>
              <a:t>Module Result</a:t>
            </a:r>
          </a:p>
        </p:txBody>
      </p:sp>
    </p:spTree>
    <p:extLst>
      <p:ext uri="{BB962C8B-B14F-4D97-AF65-F5344CB8AC3E}">
        <p14:creationId xmlns:p14="http://schemas.microsoft.com/office/powerpoint/2010/main" val="188391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1DDC98-ADC8-4D62-95CB-C4664E19FB68}"/>
              </a:ext>
            </a:extLst>
          </p:cNvPr>
          <p:cNvGrpSpPr/>
          <p:nvPr/>
        </p:nvGrpSpPr>
        <p:grpSpPr>
          <a:xfrm>
            <a:off x="184640" y="2128731"/>
            <a:ext cx="3707190" cy="2600538"/>
            <a:chOff x="-191257" y="2208154"/>
            <a:chExt cx="3707190" cy="2600538"/>
          </a:xfrm>
        </p:grpSpPr>
        <p:pic>
          <p:nvPicPr>
            <p:cNvPr id="2" name="Picture 1">
              <a:extLst>
                <a:ext uri="{FF2B5EF4-FFF2-40B4-BE49-F238E27FC236}">
                  <a16:creationId xmlns:a16="http://schemas.microsoft.com/office/drawing/2014/main" id="{76942974-BACD-4E34-94BB-AA4E4B0B4EF4}"/>
                </a:ext>
              </a:extLst>
            </p:cNvPr>
            <p:cNvPicPr>
              <a:picLocks noChangeAspect="1"/>
            </p:cNvPicPr>
            <p:nvPr/>
          </p:nvPicPr>
          <p:blipFill rotWithShape="1">
            <a:blip r:embed="rId3"/>
            <a:srcRect l="60044" t="17128" r="18720" b="63838"/>
            <a:stretch/>
          </p:blipFill>
          <p:spPr>
            <a:xfrm>
              <a:off x="2063079" y="2210099"/>
              <a:ext cx="1352281" cy="566672"/>
            </a:xfrm>
            <a:prstGeom prst="rect">
              <a:avLst/>
            </a:prstGeom>
          </p:spPr>
        </p:pic>
        <p:pic>
          <p:nvPicPr>
            <p:cNvPr id="9" name="Picture 8">
              <a:extLst>
                <a:ext uri="{FF2B5EF4-FFF2-40B4-BE49-F238E27FC236}">
                  <a16:creationId xmlns:a16="http://schemas.microsoft.com/office/drawing/2014/main" id="{4E6D8D07-E268-465B-8EF4-E4E7EE54A11E}"/>
                </a:ext>
              </a:extLst>
            </p:cNvPr>
            <p:cNvPicPr>
              <a:picLocks noChangeAspect="1"/>
            </p:cNvPicPr>
            <p:nvPr/>
          </p:nvPicPr>
          <p:blipFill rotWithShape="1">
            <a:blip r:embed="rId3"/>
            <a:srcRect t="12653" r="41785"/>
            <a:stretch/>
          </p:blipFill>
          <p:spPr>
            <a:xfrm>
              <a:off x="-191257" y="2208154"/>
              <a:ext cx="3707190" cy="2600538"/>
            </a:xfrm>
            <a:prstGeom prst="rect">
              <a:avLst/>
            </a:prstGeom>
          </p:spPr>
        </p:pic>
      </p:grpSp>
      <p:sp>
        <p:nvSpPr>
          <p:cNvPr id="16" name="TextBox 15">
            <a:extLst>
              <a:ext uri="{FF2B5EF4-FFF2-40B4-BE49-F238E27FC236}">
                <a16:creationId xmlns:a16="http://schemas.microsoft.com/office/drawing/2014/main" id="{E66631F1-84EA-4E70-9901-70F889282B58}"/>
              </a:ext>
            </a:extLst>
          </p:cNvPr>
          <p:cNvSpPr txBox="1"/>
          <p:nvPr/>
        </p:nvSpPr>
        <p:spPr>
          <a:xfrm>
            <a:off x="8229600" y="5734593"/>
            <a:ext cx="3529544" cy="1015663"/>
          </a:xfrm>
          <a:prstGeom prst="rect">
            <a:avLst/>
          </a:prstGeom>
          <a:noFill/>
        </p:spPr>
        <p:txBody>
          <a:bodyPr wrap="square" rtlCol="0">
            <a:spAutoFit/>
          </a:bodyPr>
          <a:lstStyle/>
          <a:p>
            <a:r>
              <a:rPr lang="en-GB" sz="2000" dirty="0"/>
              <a:t>Based on all students registered at Reg25 who completed and had a predicted result </a:t>
            </a:r>
          </a:p>
        </p:txBody>
      </p:sp>
      <p:sp>
        <p:nvSpPr>
          <p:cNvPr id="17" name="TextBox 16">
            <a:extLst>
              <a:ext uri="{FF2B5EF4-FFF2-40B4-BE49-F238E27FC236}">
                <a16:creationId xmlns:a16="http://schemas.microsoft.com/office/drawing/2014/main" id="{DF0BD557-1611-436E-802F-9C27895BF5E2}"/>
              </a:ext>
            </a:extLst>
          </p:cNvPr>
          <p:cNvSpPr txBox="1"/>
          <p:nvPr/>
        </p:nvSpPr>
        <p:spPr>
          <a:xfrm>
            <a:off x="1331431" y="1603273"/>
            <a:ext cx="1791796" cy="461665"/>
          </a:xfrm>
          <a:prstGeom prst="rect">
            <a:avLst/>
          </a:prstGeom>
          <a:noFill/>
        </p:spPr>
        <p:txBody>
          <a:bodyPr wrap="square" rtlCol="0">
            <a:spAutoFit/>
          </a:bodyPr>
          <a:lstStyle/>
          <a:p>
            <a:r>
              <a:rPr lang="en-GB" sz="2400" b="1" dirty="0"/>
              <a:t>All students</a:t>
            </a:r>
          </a:p>
        </p:txBody>
      </p:sp>
      <p:grpSp>
        <p:nvGrpSpPr>
          <p:cNvPr id="4" name="Group 3">
            <a:extLst>
              <a:ext uri="{FF2B5EF4-FFF2-40B4-BE49-F238E27FC236}">
                <a16:creationId xmlns:a16="http://schemas.microsoft.com/office/drawing/2014/main" id="{15CD63C5-7590-4ABE-B999-FAD1027BB419}"/>
              </a:ext>
            </a:extLst>
          </p:cNvPr>
          <p:cNvGrpSpPr/>
          <p:nvPr/>
        </p:nvGrpSpPr>
        <p:grpSpPr>
          <a:xfrm>
            <a:off x="8229600" y="1645277"/>
            <a:ext cx="3489543" cy="3144859"/>
            <a:chOff x="4178869" y="1603273"/>
            <a:chExt cx="3489543" cy="3144859"/>
          </a:xfrm>
        </p:grpSpPr>
        <p:grpSp>
          <p:nvGrpSpPr>
            <p:cNvPr id="6" name="Group 5">
              <a:extLst>
                <a:ext uri="{FF2B5EF4-FFF2-40B4-BE49-F238E27FC236}">
                  <a16:creationId xmlns:a16="http://schemas.microsoft.com/office/drawing/2014/main" id="{DEB7BED7-E02F-4EE3-9506-6AF81A444600}"/>
                </a:ext>
              </a:extLst>
            </p:cNvPr>
            <p:cNvGrpSpPr/>
            <p:nvPr/>
          </p:nvGrpSpPr>
          <p:grpSpPr>
            <a:xfrm>
              <a:off x="4178869" y="2128731"/>
              <a:ext cx="3489543" cy="2619401"/>
              <a:chOff x="3790674" y="2189291"/>
              <a:chExt cx="3489543" cy="2619401"/>
            </a:xfrm>
          </p:grpSpPr>
          <p:pic>
            <p:nvPicPr>
              <p:cNvPr id="7" name="Picture 6">
                <a:extLst>
                  <a:ext uri="{FF2B5EF4-FFF2-40B4-BE49-F238E27FC236}">
                    <a16:creationId xmlns:a16="http://schemas.microsoft.com/office/drawing/2014/main" id="{15411F48-55C9-4AFA-83C8-B0B30D573499}"/>
                  </a:ext>
                </a:extLst>
              </p:cNvPr>
              <p:cNvPicPr>
                <a:picLocks noChangeAspect="1"/>
              </p:cNvPicPr>
              <p:nvPr/>
            </p:nvPicPr>
            <p:blipFill rotWithShape="1">
              <a:blip r:embed="rId4"/>
              <a:srcRect l="4287" t="12537" r="42593"/>
              <a:stretch/>
            </p:blipFill>
            <p:spPr>
              <a:xfrm>
                <a:off x="3790674" y="2208154"/>
                <a:ext cx="3387143" cy="2600538"/>
              </a:xfrm>
              <a:prstGeom prst="rect">
                <a:avLst/>
              </a:prstGeom>
            </p:spPr>
          </p:pic>
          <p:pic>
            <p:nvPicPr>
              <p:cNvPr id="8" name="Picture 7">
                <a:extLst>
                  <a:ext uri="{FF2B5EF4-FFF2-40B4-BE49-F238E27FC236}">
                    <a16:creationId xmlns:a16="http://schemas.microsoft.com/office/drawing/2014/main" id="{0AE323A8-B54B-41C3-8F49-759D0AADC556}"/>
                  </a:ext>
                </a:extLst>
              </p:cNvPr>
              <p:cNvPicPr>
                <a:picLocks noChangeAspect="1"/>
              </p:cNvPicPr>
              <p:nvPr/>
            </p:nvPicPr>
            <p:blipFill rotWithShape="1">
              <a:blip r:embed="rId4"/>
              <a:srcRect l="60730" t="14643" r="14023" b="64899"/>
              <a:stretch/>
            </p:blipFill>
            <p:spPr>
              <a:xfrm>
                <a:off x="5670357" y="2189291"/>
                <a:ext cx="1609860" cy="608289"/>
              </a:xfrm>
              <a:prstGeom prst="rect">
                <a:avLst/>
              </a:prstGeom>
            </p:spPr>
          </p:pic>
        </p:grpSp>
        <p:sp>
          <p:nvSpPr>
            <p:cNvPr id="18" name="TextBox 17">
              <a:extLst>
                <a:ext uri="{FF2B5EF4-FFF2-40B4-BE49-F238E27FC236}">
                  <a16:creationId xmlns:a16="http://schemas.microsoft.com/office/drawing/2014/main" id="{EA9FD822-9903-4814-940C-F23546277669}"/>
                </a:ext>
              </a:extLst>
            </p:cNvPr>
            <p:cNvSpPr txBox="1"/>
            <p:nvPr/>
          </p:nvSpPr>
          <p:spPr>
            <a:xfrm>
              <a:off x="4986528" y="1603273"/>
              <a:ext cx="2196232" cy="461665"/>
            </a:xfrm>
            <a:prstGeom prst="rect">
              <a:avLst/>
            </a:prstGeom>
            <a:noFill/>
          </p:spPr>
          <p:txBody>
            <a:bodyPr wrap="square" rtlCol="0">
              <a:spAutoFit/>
            </a:bodyPr>
            <a:lstStyle/>
            <a:p>
              <a:r>
                <a:rPr lang="en-GB" sz="2400" b="1" dirty="0">
                  <a:solidFill>
                    <a:srgbClr val="1348B3"/>
                  </a:solidFill>
                </a:rPr>
                <a:t>Not taking part</a:t>
              </a:r>
            </a:p>
          </p:txBody>
        </p:sp>
      </p:grpSp>
      <p:grpSp>
        <p:nvGrpSpPr>
          <p:cNvPr id="5" name="Group 4">
            <a:extLst>
              <a:ext uri="{FF2B5EF4-FFF2-40B4-BE49-F238E27FC236}">
                <a16:creationId xmlns:a16="http://schemas.microsoft.com/office/drawing/2014/main" id="{5C68885F-188D-437D-BEBA-73AD7C5B00CA}"/>
              </a:ext>
            </a:extLst>
          </p:cNvPr>
          <p:cNvGrpSpPr/>
          <p:nvPr/>
        </p:nvGrpSpPr>
        <p:grpSpPr>
          <a:xfrm>
            <a:off x="4234961" y="1645277"/>
            <a:ext cx="3387144" cy="3144859"/>
            <a:chOff x="8140091" y="1603273"/>
            <a:chExt cx="3387144" cy="3144859"/>
          </a:xfrm>
        </p:grpSpPr>
        <p:grpSp>
          <p:nvGrpSpPr>
            <p:cNvPr id="13" name="Group 12">
              <a:extLst>
                <a:ext uri="{FF2B5EF4-FFF2-40B4-BE49-F238E27FC236}">
                  <a16:creationId xmlns:a16="http://schemas.microsoft.com/office/drawing/2014/main" id="{6CE8CFDF-9E52-411A-AF79-7F17FF769A13}"/>
                </a:ext>
              </a:extLst>
            </p:cNvPr>
            <p:cNvGrpSpPr/>
            <p:nvPr/>
          </p:nvGrpSpPr>
          <p:grpSpPr>
            <a:xfrm>
              <a:off x="8140091" y="2147594"/>
              <a:ext cx="3387144" cy="2600538"/>
              <a:chOff x="8140091" y="2147594"/>
              <a:chExt cx="3387144" cy="2600538"/>
            </a:xfrm>
          </p:grpSpPr>
          <p:pic>
            <p:nvPicPr>
              <p:cNvPr id="10" name="Picture 9">
                <a:extLst>
                  <a:ext uri="{FF2B5EF4-FFF2-40B4-BE49-F238E27FC236}">
                    <a16:creationId xmlns:a16="http://schemas.microsoft.com/office/drawing/2014/main" id="{82F34C7E-CB2C-4657-95F3-168E0885FCE8}"/>
                  </a:ext>
                </a:extLst>
              </p:cNvPr>
              <p:cNvPicPr>
                <a:picLocks noChangeAspect="1"/>
              </p:cNvPicPr>
              <p:nvPr/>
            </p:nvPicPr>
            <p:blipFill rotWithShape="1">
              <a:blip r:embed="rId5"/>
              <a:srcRect l="4987" t="12653" r="42230"/>
              <a:stretch/>
            </p:blipFill>
            <p:spPr>
              <a:xfrm>
                <a:off x="8140091" y="2147594"/>
                <a:ext cx="3387144" cy="2600538"/>
              </a:xfrm>
              <a:prstGeom prst="rect">
                <a:avLst/>
              </a:prstGeom>
            </p:spPr>
          </p:pic>
          <p:pic>
            <p:nvPicPr>
              <p:cNvPr id="11" name="Picture 10">
                <a:extLst>
                  <a:ext uri="{FF2B5EF4-FFF2-40B4-BE49-F238E27FC236}">
                    <a16:creationId xmlns:a16="http://schemas.microsoft.com/office/drawing/2014/main" id="{2BB8D5C9-3BE7-4465-91F1-623BA7377273}"/>
                  </a:ext>
                </a:extLst>
              </p:cNvPr>
              <p:cNvPicPr>
                <a:picLocks noChangeAspect="1"/>
              </p:cNvPicPr>
              <p:nvPr/>
            </p:nvPicPr>
            <p:blipFill rotWithShape="1">
              <a:blip r:embed="rId5"/>
              <a:srcRect l="58998" t="16446" r="12704" b="66251"/>
              <a:stretch/>
            </p:blipFill>
            <p:spPr>
              <a:xfrm>
                <a:off x="9711314" y="2147594"/>
                <a:ext cx="1815921" cy="515155"/>
              </a:xfrm>
              <a:prstGeom prst="rect">
                <a:avLst/>
              </a:prstGeom>
            </p:spPr>
          </p:pic>
        </p:grpSp>
        <p:sp>
          <p:nvSpPr>
            <p:cNvPr id="19" name="TextBox 18">
              <a:extLst>
                <a:ext uri="{FF2B5EF4-FFF2-40B4-BE49-F238E27FC236}">
                  <a16:creationId xmlns:a16="http://schemas.microsoft.com/office/drawing/2014/main" id="{CBC3A7ED-5A44-4FF8-B270-D85864E9A2F1}"/>
                </a:ext>
              </a:extLst>
            </p:cNvPr>
            <p:cNvSpPr txBox="1"/>
            <p:nvPr/>
          </p:nvSpPr>
          <p:spPr>
            <a:xfrm>
              <a:off x="9181440" y="1603273"/>
              <a:ext cx="1791796" cy="461665"/>
            </a:xfrm>
            <a:prstGeom prst="rect">
              <a:avLst/>
            </a:prstGeom>
            <a:noFill/>
          </p:spPr>
          <p:txBody>
            <a:bodyPr wrap="square" rtlCol="0">
              <a:spAutoFit/>
            </a:bodyPr>
            <a:lstStyle/>
            <a:p>
              <a:r>
                <a:rPr lang="en-GB" sz="2400" b="1" dirty="0">
                  <a:solidFill>
                    <a:srgbClr val="00B050"/>
                  </a:solidFill>
                </a:rPr>
                <a:t>Taking part</a:t>
              </a:r>
            </a:p>
          </p:txBody>
        </p:sp>
      </p:grpSp>
      <p:sp>
        <p:nvSpPr>
          <p:cNvPr id="20" name="Title 1">
            <a:extLst>
              <a:ext uri="{FF2B5EF4-FFF2-40B4-BE49-F238E27FC236}">
                <a16:creationId xmlns:a16="http://schemas.microsoft.com/office/drawing/2014/main" id="{15967291-FD55-42E7-B021-E5EE1088D388}"/>
              </a:ext>
            </a:extLst>
          </p:cNvPr>
          <p:cNvSpPr txBox="1">
            <a:spLocks/>
          </p:cNvSpPr>
          <p:nvPr/>
        </p:nvSpPr>
        <p:spPr>
          <a:xfrm>
            <a:off x="283789" y="42250"/>
            <a:ext cx="11099018" cy="6585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Judging the effect of the ES: Predicted vs. actual results in 19J</a:t>
            </a:r>
          </a:p>
        </p:txBody>
      </p:sp>
    </p:spTree>
    <p:extLst>
      <p:ext uri="{BB962C8B-B14F-4D97-AF65-F5344CB8AC3E}">
        <p14:creationId xmlns:p14="http://schemas.microsoft.com/office/powerpoint/2010/main" val="396712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67F1A-4DA0-4874-A75B-63B56FCB6BCA}"/>
              </a:ext>
            </a:extLst>
          </p:cNvPr>
          <p:cNvSpPr>
            <a:spLocks noGrp="1"/>
          </p:cNvSpPr>
          <p:nvPr>
            <p:ph idx="1"/>
          </p:nvPr>
        </p:nvSpPr>
        <p:spPr>
          <a:xfrm>
            <a:off x="335280" y="2488406"/>
            <a:ext cx="11722608" cy="4034313"/>
          </a:xfrm>
        </p:spPr>
        <p:txBody>
          <a:bodyPr>
            <a:noAutofit/>
          </a:bodyPr>
          <a:lstStyle/>
          <a:p>
            <a:r>
              <a:rPr lang="en-GB" sz="2400" dirty="0"/>
              <a:t>Early Start was very popular with students</a:t>
            </a:r>
          </a:p>
          <a:p>
            <a:r>
              <a:rPr lang="en-GB" sz="2400" dirty="0"/>
              <a:t>Students used it primarily to get ahead rather than consolidate or prepare</a:t>
            </a:r>
          </a:p>
          <a:p>
            <a:r>
              <a:rPr lang="en-GB" sz="2400" dirty="0"/>
              <a:t>All aspects of support were valued highly by those students who participated in them (participation highest in tutorials and forum)</a:t>
            </a:r>
          </a:p>
          <a:p>
            <a:r>
              <a:rPr lang="en-GB" sz="2400" dirty="0"/>
              <a:t>Some students felt pressure to engage</a:t>
            </a:r>
          </a:p>
          <a:p>
            <a:r>
              <a:rPr lang="en-GB" sz="2400" dirty="0"/>
              <a:t>Retention (TMA01 submission and completion) is higher for students participating in the ES</a:t>
            </a:r>
          </a:p>
          <a:p>
            <a:r>
              <a:rPr lang="en-GB" sz="2400" dirty="0"/>
              <a:t>Students who participated in the Early Start in 18J had a statistically better module results</a:t>
            </a:r>
          </a:p>
          <a:p>
            <a:r>
              <a:rPr lang="en-GB" sz="2400" dirty="0"/>
              <a:t>In 19J the distribution of Module results was shifted towards better than predicted results for students who participated in the ES and there was a trend for better module results. </a:t>
            </a:r>
          </a:p>
          <a:p>
            <a:endParaRPr lang="en-GB" sz="2400" dirty="0"/>
          </a:p>
          <a:p>
            <a:endParaRPr lang="en-GB" sz="2400" dirty="0"/>
          </a:p>
        </p:txBody>
      </p:sp>
      <p:grpSp>
        <p:nvGrpSpPr>
          <p:cNvPr id="4" name="Group 3">
            <a:extLst>
              <a:ext uri="{FF2B5EF4-FFF2-40B4-BE49-F238E27FC236}">
                <a16:creationId xmlns:a16="http://schemas.microsoft.com/office/drawing/2014/main" id="{035D68F4-1D2C-4328-886F-4B57C83E1734}"/>
              </a:ext>
            </a:extLst>
          </p:cNvPr>
          <p:cNvGrpSpPr/>
          <p:nvPr/>
        </p:nvGrpSpPr>
        <p:grpSpPr>
          <a:xfrm>
            <a:off x="0" y="-10633"/>
            <a:ext cx="12191999" cy="2377301"/>
            <a:chOff x="0" y="-10633"/>
            <a:chExt cx="12191999" cy="2377301"/>
          </a:xfrm>
        </p:grpSpPr>
        <p:pic>
          <p:nvPicPr>
            <p:cNvPr id="5" name="Picture 4">
              <a:extLst>
                <a:ext uri="{FF2B5EF4-FFF2-40B4-BE49-F238E27FC236}">
                  <a16:creationId xmlns:a16="http://schemas.microsoft.com/office/drawing/2014/main" id="{7D604C2B-6B80-401E-A1F8-719B41CB0460}"/>
                </a:ext>
              </a:extLst>
            </p:cNvPr>
            <p:cNvPicPr>
              <a:picLocks noChangeAspect="1"/>
            </p:cNvPicPr>
            <p:nvPr/>
          </p:nvPicPr>
          <p:blipFill>
            <a:blip r:embed="rId3"/>
            <a:stretch>
              <a:fillRect/>
            </a:stretch>
          </p:blipFill>
          <p:spPr>
            <a:xfrm>
              <a:off x="6086474" y="0"/>
              <a:ext cx="6105525" cy="2366668"/>
            </a:xfrm>
            <a:prstGeom prst="rect">
              <a:avLst/>
            </a:prstGeom>
          </p:spPr>
        </p:pic>
        <p:sp>
          <p:nvSpPr>
            <p:cNvPr id="6" name="Rectangle 5">
              <a:extLst>
                <a:ext uri="{FF2B5EF4-FFF2-40B4-BE49-F238E27FC236}">
                  <a16:creationId xmlns:a16="http://schemas.microsoft.com/office/drawing/2014/main" id="{B6483EAA-EEE9-4724-9B59-875D217CB27C}"/>
                </a:ext>
              </a:extLst>
            </p:cNvPr>
            <p:cNvSpPr/>
            <p:nvPr/>
          </p:nvSpPr>
          <p:spPr>
            <a:xfrm>
              <a:off x="0" y="-10633"/>
              <a:ext cx="6086474" cy="23666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itle 1">
            <a:extLst>
              <a:ext uri="{FF2B5EF4-FFF2-40B4-BE49-F238E27FC236}">
                <a16:creationId xmlns:a16="http://schemas.microsoft.com/office/drawing/2014/main" id="{6A97A939-4A52-4B21-A753-49069AA1BB76}"/>
              </a:ext>
            </a:extLst>
          </p:cNvPr>
          <p:cNvSpPr txBox="1">
            <a:spLocks/>
          </p:cNvSpPr>
          <p:nvPr/>
        </p:nvSpPr>
        <p:spPr>
          <a:xfrm>
            <a:off x="353568" y="244715"/>
            <a:ext cx="5105400" cy="1053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Conclusions</a:t>
            </a:r>
          </a:p>
        </p:txBody>
      </p:sp>
    </p:spTree>
    <p:extLst>
      <p:ext uri="{BB962C8B-B14F-4D97-AF65-F5344CB8AC3E}">
        <p14:creationId xmlns:p14="http://schemas.microsoft.com/office/powerpoint/2010/main" val="377098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86757-EBD6-42F3-A5BC-3EE67A35859C}"/>
              </a:ext>
            </a:extLst>
          </p:cNvPr>
          <p:cNvSpPr>
            <a:spLocks noGrp="1"/>
          </p:cNvSpPr>
          <p:nvPr>
            <p:ph idx="1"/>
          </p:nvPr>
        </p:nvSpPr>
        <p:spPr>
          <a:xfrm>
            <a:off x="335280" y="2506662"/>
            <a:ext cx="11405616" cy="4208463"/>
          </a:xfrm>
        </p:spPr>
        <p:txBody>
          <a:bodyPr/>
          <a:lstStyle/>
          <a:p>
            <a:r>
              <a:rPr lang="en-GB" dirty="0"/>
              <a:t>S294 Early Start Tutors (Kate Fox, Trish </a:t>
            </a:r>
            <a:r>
              <a:rPr lang="en-GB" dirty="0" err="1"/>
              <a:t>Aldred</a:t>
            </a:r>
            <a:r>
              <a:rPr lang="en-GB" dirty="0"/>
              <a:t>, Heather Fraser, Jo </a:t>
            </a:r>
            <a:r>
              <a:rPr lang="en-GB" dirty="0" err="1"/>
              <a:t>Culross</a:t>
            </a:r>
            <a:r>
              <a:rPr lang="en-GB" dirty="0"/>
              <a:t>)</a:t>
            </a:r>
          </a:p>
          <a:p>
            <a:r>
              <a:rPr lang="en-GB" dirty="0"/>
              <a:t>Kate Fox (AL consultant on the project)</a:t>
            </a:r>
          </a:p>
          <a:p>
            <a:r>
              <a:rPr lang="en-GB" dirty="0"/>
              <a:t>Joy Wilson (CM)</a:t>
            </a:r>
          </a:p>
          <a:p>
            <a:r>
              <a:rPr lang="en-GB" dirty="0" err="1"/>
              <a:t>eSTEeM</a:t>
            </a:r>
            <a:endParaRPr lang="en-GB" dirty="0"/>
          </a:p>
          <a:p>
            <a:r>
              <a:rPr lang="en-GB" dirty="0"/>
              <a:t>Students who agreed to interviews</a:t>
            </a:r>
          </a:p>
          <a:p>
            <a:r>
              <a:rPr lang="en-GB" dirty="0"/>
              <a:t>Those who have supplied performance data</a:t>
            </a:r>
          </a:p>
          <a:p>
            <a:r>
              <a:rPr lang="en-GB" dirty="0"/>
              <a:t>Carole Calvert for advice on setting up the Early Start</a:t>
            </a:r>
          </a:p>
          <a:p>
            <a:endParaRPr lang="en-GB" dirty="0"/>
          </a:p>
          <a:p>
            <a:endParaRPr lang="en-GB" dirty="0"/>
          </a:p>
        </p:txBody>
      </p:sp>
      <p:grpSp>
        <p:nvGrpSpPr>
          <p:cNvPr id="4" name="Group 3">
            <a:extLst>
              <a:ext uri="{FF2B5EF4-FFF2-40B4-BE49-F238E27FC236}">
                <a16:creationId xmlns:a16="http://schemas.microsoft.com/office/drawing/2014/main" id="{DE1D82C4-9686-4363-959D-80848A2652CF}"/>
              </a:ext>
            </a:extLst>
          </p:cNvPr>
          <p:cNvGrpSpPr/>
          <p:nvPr/>
        </p:nvGrpSpPr>
        <p:grpSpPr>
          <a:xfrm>
            <a:off x="0" y="-10633"/>
            <a:ext cx="12191999" cy="2377301"/>
            <a:chOff x="0" y="-10633"/>
            <a:chExt cx="12191999" cy="2377301"/>
          </a:xfrm>
        </p:grpSpPr>
        <p:pic>
          <p:nvPicPr>
            <p:cNvPr id="5" name="Picture 4">
              <a:extLst>
                <a:ext uri="{FF2B5EF4-FFF2-40B4-BE49-F238E27FC236}">
                  <a16:creationId xmlns:a16="http://schemas.microsoft.com/office/drawing/2014/main" id="{88BAB7C7-24AF-4E5A-B997-BDBD0D5D6079}"/>
                </a:ext>
              </a:extLst>
            </p:cNvPr>
            <p:cNvPicPr>
              <a:picLocks noChangeAspect="1"/>
            </p:cNvPicPr>
            <p:nvPr/>
          </p:nvPicPr>
          <p:blipFill>
            <a:blip r:embed="rId3"/>
            <a:stretch>
              <a:fillRect/>
            </a:stretch>
          </p:blipFill>
          <p:spPr>
            <a:xfrm>
              <a:off x="6086474" y="0"/>
              <a:ext cx="6105525" cy="2366668"/>
            </a:xfrm>
            <a:prstGeom prst="rect">
              <a:avLst/>
            </a:prstGeom>
          </p:spPr>
        </p:pic>
        <p:sp>
          <p:nvSpPr>
            <p:cNvPr id="6" name="Rectangle 5">
              <a:extLst>
                <a:ext uri="{FF2B5EF4-FFF2-40B4-BE49-F238E27FC236}">
                  <a16:creationId xmlns:a16="http://schemas.microsoft.com/office/drawing/2014/main" id="{1E95603A-9B15-4B92-8C13-C874C79000AA}"/>
                </a:ext>
              </a:extLst>
            </p:cNvPr>
            <p:cNvSpPr/>
            <p:nvPr/>
          </p:nvSpPr>
          <p:spPr>
            <a:xfrm>
              <a:off x="0" y="-10633"/>
              <a:ext cx="6086474" cy="23666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31B3CEB8-F9D0-48D4-B11A-5FA47256F69C}"/>
              </a:ext>
            </a:extLst>
          </p:cNvPr>
          <p:cNvSpPr>
            <a:spLocks noGrp="1"/>
          </p:cNvSpPr>
          <p:nvPr>
            <p:ph type="title"/>
          </p:nvPr>
        </p:nvSpPr>
        <p:spPr>
          <a:xfrm>
            <a:off x="353568" y="244715"/>
            <a:ext cx="5105400" cy="1053733"/>
          </a:xfrm>
        </p:spPr>
        <p:txBody>
          <a:bodyPr/>
          <a:lstStyle/>
          <a:p>
            <a:r>
              <a:rPr lang="en-GB" dirty="0">
                <a:solidFill>
                  <a:schemeClr val="bg1"/>
                </a:solidFill>
              </a:rPr>
              <a:t>Acknowledgements</a:t>
            </a:r>
          </a:p>
        </p:txBody>
      </p:sp>
    </p:spTree>
    <p:extLst>
      <p:ext uri="{BB962C8B-B14F-4D97-AF65-F5344CB8AC3E}">
        <p14:creationId xmlns:p14="http://schemas.microsoft.com/office/powerpoint/2010/main" val="373415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967" y="2388439"/>
            <a:ext cx="10223202" cy="4401205"/>
          </a:xfrm>
          <a:prstGeom prst="rect">
            <a:avLst/>
          </a:prstGeom>
        </p:spPr>
        <p:txBody>
          <a:bodyPr wrap="square">
            <a:spAutoFit/>
          </a:bodyPr>
          <a:lstStyle/>
          <a:p>
            <a:r>
              <a:rPr lang="en-GB" sz="2000" b="1" dirty="0"/>
              <a:t>Aimed to:</a:t>
            </a:r>
          </a:p>
          <a:p>
            <a:pPr marL="285750" indent="-285750">
              <a:buFont typeface="Arial" panose="020B0604020202020204" pitchFamily="34" charset="0"/>
              <a:buChar char="•"/>
            </a:pPr>
            <a:r>
              <a:rPr lang="en-GB" sz="2000" dirty="0"/>
              <a:t>help students consolidate their prior study and gain confidence</a:t>
            </a:r>
          </a:p>
          <a:p>
            <a:pPr marL="285750" indent="-285750">
              <a:buFont typeface="Arial" panose="020B0604020202020204" pitchFamily="34" charset="0"/>
              <a:buChar char="•"/>
            </a:pPr>
            <a:r>
              <a:rPr lang="en-GB" sz="2000" dirty="0"/>
              <a:t>give students chance to reflect on, and potentially adjust, their study plans</a:t>
            </a:r>
          </a:p>
          <a:p>
            <a:endParaRPr lang="en-GB" sz="2000" dirty="0"/>
          </a:p>
          <a:p>
            <a:r>
              <a:rPr lang="en-GB" sz="2000" b="1" dirty="0"/>
              <a:t>From early July to early Sept – registered students had access to the website with: </a:t>
            </a:r>
          </a:p>
          <a:p>
            <a:pPr marL="285750" indent="-285750">
              <a:buFont typeface="Arial" panose="020B0604020202020204" pitchFamily="34" charset="0"/>
              <a:buChar char="•"/>
            </a:pPr>
            <a:r>
              <a:rPr lang="en-GB" sz="2000" dirty="0"/>
              <a:t>Forums moderated by ALs</a:t>
            </a:r>
          </a:p>
          <a:p>
            <a:pPr marL="285750" indent="-285750">
              <a:buFont typeface="Arial" panose="020B0604020202020204" pitchFamily="34" charset="0"/>
              <a:buChar char="•"/>
            </a:pPr>
            <a:r>
              <a:rPr lang="en-GB" sz="2000" dirty="0"/>
              <a:t>Online tutorials on core topics and skills</a:t>
            </a:r>
          </a:p>
          <a:p>
            <a:pPr marL="285750" indent="-285750">
              <a:buFont typeface="Arial" panose="020B0604020202020204" pitchFamily="34" charset="0"/>
              <a:buChar char="•"/>
            </a:pPr>
            <a:r>
              <a:rPr lang="en-GB" sz="2000" dirty="0"/>
              <a:t>‘AYRF S294?’ drop-in</a:t>
            </a:r>
          </a:p>
          <a:p>
            <a:pPr marL="285750" indent="-285750">
              <a:buFont typeface="Arial" panose="020B0604020202020204" pitchFamily="34" charset="0"/>
              <a:buChar char="•"/>
            </a:pPr>
            <a:r>
              <a:rPr lang="en-GB" sz="2000" i="0" dirty="0">
                <a:effectLst/>
              </a:rPr>
              <a:t>Preparatory resources – Module Guide, ‘AYRF S294?’, ‘Core concepts from level 1 study’ etc </a:t>
            </a:r>
          </a:p>
          <a:p>
            <a:pPr marL="285750" indent="-285750">
              <a:buFont typeface="Arial" panose="020B0604020202020204" pitchFamily="34" charset="0"/>
              <a:buChar char="•"/>
            </a:pPr>
            <a:r>
              <a:rPr lang="en-GB" sz="2000" dirty="0"/>
              <a:t>Module materials (online version of books, activities and quizzes)</a:t>
            </a:r>
          </a:p>
          <a:p>
            <a:pPr marL="285750" indent="-285750">
              <a:buFont typeface="Arial" panose="020B0604020202020204" pitchFamily="34" charset="0"/>
              <a:buChar char="•"/>
            </a:pPr>
            <a:r>
              <a:rPr lang="en-GB" sz="2000" i="0" dirty="0">
                <a:effectLst/>
              </a:rPr>
              <a:t>Journal Club opportunity</a:t>
            </a:r>
          </a:p>
          <a:p>
            <a:pPr marL="285750" indent="-285750">
              <a:buFont typeface="Arial" panose="020B0604020202020204" pitchFamily="34" charset="0"/>
              <a:buChar char="•"/>
            </a:pPr>
            <a:endParaRPr lang="en-GB" sz="2000" dirty="0"/>
          </a:p>
          <a:p>
            <a:r>
              <a:rPr lang="en-GB" sz="2000" dirty="0"/>
              <a:t>Could </a:t>
            </a:r>
            <a:r>
              <a:rPr lang="en-GB" sz="2000" b="1" u="sng" dirty="0"/>
              <a:t>not</a:t>
            </a:r>
            <a:r>
              <a:rPr lang="en-GB" sz="2000" dirty="0"/>
              <a:t> access </a:t>
            </a:r>
            <a:r>
              <a:rPr lang="en-GB" sz="2000" i="0" dirty="0">
                <a:effectLst/>
              </a:rPr>
              <a:t>TMAs</a:t>
            </a:r>
          </a:p>
          <a:p>
            <a:r>
              <a:rPr lang="en-GB" sz="2000" dirty="0"/>
              <a:t>After the ES: ES forums and tutorials were available as read / view-only</a:t>
            </a:r>
            <a:endParaRPr lang="en-GB" sz="2000" i="0" dirty="0">
              <a:effectLst/>
            </a:endParaRPr>
          </a:p>
        </p:txBody>
      </p:sp>
      <p:grpSp>
        <p:nvGrpSpPr>
          <p:cNvPr id="6" name="Group 5">
            <a:extLst>
              <a:ext uri="{FF2B5EF4-FFF2-40B4-BE49-F238E27FC236}">
                <a16:creationId xmlns:a16="http://schemas.microsoft.com/office/drawing/2014/main" id="{B5C42798-D80F-42C2-9574-D3B0C7622FA2}"/>
              </a:ext>
            </a:extLst>
          </p:cNvPr>
          <p:cNvGrpSpPr/>
          <p:nvPr/>
        </p:nvGrpSpPr>
        <p:grpSpPr>
          <a:xfrm>
            <a:off x="0" y="-10633"/>
            <a:ext cx="12191999" cy="2377301"/>
            <a:chOff x="0" y="-10633"/>
            <a:chExt cx="12191999" cy="2377301"/>
          </a:xfrm>
        </p:grpSpPr>
        <p:pic>
          <p:nvPicPr>
            <p:cNvPr id="7" name="Picture 6">
              <a:extLst>
                <a:ext uri="{FF2B5EF4-FFF2-40B4-BE49-F238E27FC236}">
                  <a16:creationId xmlns:a16="http://schemas.microsoft.com/office/drawing/2014/main" id="{D81C245A-B5EF-4305-A1C6-F3DAC69A2731}"/>
                </a:ext>
              </a:extLst>
            </p:cNvPr>
            <p:cNvPicPr>
              <a:picLocks noChangeAspect="1"/>
            </p:cNvPicPr>
            <p:nvPr/>
          </p:nvPicPr>
          <p:blipFill>
            <a:blip r:embed="rId3"/>
            <a:stretch>
              <a:fillRect/>
            </a:stretch>
          </p:blipFill>
          <p:spPr>
            <a:xfrm>
              <a:off x="6086474" y="0"/>
              <a:ext cx="6105525" cy="2366668"/>
            </a:xfrm>
            <a:prstGeom prst="rect">
              <a:avLst/>
            </a:prstGeom>
          </p:spPr>
        </p:pic>
        <p:sp>
          <p:nvSpPr>
            <p:cNvPr id="8" name="Rectangle 7">
              <a:extLst>
                <a:ext uri="{FF2B5EF4-FFF2-40B4-BE49-F238E27FC236}">
                  <a16:creationId xmlns:a16="http://schemas.microsoft.com/office/drawing/2014/main" id="{BB6081A7-9B62-4F9C-9179-A41C818C9E19}"/>
                </a:ext>
              </a:extLst>
            </p:cNvPr>
            <p:cNvSpPr/>
            <p:nvPr/>
          </p:nvSpPr>
          <p:spPr>
            <a:xfrm>
              <a:off x="0" y="-10633"/>
              <a:ext cx="6086474" cy="23666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p:cNvSpPr txBox="1"/>
          <p:nvPr/>
        </p:nvSpPr>
        <p:spPr>
          <a:xfrm>
            <a:off x="285727" y="213838"/>
            <a:ext cx="5401841" cy="1569660"/>
          </a:xfrm>
          <a:prstGeom prst="rect">
            <a:avLst/>
          </a:prstGeom>
          <a:noFill/>
        </p:spPr>
        <p:txBody>
          <a:bodyPr wrap="square" rtlCol="0">
            <a:spAutoFit/>
          </a:bodyPr>
          <a:lstStyle/>
          <a:p>
            <a:r>
              <a:rPr lang="en-GB" sz="4800" b="1" dirty="0">
                <a:solidFill>
                  <a:schemeClr val="bg1"/>
                </a:solidFill>
                <a:latin typeface="+mj-lt"/>
              </a:rPr>
              <a:t>What was the S294 Early Start?</a:t>
            </a:r>
          </a:p>
        </p:txBody>
      </p:sp>
    </p:spTree>
    <p:extLst>
      <p:ext uri="{BB962C8B-B14F-4D97-AF65-F5344CB8AC3E}">
        <p14:creationId xmlns:p14="http://schemas.microsoft.com/office/powerpoint/2010/main" val="30048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GB" sz="5400" b="1"/>
              <a:t>Evaluation</a:t>
            </a:r>
            <a:endParaRPr lang="en-US" sz="5400" b="1"/>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CE7327-CCF6-409A-8447-43620FC472CB}"/>
              </a:ext>
            </a:extLst>
          </p:cNvPr>
          <p:cNvGraphicFramePr>
            <a:graphicFrameLocks noGrp="1"/>
          </p:cNvGraphicFramePr>
          <p:nvPr>
            <p:ph idx="1"/>
            <p:extLst>
              <p:ext uri="{D42A27DB-BD31-4B8C-83A1-F6EECF244321}">
                <p14:modId xmlns:p14="http://schemas.microsoft.com/office/powerpoint/2010/main" val="4513904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21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95D684-3BD7-4F77-818B-16A840A0EE55}"/>
              </a:ext>
            </a:extLst>
          </p:cNvPr>
          <p:cNvSpPr/>
          <p:nvPr/>
        </p:nvSpPr>
        <p:spPr>
          <a:xfrm>
            <a:off x="682507" y="811429"/>
            <a:ext cx="7516577"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ED8276E-1E99-4AAD-9C79-2D078FCF9CF9}"/>
              </a:ext>
            </a:extLst>
          </p:cNvPr>
          <p:cNvGrpSpPr/>
          <p:nvPr/>
        </p:nvGrpSpPr>
        <p:grpSpPr>
          <a:xfrm>
            <a:off x="704851" y="1068857"/>
            <a:ext cx="2141380" cy="2772807"/>
            <a:chOff x="704851" y="1205674"/>
            <a:chExt cx="2141380" cy="2772807"/>
          </a:xfrm>
        </p:grpSpPr>
        <p:grpSp>
          <p:nvGrpSpPr>
            <p:cNvPr id="20" name="Group 19">
              <a:extLst>
                <a:ext uri="{FF2B5EF4-FFF2-40B4-BE49-F238E27FC236}">
                  <a16:creationId xmlns:a16="http://schemas.microsoft.com/office/drawing/2014/main" id="{F4749CFA-E171-45BC-8C1C-8EC217F805C9}"/>
                </a:ext>
              </a:extLst>
            </p:cNvPr>
            <p:cNvGrpSpPr/>
            <p:nvPr/>
          </p:nvGrpSpPr>
          <p:grpSpPr>
            <a:xfrm>
              <a:off x="704851" y="1521396"/>
              <a:ext cx="2141380" cy="2083285"/>
              <a:chOff x="704851" y="1521396"/>
              <a:chExt cx="2141380" cy="2083285"/>
            </a:xfrm>
          </p:grpSpPr>
          <p:pic>
            <p:nvPicPr>
              <p:cNvPr id="7" name="Picture 6">
                <a:extLst>
                  <a:ext uri="{FF2B5EF4-FFF2-40B4-BE49-F238E27FC236}">
                    <a16:creationId xmlns:a16="http://schemas.microsoft.com/office/drawing/2014/main" id="{86ADDA62-4DBE-4C52-B8F5-1074740756A1}"/>
                  </a:ext>
                </a:extLst>
              </p:cNvPr>
              <p:cNvPicPr>
                <a:picLocks noChangeAspect="1"/>
              </p:cNvPicPr>
              <p:nvPr/>
            </p:nvPicPr>
            <p:blipFill rotWithShape="1">
              <a:blip r:embed="rId3"/>
              <a:srcRect t="20918" r="51428"/>
              <a:stretch/>
            </p:blipFill>
            <p:spPr>
              <a:xfrm>
                <a:off x="704851" y="1521396"/>
                <a:ext cx="2141380" cy="2083285"/>
              </a:xfrm>
              <a:prstGeom prst="rect">
                <a:avLst/>
              </a:prstGeom>
            </p:spPr>
          </p:pic>
          <p:sp>
            <p:nvSpPr>
              <p:cNvPr id="9" name="TextBox 8">
                <a:extLst>
                  <a:ext uri="{FF2B5EF4-FFF2-40B4-BE49-F238E27FC236}">
                    <a16:creationId xmlns:a16="http://schemas.microsoft.com/office/drawing/2014/main" id="{3E020007-4ADA-497D-BE68-7F024798628F}"/>
                  </a:ext>
                </a:extLst>
              </p:cNvPr>
              <p:cNvSpPr txBox="1"/>
              <p:nvPr/>
            </p:nvSpPr>
            <p:spPr>
              <a:xfrm>
                <a:off x="1815921" y="2287509"/>
                <a:ext cx="758541" cy="369332"/>
              </a:xfrm>
              <a:prstGeom prst="rect">
                <a:avLst/>
              </a:prstGeom>
              <a:noFill/>
            </p:spPr>
            <p:txBody>
              <a:bodyPr wrap="none" rtlCol="0">
                <a:spAutoFit/>
              </a:bodyPr>
              <a:lstStyle/>
              <a:p>
                <a:r>
                  <a:rPr lang="en-GB" b="1" dirty="0"/>
                  <a:t>39.4%</a:t>
                </a:r>
              </a:p>
            </p:txBody>
          </p:sp>
          <p:sp>
            <p:nvSpPr>
              <p:cNvPr id="10" name="TextBox 9">
                <a:extLst>
                  <a:ext uri="{FF2B5EF4-FFF2-40B4-BE49-F238E27FC236}">
                    <a16:creationId xmlns:a16="http://schemas.microsoft.com/office/drawing/2014/main" id="{0D8F8684-F6C7-4D76-A2F2-D41041B6938A}"/>
                  </a:ext>
                </a:extLst>
              </p:cNvPr>
              <p:cNvSpPr txBox="1"/>
              <p:nvPr/>
            </p:nvSpPr>
            <p:spPr>
              <a:xfrm>
                <a:off x="959745" y="2656841"/>
                <a:ext cx="764953" cy="369332"/>
              </a:xfrm>
              <a:prstGeom prst="rect">
                <a:avLst/>
              </a:prstGeom>
              <a:noFill/>
            </p:spPr>
            <p:txBody>
              <a:bodyPr wrap="none" rtlCol="0">
                <a:spAutoFit/>
              </a:bodyPr>
              <a:lstStyle/>
              <a:p>
                <a:r>
                  <a:rPr lang="en-GB" b="1" dirty="0">
                    <a:solidFill>
                      <a:schemeClr val="bg1"/>
                    </a:solidFill>
                  </a:rPr>
                  <a:t>60.6%</a:t>
                </a:r>
              </a:p>
            </p:txBody>
          </p:sp>
        </p:grpSp>
        <p:sp>
          <p:nvSpPr>
            <p:cNvPr id="16" name="TextBox 15">
              <a:extLst>
                <a:ext uri="{FF2B5EF4-FFF2-40B4-BE49-F238E27FC236}">
                  <a16:creationId xmlns:a16="http://schemas.microsoft.com/office/drawing/2014/main" id="{FF5082F0-0676-4560-99B3-A5CB93DD568D}"/>
                </a:ext>
              </a:extLst>
            </p:cNvPr>
            <p:cNvSpPr txBox="1"/>
            <p:nvPr/>
          </p:nvSpPr>
          <p:spPr>
            <a:xfrm>
              <a:off x="895350" y="3578371"/>
              <a:ext cx="1950881" cy="400110"/>
            </a:xfrm>
            <a:prstGeom prst="rect">
              <a:avLst/>
            </a:prstGeom>
            <a:noFill/>
          </p:spPr>
          <p:txBody>
            <a:bodyPr wrap="square" rtlCol="0">
              <a:spAutoFit/>
            </a:bodyPr>
            <a:lstStyle/>
            <a:p>
              <a:r>
                <a:rPr lang="en-GB" sz="2000" dirty="0"/>
                <a:t>N=807 students</a:t>
              </a:r>
            </a:p>
          </p:txBody>
        </p:sp>
        <p:sp>
          <p:nvSpPr>
            <p:cNvPr id="27" name="TextBox 26">
              <a:extLst>
                <a:ext uri="{FF2B5EF4-FFF2-40B4-BE49-F238E27FC236}">
                  <a16:creationId xmlns:a16="http://schemas.microsoft.com/office/drawing/2014/main" id="{84751F27-657A-4ACE-8C9B-2287D231BFCA}"/>
                </a:ext>
              </a:extLst>
            </p:cNvPr>
            <p:cNvSpPr txBox="1"/>
            <p:nvPr/>
          </p:nvSpPr>
          <p:spPr>
            <a:xfrm>
              <a:off x="1391741" y="1205674"/>
              <a:ext cx="701560" cy="400110"/>
            </a:xfrm>
            <a:prstGeom prst="rect">
              <a:avLst/>
            </a:prstGeom>
            <a:noFill/>
          </p:spPr>
          <p:txBody>
            <a:bodyPr wrap="square" rtlCol="0">
              <a:spAutoFit/>
            </a:bodyPr>
            <a:lstStyle/>
            <a:p>
              <a:r>
                <a:rPr lang="en-GB" sz="2000" b="1" dirty="0">
                  <a:solidFill>
                    <a:srgbClr val="00B0F0"/>
                  </a:solidFill>
                </a:rPr>
                <a:t>18 J</a:t>
              </a:r>
            </a:p>
          </p:txBody>
        </p:sp>
      </p:grpSp>
      <p:grpSp>
        <p:nvGrpSpPr>
          <p:cNvPr id="4" name="Group 3">
            <a:extLst>
              <a:ext uri="{FF2B5EF4-FFF2-40B4-BE49-F238E27FC236}">
                <a16:creationId xmlns:a16="http://schemas.microsoft.com/office/drawing/2014/main" id="{BD0192CA-3EBE-45EB-A98A-89459B0CAB0D}"/>
              </a:ext>
            </a:extLst>
          </p:cNvPr>
          <p:cNvGrpSpPr/>
          <p:nvPr/>
        </p:nvGrpSpPr>
        <p:grpSpPr>
          <a:xfrm>
            <a:off x="3610613" y="1066893"/>
            <a:ext cx="2141380" cy="2751913"/>
            <a:chOff x="3885648" y="1226568"/>
            <a:chExt cx="2141380" cy="2751913"/>
          </a:xfrm>
        </p:grpSpPr>
        <p:grpSp>
          <p:nvGrpSpPr>
            <p:cNvPr id="19" name="Group 18">
              <a:extLst>
                <a:ext uri="{FF2B5EF4-FFF2-40B4-BE49-F238E27FC236}">
                  <a16:creationId xmlns:a16="http://schemas.microsoft.com/office/drawing/2014/main" id="{4E766E76-554D-48EA-A3A4-A7D599DAC2DA}"/>
                </a:ext>
              </a:extLst>
            </p:cNvPr>
            <p:cNvGrpSpPr/>
            <p:nvPr/>
          </p:nvGrpSpPr>
          <p:grpSpPr>
            <a:xfrm>
              <a:off x="3885648" y="1686717"/>
              <a:ext cx="2141380" cy="1955823"/>
              <a:chOff x="7078436" y="1735943"/>
              <a:chExt cx="2141380" cy="1955823"/>
            </a:xfrm>
          </p:grpSpPr>
          <p:pic>
            <p:nvPicPr>
              <p:cNvPr id="5" name="Picture 4">
                <a:extLst>
                  <a:ext uri="{FF2B5EF4-FFF2-40B4-BE49-F238E27FC236}">
                    <a16:creationId xmlns:a16="http://schemas.microsoft.com/office/drawing/2014/main" id="{BBED218C-B9C7-448C-A0E1-7C1C06F972DC}"/>
                  </a:ext>
                </a:extLst>
              </p:cNvPr>
              <p:cNvPicPr>
                <a:picLocks noChangeAspect="1"/>
              </p:cNvPicPr>
              <p:nvPr/>
            </p:nvPicPr>
            <p:blipFill rotWithShape="1">
              <a:blip r:embed="rId4"/>
              <a:srcRect t="25757" r="49235"/>
              <a:stretch/>
            </p:blipFill>
            <p:spPr>
              <a:xfrm>
                <a:off x="7078436" y="1735943"/>
                <a:ext cx="2141380" cy="1955823"/>
              </a:xfrm>
              <a:prstGeom prst="rect">
                <a:avLst/>
              </a:prstGeom>
            </p:spPr>
          </p:pic>
          <p:sp>
            <p:nvSpPr>
              <p:cNvPr id="11" name="TextBox 10">
                <a:extLst>
                  <a:ext uri="{FF2B5EF4-FFF2-40B4-BE49-F238E27FC236}">
                    <a16:creationId xmlns:a16="http://schemas.microsoft.com/office/drawing/2014/main" id="{4FFF8F98-2190-4571-9B97-51A95D9AF1FE}"/>
                  </a:ext>
                </a:extLst>
              </p:cNvPr>
              <p:cNvSpPr txBox="1"/>
              <p:nvPr/>
            </p:nvSpPr>
            <p:spPr>
              <a:xfrm>
                <a:off x="8180357" y="2285386"/>
                <a:ext cx="764953" cy="369332"/>
              </a:xfrm>
              <a:prstGeom prst="rect">
                <a:avLst/>
              </a:prstGeom>
              <a:noFill/>
            </p:spPr>
            <p:txBody>
              <a:bodyPr wrap="none" rtlCol="0">
                <a:spAutoFit/>
              </a:bodyPr>
              <a:lstStyle/>
              <a:p>
                <a:r>
                  <a:rPr lang="en-GB" b="1" dirty="0"/>
                  <a:t>28.5%</a:t>
                </a:r>
              </a:p>
            </p:txBody>
          </p:sp>
          <p:sp>
            <p:nvSpPr>
              <p:cNvPr id="12" name="TextBox 11">
                <a:extLst>
                  <a:ext uri="{FF2B5EF4-FFF2-40B4-BE49-F238E27FC236}">
                    <a16:creationId xmlns:a16="http://schemas.microsoft.com/office/drawing/2014/main" id="{5605AAE6-D7C2-46A1-8C2F-6C8C09D185EF}"/>
                  </a:ext>
                </a:extLst>
              </p:cNvPr>
              <p:cNvSpPr txBox="1"/>
              <p:nvPr/>
            </p:nvSpPr>
            <p:spPr>
              <a:xfrm>
                <a:off x="7324181" y="2654718"/>
                <a:ext cx="764953" cy="369332"/>
              </a:xfrm>
              <a:prstGeom prst="rect">
                <a:avLst/>
              </a:prstGeom>
              <a:noFill/>
            </p:spPr>
            <p:txBody>
              <a:bodyPr wrap="none" rtlCol="0">
                <a:spAutoFit/>
              </a:bodyPr>
              <a:lstStyle/>
              <a:p>
                <a:r>
                  <a:rPr lang="en-GB" b="1" dirty="0">
                    <a:solidFill>
                      <a:schemeClr val="bg1"/>
                    </a:solidFill>
                  </a:rPr>
                  <a:t>71.5%</a:t>
                </a:r>
              </a:p>
            </p:txBody>
          </p:sp>
        </p:grpSp>
        <p:sp>
          <p:nvSpPr>
            <p:cNvPr id="17" name="TextBox 16">
              <a:extLst>
                <a:ext uri="{FF2B5EF4-FFF2-40B4-BE49-F238E27FC236}">
                  <a16:creationId xmlns:a16="http://schemas.microsoft.com/office/drawing/2014/main" id="{13E45999-8F5F-43AF-BD86-3074EC02E938}"/>
                </a:ext>
              </a:extLst>
            </p:cNvPr>
            <p:cNvSpPr txBox="1"/>
            <p:nvPr/>
          </p:nvSpPr>
          <p:spPr>
            <a:xfrm>
              <a:off x="4055191" y="3578371"/>
              <a:ext cx="1856212" cy="400110"/>
            </a:xfrm>
            <a:prstGeom prst="rect">
              <a:avLst/>
            </a:prstGeom>
            <a:noFill/>
          </p:spPr>
          <p:txBody>
            <a:bodyPr wrap="square" rtlCol="0">
              <a:spAutoFit/>
            </a:bodyPr>
            <a:lstStyle/>
            <a:p>
              <a:r>
                <a:rPr lang="en-GB" sz="2000" dirty="0"/>
                <a:t>N=729 students</a:t>
              </a:r>
            </a:p>
          </p:txBody>
        </p:sp>
        <p:sp>
          <p:nvSpPr>
            <p:cNvPr id="28" name="TextBox 27">
              <a:extLst>
                <a:ext uri="{FF2B5EF4-FFF2-40B4-BE49-F238E27FC236}">
                  <a16:creationId xmlns:a16="http://schemas.microsoft.com/office/drawing/2014/main" id="{B725F26C-9F37-4C27-8583-00A78EAE09A4}"/>
                </a:ext>
              </a:extLst>
            </p:cNvPr>
            <p:cNvSpPr txBox="1"/>
            <p:nvPr/>
          </p:nvSpPr>
          <p:spPr>
            <a:xfrm>
              <a:off x="4582281" y="1226568"/>
              <a:ext cx="701560" cy="400110"/>
            </a:xfrm>
            <a:prstGeom prst="rect">
              <a:avLst/>
            </a:prstGeom>
            <a:noFill/>
          </p:spPr>
          <p:txBody>
            <a:bodyPr wrap="square" rtlCol="0">
              <a:spAutoFit/>
            </a:bodyPr>
            <a:lstStyle/>
            <a:p>
              <a:r>
                <a:rPr lang="en-GB" sz="2000" b="1" dirty="0">
                  <a:solidFill>
                    <a:srgbClr val="00B0F0"/>
                  </a:solidFill>
                </a:rPr>
                <a:t>19 J</a:t>
              </a:r>
            </a:p>
          </p:txBody>
        </p:sp>
      </p:grpSp>
      <p:sp>
        <p:nvSpPr>
          <p:cNvPr id="41" name="Title 1">
            <a:extLst>
              <a:ext uri="{FF2B5EF4-FFF2-40B4-BE49-F238E27FC236}">
                <a16:creationId xmlns:a16="http://schemas.microsoft.com/office/drawing/2014/main" id="{295779ED-F216-4C3C-AB42-96804F4E07BA}"/>
              </a:ext>
            </a:extLst>
          </p:cNvPr>
          <p:cNvSpPr txBox="1">
            <a:spLocks/>
          </p:cNvSpPr>
          <p:nvPr/>
        </p:nvSpPr>
        <p:spPr>
          <a:xfrm>
            <a:off x="283789" y="42250"/>
            <a:ext cx="10358271"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Who takes up the Early Start?</a:t>
            </a:r>
          </a:p>
        </p:txBody>
      </p:sp>
      <p:sp>
        <p:nvSpPr>
          <p:cNvPr id="44" name="TextBox 43">
            <a:extLst>
              <a:ext uri="{FF2B5EF4-FFF2-40B4-BE49-F238E27FC236}">
                <a16:creationId xmlns:a16="http://schemas.microsoft.com/office/drawing/2014/main" id="{464F69B4-3051-4747-9B43-F0CCBDAFB6CB}"/>
              </a:ext>
            </a:extLst>
          </p:cNvPr>
          <p:cNvSpPr txBox="1"/>
          <p:nvPr/>
        </p:nvSpPr>
        <p:spPr>
          <a:xfrm>
            <a:off x="8842443" y="5734593"/>
            <a:ext cx="2916701" cy="707886"/>
          </a:xfrm>
          <a:prstGeom prst="rect">
            <a:avLst/>
          </a:prstGeom>
          <a:noFill/>
        </p:spPr>
        <p:txBody>
          <a:bodyPr wrap="square" rtlCol="0">
            <a:spAutoFit/>
          </a:bodyPr>
          <a:lstStyle/>
          <a:p>
            <a:r>
              <a:rPr lang="en-GB" sz="2000" dirty="0"/>
              <a:t>Based on all students registered at Module Start</a:t>
            </a:r>
          </a:p>
        </p:txBody>
      </p:sp>
      <p:sp>
        <p:nvSpPr>
          <p:cNvPr id="45" name="TextBox 44">
            <a:extLst>
              <a:ext uri="{FF2B5EF4-FFF2-40B4-BE49-F238E27FC236}">
                <a16:creationId xmlns:a16="http://schemas.microsoft.com/office/drawing/2014/main" id="{917EB29B-0480-4161-AB1E-B73412E5DE99}"/>
              </a:ext>
            </a:extLst>
          </p:cNvPr>
          <p:cNvSpPr txBox="1"/>
          <p:nvPr/>
        </p:nvSpPr>
        <p:spPr>
          <a:xfrm>
            <a:off x="682507" y="813323"/>
            <a:ext cx="2880959" cy="400110"/>
          </a:xfrm>
          <a:prstGeom prst="rect">
            <a:avLst/>
          </a:prstGeom>
          <a:noFill/>
        </p:spPr>
        <p:txBody>
          <a:bodyPr wrap="square" rtlCol="0">
            <a:spAutoFit/>
          </a:bodyPr>
          <a:lstStyle/>
          <a:p>
            <a:r>
              <a:rPr lang="en-GB" sz="2000" b="1" u="sng" dirty="0"/>
              <a:t>Participation</a:t>
            </a:r>
          </a:p>
        </p:txBody>
      </p:sp>
      <p:sp>
        <p:nvSpPr>
          <p:cNvPr id="29" name="Rectangle 28">
            <a:extLst>
              <a:ext uri="{FF2B5EF4-FFF2-40B4-BE49-F238E27FC236}">
                <a16:creationId xmlns:a16="http://schemas.microsoft.com/office/drawing/2014/main" id="{FD0B3349-BF7F-4D6B-85AA-72A809BD4C71}"/>
              </a:ext>
            </a:extLst>
          </p:cNvPr>
          <p:cNvSpPr/>
          <p:nvPr/>
        </p:nvSpPr>
        <p:spPr>
          <a:xfrm>
            <a:off x="682507" y="4542290"/>
            <a:ext cx="6991512" cy="69582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F2553AD-9F64-44A8-A730-356CDC782ECB}"/>
              </a:ext>
            </a:extLst>
          </p:cNvPr>
          <p:cNvGrpSpPr/>
          <p:nvPr/>
        </p:nvGrpSpPr>
        <p:grpSpPr>
          <a:xfrm>
            <a:off x="682507" y="4522151"/>
            <a:ext cx="7102839" cy="715961"/>
            <a:chOff x="5138303" y="841450"/>
            <a:chExt cx="7102839" cy="715961"/>
          </a:xfrm>
        </p:grpSpPr>
        <p:grpSp>
          <p:nvGrpSpPr>
            <p:cNvPr id="18" name="Group 17">
              <a:extLst>
                <a:ext uri="{FF2B5EF4-FFF2-40B4-BE49-F238E27FC236}">
                  <a16:creationId xmlns:a16="http://schemas.microsoft.com/office/drawing/2014/main" id="{143290A1-AF14-43D5-9342-B06780667794}"/>
                </a:ext>
              </a:extLst>
            </p:cNvPr>
            <p:cNvGrpSpPr/>
            <p:nvPr/>
          </p:nvGrpSpPr>
          <p:grpSpPr>
            <a:xfrm>
              <a:off x="5138303" y="867526"/>
              <a:ext cx="2884135" cy="689885"/>
              <a:chOff x="3090931" y="4391696"/>
              <a:chExt cx="2884135" cy="689885"/>
            </a:xfrm>
          </p:grpSpPr>
          <p:pic>
            <p:nvPicPr>
              <p:cNvPr id="13" name="Picture 12">
                <a:extLst>
                  <a:ext uri="{FF2B5EF4-FFF2-40B4-BE49-F238E27FC236}">
                    <a16:creationId xmlns:a16="http://schemas.microsoft.com/office/drawing/2014/main" id="{969C314B-9250-4513-9FFF-3EE26626DBEC}"/>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14" name="TextBox 13">
                <a:extLst>
                  <a:ext uri="{FF2B5EF4-FFF2-40B4-BE49-F238E27FC236}">
                    <a16:creationId xmlns:a16="http://schemas.microsoft.com/office/drawing/2014/main" id="{8C0E5300-22CF-46E5-A3DC-27D361CA62BB}"/>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15" name="TextBox 14">
                <a:extLst>
                  <a:ext uri="{FF2B5EF4-FFF2-40B4-BE49-F238E27FC236}">
                    <a16:creationId xmlns:a16="http://schemas.microsoft.com/office/drawing/2014/main" id="{323BF7EA-6AAC-4678-9704-FD70ED040F92}"/>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3" name="TextBox 2">
              <a:extLst>
                <a:ext uri="{FF2B5EF4-FFF2-40B4-BE49-F238E27FC236}">
                  <a16:creationId xmlns:a16="http://schemas.microsoft.com/office/drawing/2014/main" id="{16B59754-7EAA-490D-8F6A-F0F56273A671}"/>
                </a:ext>
              </a:extLst>
            </p:cNvPr>
            <p:cNvSpPr txBox="1"/>
            <p:nvPr/>
          </p:nvSpPr>
          <p:spPr>
            <a:xfrm>
              <a:off x="7480030" y="841450"/>
              <a:ext cx="4761112" cy="400110"/>
            </a:xfrm>
            <a:prstGeom prst="rect">
              <a:avLst/>
            </a:prstGeom>
            <a:noFill/>
          </p:spPr>
          <p:txBody>
            <a:bodyPr wrap="none" rtlCol="0">
              <a:spAutoFit/>
            </a:bodyPr>
            <a:lstStyle/>
            <a:p>
              <a:r>
                <a:rPr lang="en-GB" sz="2000" dirty="0"/>
                <a:t> := viewed or created a post in the ES Forum</a:t>
              </a:r>
            </a:p>
          </p:txBody>
        </p:sp>
        <p:sp>
          <p:nvSpPr>
            <p:cNvPr id="26" name="TextBox 25">
              <a:extLst>
                <a:ext uri="{FF2B5EF4-FFF2-40B4-BE49-F238E27FC236}">
                  <a16:creationId xmlns:a16="http://schemas.microsoft.com/office/drawing/2014/main" id="{88D9C124-A792-44B5-8CF8-1A23AED9A571}"/>
                </a:ext>
              </a:extLst>
            </p:cNvPr>
            <p:cNvSpPr txBox="1"/>
            <p:nvPr/>
          </p:nvSpPr>
          <p:spPr>
            <a:xfrm>
              <a:off x="7815433" y="1137514"/>
              <a:ext cx="3300391" cy="400110"/>
            </a:xfrm>
            <a:prstGeom prst="rect">
              <a:avLst/>
            </a:prstGeom>
            <a:noFill/>
          </p:spPr>
          <p:txBody>
            <a:bodyPr wrap="none" rtlCol="0">
              <a:spAutoFit/>
            </a:bodyPr>
            <a:lstStyle/>
            <a:p>
              <a:r>
                <a:rPr lang="en-GB" sz="2000" dirty="0"/>
                <a:t> := not active on the ES Forum</a:t>
              </a:r>
            </a:p>
          </p:txBody>
        </p:sp>
      </p:grpSp>
    </p:spTree>
    <p:extLst>
      <p:ext uri="{BB962C8B-B14F-4D97-AF65-F5344CB8AC3E}">
        <p14:creationId xmlns:p14="http://schemas.microsoft.com/office/powerpoint/2010/main" val="183457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95D684-3BD7-4F77-818B-16A840A0EE55}"/>
              </a:ext>
            </a:extLst>
          </p:cNvPr>
          <p:cNvSpPr/>
          <p:nvPr/>
        </p:nvSpPr>
        <p:spPr>
          <a:xfrm>
            <a:off x="635359" y="772139"/>
            <a:ext cx="7516577"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ED8276E-1E99-4AAD-9C79-2D078FCF9CF9}"/>
              </a:ext>
            </a:extLst>
          </p:cNvPr>
          <p:cNvGrpSpPr/>
          <p:nvPr/>
        </p:nvGrpSpPr>
        <p:grpSpPr>
          <a:xfrm>
            <a:off x="704851" y="1068857"/>
            <a:ext cx="2141380" cy="2772807"/>
            <a:chOff x="704851" y="1205674"/>
            <a:chExt cx="2141380" cy="2772807"/>
          </a:xfrm>
        </p:grpSpPr>
        <p:grpSp>
          <p:nvGrpSpPr>
            <p:cNvPr id="20" name="Group 19">
              <a:extLst>
                <a:ext uri="{FF2B5EF4-FFF2-40B4-BE49-F238E27FC236}">
                  <a16:creationId xmlns:a16="http://schemas.microsoft.com/office/drawing/2014/main" id="{F4749CFA-E171-45BC-8C1C-8EC217F805C9}"/>
                </a:ext>
              </a:extLst>
            </p:cNvPr>
            <p:cNvGrpSpPr/>
            <p:nvPr/>
          </p:nvGrpSpPr>
          <p:grpSpPr>
            <a:xfrm>
              <a:off x="704851" y="1521396"/>
              <a:ext cx="2141380" cy="2083285"/>
              <a:chOff x="704851" y="1521396"/>
              <a:chExt cx="2141380" cy="2083285"/>
            </a:xfrm>
          </p:grpSpPr>
          <p:pic>
            <p:nvPicPr>
              <p:cNvPr id="7" name="Picture 6">
                <a:extLst>
                  <a:ext uri="{FF2B5EF4-FFF2-40B4-BE49-F238E27FC236}">
                    <a16:creationId xmlns:a16="http://schemas.microsoft.com/office/drawing/2014/main" id="{86ADDA62-4DBE-4C52-B8F5-1074740756A1}"/>
                  </a:ext>
                </a:extLst>
              </p:cNvPr>
              <p:cNvPicPr>
                <a:picLocks noChangeAspect="1"/>
              </p:cNvPicPr>
              <p:nvPr/>
            </p:nvPicPr>
            <p:blipFill rotWithShape="1">
              <a:blip r:embed="rId3"/>
              <a:srcRect t="20918" r="51428"/>
              <a:stretch/>
            </p:blipFill>
            <p:spPr>
              <a:xfrm>
                <a:off x="704851" y="1521396"/>
                <a:ext cx="2141380" cy="2083285"/>
              </a:xfrm>
              <a:prstGeom prst="rect">
                <a:avLst/>
              </a:prstGeom>
            </p:spPr>
          </p:pic>
          <p:sp>
            <p:nvSpPr>
              <p:cNvPr id="9" name="TextBox 8">
                <a:extLst>
                  <a:ext uri="{FF2B5EF4-FFF2-40B4-BE49-F238E27FC236}">
                    <a16:creationId xmlns:a16="http://schemas.microsoft.com/office/drawing/2014/main" id="{3E020007-4ADA-497D-BE68-7F024798628F}"/>
                  </a:ext>
                </a:extLst>
              </p:cNvPr>
              <p:cNvSpPr txBox="1"/>
              <p:nvPr/>
            </p:nvSpPr>
            <p:spPr>
              <a:xfrm>
                <a:off x="1815921" y="2287509"/>
                <a:ext cx="758541" cy="369332"/>
              </a:xfrm>
              <a:prstGeom prst="rect">
                <a:avLst/>
              </a:prstGeom>
              <a:noFill/>
            </p:spPr>
            <p:txBody>
              <a:bodyPr wrap="none" rtlCol="0">
                <a:spAutoFit/>
              </a:bodyPr>
              <a:lstStyle/>
              <a:p>
                <a:r>
                  <a:rPr lang="en-GB" b="1" dirty="0"/>
                  <a:t>39.4%</a:t>
                </a:r>
              </a:p>
            </p:txBody>
          </p:sp>
          <p:sp>
            <p:nvSpPr>
              <p:cNvPr id="10" name="TextBox 9">
                <a:extLst>
                  <a:ext uri="{FF2B5EF4-FFF2-40B4-BE49-F238E27FC236}">
                    <a16:creationId xmlns:a16="http://schemas.microsoft.com/office/drawing/2014/main" id="{0D8F8684-F6C7-4D76-A2F2-D41041B6938A}"/>
                  </a:ext>
                </a:extLst>
              </p:cNvPr>
              <p:cNvSpPr txBox="1"/>
              <p:nvPr/>
            </p:nvSpPr>
            <p:spPr>
              <a:xfrm>
                <a:off x="959745" y="2656841"/>
                <a:ext cx="764953" cy="369332"/>
              </a:xfrm>
              <a:prstGeom prst="rect">
                <a:avLst/>
              </a:prstGeom>
              <a:noFill/>
            </p:spPr>
            <p:txBody>
              <a:bodyPr wrap="none" rtlCol="0">
                <a:spAutoFit/>
              </a:bodyPr>
              <a:lstStyle/>
              <a:p>
                <a:r>
                  <a:rPr lang="en-GB" b="1" dirty="0">
                    <a:solidFill>
                      <a:schemeClr val="bg1"/>
                    </a:solidFill>
                  </a:rPr>
                  <a:t>60.6%</a:t>
                </a:r>
              </a:p>
            </p:txBody>
          </p:sp>
        </p:grpSp>
        <p:sp>
          <p:nvSpPr>
            <p:cNvPr id="16" name="TextBox 15">
              <a:extLst>
                <a:ext uri="{FF2B5EF4-FFF2-40B4-BE49-F238E27FC236}">
                  <a16:creationId xmlns:a16="http://schemas.microsoft.com/office/drawing/2014/main" id="{FF5082F0-0676-4560-99B3-A5CB93DD568D}"/>
                </a:ext>
              </a:extLst>
            </p:cNvPr>
            <p:cNvSpPr txBox="1"/>
            <p:nvPr/>
          </p:nvSpPr>
          <p:spPr>
            <a:xfrm>
              <a:off x="895350" y="3578371"/>
              <a:ext cx="1950881" cy="400110"/>
            </a:xfrm>
            <a:prstGeom prst="rect">
              <a:avLst/>
            </a:prstGeom>
            <a:noFill/>
          </p:spPr>
          <p:txBody>
            <a:bodyPr wrap="square" rtlCol="0">
              <a:spAutoFit/>
            </a:bodyPr>
            <a:lstStyle/>
            <a:p>
              <a:r>
                <a:rPr lang="en-GB" sz="2000" dirty="0"/>
                <a:t>N=807 students</a:t>
              </a:r>
            </a:p>
          </p:txBody>
        </p:sp>
        <p:sp>
          <p:nvSpPr>
            <p:cNvPr id="27" name="TextBox 26">
              <a:extLst>
                <a:ext uri="{FF2B5EF4-FFF2-40B4-BE49-F238E27FC236}">
                  <a16:creationId xmlns:a16="http://schemas.microsoft.com/office/drawing/2014/main" id="{84751F27-657A-4ACE-8C9B-2287D231BFCA}"/>
                </a:ext>
              </a:extLst>
            </p:cNvPr>
            <p:cNvSpPr txBox="1"/>
            <p:nvPr/>
          </p:nvSpPr>
          <p:spPr>
            <a:xfrm>
              <a:off x="1391741" y="1205674"/>
              <a:ext cx="701560" cy="400110"/>
            </a:xfrm>
            <a:prstGeom prst="rect">
              <a:avLst/>
            </a:prstGeom>
            <a:noFill/>
          </p:spPr>
          <p:txBody>
            <a:bodyPr wrap="square" rtlCol="0">
              <a:spAutoFit/>
            </a:bodyPr>
            <a:lstStyle/>
            <a:p>
              <a:r>
                <a:rPr lang="en-GB" sz="2000" b="1" dirty="0">
                  <a:solidFill>
                    <a:srgbClr val="00B0F0"/>
                  </a:solidFill>
                </a:rPr>
                <a:t>18 J</a:t>
              </a:r>
            </a:p>
          </p:txBody>
        </p:sp>
      </p:grpSp>
      <p:grpSp>
        <p:nvGrpSpPr>
          <p:cNvPr id="4" name="Group 3">
            <a:extLst>
              <a:ext uri="{FF2B5EF4-FFF2-40B4-BE49-F238E27FC236}">
                <a16:creationId xmlns:a16="http://schemas.microsoft.com/office/drawing/2014/main" id="{BD0192CA-3EBE-45EB-A98A-89459B0CAB0D}"/>
              </a:ext>
            </a:extLst>
          </p:cNvPr>
          <p:cNvGrpSpPr/>
          <p:nvPr/>
        </p:nvGrpSpPr>
        <p:grpSpPr>
          <a:xfrm>
            <a:off x="3610613" y="1066893"/>
            <a:ext cx="2141380" cy="2751913"/>
            <a:chOff x="3885648" y="1226568"/>
            <a:chExt cx="2141380" cy="2751913"/>
          </a:xfrm>
        </p:grpSpPr>
        <p:grpSp>
          <p:nvGrpSpPr>
            <p:cNvPr id="19" name="Group 18">
              <a:extLst>
                <a:ext uri="{FF2B5EF4-FFF2-40B4-BE49-F238E27FC236}">
                  <a16:creationId xmlns:a16="http://schemas.microsoft.com/office/drawing/2014/main" id="{4E766E76-554D-48EA-A3A4-A7D599DAC2DA}"/>
                </a:ext>
              </a:extLst>
            </p:cNvPr>
            <p:cNvGrpSpPr/>
            <p:nvPr/>
          </p:nvGrpSpPr>
          <p:grpSpPr>
            <a:xfrm>
              <a:off x="3885648" y="1686717"/>
              <a:ext cx="2141380" cy="1955823"/>
              <a:chOff x="7078436" y="1735943"/>
              <a:chExt cx="2141380" cy="1955823"/>
            </a:xfrm>
          </p:grpSpPr>
          <p:pic>
            <p:nvPicPr>
              <p:cNvPr id="5" name="Picture 4">
                <a:extLst>
                  <a:ext uri="{FF2B5EF4-FFF2-40B4-BE49-F238E27FC236}">
                    <a16:creationId xmlns:a16="http://schemas.microsoft.com/office/drawing/2014/main" id="{BBED218C-B9C7-448C-A0E1-7C1C06F972DC}"/>
                  </a:ext>
                </a:extLst>
              </p:cNvPr>
              <p:cNvPicPr>
                <a:picLocks noChangeAspect="1"/>
              </p:cNvPicPr>
              <p:nvPr/>
            </p:nvPicPr>
            <p:blipFill rotWithShape="1">
              <a:blip r:embed="rId4"/>
              <a:srcRect t="25757" r="49235"/>
              <a:stretch/>
            </p:blipFill>
            <p:spPr>
              <a:xfrm>
                <a:off x="7078436" y="1735943"/>
                <a:ext cx="2141380" cy="1955823"/>
              </a:xfrm>
              <a:prstGeom prst="rect">
                <a:avLst/>
              </a:prstGeom>
            </p:spPr>
          </p:pic>
          <p:sp>
            <p:nvSpPr>
              <p:cNvPr id="11" name="TextBox 10">
                <a:extLst>
                  <a:ext uri="{FF2B5EF4-FFF2-40B4-BE49-F238E27FC236}">
                    <a16:creationId xmlns:a16="http://schemas.microsoft.com/office/drawing/2014/main" id="{4FFF8F98-2190-4571-9B97-51A95D9AF1FE}"/>
                  </a:ext>
                </a:extLst>
              </p:cNvPr>
              <p:cNvSpPr txBox="1"/>
              <p:nvPr/>
            </p:nvSpPr>
            <p:spPr>
              <a:xfrm>
                <a:off x="8180357" y="2285386"/>
                <a:ext cx="764953" cy="369332"/>
              </a:xfrm>
              <a:prstGeom prst="rect">
                <a:avLst/>
              </a:prstGeom>
              <a:noFill/>
            </p:spPr>
            <p:txBody>
              <a:bodyPr wrap="none" rtlCol="0">
                <a:spAutoFit/>
              </a:bodyPr>
              <a:lstStyle/>
              <a:p>
                <a:r>
                  <a:rPr lang="en-GB" b="1" dirty="0"/>
                  <a:t>28.5%</a:t>
                </a:r>
              </a:p>
            </p:txBody>
          </p:sp>
          <p:sp>
            <p:nvSpPr>
              <p:cNvPr id="12" name="TextBox 11">
                <a:extLst>
                  <a:ext uri="{FF2B5EF4-FFF2-40B4-BE49-F238E27FC236}">
                    <a16:creationId xmlns:a16="http://schemas.microsoft.com/office/drawing/2014/main" id="{5605AAE6-D7C2-46A1-8C2F-6C8C09D185EF}"/>
                  </a:ext>
                </a:extLst>
              </p:cNvPr>
              <p:cNvSpPr txBox="1"/>
              <p:nvPr/>
            </p:nvSpPr>
            <p:spPr>
              <a:xfrm>
                <a:off x="7324181" y="2654718"/>
                <a:ext cx="764953" cy="369332"/>
              </a:xfrm>
              <a:prstGeom prst="rect">
                <a:avLst/>
              </a:prstGeom>
              <a:noFill/>
            </p:spPr>
            <p:txBody>
              <a:bodyPr wrap="none" rtlCol="0">
                <a:spAutoFit/>
              </a:bodyPr>
              <a:lstStyle/>
              <a:p>
                <a:r>
                  <a:rPr lang="en-GB" b="1" dirty="0">
                    <a:solidFill>
                      <a:schemeClr val="bg1"/>
                    </a:solidFill>
                  </a:rPr>
                  <a:t>71.5%</a:t>
                </a:r>
              </a:p>
            </p:txBody>
          </p:sp>
        </p:grpSp>
        <p:sp>
          <p:nvSpPr>
            <p:cNvPr id="17" name="TextBox 16">
              <a:extLst>
                <a:ext uri="{FF2B5EF4-FFF2-40B4-BE49-F238E27FC236}">
                  <a16:creationId xmlns:a16="http://schemas.microsoft.com/office/drawing/2014/main" id="{13E45999-8F5F-43AF-BD86-3074EC02E938}"/>
                </a:ext>
              </a:extLst>
            </p:cNvPr>
            <p:cNvSpPr txBox="1"/>
            <p:nvPr/>
          </p:nvSpPr>
          <p:spPr>
            <a:xfrm>
              <a:off x="4055191" y="3578371"/>
              <a:ext cx="1856212" cy="400110"/>
            </a:xfrm>
            <a:prstGeom prst="rect">
              <a:avLst/>
            </a:prstGeom>
            <a:noFill/>
          </p:spPr>
          <p:txBody>
            <a:bodyPr wrap="square" rtlCol="0">
              <a:spAutoFit/>
            </a:bodyPr>
            <a:lstStyle/>
            <a:p>
              <a:r>
                <a:rPr lang="en-GB" sz="2000" dirty="0"/>
                <a:t>N=729 students</a:t>
              </a:r>
            </a:p>
          </p:txBody>
        </p:sp>
        <p:sp>
          <p:nvSpPr>
            <p:cNvPr id="28" name="TextBox 27">
              <a:extLst>
                <a:ext uri="{FF2B5EF4-FFF2-40B4-BE49-F238E27FC236}">
                  <a16:creationId xmlns:a16="http://schemas.microsoft.com/office/drawing/2014/main" id="{B725F26C-9F37-4C27-8583-00A78EAE09A4}"/>
                </a:ext>
              </a:extLst>
            </p:cNvPr>
            <p:cNvSpPr txBox="1"/>
            <p:nvPr/>
          </p:nvSpPr>
          <p:spPr>
            <a:xfrm>
              <a:off x="4582281" y="1226568"/>
              <a:ext cx="701560" cy="400110"/>
            </a:xfrm>
            <a:prstGeom prst="rect">
              <a:avLst/>
            </a:prstGeom>
            <a:noFill/>
          </p:spPr>
          <p:txBody>
            <a:bodyPr wrap="square" rtlCol="0">
              <a:spAutoFit/>
            </a:bodyPr>
            <a:lstStyle/>
            <a:p>
              <a:r>
                <a:rPr lang="en-GB" sz="2000" b="1" dirty="0">
                  <a:solidFill>
                    <a:srgbClr val="00B0F0"/>
                  </a:solidFill>
                </a:rPr>
                <a:t>19 J</a:t>
              </a:r>
            </a:p>
          </p:txBody>
        </p:sp>
      </p:grpSp>
      <p:sp>
        <p:nvSpPr>
          <p:cNvPr id="41" name="Title 1">
            <a:extLst>
              <a:ext uri="{FF2B5EF4-FFF2-40B4-BE49-F238E27FC236}">
                <a16:creationId xmlns:a16="http://schemas.microsoft.com/office/drawing/2014/main" id="{295779ED-F216-4C3C-AB42-96804F4E07BA}"/>
              </a:ext>
            </a:extLst>
          </p:cNvPr>
          <p:cNvSpPr txBox="1">
            <a:spLocks/>
          </p:cNvSpPr>
          <p:nvPr/>
        </p:nvSpPr>
        <p:spPr>
          <a:xfrm>
            <a:off x="283789" y="42250"/>
            <a:ext cx="10358271"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Who takes up the Early Start?</a:t>
            </a:r>
          </a:p>
        </p:txBody>
      </p:sp>
      <p:sp>
        <p:nvSpPr>
          <p:cNvPr id="44" name="TextBox 43">
            <a:extLst>
              <a:ext uri="{FF2B5EF4-FFF2-40B4-BE49-F238E27FC236}">
                <a16:creationId xmlns:a16="http://schemas.microsoft.com/office/drawing/2014/main" id="{464F69B4-3051-4747-9B43-F0CCBDAFB6CB}"/>
              </a:ext>
            </a:extLst>
          </p:cNvPr>
          <p:cNvSpPr txBox="1"/>
          <p:nvPr/>
        </p:nvSpPr>
        <p:spPr>
          <a:xfrm>
            <a:off x="8842443" y="5734593"/>
            <a:ext cx="2916701" cy="707886"/>
          </a:xfrm>
          <a:prstGeom prst="rect">
            <a:avLst/>
          </a:prstGeom>
          <a:noFill/>
        </p:spPr>
        <p:txBody>
          <a:bodyPr wrap="square" rtlCol="0">
            <a:spAutoFit/>
          </a:bodyPr>
          <a:lstStyle/>
          <a:p>
            <a:r>
              <a:rPr lang="en-GB" sz="2000" dirty="0"/>
              <a:t>Based on all students registered at Module Start</a:t>
            </a:r>
          </a:p>
        </p:txBody>
      </p:sp>
      <p:sp>
        <p:nvSpPr>
          <p:cNvPr id="45" name="TextBox 44">
            <a:extLst>
              <a:ext uri="{FF2B5EF4-FFF2-40B4-BE49-F238E27FC236}">
                <a16:creationId xmlns:a16="http://schemas.microsoft.com/office/drawing/2014/main" id="{917EB29B-0480-4161-AB1E-B73412E5DE99}"/>
              </a:ext>
            </a:extLst>
          </p:cNvPr>
          <p:cNvSpPr txBox="1"/>
          <p:nvPr/>
        </p:nvSpPr>
        <p:spPr>
          <a:xfrm>
            <a:off x="682507" y="813323"/>
            <a:ext cx="2880959" cy="400110"/>
          </a:xfrm>
          <a:prstGeom prst="rect">
            <a:avLst/>
          </a:prstGeom>
          <a:noFill/>
        </p:spPr>
        <p:txBody>
          <a:bodyPr wrap="square" rtlCol="0">
            <a:spAutoFit/>
          </a:bodyPr>
          <a:lstStyle/>
          <a:p>
            <a:r>
              <a:rPr lang="en-GB" sz="2000" b="1" u="sng" dirty="0"/>
              <a:t>Participation</a:t>
            </a:r>
          </a:p>
        </p:txBody>
      </p:sp>
      <p:grpSp>
        <p:nvGrpSpPr>
          <p:cNvPr id="30" name="Group 29">
            <a:extLst>
              <a:ext uri="{FF2B5EF4-FFF2-40B4-BE49-F238E27FC236}">
                <a16:creationId xmlns:a16="http://schemas.microsoft.com/office/drawing/2014/main" id="{7E5C49E9-7466-4155-9921-0923344019D2}"/>
              </a:ext>
            </a:extLst>
          </p:cNvPr>
          <p:cNvGrpSpPr/>
          <p:nvPr/>
        </p:nvGrpSpPr>
        <p:grpSpPr>
          <a:xfrm>
            <a:off x="5138303" y="867526"/>
            <a:ext cx="2884135" cy="689885"/>
            <a:chOff x="3090931" y="4391696"/>
            <a:chExt cx="2884135" cy="689885"/>
          </a:xfrm>
        </p:grpSpPr>
        <p:pic>
          <p:nvPicPr>
            <p:cNvPr id="33" name="Picture 32">
              <a:extLst>
                <a:ext uri="{FF2B5EF4-FFF2-40B4-BE49-F238E27FC236}">
                  <a16:creationId xmlns:a16="http://schemas.microsoft.com/office/drawing/2014/main" id="{A4D510D3-0174-4EB7-9FC7-A286D2528D66}"/>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34" name="TextBox 33">
              <a:extLst>
                <a:ext uri="{FF2B5EF4-FFF2-40B4-BE49-F238E27FC236}">
                  <a16:creationId xmlns:a16="http://schemas.microsoft.com/office/drawing/2014/main" id="{10392096-E0A0-41C9-B992-5998965C4D9C}"/>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35" name="TextBox 34">
              <a:extLst>
                <a:ext uri="{FF2B5EF4-FFF2-40B4-BE49-F238E27FC236}">
                  <a16:creationId xmlns:a16="http://schemas.microsoft.com/office/drawing/2014/main" id="{08BD319D-A75F-4007-AD94-F6E7C3396677}"/>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grpSp>
        <p:nvGrpSpPr>
          <p:cNvPr id="21" name="Group 20">
            <a:extLst>
              <a:ext uri="{FF2B5EF4-FFF2-40B4-BE49-F238E27FC236}">
                <a16:creationId xmlns:a16="http://schemas.microsoft.com/office/drawing/2014/main" id="{2D157B68-3E58-4747-9941-1CDE0E10EF47}"/>
              </a:ext>
            </a:extLst>
          </p:cNvPr>
          <p:cNvGrpSpPr/>
          <p:nvPr/>
        </p:nvGrpSpPr>
        <p:grpSpPr>
          <a:xfrm>
            <a:off x="8309897" y="772139"/>
            <a:ext cx="3694564" cy="3043448"/>
            <a:chOff x="8309897" y="772139"/>
            <a:chExt cx="3694564" cy="3043448"/>
          </a:xfrm>
        </p:grpSpPr>
        <p:sp>
          <p:nvSpPr>
            <p:cNvPr id="43" name="Rectangle 42">
              <a:extLst>
                <a:ext uri="{FF2B5EF4-FFF2-40B4-BE49-F238E27FC236}">
                  <a16:creationId xmlns:a16="http://schemas.microsoft.com/office/drawing/2014/main" id="{8F5E37D0-749E-45D1-864B-E3E818AD7340}"/>
                </a:ext>
              </a:extLst>
            </p:cNvPr>
            <p:cNvSpPr/>
            <p:nvPr/>
          </p:nvSpPr>
          <p:spPr>
            <a:xfrm>
              <a:off x="8359012" y="772139"/>
              <a:ext cx="3645449"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45500954-22A0-44BB-ACA6-C73793836B0F}"/>
                </a:ext>
              </a:extLst>
            </p:cNvPr>
            <p:cNvSpPr txBox="1"/>
            <p:nvPr/>
          </p:nvSpPr>
          <p:spPr>
            <a:xfrm>
              <a:off x="9782093" y="1227087"/>
              <a:ext cx="1229477" cy="400110"/>
            </a:xfrm>
            <a:prstGeom prst="rect">
              <a:avLst/>
            </a:prstGeom>
            <a:noFill/>
          </p:spPr>
          <p:txBody>
            <a:bodyPr wrap="square" rtlCol="0">
              <a:spAutoFit/>
            </a:bodyPr>
            <a:lstStyle/>
            <a:p>
              <a:pPr algn="ctr"/>
              <a:r>
                <a:rPr lang="en-GB" sz="2000" b="1" dirty="0">
                  <a:solidFill>
                    <a:srgbClr val="00B0F0"/>
                  </a:solidFill>
                </a:rPr>
                <a:t>18 &amp; 19 J</a:t>
              </a:r>
            </a:p>
          </p:txBody>
        </p:sp>
        <p:sp>
          <p:nvSpPr>
            <p:cNvPr id="40" name="TextBox 39">
              <a:extLst>
                <a:ext uri="{FF2B5EF4-FFF2-40B4-BE49-F238E27FC236}">
                  <a16:creationId xmlns:a16="http://schemas.microsoft.com/office/drawing/2014/main" id="{B2FE61E7-4C43-4DC1-807F-B1CE2DAF57AB}"/>
                </a:ext>
              </a:extLst>
            </p:cNvPr>
            <p:cNvSpPr txBox="1"/>
            <p:nvPr/>
          </p:nvSpPr>
          <p:spPr>
            <a:xfrm>
              <a:off x="8309897" y="813323"/>
              <a:ext cx="1886927" cy="400110"/>
            </a:xfrm>
            <a:prstGeom prst="rect">
              <a:avLst/>
            </a:prstGeom>
            <a:noFill/>
          </p:spPr>
          <p:txBody>
            <a:bodyPr wrap="square" rtlCol="0">
              <a:spAutoFit/>
            </a:bodyPr>
            <a:lstStyle/>
            <a:p>
              <a:pPr algn="ctr"/>
              <a:r>
                <a:rPr lang="en-GB" sz="2000" b="1" u="sng" dirty="0"/>
                <a:t>Study Intensity</a:t>
              </a:r>
            </a:p>
          </p:txBody>
        </p:sp>
        <p:pic>
          <p:nvPicPr>
            <p:cNvPr id="8" name="Picture 7">
              <a:extLst>
                <a:ext uri="{FF2B5EF4-FFF2-40B4-BE49-F238E27FC236}">
                  <a16:creationId xmlns:a16="http://schemas.microsoft.com/office/drawing/2014/main" id="{6A9114BD-C5B6-4682-9126-1FB3EDD072E7}"/>
                </a:ext>
              </a:extLst>
            </p:cNvPr>
            <p:cNvPicPr>
              <a:picLocks noChangeAspect="1"/>
            </p:cNvPicPr>
            <p:nvPr/>
          </p:nvPicPr>
          <p:blipFill rotWithShape="1">
            <a:blip r:embed="rId5"/>
            <a:srcRect t="23900" r="39399"/>
            <a:stretch/>
          </p:blipFill>
          <p:spPr>
            <a:xfrm>
              <a:off x="8566259" y="1605218"/>
              <a:ext cx="3192885" cy="2182842"/>
            </a:xfrm>
            <a:prstGeom prst="rect">
              <a:avLst/>
            </a:prstGeom>
          </p:spPr>
        </p:pic>
      </p:grpSp>
    </p:spTree>
    <p:extLst>
      <p:ext uri="{BB962C8B-B14F-4D97-AF65-F5344CB8AC3E}">
        <p14:creationId xmlns:p14="http://schemas.microsoft.com/office/powerpoint/2010/main" val="394665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95D684-3BD7-4F77-818B-16A840A0EE55}"/>
              </a:ext>
            </a:extLst>
          </p:cNvPr>
          <p:cNvSpPr/>
          <p:nvPr/>
        </p:nvSpPr>
        <p:spPr>
          <a:xfrm>
            <a:off x="635359" y="772139"/>
            <a:ext cx="7516577"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ED8276E-1E99-4AAD-9C79-2D078FCF9CF9}"/>
              </a:ext>
            </a:extLst>
          </p:cNvPr>
          <p:cNvGrpSpPr/>
          <p:nvPr/>
        </p:nvGrpSpPr>
        <p:grpSpPr>
          <a:xfrm>
            <a:off x="704851" y="1068857"/>
            <a:ext cx="2141380" cy="2772807"/>
            <a:chOff x="704851" y="1205674"/>
            <a:chExt cx="2141380" cy="2772807"/>
          </a:xfrm>
        </p:grpSpPr>
        <p:grpSp>
          <p:nvGrpSpPr>
            <p:cNvPr id="20" name="Group 19">
              <a:extLst>
                <a:ext uri="{FF2B5EF4-FFF2-40B4-BE49-F238E27FC236}">
                  <a16:creationId xmlns:a16="http://schemas.microsoft.com/office/drawing/2014/main" id="{F4749CFA-E171-45BC-8C1C-8EC217F805C9}"/>
                </a:ext>
              </a:extLst>
            </p:cNvPr>
            <p:cNvGrpSpPr/>
            <p:nvPr/>
          </p:nvGrpSpPr>
          <p:grpSpPr>
            <a:xfrm>
              <a:off x="704851" y="1521396"/>
              <a:ext cx="2141380" cy="2083285"/>
              <a:chOff x="704851" y="1521396"/>
              <a:chExt cx="2141380" cy="2083285"/>
            </a:xfrm>
          </p:grpSpPr>
          <p:pic>
            <p:nvPicPr>
              <p:cNvPr id="7" name="Picture 6">
                <a:extLst>
                  <a:ext uri="{FF2B5EF4-FFF2-40B4-BE49-F238E27FC236}">
                    <a16:creationId xmlns:a16="http://schemas.microsoft.com/office/drawing/2014/main" id="{86ADDA62-4DBE-4C52-B8F5-1074740756A1}"/>
                  </a:ext>
                </a:extLst>
              </p:cNvPr>
              <p:cNvPicPr>
                <a:picLocks noChangeAspect="1"/>
              </p:cNvPicPr>
              <p:nvPr/>
            </p:nvPicPr>
            <p:blipFill rotWithShape="1">
              <a:blip r:embed="rId3"/>
              <a:srcRect t="20918" r="51428"/>
              <a:stretch/>
            </p:blipFill>
            <p:spPr>
              <a:xfrm>
                <a:off x="704851" y="1521396"/>
                <a:ext cx="2141380" cy="2083285"/>
              </a:xfrm>
              <a:prstGeom prst="rect">
                <a:avLst/>
              </a:prstGeom>
            </p:spPr>
          </p:pic>
          <p:sp>
            <p:nvSpPr>
              <p:cNvPr id="9" name="TextBox 8">
                <a:extLst>
                  <a:ext uri="{FF2B5EF4-FFF2-40B4-BE49-F238E27FC236}">
                    <a16:creationId xmlns:a16="http://schemas.microsoft.com/office/drawing/2014/main" id="{3E020007-4ADA-497D-BE68-7F024798628F}"/>
                  </a:ext>
                </a:extLst>
              </p:cNvPr>
              <p:cNvSpPr txBox="1"/>
              <p:nvPr/>
            </p:nvSpPr>
            <p:spPr>
              <a:xfrm>
                <a:off x="1815921" y="2287509"/>
                <a:ext cx="758541" cy="369332"/>
              </a:xfrm>
              <a:prstGeom prst="rect">
                <a:avLst/>
              </a:prstGeom>
              <a:noFill/>
            </p:spPr>
            <p:txBody>
              <a:bodyPr wrap="none" rtlCol="0">
                <a:spAutoFit/>
              </a:bodyPr>
              <a:lstStyle/>
              <a:p>
                <a:r>
                  <a:rPr lang="en-GB" b="1" dirty="0"/>
                  <a:t>39.4%</a:t>
                </a:r>
              </a:p>
            </p:txBody>
          </p:sp>
          <p:sp>
            <p:nvSpPr>
              <p:cNvPr id="10" name="TextBox 9">
                <a:extLst>
                  <a:ext uri="{FF2B5EF4-FFF2-40B4-BE49-F238E27FC236}">
                    <a16:creationId xmlns:a16="http://schemas.microsoft.com/office/drawing/2014/main" id="{0D8F8684-F6C7-4D76-A2F2-D41041B6938A}"/>
                  </a:ext>
                </a:extLst>
              </p:cNvPr>
              <p:cNvSpPr txBox="1"/>
              <p:nvPr/>
            </p:nvSpPr>
            <p:spPr>
              <a:xfrm>
                <a:off x="959745" y="2656841"/>
                <a:ext cx="764953" cy="369332"/>
              </a:xfrm>
              <a:prstGeom prst="rect">
                <a:avLst/>
              </a:prstGeom>
              <a:noFill/>
            </p:spPr>
            <p:txBody>
              <a:bodyPr wrap="none" rtlCol="0">
                <a:spAutoFit/>
              </a:bodyPr>
              <a:lstStyle/>
              <a:p>
                <a:r>
                  <a:rPr lang="en-GB" b="1" dirty="0">
                    <a:solidFill>
                      <a:schemeClr val="bg1"/>
                    </a:solidFill>
                  </a:rPr>
                  <a:t>60.6%</a:t>
                </a:r>
              </a:p>
            </p:txBody>
          </p:sp>
        </p:grpSp>
        <p:sp>
          <p:nvSpPr>
            <p:cNvPr id="16" name="TextBox 15">
              <a:extLst>
                <a:ext uri="{FF2B5EF4-FFF2-40B4-BE49-F238E27FC236}">
                  <a16:creationId xmlns:a16="http://schemas.microsoft.com/office/drawing/2014/main" id="{FF5082F0-0676-4560-99B3-A5CB93DD568D}"/>
                </a:ext>
              </a:extLst>
            </p:cNvPr>
            <p:cNvSpPr txBox="1"/>
            <p:nvPr/>
          </p:nvSpPr>
          <p:spPr>
            <a:xfrm>
              <a:off x="895350" y="3578371"/>
              <a:ext cx="1950881" cy="400110"/>
            </a:xfrm>
            <a:prstGeom prst="rect">
              <a:avLst/>
            </a:prstGeom>
            <a:noFill/>
          </p:spPr>
          <p:txBody>
            <a:bodyPr wrap="square" rtlCol="0">
              <a:spAutoFit/>
            </a:bodyPr>
            <a:lstStyle/>
            <a:p>
              <a:r>
                <a:rPr lang="en-GB" sz="2000" dirty="0"/>
                <a:t>N=807 students</a:t>
              </a:r>
            </a:p>
          </p:txBody>
        </p:sp>
        <p:sp>
          <p:nvSpPr>
            <p:cNvPr id="27" name="TextBox 26">
              <a:extLst>
                <a:ext uri="{FF2B5EF4-FFF2-40B4-BE49-F238E27FC236}">
                  <a16:creationId xmlns:a16="http://schemas.microsoft.com/office/drawing/2014/main" id="{84751F27-657A-4ACE-8C9B-2287D231BFCA}"/>
                </a:ext>
              </a:extLst>
            </p:cNvPr>
            <p:cNvSpPr txBox="1"/>
            <p:nvPr/>
          </p:nvSpPr>
          <p:spPr>
            <a:xfrm>
              <a:off x="1391741" y="1205674"/>
              <a:ext cx="701560" cy="400110"/>
            </a:xfrm>
            <a:prstGeom prst="rect">
              <a:avLst/>
            </a:prstGeom>
            <a:noFill/>
          </p:spPr>
          <p:txBody>
            <a:bodyPr wrap="square" rtlCol="0">
              <a:spAutoFit/>
            </a:bodyPr>
            <a:lstStyle/>
            <a:p>
              <a:r>
                <a:rPr lang="en-GB" sz="2000" b="1" dirty="0">
                  <a:solidFill>
                    <a:srgbClr val="00B0F0"/>
                  </a:solidFill>
                </a:rPr>
                <a:t>18 J</a:t>
              </a:r>
            </a:p>
          </p:txBody>
        </p:sp>
      </p:grpSp>
      <p:grpSp>
        <p:nvGrpSpPr>
          <p:cNvPr id="4" name="Group 3">
            <a:extLst>
              <a:ext uri="{FF2B5EF4-FFF2-40B4-BE49-F238E27FC236}">
                <a16:creationId xmlns:a16="http://schemas.microsoft.com/office/drawing/2014/main" id="{BD0192CA-3EBE-45EB-A98A-89459B0CAB0D}"/>
              </a:ext>
            </a:extLst>
          </p:cNvPr>
          <p:cNvGrpSpPr/>
          <p:nvPr/>
        </p:nvGrpSpPr>
        <p:grpSpPr>
          <a:xfrm>
            <a:off x="3610613" y="1066893"/>
            <a:ext cx="2141380" cy="2751913"/>
            <a:chOff x="3885648" y="1226568"/>
            <a:chExt cx="2141380" cy="2751913"/>
          </a:xfrm>
        </p:grpSpPr>
        <p:grpSp>
          <p:nvGrpSpPr>
            <p:cNvPr id="19" name="Group 18">
              <a:extLst>
                <a:ext uri="{FF2B5EF4-FFF2-40B4-BE49-F238E27FC236}">
                  <a16:creationId xmlns:a16="http://schemas.microsoft.com/office/drawing/2014/main" id="{4E766E76-554D-48EA-A3A4-A7D599DAC2DA}"/>
                </a:ext>
              </a:extLst>
            </p:cNvPr>
            <p:cNvGrpSpPr/>
            <p:nvPr/>
          </p:nvGrpSpPr>
          <p:grpSpPr>
            <a:xfrm>
              <a:off x="3885648" y="1686717"/>
              <a:ext cx="2141380" cy="1955823"/>
              <a:chOff x="7078436" y="1735943"/>
              <a:chExt cx="2141380" cy="1955823"/>
            </a:xfrm>
          </p:grpSpPr>
          <p:pic>
            <p:nvPicPr>
              <p:cNvPr id="5" name="Picture 4">
                <a:extLst>
                  <a:ext uri="{FF2B5EF4-FFF2-40B4-BE49-F238E27FC236}">
                    <a16:creationId xmlns:a16="http://schemas.microsoft.com/office/drawing/2014/main" id="{BBED218C-B9C7-448C-A0E1-7C1C06F972DC}"/>
                  </a:ext>
                </a:extLst>
              </p:cNvPr>
              <p:cNvPicPr>
                <a:picLocks noChangeAspect="1"/>
              </p:cNvPicPr>
              <p:nvPr/>
            </p:nvPicPr>
            <p:blipFill rotWithShape="1">
              <a:blip r:embed="rId4"/>
              <a:srcRect t="25757" r="49235"/>
              <a:stretch/>
            </p:blipFill>
            <p:spPr>
              <a:xfrm>
                <a:off x="7078436" y="1735943"/>
                <a:ext cx="2141380" cy="1955823"/>
              </a:xfrm>
              <a:prstGeom prst="rect">
                <a:avLst/>
              </a:prstGeom>
            </p:spPr>
          </p:pic>
          <p:sp>
            <p:nvSpPr>
              <p:cNvPr id="11" name="TextBox 10">
                <a:extLst>
                  <a:ext uri="{FF2B5EF4-FFF2-40B4-BE49-F238E27FC236}">
                    <a16:creationId xmlns:a16="http://schemas.microsoft.com/office/drawing/2014/main" id="{4FFF8F98-2190-4571-9B97-51A95D9AF1FE}"/>
                  </a:ext>
                </a:extLst>
              </p:cNvPr>
              <p:cNvSpPr txBox="1"/>
              <p:nvPr/>
            </p:nvSpPr>
            <p:spPr>
              <a:xfrm>
                <a:off x="8180357" y="2285386"/>
                <a:ext cx="764953" cy="369332"/>
              </a:xfrm>
              <a:prstGeom prst="rect">
                <a:avLst/>
              </a:prstGeom>
              <a:noFill/>
            </p:spPr>
            <p:txBody>
              <a:bodyPr wrap="none" rtlCol="0">
                <a:spAutoFit/>
              </a:bodyPr>
              <a:lstStyle/>
              <a:p>
                <a:r>
                  <a:rPr lang="en-GB" b="1" dirty="0"/>
                  <a:t>28.5%</a:t>
                </a:r>
              </a:p>
            </p:txBody>
          </p:sp>
          <p:sp>
            <p:nvSpPr>
              <p:cNvPr id="12" name="TextBox 11">
                <a:extLst>
                  <a:ext uri="{FF2B5EF4-FFF2-40B4-BE49-F238E27FC236}">
                    <a16:creationId xmlns:a16="http://schemas.microsoft.com/office/drawing/2014/main" id="{5605AAE6-D7C2-46A1-8C2F-6C8C09D185EF}"/>
                  </a:ext>
                </a:extLst>
              </p:cNvPr>
              <p:cNvSpPr txBox="1"/>
              <p:nvPr/>
            </p:nvSpPr>
            <p:spPr>
              <a:xfrm>
                <a:off x="7324181" y="2654718"/>
                <a:ext cx="764953" cy="369332"/>
              </a:xfrm>
              <a:prstGeom prst="rect">
                <a:avLst/>
              </a:prstGeom>
              <a:noFill/>
            </p:spPr>
            <p:txBody>
              <a:bodyPr wrap="none" rtlCol="0">
                <a:spAutoFit/>
              </a:bodyPr>
              <a:lstStyle/>
              <a:p>
                <a:r>
                  <a:rPr lang="en-GB" b="1" dirty="0">
                    <a:solidFill>
                      <a:schemeClr val="bg1"/>
                    </a:solidFill>
                  </a:rPr>
                  <a:t>71.5%</a:t>
                </a:r>
              </a:p>
            </p:txBody>
          </p:sp>
        </p:grpSp>
        <p:sp>
          <p:nvSpPr>
            <p:cNvPr id="17" name="TextBox 16">
              <a:extLst>
                <a:ext uri="{FF2B5EF4-FFF2-40B4-BE49-F238E27FC236}">
                  <a16:creationId xmlns:a16="http://schemas.microsoft.com/office/drawing/2014/main" id="{13E45999-8F5F-43AF-BD86-3074EC02E938}"/>
                </a:ext>
              </a:extLst>
            </p:cNvPr>
            <p:cNvSpPr txBox="1"/>
            <p:nvPr/>
          </p:nvSpPr>
          <p:spPr>
            <a:xfrm>
              <a:off x="4055191" y="3578371"/>
              <a:ext cx="1856212" cy="400110"/>
            </a:xfrm>
            <a:prstGeom prst="rect">
              <a:avLst/>
            </a:prstGeom>
            <a:noFill/>
          </p:spPr>
          <p:txBody>
            <a:bodyPr wrap="square" rtlCol="0">
              <a:spAutoFit/>
            </a:bodyPr>
            <a:lstStyle/>
            <a:p>
              <a:r>
                <a:rPr lang="en-GB" sz="2000" dirty="0"/>
                <a:t>N=729 students</a:t>
              </a:r>
            </a:p>
          </p:txBody>
        </p:sp>
        <p:sp>
          <p:nvSpPr>
            <p:cNvPr id="28" name="TextBox 27">
              <a:extLst>
                <a:ext uri="{FF2B5EF4-FFF2-40B4-BE49-F238E27FC236}">
                  <a16:creationId xmlns:a16="http://schemas.microsoft.com/office/drawing/2014/main" id="{B725F26C-9F37-4C27-8583-00A78EAE09A4}"/>
                </a:ext>
              </a:extLst>
            </p:cNvPr>
            <p:cNvSpPr txBox="1"/>
            <p:nvPr/>
          </p:nvSpPr>
          <p:spPr>
            <a:xfrm>
              <a:off x="4582281" y="1226568"/>
              <a:ext cx="701560" cy="400110"/>
            </a:xfrm>
            <a:prstGeom prst="rect">
              <a:avLst/>
            </a:prstGeom>
            <a:noFill/>
          </p:spPr>
          <p:txBody>
            <a:bodyPr wrap="square" rtlCol="0">
              <a:spAutoFit/>
            </a:bodyPr>
            <a:lstStyle/>
            <a:p>
              <a:r>
                <a:rPr lang="en-GB" sz="2000" b="1" dirty="0">
                  <a:solidFill>
                    <a:srgbClr val="00B0F0"/>
                  </a:solidFill>
                </a:rPr>
                <a:t>19 J</a:t>
              </a:r>
            </a:p>
          </p:txBody>
        </p:sp>
      </p:grpSp>
      <p:sp>
        <p:nvSpPr>
          <p:cNvPr id="42" name="Rectangle 41">
            <a:extLst>
              <a:ext uri="{FF2B5EF4-FFF2-40B4-BE49-F238E27FC236}">
                <a16:creationId xmlns:a16="http://schemas.microsoft.com/office/drawing/2014/main" id="{73043B71-CB3C-4681-9C23-B87C8D2E8E95}"/>
              </a:ext>
            </a:extLst>
          </p:cNvPr>
          <p:cNvSpPr/>
          <p:nvPr/>
        </p:nvSpPr>
        <p:spPr>
          <a:xfrm>
            <a:off x="635358" y="3995617"/>
            <a:ext cx="7516577" cy="27599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93CC7165-2D65-41A9-98A6-184AA38555D7}"/>
              </a:ext>
            </a:extLst>
          </p:cNvPr>
          <p:cNvPicPr>
            <a:picLocks noChangeAspect="1"/>
          </p:cNvPicPr>
          <p:nvPr/>
        </p:nvPicPr>
        <p:blipFill rotWithShape="1">
          <a:blip r:embed="rId5"/>
          <a:srcRect t="29831" r="49674"/>
          <a:stretch/>
        </p:blipFill>
        <p:spPr>
          <a:xfrm>
            <a:off x="3610613" y="4749517"/>
            <a:ext cx="1972206" cy="1963056"/>
          </a:xfrm>
          <a:prstGeom prst="rect">
            <a:avLst/>
          </a:prstGeom>
        </p:spPr>
      </p:pic>
      <p:sp>
        <p:nvSpPr>
          <p:cNvPr id="29" name="TextBox 28">
            <a:extLst>
              <a:ext uri="{FF2B5EF4-FFF2-40B4-BE49-F238E27FC236}">
                <a16:creationId xmlns:a16="http://schemas.microsoft.com/office/drawing/2014/main" id="{81C0B5AA-9BBD-4D01-879F-8C02ABA717E6}"/>
              </a:ext>
            </a:extLst>
          </p:cNvPr>
          <p:cNvSpPr txBox="1"/>
          <p:nvPr/>
        </p:nvSpPr>
        <p:spPr>
          <a:xfrm>
            <a:off x="635359" y="4363505"/>
            <a:ext cx="2915883" cy="400110"/>
          </a:xfrm>
          <a:prstGeom prst="rect">
            <a:avLst/>
          </a:prstGeom>
          <a:noFill/>
        </p:spPr>
        <p:txBody>
          <a:bodyPr wrap="square" rtlCol="0">
            <a:spAutoFit/>
          </a:bodyPr>
          <a:lstStyle/>
          <a:p>
            <a:r>
              <a:rPr lang="en-GB" sz="2000" b="1" dirty="0">
                <a:solidFill>
                  <a:srgbClr val="00B0F0"/>
                </a:solidFill>
              </a:rPr>
              <a:t>18 &amp; 19 J: All students</a:t>
            </a:r>
          </a:p>
        </p:txBody>
      </p:sp>
      <p:sp>
        <p:nvSpPr>
          <p:cNvPr id="30" name="TextBox 29">
            <a:extLst>
              <a:ext uri="{FF2B5EF4-FFF2-40B4-BE49-F238E27FC236}">
                <a16:creationId xmlns:a16="http://schemas.microsoft.com/office/drawing/2014/main" id="{DC440284-F6F3-4737-BF28-52B968693927}"/>
              </a:ext>
            </a:extLst>
          </p:cNvPr>
          <p:cNvSpPr txBox="1"/>
          <p:nvPr/>
        </p:nvSpPr>
        <p:spPr>
          <a:xfrm>
            <a:off x="3907779" y="4347728"/>
            <a:ext cx="2836076" cy="400110"/>
          </a:xfrm>
          <a:prstGeom prst="rect">
            <a:avLst/>
          </a:prstGeom>
          <a:noFill/>
        </p:spPr>
        <p:txBody>
          <a:bodyPr wrap="square" rtlCol="0">
            <a:spAutoFit/>
          </a:bodyPr>
          <a:lstStyle/>
          <a:p>
            <a:r>
              <a:rPr lang="en-GB" sz="2000" b="1" dirty="0">
                <a:solidFill>
                  <a:srgbClr val="00B0F0"/>
                </a:solidFill>
              </a:rPr>
              <a:t>18 &amp; 19 J: ES participants</a:t>
            </a:r>
          </a:p>
        </p:txBody>
      </p:sp>
      <p:pic>
        <p:nvPicPr>
          <p:cNvPr id="35" name="Picture 34">
            <a:extLst>
              <a:ext uri="{FF2B5EF4-FFF2-40B4-BE49-F238E27FC236}">
                <a16:creationId xmlns:a16="http://schemas.microsoft.com/office/drawing/2014/main" id="{F75E8F2F-5CB2-44BA-93B2-555F0B4E2BAF}"/>
              </a:ext>
            </a:extLst>
          </p:cNvPr>
          <p:cNvPicPr>
            <a:picLocks noChangeAspect="1"/>
          </p:cNvPicPr>
          <p:nvPr/>
        </p:nvPicPr>
        <p:blipFill rotWithShape="1">
          <a:blip r:embed="rId6"/>
          <a:srcRect l="54815" t="27043" r="22607" b="41812"/>
          <a:stretch/>
        </p:blipFill>
        <p:spPr>
          <a:xfrm>
            <a:off x="5945580" y="4891333"/>
            <a:ext cx="1327206" cy="1306986"/>
          </a:xfrm>
          <a:prstGeom prst="rect">
            <a:avLst/>
          </a:prstGeom>
        </p:spPr>
      </p:pic>
      <p:pic>
        <p:nvPicPr>
          <p:cNvPr id="6" name="Picture 5">
            <a:extLst>
              <a:ext uri="{FF2B5EF4-FFF2-40B4-BE49-F238E27FC236}">
                <a16:creationId xmlns:a16="http://schemas.microsoft.com/office/drawing/2014/main" id="{2F798914-A000-4055-A6EA-BDB01889BC76}"/>
              </a:ext>
            </a:extLst>
          </p:cNvPr>
          <p:cNvPicPr>
            <a:picLocks noChangeAspect="1"/>
          </p:cNvPicPr>
          <p:nvPr/>
        </p:nvPicPr>
        <p:blipFill rotWithShape="1">
          <a:blip r:embed="rId7"/>
          <a:srcRect r="52206"/>
          <a:stretch/>
        </p:blipFill>
        <p:spPr>
          <a:xfrm>
            <a:off x="704851" y="4681488"/>
            <a:ext cx="1995933" cy="2072820"/>
          </a:xfrm>
          <a:prstGeom prst="rect">
            <a:avLst/>
          </a:prstGeom>
        </p:spPr>
      </p:pic>
      <p:sp>
        <p:nvSpPr>
          <p:cNvPr id="39" name="TextBox 38">
            <a:extLst>
              <a:ext uri="{FF2B5EF4-FFF2-40B4-BE49-F238E27FC236}">
                <a16:creationId xmlns:a16="http://schemas.microsoft.com/office/drawing/2014/main" id="{41074CDC-12BB-4A04-88E1-DD7D08E301EE}"/>
              </a:ext>
            </a:extLst>
          </p:cNvPr>
          <p:cNvSpPr txBox="1"/>
          <p:nvPr/>
        </p:nvSpPr>
        <p:spPr>
          <a:xfrm>
            <a:off x="682507" y="3961738"/>
            <a:ext cx="1847160" cy="400110"/>
          </a:xfrm>
          <a:prstGeom prst="rect">
            <a:avLst/>
          </a:prstGeom>
          <a:noFill/>
        </p:spPr>
        <p:txBody>
          <a:bodyPr wrap="square" rtlCol="0">
            <a:spAutoFit/>
          </a:bodyPr>
          <a:lstStyle/>
          <a:p>
            <a:r>
              <a:rPr lang="en-GB" sz="2000" b="1" u="sng" dirty="0"/>
              <a:t>Qualifications</a:t>
            </a:r>
          </a:p>
        </p:txBody>
      </p:sp>
      <p:sp>
        <p:nvSpPr>
          <p:cNvPr id="43" name="Rectangle 42">
            <a:extLst>
              <a:ext uri="{FF2B5EF4-FFF2-40B4-BE49-F238E27FC236}">
                <a16:creationId xmlns:a16="http://schemas.microsoft.com/office/drawing/2014/main" id="{8F5E37D0-749E-45D1-864B-E3E818AD7340}"/>
              </a:ext>
            </a:extLst>
          </p:cNvPr>
          <p:cNvSpPr/>
          <p:nvPr/>
        </p:nvSpPr>
        <p:spPr>
          <a:xfrm>
            <a:off x="8359012" y="772139"/>
            <a:ext cx="3645449"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295779ED-F216-4C3C-AB42-96804F4E07BA}"/>
              </a:ext>
            </a:extLst>
          </p:cNvPr>
          <p:cNvSpPr txBox="1">
            <a:spLocks/>
          </p:cNvSpPr>
          <p:nvPr/>
        </p:nvSpPr>
        <p:spPr>
          <a:xfrm>
            <a:off x="283789" y="42250"/>
            <a:ext cx="10358271"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Who takes up the Early Start?</a:t>
            </a:r>
          </a:p>
        </p:txBody>
      </p:sp>
      <p:sp>
        <p:nvSpPr>
          <p:cNvPr id="44" name="TextBox 43">
            <a:extLst>
              <a:ext uri="{FF2B5EF4-FFF2-40B4-BE49-F238E27FC236}">
                <a16:creationId xmlns:a16="http://schemas.microsoft.com/office/drawing/2014/main" id="{464F69B4-3051-4747-9B43-F0CCBDAFB6CB}"/>
              </a:ext>
            </a:extLst>
          </p:cNvPr>
          <p:cNvSpPr txBox="1"/>
          <p:nvPr/>
        </p:nvSpPr>
        <p:spPr>
          <a:xfrm>
            <a:off x="8842443" y="5734593"/>
            <a:ext cx="2916701" cy="707886"/>
          </a:xfrm>
          <a:prstGeom prst="rect">
            <a:avLst/>
          </a:prstGeom>
          <a:noFill/>
        </p:spPr>
        <p:txBody>
          <a:bodyPr wrap="square" rtlCol="0">
            <a:spAutoFit/>
          </a:bodyPr>
          <a:lstStyle/>
          <a:p>
            <a:r>
              <a:rPr lang="en-GB" sz="2000" dirty="0"/>
              <a:t>Based on all students registered at Module Start</a:t>
            </a:r>
          </a:p>
        </p:txBody>
      </p:sp>
      <p:sp>
        <p:nvSpPr>
          <p:cNvPr id="45" name="TextBox 44">
            <a:extLst>
              <a:ext uri="{FF2B5EF4-FFF2-40B4-BE49-F238E27FC236}">
                <a16:creationId xmlns:a16="http://schemas.microsoft.com/office/drawing/2014/main" id="{917EB29B-0480-4161-AB1E-B73412E5DE99}"/>
              </a:ext>
            </a:extLst>
          </p:cNvPr>
          <p:cNvSpPr txBox="1"/>
          <p:nvPr/>
        </p:nvSpPr>
        <p:spPr>
          <a:xfrm>
            <a:off x="682507" y="813323"/>
            <a:ext cx="2880959" cy="400110"/>
          </a:xfrm>
          <a:prstGeom prst="rect">
            <a:avLst/>
          </a:prstGeom>
          <a:noFill/>
        </p:spPr>
        <p:txBody>
          <a:bodyPr wrap="square" rtlCol="0">
            <a:spAutoFit/>
          </a:bodyPr>
          <a:lstStyle/>
          <a:p>
            <a:r>
              <a:rPr lang="en-GB" sz="2000" b="1" u="sng" dirty="0"/>
              <a:t>Participation</a:t>
            </a:r>
          </a:p>
        </p:txBody>
      </p:sp>
      <p:grpSp>
        <p:nvGrpSpPr>
          <p:cNvPr id="38" name="Group 37">
            <a:extLst>
              <a:ext uri="{FF2B5EF4-FFF2-40B4-BE49-F238E27FC236}">
                <a16:creationId xmlns:a16="http://schemas.microsoft.com/office/drawing/2014/main" id="{4DD63696-0741-45F7-B2B8-41BD406BBA96}"/>
              </a:ext>
            </a:extLst>
          </p:cNvPr>
          <p:cNvGrpSpPr/>
          <p:nvPr/>
        </p:nvGrpSpPr>
        <p:grpSpPr>
          <a:xfrm>
            <a:off x="5138303" y="867526"/>
            <a:ext cx="2884135" cy="689885"/>
            <a:chOff x="3090931" y="4391696"/>
            <a:chExt cx="2884135" cy="689885"/>
          </a:xfrm>
        </p:grpSpPr>
        <p:pic>
          <p:nvPicPr>
            <p:cNvPr id="46" name="Picture 45">
              <a:extLst>
                <a:ext uri="{FF2B5EF4-FFF2-40B4-BE49-F238E27FC236}">
                  <a16:creationId xmlns:a16="http://schemas.microsoft.com/office/drawing/2014/main" id="{A2032C93-102C-40D7-97A6-AB3FA5D194FC}"/>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47" name="TextBox 46">
              <a:extLst>
                <a:ext uri="{FF2B5EF4-FFF2-40B4-BE49-F238E27FC236}">
                  <a16:creationId xmlns:a16="http://schemas.microsoft.com/office/drawing/2014/main" id="{4EA42949-F82F-4E72-A9CE-739CE3804481}"/>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48" name="TextBox 47">
              <a:extLst>
                <a:ext uri="{FF2B5EF4-FFF2-40B4-BE49-F238E27FC236}">
                  <a16:creationId xmlns:a16="http://schemas.microsoft.com/office/drawing/2014/main" id="{BF4A525D-58BC-43E6-B774-FBF4D6D37FA0}"/>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grpSp>
        <p:nvGrpSpPr>
          <p:cNvPr id="49" name="Group 48">
            <a:extLst>
              <a:ext uri="{FF2B5EF4-FFF2-40B4-BE49-F238E27FC236}">
                <a16:creationId xmlns:a16="http://schemas.microsoft.com/office/drawing/2014/main" id="{9D1C86A3-9BFA-4C7D-BBD8-72E038586DAB}"/>
              </a:ext>
            </a:extLst>
          </p:cNvPr>
          <p:cNvGrpSpPr/>
          <p:nvPr/>
        </p:nvGrpSpPr>
        <p:grpSpPr>
          <a:xfrm>
            <a:off x="8309897" y="772139"/>
            <a:ext cx="3694564" cy="3043448"/>
            <a:chOff x="8309897" y="772139"/>
            <a:chExt cx="3694564" cy="3043448"/>
          </a:xfrm>
        </p:grpSpPr>
        <p:sp>
          <p:nvSpPr>
            <p:cNvPr id="50" name="Rectangle 49">
              <a:extLst>
                <a:ext uri="{FF2B5EF4-FFF2-40B4-BE49-F238E27FC236}">
                  <a16:creationId xmlns:a16="http://schemas.microsoft.com/office/drawing/2014/main" id="{ED902C4E-5ED8-4105-8823-AF2D20F2E3C5}"/>
                </a:ext>
              </a:extLst>
            </p:cNvPr>
            <p:cNvSpPr/>
            <p:nvPr/>
          </p:nvSpPr>
          <p:spPr>
            <a:xfrm>
              <a:off x="8359012" y="772139"/>
              <a:ext cx="3645449"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CD787D4-0D7B-449C-A2F7-4AAE503194B4}"/>
                </a:ext>
              </a:extLst>
            </p:cNvPr>
            <p:cNvSpPr txBox="1"/>
            <p:nvPr/>
          </p:nvSpPr>
          <p:spPr>
            <a:xfrm>
              <a:off x="9782093" y="1227087"/>
              <a:ext cx="1229477" cy="400110"/>
            </a:xfrm>
            <a:prstGeom prst="rect">
              <a:avLst/>
            </a:prstGeom>
            <a:noFill/>
          </p:spPr>
          <p:txBody>
            <a:bodyPr wrap="square" rtlCol="0">
              <a:spAutoFit/>
            </a:bodyPr>
            <a:lstStyle/>
            <a:p>
              <a:pPr algn="ctr"/>
              <a:r>
                <a:rPr lang="en-GB" sz="2000" b="1" dirty="0">
                  <a:solidFill>
                    <a:srgbClr val="00B0F0"/>
                  </a:solidFill>
                </a:rPr>
                <a:t>18 &amp; 19 J</a:t>
              </a:r>
            </a:p>
          </p:txBody>
        </p:sp>
        <p:sp>
          <p:nvSpPr>
            <p:cNvPr id="52" name="TextBox 51">
              <a:extLst>
                <a:ext uri="{FF2B5EF4-FFF2-40B4-BE49-F238E27FC236}">
                  <a16:creationId xmlns:a16="http://schemas.microsoft.com/office/drawing/2014/main" id="{4AE81084-23F9-4AAC-83AA-7CEA7A7C3A83}"/>
                </a:ext>
              </a:extLst>
            </p:cNvPr>
            <p:cNvSpPr txBox="1"/>
            <p:nvPr/>
          </p:nvSpPr>
          <p:spPr>
            <a:xfrm>
              <a:off x="8309897" y="813323"/>
              <a:ext cx="1886927" cy="400110"/>
            </a:xfrm>
            <a:prstGeom prst="rect">
              <a:avLst/>
            </a:prstGeom>
            <a:noFill/>
          </p:spPr>
          <p:txBody>
            <a:bodyPr wrap="square" rtlCol="0">
              <a:spAutoFit/>
            </a:bodyPr>
            <a:lstStyle/>
            <a:p>
              <a:pPr algn="ctr"/>
              <a:r>
                <a:rPr lang="en-GB" sz="2000" b="1" u="sng" dirty="0"/>
                <a:t>Study Intensity</a:t>
              </a:r>
            </a:p>
          </p:txBody>
        </p:sp>
        <p:pic>
          <p:nvPicPr>
            <p:cNvPr id="53" name="Picture 52">
              <a:extLst>
                <a:ext uri="{FF2B5EF4-FFF2-40B4-BE49-F238E27FC236}">
                  <a16:creationId xmlns:a16="http://schemas.microsoft.com/office/drawing/2014/main" id="{6B3FFE2D-43C3-447C-9CC5-2D7AD67B7D1D}"/>
                </a:ext>
              </a:extLst>
            </p:cNvPr>
            <p:cNvPicPr>
              <a:picLocks noChangeAspect="1"/>
            </p:cNvPicPr>
            <p:nvPr/>
          </p:nvPicPr>
          <p:blipFill rotWithShape="1">
            <a:blip r:embed="rId8"/>
            <a:srcRect t="23900" r="39399"/>
            <a:stretch/>
          </p:blipFill>
          <p:spPr>
            <a:xfrm>
              <a:off x="8566259" y="1605218"/>
              <a:ext cx="3192885" cy="2182842"/>
            </a:xfrm>
            <a:prstGeom prst="rect">
              <a:avLst/>
            </a:prstGeom>
          </p:spPr>
        </p:pic>
      </p:grpSp>
    </p:spTree>
    <p:extLst>
      <p:ext uri="{BB962C8B-B14F-4D97-AF65-F5344CB8AC3E}">
        <p14:creationId xmlns:p14="http://schemas.microsoft.com/office/powerpoint/2010/main" val="28424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8BF9DFF-03DC-4EB3-BB8F-6000AE55B9C0}"/>
              </a:ext>
            </a:extLst>
          </p:cNvPr>
          <p:cNvGrpSpPr/>
          <p:nvPr/>
        </p:nvGrpSpPr>
        <p:grpSpPr>
          <a:xfrm>
            <a:off x="8875009" y="1863539"/>
            <a:ext cx="2884135" cy="689885"/>
            <a:chOff x="3090931" y="4391696"/>
            <a:chExt cx="2884135" cy="689885"/>
          </a:xfrm>
        </p:grpSpPr>
        <p:pic>
          <p:nvPicPr>
            <p:cNvPr id="17" name="Picture 16">
              <a:extLst>
                <a:ext uri="{FF2B5EF4-FFF2-40B4-BE49-F238E27FC236}">
                  <a16:creationId xmlns:a16="http://schemas.microsoft.com/office/drawing/2014/main" id="{FFB3C5E8-9EF5-4DB7-B749-1C18E7DAC903}"/>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18" name="TextBox 17">
              <a:extLst>
                <a:ext uri="{FF2B5EF4-FFF2-40B4-BE49-F238E27FC236}">
                  <a16:creationId xmlns:a16="http://schemas.microsoft.com/office/drawing/2014/main" id="{52691ABF-889C-45D3-AA57-13696A4390A1}"/>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19" name="TextBox 18">
              <a:extLst>
                <a:ext uri="{FF2B5EF4-FFF2-40B4-BE49-F238E27FC236}">
                  <a16:creationId xmlns:a16="http://schemas.microsoft.com/office/drawing/2014/main" id="{F570774B-65DF-4BA3-A649-A3FC0F3356BA}"/>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22" name="Title 1">
            <a:extLst>
              <a:ext uri="{FF2B5EF4-FFF2-40B4-BE49-F238E27FC236}">
                <a16:creationId xmlns:a16="http://schemas.microsoft.com/office/drawing/2014/main" id="{0B2147AF-8AC8-48D4-94C0-6F25CEBF5C67}"/>
              </a:ext>
            </a:extLst>
          </p:cNvPr>
          <p:cNvSpPr txBox="1">
            <a:spLocks/>
          </p:cNvSpPr>
          <p:nvPr/>
        </p:nvSpPr>
        <p:spPr>
          <a:xfrm>
            <a:off x="283789" y="42250"/>
            <a:ext cx="11545045" cy="6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mn-lt"/>
              </a:rPr>
              <a:t>Who takes up the Early Start?</a:t>
            </a:r>
          </a:p>
        </p:txBody>
      </p:sp>
      <p:sp>
        <p:nvSpPr>
          <p:cNvPr id="24" name="Rectangle 23">
            <a:extLst>
              <a:ext uri="{FF2B5EF4-FFF2-40B4-BE49-F238E27FC236}">
                <a16:creationId xmlns:a16="http://schemas.microsoft.com/office/drawing/2014/main" id="{F6E6F292-D6AC-4AA8-A57C-202F5381C3E3}"/>
              </a:ext>
            </a:extLst>
          </p:cNvPr>
          <p:cNvSpPr/>
          <p:nvPr/>
        </p:nvSpPr>
        <p:spPr>
          <a:xfrm>
            <a:off x="635359" y="772139"/>
            <a:ext cx="11193475" cy="30434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9B62A94-2AD0-4AB6-9371-411AFEC7AD09}"/>
              </a:ext>
            </a:extLst>
          </p:cNvPr>
          <p:cNvGrpSpPr/>
          <p:nvPr/>
        </p:nvGrpSpPr>
        <p:grpSpPr>
          <a:xfrm>
            <a:off x="8382032" y="1028767"/>
            <a:ext cx="2884135" cy="689885"/>
            <a:chOff x="3090931" y="4391696"/>
            <a:chExt cx="2884135" cy="689885"/>
          </a:xfrm>
        </p:grpSpPr>
        <p:pic>
          <p:nvPicPr>
            <p:cNvPr id="41" name="Picture 40">
              <a:extLst>
                <a:ext uri="{FF2B5EF4-FFF2-40B4-BE49-F238E27FC236}">
                  <a16:creationId xmlns:a16="http://schemas.microsoft.com/office/drawing/2014/main" id="{AF6355E8-CC21-40BD-9CC7-47EA816143CA}"/>
                </a:ext>
              </a:extLst>
            </p:cNvPr>
            <p:cNvPicPr>
              <a:picLocks noChangeAspect="1"/>
            </p:cNvPicPr>
            <p:nvPr/>
          </p:nvPicPr>
          <p:blipFill rotWithShape="1">
            <a:blip r:embed="rId3"/>
            <a:srcRect l="49801" t="25103" r="42019" b="59253"/>
            <a:stretch/>
          </p:blipFill>
          <p:spPr>
            <a:xfrm>
              <a:off x="3090931" y="4391696"/>
              <a:ext cx="574720" cy="656824"/>
            </a:xfrm>
            <a:prstGeom prst="rect">
              <a:avLst/>
            </a:prstGeom>
          </p:spPr>
        </p:pic>
        <p:sp>
          <p:nvSpPr>
            <p:cNvPr id="42" name="TextBox 41">
              <a:extLst>
                <a:ext uri="{FF2B5EF4-FFF2-40B4-BE49-F238E27FC236}">
                  <a16:creationId xmlns:a16="http://schemas.microsoft.com/office/drawing/2014/main" id="{7A7C08B8-76E8-4C3F-8E72-FFF8B0943C0A}"/>
                </a:ext>
              </a:extLst>
            </p:cNvPr>
            <p:cNvSpPr txBox="1"/>
            <p:nvPr/>
          </p:nvSpPr>
          <p:spPr>
            <a:xfrm>
              <a:off x="3665651" y="4391697"/>
              <a:ext cx="1886927" cy="400110"/>
            </a:xfrm>
            <a:prstGeom prst="rect">
              <a:avLst/>
            </a:prstGeom>
            <a:noFill/>
          </p:spPr>
          <p:txBody>
            <a:bodyPr wrap="none" rtlCol="0">
              <a:spAutoFit/>
            </a:bodyPr>
            <a:lstStyle/>
            <a:p>
              <a:r>
                <a:rPr lang="en-GB" sz="2000" dirty="0"/>
                <a:t>Taking part in ES</a:t>
              </a:r>
            </a:p>
          </p:txBody>
        </p:sp>
        <p:sp>
          <p:nvSpPr>
            <p:cNvPr id="43" name="TextBox 42">
              <a:extLst>
                <a:ext uri="{FF2B5EF4-FFF2-40B4-BE49-F238E27FC236}">
                  <a16:creationId xmlns:a16="http://schemas.microsoft.com/office/drawing/2014/main" id="{B38AF582-6A1D-4072-89E2-1973A01D5469}"/>
                </a:ext>
              </a:extLst>
            </p:cNvPr>
            <p:cNvSpPr txBox="1"/>
            <p:nvPr/>
          </p:nvSpPr>
          <p:spPr>
            <a:xfrm>
              <a:off x="3665651" y="4681471"/>
              <a:ext cx="2309415" cy="400110"/>
            </a:xfrm>
            <a:prstGeom prst="rect">
              <a:avLst/>
            </a:prstGeom>
            <a:noFill/>
          </p:spPr>
          <p:txBody>
            <a:bodyPr wrap="none" rtlCol="0">
              <a:spAutoFit/>
            </a:bodyPr>
            <a:lstStyle/>
            <a:p>
              <a:r>
                <a:rPr lang="en-GB" sz="2000" dirty="0"/>
                <a:t>Not taking part in ES</a:t>
              </a:r>
            </a:p>
          </p:txBody>
        </p:sp>
      </p:grpSp>
      <p:sp>
        <p:nvSpPr>
          <p:cNvPr id="28" name="TextBox 27">
            <a:extLst>
              <a:ext uri="{FF2B5EF4-FFF2-40B4-BE49-F238E27FC236}">
                <a16:creationId xmlns:a16="http://schemas.microsoft.com/office/drawing/2014/main" id="{FC01C07C-339B-4605-9246-2546E03A020D}"/>
              </a:ext>
            </a:extLst>
          </p:cNvPr>
          <p:cNvSpPr txBox="1"/>
          <p:nvPr/>
        </p:nvSpPr>
        <p:spPr>
          <a:xfrm>
            <a:off x="682507" y="813323"/>
            <a:ext cx="2880959" cy="400110"/>
          </a:xfrm>
          <a:prstGeom prst="rect">
            <a:avLst/>
          </a:prstGeom>
          <a:noFill/>
        </p:spPr>
        <p:txBody>
          <a:bodyPr wrap="square" rtlCol="0">
            <a:spAutoFit/>
          </a:bodyPr>
          <a:lstStyle/>
          <a:p>
            <a:r>
              <a:rPr lang="en-GB" sz="2000" b="1" u="sng" dirty="0"/>
              <a:t>Previous Performance</a:t>
            </a:r>
          </a:p>
        </p:txBody>
      </p:sp>
      <p:pic>
        <p:nvPicPr>
          <p:cNvPr id="3" name="Picture 2">
            <a:extLst>
              <a:ext uri="{FF2B5EF4-FFF2-40B4-BE49-F238E27FC236}">
                <a16:creationId xmlns:a16="http://schemas.microsoft.com/office/drawing/2014/main" id="{EDCFBA85-7587-4A32-B55F-051530EE7FC2}"/>
              </a:ext>
            </a:extLst>
          </p:cNvPr>
          <p:cNvPicPr>
            <a:picLocks noChangeAspect="1"/>
          </p:cNvPicPr>
          <p:nvPr/>
        </p:nvPicPr>
        <p:blipFill rotWithShape="1">
          <a:blip r:embed="rId4"/>
          <a:srcRect r="42018"/>
          <a:stretch/>
        </p:blipFill>
        <p:spPr>
          <a:xfrm>
            <a:off x="669182" y="1381290"/>
            <a:ext cx="3512496" cy="2291443"/>
          </a:xfrm>
          <a:prstGeom prst="rect">
            <a:avLst/>
          </a:prstGeom>
        </p:spPr>
      </p:pic>
      <p:pic>
        <p:nvPicPr>
          <p:cNvPr id="13" name="Picture 12">
            <a:extLst>
              <a:ext uri="{FF2B5EF4-FFF2-40B4-BE49-F238E27FC236}">
                <a16:creationId xmlns:a16="http://schemas.microsoft.com/office/drawing/2014/main" id="{A36EDDB7-FEA0-4D64-AE0D-960D5C4D4758}"/>
              </a:ext>
            </a:extLst>
          </p:cNvPr>
          <p:cNvPicPr>
            <a:picLocks noChangeAspect="1"/>
          </p:cNvPicPr>
          <p:nvPr/>
        </p:nvPicPr>
        <p:blipFill rotWithShape="1">
          <a:blip r:embed="rId5"/>
          <a:srcRect r="43411"/>
          <a:stretch/>
        </p:blipFill>
        <p:spPr>
          <a:xfrm>
            <a:off x="4802605" y="1357864"/>
            <a:ext cx="3434256" cy="2291443"/>
          </a:xfrm>
          <a:prstGeom prst="rect">
            <a:avLst/>
          </a:prstGeom>
        </p:spPr>
      </p:pic>
      <p:sp>
        <p:nvSpPr>
          <p:cNvPr id="20" name="TextBox 19">
            <a:extLst>
              <a:ext uri="{FF2B5EF4-FFF2-40B4-BE49-F238E27FC236}">
                <a16:creationId xmlns:a16="http://schemas.microsoft.com/office/drawing/2014/main" id="{8BBE7A35-2E4A-4DE8-8CC5-5DE47A759224}"/>
              </a:ext>
            </a:extLst>
          </p:cNvPr>
          <p:cNvSpPr txBox="1"/>
          <p:nvPr/>
        </p:nvSpPr>
        <p:spPr>
          <a:xfrm>
            <a:off x="2513806" y="1097255"/>
            <a:ext cx="701560" cy="400110"/>
          </a:xfrm>
          <a:prstGeom prst="rect">
            <a:avLst/>
          </a:prstGeom>
          <a:noFill/>
        </p:spPr>
        <p:txBody>
          <a:bodyPr wrap="square" rtlCol="0">
            <a:spAutoFit/>
          </a:bodyPr>
          <a:lstStyle/>
          <a:p>
            <a:r>
              <a:rPr lang="en-GB" sz="2000" b="1" dirty="0">
                <a:solidFill>
                  <a:srgbClr val="00B0F0"/>
                </a:solidFill>
              </a:rPr>
              <a:t>18 J</a:t>
            </a:r>
          </a:p>
        </p:txBody>
      </p:sp>
      <p:sp>
        <p:nvSpPr>
          <p:cNvPr id="21" name="TextBox 20">
            <a:extLst>
              <a:ext uri="{FF2B5EF4-FFF2-40B4-BE49-F238E27FC236}">
                <a16:creationId xmlns:a16="http://schemas.microsoft.com/office/drawing/2014/main" id="{F0E520A1-88CB-4B82-BD58-A6E55683B71B}"/>
              </a:ext>
            </a:extLst>
          </p:cNvPr>
          <p:cNvSpPr txBox="1"/>
          <p:nvPr/>
        </p:nvSpPr>
        <p:spPr>
          <a:xfrm>
            <a:off x="6582805" y="1096617"/>
            <a:ext cx="701560" cy="400110"/>
          </a:xfrm>
          <a:prstGeom prst="rect">
            <a:avLst/>
          </a:prstGeom>
          <a:noFill/>
        </p:spPr>
        <p:txBody>
          <a:bodyPr wrap="square" rtlCol="0">
            <a:spAutoFit/>
          </a:bodyPr>
          <a:lstStyle/>
          <a:p>
            <a:r>
              <a:rPr lang="en-GB" sz="2000" b="1" dirty="0">
                <a:solidFill>
                  <a:srgbClr val="00B0F0"/>
                </a:solidFill>
              </a:rPr>
              <a:t>19 J</a:t>
            </a:r>
          </a:p>
        </p:txBody>
      </p:sp>
      <p:sp>
        <p:nvSpPr>
          <p:cNvPr id="44" name="TextBox 43">
            <a:extLst>
              <a:ext uri="{FF2B5EF4-FFF2-40B4-BE49-F238E27FC236}">
                <a16:creationId xmlns:a16="http://schemas.microsoft.com/office/drawing/2014/main" id="{8CBADD0E-3E0C-477C-9D56-BF3B5D86FE90}"/>
              </a:ext>
            </a:extLst>
          </p:cNvPr>
          <p:cNvSpPr txBox="1"/>
          <p:nvPr/>
        </p:nvSpPr>
        <p:spPr>
          <a:xfrm>
            <a:off x="9372330" y="5734593"/>
            <a:ext cx="2386814" cy="707886"/>
          </a:xfrm>
          <a:prstGeom prst="rect">
            <a:avLst/>
          </a:prstGeom>
          <a:noFill/>
        </p:spPr>
        <p:txBody>
          <a:bodyPr wrap="square" rtlCol="0">
            <a:spAutoFit/>
          </a:bodyPr>
          <a:lstStyle/>
          <a:p>
            <a:r>
              <a:rPr lang="en-GB" sz="2000" dirty="0"/>
              <a:t>Based on all students registered at Reg25</a:t>
            </a:r>
          </a:p>
        </p:txBody>
      </p:sp>
    </p:spTree>
    <p:extLst>
      <p:ext uri="{BB962C8B-B14F-4D97-AF65-F5344CB8AC3E}">
        <p14:creationId xmlns:p14="http://schemas.microsoft.com/office/powerpoint/2010/main" val="24302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B211-B89E-43F7-9DC7-3441BF9AE67A}"/>
              </a:ext>
            </a:extLst>
          </p:cNvPr>
          <p:cNvSpPr>
            <a:spLocks noGrp="1"/>
          </p:cNvSpPr>
          <p:nvPr>
            <p:ph type="title"/>
          </p:nvPr>
        </p:nvSpPr>
        <p:spPr>
          <a:xfrm>
            <a:off x="752475" y="302220"/>
            <a:ext cx="10319003" cy="1198983"/>
          </a:xfrm>
        </p:spPr>
        <p:txBody>
          <a:bodyPr>
            <a:noAutofit/>
          </a:bodyPr>
          <a:lstStyle/>
          <a:p>
            <a:r>
              <a:rPr lang="en-GB" sz="3200" b="1" dirty="0"/>
              <a:t>Engagement with </a:t>
            </a:r>
            <a:r>
              <a:rPr lang="en-GB" sz="3200" b="1" u="sng" dirty="0"/>
              <a:t>ES resources / activities</a:t>
            </a:r>
            <a:r>
              <a:rPr lang="en-GB" sz="3200" b="1" dirty="0"/>
              <a:t> during the ES (n=62):</a:t>
            </a:r>
          </a:p>
        </p:txBody>
      </p:sp>
      <p:grpSp>
        <p:nvGrpSpPr>
          <p:cNvPr id="3" name="Group 2">
            <a:extLst>
              <a:ext uri="{FF2B5EF4-FFF2-40B4-BE49-F238E27FC236}">
                <a16:creationId xmlns:a16="http://schemas.microsoft.com/office/drawing/2014/main" id="{8E61C0C6-C62B-4118-8946-F3CC0EE921DB}"/>
              </a:ext>
            </a:extLst>
          </p:cNvPr>
          <p:cNvGrpSpPr/>
          <p:nvPr/>
        </p:nvGrpSpPr>
        <p:grpSpPr>
          <a:xfrm>
            <a:off x="485775" y="2076450"/>
            <a:ext cx="11020424" cy="3810508"/>
            <a:chOff x="485775" y="2076450"/>
            <a:chExt cx="11020424" cy="3810508"/>
          </a:xfrm>
        </p:grpSpPr>
        <p:graphicFrame>
          <p:nvGraphicFramePr>
            <p:cNvPr id="5" name="Chart 4">
              <a:extLst>
                <a:ext uri="{FF2B5EF4-FFF2-40B4-BE49-F238E27FC236}">
                  <a16:creationId xmlns:a16="http://schemas.microsoft.com/office/drawing/2014/main" id="{A88088FD-A674-4559-972B-CA7536735BC9}"/>
                </a:ext>
              </a:extLst>
            </p:cNvPr>
            <p:cNvGraphicFramePr/>
            <p:nvPr/>
          </p:nvGraphicFramePr>
          <p:xfrm>
            <a:off x="485775" y="2076450"/>
            <a:ext cx="4533900" cy="3677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D5C5D84-46EC-4ABB-BC12-37CACB17C86E}"/>
                </a:ext>
              </a:extLst>
            </p:cNvPr>
            <p:cNvGraphicFramePr/>
            <p:nvPr/>
          </p:nvGraphicFramePr>
          <p:xfrm>
            <a:off x="5372100" y="2076450"/>
            <a:ext cx="6134099" cy="3810508"/>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04827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36F3D7B-34C2-43D8-A06C-E54E82F0F533}"/>
              </a:ext>
            </a:extLst>
          </p:cNvPr>
          <p:cNvGraphicFramePr/>
          <p:nvPr>
            <p:extLst>
              <p:ext uri="{D42A27DB-BD31-4B8C-83A1-F6EECF244321}">
                <p14:modId xmlns:p14="http://schemas.microsoft.com/office/powerpoint/2010/main" val="4212470149"/>
              </p:ext>
            </p:extLst>
          </p:nvPr>
        </p:nvGraphicFramePr>
        <p:xfrm>
          <a:off x="555585" y="544010"/>
          <a:ext cx="10880202" cy="5451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08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3744</TotalTime>
  <Words>2365</Words>
  <Application>Microsoft Office PowerPoint</Application>
  <PresentationFormat>Widescreen</PresentationFormat>
  <Paragraphs>275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S294 Early Start:  what has it achieved?</vt:lpstr>
      <vt:lpstr>PowerPoint Presentation</vt:lpstr>
      <vt:lpstr>Evaluation</vt:lpstr>
      <vt:lpstr>PowerPoint Presentation</vt:lpstr>
      <vt:lpstr>PowerPoint Presentation</vt:lpstr>
      <vt:lpstr>PowerPoint Presentation</vt:lpstr>
      <vt:lpstr>PowerPoint Presentation</vt:lpstr>
      <vt:lpstr>Engagement with ES resources / activities during the ES (n=62):</vt:lpstr>
      <vt:lpstr>PowerPoint Presentation</vt:lpstr>
      <vt:lpstr>Use of module materials during the ES</vt:lpstr>
      <vt:lpstr>PowerPoint Presentation</vt:lpstr>
      <vt:lpstr>Themes that emerged from interviews and open responses</vt:lpstr>
      <vt:lpstr>PowerPoint Presentation</vt:lpstr>
      <vt:lpstr>PowerPoint Presentation</vt:lpstr>
      <vt:lpstr>PowerPoint Presentation</vt:lpstr>
      <vt:lpstr>PowerPoint Presentation</vt:lpstr>
      <vt:lpstr>PowerPoint Presentation</vt:lpstr>
      <vt:lpstr>Acknowledgements</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S294 Early start</dc:title>
  <dc:creator>Jane.Loughlin</dc:creator>
  <cp:lastModifiedBy>Diane.Ford</cp:lastModifiedBy>
  <cp:revision>132</cp:revision>
  <cp:lastPrinted>2018-10-11T08:31:09Z</cp:lastPrinted>
  <dcterms:created xsi:type="dcterms:W3CDTF">2018-10-10T08:45:32Z</dcterms:created>
  <dcterms:modified xsi:type="dcterms:W3CDTF">2021-07-12T11:36:25Z</dcterms:modified>
</cp:coreProperties>
</file>