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2" r:id="rId4"/>
    <p:sldId id="261" r:id="rId5"/>
    <p:sldId id="263" r:id="rId6"/>
    <p:sldId id="264" r:id="rId7"/>
    <p:sldId id="265" r:id="rId8"/>
    <p:sldId id="25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3FBF68-51DE-D443-8610-DB0F987A3814}" v="21" dt="2021-06-25T17:46:05.7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808"/>
    <p:restoredTop sz="94694"/>
  </p:normalViewPr>
  <p:slideViewPr>
    <p:cSldViewPr snapToGrid="0" snapToObjects="1">
      <p:cViewPr>
        <p:scale>
          <a:sx n="98" d="100"/>
          <a:sy n="98" d="100"/>
        </p:scale>
        <p:origin x="712" y="9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C15E53-02E5-A746-BD78-8BBCC371AFEE}" type="datetimeFigureOut">
              <a:rPr lang="en-US" smtClean="0"/>
              <a:t>6/23/21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305794-0DF8-3B42-9F2A-4880A4863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280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lang="en-GB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283311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en-GB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727242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en-GB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000964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lang="en-GB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85737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lang="en-GB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209461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lang="en-GB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93403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B05BF-90E2-F247-B1B7-6AB7742005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5F4DB6-F9B3-DD4C-B17E-9A5E12284D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0D3DD0-6096-024A-9DF6-628E6DD13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602B-5858-BF4C-907D-6FE6D8306F5E}" type="datetimeFigureOut">
              <a:rPr lang="en-US" smtClean="0"/>
              <a:t>6/23/21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DB9D02-3FD3-2045-A706-E6F2A2221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F0A1A-CF02-6740-A057-98729DC1B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ED4C-14AA-7D45-976D-3EE9C5749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41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2F2D0-DF17-ED47-A02D-0C555D651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E028F2-A92B-9B44-B0C4-6415D11A53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22CE00-B4D1-2D45-B495-6BBC3A873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602B-5858-BF4C-907D-6FE6D8306F5E}" type="datetimeFigureOut">
              <a:rPr lang="en-US" smtClean="0"/>
              <a:t>6/23/21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1CD339-DBA1-434E-A81C-9B9C128BE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6EBF4B-1ACF-A042-8623-BE198DBDA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ED4C-14AA-7D45-976D-3EE9C5749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854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69E048-7CD7-B24F-A98F-39E5DE1E4F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0F8E96-6475-9048-B02D-DC5BA80D0F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60642A-2220-D24A-A9E1-18B8FBDA6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602B-5858-BF4C-907D-6FE6D8306F5E}" type="datetimeFigureOut">
              <a:rPr lang="en-US" smtClean="0"/>
              <a:t>6/23/21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F448B7-A3B3-064B-A7C8-1ABC50FA4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E78CBC-679E-7746-9CE1-92853B04C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ED4C-14AA-7D45-976D-3EE9C5749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241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5BF8D-8BBC-EE42-8938-D1E36EDA2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05A5C9-9042-AC45-83CB-EACE55581B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CAD1D4-1E99-2749-9F19-53890D41B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602B-5858-BF4C-907D-6FE6D8306F5E}" type="datetimeFigureOut">
              <a:rPr lang="en-US" smtClean="0"/>
              <a:t>6/23/21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EBB516-4755-EE45-8B6D-7707B0B56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03F256-2BC2-9F42-BE34-B5F527056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ED4C-14AA-7D45-976D-3EE9C5749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014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81687-B89E-C24F-940E-2B819CDDC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20B4E4-1836-A245-A19B-336B76E2AF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A0B6F4-E621-854B-9006-818A02BFD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602B-5858-BF4C-907D-6FE6D8306F5E}" type="datetimeFigureOut">
              <a:rPr lang="en-US" smtClean="0"/>
              <a:t>6/23/21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3B0524-0155-BE46-AAF0-D79DC0247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E118DC-7DD2-1540-B458-16C4B86FC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ED4C-14AA-7D45-976D-3EE9C5749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973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7A02D-CD51-5A42-8592-A8363CF8D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8A231-6BA7-C84F-97B5-444451465C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EE9F45-AD3A-1549-8078-346444D8D2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A589F5-532D-274D-B4FB-3FE80F6BF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602B-5858-BF4C-907D-6FE6D8306F5E}" type="datetimeFigureOut">
              <a:rPr lang="en-US" smtClean="0"/>
              <a:t>6/23/21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997FCF-5F88-2F45-9955-BD14276EB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5B5A64-2F9E-2144-9545-3EE36CBF2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ED4C-14AA-7D45-976D-3EE9C5749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262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C9ED7-6A59-424E-A420-7A10C7958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5BD52B-F498-1B42-A9BF-9ABA25EFD2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4F3E99-0FEB-CA44-9749-E82AA09B46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3FA594-9828-DD45-AA98-88DD4C5DB1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24C524-8B28-7144-A363-9549087782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A4D533-D0E4-B441-96A3-238DE38EF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602B-5858-BF4C-907D-6FE6D8306F5E}" type="datetimeFigureOut">
              <a:rPr lang="en-US" smtClean="0"/>
              <a:t>6/23/21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F1677D-382F-C84A-BF5C-3E4CFC407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F5831D-D30A-5E48-BAA0-3FEA71850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ED4C-14AA-7D45-976D-3EE9C5749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437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026E5-D2F8-B144-80DB-829033E44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55D183-8420-BF48-977F-7097CA5A2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602B-5858-BF4C-907D-6FE6D8306F5E}" type="datetimeFigureOut">
              <a:rPr lang="en-US" smtClean="0"/>
              <a:t>6/23/21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62C9A7-6D73-C84A-84DE-234E05DCF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9C0E60-C3DE-3445-AEB3-701292419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ED4C-14AA-7D45-976D-3EE9C5749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716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A64861-1C3F-B84E-9A70-5CB3F6102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602B-5858-BF4C-907D-6FE6D8306F5E}" type="datetimeFigureOut">
              <a:rPr lang="en-US" smtClean="0"/>
              <a:t>6/23/21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2D4DB2-2E91-F640-A7F3-730127C8E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8F5A48-9FEC-D849-833B-C7425248A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ED4C-14AA-7D45-976D-3EE9C5749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191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4858B-953C-BA49-A532-95C180139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4985C-01A2-0E46-B901-56D1E68F20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E09AAD-2559-F849-92B3-6664A9F535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CF9BF7-D305-FE44-852F-F40AB59C1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602B-5858-BF4C-907D-6FE6D8306F5E}" type="datetimeFigureOut">
              <a:rPr lang="en-US" smtClean="0"/>
              <a:t>6/23/21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3C672E-A13E-4540-8F81-455A717DD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552BFA-034B-404B-B79C-EF3B9BE40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ED4C-14AA-7D45-976D-3EE9C5749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38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08BBB-B24D-1643-85C8-760ED3B70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19C3CC-0F7E-054F-8B77-0C9143C869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50B9EB-3E0C-6849-B04A-B3DE20D390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66D600-5EEF-704F-A151-7220B8C8F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602B-5858-BF4C-907D-6FE6D8306F5E}" type="datetimeFigureOut">
              <a:rPr lang="en-US" smtClean="0"/>
              <a:t>6/23/21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1E3373-4B7D-3D48-A6DD-C863AC5AF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8AF7D2-4308-014A-B234-9C2B07800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ED4C-14AA-7D45-976D-3EE9C5749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612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95E6AE-AC51-9D49-8E2B-C8EE3B2AC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1FDF4B-6C27-2F47-8294-9FDEFBC769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8541C1-780F-1847-ADCC-7916A8EC77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5602B-5858-BF4C-907D-6FE6D8306F5E}" type="datetimeFigureOut">
              <a:rPr lang="en-US" smtClean="0"/>
              <a:t>6/23/21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B940C1-3A58-5247-A0AF-D0F3DEAAC7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631CDB-F938-4E4B-B09F-B7EBD60916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BED4C-14AA-7D45-976D-3EE9C5749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791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s://www.universitiesuk.ac.uk/policy-and-analysis/Pages/equality-diversity-inclusion.aspx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s://www.advance-he.ac.uk/guidance/equality-diversity-and-inclusion/student-recruitment-retention-and-attainment/degree-attainment-gaps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5" Type="http://schemas.openxmlformats.org/officeDocument/2006/relationships/image" Target="../media/image10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5" Type="http://schemas.openxmlformats.org/officeDocument/2006/relationships/image" Target="../media/image10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5" Type="http://schemas.openxmlformats.org/officeDocument/2006/relationships/image" Target="../media/image10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dvance-he.ac.uk/guidance/equality-diversity-and-inclusion/student-recruitment-retention-and-attainment/degree-attainment-gaps" TargetMode="External"/><Relationship Id="rId7" Type="http://schemas.openxmlformats.org/officeDocument/2006/relationships/hyperlink" Target="https://www.officeforstudents.org.uk/media/546d1a52-5ba7-4d70-8ce7-c7a936aa3997/ofs2018_53.pdf" TargetMode="External"/><Relationship Id="rId2" Type="http://schemas.openxmlformats.org/officeDocument/2006/relationships/hyperlink" Target="https://www.universitiesuk.ac.uk/policy-and-analysis/Pages/equality-diversity-inclusion.aspx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open.ac.uk/about/wideningparticipation/sites/www.open.ac.uk.about.wideningparticipation/files/files/OU%20Access%20and%20Participation%20Plan%202020-2025.pdf" TargetMode="External"/><Relationship Id="rId5" Type="http://schemas.openxmlformats.org/officeDocument/2006/relationships/hyperlink" Target="https://doi.org/10.1007/978-3-030-78270-2_34" TargetMode="External"/><Relationship Id="rId4" Type="http://schemas.openxmlformats.org/officeDocument/2006/relationships/hyperlink" Target="https://www.ons.gov.uk/peoplepopulationandcommunity/healthandsocialcare/disability/bulletins/disabilityandeducationuk/201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56D2569-1A47-3145-B74D-983361D821C1}"/>
              </a:ext>
            </a:extLst>
          </p:cNvPr>
          <p:cNvSpPr/>
          <p:nvPr/>
        </p:nvSpPr>
        <p:spPr>
          <a:xfrm>
            <a:off x="0" y="2351931"/>
            <a:ext cx="12191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100" b="1" dirty="0">
                <a:solidFill>
                  <a:srgbClr val="13295D"/>
                </a:solidFill>
                <a:latin typeface="Calibri"/>
                <a:cs typeface="Calibri"/>
              </a:rPr>
              <a:t>LEARNING ANALYTICS AND FAIRNESS: </a:t>
            </a:r>
          </a:p>
          <a:p>
            <a:pPr algn="ctr"/>
            <a:r>
              <a:rPr lang="en-GB" sz="2100" b="1" dirty="0">
                <a:solidFill>
                  <a:srgbClr val="13295D"/>
                </a:solidFill>
                <a:latin typeface="Calibri"/>
                <a:cs typeface="Calibri"/>
              </a:rPr>
              <a:t>DO EXISTING ALGORITHMS SERVE EVERYONE EQUALLY? </a:t>
            </a:r>
          </a:p>
        </p:txBody>
      </p:sp>
      <p:pic>
        <p:nvPicPr>
          <p:cNvPr id="5" name="Google Shape;140;p2" descr="KMi logo">
            <a:extLst>
              <a:ext uri="{FF2B5EF4-FFF2-40B4-BE49-F238E27FC236}">
                <a16:creationId xmlns:a16="http://schemas.microsoft.com/office/drawing/2014/main" id="{97B345D8-8841-EF45-A752-378AC646BD77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689103" y="6196411"/>
            <a:ext cx="1112006" cy="48270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141;p2" descr="OU logo">
            <a:extLst>
              <a:ext uri="{FF2B5EF4-FFF2-40B4-BE49-F238E27FC236}">
                <a16:creationId xmlns:a16="http://schemas.microsoft.com/office/drawing/2014/main" id="{E2E16CB5-95F3-F547-B93A-1FAAB9EC1E67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94418" y="6183746"/>
            <a:ext cx="702562" cy="482701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93A99C7-8A2C-3D48-813F-BF9934940130}"/>
              </a:ext>
            </a:extLst>
          </p:cNvPr>
          <p:cNvSpPr/>
          <p:nvPr/>
        </p:nvSpPr>
        <p:spPr>
          <a:xfrm>
            <a:off x="3017521" y="3429000"/>
            <a:ext cx="61134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rgbClr val="13295D"/>
                </a:solidFill>
                <a:latin typeface="Open Sans"/>
                <a:ea typeface="Open Sans"/>
                <a:cs typeface="Open Sans"/>
                <a:sym typeface="Open Sans"/>
              </a:rPr>
              <a:t>Knowledge Media institute</a:t>
            </a:r>
          </a:p>
          <a:p>
            <a:pPr algn="ctr"/>
            <a:r>
              <a:rPr lang="en-GB" i="1" dirty="0">
                <a:solidFill>
                  <a:srgbClr val="13295D"/>
                </a:solidFill>
                <a:latin typeface="Open Sans"/>
                <a:ea typeface="Open Sans"/>
                <a:cs typeface="Open Sans"/>
                <a:sym typeface="Open Sans"/>
              </a:rPr>
              <a:t>Vaclav Bayer, Martin </a:t>
            </a:r>
            <a:r>
              <a:rPr lang="en-GB" i="1" dirty="0" err="1">
                <a:solidFill>
                  <a:srgbClr val="13295D"/>
                </a:solidFill>
                <a:latin typeface="Open Sans"/>
                <a:ea typeface="Open Sans"/>
                <a:cs typeface="Open Sans"/>
                <a:sym typeface="Open Sans"/>
              </a:rPr>
              <a:t>Hlosta</a:t>
            </a:r>
            <a:r>
              <a:rPr lang="en-GB" i="1" dirty="0">
                <a:solidFill>
                  <a:srgbClr val="13295D"/>
                </a:solidFill>
                <a:latin typeface="Open Sans"/>
                <a:ea typeface="Open Sans"/>
                <a:cs typeface="Open Sans"/>
                <a:sym typeface="Open Sans"/>
              </a:rPr>
              <a:t>, Miriam Fernandez</a:t>
            </a:r>
          </a:p>
          <a:p>
            <a:pPr algn="ctr"/>
            <a:endParaRPr lang="en-GB" i="1" dirty="0">
              <a:solidFill>
                <a:srgbClr val="13295D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algn="ctr"/>
            <a:r>
              <a:rPr lang="en-GB" dirty="0" err="1">
                <a:solidFill>
                  <a:srgbClr val="13295D"/>
                </a:solidFill>
                <a:latin typeface="Open Sans"/>
                <a:ea typeface="Open Sans"/>
                <a:cs typeface="Open Sans"/>
                <a:sym typeface="Open Sans"/>
              </a:rPr>
              <a:t>eSTEeM</a:t>
            </a:r>
            <a:r>
              <a:rPr lang="en-GB" dirty="0">
                <a:solidFill>
                  <a:srgbClr val="13295D"/>
                </a:solidFill>
                <a:latin typeface="Open Sans"/>
                <a:ea typeface="Open Sans"/>
                <a:cs typeface="Open Sans"/>
                <a:sym typeface="Open Sans"/>
              </a:rPr>
              <a:t> conference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4197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6F81AE6-1586-8D4F-8778-6C3D5F48EE8B}"/>
              </a:ext>
            </a:extLst>
          </p:cNvPr>
          <p:cNvSpPr/>
          <p:nvPr/>
        </p:nvSpPr>
        <p:spPr>
          <a:xfrm>
            <a:off x="471855" y="1369475"/>
            <a:ext cx="50160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u="sng" dirty="0"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  <a:extLst>
                  <a:ext uri="http://customooxmlschemas.google.com/">
                    <go:slidesCustomData xmlns:lc="http://schemas.openxmlformats.org/drawingml/2006/lockedCanvas"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9"/>
                  </a:ext>
                </a:extLst>
              </a:rPr>
              <a:t>UniversitiesUK</a:t>
            </a: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lang="en-GB" sz="160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AdvanceHE</a:t>
            </a: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report a </a:t>
            </a:r>
            <a:r>
              <a:rPr lang="en-GB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13% awarding gap for Black, Asian and Minority Ethnic</a:t>
            </a: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(BAME)</a:t>
            </a:r>
            <a:r>
              <a:rPr lang="en-GB" sz="1600" b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1,</a:t>
            </a:r>
            <a:r>
              <a:rPr lang="en-GB" sz="16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  <a:p>
            <a:endParaRPr lang="en-GB" sz="16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extLst>
                <a:ext uri="http://customooxmlschemas.google.com/">
                  <go:slidesCustomData xmlns:lc="http://schemas.openxmlformats.org/drawingml/2006/lockedCanvas"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0"/>
                </a:ext>
              </a:extLst>
            </a:endParaRPr>
          </a:p>
          <a:p>
            <a:r>
              <a:rPr lang="en-GB" sz="1600" b="1" dirty="0">
                <a:solidFill>
                  <a:schemeClr val="dk1"/>
                </a:solidFill>
                <a:ea typeface="Calibri"/>
                <a:cs typeface="Calibri"/>
                <a:sym typeface="Calibri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xmlns:lc="http://schemas.openxmlformats.org/drawingml/2006/lockedCanvas" textRoundtripDataId="0"/>
                  </a:ext>
                </a:extLst>
              </a:rPr>
              <a:t>Black, Asian and Minority Ethnic</a:t>
            </a:r>
            <a:r>
              <a:rPr lang="en-GB" sz="1600" dirty="0">
                <a:solidFill>
                  <a:schemeClr val="dk1"/>
                </a:solidFill>
                <a:ea typeface="Calibri"/>
                <a:cs typeface="Calibri"/>
                <a:sym typeface="Calibri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xmlns:lc="http://schemas.openxmlformats.org/drawingml/2006/lockedCanvas" textRoundtripDataId="1"/>
                  </a:ext>
                </a:extLst>
              </a:rPr>
              <a:t> (BAME) students at the Open University put more effort and spend more time studying, they are, however, </a:t>
            </a:r>
            <a:r>
              <a:rPr lang="en-GB" sz="1600" b="1" dirty="0">
                <a:solidFill>
                  <a:schemeClr val="dk1"/>
                </a:solidFill>
                <a:ea typeface="Calibri"/>
                <a:cs typeface="Calibri"/>
                <a:sym typeface="Calibri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xmlns:lc="http://schemas.openxmlformats.org/drawingml/2006/lockedCanvas" textRoundtripDataId="2"/>
                  </a:ext>
                </a:extLst>
              </a:rPr>
              <a:t>less likely to complete, pass </a:t>
            </a:r>
            <a:r>
              <a:rPr lang="en-GB" sz="1600" dirty="0">
                <a:solidFill>
                  <a:schemeClr val="dk1"/>
                </a:solidFill>
                <a:ea typeface="Calibri"/>
                <a:cs typeface="Calibri"/>
                <a:sym typeface="Calibri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xmlns:lc="http://schemas.openxmlformats.org/drawingml/2006/lockedCanvas" textRoundtripDataId="3"/>
                  </a:ext>
                </a:extLst>
              </a:rPr>
              <a:t>or</a:t>
            </a:r>
            <a:r>
              <a:rPr lang="en-GB" sz="1600" b="1" dirty="0">
                <a:solidFill>
                  <a:schemeClr val="dk1"/>
                </a:solidFill>
                <a:ea typeface="Calibri"/>
                <a:cs typeface="Calibri"/>
                <a:sym typeface="Calibri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xmlns:lc="http://schemas.openxmlformats.org/drawingml/2006/lockedCanvas" textRoundtripDataId="4"/>
                  </a:ext>
                </a:extLst>
              </a:rPr>
              <a:t> achieve an excellent grade </a:t>
            </a:r>
            <a:r>
              <a:rPr lang="en-GB" sz="1600" dirty="0">
                <a:solidFill>
                  <a:schemeClr val="dk1"/>
                </a:solidFill>
                <a:ea typeface="Calibri"/>
                <a:cs typeface="Calibri"/>
                <a:sym typeface="Calibri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xmlns:lc="http://schemas.openxmlformats.org/drawingml/2006/lockedCanvas" textRoundtripDataId="5"/>
                  </a:ext>
                </a:extLst>
              </a:rPr>
              <a:t>compared to </a:t>
            </a:r>
            <a:r>
              <a:rPr lang="en-GB" sz="1600" b="1" dirty="0">
                <a:solidFill>
                  <a:schemeClr val="dk1"/>
                </a:solidFill>
                <a:ea typeface="Calibri"/>
                <a:cs typeface="Calibri"/>
                <a:sym typeface="Calibri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xmlns:lc="http://schemas.openxmlformats.org/drawingml/2006/lockedCanvas" textRoundtripDataId="6"/>
                  </a:ext>
                </a:extLst>
              </a:rPr>
              <a:t>White students</a:t>
            </a:r>
            <a:r>
              <a:rPr lang="en-GB" sz="1600" baseline="30000" dirty="0">
                <a:solidFill>
                  <a:schemeClr val="dk1"/>
                </a:solidFill>
                <a:ea typeface="Calibri"/>
                <a:cs typeface="Calibri"/>
                <a:sym typeface="Calibri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7"/>
                  </a:ext>
                </a:extLst>
              </a:rPr>
              <a:t>4</a:t>
            </a:r>
            <a:endParaRPr lang="en-GB"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extLst>
                <a:ext uri="http://customooxmlschemas.google.com/">
                  <go:slidesCustomData xmlns:lc="http://schemas.openxmlformats.org/drawingml/2006/lockedCanvas"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0"/>
                </a:ext>
              </a:extLst>
            </a:endParaRPr>
          </a:p>
          <a:p>
            <a:endParaRPr lang="en-GB"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extLst>
                <a:ext uri="http://customooxmlschemas.google.com/">
                  <go:slidesCustomData xmlns:lc="http://schemas.openxmlformats.org/drawingml/2006/lockedCanvas"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0"/>
                </a:ext>
              </a:extLst>
            </a:endParaRPr>
          </a:p>
          <a:p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:lc="http://schemas.openxmlformats.org/drawingml/2006/lockedCanvas"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0"/>
                  </a:ext>
                </a:extLst>
              </a:rPr>
              <a:t>Similar effect found for </a:t>
            </a:r>
            <a:r>
              <a:rPr lang="en-GB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:lc="http://schemas.openxmlformats.org/drawingml/2006/lockedCanvas"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0"/>
                  </a:ext>
                </a:extLst>
              </a:rPr>
              <a:t>female</a:t>
            </a: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:lc="http://schemas.openxmlformats.org/drawingml/2006/lockedCanvas"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0"/>
                  </a:ext>
                </a:extLst>
              </a:rPr>
              <a:t> students in STEM.</a:t>
            </a:r>
          </a:p>
          <a:p>
            <a:endParaRPr lang="en-GB" sz="1600" baseline="300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  <a:sym typeface="Calibri"/>
              <a:extLst>
                <a:ext uri="http://customooxmlschemas.google.com/">
                  <go:slidesCustomData xmlns:lc="http://schemas.openxmlformats.org/drawingml/2006/lockedCanvas"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0"/>
                </a:ext>
              </a:extLst>
            </a:endParaRPr>
          </a:p>
          <a:p>
            <a:endParaRPr lang="en-GB" sz="1600" baseline="300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  <a:sym typeface="Calibri"/>
              <a:extLst>
                <a:ext uri="http://customooxmlschemas.google.com/">
                  <go:slidesCustomData xmlns:lc="http://schemas.openxmlformats.org/drawingml/2006/lockedCanvas"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0"/>
                </a:ext>
              </a:extLst>
            </a:endParaRPr>
          </a:p>
          <a:p>
            <a:r>
              <a:rPr lang="en-GB" sz="1600" b="1" dirty="0">
                <a:latin typeface="Calibri" panose="020F0502020204030204" pitchFamily="34" charset="0"/>
                <a:cs typeface="Calibri" panose="020F0502020204030204" pitchFamily="34" charset="0"/>
              </a:rPr>
              <a:t>Disabled students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are less likely to obtain a degree-level qualification (21.8%) compared to non-disabled students</a:t>
            </a:r>
            <a:r>
              <a:rPr lang="en-GB" sz="16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600" u="sng" dirty="0">
                <a:latin typeface="Calibri" panose="020F0502020204030204" pitchFamily="34" charset="0"/>
                <a:cs typeface="Calibri" panose="020F0502020204030204" pitchFamily="34" charset="0"/>
              </a:rPr>
              <a:t>OU’s goal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en-GB" sz="1600" b="1" dirty="0">
                <a:latin typeface="Calibri" panose="020F0502020204030204" pitchFamily="34" charset="0"/>
                <a:cs typeface="Calibri" panose="020F0502020204030204" pitchFamily="34" charset="0"/>
              </a:rPr>
              <a:t>reduce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the existing “good” module pass gap between BAME and White students from 19.3% (2017/2018) to 9.3% (2024/2025)</a:t>
            </a:r>
            <a:r>
              <a:rPr lang="en-GB" sz="16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sz="1600" u="sng" dirty="0">
                <a:latin typeface="Calibri" panose="020F0502020204030204" pitchFamily="34" charset="0"/>
                <a:cs typeface="Calibri" panose="020F0502020204030204" pitchFamily="34" charset="0"/>
              </a:rPr>
              <a:t>Office for Students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(24.4% -&gt; 14.4%)</a:t>
            </a:r>
            <a:r>
              <a:rPr lang="en-GB" sz="16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600" b="1" dirty="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7% higher chances to pass modules</a:t>
            </a:r>
            <a:r>
              <a:rPr lang="en-GB" sz="1600" dirty="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for students if their </a:t>
            </a:r>
            <a:r>
              <a:rPr lang="en-GB" sz="1600" b="1" dirty="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tutors used </a:t>
            </a:r>
            <a:r>
              <a:rPr lang="en-GB" sz="1600" u="sng" dirty="0" err="1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OUAnalyse</a:t>
            </a:r>
            <a:r>
              <a:rPr lang="en-GB" sz="1600" b="1" dirty="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Predictive Learning Analytics </a:t>
            </a:r>
            <a:r>
              <a:rPr lang="en-GB" sz="1600" dirty="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at the Open University</a:t>
            </a:r>
            <a:r>
              <a:rPr lang="en-GB" sz="1600" b="1" baseline="30000" dirty="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5</a:t>
            </a:r>
          </a:p>
          <a:p>
            <a:endParaRPr lang="en-GB" sz="1600" baseline="30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6565B90-F645-A642-930B-B6F05FC41A54}"/>
              </a:ext>
            </a:extLst>
          </p:cNvPr>
          <p:cNvSpPr/>
          <p:nvPr/>
        </p:nvSpPr>
        <p:spPr>
          <a:xfrm>
            <a:off x="471854" y="433679"/>
            <a:ext cx="10701135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100" b="1" dirty="0">
                <a:solidFill>
                  <a:srgbClr val="13295D"/>
                </a:solidFill>
                <a:latin typeface="Calibri"/>
                <a:cs typeface="Calibri"/>
              </a:rPr>
              <a:t>LEARNING ANALYTICS AND FAIRNESS: DO EXISTING ALGORITHMS SERVE EVERYONE EQUALLY? </a:t>
            </a:r>
          </a:p>
        </p:txBody>
      </p:sp>
      <p:pic>
        <p:nvPicPr>
          <p:cNvPr id="14" name="Google Shape;140;p2" descr="KMi logo">
            <a:extLst>
              <a:ext uri="{FF2B5EF4-FFF2-40B4-BE49-F238E27FC236}">
                <a16:creationId xmlns:a16="http://schemas.microsoft.com/office/drawing/2014/main" id="{D9DB50C1-9920-064D-8669-7D15D8BD2385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689103" y="6196411"/>
            <a:ext cx="1112006" cy="4827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41;p2" descr="OU logo">
            <a:extLst>
              <a:ext uri="{FF2B5EF4-FFF2-40B4-BE49-F238E27FC236}">
                <a16:creationId xmlns:a16="http://schemas.microsoft.com/office/drawing/2014/main" id="{33EC355D-FE2D-D64F-9A30-95DAE4F8A5DD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0994418" y="6183746"/>
            <a:ext cx="702562" cy="482701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B8D14212-F97B-E249-8EE0-3E8CA4982A08}"/>
              </a:ext>
            </a:extLst>
          </p:cNvPr>
          <p:cNvSpPr/>
          <p:nvPr/>
        </p:nvSpPr>
        <p:spPr>
          <a:xfrm>
            <a:off x="471854" y="1018256"/>
            <a:ext cx="102746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:lc="http://schemas.openxmlformats.org/drawingml/2006/lockedCanvas"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  </a:ext>
                </a:extLst>
              </a:rPr>
              <a:t>PROBLEM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4A2C3DD-3579-164C-9CE2-2E78B2B02690}"/>
              </a:ext>
            </a:extLst>
          </p:cNvPr>
          <p:cNvSpPr/>
          <p:nvPr/>
        </p:nvSpPr>
        <p:spPr>
          <a:xfrm>
            <a:off x="6739716" y="6183746"/>
            <a:ext cx="6096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000" b="1" i="1" dirty="0">
                <a:solidFill>
                  <a:srgbClr val="13295D"/>
                </a:solidFill>
                <a:latin typeface="Open Sans"/>
                <a:ea typeface="Open Sans"/>
                <a:cs typeface="Open Sans"/>
                <a:sym typeface="Open Sans"/>
              </a:rPr>
              <a:t>Vaclav Bayer</a:t>
            </a:r>
            <a:r>
              <a:rPr lang="en-GB" sz="1000" i="1" dirty="0">
                <a:solidFill>
                  <a:srgbClr val="13295D"/>
                </a:solidFill>
                <a:latin typeface="Open Sans"/>
                <a:ea typeface="Open Sans"/>
                <a:cs typeface="Open Sans"/>
                <a:sym typeface="Open Sans"/>
              </a:rPr>
              <a:t>, Martin </a:t>
            </a:r>
            <a:r>
              <a:rPr lang="en-GB" sz="1000" i="1" dirty="0" err="1">
                <a:solidFill>
                  <a:srgbClr val="13295D"/>
                </a:solidFill>
                <a:latin typeface="Open Sans"/>
                <a:ea typeface="Open Sans"/>
                <a:cs typeface="Open Sans"/>
                <a:sym typeface="Open Sans"/>
              </a:rPr>
              <a:t>Hlosta</a:t>
            </a:r>
            <a:r>
              <a:rPr lang="en-GB" sz="1000" i="1" dirty="0">
                <a:solidFill>
                  <a:srgbClr val="13295D"/>
                </a:solidFill>
                <a:latin typeface="Open Sans"/>
                <a:ea typeface="Open Sans"/>
                <a:cs typeface="Open Sans"/>
                <a:sym typeface="Open Sans"/>
              </a:rPr>
              <a:t>, Miriam Fernandez</a:t>
            </a:r>
            <a:endParaRPr lang="en-GB" sz="1000" dirty="0"/>
          </a:p>
          <a:p>
            <a:r>
              <a:rPr lang="en-GB" sz="1000" i="1" dirty="0" err="1">
                <a:solidFill>
                  <a:srgbClr val="13295D"/>
                </a:solidFill>
                <a:latin typeface="Open Sans"/>
                <a:ea typeface="Open Sans"/>
                <a:cs typeface="Open Sans"/>
                <a:sym typeface="Open Sans"/>
              </a:rPr>
              <a:t>vaclav.bayer@open.ac.uk</a:t>
            </a:r>
            <a:endParaRPr lang="en-GB" sz="1000" i="1" dirty="0">
              <a:solidFill>
                <a:srgbClr val="13295D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r>
              <a:rPr lang="en-GB" sz="1000" i="1" dirty="0">
                <a:solidFill>
                  <a:srgbClr val="13295D"/>
                </a:solidFill>
                <a:latin typeface="Open Sans"/>
                <a:ea typeface="Open Sans"/>
                <a:cs typeface="Open Sans"/>
                <a:sym typeface="Open Sans"/>
              </a:rPr>
              <a:t>https://</a:t>
            </a:r>
            <a:r>
              <a:rPr lang="en-GB" sz="1000" i="1" dirty="0" err="1">
                <a:solidFill>
                  <a:srgbClr val="13295D"/>
                </a:solidFill>
                <a:latin typeface="Open Sans"/>
                <a:ea typeface="Open Sans"/>
                <a:cs typeface="Open Sans"/>
                <a:sym typeface="Open Sans"/>
              </a:rPr>
              <a:t>orcid.org</a:t>
            </a:r>
            <a:r>
              <a:rPr lang="en-GB" sz="1000" i="1" dirty="0">
                <a:solidFill>
                  <a:srgbClr val="13295D"/>
                </a:solidFill>
                <a:latin typeface="Open Sans"/>
                <a:ea typeface="Open Sans"/>
                <a:cs typeface="Open Sans"/>
                <a:sym typeface="Open Sans"/>
              </a:rPr>
              <a:t>/0000-0001-8953-6335</a:t>
            </a:r>
            <a:endParaRPr lang="en-GB" sz="1000" dirty="0"/>
          </a:p>
        </p:txBody>
      </p:sp>
      <p:pic>
        <p:nvPicPr>
          <p:cNvPr id="19" name="Picture 18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A67E732A-F8CD-8546-816F-BB6D37CAA35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81164" y="3092800"/>
            <a:ext cx="6015816" cy="1998161"/>
          </a:xfrm>
          <a:prstGeom prst="rect">
            <a:avLst/>
          </a:prstGeom>
        </p:spPr>
      </p:pic>
      <p:pic>
        <p:nvPicPr>
          <p:cNvPr id="9" name="Picture 8" descr="Graphical user interface&#10;&#10;Description automatically generated">
            <a:extLst>
              <a:ext uri="{FF2B5EF4-FFF2-40B4-BE49-F238E27FC236}">
                <a16:creationId xmlns:a16="http://schemas.microsoft.com/office/drawing/2014/main" id="{BAFD34FD-9E1D-0543-B4C2-9FB2AC05F17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87855" y="1122218"/>
            <a:ext cx="6232290" cy="1879768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12F37AC4-668A-8244-B9B3-0B188932DC2E}"/>
              </a:ext>
            </a:extLst>
          </p:cNvPr>
          <p:cNvSpPr/>
          <p:nvPr/>
        </p:nvSpPr>
        <p:spPr>
          <a:xfrm>
            <a:off x="5641072" y="5452687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GB" b="1" dirty="0">
                <a:solidFill>
                  <a:srgbClr val="FF0000"/>
                </a:solidFill>
                <a:highlight>
                  <a:srgbClr val="FFFFFF"/>
                </a:highlight>
                <a:ea typeface="Calibri"/>
                <a:cs typeface="Calibri"/>
                <a:sym typeface="Calibri"/>
              </a:rPr>
              <a:t>Are the predictions fair and accurate for everyone equally?</a:t>
            </a:r>
            <a:endParaRPr lang="en-GB" b="1" baseline="30000" dirty="0">
              <a:solidFill>
                <a:srgbClr val="FF0000"/>
              </a:solidFill>
              <a:highlight>
                <a:srgbClr val="FFFFFF"/>
              </a:highlight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28019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A6565B90-F645-A642-930B-B6F05FC41A54}"/>
              </a:ext>
            </a:extLst>
          </p:cNvPr>
          <p:cNvSpPr/>
          <p:nvPr/>
        </p:nvSpPr>
        <p:spPr>
          <a:xfrm>
            <a:off x="471854" y="433679"/>
            <a:ext cx="10701135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100" b="1" dirty="0">
                <a:solidFill>
                  <a:srgbClr val="13295D"/>
                </a:solidFill>
                <a:latin typeface="Calibri"/>
                <a:cs typeface="Calibri"/>
              </a:rPr>
              <a:t>LEARNING ANALYTICS AND FAIRNESS: DO EXISTING ALGORITHMS SERVE EVERYONE EQUALLY? </a:t>
            </a:r>
          </a:p>
        </p:txBody>
      </p:sp>
      <p:pic>
        <p:nvPicPr>
          <p:cNvPr id="14" name="Google Shape;140;p2" descr="KMi logo">
            <a:extLst>
              <a:ext uri="{FF2B5EF4-FFF2-40B4-BE49-F238E27FC236}">
                <a16:creationId xmlns:a16="http://schemas.microsoft.com/office/drawing/2014/main" id="{D9DB50C1-9920-064D-8669-7D15D8BD238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89103" y="6196411"/>
            <a:ext cx="1112006" cy="4827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41;p2" descr="OU logo">
            <a:extLst>
              <a:ext uri="{FF2B5EF4-FFF2-40B4-BE49-F238E27FC236}">
                <a16:creationId xmlns:a16="http://schemas.microsoft.com/office/drawing/2014/main" id="{33EC355D-FE2D-D64F-9A30-95DAE4F8A5DD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994418" y="6183746"/>
            <a:ext cx="702562" cy="482701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Rectangle 38">
            <a:extLst>
              <a:ext uri="{FF2B5EF4-FFF2-40B4-BE49-F238E27FC236}">
                <a16:creationId xmlns:a16="http://schemas.microsoft.com/office/drawing/2014/main" id="{54A2C3DD-3579-164C-9CE2-2E78B2B02690}"/>
              </a:ext>
            </a:extLst>
          </p:cNvPr>
          <p:cNvSpPr/>
          <p:nvPr/>
        </p:nvSpPr>
        <p:spPr>
          <a:xfrm>
            <a:off x="6739716" y="6183746"/>
            <a:ext cx="6096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000" b="1" i="1" dirty="0">
                <a:solidFill>
                  <a:srgbClr val="13295D"/>
                </a:solidFill>
                <a:latin typeface="Open Sans"/>
                <a:ea typeface="Open Sans"/>
                <a:cs typeface="Open Sans"/>
                <a:sym typeface="Open Sans"/>
              </a:rPr>
              <a:t>Vaclav Bayer</a:t>
            </a:r>
            <a:r>
              <a:rPr lang="en-GB" sz="1000" i="1" dirty="0">
                <a:solidFill>
                  <a:srgbClr val="13295D"/>
                </a:solidFill>
                <a:latin typeface="Open Sans"/>
                <a:ea typeface="Open Sans"/>
                <a:cs typeface="Open Sans"/>
                <a:sym typeface="Open Sans"/>
              </a:rPr>
              <a:t>, Martin </a:t>
            </a:r>
            <a:r>
              <a:rPr lang="en-GB" sz="1000" i="1" dirty="0" err="1">
                <a:solidFill>
                  <a:srgbClr val="13295D"/>
                </a:solidFill>
                <a:latin typeface="Open Sans"/>
                <a:ea typeface="Open Sans"/>
                <a:cs typeface="Open Sans"/>
                <a:sym typeface="Open Sans"/>
              </a:rPr>
              <a:t>Hlosta</a:t>
            </a:r>
            <a:r>
              <a:rPr lang="en-GB" sz="1000" i="1" dirty="0">
                <a:solidFill>
                  <a:srgbClr val="13295D"/>
                </a:solidFill>
                <a:latin typeface="Open Sans"/>
                <a:ea typeface="Open Sans"/>
                <a:cs typeface="Open Sans"/>
                <a:sym typeface="Open Sans"/>
              </a:rPr>
              <a:t>, Miriam Fernandez</a:t>
            </a:r>
            <a:endParaRPr lang="en-GB" sz="1000" dirty="0"/>
          </a:p>
          <a:p>
            <a:r>
              <a:rPr lang="en-GB" sz="1000" i="1" dirty="0" err="1">
                <a:solidFill>
                  <a:srgbClr val="13295D"/>
                </a:solidFill>
                <a:latin typeface="Open Sans"/>
                <a:ea typeface="Open Sans"/>
                <a:cs typeface="Open Sans"/>
                <a:sym typeface="Open Sans"/>
              </a:rPr>
              <a:t>vaclav.bayer@open.ac.uk</a:t>
            </a:r>
            <a:endParaRPr lang="en-GB" sz="1000" i="1" dirty="0">
              <a:solidFill>
                <a:srgbClr val="13295D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r>
              <a:rPr lang="en-GB" sz="1000" i="1" dirty="0">
                <a:solidFill>
                  <a:srgbClr val="13295D"/>
                </a:solidFill>
                <a:latin typeface="Open Sans"/>
                <a:ea typeface="Open Sans"/>
                <a:cs typeface="Open Sans"/>
                <a:sym typeface="Open Sans"/>
              </a:rPr>
              <a:t>https://</a:t>
            </a:r>
            <a:r>
              <a:rPr lang="en-GB" sz="1000" i="1" dirty="0" err="1">
                <a:solidFill>
                  <a:srgbClr val="13295D"/>
                </a:solidFill>
                <a:latin typeface="Open Sans"/>
                <a:ea typeface="Open Sans"/>
                <a:cs typeface="Open Sans"/>
                <a:sym typeface="Open Sans"/>
              </a:rPr>
              <a:t>orcid.org</a:t>
            </a:r>
            <a:r>
              <a:rPr lang="en-GB" sz="1000" i="1" dirty="0">
                <a:solidFill>
                  <a:srgbClr val="13295D"/>
                </a:solidFill>
                <a:latin typeface="Open Sans"/>
                <a:ea typeface="Open Sans"/>
                <a:cs typeface="Open Sans"/>
                <a:sym typeface="Open Sans"/>
              </a:rPr>
              <a:t>/0000-0001-8953-6335</a:t>
            </a:r>
            <a:endParaRPr lang="en-GB" sz="1000" dirty="0"/>
          </a:p>
        </p:txBody>
      </p:sp>
      <p:pic>
        <p:nvPicPr>
          <p:cNvPr id="8" name="Graphic 7" descr="Users with solid fill">
            <a:extLst>
              <a:ext uri="{FF2B5EF4-FFF2-40B4-BE49-F238E27FC236}">
                <a16:creationId xmlns:a16="http://schemas.microsoft.com/office/drawing/2014/main" id="{5F013BDD-5E13-9040-9100-AEAAD991651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157298" y="1454653"/>
            <a:ext cx="457200" cy="457200"/>
          </a:xfrm>
          <a:prstGeom prst="rect">
            <a:avLst/>
          </a:prstGeom>
        </p:spPr>
      </p:pic>
      <p:pic>
        <p:nvPicPr>
          <p:cNvPr id="9" name="Graphic 8" descr="Gears with solid fill">
            <a:extLst>
              <a:ext uri="{FF2B5EF4-FFF2-40B4-BE49-F238E27FC236}">
                <a16:creationId xmlns:a16="http://schemas.microsoft.com/office/drawing/2014/main" id="{BDB9F7AA-01F7-A74A-ABE1-C3BD6338F23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66118" y="4432173"/>
            <a:ext cx="457200" cy="4572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6859780B-69CD-AF44-AC5B-B7AB2F975BDA}"/>
              </a:ext>
            </a:extLst>
          </p:cNvPr>
          <p:cNvSpPr/>
          <p:nvPr/>
        </p:nvSpPr>
        <p:spPr>
          <a:xfrm>
            <a:off x="466118" y="1119414"/>
            <a:ext cx="156145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METHODOLOGY</a:t>
            </a:r>
          </a:p>
        </p:txBody>
      </p:sp>
      <p:pic>
        <p:nvPicPr>
          <p:cNvPr id="11" name="Google Shape;118;p1">
            <a:extLst>
              <a:ext uri="{FF2B5EF4-FFF2-40B4-BE49-F238E27FC236}">
                <a16:creationId xmlns:a16="http://schemas.microsoft.com/office/drawing/2014/main" id="{F276EFEA-38A5-0545-AE0E-73A1857F80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157298" y="3718186"/>
            <a:ext cx="457200" cy="4572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99BDF051-C439-864A-9154-D136A76DD584}"/>
              </a:ext>
            </a:extLst>
          </p:cNvPr>
          <p:cNvSpPr/>
          <p:nvPr/>
        </p:nvSpPr>
        <p:spPr>
          <a:xfrm>
            <a:off x="5638557" y="1505118"/>
            <a:ext cx="420992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32,538 unique students</a:t>
            </a:r>
          </a:p>
          <a:p>
            <a:r>
              <a:rPr lang="en-GB" sz="1600" b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White</a:t>
            </a:r>
            <a:r>
              <a:rPr lang="en-GB" sz="16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(87.7%), Black (3.3%), Asian (3.7%), Rest (Mixed, Other, Refused, Unknown) (5.3%);</a:t>
            </a:r>
          </a:p>
          <a:p>
            <a:r>
              <a:rPr lang="en-GB" sz="1600" b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Female</a:t>
            </a:r>
            <a:r>
              <a:rPr lang="en-GB" sz="16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(71.8%)  x Male (28.2%);</a:t>
            </a:r>
          </a:p>
          <a:p>
            <a:r>
              <a:rPr lang="en-GB" sz="1600" b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Non-disabled</a:t>
            </a:r>
            <a:r>
              <a:rPr lang="en-GB" sz="16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(74.2%) x Disabled (25.8%);</a:t>
            </a:r>
          </a:p>
          <a:p>
            <a:r>
              <a:rPr lang="en-GB" sz="1600" dirty="0">
                <a:ea typeface="Calibri"/>
                <a:cs typeface="Calibri"/>
                <a:sym typeface="Calibri"/>
              </a:rPr>
              <a:t>14 largest modules (4 faculties)</a:t>
            </a:r>
          </a:p>
          <a:p>
            <a:endParaRPr lang="en-GB"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804D6FC-FB51-C34B-A5BF-8E5DD7573F3B}"/>
              </a:ext>
            </a:extLst>
          </p:cNvPr>
          <p:cNvSpPr/>
          <p:nvPr/>
        </p:nvSpPr>
        <p:spPr>
          <a:xfrm>
            <a:off x="923318" y="4415383"/>
            <a:ext cx="4233980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dirty="0">
                <a:latin typeface="Calibri"/>
                <a:ea typeface="Calibri"/>
                <a:cs typeface="Calibri"/>
                <a:sym typeface="Calibri"/>
              </a:rPr>
              <a:t>Different configurations</a:t>
            </a:r>
            <a:r>
              <a:rPr lang="en-GB" sz="1600" dirty="0">
                <a:latin typeface="Calibri"/>
                <a:ea typeface="Calibri"/>
                <a:cs typeface="Calibri"/>
                <a:sym typeface="Calibri"/>
              </a:rPr>
              <a:t> of the model</a:t>
            </a:r>
          </a:p>
          <a:p>
            <a:r>
              <a:rPr lang="en-GB" sz="1600" dirty="0">
                <a:ea typeface="Calibri"/>
                <a:cs typeface="Calibri"/>
                <a:sym typeface="Calibri"/>
              </a:rPr>
              <a:t>Training 2018J, Predicting 2019J</a:t>
            </a:r>
            <a:endParaRPr lang="en-GB" sz="1600" dirty="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GB" sz="1600" dirty="0"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rotected attributes: Ethnicity, Disability, Gender</a:t>
            </a:r>
            <a:endParaRPr lang="en-GB" sz="1600" dirty="0">
              <a:latin typeface="Calibri"/>
              <a:ea typeface="Calibri"/>
              <a:cs typeface="Calibri"/>
              <a:sym typeface="Calibri"/>
            </a:endParaRPr>
          </a:p>
          <a:p>
            <a:r>
              <a:rPr lang="en-GB" sz="1600" dirty="0">
                <a:latin typeface="Calibri"/>
                <a:ea typeface="Calibri"/>
                <a:cs typeface="Calibri"/>
                <a:sym typeface="Calibri"/>
              </a:rPr>
              <a:t>Model: Gradient Boosting Model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0CFF559-34F7-D24A-8AC5-18984DF94352}"/>
              </a:ext>
            </a:extLst>
          </p:cNvPr>
          <p:cNvSpPr/>
          <p:nvPr/>
        </p:nvSpPr>
        <p:spPr>
          <a:xfrm>
            <a:off x="5614498" y="3711923"/>
            <a:ext cx="490292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Metrics:</a:t>
            </a:r>
          </a:p>
          <a:p>
            <a:pPr marL="228600" lvl="2" indent="-22860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False Positive Rate (FPR) - students erroneously predicted to Not Submit</a:t>
            </a:r>
            <a:endParaRPr lang="en-GB" sz="1600" dirty="0">
              <a:ea typeface="Calibri"/>
            </a:endParaRPr>
          </a:p>
          <a:p>
            <a:pPr marL="228600" lvl="2" indent="-228600"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False Negative Rate (FNR)</a:t>
            </a: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students erroneously predicted to Submit (more severe error as students most likely don’t receive needed support)</a:t>
            </a:r>
            <a:endParaRPr lang="en-GB" sz="1600" dirty="0">
              <a:ea typeface="Calibri"/>
            </a:endParaRPr>
          </a:p>
          <a:p>
            <a:pPr marL="228600" lvl="2" indent="-228600"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AUC</a:t>
            </a: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model's overall accuracy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9572FCC-AA62-CB47-BCB2-DBAB535D280E}"/>
              </a:ext>
            </a:extLst>
          </p:cNvPr>
          <p:cNvSpPr/>
          <p:nvPr/>
        </p:nvSpPr>
        <p:spPr>
          <a:xfrm>
            <a:off x="481504" y="1574790"/>
            <a:ext cx="42339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ea typeface="Calibri"/>
                <a:cs typeface="Calibri"/>
                <a:sym typeface="Calibri"/>
              </a:rPr>
              <a:t>RQ1</a:t>
            </a:r>
            <a:r>
              <a:rPr lang="en-GB" dirty="0">
                <a:solidFill>
                  <a:schemeClr val="accent2"/>
                </a:solidFill>
                <a:ea typeface="Calibri"/>
                <a:cs typeface="Calibri"/>
                <a:sym typeface="Calibri"/>
              </a:rPr>
              <a:t>: Do existing LA prediction models work equally effectively for all types of students?</a:t>
            </a:r>
          </a:p>
          <a:p>
            <a:endParaRPr lang="en-GB" b="1" dirty="0">
              <a:solidFill>
                <a:schemeClr val="accent2"/>
              </a:solidFill>
              <a:ea typeface="Calibri"/>
              <a:cs typeface="Calibri"/>
              <a:sym typeface="Calibri"/>
              <a:extLst>
                <a:ext uri="http://customooxmlschemas.google.com/">
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0"/>
                </a:ext>
              </a:extLst>
            </a:endParaRPr>
          </a:p>
          <a:p>
            <a:r>
              <a:rPr lang="en-GB" b="1" dirty="0">
                <a:solidFill>
                  <a:schemeClr val="accent2"/>
                </a:solidFill>
                <a:ea typeface="Calibri"/>
                <a:cs typeface="Calibri"/>
                <a:sym typeface="Calibri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16"/>
                  </a:ext>
                </a:extLst>
              </a:rPr>
              <a:t>RQ2</a:t>
            </a:r>
            <a:r>
              <a:rPr lang="en-GB" dirty="0">
                <a:solidFill>
                  <a:schemeClr val="accent2"/>
                </a:solidFill>
                <a:ea typeface="Calibri"/>
                <a:cs typeface="Calibri"/>
                <a:sym typeface="Calibri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16"/>
                  </a:ext>
                </a:extLst>
              </a:rPr>
              <a:t>: Do the LA population-specific prediction models perform better?</a:t>
            </a:r>
            <a:endParaRPr lang="en-GB" dirty="0">
              <a:solidFill>
                <a:schemeClr val="accent2"/>
              </a:solidFill>
              <a:ea typeface="Calibri"/>
              <a:cs typeface="Calibri"/>
              <a:sym typeface="Calibri"/>
            </a:endParaRPr>
          </a:p>
          <a:p>
            <a:endParaRPr lang="en-GB" b="1" dirty="0">
              <a:solidFill>
                <a:schemeClr val="accent2"/>
              </a:solidFill>
              <a:ea typeface="Calibri"/>
              <a:cs typeface="Calibri"/>
              <a:sym typeface="Calibri"/>
              <a:extLst>
                <a:ext uri="http://customooxmlschemas.google.com/">
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0"/>
                </a:ext>
              </a:extLst>
            </a:endParaRPr>
          </a:p>
          <a:p>
            <a:r>
              <a:rPr lang="en-GB" dirty="0">
                <a:solidFill>
                  <a:schemeClr val="accent2"/>
                </a:solidFill>
                <a:ea typeface="Calibri"/>
                <a:cs typeface="Calibri"/>
                <a:sym typeface="Calibri"/>
              </a:rPr>
              <a:t>Exclusion of protected attributes (Fairness through unawareness)</a:t>
            </a:r>
          </a:p>
          <a:p>
            <a:endParaRPr lang="en-GB" b="1" dirty="0">
              <a:solidFill>
                <a:schemeClr val="accent2"/>
              </a:solidFill>
              <a:ea typeface="Calibri"/>
              <a:cs typeface="Calibri"/>
              <a:sym typeface="Calibri"/>
              <a:extLst>
                <a:ext uri="http://customooxmlschemas.google.com/">
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0"/>
                </a:ext>
              </a:extLst>
            </a:endParaRPr>
          </a:p>
        </p:txBody>
      </p:sp>
    </p:spTree>
    <p:extLst>
      <p:ext uri="{BB962C8B-B14F-4D97-AF65-F5344CB8AC3E}">
        <p14:creationId xmlns:p14="http://schemas.microsoft.com/office/powerpoint/2010/main" val="1116566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6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A6565B90-F645-A642-930B-B6F05FC41A54}"/>
              </a:ext>
            </a:extLst>
          </p:cNvPr>
          <p:cNvSpPr/>
          <p:nvPr/>
        </p:nvSpPr>
        <p:spPr>
          <a:xfrm>
            <a:off x="471854" y="433679"/>
            <a:ext cx="10701135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100" b="1" dirty="0">
                <a:solidFill>
                  <a:srgbClr val="13295D"/>
                </a:solidFill>
                <a:latin typeface="Calibri"/>
                <a:cs typeface="Calibri"/>
              </a:rPr>
              <a:t>LEARNING ANALYTICS AND FAIRNESS: DO EXISTING ALGORITHMS SERVE EVERYONE EQUALLY? </a:t>
            </a:r>
          </a:p>
        </p:txBody>
      </p:sp>
      <p:pic>
        <p:nvPicPr>
          <p:cNvPr id="14" name="Google Shape;140;p2" descr="KMi logo">
            <a:extLst>
              <a:ext uri="{FF2B5EF4-FFF2-40B4-BE49-F238E27FC236}">
                <a16:creationId xmlns:a16="http://schemas.microsoft.com/office/drawing/2014/main" id="{D9DB50C1-9920-064D-8669-7D15D8BD238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89103" y="6196411"/>
            <a:ext cx="1112006" cy="4827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41;p2" descr="OU logo">
            <a:extLst>
              <a:ext uri="{FF2B5EF4-FFF2-40B4-BE49-F238E27FC236}">
                <a16:creationId xmlns:a16="http://schemas.microsoft.com/office/drawing/2014/main" id="{33EC355D-FE2D-D64F-9A30-95DAE4F8A5DD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994418" y="6183746"/>
            <a:ext cx="702562" cy="482701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B8D14212-F97B-E249-8EE0-3E8CA4982A08}"/>
              </a:ext>
            </a:extLst>
          </p:cNvPr>
          <p:cNvSpPr/>
          <p:nvPr/>
        </p:nvSpPr>
        <p:spPr>
          <a:xfrm>
            <a:off x="471854" y="1018256"/>
            <a:ext cx="776273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>
                <a:solidFill>
                  <a:schemeClr val="accent2"/>
                </a:solidFill>
                <a:ea typeface="Calibri"/>
                <a:cs typeface="Calibri"/>
                <a:sym typeface="Calibri"/>
              </a:rPr>
              <a:t>RQ1</a:t>
            </a:r>
            <a:r>
              <a:rPr lang="en-GB" sz="1600" dirty="0">
                <a:solidFill>
                  <a:schemeClr val="accent2"/>
                </a:solidFill>
                <a:ea typeface="Calibri"/>
                <a:cs typeface="Calibri"/>
                <a:sym typeface="Calibri"/>
              </a:rPr>
              <a:t>: Do existing LA prediction models work equally effectively for all types of students?</a:t>
            </a:r>
          </a:p>
          <a:p>
            <a:endParaRPr lang="en-GB" sz="1600" b="1" dirty="0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  <a:extLst>
                <a:ext uri="http://customooxmlschemas.google.com/">
                  <go:slidesCustomData xmlns:lc="http://schemas.openxmlformats.org/drawingml/2006/lockedCanvas"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</a:ext>
              </a:extLst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4A2C3DD-3579-164C-9CE2-2E78B2B02690}"/>
              </a:ext>
            </a:extLst>
          </p:cNvPr>
          <p:cNvSpPr/>
          <p:nvPr/>
        </p:nvSpPr>
        <p:spPr>
          <a:xfrm>
            <a:off x="6739716" y="6183746"/>
            <a:ext cx="6096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000" b="1" i="1" dirty="0">
                <a:solidFill>
                  <a:srgbClr val="13295D"/>
                </a:solidFill>
                <a:latin typeface="Open Sans"/>
                <a:ea typeface="Open Sans"/>
                <a:cs typeface="Open Sans"/>
                <a:sym typeface="Open Sans"/>
              </a:rPr>
              <a:t>Vaclav Bayer</a:t>
            </a:r>
            <a:r>
              <a:rPr lang="en-GB" sz="1000" i="1" dirty="0">
                <a:solidFill>
                  <a:srgbClr val="13295D"/>
                </a:solidFill>
                <a:latin typeface="Open Sans"/>
                <a:ea typeface="Open Sans"/>
                <a:cs typeface="Open Sans"/>
                <a:sym typeface="Open Sans"/>
              </a:rPr>
              <a:t>, Martin </a:t>
            </a:r>
            <a:r>
              <a:rPr lang="en-GB" sz="1000" i="1" dirty="0" err="1">
                <a:solidFill>
                  <a:srgbClr val="13295D"/>
                </a:solidFill>
                <a:latin typeface="Open Sans"/>
                <a:ea typeface="Open Sans"/>
                <a:cs typeface="Open Sans"/>
                <a:sym typeface="Open Sans"/>
              </a:rPr>
              <a:t>Hlosta</a:t>
            </a:r>
            <a:r>
              <a:rPr lang="en-GB" sz="1000" i="1" dirty="0">
                <a:solidFill>
                  <a:srgbClr val="13295D"/>
                </a:solidFill>
                <a:latin typeface="Open Sans"/>
                <a:ea typeface="Open Sans"/>
                <a:cs typeface="Open Sans"/>
                <a:sym typeface="Open Sans"/>
              </a:rPr>
              <a:t>, Miriam Fernandez</a:t>
            </a:r>
            <a:endParaRPr lang="en-GB" sz="1000" dirty="0"/>
          </a:p>
          <a:p>
            <a:r>
              <a:rPr lang="en-GB" sz="1000" i="1" dirty="0" err="1">
                <a:solidFill>
                  <a:srgbClr val="13295D"/>
                </a:solidFill>
                <a:latin typeface="Open Sans"/>
                <a:ea typeface="Open Sans"/>
                <a:cs typeface="Open Sans"/>
                <a:sym typeface="Open Sans"/>
              </a:rPr>
              <a:t>vaclav.bayer@open.ac.uk</a:t>
            </a:r>
            <a:endParaRPr lang="en-GB" sz="1000" i="1" dirty="0">
              <a:solidFill>
                <a:srgbClr val="13295D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r>
              <a:rPr lang="en-GB" sz="1000" i="1" dirty="0">
                <a:solidFill>
                  <a:srgbClr val="13295D"/>
                </a:solidFill>
                <a:latin typeface="Open Sans"/>
                <a:ea typeface="Open Sans"/>
                <a:cs typeface="Open Sans"/>
                <a:sym typeface="Open Sans"/>
              </a:rPr>
              <a:t>https://</a:t>
            </a:r>
            <a:r>
              <a:rPr lang="en-GB" sz="1000" i="1" dirty="0" err="1">
                <a:solidFill>
                  <a:srgbClr val="13295D"/>
                </a:solidFill>
                <a:latin typeface="Open Sans"/>
                <a:ea typeface="Open Sans"/>
                <a:cs typeface="Open Sans"/>
                <a:sym typeface="Open Sans"/>
              </a:rPr>
              <a:t>orcid.org</a:t>
            </a:r>
            <a:r>
              <a:rPr lang="en-GB" sz="1000" i="1" dirty="0">
                <a:solidFill>
                  <a:srgbClr val="13295D"/>
                </a:solidFill>
                <a:latin typeface="Open Sans"/>
                <a:ea typeface="Open Sans"/>
                <a:cs typeface="Open Sans"/>
                <a:sym typeface="Open Sans"/>
              </a:rPr>
              <a:t>/0000-0001-8953-6335</a:t>
            </a:r>
            <a:endParaRPr lang="en-GB" sz="1000" dirty="0"/>
          </a:p>
        </p:txBody>
      </p:sp>
      <p:pic>
        <p:nvPicPr>
          <p:cNvPr id="9" name="Google Shape;109;p1">
            <a:extLst>
              <a:ext uri="{FF2B5EF4-FFF2-40B4-BE49-F238E27FC236}">
                <a16:creationId xmlns:a16="http://schemas.microsoft.com/office/drawing/2014/main" id="{537ABC4F-F649-1F4E-AC4C-59AE764934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9362" y="1754302"/>
            <a:ext cx="475302" cy="4753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110;p1">
            <a:extLst>
              <a:ext uri="{FF2B5EF4-FFF2-40B4-BE49-F238E27FC236}">
                <a16:creationId xmlns:a16="http://schemas.microsoft.com/office/drawing/2014/main" id="{8F8CCB81-C0CA-9B47-B767-3D384EF9D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214172" y="2371778"/>
            <a:ext cx="475303" cy="47530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4;p1">
            <a:extLst>
              <a:ext uri="{FF2B5EF4-FFF2-40B4-BE49-F238E27FC236}">
                <a16:creationId xmlns:a16="http://schemas.microsoft.com/office/drawing/2014/main" id="{107F366C-EE74-1A48-9B4C-59E904653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53769" y="2371778"/>
            <a:ext cx="475303" cy="47530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116;p1">
            <a:extLst>
              <a:ext uri="{FF2B5EF4-FFF2-40B4-BE49-F238E27FC236}">
                <a16:creationId xmlns:a16="http://schemas.microsoft.com/office/drawing/2014/main" id="{500E2F1C-445B-7847-BE7C-073CA508AA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731776" y="2371778"/>
            <a:ext cx="475303" cy="47530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18;p1">
            <a:extLst>
              <a:ext uri="{FF2B5EF4-FFF2-40B4-BE49-F238E27FC236}">
                <a16:creationId xmlns:a16="http://schemas.microsoft.com/office/drawing/2014/main" id="{6F0AAC33-FC10-2743-9159-B15E34E3B2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216248" y="2371778"/>
            <a:ext cx="475303" cy="47530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9" name="Google Shape;120;p1">
            <a:extLst>
              <a:ext uri="{FF2B5EF4-FFF2-40B4-BE49-F238E27FC236}">
                <a16:creationId xmlns:a16="http://schemas.microsoft.com/office/drawing/2014/main" id="{44A561FB-9D29-0749-BBFA-937AEE821D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stCxn id="24" idx="3"/>
            <a:endCxn id="9" idx="1"/>
          </p:cNvCxnSpPr>
          <p:nvPr/>
        </p:nvCxnSpPr>
        <p:spPr>
          <a:xfrm>
            <a:off x="1594462" y="1988707"/>
            <a:ext cx="334901" cy="3246"/>
          </a:xfrm>
          <a:prstGeom prst="straightConnector1">
            <a:avLst/>
          </a:prstGeom>
          <a:noFill/>
          <a:ln w="31750" cap="flat" cmpd="sng">
            <a:solidFill>
              <a:srgbClr val="13295D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20" name="Google Shape;122;p1">
            <a:extLst>
              <a:ext uri="{FF2B5EF4-FFF2-40B4-BE49-F238E27FC236}">
                <a16:creationId xmlns:a16="http://schemas.microsoft.com/office/drawing/2014/main" id="{72ADAD8A-A855-8440-A7CB-075B011229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stCxn id="9" idx="2"/>
            <a:endCxn id="11" idx="0"/>
          </p:cNvCxnSpPr>
          <p:nvPr/>
        </p:nvCxnSpPr>
        <p:spPr>
          <a:xfrm flipH="1">
            <a:off x="891421" y="2229604"/>
            <a:ext cx="1275593" cy="142175"/>
          </a:xfrm>
          <a:prstGeom prst="straightConnector1">
            <a:avLst/>
          </a:prstGeom>
          <a:noFill/>
          <a:ln w="31750" cap="flat" cmpd="sng">
            <a:solidFill>
              <a:srgbClr val="13295D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21" name="Google Shape;123;p1">
            <a:extLst>
              <a:ext uri="{FF2B5EF4-FFF2-40B4-BE49-F238E27FC236}">
                <a16:creationId xmlns:a16="http://schemas.microsoft.com/office/drawing/2014/main" id="{C151CB2D-E11F-E64E-B828-497F566293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stCxn id="9" idx="2"/>
            <a:endCxn id="10" idx="0"/>
          </p:cNvCxnSpPr>
          <p:nvPr/>
        </p:nvCxnSpPr>
        <p:spPr>
          <a:xfrm flipH="1">
            <a:off x="1451823" y="2229604"/>
            <a:ext cx="715190" cy="142175"/>
          </a:xfrm>
          <a:prstGeom prst="straightConnector1">
            <a:avLst/>
          </a:prstGeom>
          <a:noFill/>
          <a:ln w="31750" cap="flat" cmpd="sng">
            <a:solidFill>
              <a:srgbClr val="13295D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22" name="Google Shape;124;p1">
            <a:extLst>
              <a:ext uri="{FF2B5EF4-FFF2-40B4-BE49-F238E27FC236}">
                <a16:creationId xmlns:a16="http://schemas.microsoft.com/office/drawing/2014/main" id="{F41407C5-DAD0-2B40-AA79-30481F4E6F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stCxn id="9" idx="2"/>
            <a:endCxn id="16" idx="0"/>
          </p:cNvCxnSpPr>
          <p:nvPr/>
        </p:nvCxnSpPr>
        <p:spPr>
          <a:xfrm flipH="1">
            <a:off x="1969427" y="2229604"/>
            <a:ext cx="197586" cy="142175"/>
          </a:xfrm>
          <a:prstGeom prst="straightConnector1">
            <a:avLst/>
          </a:prstGeom>
          <a:noFill/>
          <a:ln w="31750" cap="flat" cmpd="sng">
            <a:solidFill>
              <a:srgbClr val="13295D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23" name="Google Shape;125;p1">
            <a:extLst>
              <a:ext uri="{FF2B5EF4-FFF2-40B4-BE49-F238E27FC236}">
                <a16:creationId xmlns:a16="http://schemas.microsoft.com/office/drawing/2014/main" id="{1BC6C99C-FFDE-E84D-AF46-C8FD1044E7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stCxn id="9" idx="2"/>
            <a:endCxn id="18" idx="0"/>
          </p:cNvCxnSpPr>
          <p:nvPr/>
        </p:nvCxnSpPr>
        <p:spPr>
          <a:xfrm>
            <a:off x="2167013" y="2229604"/>
            <a:ext cx="286887" cy="142175"/>
          </a:xfrm>
          <a:prstGeom prst="straightConnector1">
            <a:avLst/>
          </a:prstGeom>
          <a:noFill/>
          <a:ln w="31750" cap="flat" cmpd="sng">
            <a:solidFill>
              <a:srgbClr val="13295D"/>
            </a:solidFill>
            <a:prstDash val="solid"/>
            <a:miter lim="800000"/>
            <a:headEnd type="none" w="sm" len="sm"/>
            <a:tailEnd type="triangle" w="med" len="med"/>
          </a:ln>
        </p:spPr>
      </p:cxnSp>
      <p:pic>
        <p:nvPicPr>
          <p:cNvPr id="24" name="Google Shape;121;p1">
            <a:extLst>
              <a:ext uri="{FF2B5EF4-FFF2-40B4-BE49-F238E27FC236}">
                <a16:creationId xmlns:a16="http://schemas.microsoft.com/office/drawing/2014/main" id="{872CE7F7-3218-9842-BF11-8CAA5F9DC1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078868" y="1730910"/>
            <a:ext cx="515594" cy="515594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118;p1">
            <a:extLst>
              <a:ext uri="{FF2B5EF4-FFF2-40B4-BE49-F238E27FC236}">
                <a16:creationId xmlns:a16="http://schemas.microsoft.com/office/drawing/2014/main" id="{03736590-5F0F-E644-BCD7-FC0C9DA6FF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766186" y="2371778"/>
            <a:ext cx="475303" cy="47530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6" name="Google Shape;125;p1">
            <a:extLst>
              <a:ext uri="{FF2B5EF4-FFF2-40B4-BE49-F238E27FC236}">
                <a16:creationId xmlns:a16="http://schemas.microsoft.com/office/drawing/2014/main" id="{A320E8EA-6583-9D4F-A3F4-5ACBE801B1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9" idx="2"/>
            <a:endCxn id="25" idx="0"/>
          </p:cNvCxnSpPr>
          <p:nvPr/>
        </p:nvCxnSpPr>
        <p:spPr>
          <a:xfrm>
            <a:off x="2167013" y="2229604"/>
            <a:ext cx="836825" cy="142175"/>
          </a:xfrm>
          <a:prstGeom prst="straightConnector1">
            <a:avLst/>
          </a:prstGeom>
          <a:noFill/>
          <a:ln w="31750" cap="flat" cmpd="sng">
            <a:solidFill>
              <a:srgbClr val="13295D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D4F7D79E-F178-4048-B7FD-0030686AF870}"/>
              </a:ext>
            </a:extLst>
          </p:cNvPr>
          <p:cNvSpPr txBox="1"/>
          <p:nvPr/>
        </p:nvSpPr>
        <p:spPr>
          <a:xfrm>
            <a:off x="1086566" y="1603031"/>
            <a:ext cx="57740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All data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5B88425-6ED4-514D-885D-8903021F28B5}"/>
              </a:ext>
            </a:extLst>
          </p:cNvPr>
          <p:cNvSpPr txBox="1"/>
          <p:nvPr/>
        </p:nvSpPr>
        <p:spPr>
          <a:xfrm>
            <a:off x="1916662" y="1603031"/>
            <a:ext cx="5212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Model</a:t>
            </a:r>
          </a:p>
        </p:txBody>
      </p:sp>
      <p:sp>
        <p:nvSpPr>
          <p:cNvPr id="29" name="Google Shape;113;p1">
            <a:extLst>
              <a:ext uri="{FF2B5EF4-FFF2-40B4-BE49-F238E27FC236}">
                <a16:creationId xmlns:a16="http://schemas.microsoft.com/office/drawing/2014/main" id="{CE5B5E58-52FC-A849-94AA-788511FE48F3}"/>
              </a:ext>
            </a:extLst>
          </p:cNvPr>
          <p:cNvSpPr txBox="1"/>
          <p:nvPr/>
        </p:nvSpPr>
        <p:spPr>
          <a:xfrm>
            <a:off x="1241811" y="2860182"/>
            <a:ext cx="600711" cy="3693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50" tIns="30467" rIns="60950" bIns="30467" anchor="t" anchorCtr="0">
            <a:spAutoFit/>
          </a:bodyPr>
          <a:lstStyle/>
          <a:p>
            <a:r>
              <a:rPr lang="en-GB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Black </a:t>
            </a:r>
            <a:endParaRPr sz="1000" dirty="0"/>
          </a:p>
          <a:p>
            <a:r>
              <a:rPr lang="en-GB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eth. eval.</a:t>
            </a:r>
            <a:endParaRPr sz="1000" dirty="0"/>
          </a:p>
        </p:txBody>
      </p:sp>
      <p:sp>
        <p:nvSpPr>
          <p:cNvPr id="30" name="Google Shape;115;p1">
            <a:extLst>
              <a:ext uri="{FF2B5EF4-FFF2-40B4-BE49-F238E27FC236}">
                <a16:creationId xmlns:a16="http://schemas.microsoft.com/office/drawing/2014/main" id="{47231A6D-8F3F-F74E-B3E4-04B1963BE4F3}"/>
              </a:ext>
            </a:extLst>
          </p:cNvPr>
          <p:cNvSpPr txBox="1"/>
          <p:nvPr/>
        </p:nvSpPr>
        <p:spPr>
          <a:xfrm>
            <a:off x="684909" y="2860182"/>
            <a:ext cx="600711" cy="3693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50" tIns="30467" rIns="60950" bIns="30467" anchor="t" anchorCtr="0">
            <a:spAutoFit/>
          </a:bodyPr>
          <a:lstStyle/>
          <a:p>
            <a:r>
              <a:rPr lang="en-GB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White </a:t>
            </a:r>
            <a:endParaRPr sz="1000" dirty="0"/>
          </a:p>
          <a:p>
            <a:r>
              <a:rPr lang="en-GB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eth. eval.</a:t>
            </a:r>
            <a:endParaRPr sz="1000" dirty="0"/>
          </a:p>
        </p:txBody>
      </p:sp>
      <p:sp>
        <p:nvSpPr>
          <p:cNvPr id="31" name="Google Shape;117;p1">
            <a:extLst>
              <a:ext uri="{FF2B5EF4-FFF2-40B4-BE49-F238E27FC236}">
                <a16:creationId xmlns:a16="http://schemas.microsoft.com/office/drawing/2014/main" id="{57E29203-D69E-604F-8CFB-D869ED855050}"/>
              </a:ext>
            </a:extLst>
          </p:cNvPr>
          <p:cNvSpPr txBox="1"/>
          <p:nvPr/>
        </p:nvSpPr>
        <p:spPr>
          <a:xfrm>
            <a:off x="1809418" y="2860183"/>
            <a:ext cx="509882" cy="215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50" tIns="30467" rIns="60950" bIns="30467" anchor="t" anchorCtr="0">
            <a:spAutoFit/>
          </a:bodyPr>
          <a:lstStyle/>
          <a:p>
            <a:r>
              <a:rPr lang="en-GB" sz="1000" dirty="0"/>
              <a:t>…</a:t>
            </a:r>
            <a:endParaRPr sz="1000" dirty="0"/>
          </a:p>
        </p:txBody>
      </p:sp>
      <p:sp>
        <p:nvSpPr>
          <p:cNvPr id="32" name="Google Shape;119;p1">
            <a:extLst>
              <a:ext uri="{FF2B5EF4-FFF2-40B4-BE49-F238E27FC236}">
                <a16:creationId xmlns:a16="http://schemas.microsoft.com/office/drawing/2014/main" id="{60871604-232E-D640-9F30-8C00F92F3EBF}"/>
              </a:ext>
            </a:extLst>
          </p:cNvPr>
          <p:cNvSpPr txBox="1"/>
          <p:nvPr/>
        </p:nvSpPr>
        <p:spPr>
          <a:xfrm>
            <a:off x="2165623" y="2851209"/>
            <a:ext cx="712751" cy="3693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50" tIns="30467" rIns="60950" bIns="30467" anchor="t" anchorCtr="0">
            <a:spAutoFit/>
          </a:bodyPr>
          <a:lstStyle/>
          <a:p>
            <a:r>
              <a:rPr lang="en-GB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Female eval.</a:t>
            </a:r>
            <a:endParaRPr lang="en-GB" sz="1000" dirty="0"/>
          </a:p>
        </p:txBody>
      </p:sp>
      <p:sp>
        <p:nvSpPr>
          <p:cNvPr id="33" name="Google Shape;119;p1">
            <a:extLst>
              <a:ext uri="{FF2B5EF4-FFF2-40B4-BE49-F238E27FC236}">
                <a16:creationId xmlns:a16="http://schemas.microsoft.com/office/drawing/2014/main" id="{465CE3DD-8A61-E747-A14C-3EE2B2BBCCC5}"/>
              </a:ext>
            </a:extLst>
          </p:cNvPr>
          <p:cNvSpPr txBox="1"/>
          <p:nvPr/>
        </p:nvSpPr>
        <p:spPr>
          <a:xfrm>
            <a:off x="2766186" y="2851209"/>
            <a:ext cx="735644" cy="3693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50" tIns="30467" rIns="60950" bIns="30467" anchor="t" anchorCtr="0">
            <a:spAutoFit/>
          </a:bodyPr>
          <a:lstStyle/>
          <a:p>
            <a:r>
              <a:rPr lang="en-GB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Disabled </a:t>
            </a:r>
          </a:p>
          <a:p>
            <a:r>
              <a:rPr lang="en-GB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eval.</a:t>
            </a:r>
            <a:endParaRPr lang="en-GB" sz="10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1967658-63CF-E048-A54D-8DB8220C27B1}"/>
              </a:ext>
            </a:extLst>
          </p:cNvPr>
          <p:cNvSpPr/>
          <p:nvPr/>
        </p:nvSpPr>
        <p:spPr>
          <a:xfrm>
            <a:off x="471854" y="3340876"/>
            <a:ext cx="6096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Clr>
                <a:schemeClr val="dk1"/>
              </a:buClr>
              <a:buSzPts val="1200"/>
              <a:buFont typeface="Arial"/>
              <a:buChar char="•"/>
            </a:pPr>
            <a:r>
              <a:rPr lang="en-GB" sz="16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Training on all data</a:t>
            </a:r>
          </a:p>
          <a:p>
            <a:pPr marL="171450" indent="-171450">
              <a:buClr>
                <a:schemeClr val="dk1"/>
              </a:buClr>
              <a:buSzPts val="1200"/>
              <a:buFont typeface="Arial"/>
              <a:buChar char="•"/>
            </a:pPr>
            <a:r>
              <a:rPr lang="en-GB" sz="16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A separate evaluation of each subgroup is made</a:t>
            </a:r>
          </a:p>
          <a:p>
            <a:pPr marL="171450" indent="-171450">
              <a:buClr>
                <a:schemeClr val="dk1"/>
              </a:buClr>
              <a:buSzPts val="1200"/>
              <a:buFont typeface="Arial"/>
              <a:buChar char="•"/>
            </a:pPr>
            <a:r>
              <a:rPr lang="en-GB" sz="16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Comparison Majority vs Minority</a:t>
            </a:r>
          </a:p>
          <a:p>
            <a:pPr marL="171450" indent="-171450">
              <a:buClr>
                <a:schemeClr val="dk1"/>
              </a:buClr>
              <a:buSzPts val="1200"/>
              <a:buFont typeface="Arial"/>
              <a:buChar char="•"/>
            </a:pPr>
            <a:r>
              <a:rPr lang="en-GB" sz="16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The model </a:t>
            </a:r>
            <a:r>
              <a:rPr lang="en-GB" sz="1600" b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advantages White ethnicity</a:t>
            </a:r>
            <a:r>
              <a:rPr lang="en-GB" sz="16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in terms of AUC and FPR. Black and Rest groups have a higher chance to be correctly identified as being at risk of not submitting</a:t>
            </a:r>
          </a:p>
          <a:p>
            <a:pPr marL="171450" indent="-171450">
              <a:buClr>
                <a:schemeClr val="dk1"/>
              </a:buClr>
              <a:buSzPts val="1200"/>
              <a:buFont typeface="Arial"/>
              <a:buChar char="•"/>
            </a:pPr>
            <a:r>
              <a:rPr lang="en-GB" sz="16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The model is </a:t>
            </a:r>
            <a:r>
              <a:rPr lang="en-GB" sz="1600" b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less accurate </a:t>
            </a:r>
            <a:r>
              <a:rPr lang="en-GB" sz="16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and presents a </a:t>
            </a:r>
            <a:r>
              <a:rPr lang="en-GB" sz="1600" b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higher FNR</a:t>
            </a:r>
            <a:r>
              <a:rPr lang="en-GB" sz="16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for </a:t>
            </a:r>
            <a:r>
              <a:rPr lang="en-GB" sz="1600" b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Female</a:t>
            </a:r>
            <a:r>
              <a:rPr lang="en-GB" sz="16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students</a:t>
            </a:r>
          </a:p>
          <a:p>
            <a:pPr marL="171450" indent="-171450">
              <a:buClr>
                <a:schemeClr val="dk1"/>
              </a:buClr>
              <a:buSzPts val="1200"/>
              <a:buFont typeface="Arial"/>
              <a:buChar char="•"/>
            </a:pPr>
            <a:r>
              <a:rPr lang="en-GB" sz="1600" dirty="0">
                <a:solidFill>
                  <a:schemeClr val="dk1"/>
                </a:solidFill>
                <a:cs typeface="Calibri"/>
                <a:sym typeface="Calibri"/>
              </a:rPr>
              <a:t>The model is </a:t>
            </a:r>
            <a:r>
              <a:rPr lang="en-GB" sz="1600" b="1" dirty="0">
                <a:solidFill>
                  <a:schemeClr val="dk1"/>
                </a:solidFill>
                <a:cs typeface="Calibri"/>
                <a:sym typeface="Calibri"/>
              </a:rPr>
              <a:t>less accurate</a:t>
            </a:r>
            <a:r>
              <a:rPr lang="en-GB" sz="1600" dirty="0">
                <a:solidFill>
                  <a:schemeClr val="dk1"/>
                </a:solidFill>
                <a:cs typeface="Calibri"/>
                <a:sym typeface="Calibri"/>
              </a:rPr>
              <a:t> (3%) and presents a </a:t>
            </a:r>
            <a:r>
              <a:rPr lang="en-GB" sz="1600" b="1" dirty="0">
                <a:solidFill>
                  <a:schemeClr val="dk1"/>
                </a:solidFill>
                <a:cs typeface="Calibri"/>
                <a:sym typeface="Calibri"/>
              </a:rPr>
              <a:t>higher FPR</a:t>
            </a:r>
            <a:r>
              <a:rPr lang="en-GB" sz="1600" dirty="0">
                <a:solidFill>
                  <a:schemeClr val="dk1"/>
                </a:solidFill>
                <a:cs typeface="Calibri"/>
                <a:sym typeface="Calibri"/>
              </a:rPr>
              <a:t> for </a:t>
            </a:r>
            <a:r>
              <a:rPr lang="en-GB" sz="1600" b="1" dirty="0">
                <a:solidFill>
                  <a:schemeClr val="dk1"/>
                </a:solidFill>
                <a:cs typeface="Calibri"/>
                <a:sym typeface="Calibri"/>
              </a:rPr>
              <a:t>Disabled</a:t>
            </a:r>
            <a:r>
              <a:rPr lang="en-GB" sz="1600" dirty="0">
                <a:solidFill>
                  <a:schemeClr val="dk1"/>
                </a:solidFill>
                <a:cs typeface="Calibri"/>
                <a:sym typeface="Calibri"/>
              </a:rPr>
              <a:t> students</a:t>
            </a:r>
            <a:endParaRPr lang="en-GB" sz="1600" dirty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45427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A6565B90-F645-A642-930B-B6F05FC41A54}"/>
              </a:ext>
            </a:extLst>
          </p:cNvPr>
          <p:cNvSpPr/>
          <p:nvPr/>
        </p:nvSpPr>
        <p:spPr>
          <a:xfrm>
            <a:off x="471854" y="433679"/>
            <a:ext cx="10701135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100" b="1" dirty="0">
                <a:solidFill>
                  <a:srgbClr val="13295D"/>
                </a:solidFill>
                <a:latin typeface="Calibri"/>
                <a:cs typeface="Calibri"/>
              </a:rPr>
              <a:t>LEARNING ANALYTICS AND FAIRNESS: DO EXISTING ALGORITHMS SERVE EVERYONE EQUALLY? </a:t>
            </a:r>
          </a:p>
        </p:txBody>
      </p:sp>
      <p:pic>
        <p:nvPicPr>
          <p:cNvPr id="14" name="Google Shape;140;p2" descr="KMi logo">
            <a:extLst>
              <a:ext uri="{FF2B5EF4-FFF2-40B4-BE49-F238E27FC236}">
                <a16:creationId xmlns:a16="http://schemas.microsoft.com/office/drawing/2014/main" id="{D9DB50C1-9920-064D-8669-7D15D8BD238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89103" y="6196411"/>
            <a:ext cx="1112006" cy="4827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41;p2" descr="OU logo">
            <a:extLst>
              <a:ext uri="{FF2B5EF4-FFF2-40B4-BE49-F238E27FC236}">
                <a16:creationId xmlns:a16="http://schemas.microsoft.com/office/drawing/2014/main" id="{33EC355D-FE2D-D64F-9A30-95DAE4F8A5DD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994418" y="6183746"/>
            <a:ext cx="702562" cy="482701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B8D14212-F97B-E249-8EE0-3E8CA4982A08}"/>
              </a:ext>
            </a:extLst>
          </p:cNvPr>
          <p:cNvSpPr/>
          <p:nvPr/>
        </p:nvSpPr>
        <p:spPr>
          <a:xfrm>
            <a:off x="471854" y="1018256"/>
            <a:ext cx="776273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>
                <a:solidFill>
                  <a:schemeClr val="accent2"/>
                </a:solidFill>
                <a:ea typeface="Calibri"/>
                <a:cs typeface="Calibri"/>
                <a:sym typeface="Calibri"/>
              </a:rPr>
              <a:t>RQ2</a:t>
            </a:r>
            <a:r>
              <a:rPr lang="en-GB" sz="1600" dirty="0">
                <a:solidFill>
                  <a:schemeClr val="accent2"/>
                </a:solidFill>
                <a:ea typeface="Calibri"/>
                <a:cs typeface="Calibri"/>
                <a:sym typeface="Calibri"/>
              </a:rPr>
              <a:t>: </a:t>
            </a:r>
            <a:r>
              <a:rPr lang="en-GB" sz="1600" dirty="0">
                <a:solidFill>
                  <a:schemeClr val="accent2"/>
                </a:solidFill>
                <a:ea typeface="Calibri"/>
                <a:cs typeface="Calibri"/>
                <a:sym typeface="Calibri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xmlns:lc="http://schemas.openxmlformats.org/drawingml/2006/lockedCanvas" textRoundtripDataId="16"/>
                  </a:ext>
                </a:extLst>
              </a:rPr>
              <a:t>Do the LA population-specific prediction models perform better?</a:t>
            </a:r>
            <a:endParaRPr lang="en-GB" sz="1600" dirty="0">
              <a:solidFill>
                <a:schemeClr val="accent2"/>
              </a:solidFill>
              <a:ea typeface="Calibri"/>
              <a:cs typeface="Calibri"/>
              <a:sym typeface="Calibri"/>
            </a:endParaRPr>
          </a:p>
          <a:p>
            <a:endParaRPr lang="en-GB" sz="1600" b="1" dirty="0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  <a:extLst>
                <a:ext uri="http://customooxmlschemas.google.com/">
                  <go:slidesCustomData xmlns:lc="http://schemas.openxmlformats.org/drawingml/2006/lockedCanvas"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</a:ext>
              </a:extLst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4A2C3DD-3579-164C-9CE2-2E78B2B02690}"/>
              </a:ext>
            </a:extLst>
          </p:cNvPr>
          <p:cNvSpPr/>
          <p:nvPr/>
        </p:nvSpPr>
        <p:spPr>
          <a:xfrm>
            <a:off x="6739716" y="6183746"/>
            <a:ext cx="6096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000" b="1" i="1" dirty="0">
                <a:solidFill>
                  <a:srgbClr val="13295D"/>
                </a:solidFill>
                <a:latin typeface="Open Sans"/>
                <a:ea typeface="Open Sans"/>
                <a:cs typeface="Open Sans"/>
                <a:sym typeface="Open Sans"/>
              </a:rPr>
              <a:t>Vaclav Bayer</a:t>
            </a:r>
            <a:r>
              <a:rPr lang="en-GB" sz="1000" i="1" dirty="0">
                <a:solidFill>
                  <a:srgbClr val="13295D"/>
                </a:solidFill>
                <a:latin typeface="Open Sans"/>
                <a:ea typeface="Open Sans"/>
                <a:cs typeface="Open Sans"/>
                <a:sym typeface="Open Sans"/>
              </a:rPr>
              <a:t>, Martin </a:t>
            </a:r>
            <a:r>
              <a:rPr lang="en-GB" sz="1000" i="1" dirty="0" err="1">
                <a:solidFill>
                  <a:srgbClr val="13295D"/>
                </a:solidFill>
                <a:latin typeface="Open Sans"/>
                <a:ea typeface="Open Sans"/>
                <a:cs typeface="Open Sans"/>
                <a:sym typeface="Open Sans"/>
              </a:rPr>
              <a:t>Hlosta</a:t>
            </a:r>
            <a:r>
              <a:rPr lang="en-GB" sz="1000" i="1" dirty="0">
                <a:solidFill>
                  <a:srgbClr val="13295D"/>
                </a:solidFill>
                <a:latin typeface="Open Sans"/>
                <a:ea typeface="Open Sans"/>
                <a:cs typeface="Open Sans"/>
                <a:sym typeface="Open Sans"/>
              </a:rPr>
              <a:t>, Miriam Fernandez</a:t>
            </a:r>
            <a:endParaRPr lang="en-GB" sz="1000" dirty="0"/>
          </a:p>
          <a:p>
            <a:r>
              <a:rPr lang="en-GB" sz="1000" i="1" dirty="0" err="1">
                <a:solidFill>
                  <a:srgbClr val="13295D"/>
                </a:solidFill>
                <a:latin typeface="Open Sans"/>
                <a:ea typeface="Open Sans"/>
                <a:cs typeface="Open Sans"/>
                <a:sym typeface="Open Sans"/>
              </a:rPr>
              <a:t>vaclav.bayer@open.ac.uk</a:t>
            </a:r>
            <a:endParaRPr lang="en-GB" sz="1000" i="1" dirty="0">
              <a:solidFill>
                <a:srgbClr val="13295D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r>
              <a:rPr lang="en-GB" sz="1000" i="1" dirty="0">
                <a:solidFill>
                  <a:srgbClr val="13295D"/>
                </a:solidFill>
                <a:latin typeface="Open Sans"/>
                <a:ea typeface="Open Sans"/>
                <a:cs typeface="Open Sans"/>
                <a:sym typeface="Open Sans"/>
              </a:rPr>
              <a:t>https://</a:t>
            </a:r>
            <a:r>
              <a:rPr lang="en-GB" sz="1000" i="1" dirty="0" err="1">
                <a:solidFill>
                  <a:srgbClr val="13295D"/>
                </a:solidFill>
                <a:latin typeface="Open Sans"/>
                <a:ea typeface="Open Sans"/>
                <a:cs typeface="Open Sans"/>
                <a:sym typeface="Open Sans"/>
              </a:rPr>
              <a:t>orcid.org</a:t>
            </a:r>
            <a:r>
              <a:rPr lang="en-GB" sz="1000" i="1" dirty="0">
                <a:solidFill>
                  <a:srgbClr val="13295D"/>
                </a:solidFill>
                <a:latin typeface="Open Sans"/>
                <a:ea typeface="Open Sans"/>
                <a:cs typeface="Open Sans"/>
                <a:sym typeface="Open Sans"/>
              </a:rPr>
              <a:t>/0000-0001-8953-6335</a:t>
            </a:r>
            <a:endParaRPr lang="en-GB" sz="10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1967658-63CF-E048-A54D-8DB8220C27B1}"/>
              </a:ext>
            </a:extLst>
          </p:cNvPr>
          <p:cNvSpPr/>
          <p:nvPr/>
        </p:nvSpPr>
        <p:spPr>
          <a:xfrm>
            <a:off x="471854" y="3442847"/>
            <a:ext cx="467321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Clr>
                <a:schemeClr val="dk1"/>
              </a:buClr>
              <a:buSzPts val="1200"/>
              <a:buFont typeface="Arial"/>
              <a:buChar char="•"/>
            </a:pPr>
            <a:r>
              <a:rPr lang="en-GB" sz="16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The models are trained and evaluated only on a </a:t>
            </a:r>
            <a:r>
              <a:rPr lang="en-GB" sz="1600" b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specific population</a:t>
            </a:r>
            <a:r>
              <a:rPr lang="en-GB" sz="16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of students</a:t>
            </a:r>
          </a:p>
          <a:p>
            <a:pPr marL="171450" indent="-171450">
              <a:buClr>
                <a:schemeClr val="dk1"/>
              </a:buClr>
              <a:buSzPts val="1200"/>
              <a:buFont typeface="Arial"/>
              <a:buChar char="•"/>
            </a:pPr>
            <a:r>
              <a:rPr lang="en-GB" sz="16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Compared to the evaluation of corresponding </a:t>
            </a:r>
            <a:r>
              <a:rPr lang="en-GB" sz="1600" b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Baseline</a:t>
            </a:r>
            <a:r>
              <a:rPr lang="en-GB" sz="16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population</a:t>
            </a:r>
          </a:p>
          <a:p>
            <a:pPr marL="171450" indent="-171450">
              <a:buClr>
                <a:schemeClr val="dk1"/>
              </a:buClr>
              <a:buSzPts val="1200"/>
              <a:buFont typeface="Arial"/>
              <a:buChar char="•"/>
            </a:pPr>
            <a:r>
              <a:rPr lang="en-GB" sz="16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Only White students sub-population specific model performed better in terms of AUC. </a:t>
            </a:r>
          </a:p>
          <a:p>
            <a:pPr marL="171450" indent="-171450">
              <a:buClr>
                <a:schemeClr val="dk1"/>
              </a:buClr>
              <a:buSzPts val="1200"/>
              <a:buFont typeface="Arial"/>
              <a:buChar char="•"/>
            </a:pPr>
            <a:r>
              <a:rPr lang="en-GB" sz="16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The </a:t>
            </a:r>
            <a:r>
              <a:rPr lang="en-GB" sz="1600" b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rest of the models</a:t>
            </a:r>
            <a:r>
              <a:rPr lang="en-GB" sz="16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otherwise presented </a:t>
            </a:r>
            <a:r>
              <a:rPr lang="en-GB" sz="1600" b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lower AUC</a:t>
            </a:r>
            <a:r>
              <a:rPr lang="en-GB" sz="16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and </a:t>
            </a:r>
            <a:r>
              <a:rPr lang="en-GB" sz="1600" b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higher both error rates</a:t>
            </a:r>
            <a:r>
              <a:rPr lang="en-GB" sz="16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.</a:t>
            </a:r>
            <a:endParaRPr lang="en-GB" sz="1600" dirty="0"/>
          </a:p>
        </p:txBody>
      </p:sp>
      <p:pic>
        <p:nvPicPr>
          <p:cNvPr id="34" name="Google Shape;182;p2">
            <a:extLst>
              <a:ext uri="{FF2B5EF4-FFF2-40B4-BE49-F238E27FC236}">
                <a16:creationId xmlns:a16="http://schemas.microsoft.com/office/drawing/2014/main" id="{B2C350E0-76D6-2543-B75B-772C25BE1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212507" y="1677514"/>
            <a:ext cx="417165" cy="417165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183;p2">
            <a:extLst>
              <a:ext uri="{FF2B5EF4-FFF2-40B4-BE49-F238E27FC236}">
                <a16:creationId xmlns:a16="http://schemas.microsoft.com/office/drawing/2014/main" id="{3621CC6F-B064-D449-8BD8-AAC9F78D3E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720558" y="1788418"/>
            <a:ext cx="566514" cy="215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50" tIns="30467" rIns="60950" bIns="30467" anchor="t" anchorCtr="0">
            <a:spAutoFit/>
          </a:bodyPr>
          <a:lstStyle/>
          <a:p>
            <a:r>
              <a:rPr lang="en-GB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Model</a:t>
            </a:r>
            <a:endParaRPr sz="1000" dirty="0"/>
          </a:p>
        </p:txBody>
      </p:sp>
      <p:pic>
        <p:nvPicPr>
          <p:cNvPr id="36" name="Google Shape;184;p2">
            <a:extLst>
              <a:ext uri="{FF2B5EF4-FFF2-40B4-BE49-F238E27FC236}">
                <a16:creationId xmlns:a16="http://schemas.microsoft.com/office/drawing/2014/main" id="{FD84620A-05B9-F845-AB7C-CA7C55AEBD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941566" y="1650343"/>
            <a:ext cx="475200" cy="475200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Google Shape;185;p2">
            <a:extLst>
              <a:ext uri="{FF2B5EF4-FFF2-40B4-BE49-F238E27FC236}">
                <a16:creationId xmlns:a16="http://schemas.microsoft.com/office/drawing/2014/main" id="{A6B29E58-18E5-2645-BDA0-A8C2DA362784}"/>
              </a:ext>
            </a:extLst>
          </p:cNvPr>
          <p:cNvSpPr txBox="1"/>
          <p:nvPr/>
        </p:nvSpPr>
        <p:spPr>
          <a:xfrm>
            <a:off x="3553409" y="1674657"/>
            <a:ext cx="608647" cy="3693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50" tIns="30467" rIns="60950" bIns="30467" anchor="t" anchorCtr="0">
            <a:spAutoFit/>
          </a:bodyPr>
          <a:lstStyle/>
          <a:p>
            <a:r>
              <a:rPr lang="en-GB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White </a:t>
            </a:r>
            <a:endParaRPr sz="1000" dirty="0"/>
          </a:p>
          <a:p>
            <a:r>
              <a:rPr lang="en-GB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eth. eval.</a:t>
            </a:r>
            <a:endParaRPr sz="1000" dirty="0"/>
          </a:p>
        </p:txBody>
      </p:sp>
      <p:sp>
        <p:nvSpPr>
          <p:cNvPr id="38" name="Google Shape;187;p2">
            <a:extLst>
              <a:ext uri="{FF2B5EF4-FFF2-40B4-BE49-F238E27FC236}">
                <a16:creationId xmlns:a16="http://schemas.microsoft.com/office/drawing/2014/main" id="{4B8BB83F-6449-8F4E-ADAF-E831313B2FDA}"/>
              </a:ext>
            </a:extLst>
          </p:cNvPr>
          <p:cNvSpPr txBox="1"/>
          <p:nvPr/>
        </p:nvSpPr>
        <p:spPr>
          <a:xfrm>
            <a:off x="582469" y="1674657"/>
            <a:ext cx="699124" cy="3693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50" tIns="30467" rIns="60950" bIns="30467" anchor="t" anchorCtr="0">
            <a:spAutoFit/>
          </a:bodyPr>
          <a:lstStyle/>
          <a:p>
            <a:r>
              <a:rPr lang="en-GB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White </a:t>
            </a:r>
            <a:endParaRPr sz="1000" dirty="0"/>
          </a:p>
          <a:p>
            <a:r>
              <a:rPr lang="en-GB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eth. data.</a:t>
            </a:r>
            <a:endParaRPr sz="1000" dirty="0"/>
          </a:p>
        </p:txBody>
      </p:sp>
      <p:sp>
        <p:nvSpPr>
          <p:cNvPr id="40" name="Google Shape;189;p2">
            <a:extLst>
              <a:ext uri="{FF2B5EF4-FFF2-40B4-BE49-F238E27FC236}">
                <a16:creationId xmlns:a16="http://schemas.microsoft.com/office/drawing/2014/main" id="{36E3CB5A-690A-B441-BAF8-994B0F2CAAC8}"/>
              </a:ext>
            </a:extLst>
          </p:cNvPr>
          <p:cNvSpPr txBox="1"/>
          <p:nvPr/>
        </p:nvSpPr>
        <p:spPr>
          <a:xfrm>
            <a:off x="567577" y="2149505"/>
            <a:ext cx="728910" cy="3693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50" tIns="30467" rIns="60950" bIns="30467" anchor="t" anchorCtr="0">
            <a:spAutoFit/>
          </a:bodyPr>
          <a:lstStyle/>
          <a:p>
            <a:r>
              <a:rPr lang="en-GB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Black</a:t>
            </a:r>
            <a:endParaRPr sz="1000" dirty="0"/>
          </a:p>
          <a:p>
            <a:r>
              <a:rPr lang="en-GB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eth. data.</a:t>
            </a:r>
            <a:endParaRPr sz="1000" dirty="0"/>
          </a:p>
        </p:txBody>
      </p:sp>
      <p:pic>
        <p:nvPicPr>
          <p:cNvPr id="41" name="Google Shape;190;p2">
            <a:extLst>
              <a:ext uri="{FF2B5EF4-FFF2-40B4-BE49-F238E27FC236}">
                <a16:creationId xmlns:a16="http://schemas.microsoft.com/office/drawing/2014/main" id="{3EED41FB-3D17-8D4E-86C0-3E5BC0D64B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184325" y="2740887"/>
            <a:ext cx="417165" cy="417165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Google Shape;191;p2">
            <a:extLst>
              <a:ext uri="{FF2B5EF4-FFF2-40B4-BE49-F238E27FC236}">
                <a16:creationId xmlns:a16="http://schemas.microsoft.com/office/drawing/2014/main" id="{3F39C830-7351-BA45-A1BE-CFE7C9A2E478}"/>
              </a:ext>
            </a:extLst>
          </p:cNvPr>
          <p:cNvSpPr txBox="1"/>
          <p:nvPr/>
        </p:nvSpPr>
        <p:spPr>
          <a:xfrm>
            <a:off x="585382" y="2754534"/>
            <a:ext cx="728910" cy="3693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50" tIns="30467" rIns="60950" bIns="30467" anchor="t" anchorCtr="0">
            <a:spAutoFit/>
          </a:bodyPr>
          <a:lstStyle/>
          <a:p>
            <a:r>
              <a:rPr lang="en-GB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Disabled</a:t>
            </a:r>
          </a:p>
          <a:p>
            <a:r>
              <a:rPr lang="en-GB" sz="10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stud. data</a:t>
            </a:r>
            <a:endParaRPr sz="1000" dirty="0"/>
          </a:p>
        </p:txBody>
      </p:sp>
      <p:pic>
        <p:nvPicPr>
          <p:cNvPr id="43" name="Google Shape;193;p2">
            <a:extLst>
              <a:ext uri="{FF2B5EF4-FFF2-40B4-BE49-F238E27FC236}">
                <a16:creationId xmlns:a16="http://schemas.microsoft.com/office/drawing/2014/main" id="{FDC0C5A6-05E4-E44F-8D91-32AC33E0F8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941566" y="2096707"/>
            <a:ext cx="475200" cy="475200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Google Shape;194;p2">
            <a:extLst>
              <a:ext uri="{FF2B5EF4-FFF2-40B4-BE49-F238E27FC236}">
                <a16:creationId xmlns:a16="http://schemas.microsoft.com/office/drawing/2014/main" id="{44AA20D3-FD9A-4649-B93E-56E511AADE1E}"/>
              </a:ext>
            </a:extLst>
          </p:cNvPr>
          <p:cNvSpPr txBox="1"/>
          <p:nvPr/>
        </p:nvSpPr>
        <p:spPr>
          <a:xfrm>
            <a:off x="3553410" y="2149506"/>
            <a:ext cx="608647" cy="3693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50" tIns="30467" rIns="60950" bIns="30467" anchor="t" anchorCtr="0">
            <a:spAutoFit/>
          </a:bodyPr>
          <a:lstStyle/>
          <a:p>
            <a:r>
              <a:rPr lang="en-GB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Black </a:t>
            </a:r>
            <a:endParaRPr sz="1000" dirty="0"/>
          </a:p>
          <a:p>
            <a:r>
              <a:rPr lang="en-GB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eth. eval.</a:t>
            </a:r>
            <a:endParaRPr sz="1000" dirty="0"/>
          </a:p>
        </p:txBody>
      </p:sp>
      <p:sp>
        <p:nvSpPr>
          <p:cNvPr id="45" name="Google Shape;196;p2">
            <a:extLst>
              <a:ext uri="{FF2B5EF4-FFF2-40B4-BE49-F238E27FC236}">
                <a16:creationId xmlns:a16="http://schemas.microsoft.com/office/drawing/2014/main" id="{1C7D9F1E-D399-1A43-81CA-402D08DE5A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704789" y="2801087"/>
            <a:ext cx="475200" cy="215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50" tIns="30467" rIns="60950" bIns="30467" anchor="t" anchorCtr="0">
            <a:spAutoFit/>
          </a:bodyPr>
          <a:lstStyle/>
          <a:p>
            <a:r>
              <a:rPr lang="en-GB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Model</a:t>
            </a:r>
            <a:endParaRPr sz="1000" dirty="0"/>
          </a:p>
        </p:txBody>
      </p:sp>
      <p:pic>
        <p:nvPicPr>
          <p:cNvPr id="46" name="Google Shape;197;p2">
            <a:extLst>
              <a:ext uri="{FF2B5EF4-FFF2-40B4-BE49-F238E27FC236}">
                <a16:creationId xmlns:a16="http://schemas.microsoft.com/office/drawing/2014/main" id="{E3DDE45E-4FA6-9140-A31E-08C2458930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941566" y="2674362"/>
            <a:ext cx="475200" cy="4752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198;p2">
            <a:extLst>
              <a:ext uri="{FF2B5EF4-FFF2-40B4-BE49-F238E27FC236}">
                <a16:creationId xmlns:a16="http://schemas.microsoft.com/office/drawing/2014/main" id="{678C18B5-BD31-1244-A0D8-3FC8FB24FD6E}"/>
              </a:ext>
            </a:extLst>
          </p:cNvPr>
          <p:cNvSpPr txBox="1"/>
          <p:nvPr/>
        </p:nvSpPr>
        <p:spPr>
          <a:xfrm>
            <a:off x="3545998" y="2750406"/>
            <a:ext cx="735644" cy="3693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50" tIns="30467" rIns="60950" bIns="30467" anchor="t" anchorCtr="0">
            <a:spAutoFit/>
          </a:bodyPr>
          <a:lstStyle/>
          <a:p>
            <a:r>
              <a:rPr lang="en-GB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Disabled  eval.</a:t>
            </a:r>
            <a:endParaRPr sz="1000" dirty="0"/>
          </a:p>
        </p:txBody>
      </p:sp>
      <p:cxnSp>
        <p:nvCxnSpPr>
          <p:cNvPr id="48" name="Google Shape;200;p2">
            <a:extLst>
              <a:ext uri="{FF2B5EF4-FFF2-40B4-BE49-F238E27FC236}">
                <a16:creationId xmlns:a16="http://schemas.microsoft.com/office/drawing/2014/main" id="{01F71C24-2CC1-E240-81E6-789E78DE4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34" idx="3"/>
            <a:endCxn id="36" idx="1"/>
          </p:cNvCxnSpPr>
          <p:nvPr/>
        </p:nvCxnSpPr>
        <p:spPr>
          <a:xfrm>
            <a:off x="2629672" y="1886096"/>
            <a:ext cx="311894" cy="1847"/>
          </a:xfrm>
          <a:prstGeom prst="straightConnector1">
            <a:avLst/>
          </a:prstGeom>
          <a:noFill/>
          <a:ln w="31750" cap="flat" cmpd="sng">
            <a:solidFill>
              <a:srgbClr val="13295D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49" name="Google Shape;201;p2">
            <a:extLst>
              <a:ext uri="{FF2B5EF4-FFF2-40B4-BE49-F238E27FC236}">
                <a16:creationId xmlns:a16="http://schemas.microsoft.com/office/drawing/2014/main" id="{5F80157D-8BB3-7C45-9BAC-8F556EE2CC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704789" y="2191413"/>
            <a:ext cx="543004" cy="215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50" tIns="30467" rIns="60950" bIns="30467" anchor="t" anchorCtr="0">
            <a:spAutoFit/>
          </a:bodyPr>
          <a:lstStyle/>
          <a:p>
            <a:r>
              <a:rPr lang="en-GB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Model</a:t>
            </a:r>
            <a:endParaRPr sz="1000" dirty="0"/>
          </a:p>
        </p:txBody>
      </p:sp>
      <p:cxnSp>
        <p:nvCxnSpPr>
          <p:cNvPr id="50" name="Google Shape;203;p2">
            <a:extLst>
              <a:ext uri="{FF2B5EF4-FFF2-40B4-BE49-F238E27FC236}">
                <a16:creationId xmlns:a16="http://schemas.microsoft.com/office/drawing/2014/main" id="{FC91A51D-0C52-8743-9569-D6F32F0451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endCxn id="45" idx="1"/>
          </p:cNvCxnSpPr>
          <p:nvPr/>
        </p:nvCxnSpPr>
        <p:spPr>
          <a:xfrm flipV="1">
            <a:off x="1523110" y="2908796"/>
            <a:ext cx="181679" cy="84121"/>
          </a:xfrm>
          <a:prstGeom prst="straightConnector1">
            <a:avLst/>
          </a:prstGeom>
          <a:noFill/>
          <a:ln w="31750" cap="flat" cmpd="sng">
            <a:solidFill>
              <a:srgbClr val="13295D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51" name="Google Shape;204;p2">
            <a:extLst>
              <a:ext uri="{FF2B5EF4-FFF2-40B4-BE49-F238E27FC236}">
                <a16:creationId xmlns:a16="http://schemas.microsoft.com/office/drawing/2014/main" id="{832A2B30-05D4-5649-909E-BDA74ECE61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55" idx="3"/>
            <a:endCxn id="43" idx="1"/>
          </p:cNvCxnSpPr>
          <p:nvPr/>
        </p:nvCxnSpPr>
        <p:spPr>
          <a:xfrm>
            <a:off x="2630977" y="2334159"/>
            <a:ext cx="310589" cy="149"/>
          </a:xfrm>
          <a:prstGeom prst="straightConnector1">
            <a:avLst/>
          </a:prstGeom>
          <a:noFill/>
          <a:ln w="31750" cap="flat" cmpd="sng">
            <a:solidFill>
              <a:srgbClr val="13295D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52" name="Google Shape;205;p2">
            <a:extLst>
              <a:ext uri="{FF2B5EF4-FFF2-40B4-BE49-F238E27FC236}">
                <a16:creationId xmlns:a16="http://schemas.microsoft.com/office/drawing/2014/main" id="{1A75620A-A155-204C-B872-0DBC86F100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endCxn id="46" idx="1"/>
          </p:cNvCxnSpPr>
          <p:nvPr/>
        </p:nvCxnSpPr>
        <p:spPr>
          <a:xfrm>
            <a:off x="2624577" y="2905629"/>
            <a:ext cx="316989" cy="6333"/>
          </a:xfrm>
          <a:prstGeom prst="straightConnector1">
            <a:avLst/>
          </a:prstGeom>
          <a:noFill/>
          <a:ln w="31750" cap="flat" cmpd="sng">
            <a:solidFill>
              <a:srgbClr val="13295D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53" name="Google Shape;117;p1">
            <a:extLst>
              <a:ext uri="{FF2B5EF4-FFF2-40B4-BE49-F238E27FC236}">
                <a16:creationId xmlns:a16="http://schemas.microsoft.com/office/drawing/2014/main" id="{71F29EC1-9E33-6840-A107-D545086B9051}"/>
              </a:ext>
            </a:extLst>
          </p:cNvPr>
          <p:cNvSpPr txBox="1"/>
          <p:nvPr/>
        </p:nvSpPr>
        <p:spPr>
          <a:xfrm>
            <a:off x="1833345" y="2532479"/>
            <a:ext cx="228215" cy="200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50" tIns="30467" rIns="60950" bIns="30467" anchor="t" anchorCtr="0">
            <a:spAutoFit/>
          </a:bodyPr>
          <a:lstStyle/>
          <a:p>
            <a:pPr>
              <a:lnSpc>
                <a:spcPct val="30000"/>
              </a:lnSpc>
            </a:pPr>
            <a:r>
              <a:rPr lang="en-GB" sz="1000" dirty="0"/>
              <a:t>.</a:t>
            </a:r>
          </a:p>
          <a:p>
            <a:pPr>
              <a:lnSpc>
                <a:spcPct val="30000"/>
              </a:lnSpc>
            </a:pPr>
            <a:r>
              <a:rPr lang="en-GB" sz="1000" dirty="0"/>
              <a:t>.</a:t>
            </a:r>
          </a:p>
          <a:p>
            <a:pPr>
              <a:lnSpc>
                <a:spcPct val="30000"/>
              </a:lnSpc>
            </a:pPr>
            <a:r>
              <a:rPr lang="en-GB" sz="1000" dirty="0"/>
              <a:t>.</a:t>
            </a:r>
            <a:endParaRPr sz="1000" dirty="0"/>
          </a:p>
        </p:txBody>
      </p:sp>
      <p:sp>
        <p:nvSpPr>
          <p:cNvPr id="54" name="Google Shape;117;p1">
            <a:extLst>
              <a:ext uri="{FF2B5EF4-FFF2-40B4-BE49-F238E27FC236}">
                <a16:creationId xmlns:a16="http://schemas.microsoft.com/office/drawing/2014/main" id="{C30F9901-F08F-574C-A250-F38606F5D4F8}"/>
              </a:ext>
            </a:extLst>
          </p:cNvPr>
          <p:cNvSpPr txBox="1"/>
          <p:nvPr/>
        </p:nvSpPr>
        <p:spPr>
          <a:xfrm>
            <a:off x="2694803" y="2540859"/>
            <a:ext cx="113900" cy="200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50" tIns="30467" rIns="60950" bIns="30467" anchor="t" anchorCtr="0">
            <a:spAutoFit/>
          </a:bodyPr>
          <a:lstStyle/>
          <a:p>
            <a:pPr>
              <a:lnSpc>
                <a:spcPct val="30000"/>
              </a:lnSpc>
            </a:pPr>
            <a:r>
              <a:rPr lang="en-GB" sz="1000" dirty="0"/>
              <a:t>.</a:t>
            </a:r>
          </a:p>
          <a:p>
            <a:pPr>
              <a:lnSpc>
                <a:spcPct val="30000"/>
              </a:lnSpc>
            </a:pPr>
            <a:r>
              <a:rPr lang="en-GB" sz="1000" dirty="0"/>
              <a:t>.</a:t>
            </a:r>
          </a:p>
          <a:p>
            <a:pPr>
              <a:lnSpc>
                <a:spcPct val="30000"/>
              </a:lnSpc>
            </a:pPr>
            <a:r>
              <a:rPr lang="en-GB" sz="1000" dirty="0"/>
              <a:t>.</a:t>
            </a:r>
            <a:endParaRPr sz="1000" dirty="0"/>
          </a:p>
        </p:txBody>
      </p:sp>
      <p:pic>
        <p:nvPicPr>
          <p:cNvPr id="55" name="Google Shape;182;p2">
            <a:extLst>
              <a:ext uri="{FF2B5EF4-FFF2-40B4-BE49-F238E27FC236}">
                <a16:creationId xmlns:a16="http://schemas.microsoft.com/office/drawing/2014/main" id="{C0853DE2-8E0D-634A-A007-7FEAC60F2F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213812" y="2125576"/>
            <a:ext cx="417165" cy="4171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182;p2">
            <a:extLst>
              <a:ext uri="{FF2B5EF4-FFF2-40B4-BE49-F238E27FC236}">
                <a16:creationId xmlns:a16="http://schemas.microsoft.com/office/drawing/2014/main" id="{9E868F89-CA05-714D-BDDD-3B854E1A3D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215840" y="2715944"/>
            <a:ext cx="417165" cy="4171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190;p2">
            <a:extLst>
              <a:ext uri="{FF2B5EF4-FFF2-40B4-BE49-F238E27FC236}">
                <a16:creationId xmlns:a16="http://schemas.microsoft.com/office/drawing/2014/main" id="{0E97C759-3933-5D43-AF41-ABD072EA11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166750" y="2090676"/>
            <a:ext cx="417165" cy="41716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8" name="Google Shape;203;p2">
            <a:extLst>
              <a:ext uri="{FF2B5EF4-FFF2-40B4-BE49-F238E27FC236}">
                <a16:creationId xmlns:a16="http://schemas.microsoft.com/office/drawing/2014/main" id="{CCDB38BE-B618-DB45-AE49-62AF1B4DB6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57" idx="3"/>
            <a:endCxn id="49" idx="1"/>
          </p:cNvCxnSpPr>
          <p:nvPr/>
        </p:nvCxnSpPr>
        <p:spPr>
          <a:xfrm flipV="1">
            <a:off x="1583915" y="2299122"/>
            <a:ext cx="120874" cy="137"/>
          </a:xfrm>
          <a:prstGeom prst="straightConnector1">
            <a:avLst/>
          </a:prstGeom>
          <a:noFill/>
          <a:ln w="31750" cap="flat" cmpd="sng">
            <a:solidFill>
              <a:srgbClr val="13295D"/>
            </a:solidFill>
            <a:prstDash val="solid"/>
            <a:miter lim="800000"/>
            <a:headEnd type="none" w="sm" len="sm"/>
            <a:tailEnd type="triangle" w="med" len="med"/>
          </a:ln>
        </p:spPr>
      </p:cxnSp>
      <p:pic>
        <p:nvPicPr>
          <p:cNvPr id="59" name="Google Shape;190;p2">
            <a:extLst>
              <a:ext uri="{FF2B5EF4-FFF2-40B4-BE49-F238E27FC236}">
                <a16:creationId xmlns:a16="http://schemas.microsoft.com/office/drawing/2014/main" id="{B2D1878E-6F7E-4444-A67E-17861EA87E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166750" y="1603031"/>
            <a:ext cx="417165" cy="41716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0" name="Google Shape;203;p2">
            <a:extLst>
              <a:ext uri="{FF2B5EF4-FFF2-40B4-BE49-F238E27FC236}">
                <a16:creationId xmlns:a16="http://schemas.microsoft.com/office/drawing/2014/main" id="{CC59FA9E-67A5-1040-9DB1-626878B0D4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59" idx="3"/>
            <a:endCxn id="35" idx="1"/>
          </p:cNvCxnSpPr>
          <p:nvPr/>
        </p:nvCxnSpPr>
        <p:spPr>
          <a:xfrm>
            <a:off x="1583915" y="1811614"/>
            <a:ext cx="136643" cy="84513"/>
          </a:xfrm>
          <a:prstGeom prst="straightConnector1">
            <a:avLst/>
          </a:prstGeom>
          <a:noFill/>
          <a:ln w="31750" cap="flat" cmpd="sng">
            <a:solidFill>
              <a:srgbClr val="13295D"/>
            </a:solidFill>
            <a:prstDash val="solid"/>
            <a:miter lim="800000"/>
            <a:headEnd type="none" w="sm" len="sm"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2326481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35" grpId="0"/>
      <p:bldP spid="37" grpId="0"/>
      <p:bldP spid="38" grpId="0"/>
      <p:bldP spid="40" grpId="0"/>
      <p:bldP spid="42" grpId="0"/>
      <p:bldP spid="44" grpId="0"/>
      <p:bldP spid="45" grpId="0"/>
      <p:bldP spid="47" grpId="0"/>
      <p:bldP spid="49" grpId="0"/>
      <p:bldP spid="53" grpId="0"/>
      <p:bldP spid="5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A6565B90-F645-A642-930B-B6F05FC41A54}"/>
              </a:ext>
            </a:extLst>
          </p:cNvPr>
          <p:cNvSpPr/>
          <p:nvPr/>
        </p:nvSpPr>
        <p:spPr>
          <a:xfrm>
            <a:off x="471854" y="433679"/>
            <a:ext cx="10701135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100" b="1" dirty="0">
                <a:solidFill>
                  <a:srgbClr val="13295D"/>
                </a:solidFill>
                <a:latin typeface="Calibri"/>
                <a:cs typeface="Calibri"/>
              </a:rPr>
              <a:t>LEARNING ANALYTICS AND FAIRNESS: DO EXISTING ALGORITHMS SERVE EVERYONE EQUALLY? </a:t>
            </a:r>
          </a:p>
        </p:txBody>
      </p:sp>
      <p:pic>
        <p:nvPicPr>
          <p:cNvPr id="14" name="Google Shape;140;p2" descr="KMi logo">
            <a:extLst>
              <a:ext uri="{FF2B5EF4-FFF2-40B4-BE49-F238E27FC236}">
                <a16:creationId xmlns:a16="http://schemas.microsoft.com/office/drawing/2014/main" id="{D9DB50C1-9920-064D-8669-7D15D8BD238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89103" y="6196411"/>
            <a:ext cx="1112006" cy="4827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41;p2" descr="OU logo">
            <a:extLst>
              <a:ext uri="{FF2B5EF4-FFF2-40B4-BE49-F238E27FC236}">
                <a16:creationId xmlns:a16="http://schemas.microsoft.com/office/drawing/2014/main" id="{33EC355D-FE2D-D64F-9A30-95DAE4F8A5DD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994418" y="6183746"/>
            <a:ext cx="702562" cy="482701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B8D14212-F97B-E249-8EE0-3E8CA4982A08}"/>
              </a:ext>
            </a:extLst>
          </p:cNvPr>
          <p:cNvSpPr/>
          <p:nvPr/>
        </p:nvSpPr>
        <p:spPr>
          <a:xfrm>
            <a:off x="471854" y="1018256"/>
            <a:ext cx="776273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chemeClr val="accent2"/>
                </a:solidFill>
                <a:ea typeface="Calibri"/>
                <a:cs typeface="Calibri"/>
                <a:sym typeface="Calibri"/>
              </a:rPr>
              <a:t>Fairness through </a:t>
            </a:r>
            <a:r>
              <a:rPr lang="en-GB" sz="1600" b="1" dirty="0">
                <a:solidFill>
                  <a:schemeClr val="accent2"/>
                </a:solidFill>
                <a:ea typeface="Calibri"/>
                <a:cs typeface="Calibri"/>
                <a:sym typeface="Calibri"/>
              </a:rPr>
              <a:t>unawareness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4A2C3DD-3579-164C-9CE2-2E78B2B02690}"/>
              </a:ext>
            </a:extLst>
          </p:cNvPr>
          <p:cNvSpPr/>
          <p:nvPr/>
        </p:nvSpPr>
        <p:spPr>
          <a:xfrm>
            <a:off x="6739716" y="6183746"/>
            <a:ext cx="6096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000" b="1" i="1" dirty="0">
                <a:solidFill>
                  <a:srgbClr val="13295D"/>
                </a:solidFill>
                <a:latin typeface="Open Sans"/>
                <a:ea typeface="Open Sans"/>
                <a:cs typeface="Open Sans"/>
                <a:sym typeface="Open Sans"/>
              </a:rPr>
              <a:t>Vaclav Bayer</a:t>
            </a:r>
            <a:r>
              <a:rPr lang="en-GB" sz="1000" i="1" dirty="0">
                <a:solidFill>
                  <a:srgbClr val="13295D"/>
                </a:solidFill>
                <a:latin typeface="Open Sans"/>
                <a:ea typeface="Open Sans"/>
                <a:cs typeface="Open Sans"/>
                <a:sym typeface="Open Sans"/>
              </a:rPr>
              <a:t>, Martin </a:t>
            </a:r>
            <a:r>
              <a:rPr lang="en-GB" sz="1000" i="1" dirty="0" err="1">
                <a:solidFill>
                  <a:srgbClr val="13295D"/>
                </a:solidFill>
                <a:latin typeface="Open Sans"/>
                <a:ea typeface="Open Sans"/>
                <a:cs typeface="Open Sans"/>
                <a:sym typeface="Open Sans"/>
              </a:rPr>
              <a:t>Hlosta</a:t>
            </a:r>
            <a:r>
              <a:rPr lang="en-GB" sz="1000" i="1" dirty="0">
                <a:solidFill>
                  <a:srgbClr val="13295D"/>
                </a:solidFill>
                <a:latin typeface="Open Sans"/>
                <a:ea typeface="Open Sans"/>
                <a:cs typeface="Open Sans"/>
                <a:sym typeface="Open Sans"/>
              </a:rPr>
              <a:t>, Miriam Fernandez</a:t>
            </a:r>
            <a:endParaRPr lang="en-GB" sz="1000" dirty="0"/>
          </a:p>
          <a:p>
            <a:r>
              <a:rPr lang="en-GB" sz="1000" i="1" dirty="0" err="1">
                <a:solidFill>
                  <a:srgbClr val="13295D"/>
                </a:solidFill>
                <a:latin typeface="Open Sans"/>
                <a:ea typeface="Open Sans"/>
                <a:cs typeface="Open Sans"/>
                <a:sym typeface="Open Sans"/>
              </a:rPr>
              <a:t>vaclav.bayer@open.ac.uk</a:t>
            </a:r>
            <a:endParaRPr lang="en-GB" sz="1000" i="1" dirty="0">
              <a:solidFill>
                <a:srgbClr val="13295D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r>
              <a:rPr lang="en-GB" sz="1000" i="1" dirty="0">
                <a:solidFill>
                  <a:srgbClr val="13295D"/>
                </a:solidFill>
                <a:latin typeface="Open Sans"/>
                <a:ea typeface="Open Sans"/>
                <a:cs typeface="Open Sans"/>
                <a:sym typeface="Open Sans"/>
              </a:rPr>
              <a:t>https://</a:t>
            </a:r>
            <a:r>
              <a:rPr lang="en-GB" sz="1000" i="1" dirty="0" err="1">
                <a:solidFill>
                  <a:srgbClr val="13295D"/>
                </a:solidFill>
                <a:latin typeface="Open Sans"/>
                <a:ea typeface="Open Sans"/>
                <a:cs typeface="Open Sans"/>
                <a:sym typeface="Open Sans"/>
              </a:rPr>
              <a:t>orcid.org</a:t>
            </a:r>
            <a:r>
              <a:rPr lang="en-GB" sz="1000" i="1" dirty="0">
                <a:solidFill>
                  <a:srgbClr val="13295D"/>
                </a:solidFill>
                <a:latin typeface="Open Sans"/>
                <a:ea typeface="Open Sans"/>
                <a:cs typeface="Open Sans"/>
                <a:sym typeface="Open Sans"/>
              </a:rPr>
              <a:t>/0000-0001-8953-6335</a:t>
            </a:r>
            <a:endParaRPr lang="en-GB" sz="10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1967658-63CF-E048-A54D-8DB8220C27B1}"/>
              </a:ext>
            </a:extLst>
          </p:cNvPr>
          <p:cNvSpPr/>
          <p:nvPr/>
        </p:nvSpPr>
        <p:spPr>
          <a:xfrm>
            <a:off x="468060" y="3528955"/>
            <a:ext cx="467321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Clr>
                <a:schemeClr val="dk1"/>
              </a:buClr>
              <a:buSzPts val="1200"/>
              <a:buFont typeface="Arial"/>
              <a:buChar char="•"/>
            </a:pPr>
            <a:r>
              <a:rPr lang="en-GB" sz="16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The </a:t>
            </a:r>
            <a:r>
              <a:rPr lang="en-GB" sz="1600" b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protected attributes are excluded </a:t>
            </a:r>
            <a:r>
              <a:rPr lang="en-GB" sz="16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during the model training process</a:t>
            </a:r>
          </a:p>
          <a:p>
            <a:pPr marL="171450" indent="-171450">
              <a:buClr>
                <a:schemeClr val="dk1"/>
              </a:buClr>
              <a:buSzPts val="1200"/>
              <a:buFont typeface="Arial"/>
              <a:buChar char="•"/>
            </a:pPr>
            <a:r>
              <a:rPr lang="en-GB" sz="16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The evaluation of each subgroup separately</a:t>
            </a:r>
          </a:p>
          <a:p>
            <a:pPr marL="171450" indent="-171450">
              <a:buClr>
                <a:schemeClr val="dk1"/>
              </a:buClr>
              <a:buSzPts val="1200"/>
              <a:buFont typeface="Arial"/>
              <a:buChar char="•"/>
            </a:pPr>
            <a:r>
              <a:rPr lang="en-GB" sz="16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A comparison with </a:t>
            </a:r>
            <a:r>
              <a:rPr lang="en-GB" sz="1600" b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Baseline</a:t>
            </a:r>
            <a:r>
              <a:rPr lang="en-GB" sz="16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evaluation results are made to discover the influence of unawareness on the metrics</a:t>
            </a:r>
          </a:p>
          <a:p>
            <a:pPr marL="171450" indent="-171450">
              <a:buClr>
                <a:schemeClr val="dk1"/>
              </a:buClr>
              <a:buSzPts val="1200"/>
              <a:buFont typeface="Arial"/>
              <a:buChar char="•"/>
            </a:pPr>
            <a:r>
              <a:rPr lang="en-GB" sz="16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The unaware model seems to </a:t>
            </a:r>
            <a:r>
              <a:rPr lang="en-GB" sz="1600" b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improve AUC &amp; FNR</a:t>
            </a:r>
            <a:r>
              <a:rPr lang="en-GB" sz="16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for </a:t>
            </a:r>
            <a:r>
              <a:rPr lang="en-GB" sz="1600" b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Asian, Rest, Non-Disabled</a:t>
            </a:r>
            <a:r>
              <a:rPr lang="en-GB" sz="16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, and worsens these for Black and White students</a:t>
            </a:r>
          </a:p>
          <a:p>
            <a:pPr marL="171450" indent="-171450">
              <a:buClr>
                <a:schemeClr val="dk1"/>
              </a:buClr>
              <a:buSzPts val="1200"/>
              <a:buFont typeface="Arial"/>
              <a:buChar char="•"/>
            </a:pPr>
            <a:r>
              <a:rPr lang="en-GB" sz="16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In terms of FPR it’s opposite</a:t>
            </a:r>
          </a:p>
          <a:p>
            <a:pPr marL="171450" indent="-171450">
              <a:buClr>
                <a:schemeClr val="dk1"/>
              </a:buClr>
              <a:buSzPts val="1200"/>
              <a:buFont typeface="Arial"/>
              <a:buChar char="•"/>
            </a:pPr>
            <a:r>
              <a:rPr lang="en-GB" sz="16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No significant change for the gender protected </a:t>
            </a:r>
            <a:r>
              <a:rPr lang="en-GB" sz="1600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attr</a:t>
            </a:r>
            <a:r>
              <a:rPr lang="en-GB" sz="16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.</a:t>
            </a:r>
          </a:p>
        </p:txBody>
      </p:sp>
      <p:pic>
        <p:nvPicPr>
          <p:cNvPr id="61" name="Google Shape;109;p1">
            <a:extLst>
              <a:ext uri="{FF2B5EF4-FFF2-40B4-BE49-F238E27FC236}">
                <a16:creationId xmlns:a16="http://schemas.microsoft.com/office/drawing/2014/main" id="{D6DA9458-BDB4-8F4F-A20B-23979909A3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465886" y="1779888"/>
            <a:ext cx="475302" cy="475302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110;p1">
            <a:extLst>
              <a:ext uri="{FF2B5EF4-FFF2-40B4-BE49-F238E27FC236}">
                <a16:creationId xmlns:a16="http://schemas.microsoft.com/office/drawing/2014/main" id="{B5E469CD-0CEB-FE43-BD2A-D1BB543C5F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254324" y="2397365"/>
            <a:ext cx="475303" cy="475303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114;p1">
            <a:extLst>
              <a:ext uri="{FF2B5EF4-FFF2-40B4-BE49-F238E27FC236}">
                <a16:creationId xmlns:a16="http://schemas.microsoft.com/office/drawing/2014/main" id="{0E157EE2-B99F-5D43-A074-ECB3A0F908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93922" y="2397365"/>
            <a:ext cx="475303" cy="475303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116;p1">
            <a:extLst>
              <a:ext uri="{FF2B5EF4-FFF2-40B4-BE49-F238E27FC236}">
                <a16:creationId xmlns:a16="http://schemas.microsoft.com/office/drawing/2014/main" id="{E993A50E-B34A-9D43-BFF2-868CA402C4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942132" y="2397365"/>
            <a:ext cx="475303" cy="475303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118;p1">
            <a:extLst>
              <a:ext uri="{FF2B5EF4-FFF2-40B4-BE49-F238E27FC236}">
                <a16:creationId xmlns:a16="http://schemas.microsoft.com/office/drawing/2014/main" id="{6AF38317-DCD5-004F-98DB-BCE258863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657322" y="2397365"/>
            <a:ext cx="475303" cy="47530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6" name="Google Shape;120;p1">
            <a:extLst>
              <a:ext uri="{FF2B5EF4-FFF2-40B4-BE49-F238E27FC236}">
                <a16:creationId xmlns:a16="http://schemas.microsoft.com/office/drawing/2014/main" id="{B198B2B6-776C-D546-A0FB-8899B83C41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71" idx="3"/>
            <a:endCxn id="78" idx="1"/>
          </p:cNvCxnSpPr>
          <p:nvPr/>
        </p:nvCxnSpPr>
        <p:spPr>
          <a:xfrm>
            <a:off x="1339686" y="2014294"/>
            <a:ext cx="378757" cy="6656"/>
          </a:xfrm>
          <a:prstGeom prst="straightConnector1">
            <a:avLst/>
          </a:prstGeom>
          <a:noFill/>
          <a:ln w="31750" cap="flat" cmpd="sng">
            <a:solidFill>
              <a:srgbClr val="13295D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67" name="Google Shape;122;p1">
            <a:extLst>
              <a:ext uri="{FF2B5EF4-FFF2-40B4-BE49-F238E27FC236}">
                <a16:creationId xmlns:a16="http://schemas.microsoft.com/office/drawing/2014/main" id="{38418A90-0080-844E-8174-F2C9A09B9F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stCxn id="61" idx="2"/>
            <a:endCxn id="63" idx="0"/>
          </p:cNvCxnSpPr>
          <p:nvPr/>
        </p:nvCxnSpPr>
        <p:spPr>
          <a:xfrm flipH="1">
            <a:off x="931573" y="2255190"/>
            <a:ext cx="1771964" cy="142175"/>
          </a:xfrm>
          <a:prstGeom prst="straightConnector1">
            <a:avLst/>
          </a:prstGeom>
          <a:noFill/>
          <a:ln w="31750" cap="flat" cmpd="sng">
            <a:solidFill>
              <a:srgbClr val="13295D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68" name="Google Shape;123;p1">
            <a:extLst>
              <a:ext uri="{FF2B5EF4-FFF2-40B4-BE49-F238E27FC236}">
                <a16:creationId xmlns:a16="http://schemas.microsoft.com/office/drawing/2014/main" id="{B4BAAE8E-A793-FB42-8E6C-FB00A3C983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stCxn id="61" idx="2"/>
            <a:endCxn id="62" idx="0"/>
          </p:cNvCxnSpPr>
          <p:nvPr/>
        </p:nvCxnSpPr>
        <p:spPr>
          <a:xfrm flipH="1">
            <a:off x="1491976" y="2255190"/>
            <a:ext cx="1211562" cy="142175"/>
          </a:xfrm>
          <a:prstGeom prst="straightConnector1">
            <a:avLst/>
          </a:prstGeom>
          <a:noFill/>
          <a:ln w="31750" cap="flat" cmpd="sng">
            <a:solidFill>
              <a:srgbClr val="13295D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69" name="Google Shape;124;p1">
            <a:extLst>
              <a:ext uri="{FF2B5EF4-FFF2-40B4-BE49-F238E27FC236}">
                <a16:creationId xmlns:a16="http://schemas.microsoft.com/office/drawing/2014/main" id="{6ECC1147-EF8B-E84A-B3FA-C470D276B2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stCxn id="61" idx="2"/>
            <a:endCxn id="64" idx="0"/>
          </p:cNvCxnSpPr>
          <p:nvPr/>
        </p:nvCxnSpPr>
        <p:spPr>
          <a:xfrm flipH="1">
            <a:off x="2179783" y="2255190"/>
            <a:ext cx="523754" cy="142175"/>
          </a:xfrm>
          <a:prstGeom prst="straightConnector1">
            <a:avLst/>
          </a:prstGeom>
          <a:noFill/>
          <a:ln w="31750" cap="flat" cmpd="sng">
            <a:solidFill>
              <a:srgbClr val="13295D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70" name="Google Shape;125;p1">
            <a:extLst>
              <a:ext uri="{FF2B5EF4-FFF2-40B4-BE49-F238E27FC236}">
                <a16:creationId xmlns:a16="http://schemas.microsoft.com/office/drawing/2014/main" id="{11EC7B5A-D5C6-9C4C-BE76-7F06E8B4B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stCxn id="61" idx="2"/>
            <a:endCxn id="65" idx="0"/>
          </p:cNvCxnSpPr>
          <p:nvPr/>
        </p:nvCxnSpPr>
        <p:spPr>
          <a:xfrm>
            <a:off x="2703537" y="2255190"/>
            <a:ext cx="191436" cy="142175"/>
          </a:xfrm>
          <a:prstGeom prst="straightConnector1">
            <a:avLst/>
          </a:prstGeom>
          <a:noFill/>
          <a:ln w="31750" cap="flat" cmpd="sng">
            <a:solidFill>
              <a:srgbClr val="13295D"/>
            </a:solidFill>
            <a:prstDash val="solid"/>
            <a:miter lim="800000"/>
            <a:headEnd type="none" w="sm" len="sm"/>
            <a:tailEnd type="triangle" w="med" len="med"/>
          </a:ln>
        </p:spPr>
      </p:cxnSp>
      <p:pic>
        <p:nvPicPr>
          <p:cNvPr id="71" name="Google Shape;121;p1">
            <a:extLst>
              <a:ext uri="{FF2B5EF4-FFF2-40B4-BE49-F238E27FC236}">
                <a16:creationId xmlns:a16="http://schemas.microsoft.com/office/drawing/2014/main" id="{F4FA5AB4-044D-744D-8E30-D4B02DA21B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24092" y="1756497"/>
            <a:ext cx="515594" cy="515594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TextBox 71">
            <a:extLst>
              <a:ext uri="{FF2B5EF4-FFF2-40B4-BE49-F238E27FC236}">
                <a16:creationId xmlns:a16="http://schemas.microsoft.com/office/drawing/2014/main" id="{121AFEB9-B072-8D48-BC53-3035B5BAB12E}"/>
              </a:ext>
            </a:extLst>
          </p:cNvPr>
          <p:cNvSpPr txBox="1"/>
          <p:nvPr/>
        </p:nvSpPr>
        <p:spPr>
          <a:xfrm>
            <a:off x="831790" y="1628618"/>
            <a:ext cx="57740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All data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DD35C880-8A43-A64C-97E5-B5ED456A06D7}"/>
              </a:ext>
            </a:extLst>
          </p:cNvPr>
          <p:cNvSpPr txBox="1"/>
          <p:nvPr/>
        </p:nvSpPr>
        <p:spPr>
          <a:xfrm>
            <a:off x="2453186" y="1628618"/>
            <a:ext cx="5212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Model</a:t>
            </a:r>
          </a:p>
        </p:txBody>
      </p:sp>
      <p:sp>
        <p:nvSpPr>
          <p:cNvPr id="74" name="Google Shape;113;p1">
            <a:extLst>
              <a:ext uri="{FF2B5EF4-FFF2-40B4-BE49-F238E27FC236}">
                <a16:creationId xmlns:a16="http://schemas.microsoft.com/office/drawing/2014/main" id="{FCBB00C6-61C4-3A4B-A2A9-725660D46F96}"/>
              </a:ext>
            </a:extLst>
          </p:cNvPr>
          <p:cNvSpPr txBox="1"/>
          <p:nvPr/>
        </p:nvSpPr>
        <p:spPr>
          <a:xfrm>
            <a:off x="1281964" y="2885769"/>
            <a:ext cx="600711" cy="3693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50" tIns="30467" rIns="60950" bIns="30467" anchor="t" anchorCtr="0">
            <a:spAutoFit/>
          </a:bodyPr>
          <a:lstStyle/>
          <a:p>
            <a:r>
              <a:rPr lang="en-GB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Black </a:t>
            </a:r>
            <a:endParaRPr sz="1000" dirty="0"/>
          </a:p>
          <a:p>
            <a:r>
              <a:rPr lang="en-GB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eth. eval.</a:t>
            </a:r>
            <a:endParaRPr sz="1000" dirty="0"/>
          </a:p>
        </p:txBody>
      </p:sp>
      <p:sp>
        <p:nvSpPr>
          <p:cNvPr id="75" name="Google Shape;115;p1">
            <a:extLst>
              <a:ext uri="{FF2B5EF4-FFF2-40B4-BE49-F238E27FC236}">
                <a16:creationId xmlns:a16="http://schemas.microsoft.com/office/drawing/2014/main" id="{20EE0CC5-6D7A-444F-9555-EE3713D23C39}"/>
              </a:ext>
            </a:extLst>
          </p:cNvPr>
          <p:cNvSpPr txBox="1"/>
          <p:nvPr/>
        </p:nvSpPr>
        <p:spPr>
          <a:xfrm>
            <a:off x="725061" y="2885769"/>
            <a:ext cx="600711" cy="3693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50" tIns="30467" rIns="60950" bIns="30467" anchor="t" anchorCtr="0">
            <a:spAutoFit/>
          </a:bodyPr>
          <a:lstStyle/>
          <a:p>
            <a:r>
              <a:rPr lang="en-GB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White </a:t>
            </a:r>
            <a:endParaRPr sz="1000" dirty="0"/>
          </a:p>
          <a:p>
            <a:r>
              <a:rPr lang="en-GB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eth. eval.</a:t>
            </a:r>
            <a:endParaRPr sz="1000" dirty="0"/>
          </a:p>
        </p:txBody>
      </p:sp>
      <p:sp>
        <p:nvSpPr>
          <p:cNvPr id="76" name="Google Shape;117;p1">
            <a:extLst>
              <a:ext uri="{FF2B5EF4-FFF2-40B4-BE49-F238E27FC236}">
                <a16:creationId xmlns:a16="http://schemas.microsoft.com/office/drawing/2014/main" id="{06EF8AA3-3C9D-A04B-9DBC-DD543291A80D}"/>
              </a:ext>
            </a:extLst>
          </p:cNvPr>
          <p:cNvSpPr txBox="1"/>
          <p:nvPr/>
        </p:nvSpPr>
        <p:spPr>
          <a:xfrm>
            <a:off x="2019774" y="2885769"/>
            <a:ext cx="633667" cy="3693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50" tIns="30467" rIns="60950" bIns="30467" anchor="t" anchorCtr="0">
            <a:spAutoFit/>
          </a:bodyPr>
          <a:lstStyle/>
          <a:p>
            <a:r>
              <a:rPr lang="en-GB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Asian </a:t>
            </a:r>
            <a:endParaRPr lang="en-GB" sz="1000" dirty="0"/>
          </a:p>
          <a:p>
            <a:r>
              <a:rPr lang="en-GB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eth. eval.</a:t>
            </a:r>
            <a:endParaRPr lang="en-GB" sz="1000" dirty="0"/>
          </a:p>
        </p:txBody>
      </p:sp>
      <p:sp>
        <p:nvSpPr>
          <p:cNvPr id="77" name="Google Shape;119;p1">
            <a:extLst>
              <a:ext uri="{FF2B5EF4-FFF2-40B4-BE49-F238E27FC236}">
                <a16:creationId xmlns:a16="http://schemas.microsoft.com/office/drawing/2014/main" id="{64780F15-BD4C-BB40-A6F4-EB2A46D3C639}"/>
              </a:ext>
            </a:extLst>
          </p:cNvPr>
          <p:cNvSpPr txBox="1"/>
          <p:nvPr/>
        </p:nvSpPr>
        <p:spPr>
          <a:xfrm>
            <a:off x="2660646" y="2876796"/>
            <a:ext cx="712751" cy="3693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50" tIns="30467" rIns="60950" bIns="30467" anchor="t" anchorCtr="0">
            <a:spAutoFit/>
          </a:bodyPr>
          <a:lstStyle/>
          <a:p>
            <a:r>
              <a:rPr lang="en-GB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Rest eth. eval.</a:t>
            </a:r>
            <a:endParaRPr lang="en-GB" sz="1000" dirty="0"/>
          </a:p>
        </p:txBody>
      </p:sp>
      <p:pic>
        <p:nvPicPr>
          <p:cNvPr id="78" name="Google Shape;172;p2">
            <a:extLst>
              <a:ext uri="{FF2B5EF4-FFF2-40B4-BE49-F238E27FC236}">
                <a16:creationId xmlns:a16="http://schemas.microsoft.com/office/drawing/2014/main" id="{8CDB77B8-6D3C-0245-AC0F-9304077C07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718442" y="1816024"/>
            <a:ext cx="409851" cy="409851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173;p2">
            <a:extLst>
              <a:ext uri="{FF2B5EF4-FFF2-40B4-BE49-F238E27FC236}">
                <a16:creationId xmlns:a16="http://schemas.microsoft.com/office/drawing/2014/main" id="{365E60EC-D941-F345-9202-71B52A9057A0}"/>
              </a:ext>
            </a:extLst>
          </p:cNvPr>
          <p:cNvSpPr txBox="1"/>
          <p:nvPr/>
        </p:nvSpPr>
        <p:spPr>
          <a:xfrm>
            <a:off x="1435863" y="1525889"/>
            <a:ext cx="928695" cy="3693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50" tIns="30467" rIns="60950" bIns="30467" anchor="t" anchorCtr="0">
            <a:spAutoFit/>
          </a:bodyPr>
          <a:lstStyle/>
          <a:p>
            <a:pPr algn="ctr"/>
            <a:r>
              <a:rPr lang="en-GB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Exclude </a:t>
            </a:r>
          </a:p>
          <a:p>
            <a:pPr algn="ctr"/>
            <a:r>
              <a:rPr lang="en-GB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ethnicity </a:t>
            </a:r>
            <a:r>
              <a:rPr lang="en-GB" sz="1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attr</a:t>
            </a:r>
            <a:r>
              <a:rPr lang="en-GB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000" dirty="0"/>
          </a:p>
        </p:txBody>
      </p:sp>
      <p:cxnSp>
        <p:nvCxnSpPr>
          <p:cNvPr id="80" name="Google Shape;120;p1">
            <a:extLst>
              <a:ext uri="{FF2B5EF4-FFF2-40B4-BE49-F238E27FC236}">
                <a16:creationId xmlns:a16="http://schemas.microsoft.com/office/drawing/2014/main" id="{24B9CFDD-626D-2D4E-9F4C-DA4918583B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78" idx="3"/>
            <a:endCxn id="61" idx="1"/>
          </p:cNvCxnSpPr>
          <p:nvPr/>
        </p:nvCxnSpPr>
        <p:spPr>
          <a:xfrm flipV="1">
            <a:off x="2128293" y="2017539"/>
            <a:ext cx="337593" cy="3410"/>
          </a:xfrm>
          <a:prstGeom prst="straightConnector1">
            <a:avLst/>
          </a:prstGeom>
          <a:noFill/>
          <a:ln w="31750" cap="flat" cmpd="sng">
            <a:solidFill>
              <a:srgbClr val="13295D"/>
            </a:solidFill>
            <a:prstDash val="solid"/>
            <a:miter lim="800000"/>
            <a:headEnd type="none" w="sm" len="sm"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225632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" grpId="0"/>
      <p:bldP spid="72" grpId="0"/>
      <p:bldP spid="73" grpId="0"/>
      <p:bldP spid="74" grpId="0"/>
      <p:bldP spid="75" grpId="0"/>
      <p:bldP spid="76" grpId="0"/>
      <p:bldP spid="77" grpId="0"/>
      <p:bldP spid="7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A6565B90-F645-A642-930B-B6F05FC41A54}"/>
              </a:ext>
            </a:extLst>
          </p:cNvPr>
          <p:cNvSpPr/>
          <p:nvPr/>
        </p:nvSpPr>
        <p:spPr>
          <a:xfrm>
            <a:off x="471854" y="433679"/>
            <a:ext cx="10701135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100" b="1" dirty="0">
                <a:solidFill>
                  <a:srgbClr val="13295D"/>
                </a:solidFill>
                <a:latin typeface="Calibri"/>
                <a:cs typeface="Calibri"/>
              </a:rPr>
              <a:t>LEARNING ANALYTICS AND FAIRNESS: DO EXISTING ALGORITHMS SERVE EVERYONE EQUALLY? </a:t>
            </a:r>
          </a:p>
        </p:txBody>
      </p:sp>
      <p:pic>
        <p:nvPicPr>
          <p:cNvPr id="14" name="Google Shape;140;p2" descr="KMi logo">
            <a:extLst>
              <a:ext uri="{FF2B5EF4-FFF2-40B4-BE49-F238E27FC236}">
                <a16:creationId xmlns:a16="http://schemas.microsoft.com/office/drawing/2014/main" id="{D9DB50C1-9920-064D-8669-7D15D8BD238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89103" y="6196411"/>
            <a:ext cx="1112006" cy="4827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41;p2" descr="OU logo">
            <a:extLst>
              <a:ext uri="{FF2B5EF4-FFF2-40B4-BE49-F238E27FC236}">
                <a16:creationId xmlns:a16="http://schemas.microsoft.com/office/drawing/2014/main" id="{33EC355D-FE2D-D64F-9A30-95DAE4F8A5DD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994418" y="6183746"/>
            <a:ext cx="702562" cy="482701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B8D14212-F97B-E249-8EE0-3E8CA4982A08}"/>
              </a:ext>
            </a:extLst>
          </p:cNvPr>
          <p:cNvSpPr/>
          <p:nvPr/>
        </p:nvSpPr>
        <p:spPr>
          <a:xfrm>
            <a:off x="471854" y="1018256"/>
            <a:ext cx="776273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chemeClr val="accent2"/>
                </a:solidFill>
                <a:ea typeface="Calibri"/>
                <a:cs typeface="Calibri"/>
                <a:sym typeface="Calibri"/>
              </a:rPr>
              <a:t>RESULTS</a:t>
            </a:r>
            <a:endParaRPr lang="en-GB" sz="1600" b="1" dirty="0">
              <a:solidFill>
                <a:schemeClr val="accent2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4A2C3DD-3579-164C-9CE2-2E78B2B02690}"/>
              </a:ext>
            </a:extLst>
          </p:cNvPr>
          <p:cNvSpPr/>
          <p:nvPr/>
        </p:nvSpPr>
        <p:spPr>
          <a:xfrm>
            <a:off x="6739716" y="6183746"/>
            <a:ext cx="6096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000" b="1" i="1" dirty="0">
                <a:solidFill>
                  <a:srgbClr val="13295D"/>
                </a:solidFill>
                <a:latin typeface="Open Sans"/>
                <a:ea typeface="Open Sans"/>
                <a:cs typeface="Open Sans"/>
                <a:sym typeface="Open Sans"/>
              </a:rPr>
              <a:t>Vaclav Bayer</a:t>
            </a:r>
            <a:r>
              <a:rPr lang="en-GB" sz="1000" i="1" dirty="0">
                <a:solidFill>
                  <a:srgbClr val="13295D"/>
                </a:solidFill>
                <a:latin typeface="Open Sans"/>
                <a:ea typeface="Open Sans"/>
                <a:cs typeface="Open Sans"/>
                <a:sym typeface="Open Sans"/>
              </a:rPr>
              <a:t>, Martin </a:t>
            </a:r>
            <a:r>
              <a:rPr lang="en-GB" sz="1000" i="1" dirty="0" err="1">
                <a:solidFill>
                  <a:srgbClr val="13295D"/>
                </a:solidFill>
                <a:latin typeface="Open Sans"/>
                <a:ea typeface="Open Sans"/>
                <a:cs typeface="Open Sans"/>
                <a:sym typeface="Open Sans"/>
              </a:rPr>
              <a:t>Hlosta</a:t>
            </a:r>
            <a:r>
              <a:rPr lang="en-GB" sz="1000" i="1" dirty="0">
                <a:solidFill>
                  <a:srgbClr val="13295D"/>
                </a:solidFill>
                <a:latin typeface="Open Sans"/>
                <a:ea typeface="Open Sans"/>
                <a:cs typeface="Open Sans"/>
                <a:sym typeface="Open Sans"/>
              </a:rPr>
              <a:t>, Miriam Fernandez</a:t>
            </a:r>
            <a:endParaRPr lang="en-GB" sz="1000" dirty="0"/>
          </a:p>
          <a:p>
            <a:r>
              <a:rPr lang="en-GB" sz="1000" i="1" dirty="0" err="1">
                <a:solidFill>
                  <a:srgbClr val="13295D"/>
                </a:solidFill>
                <a:latin typeface="Open Sans"/>
                <a:ea typeface="Open Sans"/>
                <a:cs typeface="Open Sans"/>
                <a:sym typeface="Open Sans"/>
              </a:rPr>
              <a:t>vaclav.bayer@open.ac.uk</a:t>
            </a:r>
            <a:endParaRPr lang="en-GB" sz="1000" i="1" dirty="0">
              <a:solidFill>
                <a:srgbClr val="13295D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r>
              <a:rPr lang="en-GB" sz="1000" i="1" dirty="0">
                <a:solidFill>
                  <a:srgbClr val="13295D"/>
                </a:solidFill>
                <a:latin typeface="Open Sans"/>
                <a:ea typeface="Open Sans"/>
                <a:cs typeface="Open Sans"/>
                <a:sym typeface="Open Sans"/>
              </a:rPr>
              <a:t>https://</a:t>
            </a:r>
            <a:r>
              <a:rPr lang="en-GB" sz="1000" i="1" dirty="0" err="1">
                <a:solidFill>
                  <a:srgbClr val="13295D"/>
                </a:solidFill>
                <a:latin typeface="Open Sans"/>
                <a:ea typeface="Open Sans"/>
                <a:cs typeface="Open Sans"/>
                <a:sym typeface="Open Sans"/>
              </a:rPr>
              <a:t>orcid.org</a:t>
            </a:r>
            <a:r>
              <a:rPr lang="en-GB" sz="1000" i="1" dirty="0">
                <a:solidFill>
                  <a:srgbClr val="13295D"/>
                </a:solidFill>
                <a:latin typeface="Open Sans"/>
                <a:ea typeface="Open Sans"/>
                <a:cs typeface="Open Sans"/>
                <a:sym typeface="Open Sans"/>
              </a:rPr>
              <a:t>/0000-0001-8953-6335</a:t>
            </a:r>
            <a:endParaRPr lang="en-GB" sz="10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D2FF051-DDC7-7D49-86AE-D08133352977}"/>
              </a:ext>
            </a:extLst>
          </p:cNvPr>
          <p:cNvSpPr/>
          <p:nvPr/>
        </p:nvSpPr>
        <p:spPr>
          <a:xfrm>
            <a:off x="471854" y="1356810"/>
            <a:ext cx="6994361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chemeClr val="dk1"/>
              </a:buClr>
              <a:buSzPts val="1200"/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Existing LA models </a:t>
            </a:r>
            <a:r>
              <a:rPr lang="en-GB" sz="1600" b="1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discover inequalities</a:t>
            </a:r>
            <a:r>
              <a:rPr lang="en-GB" sz="16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in terms of accuracy and fairness across ethnicities, gender and disability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>
                <a:latin typeface="Calibri" panose="020F0502020204030204" pitchFamily="34" charset="0"/>
                <a:cs typeface="Calibri" panose="020F0502020204030204" pitchFamily="34" charset="0"/>
              </a:rPr>
              <a:t>Higher AUC 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for </a:t>
            </a:r>
            <a:r>
              <a:rPr lang="en-GB" sz="1600" b="1" dirty="0">
                <a:latin typeface="Calibri" panose="020F0502020204030204" pitchFamily="34" charset="0"/>
                <a:cs typeface="Calibri" panose="020F0502020204030204" pitchFamily="34" charset="0"/>
              </a:rPr>
              <a:t>White, Male, and Non-Disabled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students.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Highest FPR: Black, Male, Disabled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Highest </a:t>
            </a:r>
            <a:r>
              <a:rPr lang="en-GB" sz="1600" b="1" dirty="0">
                <a:latin typeface="Calibri" panose="020F0502020204030204" pitchFamily="34" charset="0"/>
                <a:cs typeface="Calibri" panose="020F0502020204030204" pitchFamily="34" charset="0"/>
              </a:rPr>
              <a:t>FNR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sz="1600" b="1" dirty="0">
                <a:latin typeface="Calibri" panose="020F0502020204030204" pitchFamily="34" charset="0"/>
                <a:cs typeface="Calibri" panose="020F0502020204030204" pitchFamily="34" charset="0"/>
              </a:rPr>
              <a:t>Asian, Female, Non-disabled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>
                <a:latin typeface="Calibri" panose="020F0502020204030204" pitchFamily="34" charset="0"/>
                <a:cs typeface="Calibri" panose="020F0502020204030204" pitchFamily="34" charset="0"/>
              </a:rPr>
              <a:t>Individual models worsen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AUC and error rates (apart of White stud.)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>
                <a:latin typeface="Calibri" panose="020F0502020204030204" pitchFamily="34" charset="0"/>
                <a:cs typeface="Calibri" panose="020F0502020204030204" pitchFamily="34" charset="0"/>
              </a:rPr>
              <a:t>Excluding protected </a:t>
            </a:r>
            <a:r>
              <a:rPr lang="en-GB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attr</a:t>
            </a:r>
            <a:r>
              <a:rPr lang="en-GB" sz="1600" b="1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can</a:t>
            </a:r>
            <a:r>
              <a:rPr lang="en-GB" sz="1600" b="1" dirty="0">
                <a:latin typeface="Calibri" panose="020F0502020204030204" pitchFamily="34" charset="0"/>
                <a:cs typeface="Calibri" panose="020F0502020204030204" pitchFamily="34" charset="0"/>
              </a:rPr>
              <a:t> improve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AUC and error rates for some subgroups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Different methods </a:t>
            </a:r>
            <a:r>
              <a:rPr lang="en-GB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 help to reduce inequalities</a:t>
            </a: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on different levels, but the </a:t>
            </a:r>
            <a:r>
              <a:rPr lang="en-GB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solution is not systematic</a:t>
            </a: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and therefore, different adaptations and definitions of fairness are needed.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95186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968ED7C-88E5-0E46-BE30-07CEF6C5B101}"/>
              </a:ext>
            </a:extLst>
          </p:cNvPr>
          <p:cNvSpPr/>
          <p:nvPr/>
        </p:nvSpPr>
        <p:spPr>
          <a:xfrm>
            <a:off x="471854" y="1043361"/>
            <a:ext cx="986963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>
              <a:buFont typeface="+mj-lt"/>
              <a:buAutoNum type="arabicPeriod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https://www.universitiesuk.ac.uk/policy-and-analysis/Pages/equality-diversity-inclusion.aspx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7175" indent="-257175">
              <a:buFont typeface="+mj-lt"/>
              <a:buAutoNum type="arabicPeriod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https://www.advance-he.ac.uk/guidance/equality-diversity-and-inclusion/student-recruitment-retention-and-attainment/degree-attainment-gaps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7175" indent="-257175">
              <a:buFont typeface="+mj-lt"/>
              <a:buAutoNum type="arabicPeriod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https://www.ons.gov.uk/peoplepopulationandcommunity/healthandsocialcare/disability/bulletins/disabilityandeducationuk/2019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7175" indent="-257175">
              <a:buFont typeface="+mj-lt"/>
              <a:buAutoNum type="arabicPeriod"/>
            </a:pPr>
            <a:r>
              <a:rPr lang="en-GB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Nguyen, Q., </a:t>
            </a:r>
            <a:r>
              <a:rPr lang="en-GB" sz="1200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Rienties</a:t>
            </a:r>
            <a:r>
              <a:rPr lang="en-GB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, B., Richardson, J.T.: Learning analytics to uncover inequality in behavioural engagement and academic attainment in a distance learning setting. Assessment &amp; Evaluation in Higher Education 45(4), 594–606 (2020)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7175" indent="-257175">
              <a:buFont typeface="+mj-lt"/>
              <a:buAutoNum type="arabicPeriod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Hlosta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M.,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Herodotou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C., Bayer V., Fernandez M. (2021) Impact of Predictive Learning Analytics on Course Awarding Gap of Disadvantaged Students in STEM. In: Roll I., McNamara D.,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Sosnovsky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S.,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Luckin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R., Dimitrova V. (eds) Artificial Intelligence in Education. AIED 2021. Lecture Notes in Computer Science, vol 12749. Springer, Cham.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https://doi.org/10.1007/978-3-030-78270-2_34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7175" indent="-257175">
              <a:buFont typeface="+mj-lt"/>
              <a:buAutoNum type="arabicPeriod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The Open University (2020). OU Access and Participation Plan 2020-2025,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http://www.open.ac.uk/about/wideningparticipation/sites/www.open.ac.uk.about.wideningparticipation/files/files/OU%20Access%20and%20Participation%20Plan%202020-2025.pdf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57175" indent="-257175">
              <a:buFont typeface="+mj-lt"/>
              <a:buAutoNum type="arabicPeriod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Office For Students (2018). A new approach to regulating access and participation in English higher education: Consultation outcomes,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https://www.officeforstudents.org.uk/media/546d1a52-5ba7-4d70-8ce7-c7a936aa3997/ofs2018_53.pdf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B8A725E-29A8-ED43-B53B-819935509B1F}"/>
              </a:ext>
            </a:extLst>
          </p:cNvPr>
          <p:cNvSpPr/>
          <p:nvPr/>
        </p:nvSpPr>
        <p:spPr>
          <a:xfrm>
            <a:off x="471854" y="433679"/>
            <a:ext cx="1413272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100" b="1" dirty="0">
                <a:solidFill>
                  <a:srgbClr val="13295D"/>
                </a:solidFill>
                <a:latin typeface="Calibri"/>
                <a:cs typeface="Calibri"/>
              </a:rPr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3877948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3179</TotalTime>
  <Words>1250</Words>
  <Application>Microsoft Macintosh PowerPoint</Application>
  <PresentationFormat>Widescreen</PresentationFormat>
  <Paragraphs>145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Open Sans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Vaclav.Bayer</dc:creator>
  <cp:lastModifiedBy>Vaclav.Bayer</cp:lastModifiedBy>
  <cp:revision>24</cp:revision>
  <dcterms:created xsi:type="dcterms:W3CDTF">2021-06-23T12:46:47Z</dcterms:created>
  <dcterms:modified xsi:type="dcterms:W3CDTF">2021-06-25T17:46:28Z</dcterms:modified>
</cp:coreProperties>
</file>