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17"/>
  </p:notesMasterIdLst>
  <p:handoutMasterIdLst>
    <p:handoutMasterId r:id="rId18"/>
  </p:handoutMasterIdLst>
  <p:sldIdLst>
    <p:sldId id="339" r:id="rId9"/>
    <p:sldId id="342" r:id="rId10"/>
    <p:sldId id="344" r:id="rId11"/>
    <p:sldId id="336" r:id="rId12"/>
    <p:sldId id="345" r:id="rId13"/>
    <p:sldId id="343" r:id="rId14"/>
    <p:sldId id="340" r:id="rId15"/>
    <p:sldId id="3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76"/>
    <a:srgbClr val="060645"/>
    <a:srgbClr val="FFD7FD"/>
    <a:srgbClr val="FF8A76"/>
    <a:srgbClr val="FFB4FF"/>
    <a:srgbClr val="D6FFF2"/>
    <a:srgbClr val="CAD2FF"/>
    <a:srgbClr val="FEE3E9"/>
    <a:srgbClr val="4F9AE9"/>
    <a:srgbClr val="8A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22959-D761-368F-9830-9B652EB50250}" v="7" dt="2023-04-14T14:27:32.629"/>
    <p1510:client id="{2013BC00-5A1B-E6B3-CA14-C44FFA35FCC4}" v="19" dt="2023-03-31T18:35:18.717"/>
    <p1510:client id="{57312826-5D92-6057-A6CB-9763C9567BDB}" v="169" dt="2023-04-11T17:23:26.449"/>
    <p1510:client id="{E052B895-CD5C-63B0-FB60-17453EAC7629}" v="45" dt="2023-04-18T08:38:02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18/04/2023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39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7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victoriabrown20/personal-tutor-scheme-benefits-and-risks-m6wx6mjvbuqogs06" TargetMode="External"/><Relationship Id="rId7" Type="http://schemas.openxmlformats.org/officeDocument/2006/relationships/hyperlink" Target="https://padlet.com/victoriabrown20/what-other-gaps-are-there-in-supporting-students-ty9pk0ztj7emqlj6" TargetMode="External"/><Relationship Id="rId2" Type="http://schemas.openxmlformats.org/officeDocument/2006/relationships/hyperlink" Target="http://shorturl.at/bmRWZ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shorturl.at/gkqX3" TargetMode="External"/><Relationship Id="rId5" Type="http://schemas.openxmlformats.org/officeDocument/2006/relationships/hyperlink" Target="https://padlet.com/victoriabrown20/different-ways-to-use-available-tutorial-hours-1kftb0oz8s536d77" TargetMode="External"/><Relationship Id="rId4" Type="http://schemas.openxmlformats.org/officeDocument/2006/relationships/hyperlink" Target="http://shorturl.at/eoQ4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A1CE08-339D-AC01-164C-CCD5D2004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“Personal Tutor” pilot scheme on a Mathematics level 1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4F056-8882-0FC7-0637-C872D5B06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4209914"/>
            <a:ext cx="5557584" cy="347039"/>
          </a:xfrm>
        </p:spPr>
        <p:txBody>
          <a:bodyPr/>
          <a:lstStyle/>
          <a:p>
            <a:r>
              <a:rPr lang="en-GB"/>
              <a:t>Vicki Brown and Cath Brown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C3573-8F19-6C4B-80BE-C22A9E46A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7" y="4556953"/>
            <a:ext cx="5557584" cy="347039"/>
          </a:xfrm>
        </p:spPr>
        <p:txBody>
          <a:bodyPr/>
          <a:lstStyle/>
          <a:p>
            <a:r>
              <a:rPr lang="en-GB"/>
              <a:t>Maths and Stats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8D492-3892-C9A4-DD36-98EBF09804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8" y="4903992"/>
            <a:ext cx="5557584" cy="347039"/>
          </a:xfrm>
        </p:spPr>
        <p:txBody>
          <a:bodyPr/>
          <a:lstStyle/>
          <a:p>
            <a:r>
              <a:rPr lang="en-GB"/>
              <a:t>April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4AA5E8-CF6F-DBC8-DDC1-BC0DA1163A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207" y="3234351"/>
            <a:ext cx="10740438" cy="7030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err="1">
                <a:latin typeface="Poppins"/>
                <a:cs typeface="Poppins"/>
              </a:rPr>
              <a:t>eSTEeM</a:t>
            </a:r>
            <a:r>
              <a:rPr lang="en-GB">
                <a:latin typeface="Poppins"/>
                <a:cs typeface="Poppins"/>
              </a:rPr>
              <a:t> Conference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87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EA2A616-5588-DDBE-F1DB-AEFA03F949F5}"/>
              </a:ext>
            </a:extLst>
          </p:cNvPr>
          <p:cNvSpPr txBox="1">
            <a:spLocks/>
          </p:cNvSpPr>
          <p:nvPr/>
        </p:nvSpPr>
        <p:spPr>
          <a:xfrm>
            <a:off x="975070" y="2000682"/>
            <a:ext cx="9591229" cy="28566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Introduction and 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Personal tutor scheme so far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Discussion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latin typeface="Poppins"/>
                <a:cs typeface="Poppins"/>
              </a:rPr>
              <a:t>Feedback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F86C37-5C26-C78B-7F29-BE3D9438DB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7334" y="183152"/>
            <a:ext cx="10766703" cy="497161"/>
          </a:xfrm>
        </p:spPr>
        <p:txBody>
          <a:bodyPr/>
          <a:lstStyle/>
          <a:p>
            <a:r>
              <a:rPr lang="en-GB" sz="400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4983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920098-7C15-C417-086C-71415754EF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8473" y="192013"/>
            <a:ext cx="10766703" cy="497161"/>
          </a:xfrm>
        </p:spPr>
        <p:txBody>
          <a:bodyPr/>
          <a:lstStyle/>
          <a:p>
            <a:r>
              <a:rPr lang="en-GB" sz="4000"/>
              <a:t>Introduction and Motivation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2A3-D4A6-D944-B395-DA6F6D3A1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2289993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Retention is a key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Students on level 1 modules can struggle to navigate OU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MST124 covers a lot of 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Alternative use of tutorial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4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FE030B-C319-AB9E-4023-8565497FC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27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C71A927-0425-216B-091E-DBE0E9A81B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54368"/>
            <a:ext cx="10797426" cy="497161"/>
          </a:xfrm>
        </p:spPr>
        <p:txBody>
          <a:bodyPr/>
          <a:lstStyle/>
          <a:p>
            <a:r>
              <a:rPr lang="en-GB" sz="4000"/>
              <a:t>Personal tutors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C18ACC1-9F63-243B-CC2B-E08A7C7C93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257" y="754852"/>
            <a:ext cx="11856743" cy="2902748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474776"/>
                </a:solidFill>
              </a:rPr>
              <a:t>Addition, not replacement to regular tutor</a:t>
            </a:r>
          </a:p>
          <a:p>
            <a:pPr marL="1143000" lvl="1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rgbClr val="474776"/>
                </a:solidFill>
              </a:rPr>
              <a:t>Study skills</a:t>
            </a:r>
          </a:p>
          <a:p>
            <a:pPr marL="1143000" lvl="1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rgbClr val="474776"/>
                </a:solidFill>
              </a:rPr>
              <a:t>Time management</a:t>
            </a:r>
          </a:p>
          <a:p>
            <a:pPr marL="1143000" lvl="1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2200">
                <a:solidFill>
                  <a:srgbClr val="474776"/>
                </a:solidFill>
              </a:rPr>
              <a:t>Someone to talk things over with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474776"/>
                </a:solidFill>
              </a:rPr>
              <a:t>PTs are ALs from a different cluster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474776"/>
                </a:solidFill>
              </a:rPr>
              <a:t>Time for PT work taken from tuition hours or by having smaller group</a:t>
            </a:r>
          </a:p>
          <a:p>
            <a:pPr marL="1143000" lvl="1" indent="-457200">
              <a:spcBef>
                <a:spcPts val="1800"/>
              </a:spcBef>
            </a:pPr>
            <a:endParaRPr lang="en-GB" sz="3000">
              <a:solidFill>
                <a:srgbClr val="474776"/>
              </a:solidFill>
            </a:endParaRPr>
          </a:p>
          <a:p>
            <a:pPr marL="1143000" lvl="1" indent="-457200">
              <a:buFont typeface="Courier New" panose="02070309020205020404" pitchFamily="49" charset="0"/>
              <a:buChar char="o"/>
            </a:pPr>
            <a:endParaRPr lang="en-GB" sz="2200">
              <a:solidFill>
                <a:srgbClr val="474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0CC44-AB84-6220-BDF1-D19DBA639C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752" y="121130"/>
            <a:ext cx="10766703" cy="497161"/>
          </a:xfrm>
        </p:spPr>
        <p:txBody>
          <a:bodyPr/>
          <a:lstStyle/>
          <a:p>
            <a:r>
              <a:rPr lang="en-GB" sz="4000"/>
              <a:t>Personal Tutors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830F8-E02A-F17D-1A81-2E2351247E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/>
              <a:t>The story so far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EEB6-D998-8DC8-347C-4D005FC50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694750"/>
            <a:ext cx="9591229" cy="3470750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Student and module tutors emailed after TMA01 to introduce the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Students encouraged to self-refer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First response ~4mins after the CAMEL!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Encouraging take-up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>
                <a:latin typeface="Poppins"/>
                <a:cs typeface="Poppins"/>
              </a:rPr>
              <a:t>Students matched with a personal tutor and initial meetings have occurred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2619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ABF4E-60E4-CC32-23A6-2C82363109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Discussion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9156F-D151-B317-CA44-7389C55B3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/>
              <a:t>Option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2E5FF-E578-5353-178A-BC9852648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1"/>
            <a:ext cx="11115229" cy="78919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2400" dirty="0">
                <a:latin typeface="Poppins"/>
                <a:cs typeface="Poppins"/>
              </a:rPr>
              <a:t>Personal tutor scheme – benefits and risks  </a:t>
            </a:r>
            <a:r>
              <a:rPr lang="en-GB" sz="2400" dirty="0">
                <a:latin typeface="Poppins"/>
                <a:cs typeface="Poppins"/>
                <a:hlinkClick r:id="rId2"/>
              </a:rPr>
              <a:t>shorturl.at/bmRWZ</a:t>
            </a:r>
            <a:endParaRPr lang="en-GB" sz="2400" dirty="0"/>
          </a:p>
          <a:p>
            <a:r>
              <a:rPr lang="en-GB" sz="2400" dirty="0">
                <a:latin typeface="Poppins"/>
                <a:cs typeface="Poppins"/>
              </a:rPr>
              <a:t>Padlet: </a:t>
            </a:r>
            <a:r>
              <a:rPr lang="en-GB" sz="2400" dirty="0">
                <a:latin typeface="Poppins"/>
                <a:cs typeface="Poppins"/>
                <a:hlinkClick r:id="rId3"/>
              </a:rPr>
              <a:t>here</a:t>
            </a:r>
            <a:endParaRPr lang="en-GB" sz="2400"/>
          </a:p>
          <a:p>
            <a:r>
              <a:rPr lang="en-GB" sz="2400" dirty="0">
                <a:latin typeface="Poppins"/>
                <a:cs typeface="Poppins"/>
              </a:rPr>
              <a:t> </a:t>
            </a:r>
            <a:br>
              <a:rPr lang="en-GB" sz="2400" dirty="0"/>
            </a:br>
            <a:endParaRPr lang="en-GB" sz="240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7A3DBE-020D-441F-CA4D-FFB388E94D7F}"/>
              </a:ext>
            </a:extLst>
          </p:cNvPr>
          <p:cNvSpPr txBox="1">
            <a:spLocks/>
          </p:cNvSpPr>
          <p:nvPr/>
        </p:nvSpPr>
        <p:spPr>
          <a:xfrm>
            <a:off x="1001104" y="2980055"/>
            <a:ext cx="9591229" cy="2893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Poppins"/>
                <a:cs typeface="Poppins"/>
              </a:rPr>
              <a:t>Option 2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40542E7-D3B4-DD8F-5AED-2E0F06DF49D5}"/>
              </a:ext>
            </a:extLst>
          </p:cNvPr>
          <p:cNvSpPr txBox="1">
            <a:spLocks/>
          </p:cNvSpPr>
          <p:nvPr/>
        </p:nvSpPr>
        <p:spPr>
          <a:xfrm>
            <a:off x="1001103" y="3428777"/>
            <a:ext cx="11192473" cy="90438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Poppins"/>
                <a:cs typeface="Poppins"/>
              </a:rPr>
              <a:t>Different ways to use available tutorial hours  </a:t>
            </a:r>
            <a:r>
              <a:rPr lang="en-GB" sz="2400" dirty="0">
                <a:latin typeface="Poppins"/>
                <a:cs typeface="Poppins"/>
                <a:hlinkClick r:id="rId4"/>
              </a:rPr>
              <a:t>shorturl.at/eoQ46</a:t>
            </a:r>
          </a:p>
          <a:p>
            <a:r>
              <a:rPr lang="en-GB" sz="2400" dirty="0">
                <a:latin typeface="Poppins"/>
                <a:cs typeface="Poppins"/>
              </a:rPr>
              <a:t>Padlet: </a:t>
            </a:r>
            <a:r>
              <a:rPr lang="en-GB" sz="2400" dirty="0">
                <a:latin typeface="Poppins"/>
                <a:cs typeface="Poppins"/>
                <a:hlinkClick r:id="rId5"/>
              </a:rPr>
              <a:t>here</a:t>
            </a:r>
            <a:endParaRPr lang="en-GB" sz="24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2A8586F-EC42-B6E0-61DA-A8C2A759DBF8}"/>
              </a:ext>
            </a:extLst>
          </p:cNvPr>
          <p:cNvSpPr txBox="1">
            <a:spLocks/>
          </p:cNvSpPr>
          <p:nvPr/>
        </p:nvSpPr>
        <p:spPr>
          <a:xfrm>
            <a:off x="1001102" y="433209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Option 3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CEBD6EB-2D61-DB71-179F-25057BBF75FC}"/>
              </a:ext>
            </a:extLst>
          </p:cNvPr>
          <p:cNvSpPr txBox="1">
            <a:spLocks/>
          </p:cNvSpPr>
          <p:nvPr/>
        </p:nvSpPr>
        <p:spPr>
          <a:xfrm>
            <a:off x="1001102" y="4777278"/>
            <a:ext cx="10616998" cy="112589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Poppins"/>
                <a:cs typeface="Poppins"/>
              </a:rPr>
              <a:t>What other gaps are there in supporting students? </a:t>
            </a:r>
            <a:r>
              <a:rPr lang="en-GB" sz="2400" dirty="0">
                <a:latin typeface="Poppins"/>
                <a:cs typeface="Poppins"/>
                <a:hlinkClick r:id="rId6"/>
              </a:rPr>
              <a:t>shorturl.at/gkqX3</a:t>
            </a:r>
          </a:p>
          <a:p>
            <a:r>
              <a:rPr lang="en-GB" sz="2400" dirty="0">
                <a:latin typeface="Poppins"/>
                <a:cs typeface="Poppins"/>
              </a:rPr>
              <a:t>Padlet: </a:t>
            </a:r>
            <a:r>
              <a:rPr lang="en-GB" sz="2400" dirty="0">
                <a:latin typeface="Poppins"/>
                <a:cs typeface="Poppins"/>
                <a:hlinkClick r:id="rId7"/>
              </a:rPr>
              <a:t>here</a:t>
            </a:r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0D9E8-A99E-3E05-CB4E-C0C1B801EADB}"/>
              </a:ext>
            </a:extLst>
          </p:cNvPr>
          <p:cNvSpPr txBox="1"/>
          <p:nvPr/>
        </p:nvSpPr>
        <p:spPr>
          <a:xfrm>
            <a:off x="308707" y="904630"/>
            <a:ext cx="11730892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600" i="1" dirty="0">
                <a:cs typeface="Segoe UI"/>
              </a:rPr>
              <a:t>Feel free to move around during the session</a:t>
            </a:r>
            <a:r>
              <a:rPr lang="en-GB" sz="2600" dirty="0">
                <a:cs typeface="Segoe UI"/>
              </a:rPr>
              <a:t>​</a:t>
            </a:r>
            <a:endParaRPr lang="en-US" dirty="0"/>
          </a:p>
          <a:p>
            <a:r>
              <a:rPr lang="en-GB" sz="2600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6262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C42943-EF3C-B1F1-A5AF-DC4F78378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Feedback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64600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FE030B-C319-AB9E-4023-8565497FC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27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C71A927-0425-216B-091E-DBE0E9A81B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54368"/>
            <a:ext cx="10797426" cy="497161"/>
          </a:xfrm>
        </p:spPr>
        <p:txBody>
          <a:bodyPr/>
          <a:lstStyle/>
          <a:p>
            <a:r>
              <a:rPr lang="en-GB" sz="4000" dirty="0"/>
              <a:t>TMA Help forums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C18ACC1-9F63-243B-CC2B-E08A7C7C93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4" y="931832"/>
            <a:ext cx="11856743" cy="2902748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MST124, MST224, MT365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74776"/>
                </a:solidFill>
              </a:rPr>
              <a:t>Forums staffed by team of ALs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74776"/>
                </a:solidFill>
              </a:rPr>
              <a:t>Student posts are visible only to the student themselves and the forum AL team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74776"/>
                </a:solidFill>
              </a:rPr>
              <a:t>Rapid response (within 24 hours but usually within 2-3 hours)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474776"/>
                </a:solidFill>
              </a:rPr>
              <a:t>More detailed help than would be provided on open forum</a:t>
            </a:r>
          </a:p>
          <a:p>
            <a:pPr>
              <a:spcBef>
                <a:spcPts val="1800"/>
              </a:spcBef>
            </a:pPr>
            <a:endParaRPr lang="en-GB" sz="2200" dirty="0">
              <a:solidFill>
                <a:srgbClr val="474776"/>
              </a:solidFill>
            </a:endParaRPr>
          </a:p>
          <a:p>
            <a:pPr marL="1143000" lvl="1" indent="-457200">
              <a:buFont typeface="Courier New" panose="02070309020205020404" pitchFamily="49" charset="0"/>
              <a:buChar char="o"/>
            </a:pPr>
            <a:endParaRPr lang="en-GB" sz="2200" dirty="0">
              <a:solidFill>
                <a:srgbClr val="474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624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278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Courier New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PowerPoint Presentation</vt:lpstr>
      <vt:lpstr>PowerPoint Presentation</vt:lpstr>
      <vt:lpstr>PowerPoint Presentation</vt:lpstr>
      <vt:lpstr>Slide Title 27</vt:lpstr>
      <vt:lpstr>PowerPoint Presentation</vt:lpstr>
      <vt:lpstr>PowerPoint Presentation</vt:lpstr>
      <vt:lpstr>PowerPoint Presentation</vt:lpstr>
      <vt:lpstr>Slide Title 27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Rachel.Redford</cp:lastModifiedBy>
  <cp:revision>77</cp:revision>
  <dcterms:created xsi:type="dcterms:W3CDTF">2022-10-21T14:33:01Z</dcterms:created>
  <dcterms:modified xsi:type="dcterms:W3CDTF">2023-04-18T10:00:09Z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