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5"/>
  </p:notesMasterIdLst>
  <p:handoutMasterIdLst>
    <p:handoutMasterId r:id="rId26"/>
  </p:handoutMasterIdLst>
  <p:sldIdLst>
    <p:sldId id="256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04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6" d="100"/>
          <a:sy n="56" d="100"/>
        </p:scale>
        <p:origin x="40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26465\AppData\Local\Microsoft\Windows\INetCache\Content.Outlook\YLO003PW\AikenHutton-PrintPacks-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26465\AppData\Local\Microsoft\Windows\INetCache\Content.Outlook\YLO003PW\AikenHutton-PrintPacks-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First</a:t>
            </a:r>
            <a:r>
              <a:rPr lang="en-GB" b="1" baseline="0"/>
              <a:t> assignment submission rates and mean scores for 2019-2020</a:t>
            </a:r>
            <a:endParaRPr lang="en-GB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Results!$I$5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Results!$J$4:$L$4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Results!$J$5:$L$5</c:f>
              <c:numCache>
                <c:formatCode>General</c:formatCode>
                <c:ptCount val="3"/>
                <c:pt idx="0">
                  <c:v>100</c:v>
                </c:pt>
                <c:pt idx="1">
                  <c:v>65.7</c:v>
                </c:pt>
                <c:pt idx="2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D-4CF6-A904-1C26ECAAC7D6}"/>
            </c:ext>
          </c:extLst>
        </c:ser>
        <c:ser>
          <c:idx val="1"/>
          <c:order val="1"/>
          <c:tx>
            <c:strRef>
              <c:f>Results!$I$6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Results!$J$4:$L$4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Results!$J$6:$L$6</c:f>
              <c:numCache>
                <c:formatCode>General</c:formatCode>
                <c:ptCount val="3"/>
                <c:pt idx="0">
                  <c:v>76.8</c:v>
                </c:pt>
                <c:pt idx="1">
                  <c:v>58.3</c:v>
                </c:pt>
                <c:pt idx="2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D-4CF6-A904-1C26ECAAC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093512"/>
        <c:axId val="662089904"/>
        <c:axId val="0"/>
      </c:bar3DChart>
      <c:catAx>
        <c:axId val="662093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2019-2020 student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89904"/>
        <c:crosses val="autoZero"/>
        <c:auto val="1"/>
        <c:lblAlgn val="ctr"/>
        <c:lblOffset val="100"/>
        <c:noMultiLvlLbl val="0"/>
      </c:catAx>
      <c:valAx>
        <c:axId val="6620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9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baseline="0" dirty="0">
                <a:effectLst/>
              </a:rPr>
              <a:t>First assignment submission rates and mean scores for 2020-2021</a:t>
            </a:r>
            <a:endParaRPr lang="en-GB" sz="1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Results!$Q$5</c:f>
              <c:strCache>
                <c:ptCount val="1"/>
                <c:pt idx="0">
                  <c:v>Submitted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Results!$R$4:$T$4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Results!$R$5:$T$5</c:f>
              <c:numCache>
                <c:formatCode>General</c:formatCode>
                <c:ptCount val="3"/>
                <c:pt idx="0">
                  <c:v>92.9</c:v>
                </c:pt>
                <c:pt idx="1">
                  <c:v>76.2</c:v>
                </c:pt>
                <c:pt idx="2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E-4C50-A5BD-B4F7EC130245}"/>
            </c:ext>
          </c:extLst>
        </c:ser>
        <c:ser>
          <c:idx val="1"/>
          <c:order val="1"/>
          <c:tx>
            <c:strRef>
              <c:f>Results!$Q$6</c:f>
              <c:strCache>
                <c:ptCount val="1"/>
                <c:pt idx="0">
                  <c:v>Score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Results!$R$4:$T$4</c:f>
              <c:strCache>
                <c:ptCount val="3"/>
                <c:pt idx="0">
                  <c:v>SiSE</c:v>
                </c:pt>
                <c:pt idx="1">
                  <c:v>Print pack</c:v>
                </c:pt>
                <c:pt idx="2">
                  <c:v>All</c:v>
                </c:pt>
              </c:strCache>
            </c:strRef>
          </c:cat>
          <c:val>
            <c:numRef>
              <c:f>Results!$R$6:$T$6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53.1</c:v>
                </c:pt>
                <c:pt idx="2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E-4C50-A5BD-B4F7EC130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3770680"/>
        <c:axId val="430860448"/>
        <c:axId val="0"/>
      </c:bar3DChart>
      <c:catAx>
        <c:axId val="333770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2020-2021 student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60448"/>
        <c:crosses val="autoZero"/>
        <c:auto val="1"/>
        <c:lblAlgn val="ctr"/>
        <c:lblOffset val="100"/>
        <c:noMultiLvlLbl val="0"/>
      </c:catAx>
      <c:valAx>
        <c:axId val="4308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7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Time using print packs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100</c:v>
                </c:pt>
                <c:pt idx="1">
                  <c:v>75-99</c:v>
                </c:pt>
                <c:pt idx="2">
                  <c:v>50-74</c:v>
                </c:pt>
                <c:pt idx="3">
                  <c:v>25-49</c:v>
                </c:pt>
                <c:pt idx="4">
                  <c:v>1-24</c:v>
                </c:pt>
                <c:pt idx="5">
                  <c:v>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61.5</c:v>
                </c:pt>
                <c:pt idx="2">
                  <c:v>23.1</c:v>
                </c:pt>
                <c:pt idx="3">
                  <c:v>7.7</c:v>
                </c:pt>
                <c:pt idx="4">
                  <c:v>0</c:v>
                </c:pt>
                <c:pt idx="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6-4D51-8700-12E26ED6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725992"/>
        <c:axId val="571730912"/>
        <c:axId val="0"/>
      </c:bar3DChart>
      <c:catAx>
        <c:axId val="571725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time using print pack in a week</a:t>
                </a:r>
              </a:p>
            </c:rich>
          </c:tx>
          <c:layout>
            <c:manualLayout>
              <c:xMode val="edge"/>
              <c:yMode val="edge"/>
              <c:x val="0.30661548556430446"/>
              <c:y val="0.87919838145231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30912"/>
        <c:crosses val="autoZero"/>
        <c:auto val="1"/>
        <c:lblAlgn val="ctr"/>
        <c:lblOffset val="100"/>
        <c:noMultiLvlLbl val="0"/>
      </c:catAx>
      <c:valAx>
        <c:axId val="57173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of respondents</a:t>
                </a:r>
              </a:p>
            </c:rich>
          </c:tx>
          <c:layout>
            <c:manualLayout>
              <c:xMode val="edge"/>
              <c:yMode val="edge"/>
              <c:x val="3.3799431321084858E-2"/>
              <c:y val="0.320255176436278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2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Advice on best use of print packs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96-4841-B67A-CC5CBE7C68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96-4841-B67A-CC5CBE7C68D0}"/>
              </c:ext>
            </c:extLst>
          </c:dPt>
          <c:cat>
            <c:strRef>
              <c:f>Sheet1!$P$3:$P$4</c:f>
              <c:strCache>
                <c:ptCount val="2"/>
                <c:pt idx="0">
                  <c:v>Advice</c:v>
                </c:pt>
                <c:pt idx="1">
                  <c:v>No advice</c:v>
                </c:pt>
              </c:strCache>
            </c:strRef>
          </c:cat>
          <c:val>
            <c:numRef>
              <c:f>Sheet1!$Q$3:$Q$4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6-4841-B67A-CC5CBE7C6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9FAAC-E852-41F9-96CA-253A8D50806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6313B6B-5EE8-480A-9963-972F16EE243F}">
      <dgm:prSet phldrT="[Text]" custT="1"/>
      <dgm:spPr/>
      <dgm:t>
        <a:bodyPr/>
        <a:lstStyle/>
        <a:p>
          <a:r>
            <a:rPr lang="en-GB" sz="1800" b="1" dirty="0"/>
            <a:t>Associate Lecturer Focus Group</a:t>
          </a:r>
        </a:p>
        <a:p>
          <a:endParaRPr lang="en-GB" sz="1800" b="1" dirty="0"/>
        </a:p>
        <a:p>
          <a:r>
            <a:rPr lang="en-GB" sz="1800" b="0" dirty="0"/>
            <a:t>(</a:t>
          </a:r>
          <a:r>
            <a:rPr lang="en-GB" sz="1800" b="0" dirty="0" err="1"/>
            <a:t>SiSE</a:t>
          </a:r>
          <a:r>
            <a:rPr lang="en-GB" sz="1800" b="0" dirty="0"/>
            <a:t> theme)</a:t>
          </a:r>
        </a:p>
        <a:p>
          <a:endParaRPr lang="fr-FR" sz="1800" b="0" dirty="0"/>
        </a:p>
      </dgm:t>
    </dgm:pt>
    <dgm:pt modelId="{9BDA7B85-41FB-4805-946D-5481137E06F6}" type="parTrans" cxnId="{DF08F1FB-7A56-4515-AA0E-D0237596EBAE}">
      <dgm:prSet/>
      <dgm:spPr/>
      <dgm:t>
        <a:bodyPr/>
        <a:lstStyle/>
        <a:p>
          <a:endParaRPr lang="fr-FR"/>
        </a:p>
      </dgm:t>
    </dgm:pt>
    <dgm:pt modelId="{9839B4F5-87A2-4463-B5BF-9F0B36C2C17F}" type="sibTrans" cxnId="{DF08F1FB-7A56-4515-AA0E-D0237596EBAE}">
      <dgm:prSet/>
      <dgm:spPr/>
      <dgm:t>
        <a:bodyPr/>
        <a:lstStyle/>
        <a:p>
          <a:endParaRPr lang="fr-FR"/>
        </a:p>
      </dgm:t>
    </dgm:pt>
    <dgm:pt modelId="{694FCE35-B2BD-4281-A12E-E6132E3B04AE}">
      <dgm:prSet phldrT="[Text]" custT="1"/>
      <dgm:spPr/>
      <dgm:t>
        <a:bodyPr/>
        <a:lstStyle/>
        <a:p>
          <a:r>
            <a:rPr lang="en-GB" sz="1800" b="1" dirty="0"/>
            <a:t>Student Support Team Focus Group</a:t>
          </a:r>
        </a:p>
        <a:p>
          <a:endParaRPr lang="en-GB" sz="1800" b="1" dirty="0"/>
        </a:p>
        <a:p>
          <a:r>
            <a:rPr lang="en-GB" sz="1800" b="0" dirty="0"/>
            <a:t>(Non-</a:t>
          </a:r>
          <a:r>
            <a:rPr lang="en-GB" sz="1800" b="0" dirty="0" err="1"/>
            <a:t>SiSE</a:t>
          </a:r>
          <a:r>
            <a:rPr lang="en-GB" sz="1800" b="0" dirty="0"/>
            <a:t> theme)</a:t>
          </a:r>
        </a:p>
        <a:p>
          <a:endParaRPr lang="fr-FR" sz="1600" b="0" i="1" dirty="0"/>
        </a:p>
      </dgm:t>
    </dgm:pt>
    <dgm:pt modelId="{61778B0F-B503-4A85-9ADA-27D679AEAC14}" type="parTrans" cxnId="{CA29248C-7765-4791-825D-27B5669CC010}">
      <dgm:prSet/>
      <dgm:spPr/>
      <dgm:t>
        <a:bodyPr/>
        <a:lstStyle/>
        <a:p>
          <a:endParaRPr lang="fr-FR"/>
        </a:p>
      </dgm:t>
    </dgm:pt>
    <dgm:pt modelId="{D2D43550-23B7-4DBF-BD69-16388256940B}" type="sibTrans" cxnId="{CA29248C-7765-4791-825D-27B5669CC010}">
      <dgm:prSet/>
      <dgm:spPr/>
      <dgm:t>
        <a:bodyPr/>
        <a:lstStyle/>
        <a:p>
          <a:endParaRPr lang="fr-FR"/>
        </a:p>
      </dgm:t>
    </dgm:pt>
    <dgm:pt modelId="{27E63F10-89D4-4049-9B4F-D5E600BDD383}">
      <dgm:prSet phldrT="[Text]" custT="1"/>
      <dgm:spPr/>
      <dgm:t>
        <a:bodyPr/>
        <a:lstStyle/>
        <a:p>
          <a:r>
            <a:rPr lang="en-GB" sz="1800" b="1" dirty="0"/>
            <a:t>Quantitative Data</a:t>
          </a:r>
        </a:p>
        <a:p>
          <a:endParaRPr lang="en-GB" sz="1800" b="1" dirty="0"/>
        </a:p>
        <a:p>
          <a:endParaRPr lang="en-GB" sz="1800" b="1" dirty="0"/>
        </a:p>
        <a:p>
          <a:r>
            <a:rPr lang="en-GB" sz="1800" b="0" dirty="0"/>
            <a:t>(OU data)</a:t>
          </a:r>
        </a:p>
        <a:p>
          <a:endParaRPr lang="fr-FR" sz="1800" b="0" i="1" dirty="0"/>
        </a:p>
      </dgm:t>
    </dgm:pt>
    <dgm:pt modelId="{82EC61AD-D37E-4771-B08B-0F75F6C76C52}" type="parTrans" cxnId="{5FC79BF5-A5C8-444B-8C00-D69E0F147A08}">
      <dgm:prSet/>
      <dgm:spPr/>
      <dgm:t>
        <a:bodyPr/>
        <a:lstStyle/>
        <a:p>
          <a:endParaRPr lang="fr-FR"/>
        </a:p>
      </dgm:t>
    </dgm:pt>
    <dgm:pt modelId="{1CF4100A-0225-49A7-A07F-2B5B362E48D5}" type="sibTrans" cxnId="{5FC79BF5-A5C8-444B-8C00-D69E0F147A08}">
      <dgm:prSet/>
      <dgm:spPr/>
      <dgm:t>
        <a:bodyPr/>
        <a:lstStyle/>
        <a:p>
          <a:endParaRPr lang="fr-FR"/>
        </a:p>
      </dgm:t>
    </dgm:pt>
    <dgm:pt modelId="{CD292680-F3FC-4C37-86C2-1B484070F0BB}">
      <dgm:prSet custT="1"/>
      <dgm:spPr/>
      <dgm:t>
        <a:bodyPr/>
        <a:lstStyle/>
        <a:p>
          <a:r>
            <a:rPr lang="en-GB" sz="1800" b="1" dirty="0"/>
            <a:t>Student survey</a:t>
          </a:r>
        </a:p>
        <a:p>
          <a:endParaRPr lang="en-GB" sz="1800" dirty="0"/>
        </a:p>
        <a:p>
          <a:endParaRPr lang="en-GB" sz="1800" dirty="0"/>
        </a:p>
        <a:p>
          <a:r>
            <a:rPr lang="en-GB" sz="1800" dirty="0"/>
            <a:t>(Non-</a:t>
          </a:r>
          <a:r>
            <a:rPr lang="en-GB" sz="1800" dirty="0" err="1"/>
            <a:t>SiSE</a:t>
          </a:r>
          <a:r>
            <a:rPr lang="en-GB" sz="1800" dirty="0"/>
            <a:t>)</a:t>
          </a:r>
        </a:p>
        <a:p>
          <a:endParaRPr lang="en-GB" sz="1800" dirty="0"/>
        </a:p>
      </dgm:t>
    </dgm:pt>
    <dgm:pt modelId="{7EA82CC0-6744-419E-A96B-79397F0F9679}" type="parTrans" cxnId="{DE6B9855-F631-4BD0-810B-3DF8A22D32F5}">
      <dgm:prSet/>
      <dgm:spPr/>
      <dgm:t>
        <a:bodyPr/>
        <a:lstStyle/>
        <a:p>
          <a:endParaRPr lang="fr-FR"/>
        </a:p>
      </dgm:t>
    </dgm:pt>
    <dgm:pt modelId="{1898B95C-B722-4A6E-8DB4-C93609214792}" type="sibTrans" cxnId="{DE6B9855-F631-4BD0-810B-3DF8A22D32F5}">
      <dgm:prSet/>
      <dgm:spPr/>
      <dgm:t>
        <a:bodyPr/>
        <a:lstStyle/>
        <a:p>
          <a:endParaRPr lang="fr-FR"/>
        </a:p>
      </dgm:t>
    </dgm:pt>
    <dgm:pt modelId="{4F852044-4EF8-4071-B479-A256A6F2455D}" type="pres">
      <dgm:prSet presAssocID="{7369FAAC-E852-41F9-96CA-253A8D50806A}" presName="Name0" presStyleCnt="0">
        <dgm:presLayoutVars>
          <dgm:dir/>
          <dgm:resizeHandles val="exact"/>
        </dgm:presLayoutVars>
      </dgm:prSet>
      <dgm:spPr/>
    </dgm:pt>
    <dgm:pt modelId="{237904ED-1A88-4540-A8E8-4D92CE07CBC7}" type="pres">
      <dgm:prSet presAssocID="{7369FAAC-E852-41F9-96CA-253A8D50806A}" presName="fgShape" presStyleLbl="fgShp" presStyleIdx="0" presStyleCnt="1" custLinFactNeighborX="-996" custLinFactNeighborY="5548"/>
      <dgm:spPr>
        <a:solidFill>
          <a:schemeClr val="accent1">
            <a:lumMod val="75000"/>
          </a:schemeClr>
        </a:solidFill>
      </dgm:spPr>
    </dgm:pt>
    <dgm:pt modelId="{86AD9B13-D29C-4009-BE89-6833D22DF358}" type="pres">
      <dgm:prSet presAssocID="{7369FAAC-E852-41F9-96CA-253A8D50806A}" presName="linComp" presStyleCnt="0"/>
      <dgm:spPr/>
    </dgm:pt>
    <dgm:pt modelId="{F79446AD-3230-4904-AF18-B659A3E0FBDE}" type="pres">
      <dgm:prSet presAssocID="{86313B6B-5EE8-480A-9963-972F16EE243F}" presName="compNode" presStyleCnt="0"/>
      <dgm:spPr/>
    </dgm:pt>
    <dgm:pt modelId="{916AA28C-B800-48ED-AD8A-0F01C981D04D}" type="pres">
      <dgm:prSet presAssocID="{86313B6B-5EE8-480A-9963-972F16EE243F}" presName="bkgdShape" presStyleLbl="node1" presStyleIdx="0" presStyleCnt="4"/>
      <dgm:spPr/>
    </dgm:pt>
    <dgm:pt modelId="{6F3DD5B4-B10C-451B-9059-FAFBF30C55C1}" type="pres">
      <dgm:prSet presAssocID="{86313B6B-5EE8-480A-9963-972F16EE243F}" presName="nodeTx" presStyleLbl="node1" presStyleIdx="0" presStyleCnt="4">
        <dgm:presLayoutVars>
          <dgm:bulletEnabled val="1"/>
        </dgm:presLayoutVars>
      </dgm:prSet>
      <dgm:spPr/>
    </dgm:pt>
    <dgm:pt modelId="{C25F919E-33AE-4B21-903C-03DFCD3AAA08}" type="pres">
      <dgm:prSet presAssocID="{86313B6B-5EE8-480A-9963-972F16EE243F}" presName="invisiNode" presStyleLbl="node1" presStyleIdx="0" presStyleCnt="4"/>
      <dgm:spPr/>
    </dgm:pt>
    <dgm:pt modelId="{D4101666-9E06-4521-9813-42358A16D1FE}" type="pres">
      <dgm:prSet presAssocID="{86313B6B-5EE8-480A-9963-972F16EE243F}" presName="imagNode" presStyleLbl="fgImgPlace1" presStyleIdx="0" presStyleCnt="4" custScaleX="59321" custScaleY="59322" custLinFactNeighborX="-1105" custLinFactNeighborY="-219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97C39E1-6448-45E8-957C-55D7444D9BB9}" type="pres">
      <dgm:prSet presAssocID="{9839B4F5-87A2-4463-B5BF-9F0B36C2C17F}" presName="sibTrans" presStyleLbl="sibTrans2D1" presStyleIdx="0" presStyleCnt="0"/>
      <dgm:spPr/>
    </dgm:pt>
    <dgm:pt modelId="{A081A285-58F2-49F2-B57A-BD2D37FF83B1}" type="pres">
      <dgm:prSet presAssocID="{694FCE35-B2BD-4281-A12E-E6132E3B04AE}" presName="compNode" presStyleCnt="0"/>
      <dgm:spPr/>
    </dgm:pt>
    <dgm:pt modelId="{A2702650-E38D-4AB1-AA62-ED3B80D83BF6}" type="pres">
      <dgm:prSet presAssocID="{694FCE35-B2BD-4281-A12E-E6132E3B04AE}" presName="bkgdShape" presStyleLbl="node1" presStyleIdx="1" presStyleCnt="4" custLinFactNeighborY="-286"/>
      <dgm:spPr/>
    </dgm:pt>
    <dgm:pt modelId="{5289FEFB-EA91-4C08-9A21-76204369E02A}" type="pres">
      <dgm:prSet presAssocID="{694FCE35-B2BD-4281-A12E-E6132E3B04AE}" presName="nodeTx" presStyleLbl="node1" presStyleIdx="1" presStyleCnt="4">
        <dgm:presLayoutVars>
          <dgm:bulletEnabled val="1"/>
        </dgm:presLayoutVars>
      </dgm:prSet>
      <dgm:spPr/>
    </dgm:pt>
    <dgm:pt modelId="{2CE43C50-EAAD-41A8-98F5-A810309C6FD2}" type="pres">
      <dgm:prSet presAssocID="{694FCE35-B2BD-4281-A12E-E6132E3B04AE}" presName="invisiNode" presStyleLbl="node1" presStyleIdx="1" presStyleCnt="4"/>
      <dgm:spPr/>
    </dgm:pt>
    <dgm:pt modelId="{F8A0E9E6-FCAB-4A55-8419-D7F06EF7650A}" type="pres">
      <dgm:prSet presAssocID="{694FCE35-B2BD-4281-A12E-E6132E3B04AE}" presName="imagNode" presStyleLbl="fgImgPlace1" presStyleIdx="1" presStyleCnt="4" custScaleX="63567" custScaleY="63567" custLinFactNeighborX="913" custLinFactNeighborY="-1918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CA2523D-AF93-4A2E-AFC7-D698ECC2339C}" type="pres">
      <dgm:prSet presAssocID="{D2D43550-23B7-4DBF-BD69-16388256940B}" presName="sibTrans" presStyleLbl="sibTrans2D1" presStyleIdx="0" presStyleCnt="0"/>
      <dgm:spPr/>
    </dgm:pt>
    <dgm:pt modelId="{C1C6D059-A1D5-47F9-86B5-93C5AC9326BF}" type="pres">
      <dgm:prSet presAssocID="{27E63F10-89D4-4049-9B4F-D5E600BDD383}" presName="compNode" presStyleCnt="0"/>
      <dgm:spPr/>
    </dgm:pt>
    <dgm:pt modelId="{27990A4B-A9B1-4F6D-8BBE-F08ED3C5C256}" type="pres">
      <dgm:prSet presAssocID="{27E63F10-89D4-4049-9B4F-D5E600BDD383}" presName="bkgdShape" presStyleLbl="node1" presStyleIdx="2" presStyleCnt="4"/>
      <dgm:spPr/>
    </dgm:pt>
    <dgm:pt modelId="{CB41A8F4-6DB3-47A5-8CEB-B93E77671D99}" type="pres">
      <dgm:prSet presAssocID="{27E63F10-89D4-4049-9B4F-D5E600BDD383}" presName="nodeTx" presStyleLbl="node1" presStyleIdx="2" presStyleCnt="4">
        <dgm:presLayoutVars>
          <dgm:bulletEnabled val="1"/>
        </dgm:presLayoutVars>
      </dgm:prSet>
      <dgm:spPr/>
    </dgm:pt>
    <dgm:pt modelId="{CF7441F5-CF4B-45AD-B01A-A290ADF6C671}" type="pres">
      <dgm:prSet presAssocID="{27E63F10-89D4-4049-9B4F-D5E600BDD383}" presName="invisiNode" presStyleLbl="node1" presStyleIdx="2" presStyleCnt="4"/>
      <dgm:spPr/>
    </dgm:pt>
    <dgm:pt modelId="{4992A6E8-34FE-46A9-84F2-758EDE692530}" type="pres">
      <dgm:prSet presAssocID="{27E63F10-89D4-4049-9B4F-D5E600BDD383}" presName="imagNode" presStyleLbl="fgImgPlace1" presStyleIdx="2" presStyleCnt="4" custScaleX="63567" custScaleY="63567" custLinFactNeighborX="-913" custLinFactNeighborY="-191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A9CF7B7-7EFC-43C9-AB30-AF0938879A85}" type="pres">
      <dgm:prSet presAssocID="{1CF4100A-0225-49A7-A07F-2B5B362E48D5}" presName="sibTrans" presStyleLbl="sibTrans2D1" presStyleIdx="0" presStyleCnt="0"/>
      <dgm:spPr/>
    </dgm:pt>
    <dgm:pt modelId="{D561F0ED-90EF-4826-B3B0-3827A624DB50}" type="pres">
      <dgm:prSet presAssocID="{CD292680-F3FC-4C37-86C2-1B484070F0BB}" presName="compNode" presStyleCnt="0"/>
      <dgm:spPr/>
    </dgm:pt>
    <dgm:pt modelId="{4735B227-FB89-4C1C-8020-499D457BF54C}" type="pres">
      <dgm:prSet presAssocID="{CD292680-F3FC-4C37-86C2-1B484070F0BB}" presName="bkgdShape" presStyleLbl="node1" presStyleIdx="3" presStyleCnt="4"/>
      <dgm:spPr/>
    </dgm:pt>
    <dgm:pt modelId="{1B223B6B-7948-449D-8A58-69FA750E8677}" type="pres">
      <dgm:prSet presAssocID="{CD292680-F3FC-4C37-86C2-1B484070F0BB}" presName="nodeTx" presStyleLbl="node1" presStyleIdx="3" presStyleCnt="4">
        <dgm:presLayoutVars>
          <dgm:bulletEnabled val="1"/>
        </dgm:presLayoutVars>
      </dgm:prSet>
      <dgm:spPr/>
    </dgm:pt>
    <dgm:pt modelId="{EBD56145-D28F-4C98-AF6C-B1DAD7470F7B}" type="pres">
      <dgm:prSet presAssocID="{CD292680-F3FC-4C37-86C2-1B484070F0BB}" presName="invisiNode" presStyleLbl="node1" presStyleIdx="3" presStyleCnt="4"/>
      <dgm:spPr/>
    </dgm:pt>
    <dgm:pt modelId="{E9AA0226-1CA3-467C-ACFB-4510FF2DF945}" type="pres">
      <dgm:prSet presAssocID="{CD292680-F3FC-4C37-86C2-1B484070F0BB}" presName="imagNode" presStyleLbl="fgImgPlace1" presStyleIdx="3" presStyleCnt="4" custScaleX="60309" custScaleY="64922" custLinFactNeighborX="0" custLinFactNeighborY="-206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9B9AFF12-F07B-45F6-83DC-FECE85A7840F}" type="presOf" srcId="{7369FAAC-E852-41F9-96CA-253A8D50806A}" destId="{4F852044-4EF8-4071-B479-A256A6F2455D}" srcOrd="0" destOrd="0" presId="urn:microsoft.com/office/officeart/2005/8/layout/hList7"/>
    <dgm:cxn modelId="{7866A21F-C238-4147-9F56-65498F17575B}" type="presOf" srcId="{694FCE35-B2BD-4281-A12E-E6132E3B04AE}" destId="{A2702650-E38D-4AB1-AA62-ED3B80D83BF6}" srcOrd="0" destOrd="0" presId="urn:microsoft.com/office/officeart/2005/8/layout/hList7"/>
    <dgm:cxn modelId="{3ACFF821-5F89-479D-AF88-6CF69957DB41}" type="presOf" srcId="{1CF4100A-0225-49A7-A07F-2B5B362E48D5}" destId="{CA9CF7B7-7EFC-43C9-AB30-AF0938879A85}" srcOrd="0" destOrd="0" presId="urn:microsoft.com/office/officeart/2005/8/layout/hList7"/>
    <dgm:cxn modelId="{9E16CA31-350F-4603-BFE9-AC728645364E}" type="presOf" srcId="{9839B4F5-87A2-4463-B5BF-9F0B36C2C17F}" destId="{A97C39E1-6448-45E8-957C-55D7444D9BB9}" srcOrd="0" destOrd="0" presId="urn:microsoft.com/office/officeart/2005/8/layout/hList7"/>
    <dgm:cxn modelId="{E78DA45B-6769-4E1C-B0D4-60D48AB11FA6}" type="presOf" srcId="{D2D43550-23B7-4DBF-BD69-16388256940B}" destId="{0CA2523D-AF93-4A2E-AFC7-D698ECC2339C}" srcOrd="0" destOrd="0" presId="urn:microsoft.com/office/officeart/2005/8/layout/hList7"/>
    <dgm:cxn modelId="{AEE7FA5C-0D3D-4D51-9922-A2C528391DBC}" type="presOf" srcId="{86313B6B-5EE8-480A-9963-972F16EE243F}" destId="{6F3DD5B4-B10C-451B-9059-FAFBF30C55C1}" srcOrd="1" destOrd="0" presId="urn:microsoft.com/office/officeart/2005/8/layout/hList7"/>
    <dgm:cxn modelId="{3FD9BF54-126C-4D63-991A-E704710195BB}" type="presOf" srcId="{86313B6B-5EE8-480A-9963-972F16EE243F}" destId="{916AA28C-B800-48ED-AD8A-0F01C981D04D}" srcOrd="0" destOrd="0" presId="urn:microsoft.com/office/officeart/2005/8/layout/hList7"/>
    <dgm:cxn modelId="{DE6B9855-F631-4BD0-810B-3DF8A22D32F5}" srcId="{7369FAAC-E852-41F9-96CA-253A8D50806A}" destId="{CD292680-F3FC-4C37-86C2-1B484070F0BB}" srcOrd="3" destOrd="0" parTransId="{7EA82CC0-6744-419E-A96B-79397F0F9679}" sibTransId="{1898B95C-B722-4A6E-8DB4-C93609214792}"/>
    <dgm:cxn modelId="{CA29248C-7765-4791-825D-27B5669CC010}" srcId="{7369FAAC-E852-41F9-96CA-253A8D50806A}" destId="{694FCE35-B2BD-4281-A12E-E6132E3B04AE}" srcOrd="1" destOrd="0" parTransId="{61778B0F-B503-4A85-9ADA-27D679AEAC14}" sibTransId="{D2D43550-23B7-4DBF-BD69-16388256940B}"/>
    <dgm:cxn modelId="{4A354295-FCEF-4DBD-B596-CAD05254B815}" type="presOf" srcId="{27E63F10-89D4-4049-9B4F-D5E600BDD383}" destId="{CB41A8F4-6DB3-47A5-8CEB-B93E77671D99}" srcOrd="1" destOrd="0" presId="urn:microsoft.com/office/officeart/2005/8/layout/hList7"/>
    <dgm:cxn modelId="{272492A8-540B-4BFF-98CF-83847D8BBDB9}" type="presOf" srcId="{CD292680-F3FC-4C37-86C2-1B484070F0BB}" destId="{1B223B6B-7948-449D-8A58-69FA750E8677}" srcOrd="1" destOrd="0" presId="urn:microsoft.com/office/officeart/2005/8/layout/hList7"/>
    <dgm:cxn modelId="{0C1F19BF-4191-433C-A52B-9E33738C439A}" type="presOf" srcId="{694FCE35-B2BD-4281-A12E-E6132E3B04AE}" destId="{5289FEFB-EA91-4C08-9A21-76204369E02A}" srcOrd="1" destOrd="0" presId="urn:microsoft.com/office/officeart/2005/8/layout/hList7"/>
    <dgm:cxn modelId="{362D43D0-D527-47EC-8EB2-9A304117C8F4}" type="presOf" srcId="{27E63F10-89D4-4049-9B4F-D5E600BDD383}" destId="{27990A4B-A9B1-4F6D-8BBE-F08ED3C5C256}" srcOrd="0" destOrd="0" presId="urn:microsoft.com/office/officeart/2005/8/layout/hList7"/>
    <dgm:cxn modelId="{5FC79BF5-A5C8-444B-8C00-D69E0F147A08}" srcId="{7369FAAC-E852-41F9-96CA-253A8D50806A}" destId="{27E63F10-89D4-4049-9B4F-D5E600BDD383}" srcOrd="2" destOrd="0" parTransId="{82EC61AD-D37E-4771-B08B-0F75F6C76C52}" sibTransId="{1CF4100A-0225-49A7-A07F-2B5B362E48D5}"/>
    <dgm:cxn modelId="{2A0B5BFB-1AE2-4D80-8918-0FB85C9A526C}" type="presOf" srcId="{CD292680-F3FC-4C37-86C2-1B484070F0BB}" destId="{4735B227-FB89-4C1C-8020-499D457BF54C}" srcOrd="0" destOrd="0" presId="urn:microsoft.com/office/officeart/2005/8/layout/hList7"/>
    <dgm:cxn modelId="{DF08F1FB-7A56-4515-AA0E-D0237596EBAE}" srcId="{7369FAAC-E852-41F9-96CA-253A8D50806A}" destId="{86313B6B-5EE8-480A-9963-972F16EE243F}" srcOrd="0" destOrd="0" parTransId="{9BDA7B85-41FB-4805-946D-5481137E06F6}" sibTransId="{9839B4F5-87A2-4463-B5BF-9F0B36C2C17F}"/>
    <dgm:cxn modelId="{1C7E7444-AC3E-4FC7-AE99-F38FA39D66D8}" type="presParOf" srcId="{4F852044-4EF8-4071-B479-A256A6F2455D}" destId="{237904ED-1A88-4540-A8E8-4D92CE07CBC7}" srcOrd="0" destOrd="0" presId="urn:microsoft.com/office/officeart/2005/8/layout/hList7"/>
    <dgm:cxn modelId="{44B137FC-6DAB-43BF-B4E6-A1B0850AF882}" type="presParOf" srcId="{4F852044-4EF8-4071-B479-A256A6F2455D}" destId="{86AD9B13-D29C-4009-BE89-6833D22DF358}" srcOrd="1" destOrd="0" presId="urn:microsoft.com/office/officeart/2005/8/layout/hList7"/>
    <dgm:cxn modelId="{1A1A1EFC-57FA-4F1C-90A0-8575BD612577}" type="presParOf" srcId="{86AD9B13-D29C-4009-BE89-6833D22DF358}" destId="{F79446AD-3230-4904-AF18-B659A3E0FBDE}" srcOrd="0" destOrd="0" presId="urn:microsoft.com/office/officeart/2005/8/layout/hList7"/>
    <dgm:cxn modelId="{B66D12C3-AE06-4C2B-B094-B4740DFE2AC9}" type="presParOf" srcId="{F79446AD-3230-4904-AF18-B659A3E0FBDE}" destId="{916AA28C-B800-48ED-AD8A-0F01C981D04D}" srcOrd="0" destOrd="0" presId="urn:microsoft.com/office/officeart/2005/8/layout/hList7"/>
    <dgm:cxn modelId="{4E35862D-966F-4B8C-990D-9D5BA6234B41}" type="presParOf" srcId="{F79446AD-3230-4904-AF18-B659A3E0FBDE}" destId="{6F3DD5B4-B10C-451B-9059-FAFBF30C55C1}" srcOrd="1" destOrd="0" presId="urn:microsoft.com/office/officeart/2005/8/layout/hList7"/>
    <dgm:cxn modelId="{827F9D38-8BA5-4DC0-A62C-A35E5185947A}" type="presParOf" srcId="{F79446AD-3230-4904-AF18-B659A3E0FBDE}" destId="{C25F919E-33AE-4B21-903C-03DFCD3AAA08}" srcOrd="2" destOrd="0" presId="urn:microsoft.com/office/officeart/2005/8/layout/hList7"/>
    <dgm:cxn modelId="{0A0CAF19-A4F8-49FB-AEBB-27115316F39E}" type="presParOf" srcId="{F79446AD-3230-4904-AF18-B659A3E0FBDE}" destId="{D4101666-9E06-4521-9813-42358A16D1FE}" srcOrd="3" destOrd="0" presId="urn:microsoft.com/office/officeart/2005/8/layout/hList7"/>
    <dgm:cxn modelId="{DA2A56CF-7697-4B7A-872D-B12C1C23A4AB}" type="presParOf" srcId="{86AD9B13-D29C-4009-BE89-6833D22DF358}" destId="{A97C39E1-6448-45E8-957C-55D7444D9BB9}" srcOrd="1" destOrd="0" presId="urn:microsoft.com/office/officeart/2005/8/layout/hList7"/>
    <dgm:cxn modelId="{53DE3799-44AA-4B29-AA71-281ABCB6F781}" type="presParOf" srcId="{86AD9B13-D29C-4009-BE89-6833D22DF358}" destId="{A081A285-58F2-49F2-B57A-BD2D37FF83B1}" srcOrd="2" destOrd="0" presId="urn:microsoft.com/office/officeart/2005/8/layout/hList7"/>
    <dgm:cxn modelId="{62808356-BF69-4B2E-BDCC-3AA6566CCB56}" type="presParOf" srcId="{A081A285-58F2-49F2-B57A-BD2D37FF83B1}" destId="{A2702650-E38D-4AB1-AA62-ED3B80D83BF6}" srcOrd="0" destOrd="0" presId="urn:microsoft.com/office/officeart/2005/8/layout/hList7"/>
    <dgm:cxn modelId="{21A5A0D5-7A15-4EFC-AC83-5DF3E70563D5}" type="presParOf" srcId="{A081A285-58F2-49F2-B57A-BD2D37FF83B1}" destId="{5289FEFB-EA91-4C08-9A21-76204369E02A}" srcOrd="1" destOrd="0" presId="urn:microsoft.com/office/officeart/2005/8/layout/hList7"/>
    <dgm:cxn modelId="{8497D57B-8A94-4F16-BF42-F5F569AB2DE9}" type="presParOf" srcId="{A081A285-58F2-49F2-B57A-BD2D37FF83B1}" destId="{2CE43C50-EAAD-41A8-98F5-A810309C6FD2}" srcOrd="2" destOrd="0" presId="urn:microsoft.com/office/officeart/2005/8/layout/hList7"/>
    <dgm:cxn modelId="{6D3141A4-8F51-4CFB-8696-07DEBFBEF47F}" type="presParOf" srcId="{A081A285-58F2-49F2-B57A-BD2D37FF83B1}" destId="{F8A0E9E6-FCAB-4A55-8419-D7F06EF7650A}" srcOrd="3" destOrd="0" presId="urn:microsoft.com/office/officeart/2005/8/layout/hList7"/>
    <dgm:cxn modelId="{03BE084A-BB8B-428F-9DA0-14A4EC85F7CA}" type="presParOf" srcId="{86AD9B13-D29C-4009-BE89-6833D22DF358}" destId="{0CA2523D-AF93-4A2E-AFC7-D698ECC2339C}" srcOrd="3" destOrd="0" presId="urn:microsoft.com/office/officeart/2005/8/layout/hList7"/>
    <dgm:cxn modelId="{B35750D7-1FF4-4B23-A987-FC9BE7B54B6D}" type="presParOf" srcId="{86AD9B13-D29C-4009-BE89-6833D22DF358}" destId="{C1C6D059-A1D5-47F9-86B5-93C5AC9326BF}" srcOrd="4" destOrd="0" presId="urn:microsoft.com/office/officeart/2005/8/layout/hList7"/>
    <dgm:cxn modelId="{F12959D0-2238-491C-9870-B0363AE9EDCB}" type="presParOf" srcId="{C1C6D059-A1D5-47F9-86B5-93C5AC9326BF}" destId="{27990A4B-A9B1-4F6D-8BBE-F08ED3C5C256}" srcOrd="0" destOrd="0" presId="urn:microsoft.com/office/officeart/2005/8/layout/hList7"/>
    <dgm:cxn modelId="{BDFDBF07-E128-4DAE-9A8B-B6F851C92F8F}" type="presParOf" srcId="{C1C6D059-A1D5-47F9-86B5-93C5AC9326BF}" destId="{CB41A8F4-6DB3-47A5-8CEB-B93E77671D99}" srcOrd="1" destOrd="0" presId="urn:microsoft.com/office/officeart/2005/8/layout/hList7"/>
    <dgm:cxn modelId="{B12E5599-7629-4306-AFEF-F1399C677171}" type="presParOf" srcId="{C1C6D059-A1D5-47F9-86B5-93C5AC9326BF}" destId="{CF7441F5-CF4B-45AD-B01A-A290ADF6C671}" srcOrd="2" destOrd="0" presId="urn:microsoft.com/office/officeart/2005/8/layout/hList7"/>
    <dgm:cxn modelId="{453B1F1D-A477-440A-86A4-58581065AAA8}" type="presParOf" srcId="{C1C6D059-A1D5-47F9-86B5-93C5AC9326BF}" destId="{4992A6E8-34FE-46A9-84F2-758EDE692530}" srcOrd="3" destOrd="0" presId="urn:microsoft.com/office/officeart/2005/8/layout/hList7"/>
    <dgm:cxn modelId="{F90F9D04-E886-4223-B89B-3AE282C66C30}" type="presParOf" srcId="{86AD9B13-D29C-4009-BE89-6833D22DF358}" destId="{CA9CF7B7-7EFC-43C9-AB30-AF0938879A85}" srcOrd="5" destOrd="0" presId="urn:microsoft.com/office/officeart/2005/8/layout/hList7"/>
    <dgm:cxn modelId="{D964155B-6DE2-4E56-9617-D1BA6F64004F}" type="presParOf" srcId="{86AD9B13-D29C-4009-BE89-6833D22DF358}" destId="{D561F0ED-90EF-4826-B3B0-3827A624DB50}" srcOrd="6" destOrd="0" presId="urn:microsoft.com/office/officeart/2005/8/layout/hList7"/>
    <dgm:cxn modelId="{495D0C49-4810-41EF-9889-8250602D4E14}" type="presParOf" srcId="{D561F0ED-90EF-4826-B3B0-3827A624DB50}" destId="{4735B227-FB89-4C1C-8020-499D457BF54C}" srcOrd="0" destOrd="0" presId="urn:microsoft.com/office/officeart/2005/8/layout/hList7"/>
    <dgm:cxn modelId="{3FF58567-01F5-4CE7-9AA9-E1B78F3C5FDB}" type="presParOf" srcId="{D561F0ED-90EF-4826-B3B0-3827A624DB50}" destId="{1B223B6B-7948-449D-8A58-69FA750E8677}" srcOrd="1" destOrd="0" presId="urn:microsoft.com/office/officeart/2005/8/layout/hList7"/>
    <dgm:cxn modelId="{A7B0BB60-5805-4028-BCE0-4C03181A1EDE}" type="presParOf" srcId="{D561F0ED-90EF-4826-B3B0-3827A624DB50}" destId="{EBD56145-D28F-4C98-AF6C-B1DAD7470F7B}" srcOrd="2" destOrd="0" presId="urn:microsoft.com/office/officeart/2005/8/layout/hList7"/>
    <dgm:cxn modelId="{98EE9C22-C5C3-421E-9DF8-49C045733374}" type="presParOf" srcId="{D561F0ED-90EF-4826-B3B0-3827A624DB50}" destId="{E9AA0226-1CA3-467C-ACFB-4510FF2DF94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58B95-74AB-4B27-A7C7-400EA727CD3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81AF5F10-EBE8-4910-91BB-E2E4F2F032B7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GB" sz="1600" b="1" dirty="0"/>
            <a:t>Both</a:t>
          </a:r>
        </a:p>
        <a:p>
          <a:r>
            <a:rPr lang="en-GB" sz="1600" b="0" dirty="0"/>
            <a:t>- Late delivery</a:t>
          </a:r>
        </a:p>
        <a:p>
          <a:r>
            <a:rPr lang="en-GB" sz="1600" b="0" dirty="0"/>
            <a:t>- Poor organisation </a:t>
          </a:r>
        </a:p>
        <a:p>
          <a:endParaRPr lang="en-GB" sz="1600" b="1" dirty="0"/>
        </a:p>
      </dgm:t>
    </dgm:pt>
    <dgm:pt modelId="{AAA05FFE-770A-4CAA-BA76-E64A21207F5C}" type="parTrans" cxnId="{5AE1F88A-2DEE-449B-90DF-EE929D45CE2D}">
      <dgm:prSet/>
      <dgm:spPr/>
      <dgm:t>
        <a:bodyPr/>
        <a:lstStyle/>
        <a:p>
          <a:endParaRPr lang="en-GB" sz="2000"/>
        </a:p>
      </dgm:t>
    </dgm:pt>
    <dgm:pt modelId="{7648609B-8F74-4653-92B0-521BE1F7C529}" type="sibTrans" cxnId="{5AE1F88A-2DEE-449B-90DF-EE929D45CE2D}">
      <dgm:prSet/>
      <dgm:spPr/>
      <dgm:t>
        <a:bodyPr/>
        <a:lstStyle/>
        <a:p>
          <a:endParaRPr lang="en-GB" sz="2000"/>
        </a:p>
      </dgm:t>
    </dgm:pt>
    <dgm:pt modelId="{A3FDE221-3312-4209-8B17-738EC7B72E5F}">
      <dgm:prSet phldrT="[Text]" custT="1"/>
      <dgm:spPr/>
      <dgm:t>
        <a:bodyPr/>
        <a:lstStyle/>
        <a:p>
          <a:r>
            <a:rPr lang="en-GB" sz="1600" b="1" dirty="0"/>
            <a:t>SST (Print pack users)</a:t>
          </a:r>
        </a:p>
        <a:p>
          <a:r>
            <a:rPr lang="en-GB" sz="1600" dirty="0"/>
            <a:t>- Blended use</a:t>
          </a:r>
        </a:p>
        <a:p>
          <a:r>
            <a:rPr lang="en-GB" sz="1600" dirty="0"/>
            <a:t>- Few complaints</a:t>
          </a:r>
        </a:p>
        <a:p>
          <a:r>
            <a:rPr lang="en-GB" sz="1600" dirty="0"/>
            <a:t>- Viable work-arounds</a:t>
          </a:r>
        </a:p>
        <a:p>
          <a:endParaRPr lang="en-GB" sz="2000" dirty="0"/>
        </a:p>
      </dgm:t>
    </dgm:pt>
    <dgm:pt modelId="{B5DBCB12-FF2A-4868-BDE2-C89B7AD13373}" type="parTrans" cxnId="{30340502-AD44-48F8-BE30-6D5069845EF1}">
      <dgm:prSet/>
      <dgm:spPr/>
      <dgm:t>
        <a:bodyPr/>
        <a:lstStyle/>
        <a:p>
          <a:endParaRPr lang="en-GB" sz="2000"/>
        </a:p>
      </dgm:t>
    </dgm:pt>
    <dgm:pt modelId="{337FD577-85DB-48D0-9C70-2BDC663CB696}" type="sibTrans" cxnId="{30340502-AD44-48F8-BE30-6D5069845EF1}">
      <dgm:prSet/>
      <dgm:spPr/>
      <dgm:t>
        <a:bodyPr/>
        <a:lstStyle/>
        <a:p>
          <a:endParaRPr lang="en-GB" sz="2000"/>
        </a:p>
      </dgm:t>
    </dgm:pt>
    <dgm:pt modelId="{942D9B36-3DA5-432D-AE9A-A91B9842BA2C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sz="2000" b="1" dirty="0"/>
            <a:t>ALs (</a:t>
          </a:r>
          <a:r>
            <a:rPr lang="en-GB" sz="2000" b="1" dirty="0" err="1"/>
            <a:t>SiSE</a:t>
          </a:r>
          <a:r>
            <a:rPr lang="en-GB" sz="2000" b="1" dirty="0"/>
            <a:t>)</a:t>
          </a:r>
        </a:p>
        <a:p>
          <a:r>
            <a:rPr lang="en-GB" sz="1600" dirty="0"/>
            <a:t>- Blended use often impossible</a:t>
          </a:r>
        </a:p>
        <a:p>
          <a:r>
            <a:rPr lang="en-GB" sz="1600" dirty="0"/>
            <a:t>- Poor interactivity</a:t>
          </a:r>
        </a:p>
        <a:p>
          <a:r>
            <a:rPr lang="en-GB" sz="1600" dirty="0"/>
            <a:t>- Lack of AL info and support</a:t>
          </a:r>
        </a:p>
        <a:p>
          <a:endParaRPr lang="en-GB" sz="2000" dirty="0"/>
        </a:p>
      </dgm:t>
    </dgm:pt>
    <dgm:pt modelId="{2E9090DF-4C57-4D29-9293-43927C5D9B86}" type="sibTrans" cxnId="{B2D70D0F-8632-402F-8D52-4B3A1CB1E5EB}">
      <dgm:prSet/>
      <dgm:spPr/>
      <dgm:t>
        <a:bodyPr/>
        <a:lstStyle/>
        <a:p>
          <a:endParaRPr lang="en-GB" sz="2000"/>
        </a:p>
      </dgm:t>
    </dgm:pt>
    <dgm:pt modelId="{0CC80425-ACC9-4911-9655-080EE2FB04FF}" type="parTrans" cxnId="{B2D70D0F-8632-402F-8D52-4B3A1CB1E5EB}">
      <dgm:prSet/>
      <dgm:spPr/>
      <dgm:t>
        <a:bodyPr/>
        <a:lstStyle/>
        <a:p>
          <a:endParaRPr lang="en-GB" sz="2000"/>
        </a:p>
      </dgm:t>
    </dgm:pt>
    <dgm:pt modelId="{1B14103F-5CF7-4812-A16F-DE033B80DC42}" type="pres">
      <dgm:prSet presAssocID="{12C58B95-74AB-4B27-A7C7-400EA727CD39}" presName="Name0" presStyleCnt="0">
        <dgm:presLayoutVars>
          <dgm:chMax val="7"/>
          <dgm:dir/>
          <dgm:resizeHandles val="exact"/>
        </dgm:presLayoutVars>
      </dgm:prSet>
      <dgm:spPr/>
    </dgm:pt>
    <dgm:pt modelId="{88C72695-8134-49D0-85F7-6BEFDADFB445}" type="pres">
      <dgm:prSet presAssocID="{12C58B95-74AB-4B27-A7C7-400EA727CD39}" presName="ellipse1" presStyleLbl="vennNode1" presStyleIdx="0" presStyleCnt="3" custLinFactNeighborX="-2411" custLinFactNeighborY="-15674">
        <dgm:presLayoutVars>
          <dgm:bulletEnabled val="1"/>
        </dgm:presLayoutVars>
      </dgm:prSet>
      <dgm:spPr/>
    </dgm:pt>
    <dgm:pt modelId="{CEE51EC3-4F12-4219-80F8-05E79D05D971}" type="pres">
      <dgm:prSet presAssocID="{12C58B95-74AB-4B27-A7C7-400EA727CD39}" presName="ellipse2" presStyleLbl="vennNode1" presStyleIdx="1" presStyleCnt="3" custLinFactNeighborX="1619">
        <dgm:presLayoutVars>
          <dgm:bulletEnabled val="1"/>
        </dgm:presLayoutVars>
      </dgm:prSet>
      <dgm:spPr/>
    </dgm:pt>
    <dgm:pt modelId="{C2787289-D3F1-46F6-8E07-29C892AB5706}" type="pres">
      <dgm:prSet presAssocID="{12C58B95-74AB-4B27-A7C7-400EA727CD39}" presName="ellipse3" presStyleLbl="vennNode1" presStyleIdx="2" presStyleCnt="3" custLinFactNeighborX="209" custLinFactNeighborY="-10">
        <dgm:presLayoutVars>
          <dgm:bulletEnabled val="1"/>
        </dgm:presLayoutVars>
      </dgm:prSet>
      <dgm:spPr/>
    </dgm:pt>
  </dgm:ptLst>
  <dgm:cxnLst>
    <dgm:cxn modelId="{30340502-AD44-48F8-BE30-6D5069845EF1}" srcId="{12C58B95-74AB-4B27-A7C7-400EA727CD39}" destId="{A3FDE221-3312-4209-8B17-738EC7B72E5F}" srcOrd="2" destOrd="0" parTransId="{B5DBCB12-FF2A-4868-BDE2-C89B7AD13373}" sibTransId="{337FD577-85DB-48D0-9C70-2BDC663CB696}"/>
    <dgm:cxn modelId="{B2D70D0F-8632-402F-8D52-4B3A1CB1E5EB}" srcId="{12C58B95-74AB-4B27-A7C7-400EA727CD39}" destId="{942D9B36-3DA5-432D-AE9A-A91B9842BA2C}" srcOrd="0" destOrd="0" parTransId="{0CC80425-ACC9-4911-9655-080EE2FB04FF}" sibTransId="{2E9090DF-4C57-4D29-9293-43927C5D9B86}"/>
    <dgm:cxn modelId="{B5915014-273E-48DC-BAA5-28AAA7060711}" type="presOf" srcId="{A3FDE221-3312-4209-8B17-738EC7B72E5F}" destId="{C2787289-D3F1-46F6-8E07-29C892AB5706}" srcOrd="0" destOrd="0" presId="urn:microsoft.com/office/officeart/2005/8/layout/rings+Icon"/>
    <dgm:cxn modelId="{85628D2A-BB3A-4E54-872B-9E0D7A38AF00}" type="presOf" srcId="{12C58B95-74AB-4B27-A7C7-400EA727CD39}" destId="{1B14103F-5CF7-4812-A16F-DE033B80DC42}" srcOrd="0" destOrd="0" presId="urn:microsoft.com/office/officeart/2005/8/layout/rings+Icon"/>
    <dgm:cxn modelId="{F4BDF278-112F-49C3-AE81-1DE7DEE62D41}" type="presOf" srcId="{942D9B36-3DA5-432D-AE9A-A91B9842BA2C}" destId="{88C72695-8134-49D0-85F7-6BEFDADFB445}" srcOrd="0" destOrd="0" presId="urn:microsoft.com/office/officeart/2005/8/layout/rings+Icon"/>
    <dgm:cxn modelId="{5AE1F88A-2DEE-449B-90DF-EE929D45CE2D}" srcId="{12C58B95-74AB-4B27-A7C7-400EA727CD39}" destId="{81AF5F10-EBE8-4910-91BB-E2E4F2F032B7}" srcOrd="1" destOrd="0" parTransId="{AAA05FFE-770A-4CAA-BA76-E64A21207F5C}" sibTransId="{7648609B-8F74-4653-92B0-521BE1F7C529}"/>
    <dgm:cxn modelId="{48BFA3F0-9611-4E7A-99B2-C0FF9631C3CF}" type="presOf" srcId="{81AF5F10-EBE8-4910-91BB-E2E4F2F032B7}" destId="{CEE51EC3-4F12-4219-80F8-05E79D05D971}" srcOrd="0" destOrd="0" presId="urn:microsoft.com/office/officeart/2005/8/layout/rings+Icon"/>
    <dgm:cxn modelId="{ACB86A36-7F4F-4444-9894-D07FDBD8E3F7}" type="presParOf" srcId="{1B14103F-5CF7-4812-A16F-DE033B80DC42}" destId="{88C72695-8134-49D0-85F7-6BEFDADFB445}" srcOrd="0" destOrd="0" presId="urn:microsoft.com/office/officeart/2005/8/layout/rings+Icon"/>
    <dgm:cxn modelId="{444BA140-05F4-4962-86C1-0B2D0F1D94E1}" type="presParOf" srcId="{1B14103F-5CF7-4812-A16F-DE033B80DC42}" destId="{CEE51EC3-4F12-4219-80F8-05E79D05D971}" srcOrd="1" destOrd="0" presId="urn:microsoft.com/office/officeart/2005/8/layout/rings+Icon"/>
    <dgm:cxn modelId="{DFDB893C-1F4F-4AC3-95A7-C5FA749D2506}" type="presParOf" srcId="{1B14103F-5CF7-4812-A16F-DE033B80DC42}" destId="{C2787289-D3F1-46F6-8E07-29C892AB570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3F802-797A-4F2F-A4EA-738B181164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315824-85E6-44B7-99A3-34CA8AC25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000" b="1" dirty="0"/>
            <a:t>Positives</a:t>
          </a:r>
          <a:endParaRPr lang="en-US" sz="2000" dirty="0"/>
        </a:p>
      </dgm:t>
    </dgm:pt>
    <dgm:pt modelId="{4AC005BD-AE06-4A2D-83CB-B523B9D1C6CB}" type="parTrans" cxnId="{7BB1ECB6-8269-4A9F-8ADF-8CC0EAE2ABBD}">
      <dgm:prSet/>
      <dgm:spPr/>
      <dgm:t>
        <a:bodyPr/>
        <a:lstStyle/>
        <a:p>
          <a:endParaRPr lang="en-US"/>
        </a:p>
      </dgm:t>
    </dgm:pt>
    <dgm:pt modelId="{32EDEC53-BF37-48DF-85D1-9C8F05FCFD61}" type="sibTrans" cxnId="{7BB1ECB6-8269-4A9F-8ADF-8CC0EAE2ABBD}">
      <dgm:prSet/>
      <dgm:spPr/>
      <dgm:t>
        <a:bodyPr/>
        <a:lstStyle/>
        <a:p>
          <a:endParaRPr lang="en-US"/>
        </a:p>
      </dgm:t>
    </dgm:pt>
    <dgm:pt modelId="{A5A13C1A-8A9B-4120-B5E1-6ADD74F06A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Very valuable in blended context</a:t>
          </a:r>
          <a:endParaRPr lang="en-US" sz="1800" dirty="0"/>
        </a:p>
      </dgm:t>
    </dgm:pt>
    <dgm:pt modelId="{1685E705-7501-4B3A-A401-B83548282662}" type="parTrans" cxnId="{1E4D0C44-52FE-4886-A49B-C51FD1D9130D}">
      <dgm:prSet/>
      <dgm:spPr/>
      <dgm:t>
        <a:bodyPr/>
        <a:lstStyle/>
        <a:p>
          <a:endParaRPr lang="en-US"/>
        </a:p>
      </dgm:t>
    </dgm:pt>
    <dgm:pt modelId="{17E2E367-26FF-427C-B14D-7D6720DC8EB0}" type="sibTrans" cxnId="{1E4D0C44-52FE-4886-A49B-C51FD1D9130D}">
      <dgm:prSet/>
      <dgm:spPr/>
      <dgm:t>
        <a:bodyPr/>
        <a:lstStyle/>
        <a:p>
          <a:endParaRPr lang="en-US"/>
        </a:p>
      </dgm:t>
    </dgm:pt>
    <dgm:pt modelId="{1B4EEBFF-1E11-4D32-8CF9-5794ED9244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Enable study when no online access</a:t>
          </a:r>
          <a:endParaRPr lang="en-US" sz="1800" dirty="0"/>
        </a:p>
      </dgm:t>
    </dgm:pt>
    <dgm:pt modelId="{007E1025-41A8-4B06-ACB7-01CEC3FD1C31}" type="parTrans" cxnId="{4875C8E2-B159-4485-A1ED-610909F23D8E}">
      <dgm:prSet/>
      <dgm:spPr/>
      <dgm:t>
        <a:bodyPr/>
        <a:lstStyle/>
        <a:p>
          <a:endParaRPr lang="en-US"/>
        </a:p>
      </dgm:t>
    </dgm:pt>
    <dgm:pt modelId="{F73E9D22-4A62-40DE-BD22-A17D53B32F45}" type="sibTrans" cxnId="{4875C8E2-B159-4485-A1ED-610909F23D8E}">
      <dgm:prSet/>
      <dgm:spPr/>
      <dgm:t>
        <a:bodyPr/>
        <a:lstStyle/>
        <a:p>
          <a:endParaRPr lang="en-US"/>
        </a:p>
      </dgm:t>
    </dgm:pt>
    <dgm:pt modelId="{F550885E-6BCE-4136-8EA4-D9109EDF3A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000" b="1" dirty="0"/>
            <a:t>Improvements / </a:t>
          </a:r>
        </a:p>
        <a:p>
          <a:pPr>
            <a:lnSpc>
              <a:spcPct val="100000"/>
            </a:lnSpc>
          </a:pPr>
          <a:r>
            <a:rPr lang="fr-FR" sz="2000" b="1" dirty="0"/>
            <a:t>Recommendations</a:t>
          </a:r>
          <a:endParaRPr lang="en-US" sz="2000" dirty="0"/>
        </a:p>
      </dgm:t>
    </dgm:pt>
    <dgm:pt modelId="{43528BCE-BC5B-4976-819B-F80D07B3D0CE}" type="parTrans" cxnId="{8F890437-3FE3-4D17-BB18-EFF056BF6337}">
      <dgm:prSet/>
      <dgm:spPr/>
      <dgm:t>
        <a:bodyPr/>
        <a:lstStyle/>
        <a:p>
          <a:endParaRPr lang="en-US"/>
        </a:p>
      </dgm:t>
    </dgm:pt>
    <dgm:pt modelId="{0A43CE1A-F125-466D-8380-700E712430AD}" type="sibTrans" cxnId="{8F890437-3FE3-4D17-BB18-EFF056BF6337}">
      <dgm:prSet/>
      <dgm:spPr/>
      <dgm:t>
        <a:bodyPr/>
        <a:lstStyle/>
        <a:p>
          <a:endParaRPr lang="en-US"/>
        </a:p>
      </dgm:t>
    </dgm:pt>
    <dgm:pt modelId="{ECFDF246-7AFA-4E6F-951F-EB49C8AF51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Timely delivery / better organisation</a:t>
          </a:r>
          <a:endParaRPr lang="en-US" sz="1800" dirty="0"/>
        </a:p>
      </dgm:t>
    </dgm:pt>
    <dgm:pt modelId="{6891D1C4-E299-41CA-8B9F-0CB3224E63EE}" type="parTrans" cxnId="{8AB56497-42D9-4D13-91AB-036B94F949F3}">
      <dgm:prSet/>
      <dgm:spPr/>
      <dgm:t>
        <a:bodyPr/>
        <a:lstStyle/>
        <a:p>
          <a:endParaRPr lang="en-US"/>
        </a:p>
      </dgm:t>
    </dgm:pt>
    <dgm:pt modelId="{0A71B8D4-6AFA-43D4-A302-CC12F68BD339}" type="sibTrans" cxnId="{8AB56497-42D9-4D13-91AB-036B94F949F3}">
      <dgm:prSet/>
      <dgm:spPr/>
      <dgm:t>
        <a:bodyPr/>
        <a:lstStyle/>
        <a:p>
          <a:endParaRPr lang="en-US"/>
        </a:p>
      </dgm:t>
    </dgm:pt>
    <dgm:pt modelId="{36323B86-E417-49E2-B589-E3AA956F24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More support for students &amp; ALs</a:t>
          </a:r>
          <a:endParaRPr lang="en-US" sz="1800" dirty="0"/>
        </a:p>
      </dgm:t>
    </dgm:pt>
    <dgm:pt modelId="{448406BC-45DE-4848-B14C-321ADC851CD2}" type="parTrans" cxnId="{DE30F863-66C7-47CB-8529-CB2F78E9FBA2}">
      <dgm:prSet/>
      <dgm:spPr/>
      <dgm:t>
        <a:bodyPr/>
        <a:lstStyle/>
        <a:p>
          <a:endParaRPr lang="en-US"/>
        </a:p>
      </dgm:t>
    </dgm:pt>
    <dgm:pt modelId="{8BF72FF8-F839-4D7C-8398-7FF15CF83CD8}" type="sibTrans" cxnId="{DE30F863-66C7-47CB-8529-CB2F78E9FBA2}">
      <dgm:prSet/>
      <dgm:spPr/>
      <dgm:t>
        <a:bodyPr/>
        <a:lstStyle/>
        <a:p>
          <a:endParaRPr lang="en-US"/>
        </a:p>
      </dgm:t>
    </dgm:pt>
    <dgm:pt modelId="{128FBFE9-77F7-4180-A7BC-52CEEDD609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Better interactive adaptations</a:t>
          </a:r>
          <a:endParaRPr lang="en-US" sz="1800" dirty="0"/>
        </a:p>
      </dgm:t>
    </dgm:pt>
    <dgm:pt modelId="{83A1FF01-2BE7-4AE5-AD41-3DF9700A0472}" type="parTrans" cxnId="{CDAFEAE0-7075-4463-82E2-A2AA2F0BF7A1}">
      <dgm:prSet/>
      <dgm:spPr/>
      <dgm:t>
        <a:bodyPr/>
        <a:lstStyle/>
        <a:p>
          <a:endParaRPr lang="en-US"/>
        </a:p>
      </dgm:t>
    </dgm:pt>
    <dgm:pt modelId="{6A39E058-53D1-42FE-ABDA-B15E8083F5BC}" type="sibTrans" cxnId="{CDAFEAE0-7075-4463-82E2-A2AA2F0BF7A1}">
      <dgm:prSet/>
      <dgm:spPr/>
      <dgm:t>
        <a:bodyPr/>
        <a:lstStyle/>
        <a:p>
          <a:endParaRPr lang="en-US"/>
        </a:p>
      </dgm:t>
    </dgm:pt>
    <dgm:pt modelId="{5556C245-417B-42F1-9FCF-1904814E19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000" b="1" dirty="0" err="1"/>
            <a:t>Current</a:t>
          </a:r>
          <a:r>
            <a:rPr lang="fr-FR" sz="2000" b="1" dirty="0"/>
            <a:t> and </a:t>
          </a:r>
        </a:p>
        <a:p>
          <a:pPr>
            <a:lnSpc>
              <a:spcPct val="100000"/>
            </a:lnSpc>
          </a:pPr>
          <a:r>
            <a:rPr lang="fr-FR" sz="2000" b="1" dirty="0" err="1"/>
            <a:t>next</a:t>
          </a:r>
          <a:r>
            <a:rPr lang="fr-FR" sz="2000" b="1" dirty="0"/>
            <a:t> steps</a:t>
          </a:r>
          <a:endParaRPr lang="en-US" sz="2000" dirty="0"/>
        </a:p>
      </dgm:t>
    </dgm:pt>
    <dgm:pt modelId="{EE398288-EF3A-4AC2-A381-D8F6447F2FE7}" type="parTrans" cxnId="{8CF4D8E3-4352-402A-A72B-139445CDAD70}">
      <dgm:prSet/>
      <dgm:spPr/>
      <dgm:t>
        <a:bodyPr/>
        <a:lstStyle/>
        <a:p>
          <a:endParaRPr lang="en-US"/>
        </a:p>
      </dgm:t>
    </dgm:pt>
    <dgm:pt modelId="{70F3EDD2-2EBC-497B-97DE-21EDD6F133EC}" type="sibTrans" cxnId="{8CF4D8E3-4352-402A-A72B-139445CDAD70}">
      <dgm:prSet/>
      <dgm:spPr/>
      <dgm:t>
        <a:bodyPr/>
        <a:lstStyle/>
        <a:p>
          <a:endParaRPr lang="en-US"/>
        </a:p>
      </dgm:t>
    </dgm:pt>
    <dgm:pt modelId="{A469DB17-352A-4C10-B50C-6EA34280E1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 err="1"/>
            <a:t>ALs</a:t>
          </a:r>
          <a:r>
            <a:rPr lang="fr-FR" sz="1800" dirty="0"/>
            <a:t> </a:t>
          </a:r>
          <a:r>
            <a:rPr lang="fr-FR" sz="1800" dirty="0" err="1"/>
            <a:t>working</a:t>
          </a:r>
          <a:r>
            <a:rPr lang="fr-FR" sz="1800" dirty="0"/>
            <a:t> as champions in 22J on S112 and S206</a:t>
          </a:r>
          <a:endParaRPr lang="en-US" sz="1800" dirty="0"/>
        </a:p>
      </dgm:t>
    </dgm:pt>
    <dgm:pt modelId="{6883B6BA-13AF-4071-B06F-B177D0CA705E}" type="parTrans" cxnId="{9B81577A-B7C4-4713-A760-D24C64D3EE13}">
      <dgm:prSet/>
      <dgm:spPr/>
      <dgm:t>
        <a:bodyPr/>
        <a:lstStyle/>
        <a:p>
          <a:endParaRPr lang="en-US"/>
        </a:p>
      </dgm:t>
    </dgm:pt>
    <dgm:pt modelId="{0E731968-DEF1-44DF-8798-63D7F1F483FA}" type="sibTrans" cxnId="{9B81577A-B7C4-4713-A760-D24C64D3EE13}">
      <dgm:prSet/>
      <dgm:spPr/>
      <dgm:t>
        <a:bodyPr/>
        <a:lstStyle/>
        <a:p>
          <a:endParaRPr lang="en-US"/>
        </a:p>
      </dgm:t>
    </dgm:pt>
    <dgm:pt modelId="{9B1F01C6-FD47-4B6B-94CA-4905867B6F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dirty="0"/>
            <a:t>Post-intervention evaluation</a:t>
          </a:r>
          <a:endParaRPr lang="en-US" sz="1800" dirty="0"/>
        </a:p>
      </dgm:t>
    </dgm:pt>
    <dgm:pt modelId="{7A485FD2-F004-417B-94A9-C52E219CB6BE}" type="parTrans" cxnId="{5A79F9A4-9FFF-4333-84B2-E3F0CF39B346}">
      <dgm:prSet/>
      <dgm:spPr/>
      <dgm:t>
        <a:bodyPr/>
        <a:lstStyle/>
        <a:p>
          <a:endParaRPr lang="en-US"/>
        </a:p>
      </dgm:t>
    </dgm:pt>
    <dgm:pt modelId="{9A387453-8AB8-4935-BE3B-B84972E0E203}" type="sibTrans" cxnId="{5A79F9A4-9FFF-4333-84B2-E3F0CF39B346}">
      <dgm:prSet/>
      <dgm:spPr/>
      <dgm:t>
        <a:bodyPr/>
        <a:lstStyle/>
        <a:p>
          <a:endParaRPr lang="en-US"/>
        </a:p>
      </dgm:t>
    </dgm:pt>
    <dgm:pt modelId="{2F00AB16-C294-46B6-875D-0EE9F243719D}" type="pres">
      <dgm:prSet presAssocID="{8853F802-797A-4F2F-A4EA-738B18116481}" presName="root" presStyleCnt="0">
        <dgm:presLayoutVars>
          <dgm:dir/>
          <dgm:resizeHandles val="exact"/>
        </dgm:presLayoutVars>
      </dgm:prSet>
      <dgm:spPr/>
    </dgm:pt>
    <dgm:pt modelId="{81210A26-D906-4B97-9470-272C025A9B85}" type="pres">
      <dgm:prSet presAssocID="{2C315824-85E6-44B7-99A3-34CA8AC2552F}" presName="compNode" presStyleCnt="0"/>
      <dgm:spPr/>
    </dgm:pt>
    <dgm:pt modelId="{78FF01C6-E590-4F9B-AADF-52BD5531C260}" type="pres">
      <dgm:prSet presAssocID="{2C315824-85E6-44B7-99A3-34CA8AC2552F}" presName="bgRect" presStyleLbl="bgShp" presStyleIdx="0" presStyleCnt="3" custLinFactNeighborY="-10484"/>
      <dgm:spPr/>
    </dgm:pt>
    <dgm:pt modelId="{B5EB8510-DFEF-4EC3-AC56-5868DEFEE007}" type="pres">
      <dgm:prSet presAssocID="{2C315824-85E6-44B7-99A3-34CA8AC2552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16695A8-0D5A-489A-B6BA-8DE7E12E9C7E}" type="pres">
      <dgm:prSet presAssocID="{2C315824-85E6-44B7-99A3-34CA8AC2552F}" presName="spaceRect" presStyleCnt="0"/>
      <dgm:spPr/>
    </dgm:pt>
    <dgm:pt modelId="{397878FE-A909-4662-9959-549A18DD7119}" type="pres">
      <dgm:prSet presAssocID="{2C315824-85E6-44B7-99A3-34CA8AC2552F}" presName="parTx" presStyleLbl="revTx" presStyleIdx="0" presStyleCnt="6">
        <dgm:presLayoutVars>
          <dgm:chMax val="0"/>
          <dgm:chPref val="0"/>
        </dgm:presLayoutVars>
      </dgm:prSet>
      <dgm:spPr/>
    </dgm:pt>
    <dgm:pt modelId="{1C458CE6-6C35-4B8B-AFD0-BA939E8D2655}" type="pres">
      <dgm:prSet presAssocID="{2C315824-85E6-44B7-99A3-34CA8AC2552F}" presName="desTx" presStyleLbl="revTx" presStyleIdx="1" presStyleCnt="6" custScaleX="127250" custLinFactNeighborX="-17904" custLinFactNeighborY="598">
        <dgm:presLayoutVars/>
      </dgm:prSet>
      <dgm:spPr/>
    </dgm:pt>
    <dgm:pt modelId="{E3121141-DB59-4715-8397-E4A7D49F5FAB}" type="pres">
      <dgm:prSet presAssocID="{32EDEC53-BF37-48DF-85D1-9C8F05FCFD61}" presName="sibTrans" presStyleCnt="0"/>
      <dgm:spPr/>
    </dgm:pt>
    <dgm:pt modelId="{23BAFD9E-A20D-4B4F-905C-E3A5FF527B31}" type="pres">
      <dgm:prSet presAssocID="{F550885E-6BCE-4136-8EA4-D9109EDF3AEA}" presName="compNode" presStyleCnt="0"/>
      <dgm:spPr/>
    </dgm:pt>
    <dgm:pt modelId="{72FB16FD-7CFE-4B95-A2A3-E01A352A8D33}" type="pres">
      <dgm:prSet presAssocID="{F550885E-6BCE-4136-8EA4-D9109EDF3AEA}" presName="bgRect" presStyleLbl="bgShp" presStyleIdx="1" presStyleCnt="3"/>
      <dgm:spPr/>
    </dgm:pt>
    <dgm:pt modelId="{26373D5A-411E-4C56-A679-40DE87D9933D}" type="pres">
      <dgm:prSet presAssocID="{F550885E-6BCE-4136-8EA4-D9109EDF3A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FBBA3AF-856F-4C0D-B3ED-265544ED3606}" type="pres">
      <dgm:prSet presAssocID="{F550885E-6BCE-4136-8EA4-D9109EDF3AEA}" presName="spaceRect" presStyleCnt="0"/>
      <dgm:spPr/>
    </dgm:pt>
    <dgm:pt modelId="{24FC291F-1F4F-4762-839F-369B420FA371}" type="pres">
      <dgm:prSet presAssocID="{F550885E-6BCE-4136-8EA4-D9109EDF3AEA}" presName="parTx" presStyleLbl="revTx" presStyleIdx="2" presStyleCnt="6" custScaleX="99872">
        <dgm:presLayoutVars>
          <dgm:chMax val="0"/>
          <dgm:chPref val="0"/>
        </dgm:presLayoutVars>
      </dgm:prSet>
      <dgm:spPr/>
    </dgm:pt>
    <dgm:pt modelId="{F73C8C82-00EE-4B9F-8AAD-AF977140996B}" type="pres">
      <dgm:prSet presAssocID="{F550885E-6BCE-4136-8EA4-D9109EDF3AEA}" presName="desTx" presStyleLbl="revTx" presStyleIdx="3" presStyleCnt="6" custScaleX="137002" custLinFactNeighborX="-11948" custLinFactNeighborY="-1192">
        <dgm:presLayoutVars/>
      </dgm:prSet>
      <dgm:spPr/>
    </dgm:pt>
    <dgm:pt modelId="{F421C9C0-73E7-4FC8-8F7A-E83CA951C2ED}" type="pres">
      <dgm:prSet presAssocID="{0A43CE1A-F125-466D-8380-700E712430AD}" presName="sibTrans" presStyleCnt="0"/>
      <dgm:spPr/>
    </dgm:pt>
    <dgm:pt modelId="{C0C283FC-094C-4A7D-A037-AFE0DD9833F4}" type="pres">
      <dgm:prSet presAssocID="{5556C245-417B-42F1-9FCF-1904814E1971}" presName="compNode" presStyleCnt="0"/>
      <dgm:spPr/>
    </dgm:pt>
    <dgm:pt modelId="{E1B238D4-7171-447B-B776-83B569D38614}" type="pres">
      <dgm:prSet presAssocID="{5556C245-417B-42F1-9FCF-1904814E1971}" presName="bgRect" presStyleLbl="bgShp" presStyleIdx="2" presStyleCnt="3"/>
      <dgm:spPr/>
    </dgm:pt>
    <dgm:pt modelId="{6CF35FDC-B152-412F-8551-2BC28ED2FA47}" type="pres">
      <dgm:prSet presAssocID="{5556C245-417B-42F1-9FCF-1904814E19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1D661B6-90EA-4649-A50F-691974859053}" type="pres">
      <dgm:prSet presAssocID="{5556C245-417B-42F1-9FCF-1904814E1971}" presName="spaceRect" presStyleCnt="0"/>
      <dgm:spPr/>
    </dgm:pt>
    <dgm:pt modelId="{835AFE1C-5C8E-4A0D-A2FF-A77845471C9B}" type="pres">
      <dgm:prSet presAssocID="{5556C245-417B-42F1-9FCF-1904814E1971}" presName="parTx" presStyleLbl="revTx" presStyleIdx="4" presStyleCnt="6">
        <dgm:presLayoutVars>
          <dgm:chMax val="0"/>
          <dgm:chPref val="0"/>
        </dgm:presLayoutVars>
      </dgm:prSet>
      <dgm:spPr/>
    </dgm:pt>
    <dgm:pt modelId="{5A218B59-6CCB-4082-909F-A2636320E3AE}" type="pres">
      <dgm:prSet presAssocID="{5556C245-417B-42F1-9FCF-1904814E1971}" presName="desTx" presStyleLbl="revTx" presStyleIdx="5" presStyleCnt="6" custScaleX="121860" custLinFactNeighborX="-24130" custLinFactNeighborY="-41">
        <dgm:presLayoutVars/>
      </dgm:prSet>
      <dgm:spPr/>
    </dgm:pt>
  </dgm:ptLst>
  <dgm:cxnLst>
    <dgm:cxn modelId="{3F310114-86E6-4A63-BADF-D6E560831300}" type="presOf" srcId="{36323B86-E417-49E2-B589-E3AA956F241E}" destId="{F73C8C82-00EE-4B9F-8AAD-AF977140996B}" srcOrd="0" destOrd="1" presId="urn:microsoft.com/office/officeart/2018/2/layout/IconVerticalSolidList"/>
    <dgm:cxn modelId="{A52E6C1A-2794-46A3-8534-AA611422A386}" type="presOf" srcId="{ECFDF246-7AFA-4E6F-951F-EB49C8AF519C}" destId="{F73C8C82-00EE-4B9F-8AAD-AF977140996B}" srcOrd="0" destOrd="0" presId="urn:microsoft.com/office/officeart/2018/2/layout/IconVerticalSolidList"/>
    <dgm:cxn modelId="{521B401C-D2E0-4979-B690-C76EF4619DFD}" type="presOf" srcId="{A5A13C1A-8A9B-4120-B5E1-6ADD74F06AAB}" destId="{1C458CE6-6C35-4B8B-AFD0-BA939E8D2655}" srcOrd="0" destOrd="0" presId="urn:microsoft.com/office/officeart/2018/2/layout/IconVerticalSolidList"/>
    <dgm:cxn modelId="{3AB8B61E-E69B-4947-92D3-31E704E1B66C}" type="presOf" srcId="{9B1F01C6-FD47-4B6B-94CA-4905867B6FC8}" destId="{5A218B59-6CCB-4082-909F-A2636320E3AE}" srcOrd="0" destOrd="1" presId="urn:microsoft.com/office/officeart/2018/2/layout/IconVerticalSolidList"/>
    <dgm:cxn modelId="{74F42B34-C4B7-4D43-9C22-040A11AC26CE}" type="presOf" srcId="{A469DB17-352A-4C10-B50C-6EA34280E123}" destId="{5A218B59-6CCB-4082-909F-A2636320E3AE}" srcOrd="0" destOrd="0" presId="urn:microsoft.com/office/officeart/2018/2/layout/IconVerticalSolidList"/>
    <dgm:cxn modelId="{9FC99734-DB02-48C0-9C2E-37C4A7DCB8E9}" type="presOf" srcId="{1B4EEBFF-1E11-4D32-8CF9-5794ED9244C6}" destId="{1C458CE6-6C35-4B8B-AFD0-BA939E8D2655}" srcOrd="0" destOrd="1" presId="urn:microsoft.com/office/officeart/2018/2/layout/IconVerticalSolidList"/>
    <dgm:cxn modelId="{8F890437-3FE3-4D17-BB18-EFF056BF6337}" srcId="{8853F802-797A-4F2F-A4EA-738B18116481}" destId="{F550885E-6BCE-4136-8EA4-D9109EDF3AEA}" srcOrd="1" destOrd="0" parTransId="{43528BCE-BC5B-4976-819B-F80D07B3D0CE}" sibTransId="{0A43CE1A-F125-466D-8380-700E712430AD}"/>
    <dgm:cxn modelId="{DE30F863-66C7-47CB-8529-CB2F78E9FBA2}" srcId="{F550885E-6BCE-4136-8EA4-D9109EDF3AEA}" destId="{36323B86-E417-49E2-B589-E3AA956F241E}" srcOrd="1" destOrd="0" parTransId="{448406BC-45DE-4848-B14C-321ADC851CD2}" sibTransId="{8BF72FF8-F839-4D7C-8398-7FF15CF83CD8}"/>
    <dgm:cxn modelId="{1E4D0C44-52FE-4886-A49B-C51FD1D9130D}" srcId="{2C315824-85E6-44B7-99A3-34CA8AC2552F}" destId="{A5A13C1A-8A9B-4120-B5E1-6ADD74F06AAB}" srcOrd="0" destOrd="0" parTransId="{1685E705-7501-4B3A-A401-B83548282662}" sibTransId="{17E2E367-26FF-427C-B14D-7D6720DC8EB0}"/>
    <dgm:cxn modelId="{02433649-DEBC-49CC-AA42-48D2AC5AC77D}" type="presOf" srcId="{8853F802-797A-4F2F-A4EA-738B18116481}" destId="{2F00AB16-C294-46B6-875D-0EE9F243719D}" srcOrd="0" destOrd="0" presId="urn:microsoft.com/office/officeart/2018/2/layout/IconVerticalSolidList"/>
    <dgm:cxn modelId="{D0B0A157-FA8B-4CF4-A7E2-5310020CB653}" type="presOf" srcId="{5556C245-417B-42F1-9FCF-1904814E1971}" destId="{835AFE1C-5C8E-4A0D-A2FF-A77845471C9B}" srcOrd="0" destOrd="0" presId="urn:microsoft.com/office/officeart/2018/2/layout/IconVerticalSolidList"/>
    <dgm:cxn modelId="{9B81577A-B7C4-4713-A760-D24C64D3EE13}" srcId="{5556C245-417B-42F1-9FCF-1904814E1971}" destId="{A469DB17-352A-4C10-B50C-6EA34280E123}" srcOrd="0" destOrd="0" parTransId="{6883B6BA-13AF-4071-B06F-B177D0CA705E}" sibTransId="{0E731968-DEF1-44DF-8798-63D7F1F483FA}"/>
    <dgm:cxn modelId="{8AB56497-42D9-4D13-91AB-036B94F949F3}" srcId="{F550885E-6BCE-4136-8EA4-D9109EDF3AEA}" destId="{ECFDF246-7AFA-4E6F-951F-EB49C8AF519C}" srcOrd="0" destOrd="0" parTransId="{6891D1C4-E299-41CA-8B9F-0CB3224E63EE}" sibTransId="{0A71B8D4-6AFA-43D4-A302-CC12F68BD339}"/>
    <dgm:cxn modelId="{5A79F9A4-9FFF-4333-84B2-E3F0CF39B346}" srcId="{5556C245-417B-42F1-9FCF-1904814E1971}" destId="{9B1F01C6-FD47-4B6B-94CA-4905867B6FC8}" srcOrd="1" destOrd="0" parTransId="{7A485FD2-F004-417B-94A9-C52E219CB6BE}" sibTransId="{9A387453-8AB8-4935-BE3B-B84972E0E203}"/>
    <dgm:cxn modelId="{7BB1ECB6-8269-4A9F-8ADF-8CC0EAE2ABBD}" srcId="{8853F802-797A-4F2F-A4EA-738B18116481}" destId="{2C315824-85E6-44B7-99A3-34CA8AC2552F}" srcOrd="0" destOrd="0" parTransId="{4AC005BD-AE06-4A2D-83CB-B523B9D1C6CB}" sibTransId="{32EDEC53-BF37-48DF-85D1-9C8F05FCFD61}"/>
    <dgm:cxn modelId="{8E58ECCF-61D4-43F8-BC14-5546C5A811E4}" type="presOf" srcId="{128FBFE9-77F7-4180-A7BC-52CEEDD60998}" destId="{F73C8C82-00EE-4B9F-8AAD-AF977140996B}" srcOrd="0" destOrd="2" presId="urn:microsoft.com/office/officeart/2018/2/layout/IconVerticalSolidList"/>
    <dgm:cxn modelId="{CDAFEAE0-7075-4463-82E2-A2AA2F0BF7A1}" srcId="{F550885E-6BCE-4136-8EA4-D9109EDF3AEA}" destId="{128FBFE9-77F7-4180-A7BC-52CEEDD60998}" srcOrd="2" destOrd="0" parTransId="{83A1FF01-2BE7-4AE5-AD41-3DF9700A0472}" sibTransId="{6A39E058-53D1-42FE-ABDA-B15E8083F5BC}"/>
    <dgm:cxn modelId="{4875C8E2-B159-4485-A1ED-610909F23D8E}" srcId="{2C315824-85E6-44B7-99A3-34CA8AC2552F}" destId="{1B4EEBFF-1E11-4D32-8CF9-5794ED9244C6}" srcOrd="1" destOrd="0" parTransId="{007E1025-41A8-4B06-ACB7-01CEC3FD1C31}" sibTransId="{F73E9D22-4A62-40DE-BD22-A17D53B32F45}"/>
    <dgm:cxn modelId="{8CF4D8E3-4352-402A-A72B-139445CDAD70}" srcId="{8853F802-797A-4F2F-A4EA-738B18116481}" destId="{5556C245-417B-42F1-9FCF-1904814E1971}" srcOrd="2" destOrd="0" parTransId="{EE398288-EF3A-4AC2-A381-D8F6447F2FE7}" sibTransId="{70F3EDD2-2EBC-497B-97DE-21EDD6F133EC}"/>
    <dgm:cxn modelId="{F0E300EE-9D32-4514-887E-19B54851D3C6}" type="presOf" srcId="{2C315824-85E6-44B7-99A3-34CA8AC2552F}" destId="{397878FE-A909-4662-9959-549A18DD7119}" srcOrd="0" destOrd="0" presId="urn:microsoft.com/office/officeart/2018/2/layout/IconVerticalSolidList"/>
    <dgm:cxn modelId="{8B8D04FF-DCE2-4339-9381-ADFD12596376}" type="presOf" srcId="{F550885E-6BCE-4136-8EA4-D9109EDF3AEA}" destId="{24FC291F-1F4F-4762-839F-369B420FA371}" srcOrd="0" destOrd="0" presId="urn:microsoft.com/office/officeart/2018/2/layout/IconVerticalSolidList"/>
    <dgm:cxn modelId="{7694465D-2BB9-491E-8DFF-B9AFD97F6932}" type="presParOf" srcId="{2F00AB16-C294-46B6-875D-0EE9F243719D}" destId="{81210A26-D906-4B97-9470-272C025A9B85}" srcOrd="0" destOrd="0" presId="urn:microsoft.com/office/officeart/2018/2/layout/IconVerticalSolidList"/>
    <dgm:cxn modelId="{E2CEB4F0-A65D-45E1-99B8-DE8CB81ACF93}" type="presParOf" srcId="{81210A26-D906-4B97-9470-272C025A9B85}" destId="{78FF01C6-E590-4F9B-AADF-52BD5531C260}" srcOrd="0" destOrd="0" presId="urn:microsoft.com/office/officeart/2018/2/layout/IconVerticalSolidList"/>
    <dgm:cxn modelId="{20801B25-A4B2-400B-B10E-0C9699878D91}" type="presParOf" srcId="{81210A26-D906-4B97-9470-272C025A9B85}" destId="{B5EB8510-DFEF-4EC3-AC56-5868DEFEE007}" srcOrd="1" destOrd="0" presId="urn:microsoft.com/office/officeart/2018/2/layout/IconVerticalSolidList"/>
    <dgm:cxn modelId="{1C783464-D2FD-4124-ADFD-3067113BD12B}" type="presParOf" srcId="{81210A26-D906-4B97-9470-272C025A9B85}" destId="{F16695A8-0D5A-489A-B6BA-8DE7E12E9C7E}" srcOrd="2" destOrd="0" presId="urn:microsoft.com/office/officeart/2018/2/layout/IconVerticalSolidList"/>
    <dgm:cxn modelId="{6F26F4AE-1887-4A3B-929B-99B410D57E7D}" type="presParOf" srcId="{81210A26-D906-4B97-9470-272C025A9B85}" destId="{397878FE-A909-4662-9959-549A18DD7119}" srcOrd="3" destOrd="0" presId="urn:microsoft.com/office/officeart/2018/2/layout/IconVerticalSolidList"/>
    <dgm:cxn modelId="{6DDC965D-E218-4D8A-B0F8-31FE01E788DA}" type="presParOf" srcId="{81210A26-D906-4B97-9470-272C025A9B85}" destId="{1C458CE6-6C35-4B8B-AFD0-BA939E8D2655}" srcOrd="4" destOrd="0" presId="urn:microsoft.com/office/officeart/2018/2/layout/IconVerticalSolidList"/>
    <dgm:cxn modelId="{792D40AA-D7E0-4E4A-8249-A522DEB39169}" type="presParOf" srcId="{2F00AB16-C294-46B6-875D-0EE9F243719D}" destId="{E3121141-DB59-4715-8397-E4A7D49F5FAB}" srcOrd="1" destOrd="0" presId="urn:microsoft.com/office/officeart/2018/2/layout/IconVerticalSolidList"/>
    <dgm:cxn modelId="{B6DF68A5-735B-441F-B12B-23436C8EB217}" type="presParOf" srcId="{2F00AB16-C294-46B6-875D-0EE9F243719D}" destId="{23BAFD9E-A20D-4B4F-905C-E3A5FF527B31}" srcOrd="2" destOrd="0" presId="urn:microsoft.com/office/officeart/2018/2/layout/IconVerticalSolidList"/>
    <dgm:cxn modelId="{538125B9-657B-4E6C-99BD-3436062CBAEC}" type="presParOf" srcId="{23BAFD9E-A20D-4B4F-905C-E3A5FF527B31}" destId="{72FB16FD-7CFE-4B95-A2A3-E01A352A8D33}" srcOrd="0" destOrd="0" presId="urn:microsoft.com/office/officeart/2018/2/layout/IconVerticalSolidList"/>
    <dgm:cxn modelId="{EFE886C4-3CF1-4735-8C11-EDA6AD5988D4}" type="presParOf" srcId="{23BAFD9E-A20D-4B4F-905C-E3A5FF527B31}" destId="{26373D5A-411E-4C56-A679-40DE87D9933D}" srcOrd="1" destOrd="0" presId="urn:microsoft.com/office/officeart/2018/2/layout/IconVerticalSolidList"/>
    <dgm:cxn modelId="{A355471F-6457-4951-BF72-3317B983A3ED}" type="presParOf" srcId="{23BAFD9E-A20D-4B4F-905C-E3A5FF527B31}" destId="{9FBBA3AF-856F-4C0D-B3ED-265544ED3606}" srcOrd="2" destOrd="0" presId="urn:microsoft.com/office/officeart/2018/2/layout/IconVerticalSolidList"/>
    <dgm:cxn modelId="{58B279E0-EA1A-410F-9438-D609954FFD17}" type="presParOf" srcId="{23BAFD9E-A20D-4B4F-905C-E3A5FF527B31}" destId="{24FC291F-1F4F-4762-839F-369B420FA371}" srcOrd="3" destOrd="0" presId="urn:microsoft.com/office/officeart/2018/2/layout/IconVerticalSolidList"/>
    <dgm:cxn modelId="{1FD93BB2-431C-461A-B691-BBEF9D124092}" type="presParOf" srcId="{23BAFD9E-A20D-4B4F-905C-E3A5FF527B31}" destId="{F73C8C82-00EE-4B9F-8AAD-AF977140996B}" srcOrd="4" destOrd="0" presId="urn:microsoft.com/office/officeart/2018/2/layout/IconVerticalSolidList"/>
    <dgm:cxn modelId="{B2A950E4-4FF7-4E57-B429-B95DB4F48FA3}" type="presParOf" srcId="{2F00AB16-C294-46B6-875D-0EE9F243719D}" destId="{F421C9C0-73E7-4FC8-8F7A-E83CA951C2ED}" srcOrd="3" destOrd="0" presId="urn:microsoft.com/office/officeart/2018/2/layout/IconVerticalSolidList"/>
    <dgm:cxn modelId="{C6F562CC-2721-4BC8-BA6B-0E2B2F7A4775}" type="presParOf" srcId="{2F00AB16-C294-46B6-875D-0EE9F243719D}" destId="{C0C283FC-094C-4A7D-A037-AFE0DD9833F4}" srcOrd="4" destOrd="0" presId="urn:microsoft.com/office/officeart/2018/2/layout/IconVerticalSolidList"/>
    <dgm:cxn modelId="{74239419-CC23-42E4-9AC4-CAD9C31246F0}" type="presParOf" srcId="{C0C283FC-094C-4A7D-A037-AFE0DD9833F4}" destId="{E1B238D4-7171-447B-B776-83B569D38614}" srcOrd="0" destOrd="0" presId="urn:microsoft.com/office/officeart/2018/2/layout/IconVerticalSolidList"/>
    <dgm:cxn modelId="{3A7AC2CB-A853-4BA6-B979-E2405DA299E5}" type="presParOf" srcId="{C0C283FC-094C-4A7D-A037-AFE0DD9833F4}" destId="{6CF35FDC-B152-412F-8551-2BC28ED2FA47}" srcOrd="1" destOrd="0" presId="urn:microsoft.com/office/officeart/2018/2/layout/IconVerticalSolidList"/>
    <dgm:cxn modelId="{56954784-B965-4F79-9E1D-7C5FC2F1CD38}" type="presParOf" srcId="{C0C283FC-094C-4A7D-A037-AFE0DD9833F4}" destId="{21D661B6-90EA-4649-A50F-691974859053}" srcOrd="2" destOrd="0" presId="urn:microsoft.com/office/officeart/2018/2/layout/IconVerticalSolidList"/>
    <dgm:cxn modelId="{76552802-311B-4BC7-A60D-232E3B450037}" type="presParOf" srcId="{C0C283FC-094C-4A7D-A037-AFE0DD9833F4}" destId="{835AFE1C-5C8E-4A0D-A2FF-A77845471C9B}" srcOrd="3" destOrd="0" presId="urn:microsoft.com/office/officeart/2018/2/layout/IconVerticalSolidList"/>
    <dgm:cxn modelId="{F7E0AAA6-5893-4EF4-9A44-00A5210A2689}" type="presParOf" srcId="{C0C283FC-094C-4A7D-A037-AFE0DD9833F4}" destId="{5A218B59-6CCB-4082-909F-A2636320E3A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A28C-B800-48ED-AD8A-0F01C981D04D}">
      <dsp:nvSpPr>
        <dsp:cNvPr id="0" name=""/>
        <dsp:cNvSpPr/>
      </dsp:nvSpPr>
      <dsp:spPr>
        <a:xfrm>
          <a:off x="1913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Associate Lecturer Focus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(</a:t>
          </a:r>
          <a:r>
            <a:rPr lang="en-GB" sz="1800" b="0" kern="1200" dirty="0" err="1"/>
            <a:t>SiSE</a:t>
          </a:r>
          <a:r>
            <a:rPr lang="en-GB" sz="1800" b="0" kern="1200" dirty="0"/>
            <a:t> theme)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 dirty="0"/>
        </a:p>
      </dsp:txBody>
      <dsp:txXfrm>
        <a:off x="1913" y="1735897"/>
        <a:ext cx="2005821" cy="1735897"/>
      </dsp:txXfrm>
    </dsp:sp>
    <dsp:sp modelId="{D4101666-9E06-4521-9813-42358A16D1FE}">
      <dsp:nvSpPr>
        <dsp:cNvPr id="0" name=""/>
        <dsp:cNvSpPr/>
      </dsp:nvSpPr>
      <dsp:spPr>
        <a:xfrm>
          <a:off x="560221" y="237479"/>
          <a:ext cx="857268" cy="8572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2650-E38D-4AB1-AA62-ED3B80D83BF6}">
      <dsp:nvSpPr>
        <dsp:cNvPr id="0" name=""/>
        <dsp:cNvSpPr/>
      </dsp:nvSpPr>
      <dsp:spPr>
        <a:xfrm>
          <a:off x="2067909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Student Support Team Focus Group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(Non-</a:t>
          </a:r>
          <a:r>
            <a:rPr lang="en-GB" sz="1800" b="0" kern="1200" dirty="0" err="1"/>
            <a:t>SiSE</a:t>
          </a:r>
          <a:r>
            <a:rPr lang="en-GB" sz="1800" b="0" kern="1200" dirty="0"/>
            <a:t> theme)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b="0" i="1" kern="1200" dirty="0"/>
        </a:p>
      </dsp:txBody>
      <dsp:txXfrm>
        <a:off x="2067909" y="1735897"/>
        <a:ext cx="2005821" cy="1735897"/>
      </dsp:txXfrm>
    </dsp:sp>
    <dsp:sp modelId="{F8A0E9E6-FCAB-4A55-8419-D7F06EF7650A}">
      <dsp:nvSpPr>
        <dsp:cNvPr id="0" name=""/>
        <dsp:cNvSpPr/>
      </dsp:nvSpPr>
      <dsp:spPr>
        <a:xfrm>
          <a:off x="2624700" y="246402"/>
          <a:ext cx="918628" cy="9186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90A4B-A9B1-4F6D-8BBE-F08ED3C5C256}">
      <dsp:nvSpPr>
        <dsp:cNvPr id="0" name=""/>
        <dsp:cNvSpPr/>
      </dsp:nvSpPr>
      <dsp:spPr>
        <a:xfrm>
          <a:off x="4133906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Quantitative Data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(OU data)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i="1" kern="1200" dirty="0"/>
        </a:p>
      </dsp:txBody>
      <dsp:txXfrm>
        <a:off x="4133906" y="1735897"/>
        <a:ext cx="2005821" cy="1735897"/>
      </dsp:txXfrm>
    </dsp:sp>
    <dsp:sp modelId="{4992A6E8-34FE-46A9-84F2-758EDE692530}">
      <dsp:nvSpPr>
        <dsp:cNvPr id="0" name=""/>
        <dsp:cNvSpPr/>
      </dsp:nvSpPr>
      <dsp:spPr>
        <a:xfrm>
          <a:off x="4664308" y="246402"/>
          <a:ext cx="918628" cy="9186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5B227-FB89-4C1C-8020-499D457BF54C}">
      <dsp:nvSpPr>
        <dsp:cNvPr id="0" name=""/>
        <dsp:cNvSpPr/>
      </dsp:nvSpPr>
      <dsp:spPr>
        <a:xfrm>
          <a:off x="6199902" y="0"/>
          <a:ext cx="2005821" cy="4339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Student survey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(Non-</a:t>
          </a:r>
          <a:r>
            <a:rPr lang="en-GB" sz="1800" kern="1200" dirty="0" err="1"/>
            <a:t>SiSE</a:t>
          </a:r>
          <a:r>
            <a:rPr lang="en-GB" sz="1800" kern="1200" dirty="0"/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6199902" y="1735897"/>
        <a:ext cx="2005821" cy="1735897"/>
      </dsp:txXfrm>
    </dsp:sp>
    <dsp:sp modelId="{E9AA0226-1CA3-467C-ACFB-4510FF2DF945}">
      <dsp:nvSpPr>
        <dsp:cNvPr id="0" name=""/>
        <dsp:cNvSpPr/>
      </dsp:nvSpPr>
      <dsp:spPr>
        <a:xfrm>
          <a:off x="6767040" y="216004"/>
          <a:ext cx="871546" cy="9382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04ED-1A88-4540-A8E8-4D92CE07CBC7}">
      <dsp:nvSpPr>
        <dsp:cNvPr id="0" name=""/>
        <dsp:cNvSpPr/>
      </dsp:nvSpPr>
      <dsp:spPr>
        <a:xfrm>
          <a:off x="253097" y="3507910"/>
          <a:ext cx="7551026" cy="650961"/>
        </a:xfrm>
        <a:prstGeom prst="leftRight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72695-8134-49D0-85F7-6BEFDADFB445}">
      <dsp:nvSpPr>
        <dsp:cNvPr id="0" name=""/>
        <dsp:cNvSpPr/>
      </dsp:nvSpPr>
      <dsp:spPr>
        <a:xfrm>
          <a:off x="1017362" y="0"/>
          <a:ext cx="3366538" cy="336649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ALs (</a:t>
          </a:r>
          <a:r>
            <a:rPr lang="en-GB" sz="2000" b="1" kern="1200" dirty="0" err="1"/>
            <a:t>SiSE</a:t>
          </a:r>
          <a:r>
            <a:rPr lang="en-GB" sz="2000" b="1" kern="1200" dirty="0"/>
            <a:t>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Blended use often impossible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Poor interactivity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Lack of AL info and support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510380" y="493011"/>
        <a:ext cx="2380502" cy="2380468"/>
      </dsp:txXfrm>
    </dsp:sp>
    <dsp:sp modelId="{CEE51EC3-4F12-4219-80F8-05E79D05D971}">
      <dsp:nvSpPr>
        <dsp:cNvPr id="0" name=""/>
        <dsp:cNvSpPr/>
      </dsp:nvSpPr>
      <dsp:spPr>
        <a:xfrm>
          <a:off x="2885821" y="2245261"/>
          <a:ext cx="3366538" cy="3366490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Both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- Late delivery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- Poor organisation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</dsp:txBody>
      <dsp:txXfrm>
        <a:off x="3378839" y="2738272"/>
        <a:ext cx="2380502" cy="2380468"/>
      </dsp:txXfrm>
    </dsp:sp>
    <dsp:sp modelId="{C2787289-D3F1-46F6-8E07-29C892AB5706}">
      <dsp:nvSpPr>
        <dsp:cNvPr id="0" name=""/>
        <dsp:cNvSpPr/>
      </dsp:nvSpPr>
      <dsp:spPr>
        <a:xfrm>
          <a:off x="4569091" y="0"/>
          <a:ext cx="3366538" cy="33664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SST (Print pack users)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Blended use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Few complaints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Viable work-arounds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5062109" y="493011"/>
        <a:ext cx="2380502" cy="238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F01C6-E590-4F9B-AADF-52BD5531C260}">
      <dsp:nvSpPr>
        <dsp:cNvPr id="0" name=""/>
        <dsp:cNvSpPr/>
      </dsp:nvSpPr>
      <dsp:spPr>
        <a:xfrm>
          <a:off x="-380403" y="0"/>
          <a:ext cx="10454325" cy="1372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B8510-DFEF-4EC3-AC56-5868DEFEE007}">
      <dsp:nvSpPr>
        <dsp:cNvPr id="0" name=""/>
        <dsp:cNvSpPr/>
      </dsp:nvSpPr>
      <dsp:spPr>
        <a:xfrm>
          <a:off x="34772" y="316447"/>
          <a:ext cx="754865" cy="754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878FE-A909-4662-9959-549A18DD7119}">
      <dsp:nvSpPr>
        <dsp:cNvPr id="0" name=""/>
        <dsp:cNvSpPr/>
      </dsp:nvSpPr>
      <dsp:spPr>
        <a:xfrm>
          <a:off x="1204814" y="7638"/>
          <a:ext cx="4704446" cy="13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5" tIns="145255" rIns="145255" bIns="1452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Positives</a:t>
          </a:r>
          <a:endParaRPr lang="en-US" sz="2000" kern="1200" dirty="0"/>
        </a:p>
      </dsp:txBody>
      <dsp:txXfrm>
        <a:off x="1204814" y="7638"/>
        <a:ext cx="4704446" cy="1372483"/>
      </dsp:txXfrm>
    </dsp:sp>
    <dsp:sp modelId="{1C458CE6-6C35-4B8B-AFD0-BA939E8D2655}">
      <dsp:nvSpPr>
        <dsp:cNvPr id="0" name=""/>
        <dsp:cNvSpPr/>
      </dsp:nvSpPr>
      <dsp:spPr>
        <a:xfrm>
          <a:off x="4597163" y="15846"/>
          <a:ext cx="5295585" cy="13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5" tIns="145255" rIns="145255" bIns="145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Very valuable in blended context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Enable study when no online access</a:t>
          </a:r>
          <a:endParaRPr lang="en-US" sz="1800" kern="1200" dirty="0"/>
        </a:p>
      </dsp:txBody>
      <dsp:txXfrm>
        <a:off x="4597163" y="15846"/>
        <a:ext cx="5295585" cy="1372483"/>
      </dsp:txXfrm>
    </dsp:sp>
    <dsp:sp modelId="{72FB16FD-7CFE-4B95-A2A3-E01A352A8D33}">
      <dsp:nvSpPr>
        <dsp:cNvPr id="0" name=""/>
        <dsp:cNvSpPr/>
      </dsp:nvSpPr>
      <dsp:spPr>
        <a:xfrm>
          <a:off x="-380403" y="1723243"/>
          <a:ext cx="10454325" cy="1372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3D5A-411E-4C56-A679-40DE87D9933D}">
      <dsp:nvSpPr>
        <dsp:cNvPr id="0" name=""/>
        <dsp:cNvSpPr/>
      </dsp:nvSpPr>
      <dsp:spPr>
        <a:xfrm>
          <a:off x="34772" y="2032052"/>
          <a:ext cx="754865" cy="754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291F-1F4F-4762-839F-369B420FA371}">
      <dsp:nvSpPr>
        <dsp:cNvPr id="0" name=""/>
        <dsp:cNvSpPr/>
      </dsp:nvSpPr>
      <dsp:spPr>
        <a:xfrm>
          <a:off x="1207821" y="1723243"/>
          <a:ext cx="4692411" cy="13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5" tIns="145255" rIns="145255" bIns="1452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Improvements /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Recommendations</a:t>
          </a:r>
          <a:endParaRPr lang="en-US" sz="2000" kern="1200" dirty="0"/>
        </a:p>
      </dsp:txBody>
      <dsp:txXfrm>
        <a:off x="1207821" y="1723243"/>
        <a:ext cx="4692411" cy="1372483"/>
      </dsp:txXfrm>
    </dsp:sp>
    <dsp:sp modelId="{F73C8C82-00EE-4B9F-8AAD-AF977140996B}">
      <dsp:nvSpPr>
        <dsp:cNvPr id="0" name=""/>
        <dsp:cNvSpPr/>
      </dsp:nvSpPr>
      <dsp:spPr>
        <a:xfrm>
          <a:off x="4636086" y="1706883"/>
          <a:ext cx="5701420" cy="13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5" tIns="145255" rIns="145255" bIns="145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Timely delivery / better organisation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More support for students &amp; ALs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Better interactive adaptations</a:t>
          </a:r>
          <a:endParaRPr lang="en-US" sz="1800" kern="1200" dirty="0"/>
        </a:p>
      </dsp:txBody>
      <dsp:txXfrm>
        <a:off x="4636086" y="1706883"/>
        <a:ext cx="5701420" cy="1372483"/>
      </dsp:txXfrm>
    </dsp:sp>
    <dsp:sp modelId="{E1B238D4-7171-447B-B776-83B569D38614}">
      <dsp:nvSpPr>
        <dsp:cNvPr id="0" name=""/>
        <dsp:cNvSpPr/>
      </dsp:nvSpPr>
      <dsp:spPr>
        <a:xfrm>
          <a:off x="-380403" y="3438847"/>
          <a:ext cx="10454325" cy="1372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5FDC-B152-412F-8551-2BC28ED2FA47}">
      <dsp:nvSpPr>
        <dsp:cNvPr id="0" name=""/>
        <dsp:cNvSpPr/>
      </dsp:nvSpPr>
      <dsp:spPr>
        <a:xfrm>
          <a:off x="34772" y="3747656"/>
          <a:ext cx="754865" cy="754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AFE1C-5C8E-4A0D-A2FF-A77845471C9B}">
      <dsp:nvSpPr>
        <dsp:cNvPr id="0" name=""/>
        <dsp:cNvSpPr/>
      </dsp:nvSpPr>
      <dsp:spPr>
        <a:xfrm>
          <a:off x="1204814" y="3438847"/>
          <a:ext cx="4704446" cy="13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5" tIns="145255" rIns="145255" bIns="14525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Current</a:t>
          </a:r>
          <a:r>
            <a:rPr lang="fr-FR" sz="2000" b="1" kern="1200" dirty="0"/>
            <a:t> and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next</a:t>
          </a:r>
          <a:r>
            <a:rPr lang="fr-FR" sz="2000" b="1" kern="1200" dirty="0"/>
            <a:t> steps</a:t>
          </a:r>
          <a:endParaRPr lang="en-US" sz="2000" kern="1200" dirty="0"/>
        </a:p>
      </dsp:txBody>
      <dsp:txXfrm>
        <a:off x="1204814" y="3438847"/>
        <a:ext cx="4704446" cy="1372483"/>
      </dsp:txXfrm>
    </dsp:sp>
    <dsp:sp modelId="{5A218B59-6CCB-4082-909F-A2636320E3AE}">
      <dsp:nvSpPr>
        <dsp:cNvPr id="0" name=""/>
        <dsp:cNvSpPr/>
      </dsp:nvSpPr>
      <dsp:spPr>
        <a:xfrm>
          <a:off x="4450218" y="3438284"/>
          <a:ext cx="5071277" cy="1372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255" tIns="145255" rIns="145255" bIns="14525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ALs</a:t>
          </a:r>
          <a:r>
            <a:rPr lang="fr-FR" sz="1800" kern="1200" dirty="0"/>
            <a:t> </a:t>
          </a:r>
          <a:r>
            <a:rPr lang="fr-FR" sz="1800" kern="1200" dirty="0" err="1"/>
            <a:t>working</a:t>
          </a:r>
          <a:r>
            <a:rPr lang="fr-FR" sz="1800" kern="1200" dirty="0"/>
            <a:t> as champions in 22J on S112 and S206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Post-intervention evaluation</a:t>
          </a:r>
          <a:endParaRPr lang="en-US" sz="1800" kern="1200" dirty="0"/>
        </a:p>
      </dsp:txBody>
      <dsp:txXfrm>
        <a:off x="4450218" y="3438284"/>
        <a:ext cx="5071277" cy="1372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13/04/2023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8856257.2016.1254964" TargetMode="External"/><Relationship Id="rId2" Type="http://schemas.openxmlformats.org/officeDocument/2006/relationships/hyperlink" Target="https://doi.org/10.1080/03075079.2018.145085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open.ac.uk/about/main/strategy-and-policies/policies-and-statements/website-accessibility-open-university" TargetMode="External"/><Relationship Id="rId5" Type="http://schemas.openxmlformats.org/officeDocument/2006/relationships/hyperlink" Target="https://www.open.ac.uk/about/main/strategy-and-policies/facts-and-figures" TargetMode="External"/><Relationship Id="rId4" Type="http://schemas.openxmlformats.org/officeDocument/2006/relationships/hyperlink" Target="https://doi.org/10.1080/02680513.2015.101352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iona.Aiken@open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hyperlink" Target="mailto:Christopher.Hutton@open.ac.u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7" y="559120"/>
            <a:ext cx="5557585" cy="3032491"/>
          </a:xfrm>
        </p:spPr>
        <p:txBody>
          <a:bodyPr/>
          <a:lstStyle/>
          <a:p>
            <a:r>
              <a:rPr lang="en-GB" sz="3600" dirty="0"/>
              <a:t>Evaluating the effectiveness of printed materials as an alternative to online resources in Environmental Science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Fiona Aiken and Chris Hutton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Senior Lecturers in Environmental Science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19 April 2023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274" y="-20986"/>
            <a:ext cx="6098726" cy="3810000"/>
          </a:xfrm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CF5F1-9B8F-699A-33F3-719A3A06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20" y="5652853"/>
            <a:ext cx="2856161" cy="8739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2" descr="Paper Clip Art">
            <a:extLst>
              <a:ext uri="{FF2B5EF4-FFF2-40B4-BE49-F238E27FC236}">
                <a16:creationId xmlns:a16="http://schemas.microsoft.com/office/drawing/2014/main" id="{459D1DBD-6B63-3FC9-EA1F-D3D216B9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388">
            <a:off x="6963693" y="1400245"/>
            <a:ext cx="1173658" cy="15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is Computer Glenn Rolla Clip Art">
            <a:extLst>
              <a:ext uri="{FF2B5EF4-FFF2-40B4-BE49-F238E27FC236}">
                <a16:creationId xmlns:a16="http://schemas.microsoft.com/office/drawing/2014/main" id="{83F17757-3A49-30EC-5C10-92DD1C66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051">
            <a:off x="9395857" y="1305207"/>
            <a:ext cx="2407848" cy="16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0B3391B5-5E36-65DF-F6F8-1612C1E28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3697" y="12335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FB625-2203-6A5F-ADC5-E9E91CA1D4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Student Voice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F8EC3-FBBF-40CD-07AB-21D2577037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Quotes from the student questionnaire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58AB34-0CF6-F51F-5454-071DDD718E13}"/>
              </a:ext>
            </a:extLst>
          </p:cNvPr>
          <p:cNvSpPr/>
          <p:nvPr/>
        </p:nvSpPr>
        <p:spPr>
          <a:xfrm>
            <a:off x="6305457" y="3472029"/>
            <a:ext cx="4058652" cy="278196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Being disabled I struggle to sit at a desk for long periods due to chronic pain so I use the printed packs to study whilst lying down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2FB56A7-9EE3-212D-FCC4-9E4184C01E0A}"/>
              </a:ext>
            </a:extLst>
          </p:cNvPr>
          <p:cNvSpPr/>
          <p:nvPr/>
        </p:nvSpPr>
        <p:spPr>
          <a:xfrm>
            <a:off x="1836594" y="2155239"/>
            <a:ext cx="3689684" cy="298156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Cannot use a screen for reading large amounts of text so would be unable to sufficiently complete the modules without the printed materials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7BEAFFF-6FE9-547F-C847-148C9A78A3B0}"/>
              </a:ext>
            </a:extLst>
          </p:cNvPr>
          <p:cNvSpPr/>
          <p:nvPr/>
        </p:nvSpPr>
        <p:spPr>
          <a:xfrm>
            <a:off x="5739975" y="310396"/>
            <a:ext cx="3312694" cy="2695074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1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…ensuring they arrive slightly earlier than the study weeks they cover (rather than later!)…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9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C023B-F413-FC38-E6E0-8E5184AAD1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2196" y="131287"/>
            <a:ext cx="10766703" cy="497161"/>
          </a:xfrm>
        </p:spPr>
        <p:txBody>
          <a:bodyPr/>
          <a:lstStyle/>
          <a:p>
            <a:r>
              <a:rPr lang="en-GB" dirty="0"/>
              <a:t>Interim conclusions and recommendations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BE9BC439-B1B6-30B6-F04E-711314826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584080"/>
              </p:ext>
            </p:extLst>
          </p:nvPr>
        </p:nvGraphicFramePr>
        <p:xfrm>
          <a:off x="1323759" y="901825"/>
          <a:ext cx="10454326" cy="481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32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99867-0573-C58F-329B-2779DB39D1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AL Print Pack Champions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10075-E24C-EDDC-4D10-AA59070D38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367" y="1035596"/>
            <a:ext cx="10766703" cy="289311"/>
          </a:xfrm>
        </p:spPr>
        <p:txBody>
          <a:bodyPr/>
          <a:lstStyle/>
          <a:p>
            <a:r>
              <a:rPr lang="en-GB" dirty="0"/>
              <a:t>Interim findings…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7D35CA-E015-9B63-04EB-5EDE8F1BD9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239" y="1719570"/>
            <a:ext cx="10766703" cy="3418859"/>
          </a:xfrm>
        </p:spPr>
        <p:txBody>
          <a:bodyPr/>
          <a:lstStyle/>
          <a:p>
            <a:r>
              <a:rPr lang="en-GB" sz="1800" dirty="0"/>
              <a:t>Students who have access to module website are better supported by print packs than </a:t>
            </a:r>
            <a:r>
              <a:rPr lang="en-GB" sz="1800" dirty="0" err="1"/>
              <a:t>SiSE</a:t>
            </a:r>
            <a:r>
              <a:rPr lang="en-GB" sz="1800" dirty="0"/>
              <a:t> who rely entirely on print packs</a:t>
            </a:r>
          </a:p>
          <a:p>
            <a:endParaRPr lang="en-GB" sz="1800" dirty="0"/>
          </a:p>
          <a:p>
            <a:r>
              <a:rPr lang="en-GB" sz="1800" dirty="0"/>
              <a:t>Sticky threads on tutor forums used to engage tutors at module start – some initial activity, then quiet</a:t>
            </a:r>
          </a:p>
          <a:p>
            <a:endParaRPr lang="en-GB" sz="1800" dirty="0"/>
          </a:p>
          <a:p>
            <a:r>
              <a:rPr lang="en-GB" sz="1800" dirty="0"/>
              <a:t>Tutors found access to print pack resources on SharePoint helpful on S112</a:t>
            </a:r>
          </a:p>
          <a:p>
            <a:endParaRPr lang="en-GB" sz="1800" dirty="0"/>
          </a:p>
          <a:p>
            <a:r>
              <a:rPr lang="en-GB" sz="1800" dirty="0"/>
              <a:t>Physical copies of print pack delivered to champions for evaluation – better organisation and introduction recommended (e.g. covering letter with advice on which documents to prioritise; explanatory titles and cross-links between resources)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0108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39FDD-F205-1373-1CF1-8CCB64BEC3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27779-0718-FFC5-E4C9-AC2B800717DF}"/>
              </a:ext>
            </a:extLst>
          </p:cNvPr>
          <p:cNvSpPr txBox="1"/>
          <p:nvPr/>
        </p:nvSpPr>
        <p:spPr>
          <a:xfrm>
            <a:off x="490193" y="1333423"/>
            <a:ext cx="86231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Dr Jane Kendall-Nicholas and Dr Kim Vickers – AL print pack champions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Dr Jenny Duckworth – literature searching /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Associate Lecturers and Student Support Team colleagues participating in focus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Student reviewers for questionnaire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err="1"/>
              <a:t>eSTEeM</a:t>
            </a:r>
            <a:r>
              <a:rPr lang="en-GB" sz="1800" dirty="0"/>
              <a:t> – The OU Centre For STEM </a:t>
            </a:r>
            <a:r>
              <a:rPr lang="en-GB" sz="1800" dirty="0" err="1"/>
              <a:t>Pedagagy</a:t>
            </a:r>
            <a:r>
              <a:rPr lang="en-GB" sz="1800" dirty="0"/>
              <a:t> – for funding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5D4AB-661A-4244-BE01-12406E90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47" y="5654763"/>
            <a:ext cx="2856161" cy="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1CBFD-F425-B0BC-0533-BF738D7AAD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55EFC8-D921-BF55-A9B7-84810A83A641}"/>
              </a:ext>
            </a:extLst>
          </p:cNvPr>
          <p:cNvSpPr txBox="1">
            <a:spLocks/>
          </p:cNvSpPr>
          <p:nvPr/>
        </p:nvSpPr>
        <p:spPr>
          <a:xfrm>
            <a:off x="413915" y="1128788"/>
            <a:ext cx="11351505" cy="5214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Collins, A., Azmat, F. &amp; Rentschler, R. (2019). ‘Bringing everyone on the same journey’: revisiting inclusion in higher education.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 Higher Education, 44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(8), 1475-1487.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https://doi.org/10.1080/03075079.2018.1450852</a:t>
            </a:r>
            <a:endParaRPr lang="en-GB" sz="16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Mori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 A. (2017). Inclusive education in higher education: challenges and opportunities.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Special Needs Education, 32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3-17.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https://doi.org/10.1080/08856257.2016.1254964</a:t>
            </a:r>
            <a:endParaRPr lang="en-GB" sz="1600" u="sng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Seale, J.K. (2014)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E-Learning and Disability in Higher Education: Accessibility Research and Practice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</a:t>
            </a:r>
            <a:r>
              <a:rPr lang="en-GB" sz="1600" baseline="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Edn), Abingdon, Routledge.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Slater, R., Pearson, V.K, Warren, J. P. and Forbes, T. (2015). Institutional change for improving accessibility in the design and delivery of distance learning – the role of faculty accessibility specialists at The Open University.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 Learning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6-20.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https://doi.org/10.1080/02680513.2015.1013528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Terras, K., Leggio, J. &amp; Phillips, A. (2015). Disability accommodations in online courses: The graduate student experience.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Postsecondary Education &amp; Disability, 28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329-340.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Open University (2021a). </a:t>
            </a:r>
            <a:r>
              <a:rPr lang="en-GB" sz="16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Facts and Figures.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https://www.open.ac.uk/about/main/strategy-and-policies/facts-and-figures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600">
                <a:latin typeface="-apple-system"/>
              </a:rPr>
              <a:t>The Open University (2021b). </a:t>
            </a:r>
            <a:r>
              <a:rPr lang="en-GB" sz="1600" i="1">
                <a:latin typeface="-apple-system"/>
              </a:rPr>
              <a:t>Accessibility statement for the Open University.</a:t>
            </a:r>
            <a:r>
              <a:rPr lang="en-GB" sz="1600">
                <a:latin typeface="-apple-system"/>
              </a:rPr>
              <a:t>  </a:t>
            </a:r>
            <a:r>
              <a:rPr lang="en-GB" sz="1600">
                <a:solidFill>
                  <a:srgbClr val="7F85F5"/>
                </a:solidFill>
                <a:latin typeface="-apple-system"/>
                <a:hlinkClick r:id="rId6" tooltip="https://www.open.ac.uk/about/main/strategy-and-policies/policies-and-statements/website-accessibility-open-university"/>
              </a:rPr>
              <a:t>https://www.open.ac.uk/about/main/strategy-and-policies/policies-and-statements/website-accessibility-open-university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56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288" y="937498"/>
            <a:ext cx="9510843" cy="608965"/>
          </a:xfrm>
        </p:spPr>
        <p:txBody>
          <a:bodyPr/>
          <a:lstStyle/>
          <a:p>
            <a:r>
              <a:rPr lang="en-GB" dirty="0"/>
              <a:t>Thank you</a:t>
            </a:r>
          </a:p>
          <a:p>
            <a:endParaRPr lang="en-GB" dirty="0"/>
          </a:p>
          <a:p>
            <a:r>
              <a:rPr lang="en-GB" dirty="0"/>
              <a:t>Questions?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000" dirty="0">
                <a:hlinkClick r:id="rId3"/>
              </a:rPr>
              <a:t>Fiona.Aiken@open.ac.uk</a:t>
            </a:r>
            <a:endParaRPr lang="en-GB" sz="2000" dirty="0"/>
          </a:p>
          <a:p>
            <a:r>
              <a:rPr lang="en-GB" sz="2000" dirty="0">
                <a:hlinkClick r:id="rId4"/>
              </a:rPr>
              <a:t>Christopher.Hutton@open.ac.uk</a:t>
            </a:r>
            <a:r>
              <a:rPr lang="en-GB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3283C-FDFE-DEE7-7651-4363A3207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786" y="5635910"/>
            <a:ext cx="2856161" cy="8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0A3D8-C37A-E881-C99F-5F4BB7CB2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C19FDC-B6DC-E3ED-409D-FE5978DC7F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18106-B1D1-56AF-CDB4-062E8888299D}"/>
              </a:ext>
            </a:extLst>
          </p:cNvPr>
          <p:cNvSpPr txBox="1"/>
          <p:nvPr/>
        </p:nvSpPr>
        <p:spPr>
          <a:xfrm>
            <a:off x="5275119" y="1450101"/>
            <a:ext cx="61179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Introduction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Background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Objectives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</a:rPr>
              <a:t>Literature</a:t>
            </a: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Results and Discussion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Quantitative data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Focus group data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Student questionnaire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Student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bg1"/>
                </a:solidFill>
              </a:rPr>
              <a:t>Interim Conclusions </a:t>
            </a:r>
            <a:r>
              <a:rPr lang="fr-FR" sz="2400" dirty="0">
                <a:solidFill>
                  <a:schemeClr val="bg1"/>
                </a:solidFill>
              </a:rPr>
              <a:t>and </a:t>
            </a:r>
            <a:r>
              <a:rPr lang="fr-FR" sz="2400" b="1" dirty="0">
                <a:solidFill>
                  <a:schemeClr val="bg1"/>
                </a:solidFill>
              </a:rPr>
              <a:t>Recommendations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</a:rPr>
              <a:t>Acknowledgements</a:t>
            </a:r>
            <a:endParaRPr lang="fr-FR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bg1"/>
                </a:solidFill>
              </a:rPr>
              <a:t>References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685A3-80E8-FE7C-BC6C-81043DD17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" t="1866" r="2143"/>
          <a:stretch/>
        </p:blipFill>
        <p:spPr>
          <a:xfrm>
            <a:off x="414778" y="1498862"/>
            <a:ext cx="3695309" cy="25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38DC5-8235-117D-B3C1-BD38BCBE2E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D031B-600C-BB84-8B9E-27919A51F5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81850"/>
            <a:ext cx="10766703" cy="289311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8CD10-1227-3418-944C-D909829049B0}"/>
              </a:ext>
            </a:extLst>
          </p:cNvPr>
          <p:cNvSpPr txBox="1"/>
          <p:nvPr/>
        </p:nvSpPr>
        <p:spPr>
          <a:xfrm>
            <a:off x="575344" y="1593767"/>
            <a:ext cx="115737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Teaching materials for Environmental and Earth science are delivered online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No textbooks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Online materials may present accessibility barriers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Additional requirements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Secure Environments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GB" sz="1800" dirty="0"/>
              <a:t>Limited / poor internet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In these cases, a printed version of the online materials is provided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C747DF-53C7-4E6B-0903-D506A66C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" t="9039" r="1724" b="4970"/>
          <a:stretch/>
        </p:blipFill>
        <p:spPr>
          <a:xfrm>
            <a:off x="3097531" y="3758429"/>
            <a:ext cx="7086600" cy="30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2AAFA-7541-F975-AB61-6FBE2DEBF3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75E06-43F9-A336-29FD-3460CD426E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29317"/>
            <a:ext cx="10766703" cy="289311"/>
          </a:xfrm>
        </p:spPr>
        <p:txBody>
          <a:bodyPr/>
          <a:lstStyle/>
          <a:p>
            <a:r>
              <a:rPr lang="en-GB" dirty="0"/>
              <a:t>Our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ECDEF-465C-7D7E-DF84-03281E9950E8}"/>
              </a:ext>
            </a:extLst>
          </p:cNvPr>
          <p:cNvSpPr txBox="1"/>
          <p:nvPr/>
        </p:nvSpPr>
        <p:spPr>
          <a:xfrm>
            <a:off x="341722" y="1669414"/>
            <a:ext cx="46544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Objectives…</a:t>
            </a:r>
          </a:p>
          <a:p>
            <a:endParaRPr lang="en-GB" sz="1800" b="1" dirty="0"/>
          </a:p>
          <a:p>
            <a:pPr marL="800089" lvl="1" indent="-342900">
              <a:buFont typeface="+mj-lt"/>
              <a:buAutoNum type="arabicPeriod"/>
            </a:pPr>
            <a:r>
              <a:rPr lang="en-GB" sz="1800" dirty="0"/>
              <a:t>Evaluate the current use and efficacy of print packs for students and their Associate Lecturers (ALs)</a:t>
            </a:r>
          </a:p>
          <a:p>
            <a:pPr marL="800089" lvl="1" indent="-342900">
              <a:buFont typeface="+mj-lt"/>
              <a:buAutoNum type="arabicPeriod"/>
            </a:pPr>
            <a:endParaRPr lang="en-GB" sz="1800" dirty="0"/>
          </a:p>
          <a:p>
            <a:pPr marL="800089" lvl="1" indent="-342900">
              <a:buFont typeface="+mj-lt"/>
              <a:buAutoNum type="arabicPeriod"/>
            </a:pPr>
            <a:r>
              <a:rPr lang="en-GB" sz="1800" dirty="0"/>
              <a:t>Design an intervention and train AL champions to improve print pack use</a:t>
            </a:r>
          </a:p>
          <a:p>
            <a:pPr marL="800089" lvl="1" indent="-342900">
              <a:buFont typeface="+mj-lt"/>
              <a:buAutoNum type="arabicPeriod"/>
            </a:pPr>
            <a:endParaRPr lang="en-GB" sz="1800" dirty="0"/>
          </a:p>
          <a:p>
            <a:pPr marL="800089" lvl="1" indent="-342900">
              <a:buFont typeface="+mj-lt"/>
              <a:buAutoNum type="arabicPeriod"/>
            </a:pPr>
            <a:r>
              <a:rPr lang="en-GB" sz="1800" dirty="0"/>
              <a:t>Re-evaluate use and efficacy of print packs post-intervention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97D0BC-67F9-81DD-5ADF-0C9AD0A431E9}"/>
              </a:ext>
            </a:extLst>
          </p:cNvPr>
          <p:cNvSpPr txBox="1"/>
          <p:nvPr/>
        </p:nvSpPr>
        <p:spPr>
          <a:xfrm>
            <a:off x="7015900" y="1318628"/>
            <a:ext cx="3099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presentation summarises findings of objective 1 and 2.</a:t>
            </a:r>
            <a:endParaRPr lang="fr-FR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F40A191-63E7-5C2E-513E-8E87E9218286}"/>
              </a:ext>
            </a:extLst>
          </p:cNvPr>
          <p:cNvSpPr/>
          <p:nvPr/>
        </p:nvSpPr>
        <p:spPr>
          <a:xfrm>
            <a:off x="5946034" y="2531269"/>
            <a:ext cx="5234584" cy="3447293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Note on literature…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Strong focus on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Very little on print as an accessible alternative to online materials</a:t>
            </a:r>
          </a:p>
        </p:txBody>
      </p:sp>
    </p:spTree>
    <p:extLst>
      <p:ext uri="{BB962C8B-B14F-4D97-AF65-F5344CB8AC3E}">
        <p14:creationId xmlns:p14="http://schemas.microsoft.com/office/powerpoint/2010/main" val="35322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91A23-4BAB-85F0-6238-1E1C6652B6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246614"/>
            <a:ext cx="10766703" cy="49716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9681D-997F-454D-63BB-2668813544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793160"/>
            <a:ext cx="10766703" cy="289311"/>
          </a:xfrm>
        </p:spPr>
        <p:txBody>
          <a:bodyPr/>
          <a:lstStyle/>
          <a:p>
            <a:r>
              <a:rPr lang="en-GB" dirty="0"/>
              <a:t>The literature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3DB12-5B54-192E-9F0E-FD04BF568E89}"/>
              </a:ext>
            </a:extLst>
          </p:cNvPr>
          <p:cNvSpPr txBox="1"/>
          <p:nvPr/>
        </p:nvSpPr>
        <p:spPr>
          <a:xfrm>
            <a:off x="319647" y="1246862"/>
            <a:ext cx="11552706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/>
              <a:t>The Open University is the largest HE provider for students with disabilities (36,400 declared a disability in 2020/2021 (The Open University, 2021a).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/>
              <a:t>There is a large amount of literature on disability in relation to HE in general. e.g. Seale (2014), 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Mori</a:t>
            </a:r>
            <a:r>
              <a:rPr lang="en-GB" sz="1700" dirty="0" err="1">
                <a:effectLst/>
                <a:ea typeface="Calibri" panose="020F0502020204030204" pitchFamily="34" charset="0"/>
              </a:rPr>
              <a:t>ñ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(2017)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cs typeface="Times New Roman" panose="02020603050405020304" pitchFamily="18" charset="0"/>
              </a:rPr>
              <a:t>Collins et al (2019) focuses on inclusion and links to employability: there is a move away from ‘</a:t>
            </a:r>
            <a:r>
              <a:rPr lang="en-GB" sz="1700" i="1" dirty="0">
                <a:cs typeface="Times New Roman" panose="02020603050405020304" pitchFamily="18" charset="0"/>
              </a:rPr>
              <a:t>reasonable adjustments</a:t>
            </a:r>
            <a:r>
              <a:rPr lang="en-GB" sz="1700" dirty="0">
                <a:cs typeface="Times New Roman" panose="02020603050405020304" pitchFamily="18" charset="0"/>
              </a:rPr>
              <a:t>’ to </a:t>
            </a:r>
            <a:r>
              <a:rPr lang="en-GB" sz="1700" i="1" dirty="0">
                <a:cs typeface="Times New Roman" panose="02020603050405020304" pitchFamily="18" charset="0"/>
              </a:rPr>
              <a:t>inclusive education for all</a:t>
            </a:r>
            <a:r>
              <a:rPr lang="en-GB" sz="1700" dirty="0">
                <a:cs typeface="Times New Roman" panose="02020603050405020304" pitchFamily="18" charset="0"/>
              </a:rPr>
              <a:t>’ but there remains a focus on adjustments for individual students.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 formats, particularly asynchronous, give greater flexibility to disabled students having more difficulty concentrating / staying on task (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Terras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al., 2015)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Studying online means students can engage with peers and academics regardless of difficulties e.g. with vision or mobility (Seale, 2014).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OU strives to make online modules as </a:t>
            </a:r>
            <a:r>
              <a:rPr lang="en-GB" sz="1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accessible as possible 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but recognises that some elements might not be fully accessible, e.g. online experiments / interactive activities (The Open University, 2021b).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Adjustments provided as standard include figure descriptions, audio / video transcripts and closed caption subtitles (Slater et al., 2015).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 in Secure Environments (</a:t>
            </a:r>
            <a:r>
              <a:rPr lang="en-GB" sz="1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SiSE</a:t>
            </a:r>
            <a:r>
              <a:rPr lang="en-GB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and members of armed forces on operational duty have no or limited internet access, so may not be able to study online.</a:t>
            </a:r>
            <a:endParaRPr lang="en-GB" sz="17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0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A0F8E8-0B21-7418-66BD-6AC49DF13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15" y="1037646"/>
            <a:ext cx="9591229" cy="289311"/>
          </a:xfrm>
        </p:spPr>
        <p:txBody>
          <a:bodyPr/>
          <a:lstStyle/>
          <a:p>
            <a:r>
              <a:rPr lang="en-GB" sz="1800" dirty="0"/>
              <a:t>Research instruments used to evaluate print pack use and efficiency</a:t>
            </a:r>
            <a:endParaRPr lang="fr-FR" sz="18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0F52E-C0F8-BD76-B298-BD4283808E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58DFF0-5EAF-2E90-BA79-8B0B99264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0771" y="5974007"/>
            <a:ext cx="9591229" cy="760325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All University ethical approvals obtained prior to starting.</a:t>
            </a:r>
          </a:p>
          <a:p>
            <a:pPr marL="0" indent="0">
              <a:buNone/>
            </a:pPr>
            <a:r>
              <a:rPr lang="en-GB" sz="1100" dirty="0" err="1"/>
              <a:t>SiSE</a:t>
            </a:r>
            <a:r>
              <a:rPr lang="en-GB" sz="1100" dirty="0"/>
              <a:t> = Students in Secure Environments</a:t>
            </a:r>
          </a:p>
          <a:p>
            <a:endParaRPr lang="en-GB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45D065-FD8A-BAAD-5848-4FCB7EFF0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296581"/>
              </p:ext>
            </p:extLst>
          </p:nvPr>
        </p:nvGraphicFramePr>
        <p:xfrm>
          <a:off x="1797506" y="1480610"/>
          <a:ext cx="8207638" cy="433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109EAD-9AF7-12F7-0EA1-23E599D70609}"/>
              </a:ext>
            </a:extLst>
          </p:cNvPr>
          <p:cNvSpPr txBox="1"/>
          <p:nvPr/>
        </p:nvSpPr>
        <p:spPr>
          <a:xfrm>
            <a:off x="4514409" y="5157335"/>
            <a:ext cx="455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Literature review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8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3B0B-02BD-D579-0EC1-B7FF765ED5C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5ED48-6E2F-A249-A0D6-87D92D1544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5" y="1063681"/>
            <a:ext cx="10766703" cy="289311"/>
          </a:xfrm>
        </p:spPr>
        <p:txBody>
          <a:bodyPr/>
          <a:lstStyle/>
          <a:p>
            <a:r>
              <a:rPr lang="en-GB" dirty="0"/>
              <a:t>Quantitative data - baseline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8C7CBFD-DECA-56A4-9CC3-35D0D7B58C8B}"/>
              </a:ext>
            </a:extLst>
          </p:cNvPr>
          <p:cNvSpPr txBox="1">
            <a:spLocks/>
          </p:cNvSpPr>
          <p:nvPr/>
        </p:nvSpPr>
        <p:spPr>
          <a:xfrm>
            <a:off x="413915" y="1736277"/>
            <a:ext cx="4735830" cy="42226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 sz="1800" dirty="0"/>
              <a:t>S112 - Science: concepts and practice</a:t>
            </a:r>
          </a:p>
          <a:p>
            <a:pPr marL="171450" indent="-171450"/>
            <a:r>
              <a:rPr lang="fr-FR" sz="1800" dirty="0" err="1"/>
              <a:t>Comparison</a:t>
            </a:r>
            <a:r>
              <a:rPr lang="fr-FR" sz="1800" dirty="0"/>
              <a:t> of </a:t>
            </a:r>
            <a:r>
              <a:rPr lang="fr-FR" sz="1800" dirty="0" err="1"/>
              <a:t>previous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</a:t>
            </a:r>
            <a:r>
              <a:rPr lang="fr-FR" sz="1800" dirty="0" err="1"/>
              <a:t>years</a:t>
            </a:r>
            <a:r>
              <a:rPr lang="fr-FR" sz="1800" dirty="0"/>
              <a:t> data</a:t>
            </a:r>
          </a:p>
          <a:p>
            <a:pPr marL="171450" indent="-171450"/>
            <a:r>
              <a:rPr lang="fr-FR" sz="1800" dirty="0"/>
              <a:t>Focus on first </a:t>
            </a:r>
            <a:r>
              <a:rPr lang="fr-FR" sz="1800" dirty="0" err="1"/>
              <a:t>assignment</a:t>
            </a:r>
            <a:r>
              <a:rPr lang="fr-FR" sz="1800" dirty="0"/>
              <a:t> </a:t>
            </a:r>
            <a:r>
              <a:rPr lang="fr-FR" sz="1800" dirty="0" err="1"/>
              <a:t>submission</a:t>
            </a:r>
            <a:r>
              <a:rPr lang="fr-FR" sz="1800" dirty="0"/>
              <a:t> and score </a:t>
            </a:r>
          </a:p>
          <a:p>
            <a:pPr marL="628639" lvl="1" indent="-171450"/>
            <a:r>
              <a:rPr lang="fr-FR" sz="1800" dirty="0"/>
              <a:t>Least </a:t>
            </a:r>
            <a:r>
              <a:rPr lang="fr-FR" sz="1800" dirty="0" err="1"/>
              <a:t>affected</a:t>
            </a:r>
            <a:r>
              <a:rPr lang="fr-FR" sz="1800" dirty="0"/>
              <a:t> by </a:t>
            </a:r>
            <a:r>
              <a:rPr lang="fr-FR" sz="1800" dirty="0" err="1"/>
              <a:t>pandemic</a:t>
            </a:r>
            <a:endParaRPr lang="fr-FR" sz="1800" dirty="0"/>
          </a:p>
          <a:p>
            <a:pPr marL="171450" indent="-171450"/>
            <a:r>
              <a:rPr lang="fr-FR" sz="1800" dirty="0" err="1"/>
              <a:t>SiSE</a:t>
            </a:r>
            <a:r>
              <a:rPr lang="fr-FR" sz="1800" dirty="0"/>
              <a:t> </a:t>
            </a:r>
            <a:r>
              <a:rPr lang="fr-FR" sz="1800" dirty="0" err="1"/>
              <a:t>perform</a:t>
            </a:r>
            <a:r>
              <a:rPr lang="fr-FR" sz="1800" dirty="0"/>
              <a:t> </a:t>
            </a:r>
            <a:r>
              <a:rPr lang="fr-FR" sz="1800" dirty="0" err="1"/>
              <a:t>better</a:t>
            </a:r>
            <a:r>
              <a:rPr lang="fr-FR" sz="1800" dirty="0"/>
              <a:t> </a:t>
            </a:r>
            <a:r>
              <a:rPr lang="fr-FR" sz="1800" dirty="0" err="1"/>
              <a:t>than</a:t>
            </a:r>
            <a:r>
              <a:rPr lang="fr-FR" sz="1800" dirty="0"/>
              <a:t> </a:t>
            </a:r>
            <a:r>
              <a:rPr lang="fr-FR" sz="1800" dirty="0" err="1"/>
              <a:t>whole</a:t>
            </a:r>
            <a:r>
              <a:rPr lang="fr-FR" sz="1800" dirty="0"/>
              <a:t> </a:t>
            </a:r>
            <a:r>
              <a:rPr lang="fr-FR" sz="1800" dirty="0" err="1"/>
              <a:t>cohort</a:t>
            </a:r>
            <a:endParaRPr lang="fr-FR" sz="1800" dirty="0"/>
          </a:p>
          <a:p>
            <a:pPr marL="171450" indent="-171450"/>
            <a:r>
              <a:rPr lang="fr-FR" sz="1800" dirty="0" err="1"/>
              <a:t>Print</a:t>
            </a:r>
            <a:r>
              <a:rPr lang="fr-FR" sz="1800" dirty="0"/>
              <a:t> pack </a:t>
            </a:r>
            <a:r>
              <a:rPr lang="fr-FR" sz="1800" dirty="0" err="1"/>
              <a:t>users</a:t>
            </a:r>
            <a:r>
              <a:rPr lang="fr-FR" sz="1800" dirty="0"/>
              <a:t> </a:t>
            </a:r>
            <a:r>
              <a:rPr lang="fr-FR" sz="1800" dirty="0" err="1"/>
              <a:t>lower</a:t>
            </a:r>
            <a:r>
              <a:rPr lang="fr-FR" sz="1800" dirty="0"/>
              <a:t> </a:t>
            </a:r>
            <a:r>
              <a:rPr lang="fr-FR" sz="1800" dirty="0" err="1"/>
              <a:t>than</a:t>
            </a:r>
            <a:r>
              <a:rPr lang="fr-FR" sz="1800" dirty="0"/>
              <a:t> </a:t>
            </a:r>
            <a:r>
              <a:rPr lang="fr-FR" sz="1800" dirty="0" err="1"/>
              <a:t>whole</a:t>
            </a:r>
            <a:r>
              <a:rPr lang="fr-FR" sz="1800" dirty="0"/>
              <a:t> </a:t>
            </a:r>
            <a:r>
              <a:rPr lang="fr-FR" sz="1800" dirty="0" err="1"/>
              <a:t>cohort</a:t>
            </a:r>
            <a:endParaRPr lang="fr-FR" sz="1800" dirty="0"/>
          </a:p>
          <a:p>
            <a:pPr marL="628639" lvl="1" indent="-171450"/>
            <a:r>
              <a:rPr lang="fr-FR" sz="1800" dirty="0" err="1"/>
              <a:t>Many</a:t>
            </a:r>
            <a:r>
              <a:rPr lang="fr-FR" sz="1800" dirty="0"/>
              <a:t> have </a:t>
            </a:r>
            <a:r>
              <a:rPr lang="fr-FR" sz="1800" dirty="0" err="1"/>
              <a:t>complex</a:t>
            </a:r>
            <a:r>
              <a:rPr lang="fr-FR" sz="1800" dirty="0"/>
              <a:t> </a:t>
            </a:r>
            <a:r>
              <a:rPr lang="fr-FR" sz="1800" dirty="0" err="1"/>
              <a:t>additional</a:t>
            </a:r>
            <a:r>
              <a:rPr lang="fr-FR" sz="1800" dirty="0"/>
              <a:t> </a:t>
            </a:r>
            <a:r>
              <a:rPr lang="fr-FR" sz="1800" dirty="0" err="1"/>
              <a:t>needs</a:t>
            </a:r>
            <a:endParaRPr lang="fr-FR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0642696-64E6-BB92-1654-0BD36D43A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751284"/>
              </p:ext>
            </p:extLst>
          </p:nvPr>
        </p:nvGraphicFramePr>
        <p:xfrm>
          <a:off x="6815175" y="319224"/>
          <a:ext cx="4654438" cy="283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7006FF4-95D3-E579-9DB7-FA6CB69B7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128358"/>
              </p:ext>
            </p:extLst>
          </p:nvPr>
        </p:nvGraphicFramePr>
        <p:xfrm>
          <a:off x="6978979" y="3312829"/>
          <a:ext cx="4654438" cy="2834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3493E0D-248A-E65A-5C1E-CA37992BE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79300"/>
              </p:ext>
            </p:extLst>
          </p:nvPr>
        </p:nvGraphicFramePr>
        <p:xfrm>
          <a:off x="2324542" y="5314778"/>
          <a:ext cx="4654437" cy="106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355">
                  <a:extLst>
                    <a:ext uri="{9D8B030D-6E8A-4147-A177-3AD203B41FA5}">
                      <a16:colId xmlns:a16="http://schemas.microsoft.com/office/drawing/2014/main" val="3140137858"/>
                    </a:ext>
                  </a:extLst>
                </a:gridCol>
                <a:gridCol w="1091828">
                  <a:extLst>
                    <a:ext uri="{9D8B030D-6E8A-4147-A177-3AD203B41FA5}">
                      <a16:colId xmlns:a16="http://schemas.microsoft.com/office/drawing/2014/main" val="524274932"/>
                    </a:ext>
                  </a:extLst>
                </a:gridCol>
                <a:gridCol w="1265209">
                  <a:extLst>
                    <a:ext uri="{9D8B030D-6E8A-4147-A177-3AD203B41FA5}">
                      <a16:colId xmlns:a16="http://schemas.microsoft.com/office/drawing/2014/main" val="874885145"/>
                    </a:ext>
                  </a:extLst>
                </a:gridCol>
                <a:gridCol w="1225045">
                  <a:extLst>
                    <a:ext uri="{9D8B030D-6E8A-4147-A177-3AD203B41FA5}">
                      <a16:colId xmlns:a16="http://schemas.microsoft.com/office/drawing/2014/main" val="445362653"/>
                    </a:ext>
                  </a:extLst>
                </a:gridCol>
              </a:tblGrid>
              <a:tr h="34697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SiSE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Print 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83881"/>
                  </a:ext>
                </a:extLst>
              </a:tr>
              <a:tr h="371400">
                <a:tc>
                  <a:txBody>
                    <a:bodyPr/>
                    <a:lstStyle/>
                    <a:p>
                      <a:r>
                        <a:rPr lang="en-GB" sz="1200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45985"/>
                  </a:ext>
                </a:extLst>
              </a:tr>
              <a:tr h="346977">
                <a:tc>
                  <a:txBody>
                    <a:bodyPr/>
                    <a:lstStyle/>
                    <a:p>
                      <a:r>
                        <a:rPr lang="en-GB" sz="1200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1731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23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75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3907A-3EE7-6AC4-724E-D43C78C126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4" y="47042"/>
            <a:ext cx="10766703" cy="497161"/>
          </a:xfrm>
        </p:spPr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D242-6858-7C00-67BD-F62FCC8316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902" y="678730"/>
            <a:ext cx="10766703" cy="289311"/>
          </a:xfrm>
        </p:spPr>
        <p:txBody>
          <a:bodyPr/>
          <a:lstStyle/>
          <a:p>
            <a:r>
              <a:rPr lang="en-GB" dirty="0"/>
              <a:t>Focus Groups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74B7929-A34E-D321-9FC2-8EFE73483E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798272"/>
              </p:ext>
            </p:extLst>
          </p:nvPr>
        </p:nvGraphicFramePr>
        <p:xfrm>
          <a:off x="2219482" y="977468"/>
          <a:ext cx="9027123" cy="561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06964B-4C9B-C0F0-008B-8211E627E100}"/>
              </a:ext>
            </a:extLst>
          </p:cNvPr>
          <p:cNvSpPr txBox="1"/>
          <p:nvPr/>
        </p:nvSpPr>
        <p:spPr>
          <a:xfrm>
            <a:off x="413914" y="4714531"/>
            <a:ext cx="295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 = Associate Lecturer</a:t>
            </a:r>
          </a:p>
          <a:p>
            <a:r>
              <a:rPr lang="en-GB" sz="1400" dirty="0"/>
              <a:t>SST = Student Support Team </a:t>
            </a:r>
          </a:p>
          <a:p>
            <a:r>
              <a:rPr lang="en-GB" sz="1400" dirty="0" err="1"/>
              <a:t>SiSE</a:t>
            </a:r>
            <a:r>
              <a:rPr lang="en-GB" sz="1400" dirty="0"/>
              <a:t> = Students in Secure Environments</a:t>
            </a:r>
          </a:p>
        </p:txBody>
      </p:sp>
    </p:spTree>
    <p:extLst>
      <p:ext uri="{BB962C8B-B14F-4D97-AF65-F5344CB8AC3E}">
        <p14:creationId xmlns:p14="http://schemas.microsoft.com/office/powerpoint/2010/main" val="103377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6E736-2FF2-8D40-D518-C499F5BE5B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3" y="129730"/>
            <a:ext cx="10766703" cy="497161"/>
          </a:xfrm>
        </p:spPr>
        <p:txBody>
          <a:bodyPr/>
          <a:lstStyle/>
          <a:p>
            <a:r>
              <a:rPr lang="en-GB" dirty="0"/>
              <a:t>Results and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71727-DB63-0503-1C5D-E0A3DAC857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913" y="767187"/>
            <a:ext cx="10766703" cy="289311"/>
          </a:xfrm>
        </p:spPr>
        <p:txBody>
          <a:bodyPr/>
          <a:lstStyle/>
          <a:p>
            <a:r>
              <a:rPr lang="en-GB" dirty="0"/>
              <a:t>Student questionnaire – initial highlights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5E3317-3586-CE69-CA99-07E456382241}"/>
              </a:ext>
            </a:extLst>
          </p:cNvPr>
          <p:cNvSpPr txBox="1">
            <a:spLocks/>
          </p:cNvSpPr>
          <p:nvPr/>
        </p:nvSpPr>
        <p:spPr>
          <a:xfrm>
            <a:off x="413913" y="1331431"/>
            <a:ext cx="7505802" cy="52143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 sz="1600" dirty="0" err="1"/>
              <a:t>Sample</a:t>
            </a:r>
            <a:r>
              <a:rPr lang="fr-FR" sz="1600" dirty="0"/>
              <a:t> of </a:t>
            </a:r>
            <a:r>
              <a:rPr lang="fr-FR" sz="1600" dirty="0" err="1"/>
              <a:t>eligible</a:t>
            </a:r>
            <a:r>
              <a:rPr lang="fr-FR" sz="1600" dirty="0"/>
              <a:t> </a:t>
            </a:r>
            <a:r>
              <a:rPr lang="fr-FR" sz="1600" dirty="0" err="1"/>
              <a:t>print</a:t>
            </a:r>
            <a:r>
              <a:rPr lang="fr-FR" sz="1600" dirty="0"/>
              <a:t>-pack </a:t>
            </a:r>
            <a:r>
              <a:rPr lang="fr-FR" sz="1600" dirty="0" err="1"/>
              <a:t>users</a:t>
            </a:r>
            <a:r>
              <a:rPr lang="fr-FR" sz="1600" dirty="0"/>
              <a:t> (not </a:t>
            </a:r>
            <a:r>
              <a:rPr lang="fr-FR" sz="1600" dirty="0" err="1"/>
              <a:t>SiSE</a:t>
            </a:r>
            <a:r>
              <a:rPr lang="fr-FR" sz="1600" dirty="0"/>
              <a:t>)</a:t>
            </a:r>
          </a:p>
          <a:p>
            <a:pPr marL="628639" lvl="1" indent="-171450"/>
            <a:r>
              <a:rPr lang="fr-FR" sz="1600" dirty="0" err="1"/>
              <a:t>Response</a:t>
            </a:r>
            <a:r>
              <a:rPr lang="fr-FR" sz="1600" dirty="0"/>
              <a:t> rate of 30 % (n = 13)</a:t>
            </a:r>
          </a:p>
          <a:p>
            <a:pPr lvl="1"/>
            <a:endParaRPr lang="fr-FR" sz="1600" dirty="0"/>
          </a:p>
          <a:p>
            <a:pPr marL="171450" indent="-171450"/>
            <a:r>
              <a:rPr lang="fr-FR" sz="1600" dirty="0"/>
              <a:t>Most </a:t>
            </a:r>
            <a:r>
              <a:rPr lang="fr-FR" sz="1600" dirty="0" err="1"/>
              <a:t>rely</a:t>
            </a:r>
            <a:r>
              <a:rPr lang="fr-FR" sz="1600" dirty="0"/>
              <a:t> </a:t>
            </a:r>
            <a:r>
              <a:rPr lang="fr-FR" sz="1600" dirty="0" err="1"/>
              <a:t>heavily</a:t>
            </a:r>
            <a:r>
              <a:rPr lang="fr-FR" sz="1600" dirty="0"/>
              <a:t> on </a:t>
            </a:r>
            <a:r>
              <a:rPr lang="fr-FR" sz="1600" dirty="0" err="1"/>
              <a:t>print</a:t>
            </a:r>
            <a:r>
              <a:rPr lang="fr-FR" sz="1600" dirty="0"/>
              <a:t> packs as an </a:t>
            </a:r>
            <a:r>
              <a:rPr lang="fr-FR" sz="1600" dirty="0" err="1"/>
              <a:t>adjustment</a:t>
            </a:r>
            <a:r>
              <a:rPr lang="fr-FR" sz="1600" dirty="0"/>
              <a:t> for disability</a:t>
            </a:r>
          </a:p>
          <a:p>
            <a:endParaRPr lang="fr-FR" sz="1600" dirty="0"/>
          </a:p>
          <a:p>
            <a:pPr marL="171450" indent="-171450"/>
            <a:r>
              <a:rPr lang="fr-FR" sz="1600" dirty="0"/>
              <a:t>Most </a:t>
            </a:r>
            <a:r>
              <a:rPr lang="fr-FR" sz="1600" dirty="0" err="1"/>
              <a:t>blend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online </a:t>
            </a:r>
            <a:r>
              <a:rPr lang="fr-FR" sz="1600" dirty="0" err="1"/>
              <a:t>resources</a:t>
            </a:r>
            <a:endParaRPr lang="fr-FR" sz="1600" dirty="0"/>
          </a:p>
          <a:p>
            <a:pPr marL="628639" lvl="1" indent="-171450"/>
            <a:r>
              <a:rPr lang="fr-FR" sz="1600" dirty="0"/>
              <a:t>Interactive content</a:t>
            </a:r>
          </a:p>
          <a:p>
            <a:pPr marL="628639" lvl="1" indent="-171450"/>
            <a:r>
              <a:rPr lang="fr-FR" sz="1600" dirty="0"/>
              <a:t>Media</a:t>
            </a:r>
          </a:p>
          <a:p>
            <a:pPr marL="628639" lvl="1" indent="-171450"/>
            <a:r>
              <a:rPr lang="fr-FR" sz="1600" dirty="0" err="1"/>
              <a:t>Tutorials</a:t>
            </a:r>
            <a:endParaRPr lang="fr-FR" sz="1600" dirty="0"/>
          </a:p>
          <a:p>
            <a:pPr marL="628639" lvl="1" indent="-171450"/>
            <a:endParaRPr lang="fr-FR" sz="1600" dirty="0"/>
          </a:p>
          <a:p>
            <a:pPr marL="171450" indent="-171450"/>
            <a:r>
              <a:rPr lang="fr-FR" sz="1600" b="1" dirty="0"/>
              <a:t>Main </a:t>
            </a:r>
            <a:r>
              <a:rPr lang="fr-FR" sz="1600" b="1" dirty="0" err="1"/>
              <a:t>advantage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err="1"/>
              <a:t>improving</a:t>
            </a:r>
            <a:r>
              <a:rPr lang="fr-FR" sz="1600" dirty="0"/>
              <a:t> </a:t>
            </a:r>
            <a:r>
              <a:rPr lang="fr-FR" sz="1600" dirty="0" err="1"/>
              <a:t>accessibility</a:t>
            </a:r>
            <a:r>
              <a:rPr lang="fr-FR" sz="1600" dirty="0"/>
              <a:t> (e.g. </a:t>
            </a:r>
            <a:r>
              <a:rPr lang="fr-FR" sz="1600" dirty="0" err="1"/>
              <a:t>visually</a:t>
            </a:r>
            <a:r>
              <a:rPr lang="fr-FR" sz="1600" dirty="0"/>
              <a:t> </a:t>
            </a:r>
            <a:r>
              <a:rPr lang="fr-FR" sz="1600" dirty="0" err="1"/>
              <a:t>impaired</a:t>
            </a:r>
            <a:r>
              <a:rPr lang="fr-FR" sz="1600" dirty="0"/>
              <a:t>, </a:t>
            </a:r>
            <a:r>
              <a:rPr lang="fr-FR" sz="1600" dirty="0" err="1"/>
              <a:t>difficulty</a:t>
            </a:r>
            <a:r>
              <a:rPr lang="fr-FR" sz="1600" dirty="0"/>
              <a:t> </a:t>
            </a:r>
            <a:r>
              <a:rPr lang="fr-FR" sz="1600" dirty="0" err="1"/>
              <a:t>sitting</a:t>
            </a:r>
            <a:r>
              <a:rPr lang="fr-FR" sz="1600" dirty="0"/>
              <a:t> at desk)</a:t>
            </a:r>
          </a:p>
          <a:p>
            <a:endParaRPr lang="fr-FR" sz="1600" dirty="0"/>
          </a:p>
          <a:p>
            <a:pPr marL="171450" indent="-171450"/>
            <a:r>
              <a:rPr lang="fr-FR" sz="1600" b="1" dirty="0" err="1"/>
              <a:t>Improvements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err="1"/>
              <a:t>timely</a:t>
            </a:r>
            <a:r>
              <a:rPr lang="fr-FR" sz="1600" dirty="0"/>
              <a:t> </a:t>
            </a:r>
            <a:r>
              <a:rPr lang="fr-FR" sz="1600" dirty="0" err="1"/>
              <a:t>delivery</a:t>
            </a:r>
            <a:r>
              <a:rPr lang="fr-FR" sz="1600" dirty="0"/>
              <a:t>, </a:t>
            </a:r>
            <a:r>
              <a:rPr lang="fr-FR" sz="1600" dirty="0" err="1"/>
              <a:t>better</a:t>
            </a:r>
            <a:r>
              <a:rPr lang="fr-FR" sz="1600" dirty="0"/>
              <a:t> organisation / format</a:t>
            </a:r>
          </a:p>
          <a:p>
            <a:endParaRPr lang="fr-FR" sz="1600" dirty="0"/>
          </a:p>
          <a:p>
            <a:pPr marL="171450" indent="-171450"/>
            <a:endParaRPr lang="fr-FR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4FB413-692E-B969-274B-CDC68A68A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917531"/>
              </p:ext>
            </p:extLst>
          </p:nvPr>
        </p:nvGraphicFramePr>
        <p:xfrm>
          <a:off x="7210853" y="530695"/>
          <a:ext cx="4904655" cy="302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E59B64-4AEA-E21B-50E8-E49A9451D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512730"/>
              </p:ext>
            </p:extLst>
          </p:nvPr>
        </p:nvGraphicFramePr>
        <p:xfrm>
          <a:off x="8185039" y="3938605"/>
          <a:ext cx="3484930" cy="186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9884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1283</Words>
  <Application>Microsoft Office PowerPoint</Application>
  <PresentationFormat>Widescreen</PresentationFormat>
  <Paragraphs>190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-apple-system</vt:lpstr>
      <vt:lpstr>Arial</vt:lpstr>
      <vt:lpstr>Calibri</vt:lpstr>
      <vt:lpstr>Poppins</vt:lpstr>
      <vt:lpstr>Poppins SemiBold</vt:lpstr>
      <vt:lpstr>Roboto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Rachel.Redford</cp:lastModifiedBy>
  <cp:revision>13</cp:revision>
  <dcterms:created xsi:type="dcterms:W3CDTF">2022-10-21T14:33:01Z</dcterms:created>
  <dcterms:modified xsi:type="dcterms:W3CDTF">2023-04-13T16:10:20Z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