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4A_8C77DBE3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23"/>
  </p:notesMasterIdLst>
  <p:handoutMasterIdLst>
    <p:handoutMasterId r:id="rId24"/>
  </p:handoutMasterIdLst>
  <p:sldIdLst>
    <p:sldId id="316" r:id="rId9"/>
    <p:sldId id="323" r:id="rId10"/>
    <p:sldId id="325" r:id="rId11"/>
    <p:sldId id="329" r:id="rId12"/>
    <p:sldId id="327" r:id="rId13"/>
    <p:sldId id="326" r:id="rId14"/>
    <p:sldId id="324" r:id="rId15"/>
    <p:sldId id="330" r:id="rId16"/>
    <p:sldId id="333" r:id="rId17"/>
    <p:sldId id="331" r:id="rId18"/>
    <p:sldId id="322" r:id="rId19"/>
    <p:sldId id="332" r:id="rId20"/>
    <p:sldId id="328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  <p188:author id="{EA05EF6D-7C04-230C-F1AF-CB459B615FCF}" name="Rachel.Slater" initials="R" userId="S::ras56@open.ac.uk::8f28aa87-c0d6-46ff-9cda-d804d1fd1b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72F83-EEF7-4FD1-99D4-3CECFCD4A39E}" v="10" dt="2023-04-27T15:54:15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0505" autoAdjust="0"/>
  </p:normalViewPr>
  <p:slideViewPr>
    <p:cSldViewPr snapToGrid="0">
      <p:cViewPr varScale="1">
        <p:scale>
          <a:sx n="60" d="100"/>
          <a:sy n="60" d="100"/>
        </p:scale>
        <p:origin x="152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4A_8C77DB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A9F6D7-87F1-456D-BDD7-98CFC746189D}" authorId="{EA05EF6D-7C04-230C-F1AF-CB459B615FCF}" created="2023-04-05T20:47:32.812">
    <pc:sldMkLst xmlns:pc="http://schemas.microsoft.com/office/powerpoint/2013/main/command">
      <pc:docMk/>
      <pc:sldMk cId="2356665315" sldId="330"/>
    </pc:sldMkLst>
    <p188:txBody>
      <a:bodyPr/>
      <a:lstStyle/>
      <a:p>
        <a:r>
          <a:rPr lang="en-GB"/>
          <a:t>Could add another recorded snippet here from Interview 20 (p18)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02/05/2023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8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8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4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5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4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8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.ac.uk/scholarship-and-innovation/esteem/resources/rachel-slater-patrick-murphy-elaine-mcpherson-and-anne-campbell-accessibility-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view.officeapps.live.com/op/view.aspx?src=https%3A%2F%2Fukstemconference.files.wordpress.com%2F2021%2F07%2Fedi-4-rachel-slater-anne-campbell-elaine-mcpherson-christine-pearson.pptx&amp;wdOrigin=BROWSELIN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microsoft.com/office/2018/10/relationships/comments" Target="../comments/modernComment_14A_8C77DBE3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E0AFA1-F0AA-ED9B-0FE9-574F57F2EA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Intro Slide Title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A0E77-2B57-4FEC-0AF7-242A4B2D8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Tailored tuition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50BB79-51B7-2BAD-B6F6-0D09DD0C73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8207" y="2088960"/>
            <a:ext cx="10740438" cy="1305402"/>
          </a:xfrm>
        </p:spPr>
        <p:txBody>
          <a:bodyPr/>
          <a:lstStyle/>
          <a:p>
            <a:r>
              <a:rPr lang="en-GB" dirty="0"/>
              <a:t>Associate lecturer examples of responding to </a:t>
            </a:r>
            <a:br>
              <a:rPr lang="en-GB" dirty="0"/>
            </a:br>
            <a:r>
              <a:rPr lang="en-GB" dirty="0"/>
              <a:t>students’ needs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25D85C-5154-D2DD-1FEC-AA78356CE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207" y="3592218"/>
            <a:ext cx="5557584" cy="347039"/>
          </a:xfrm>
        </p:spPr>
        <p:txBody>
          <a:bodyPr/>
          <a:lstStyle/>
          <a:p>
            <a:r>
              <a:rPr lang="en-GB" dirty="0"/>
              <a:t>Rachel Slater, Elaine McPherson, Anne Campbell, Christine Pearson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ABBB09-F912-DB24-0AE2-20F38FB0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208" y="4429404"/>
            <a:ext cx="5557584" cy="347039"/>
          </a:xfrm>
        </p:spPr>
        <p:txBody>
          <a:bodyPr/>
          <a:lstStyle/>
          <a:p>
            <a:r>
              <a:rPr lang="en-GB" dirty="0"/>
              <a:t>STEM (E&amp;I, EEEs) and ALSPD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9185B6-E2A1-5D6F-6DE0-0DC0B666FC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8" y="4776443"/>
            <a:ext cx="5557584" cy="347039"/>
          </a:xfrm>
        </p:spPr>
        <p:txBody>
          <a:bodyPr/>
          <a:lstStyle/>
          <a:p>
            <a:r>
              <a:rPr lang="en-GB" dirty="0"/>
              <a:t>19/04/23</a:t>
            </a:r>
          </a:p>
          <a:p>
            <a:endParaRPr lang="en-GB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F008B9D-D0A1-21F5-7323-FCABDE326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29" y="5153339"/>
            <a:ext cx="4959663" cy="15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CFE5F-49A5-EE8A-FD83-96B997EFE5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6883" y="1455796"/>
            <a:ext cx="9591229" cy="40787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Importance of early conversations and engagement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Small changes to tuition practice can make a big difference, e.g.</a:t>
            </a:r>
          </a:p>
          <a:p>
            <a:r>
              <a:rPr lang="en-GB" sz="1600" dirty="0"/>
              <a:t>	- changed feedback style to ‘celebrate every mark’</a:t>
            </a:r>
          </a:p>
          <a:p>
            <a:r>
              <a:rPr lang="en-GB" sz="1600" dirty="0"/>
              <a:t>	- limit feedback to essential points if anxiety is an issue</a:t>
            </a:r>
          </a:p>
          <a:p>
            <a:r>
              <a:rPr lang="en-GB" sz="1600" dirty="0"/>
              <a:t>	- clear, factual and unambiguous feedback</a:t>
            </a:r>
          </a:p>
          <a:p>
            <a:r>
              <a:rPr lang="en-GB" sz="1600" dirty="0"/>
              <a:t>	- regular contact </a:t>
            </a:r>
          </a:p>
          <a:p>
            <a:r>
              <a:rPr lang="en-GB" sz="1600" dirty="0"/>
              <a:t>	- flexibility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Helping students to help themselves can help build resilience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Trust and understanding not only important between student and tutor, but between tutors, staff-tutors and others that support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CCC43-079D-A48B-7970-6B7B846BC5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Building confidence, trust and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9082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9AEE0-08F3-621F-1A34-DF132F4BF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4853" y="1523435"/>
            <a:ext cx="9591229" cy="738501"/>
          </a:xfrm>
        </p:spPr>
        <p:txBody>
          <a:bodyPr/>
          <a:lstStyle/>
          <a:p>
            <a:r>
              <a:rPr lang="en-GB" sz="1600" dirty="0"/>
              <a:t>Example of changes to the teaching space for a student who is a wheelchair user with hearing loss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19676-35A5-AE1C-9E5E-EC6206BB19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Extract 4 – Building rapport</a:t>
            </a:r>
          </a:p>
        </p:txBody>
      </p:sp>
      <p:pic>
        <p:nvPicPr>
          <p:cNvPr id="2" name="Extract 4 Interview 18 snippet">
            <a:hlinkClick r:id="" action="ppaction://media"/>
            <a:extLst>
              <a:ext uri="{FF2B5EF4-FFF2-40B4-BE49-F238E27FC236}">
                <a16:creationId xmlns:a16="http://schemas.microsoft.com/office/drawing/2014/main" id="{AC5F9194-31D6-3389-63A6-2A1876E1D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56" y="2514600"/>
            <a:ext cx="5545221" cy="31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1973E-C487-3F25-4D2B-645DB365E4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Key messages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930142-FC97-8D2E-0A44-17A153BB7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081464"/>
            <a:ext cx="9591229" cy="2791326"/>
          </a:xfrm>
        </p:spPr>
        <p:txBody>
          <a:bodyPr/>
          <a:lstStyle/>
          <a:p>
            <a:r>
              <a:rPr lang="en-GB" sz="1800" dirty="0"/>
              <a:t>Be an encourager</a:t>
            </a:r>
          </a:p>
          <a:p>
            <a:r>
              <a:rPr lang="en-GB" sz="1800" dirty="0"/>
              <a:t>Small adaptations can make a big difference</a:t>
            </a:r>
          </a:p>
          <a:p>
            <a:r>
              <a:rPr lang="en-GB" sz="1800" dirty="0"/>
              <a:t>Don’t make assumptions, treat all students as individuals and talk to them</a:t>
            </a:r>
          </a:p>
          <a:p>
            <a:r>
              <a:rPr lang="en-GB" sz="1800" dirty="0"/>
              <a:t>Informal conversations and building trust and confidence are key</a:t>
            </a:r>
          </a:p>
          <a:p>
            <a:r>
              <a:rPr lang="en-GB" sz="1800" dirty="0"/>
              <a:t>Work together with staff tutor and/or education advisor on complex cases</a:t>
            </a:r>
          </a:p>
          <a:p>
            <a:r>
              <a:rPr lang="en-GB" sz="1800" dirty="0"/>
              <a:t>You’re not alone – reach out for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196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70C7A-6629-9B67-FA63-8796EF88E1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651" y="1861005"/>
            <a:ext cx="9591229" cy="950518"/>
          </a:xfrm>
        </p:spPr>
        <p:txBody>
          <a:bodyPr/>
          <a:lstStyle/>
          <a:p>
            <a:r>
              <a:rPr lang="en-GB" sz="1800" dirty="0"/>
              <a:t>AL created videos to support a dyslexic student in understanding key concepts in the module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61CF9-D59E-9B9B-73CC-8091F0F1A9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1026551"/>
          </a:xfrm>
        </p:spPr>
        <p:txBody>
          <a:bodyPr/>
          <a:lstStyle/>
          <a:p>
            <a:r>
              <a:rPr lang="en-GB" dirty="0"/>
              <a:t>And finally - Extract 5, transformation…when the penny drops… </a:t>
            </a:r>
          </a:p>
        </p:txBody>
      </p:sp>
      <p:pic>
        <p:nvPicPr>
          <p:cNvPr id="2" name="Extract 5 Interview 5 snippet">
            <a:hlinkClick r:id="" action="ppaction://media"/>
            <a:extLst>
              <a:ext uri="{FF2B5EF4-FFF2-40B4-BE49-F238E27FC236}">
                <a16:creationId xmlns:a16="http://schemas.microsoft.com/office/drawing/2014/main" id="{B82AA48D-B894-CE33-94B9-FBA3A6D3E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0828" y="2983832"/>
            <a:ext cx="5412874" cy="30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767" y="1624323"/>
            <a:ext cx="7500938" cy="608965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9A29B-95F5-94FC-3567-707C1848E20C}"/>
              </a:ext>
            </a:extLst>
          </p:cNvPr>
          <p:cNvSpPr txBox="1"/>
          <p:nvPr/>
        </p:nvSpPr>
        <p:spPr>
          <a:xfrm>
            <a:off x="673767" y="4008605"/>
            <a:ext cx="7748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Rachel Slater		rachel.slater@open.ac.uk </a:t>
            </a:r>
          </a:p>
          <a:p>
            <a:r>
              <a:rPr lang="en-GB" sz="1800" dirty="0">
                <a:solidFill>
                  <a:schemeClr val="bg1"/>
                </a:solidFill>
              </a:rPr>
              <a:t>Anne Campbell		anne.campbell@open.ac.uk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Elaine McPherson	elaine.mcpherson@open.ac.uk</a:t>
            </a:r>
          </a:p>
          <a:p>
            <a:r>
              <a:rPr lang="en-GB" sz="1800" dirty="0">
                <a:solidFill>
                  <a:schemeClr val="bg1"/>
                </a:solidFill>
              </a:rPr>
              <a:t>Christine Pearson	christine.pearson@open.ac.uk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C9B5146-DACC-4DF0-5FD3-A6D65F8D7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87" y="5233677"/>
            <a:ext cx="4959663" cy="15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3F9DB-3FDB-F002-212D-AD0D8BF38D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Research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C511-5811-ABE9-A5AD-E699BF2F2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600" dirty="0"/>
              <a:t>How do STEM ALs adapt their tuition practice to respond to students’ needs?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BA02-D842-13AC-6FEB-B1E2A6A582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Accessibility and inclusion in tuition (</a:t>
            </a:r>
            <a:r>
              <a:rPr lang="en-GB" dirty="0" err="1"/>
              <a:t>AccIT</a:t>
            </a:r>
            <a:r>
              <a:rPr lang="en-GB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E0FB8-6EA3-E55E-D134-20F6A66C24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496800"/>
          </a:xfrm>
        </p:spPr>
        <p:txBody>
          <a:bodyPr/>
          <a:lstStyle/>
          <a:p>
            <a:r>
              <a:rPr lang="en-GB" dirty="0"/>
              <a:t>Research question and methods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2010C64-71A9-C072-49AC-C524702D5958}"/>
              </a:ext>
            </a:extLst>
          </p:cNvPr>
          <p:cNvSpPr txBox="1">
            <a:spLocks/>
          </p:cNvSpPr>
          <p:nvPr/>
        </p:nvSpPr>
        <p:spPr>
          <a:xfrm>
            <a:off x="1002579" y="2805606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Methods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5A55A5-3A56-BD01-26DD-3D2AB26E25DA}"/>
              </a:ext>
            </a:extLst>
          </p:cNvPr>
          <p:cNvSpPr txBox="1">
            <a:spLocks/>
          </p:cNvSpPr>
          <p:nvPr/>
        </p:nvSpPr>
        <p:spPr>
          <a:xfrm>
            <a:off x="1002579" y="3213536"/>
            <a:ext cx="9591229" cy="323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Quantitative and qualitative data from questions for ALs in the 2019 OU ‘Measuring accessibility practices and perceptions’ survey (≈ 100 STEM AL responses)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Qualitative data from 25 semi-structured interviews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 x workshops with ALs at ALSPD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Thematic analysis categorised common approaches and more bespoke adaptations</a:t>
            </a:r>
          </a:p>
        </p:txBody>
      </p:sp>
    </p:spTree>
    <p:extLst>
      <p:ext uri="{BB962C8B-B14F-4D97-AF65-F5344CB8AC3E}">
        <p14:creationId xmlns:p14="http://schemas.microsoft.com/office/powerpoint/2010/main" val="206642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D90D8-3A08-409D-233B-0BF312CDF7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Common approaches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D5D5A-C332-591C-6024-3308B7F12D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(reported at previous </a:t>
            </a:r>
            <a:r>
              <a:rPr lang="en-GB" dirty="0" err="1"/>
              <a:t>eSTEeM</a:t>
            </a:r>
            <a:r>
              <a:rPr lang="en-GB" dirty="0"/>
              <a:t> conferences and Horizons in STEM)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3C92FE-8C90-71CD-7A0B-191F00B322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047483"/>
            <a:ext cx="9591229" cy="4574295"/>
          </a:xfrm>
        </p:spPr>
        <p:txBody>
          <a:bodyPr/>
          <a:lstStyle/>
          <a:p>
            <a:r>
              <a:rPr lang="en-GB" sz="1800" dirty="0"/>
              <a:t>Adapt the format of documents</a:t>
            </a:r>
          </a:p>
          <a:p>
            <a:r>
              <a:rPr lang="en-GB" sz="1800" dirty="0"/>
              <a:t>Provide materials in advance</a:t>
            </a:r>
          </a:p>
          <a:p>
            <a:r>
              <a:rPr lang="en-GB" sz="1800" dirty="0"/>
              <a:t>Changes to the teaching space</a:t>
            </a:r>
          </a:p>
          <a:p>
            <a:r>
              <a:rPr lang="en-GB" sz="1800" dirty="0"/>
              <a:t>Provide additional materials, support, time</a:t>
            </a:r>
          </a:p>
          <a:p>
            <a:r>
              <a:rPr lang="en-GB" sz="1800" dirty="0"/>
              <a:t>Measures to support anxiety</a:t>
            </a:r>
          </a:p>
          <a:p>
            <a:r>
              <a:rPr lang="en-GB" sz="1800" dirty="0"/>
              <a:t>Measures to support hearing impaired</a:t>
            </a:r>
          </a:p>
          <a:p>
            <a:r>
              <a:rPr lang="en-GB" sz="1800" dirty="0"/>
              <a:t>Time management and prioritising</a:t>
            </a:r>
          </a:p>
          <a:p>
            <a:r>
              <a:rPr lang="en-GB" sz="1800" dirty="0"/>
              <a:t>Be an encourager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 algn="r">
              <a:buNone/>
            </a:pPr>
            <a:r>
              <a:rPr lang="en-GB" sz="1400" dirty="0">
                <a:hlinkClick r:id="rId3"/>
              </a:rPr>
              <a:t>Previous </a:t>
            </a:r>
            <a:r>
              <a:rPr lang="en-GB" sz="1400" dirty="0" err="1">
                <a:hlinkClick r:id="rId3"/>
              </a:rPr>
              <a:t>AccIT</a:t>
            </a:r>
            <a:r>
              <a:rPr lang="en-GB" sz="1400" dirty="0">
                <a:hlinkClick r:id="rId3"/>
              </a:rPr>
              <a:t> </a:t>
            </a:r>
            <a:r>
              <a:rPr lang="en-GB" sz="1400" dirty="0" err="1">
                <a:hlinkClick r:id="rId3"/>
              </a:rPr>
              <a:t>eSTEeM</a:t>
            </a:r>
            <a:r>
              <a:rPr lang="en-GB" sz="1400" dirty="0">
                <a:hlinkClick r:id="rId3"/>
              </a:rPr>
              <a:t> conference presentation</a:t>
            </a:r>
            <a:endParaRPr lang="en-GB" sz="1400" dirty="0"/>
          </a:p>
          <a:p>
            <a:pPr marL="0" indent="0" algn="r">
              <a:buNone/>
            </a:pPr>
            <a:r>
              <a:rPr lang="en-GB" sz="1400" dirty="0">
                <a:hlinkClick r:id="rId4"/>
              </a:rPr>
              <a:t>Previous Horizons in STEM conference presentation</a:t>
            </a:r>
            <a:endParaRPr lang="en-GB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96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CC820-CC03-19C6-2B9F-799444DAB5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More bespoke approaches - recordings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0B09D3-C78B-6409-8096-96822223D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02327"/>
              </p:ext>
            </p:extLst>
          </p:nvPr>
        </p:nvGraphicFramePr>
        <p:xfrm>
          <a:off x="709864" y="1323449"/>
          <a:ext cx="1026293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807">
                  <a:extLst>
                    <a:ext uri="{9D8B030D-6E8A-4147-A177-3AD203B41FA5}">
                      <a16:colId xmlns:a16="http://schemas.microsoft.com/office/drawing/2014/main" val="3682931523"/>
                    </a:ext>
                  </a:extLst>
                </a:gridCol>
                <a:gridCol w="6846130">
                  <a:extLst>
                    <a:ext uri="{9D8B030D-6E8A-4147-A177-3AD203B41FA5}">
                      <a16:colId xmlns:a16="http://schemas.microsoft.com/office/drawing/2014/main" val="3491295999"/>
                    </a:ext>
                  </a:extLst>
                </a:gridCol>
              </a:tblGrid>
              <a:tr h="365461">
                <a:tc>
                  <a:txBody>
                    <a:bodyPr/>
                    <a:lstStyle/>
                    <a:p>
                      <a:r>
                        <a:rPr lang="en-GB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99606"/>
                  </a:ext>
                </a:extLst>
              </a:tr>
              <a:tr h="34485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Empty room recordings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Screencasts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Short videos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Power point with audio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Common requests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Help familiarise and navigate when new to </a:t>
                      </a:r>
                      <a:r>
                        <a:rPr lang="en-GB" dirty="0" err="1"/>
                        <a:t>StudentHome</a:t>
                      </a:r>
                      <a:endParaRPr lang="en-GB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‘How to’ e.g. TMA submission, reduce size of images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Common errors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E.g. subscript and superscript, maths calculations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Walk through of activities to prevent anxiety and help build confidence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Tailored recordings for individual students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65931"/>
                  </a:ext>
                </a:extLst>
              </a:tr>
            </a:tbl>
          </a:graphicData>
        </a:graphic>
      </p:graphicFrame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953AFFE-101E-69C0-7116-5F9E9E2A4804}"/>
              </a:ext>
            </a:extLst>
          </p:cNvPr>
          <p:cNvSpPr/>
          <p:nvPr/>
        </p:nvSpPr>
        <p:spPr>
          <a:xfrm>
            <a:off x="830179" y="3032007"/>
            <a:ext cx="2899610" cy="2430355"/>
          </a:xfrm>
          <a:prstGeom prst="wedgeEllipseCallout">
            <a:avLst/>
          </a:prstGeom>
          <a:solidFill>
            <a:schemeClr val="bg2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“it’s about building resilience in your students by proving them with the information to help themselves”</a:t>
            </a:r>
          </a:p>
        </p:txBody>
      </p:sp>
    </p:spTree>
    <p:extLst>
      <p:ext uri="{BB962C8B-B14F-4D97-AF65-F5344CB8AC3E}">
        <p14:creationId xmlns:p14="http://schemas.microsoft.com/office/powerpoint/2010/main" val="9621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C27B-7C5C-87AD-2734-0F9575F8E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556" y="1537856"/>
            <a:ext cx="9591229" cy="1181281"/>
          </a:xfrm>
        </p:spPr>
        <p:txBody>
          <a:bodyPr/>
          <a:lstStyle/>
          <a:p>
            <a:r>
              <a:rPr lang="en-GB" sz="1800" dirty="0"/>
              <a:t>In response to one student’s challenge with a TMA activity to produce an infographic, but helpful for all the tutor’s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61D4C-2A76-C61A-B263-54850C0BE9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Extract 1 - Empty room recordings to support a TMA activity</a:t>
            </a:r>
          </a:p>
        </p:txBody>
      </p:sp>
      <p:pic>
        <p:nvPicPr>
          <p:cNvPr id="2" name="Extract 1 Interview 22 snippet">
            <a:hlinkClick r:id="" action="ppaction://media"/>
            <a:extLst>
              <a:ext uri="{FF2B5EF4-FFF2-40B4-BE49-F238E27FC236}">
                <a16:creationId xmlns:a16="http://schemas.microsoft.com/office/drawing/2014/main" id="{AB5324BC-8B75-723A-D08B-C7AC44748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4676" y="2899611"/>
            <a:ext cx="4005179" cy="21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CC820-CC03-19C6-2B9F-799444DAB5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907801" cy="497161"/>
          </a:xfrm>
        </p:spPr>
        <p:txBody>
          <a:bodyPr/>
          <a:lstStyle/>
          <a:p>
            <a:r>
              <a:rPr lang="en-GB" dirty="0"/>
              <a:t>Working with others is key when supporting complex needs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0B09D3-C78B-6409-8096-96822223D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88128"/>
              </p:ext>
            </p:extLst>
          </p:nvPr>
        </p:nvGraphicFramePr>
        <p:xfrm>
          <a:off x="745957" y="1739489"/>
          <a:ext cx="10262937" cy="337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807">
                  <a:extLst>
                    <a:ext uri="{9D8B030D-6E8A-4147-A177-3AD203B41FA5}">
                      <a16:colId xmlns:a16="http://schemas.microsoft.com/office/drawing/2014/main" val="3682931523"/>
                    </a:ext>
                  </a:extLst>
                </a:gridCol>
                <a:gridCol w="6846130">
                  <a:extLst>
                    <a:ext uri="{9D8B030D-6E8A-4147-A177-3AD203B41FA5}">
                      <a16:colId xmlns:a16="http://schemas.microsoft.com/office/drawing/2014/main" val="3491295999"/>
                    </a:ext>
                  </a:extLst>
                </a:gridCol>
              </a:tblGrid>
              <a:tr h="343573">
                <a:tc>
                  <a:txBody>
                    <a:bodyPr/>
                    <a:lstStyle/>
                    <a:p>
                      <a:r>
                        <a:rPr lang="en-GB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99606"/>
                  </a:ext>
                </a:extLst>
              </a:tr>
              <a:tr h="3013262">
                <a:tc>
                  <a:txBody>
                    <a:bodyPr/>
                    <a:lstStyle/>
                    <a:p>
                      <a:r>
                        <a:rPr lang="en-GB" dirty="0"/>
                        <a:t>Staff tutor</a:t>
                      </a:r>
                    </a:p>
                    <a:p>
                      <a:r>
                        <a:rPr lang="en-GB" dirty="0"/>
                        <a:t>SST and Education advisors</a:t>
                      </a:r>
                    </a:p>
                    <a:p>
                      <a:r>
                        <a:rPr lang="en-GB" dirty="0"/>
                        <a:t>Student’s advocate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Joint approach often needed, e.g. when students declare multiple disabilities, or have complex mental health needs, or may be particularly vulnerable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Important that the AL feels supported and reassured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Not always easy to achieve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6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24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9B382C7-DE8A-F9B8-A486-C5497AA2671B}"/>
              </a:ext>
            </a:extLst>
          </p:cNvPr>
          <p:cNvSpPr/>
          <p:nvPr/>
        </p:nvSpPr>
        <p:spPr>
          <a:xfrm>
            <a:off x="192507" y="264695"/>
            <a:ext cx="2731167" cy="2478506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“My staff tutor kept changing…I wasn’t sure if I had a problem who I was supposed to contact” 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5AA8ADD-F9FA-E730-305A-5CFAD79E212F}"/>
              </a:ext>
            </a:extLst>
          </p:cNvPr>
          <p:cNvSpPr/>
          <p:nvPr/>
        </p:nvSpPr>
        <p:spPr>
          <a:xfrm>
            <a:off x="1937085" y="2923674"/>
            <a:ext cx="2731167" cy="2382251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“when I have a student who has difficulties, I will always have a quiet chat with my Staff </a:t>
            </a:r>
            <a:r>
              <a:rPr lang="en-GB" sz="1600" dirty="0" err="1">
                <a:solidFill>
                  <a:schemeClr val="tx1"/>
                </a:solidFill>
              </a:rPr>
              <a:t>Tutor”</a:t>
            </a:r>
            <a:r>
              <a:rPr lang="en-GB" sz="1600" dirty="0" err="1"/>
              <a:t>t</a:t>
            </a:r>
            <a:endParaRPr lang="en-GB" sz="16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ED6EA86-52ED-EBE5-F28D-4E241EB3DC62}"/>
              </a:ext>
            </a:extLst>
          </p:cNvPr>
          <p:cNvSpPr/>
          <p:nvPr/>
        </p:nvSpPr>
        <p:spPr>
          <a:xfrm>
            <a:off x="5739063" y="3043990"/>
            <a:ext cx="3970422" cy="3128210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“it was a bit daunting working with an advocate and a more senior person in the University, it took a long time for me to understand the help that was needed…they didn’t want to cloud how I work”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4F55785-A60A-586F-D64C-F5C6FB2267D9}"/>
              </a:ext>
            </a:extLst>
          </p:cNvPr>
          <p:cNvSpPr/>
          <p:nvPr/>
        </p:nvSpPr>
        <p:spPr>
          <a:xfrm>
            <a:off x="4295274" y="312822"/>
            <a:ext cx="3068052" cy="2478506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“we had a very difficult start…I worked with my Staff Tutor and an advisor on the best way to support him” 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D62B0AF-7AFB-0206-7DBE-FA08F19F24F3}"/>
              </a:ext>
            </a:extLst>
          </p:cNvPr>
          <p:cNvSpPr/>
          <p:nvPr/>
        </p:nvSpPr>
        <p:spPr>
          <a:xfrm>
            <a:off x="8157412" y="264695"/>
            <a:ext cx="2683042" cy="1973179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“Hmm, you just have to get on with it a lot of the time don’t you?”</a:t>
            </a:r>
          </a:p>
        </p:txBody>
      </p:sp>
    </p:spTree>
    <p:extLst>
      <p:ext uri="{BB962C8B-B14F-4D97-AF65-F5344CB8AC3E}">
        <p14:creationId xmlns:p14="http://schemas.microsoft.com/office/powerpoint/2010/main" val="363895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803D6-2AF4-452D-AEF5-941E0622C8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651" y="1443765"/>
            <a:ext cx="9591229" cy="758013"/>
          </a:xfrm>
        </p:spPr>
        <p:txBody>
          <a:bodyPr/>
          <a:lstStyle/>
          <a:p>
            <a:r>
              <a:rPr lang="en-GB" sz="1600" dirty="0"/>
              <a:t>A vulnerable student with mental health issues sent their tutor messages indicting they were in a distressed state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A69C3-8482-AB35-1479-EA00BAAC01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Extract 2 – working with an Educational advisor</a:t>
            </a:r>
          </a:p>
        </p:txBody>
      </p:sp>
      <p:pic>
        <p:nvPicPr>
          <p:cNvPr id="2" name="Extract 2 Interview 22 second snippet">
            <a:hlinkClick r:id="" action="ppaction://media"/>
            <a:extLst>
              <a:ext uri="{FF2B5EF4-FFF2-40B4-BE49-F238E27FC236}">
                <a16:creationId xmlns:a16="http://schemas.microsoft.com/office/drawing/2014/main" id="{635C7C74-7CE5-7304-BD33-158F65950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8052" y="2743718"/>
            <a:ext cx="5256463" cy="29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6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DA474-9AAE-EBB8-6C39-1B849185F2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1651" y="1540019"/>
            <a:ext cx="9591229" cy="709886"/>
          </a:xfrm>
        </p:spPr>
        <p:txBody>
          <a:bodyPr/>
          <a:lstStyle/>
          <a:p>
            <a:r>
              <a:rPr lang="en-GB" sz="1600" dirty="0"/>
              <a:t>Another example of a vulnerable student and their tutor reaching our for support after receiving distressing communication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CA7C3-7691-A562-63F2-0ABDB0C4D6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Extract 3 – reaching out for support</a:t>
            </a:r>
          </a:p>
        </p:txBody>
      </p:sp>
      <p:pic>
        <p:nvPicPr>
          <p:cNvPr id="2" name="Extract 3 Interview 20 snippet">
            <a:hlinkClick r:id="" action="ppaction://media"/>
            <a:extLst>
              <a:ext uri="{FF2B5EF4-FFF2-40B4-BE49-F238E27FC236}">
                <a16:creationId xmlns:a16="http://schemas.microsoft.com/office/drawing/2014/main" id="{CC757E82-DA5B-8E8C-75EF-6F142646C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828" y="2707105"/>
            <a:ext cx="5412874" cy="30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7A8613C21C848AD2F91B91A9AAB64" ma:contentTypeVersion="20" ma:contentTypeDescription="Create a new document." ma:contentTypeScope="" ma:versionID="c1d9353f12382b36ac3f9f5b2f1dd716">
  <xsd:schema xmlns:xsd="http://www.w3.org/2001/XMLSchema" xmlns:xs="http://www.w3.org/2001/XMLSchema" xmlns:p="http://schemas.microsoft.com/office/2006/metadata/properties" xmlns:ns2="4ed73a0e-c0f4-4682-9833-b80ae4bd0773" xmlns:ns3="23060362-3cc1-48ff-8e33-88570e39b161" xmlns:ns4="e4476828-269d-41e7-8c7f-463a607b843c" targetNamespace="http://schemas.microsoft.com/office/2006/metadata/properties" ma:root="true" ma:fieldsID="c254bfd5ec353ffdfb8a6f8fbb6c5717" ns2:_="" ns3:_="" ns4:_="">
    <xsd:import namespace="4ed73a0e-c0f4-4682-9833-b80ae4bd0773"/>
    <xsd:import namespace="23060362-3cc1-48ff-8e33-88570e39b161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3a0e-c0f4-4682-9833-b80ae4bd0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362-3cc1-48ff-8e33-88570e39b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206e9e1-5a8f-47ca-9c1f-db2539ee6553}" ma:internalName="TaxCatchAll" ma:showField="CatchAllData" ma:web="23060362-3cc1-48ff-8e33-88570e39b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4ed73a0e-c0f4-4682-9833-b80ae4bd07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DD03CB-2A88-4644-BBA9-D7ABCC1D4135}">
  <ds:schemaRefs>
    <ds:schemaRef ds:uri="23060362-3cc1-48ff-8e33-88570e39b161"/>
    <ds:schemaRef ds:uri="4ed73a0e-c0f4-4682-9833-b80ae4bd0773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37366ac4-c030-4543-8cc8-88329e81ec50"/>
    <ds:schemaRef ds:uri="4ed73a0e-c0f4-4682-9833-b80ae4bd0773"/>
    <ds:schemaRef ds:uri="a4bbcd8a-0e99-45ba-ba54-c1f6b28a9aac"/>
    <ds:schemaRef ds:uri="e4476828-269d-41e7-8c7f-463a607b8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809</Words>
  <Application>Microsoft Office PowerPoint</Application>
  <PresentationFormat>Widescreen</PresentationFormat>
  <Paragraphs>123</Paragraphs>
  <Slides>14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Intro Slide Title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Diane.Ford</cp:lastModifiedBy>
  <cp:revision>6</cp:revision>
  <dcterms:created xsi:type="dcterms:W3CDTF">2022-10-21T14:33:01Z</dcterms:created>
  <dcterms:modified xsi:type="dcterms:W3CDTF">2023-05-02T09:57:26Z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0x01010003E7A8613C21C848AD2F91B91A9AAB64</vt:lpwstr>
  </property>
  <property fmtid="{D5CDD505-2E9C-101B-9397-08002B2CF9AE}" pid="3" name="MediaServiceImageTags">
    <vt:lpwstr/>
  </property>
</Properties>
</file>