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4"/>
    <p:sldMasterId id="2147483771" r:id="rId5"/>
    <p:sldMasterId id="2147483863" r:id="rId6"/>
    <p:sldMasterId id="2147483817" r:id="rId7"/>
    <p:sldMasterId id="2147483927" r:id="rId8"/>
  </p:sldMasterIdLst>
  <p:notesMasterIdLst>
    <p:notesMasterId r:id="rId22"/>
  </p:notesMasterIdLst>
  <p:handoutMasterIdLst>
    <p:handoutMasterId r:id="rId23"/>
  </p:handoutMasterIdLst>
  <p:sldIdLst>
    <p:sldId id="316" r:id="rId9"/>
    <p:sldId id="333" r:id="rId10"/>
    <p:sldId id="334" r:id="rId11"/>
    <p:sldId id="335" r:id="rId12"/>
    <p:sldId id="347" r:id="rId13"/>
    <p:sldId id="349" r:id="rId14"/>
    <p:sldId id="350" r:id="rId15"/>
    <p:sldId id="351" r:id="rId16"/>
    <p:sldId id="352" r:id="rId17"/>
    <p:sldId id="355" r:id="rId18"/>
    <p:sldId id="358" r:id="rId19"/>
    <p:sldId id="361" r:id="rId20"/>
    <p:sldId id="36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792C21D-9C31-DAEC-E611-E76D7525B8BA}" name="Hannah.King" initials="H" userId="S::hlk63@open.ac.uk::a66496f2-2df4-4361-8801-89f9e25bfcc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0645"/>
    <a:srgbClr val="FFD7FD"/>
    <a:srgbClr val="FF8A76"/>
    <a:srgbClr val="FFB4FF"/>
    <a:srgbClr val="D6FFF2"/>
    <a:srgbClr val="CAD2FF"/>
    <a:srgbClr val="FEE3E9"/>
    <a:srgbClr val="4F9AE9"/>
    <a:srgbClr val="8AFFD7"/>
    <a:srgbClr val="BA8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A13C90-0921-D073-F277-727623EC1D62}" v="51" dt="2023-04-11T13:31:30.877"/>
    <p1510:client id="{6517DA5C-BD85-3828-E330-FA4FACA6BAD8}" v="1276" dt="2023-04-11T15:24:53.164"/>
    <p1510:client id="{AF14DE4B-6E2B-9490-5088-E6463FB9E01F}" v="2" dt="2023-04-10T20:31:24.556"/>
    <p1510:client id="{C6F7C94C-E2DF-5C66-22FC-D2765B01B9D4}" v="135" dt="2023-04-12T10:51:46.7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56" d="100"/>
          <a:sy n="56" d="100"/>
        </p:scale>
        <p:origin x="408" y="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handoutMaster" Target="handoutMasters/handoutMaster1.xml"/><Relationship Id="rId28" Type="http://schemas.microsoft.com/office/2015/10/relationships/revisionInfo" Target="revisionInfo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rgbClr val="060645"/>
                </a:solidFill>
              </a:rPr>
              <a:t>How much time did you spend reviewing the information in the grids when reading your assignment feedback 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1F8-4A8D-AA88-AF3C4E44F9F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1F8-4A8D-AA88-AF3C4E44F9F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1F8-4A8D-AA88-AF3C4E44F9F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'[Student survey results March 22.xlsx]Q3 How much attention to grids'!$Q$8:$Q$10</c:f>
              <c:strCache>
                <c:ptCount val="3"/>
                <c:pt idx="0">
                  <c:v>Brief look</c:v>
                </c:pt>
                <c:pt idx="1">
                  <c:v>Read all</c:v>
                </c:pt>
                <c:pt idx="2">
                  <c:v>Work through carefully</c:v>
                </c:pt>
              </c:strCache>
            </c:strRef>
          </c:cat>
          <c:val>
            <c:numRef>
              <c:f>'[Student survey results March 22.xlsx]Q3 How much attention to grids'!$R$8:$R$10</c:f>
              <c:numCache>
                <c:formatCode>General</c:formatCode>
                <c:ptCount val="3"/>
                <c:pt idx="0">
                  <c:v>5</c:v>
                </c:pt>
                <c:pt idx="1">
                  <c:v>16</c:v>
                </c:pt>
                <c:pt idx="2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1F8-4A8D-AA88-AF3C4E44F9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060645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rgbClr val="060645"/>
      </a:solidFill>
      <a:round/>
    </a:ln>
    <a:effectLst/>
  </c:spPr>
  <c:txPr>
    <a:bodyPr/>
    <a:lstStyle/>
    <a:p>
      <a:pPr>
        <a:defRPr/>
      </a:pPr>
      <a:endParaRPr lang="en-US"/>
    </a:p>
  </c:tx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rgbClr val="060645"/>
                </a:solidFill>
              </a:rPr>
              <a:t>Which of the grid/script feedback/assessment summary do you find most relevant to improving your subsequent assignments?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D5F-4C70-9895-2ACBF7C4D1A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D5F-4C70-9895-2ACBF7C4D1A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D5F-4C70-9895-2ACBF7C4D1A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'[Student survey results March 22.xlsx]Q6 Improving future TMAS'!$G$4:$I$4</c:f>
              <c:strCache>
                <c:ptCount val="3"/>
                <c:pt idx="0">
                  <c:v>Summary</c:v>
                </c:pt>
                <c:pt idx="1">
                  <c:v>Marking Grid</c:v>
                </c:pt>
                <c:pt idx="2">
                  <c:v>Script Feedback</c:v>
                </c:pt>
              </c:strCache>
            </c:strRef>
          </c:cat>
          <c:val>
            <c:numRef>
              <c:f>'[Student survey results March 22.xlsx]Q6 Improving future TMAS'!$G$5:$I$5</c:f>
              <c:numCache>
                <c:formatCode>General</c:formatCode>
                <c:ptCount val="3"/>
                <c:pt idx="0">
                  <c:v>16.666666666666664</c:v>
                </c:pt>
                <c:pt idx="1">
                  <c:v>20</c:v>
                </c:pt>
                <c:pt idx="2">
                  <c:v>66.666666666666657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D5F-4C70-9895-2ACBF7C4D1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060645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rgbClr val="060645"/>
      </a:solidFill>
      <a:round/>
    </a:ln>
    <a:effectLst/>
  </c:spPr>
  <c:txPr>
    <a:bodyPr/>
    <a:lstStyle/>
    <a:p>
      <a:pPr>
        <a:defRPr/>
      </a:pPr>
      <a:endParaRPr lang="en-US"/>
    </a:p>
  </c:txPr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rgbClr val="060645"/>
                </a:solidFill>
              </a:rPr>
              <a:t>Does mark awarded through grid criteria differ from initial impression mark?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D2D-42A3-8AC5-0361636B007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D2D-42A3-8AC5-0361636B007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D2D-42A3-8AC5-0361636B007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'[Tutor survey results March 22.xlsx]Analysis'!$C$32:$C$34</c:f>
              <c:strCache>
                <c:ptCount val="3"/>
                <c:pt idx="0">
                  <c:v>Rarely</c:v>
                </c:pt>
                <c:pt idx="1">
                  <c:v>Sometimes</c:v>
                </c:pt>
                <c:pt idx="2">
                  <c:v>Often</c:v>
                </c:pt>
              </c:strCache>
            </c:strRef>
          </c:cat>
          <c:val>
            <c:numRef>
              <c:f>'[Tutor survey results March 22.xlsx]Analysis'!$D$32:$D$34</c:f>
              <c:numCache>
                <c:formatCode>0%</c:formatCode>
                <c:ptCount val="3"/>
                <c:pt idx="0">
                  <c:v>0.23</c:v>
                </c:pt>
                <c:pt idx="1">
                  <c:v>0.69</c:v>
                </c:pt>
                <c:pt idx="2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D2D-42A3-8AC5-0361636B00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060645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rgbClr val="060645"/>
      </a:solidFill>
      <a:round/>
    </a:ln>
    <a:effectLst/>
  </c:spPr>
  <c:txPr>
    <a:bodyPr/>
    <a:lstStyle/>
    <a:p>
      <a:pPr>
        <a:defRPr/>
      </a:pPr>
      <a:endParaRPr lang="en-US"/>
    </a:p>
  </c:txPr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D50AFA1-2D98-83E6-6B45-1BA4EFFA09C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>
              <a:latin typeface="Poppins" panose="00000500000000000000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292458-5F54-BBF5-A700-E864B64DF8C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BE0FF1-B4C8-4A7A-A50B-9837D279A5B3}" type="datetimeFigureOut">
              <a:rPr lang="en-GB" smtClean="0">
                <a:latin typeface="Poppins" panose="00000500000000000000" pitchFamily="2" charset="0"/>
              </a:rPr>
              <a:t>14/04/2023</a:t>
            </a:fld>
            <a:endParaRPr lang="en-GB">
              <a:latin typeface="Poppins" panose="00000500000000000000" pitchFamily="2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685C0A-89EE-3D17-E818-2781A8FCA10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>
              <a:latin typeface="Poppins" panose="00000500000000000000" pitchFamily="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59F12D-2392-5BCA-470C-1326218C7E5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D0D4E1-3C06-412A-A8F6-CECF698F9984}" type="slidenum">
              <a:rPr lang="en-GB" smtClean="0">
                <a:latin typeface="Poppins" panose="00000500000000000000" pitchFamily="2" charset="0"/>
              </a:rPr>
              <a:t>‹#›</a:t>
            </a:fld>
            <a:endParaRPr lang="en-GB">
              <a:latin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814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Poppins" panose="00000500000000000000" pitchFamily="2" charset="0"/>
              </a:defRPr>
            </a:lvl1pPr>
          </a:lstStyle>
          <a:p>
            <a:fld id="{816C2FE4-2A89-2C48-B077-AF8EE4693F31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Poppins" panose="00000500000000000000" pitchFamily="2" charset="0"/>
              </a:defRPr>
            </a:lvl1pPr>
          </a:lstStyle>
          <a:p>
            <a:fld id="{8CCD80B4-3417-B74B-BDCD-C7836226A2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720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50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8" y="0"/>
            <a:ext cx="6098726" cy="3810000"/>
          </a:xfrm>
          <a:custGeom>
            <a:avLst/>
            <a:gdLst>
              <a:gd name="connsiteX0" fmla="*/ 1626032 w 7810500"/>
              <a:gd name="connsiteY0" fmla="*/ 0 h 3810000"/>
              <a:gd name="connsiteX1" fmla="*/ 6184468 w 7810500"/>
              <a:gd name="connsiteY1" fmla="*/ 0 h 3810000"/>
              <a:gd name="connsiteX2" fmla="*/ 7810500 w 7810500"/>
              <a:gd name="connsiteY2" fmla="*/ 1626032 h 3810000"/>
              <a:gd name="connsiteX3" fmla="*/ 7810500 w 7810500"/>
              <a:gd name="connsiteY3" fmla="*/ 3625329 h 3810000"/>
              <a:gd name="connsiteX4" fmla="*/ 7625829 w 7810500"/>
              <a:gd name="connsiteY4" fmla="*/ 3810000 h 3810000"/>
              <a:gd name="connsiteX5" fmla="*/ 184671 w 7810500"/>
              <a:gd name="connsiteY5" fmla="*/ 3810000 h 3810000"/>
              <a:gd name="connsiteX6" fmla="*/ 0 w 7810500"/>
              <a:gd name="connsiteY6" fmla="*/ 3625329 h 3810000"/>
              <a:gd name="connsiteX7" fmla="*/ 0 w 7810500"/>
              <a:gd name="connsiteY7" fmla="*/ 1626032 h 3810000"/>
              <a:gd name="connsiteX8" fmla="*/ 1626032 w 7810500"/>
              <a:gd name="connsiteY8" fmla="*/ 0 h 3810000"/>
              <a:gd name="connsiteX0" fmla="*/ 1626032 w 7810500"/>
              <a:gd name="connsiteY0" fmla="*/ 0 h 3810000"/>
              <a:gd name="connsiteX1" fmla="*/ 6184468 w 7810500"/>
              <a:gd name="connsiteY1" fmla="*/ 0 h 3810000"/>
              <a:gd name="connsiteX2" fmla="*/ 7810500 w 7810500"/>
              <a:gd name="connsiteY2" fmla="*/ 3625329 h 3810000"/>
              <a:gd name="connsiteX3" fmla="*/ 7625829 w 7810500"/>
              <a:gd name="connsiteY3" fmla="*/ 3810000 h 3810000"/>
              <a:gd name="connsiteX4" fmla="*/ 184671 w 7810500"/>
              <a:gd name="connsiteY4" fmla="*/ 3810000 h 3810000"/>
              <a:gd name="connsiteX5" fmla="*/ 0 w 7810500"/>
              <a:gd name="connsiteY5" fmla="*/ 3625329 h 3810000"/>
              <a:gd name="connsiteX6" fmla="*/ 0 w 7810500"/>
              <a:gd name="connsiteY6" fmla="*/ 1626032 h 3810000"/>
              <a:gd name="connsiteX7" fmla="*/ 1626032 w 7810500"/>
              <a:gd name="connsiteY7" fmla="*/ 0 h 3810000"/>
              <a:gd name="connsiteX0" fmla="*/ 1626032 w 7963808"/>
              <a:gd name="connsiteY0" fmla="*/ 0 h 3810000"/>
              <a:gd name="connsiteX1" fmla="*/ 6184468 w 7963808"/>
              <a:gd name="connsiteY1" fmla="*/ 0 h 3810000"/>
              <a:gd name="connsiteX2" fmla="*/ 7625829 w 7963808"/>
              <a:gd name="connsiteY2" fmla="*/ 3810000 h 3810000"/>
              <a:gd name="connsiteX3" fmla="*/ 184671 w 7963808"/>
              <a:gd name="connsiteY3" fmla="*/ 3810000 h 3810000"/>
              <a:gd name="connsiteX4" fmla="*/ 0 w 7963808"/>
              <a:gd name="connsiteY4" fmla="*/ 3625329 h 3810000"/>
              <a:gd name="connsiteX5" fmla="*/ 0 w 7963808"/>
              <a:gd name="connsiteY5" fmla="*/ 1626032 h 3810000"/>
              <a:gd name="connsiteX6" fmla="*/ 1626032 w 7963808"/>
              <a:gd name="connsiteY6" fmla="*/ 0 h 3810000"/>
              <a:gd name="connsiteX0" fmla="*/ 1626032 w 6876799"/>
              <a:gd name="connsiteY0" fmla="*/ 0 h 3810000"/>
              <a:gd name="connsiteX1" fmla="*/ 6184468 w 6876799"/>
              <a:gd name="connsiteY1" fmla="*/ 0 h 3810000"/>
              <a:gd name="connsiteX2" fmla="*/ 6063729 w 6876799"/>
              <a:gd name="connsiteY2" fmla="*/ 3797300 h 3810000"/>
              <a:gd name="connsiteX3" fmla="*/ 184671 w 6876799"/>
              <a:gd name="connsiteY3" fmla="*/ 3810000 h 3810000"/>
              <a:gd name="connsiteX4" fmla="*/ 0 w 6876799"/>
              <a:gd name="connsiteY4" fmla="*/ 3625329 h 3810000"/>
              <a:gd name="connsiteX5" fmla="*/ 0 w 6876799"/>
              <a:gd name="connsiteY5" fmla="*/ 1626032 h 3810000"/>
              <a:gd name="connsiteX6" fmla="*/ 1626032 w 6876799"/>
              <a:gd name="connsiteY6" fmla="*/ 0 h 3810000"/>
              <a:gd name="connsiteX0" fmla="*/ 1626032 w 6601473"/>
              <a:gd name="connsiteY0" fmla="*/ 0 h 3810000"/>
              <a:gd name="connsiteX1" fmla="*/ 6184468 w 6601473"/>
              <a:gd name="connsiteY1" fmla="*/ 0 h 3810000"/>
              <a:gd name="connsiteX2" fmla="*/ 6063729 w 6601473"/>
              <a:gd name="connsiteY2" fmla="*/ 3797300 h 3810000"/>
              <a:gd name="connsiteX3" fmla="*/ 184671 w 6601473"/>
              <a:gd name="connsiteY3" fmla="*/ 3810000 h 3810000"/>
              <a:gd name="connsiteX4" fmla="*/ 0 w 6601473"/>
              <a:gd name="connsiteY4" fmla="*/ 3625329 h 3810000"/>
              <a:gd name="connsiteX5" fmla="*/ 0 w 6601473"/>
              <a:gd name="connsiteY5" fmla="*/ 1626032 h 3810000"/>
              <a:gd name="connsiteX6" fmla="*/ 1626032 w 6601473"/>
              <a:gd name="connsiteY6" fmla="*/ 0 h 3810000"/>
              <a:gd name="connsiteX0" fmla="*/ 1626032 w 6605873"/>
              <a:gd name="connsiteY0" fmla="*/ 0 h 3810000"/>
              <a:gd name="connsiteX1" fmla="*/ 6184468 w 6605873"/>
              <a:gd name="connsiteY1" fmla="*/ 0 h 3810000"/>
              <a:gd name="connsiteX2" fmla="*/ 6082779 w 6605873"/>
              <a:gd name="connsiteY2" fmla="*/ 3802063 h 3810000"/>
              <a:gd name="connsiteX3" fmla="*/ 184671 w 6605873"/>
              <a:gd name="connsiteY3" fmla="*/ 3810000 h 3810000"/>
              <a:gd name="connsiteX4" fmla="*/ 0 w 6605873"/>
              <a:gd name="connsiteY4" fmla="*/ 3625329 h 3810000"/>
              <a:gd name="connsiteX5" fmla="*/ 0 w 6605873"/>
              <a:gd name="connsiteY5" fmla="*/ 1626032 h 3810000"/>
              <a:gd name="connsiteX6" fmla="*/ 1626032 w 6605873"/>
              <a:gd name="connsiteY6" fmla="*/ 0 h 3810000"/>
              <a:gd name="connsiteX0" fmla="*/ 1626032 w 6524678"/>
              <a:gd name="connsiteY0" fmla="*/ 6350 h 3816350"/>
              <a:gd name="connsiteX1" fmla="*/ 6076518 w 6524678"/>
              <a:gd name="connsiteY1" fmla="*/ 0 h 3816350"/>
              <a:gd name="connsiteX2" fmla="*/ 6082779 w 6524678"/>
              <a:gd name="connsiteY2" fmla="*/ 3808413 h 3816350"/>
              <a:gd name="connsiteX3" fmla="*/ 184671 w 6524678"/>
              <a:gd name="connsiteY3" fmla="*/ 3816350 h 3816350"/>
              <a:gd name="connsiteX4" fmla="*/ 0 w 6524678"/>
              <a:gd name="connsiteY4" fmla="*/ 3631679 h 3816350"/>
              <a:gd name="connsiteX5" fmla="*/ 0 w 6524678"/>
              <a:gd name="connsiteY5" fmla="*/ 1632382 h 3816350"/>
              <a:gd name="connsiteX6" fmla="*/ 1626032 w 6524678"/>
              <a:gd name="connsiteY6" fmla="*/ 6350 h 3816350"/>
              <a:gd name="connsiteX0" fmla="*/ 1626032 w 6087407"/>
              <a:gd name="connsiteY0" fmla="*/ 6350 h 3816350"/>
              <a:gd name="connsiteX1" fmla="*/ 6076518 w 6087407"/>
              <a:gd name="connsiteY1" fmla="*/ 0 h 3816350"/>
              <a:gd name="connsiteX2" fmla="*/ 6082779 w 6087407"/>
              <a:gd name="connsiteY2" fmla="*/ 3808413 h 3816350"/>
              <a:gd name="connsiteX3" fmla="*/ 184671 w 6087407"/>
              <a:gd name="connsiteY3" fmla="*/ 3816350 h 3816350"/>
              <a:gd name="connsiteX4" fmla="*/ 0 w 6087407"/>
              <a:gd name="connsiteY4" fmla="*/ 3631679 h 3816350"/>
              <a:gd name="connsiteX5" fmla="*/ 0 w 6087407"/>
              <a:gd name="connsiteY5" fmla="*/ 1632382 h 3816350"/>
              <a:gd name="connsiteX6" fmla="*/ 1626032 w 6087407"/>
              <a:gd name="connsiteY6" fmla="*/ 6350 h 3816350"/>
              <a:gd name="connsiteX0" fmla="*/ 1626032 w 6100891"/>
              <a:gd name="connsiteY0" fmla="*/ 0 h 3810000"/>
              <a:gd name="connsiteX1" fmla="*/ 6097949 w 6100891"/>
              <a:gd name="connsiteY1" fmla="*/ 794 h 3810000"/>
              <a:gd name="connsiteX2" fmla="*/ 6082779 w 6100891"/>
              <a:gd name="connsiteY2" fmla="*/ 3802063 h 3810000"/>
              <a:gd name="connsiteX3" fmla="*/ 184671 w 6100891"/>
              <a:gd name="connsiteY3" fmla="*/ 3810000 h 3810000"/>
              <a:gd name="connsiteX4" fmla="*/ 0 w 6100891"/>
              <a:gd name="connsiteY4" fmla="*/ 3625329 h 3810000"/>
              <a:gd name="connsiteX5" fmla="*/ 0 w 6100891"/>
              <a:gd name="connsiteY5" fmla="*/ 1626032 h 3810000"/>
              <a:gd name="connsiteX6" fmla="*/ 1626032 w 6100891"/>
              <a:gd name="connsiteY6" fmla="*/ 0 h 3810000"/>
              <a:gd name="connsiteX0" fmla="*/ 1626032 w 6098322"/>
              <a:gd name="connsiteY0" fmla="*/ 0 h 3810000"/>
              <a:gd name="connsiteX1" fmla="*/ 6097949 w 6098322"/>
              <a:gd name="connsiteY1" fmla="*/ 794 h 3810000"/>
              <a:gd name="connsiteX2" fmla="*/ 6082779 w 6098322"/>
              <a:gd name="connsiteY2" fmla="*/ 3802063 h 3810000"/>
              <a:gd name="connsiteX3" fmla="*/ 184671 w 6098322"/>
              <a:gd name="connsiteY3" fmla="*/ 3810000 h 3810000"/>
              <a:gd name="connsiteX4" fmla="*/ 0 w 6098322"/>
              <a:gd name="connsiteY4" fmla="*/ 3625329 h 3810000"/>
              <a:gd name="connsiteX5" fmla="*/ 0 w 6098322"/>
              <a:gd name="connsiteY5" fmla="*/ 1626032 h 3810000"/>
              <a:gd name="connsiteX6" fmla="*/ 1626032 w 6098322"/>
              <a:gd name="connsiteY6" fmla="*/ 0 h 3810000"/>
              <a:gd name="connsiteX0" fmla="*/ 1626032 w 6102062"/>
              <a:gd name="connsiteY0" fmla="*/ 0 h 3810000"/>
              <a:gd name="connsiteX1" fmla="*/ 6097949 w 6102062"/>
              <a:gd name="connsiteY1" fmla="*/ 794 h 3810000"/>
              <a:gd name="connsiteX2" fmla="*/ 6097066 w 6102062"/>
              <a:gd name="connsiteY2" fmla="*/ 3806825 h 3810000"/>
              <a:gd name="connsiteX3" fmla="*/ 184671 w 6102062"/>
              <a:gd name="connsiteY3" fmla="*/ 3810000 h 3810000"/>
              <a:gd name="connsiteX4" fmla="*/ 0 w 6102062"/>
              <a:gd name="connsiteY4" fmla="*/ 3625329 h 3810000"/>
              <a:gd name="connsiteX5" fmla="*/ 0 w 6102062"/>
              <a:gd name="connsiteY5" fmla="*/ 1626032 h 3810000"/>
              <a:gd name="connsiteX6" fmla="*/ 1626032 w 6102062"/>
              <a:gd name="connsiteY6" fmla="*/ 0 h 3810000"/>
              <a:gd name="connsiteX0" fmla="*/ 1626032 w 6098726"/>
              <a:gd name="connsiteY0" fmla="*/ 0 h 3810000"/>
              <a:gd name="connsiteX1" fmla="*/ 6097949 w 6098726"/>
              <a:gd name="connsiteY1" fmla="*/ 794 h 3810000"/>
              <a:gd name="connsiteX2" fmla="*/ 6097066 w 6098726"/>
              <a:gd name="connsiteY2" fmla="*/ 3806825 h 3810000"/>
              <a:gd name="connsiteX3" fmla="*/ 184671 w 6098726"/>
              <a:gd name="connsiteY3" fmla="*/ 3810000 h 3810000"/>
              <a:gd name="connsiteX4" fmla="*/ 0 w 6098726"/>
              <a:gd name="connsiteY4" fmla="*/ 3625329 h 3810000"/>
              <a:gd name="connsiteX5" fmla="*/ 0 w 6098726"/>
              <a:gd name="connsiteY5" fmla="*/ 1626032 h 3810000"/>
              <a:gd name="connsiteX6" fmla="*/ 1626032 w 6098726"/>
              <a:gd name="connsiteY6" fmla="*/ 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8726" h="3810000">
                <a:moveTo>
                  <a:pt x="1626032" y="0"/>
                </a:moveTo>
                <a:lnTo>
                  <a:pt x="6097949" y="794"/>
                </a:lnTo>
                <a:cubicBezTo>
                  <a:pt x="6100171" y="1699419"/>
                  <a:pt x="6096907" y="2640806"/>
                  <a:pt x="6097066" y="3806825"/>
                </a:cubicBezTo>
                <a:lnTo>
                  <a:pt x="184671" y="3810000"/>
                </a:lnTo>
                <a:cubicBezTo>
                  <a:pt x="82680" y="3810000"/>
                  <a:pt x="0" y="3727320"/>
                  <a:pt x="0" y="3625329"/>
                </a:cubicBezTo>
                <a:lnTo>
                  <a:pt x="0" y="1626032"/>
                </a:lnTo>
                <a:cubicBezTo>
                  <a:pt x="0" y="727999"/>
                  <a:pt x="727999" y="0"/>
                  <a:pt x="1626032" y="0"/>
                </a:cubicBez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828ED38-053B-074D-A6A5-1C9374EA7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3810000"/>
            <a:ext cx="6096000" cy="304800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5F86F0A-6A1A-3248-8370-3930F88101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557585" cy="1800200"/>
          </a:xfr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Front Cover Title Goes Here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01B5291B-A0B5-0A34-5C7E-79E2E3F68AC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8" y="2431330"/>
            <a:ext cx="5557584" cy="1305402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8D5457D4-902F-B0A0-0CA3-AB0C3D54F7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208" y="3846892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Presenters name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14F31047-4864-D68A-2944-4FD900DC04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8208" y="4198584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Department name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04D3CA51-9B82-D8B8-96F1-42FE5F9B17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8208" y="4545623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Date</a:t>
            </a:r>
          </a:p>
        </p:txBody>
      </p:sp>
      <p:pic>
        <p:nvPicPr>
          <p:cNvPr id="14" name="Picture 13" descr="The Open University Logo">
            <a:extLst>
              <a:ext uri="{FF2B5EF4-FFF2-40B4-BE49-F238E27FC236}">
                <a16:creationId xmlns:a16="http://schemas.microsoft.com/office/drawing/2014/main" id="{41C1F544-4F91-82A6-00C9-2CD07BD90F6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5" y="5829301"/>
            <a:ext cx="1709992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85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1" y="1"/>
            <a:ext cx="3504968" cy="5119768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9A59EDF-990B-8A48-B3FB-ACAE78C6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0969" y="0"/>
            <a:ext cx="2599267" cy="5119769"/>
          </a:xfrm>
          <a:prstGeom prst="rect">
            <a:avLst/>
          </a:prstGeom>
        </p:spPr>
      </p:pic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8ED42EAE-A272-8E42-8B7F-417A3B4E72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2353" y="5596325"/>
            <a:ext cx="1699647" cy="7637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46C18FF0-D05E-863E-8223-ABAFDFA6D7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328592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BA3160A-FC53-80DA-EFCD-287B9BC384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7" y="2431329"/>
            <a:ext cx="4824413" cy="2439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33959552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8ED42EAE-A272-8E42-8B7F-417A3B4E72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2353" y="5596325"/>
            <a:ext cx="1699647" cy="7637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46C18FF0-D05E-863E-8223-ABAFDFA6D7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10774418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BA3160A-FC53-80DA-EFCD-287B9BC384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7" y="2431329"/>
            <a:ext cx="9754968" cy="2439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3705628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22950F0-F837-3643-8F3C-58187D933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FD82CE-01EC-B1CB-A6FD-FB39AAE27B82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7866F1F2-E6A8-97CC-9915-9A8864215B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769D1CE6-1539-C9FF-428F-50E945C8CF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56F70F55-5634-E0E4-19BE-00F2336FEF3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044AAC2A-4E35-E36E-9115-E0E3D0E313E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14BF4FA5-BC22-05C3-E069-B6D3DBC120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76032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pic>
        <p:nvPicPr>
          <p:cNvPr id="7" name="Picture 6" descr="The Open University Logo">
            <a:extLst>
              <a:ext uri="{FF2B5EF4-FFF2-40B4-BE49-F238E27FC236}">
                <a16:creationId xmlns:a16="http://schemas.microsoft.com/office/drawing/2014/main" id="{1A8FBF3E-643E-C283-20B7-9D35C17A874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96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Blue">
    <p:bg>
      <p:bgPr>
        <a:blipFill dpi="0" rotWithShape="1">
          <a:blip r:embed="rId2" cstate="screen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22950F0-F837-3643-8F3C-58187D933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FD82CE-01EC-B1CB-A6FD-FB39AAE27B82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7866F1F2-E6A8-97CC-9915-9A8864215B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769D1CE6-1539-C9FF-428F-50E945C8CF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56F70F55-5634-E0E4-19BE-00F2336FEF3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044AAC2A-4E35-E36E-9115-E0E3D0E313E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272494EA-133C-010F-7F32-98A8422E065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76032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pic>
        <p:nvPicPr>
          <p:cNvPr id="5" name="Picture 4" descr="The Open University Logo">
            <a:extLst>
              <a:ext uri="{FF2B5EF4-FFF2-40B4-BE49-F238E27FC236}">
                <a16:creationId xmlns:a16="http://schemas.microsoft.com/office/drawing/2014/main" id="{5A176635-0D9A-318C-7E7A-70539D9E69F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154147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Green">
    <p:bg>
      <p:bgPr>
        <a:blipFill dpi="0" rotWithShape="1">
          <a:blip r:embed="rId2" cstate="screen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78491E11-C10D-5DDF-F581-B813FF836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2A98FA0-A729-D60A-BCD1-960B3EC6A4F8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C48CE6A7-7BB7-C947-6B53-6E5F78A862D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63BDB31C-E836-A87A-D9AE-75FF184B4FA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F720CE49-261A-B18A-CA8E-F12BDA30674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708842F-A283-9136-4756-08A1AAC018B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3908543F-39C8-3FDA-CBB3-84FC94206A0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76032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pic>
        <p:nvPicPr>
          <p:cNvPr id="5" name="Picture 4" descr="The Open University Logo">
            <a:extLst>
              <a:ext uri="{FF2B5EF4-FFF2-40B4-BE49-F238E27FC236}">
                <a16:creationId xmlns:a16="http://schemas.microsoft.com/office/drawing/2014/main" id="{388B64FB-ADBB-26BD-E337-6CF096A9320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677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Pink">
    <p:bg>
      <p:bgPr>
        <a:blipFill dpi="0" rotWithShape="1">
          <a:blip r:embed="rId2" cstate="screen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DC83551F-5FB0-9945-E01E-6CB9436CE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E748C8D-C469-D474-1D97-BF5F569F543B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81611A53-2566-911B-758A-BB85811FD9E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BDAAA47C-344B-A081-7D83-D9FAAD75EB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19787C0D-6642-0E1D-6AD0-4C7F5CDD7E4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E70F6A9-1F2C-B996-D2AA-A91C91158BA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1C6BB43E-7657-B36B-FF0A-F805A2FB995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76032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7DA136-F775-4E4C-35DB-866AF036B4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330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Yellow">
    <p:bg>
      <p:bgPr>
        <a:blipFill dpi="0" rotWithShape="1">
          <a:blip r:embed="rId2" cstate="screen">
            <a:alphaModFix amt="69965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C0329EC4-43A1-4C93-CC9C-F8056BDA6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711EE3C-D327-2D36-872A-6FFDFE494240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A411FBA2-250A-1C91-4112-94C1448712B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9D923CE2-295F-167C-F03F-85610416A09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6EE845F2-FF2D-A9D4-3ED4-93E968473C2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DC990BB7-CAE3-E4DB-4F60-3FD7EA815A4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BC92E1EE-0986-AEDC-C202-DFA17E6186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76032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C24151-A80D-7D37-B014-1E2D90CE3D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2277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/ List - Blu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22950F0-F837-3643-8F3C-58187D933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994F0EA2-EF9D-F005-352F-0ED7ED3B654A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67088FD3-2668-7B24-DF83-94C7E0A31C2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C4507D10-D757-85E8-DCAB-5DE27031CB5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613AA83D-6834-E464-0BBA-BB0EAC8C261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286746" y="1562445"/>
            <a:ext cx="7739063" cy="742950"/>
          </a:xfrm>
          <a:prstGeom prst="rect">
            <a:avLst/>
          </a:prstGeom>
          <a:solidFill>
            <a:srgbClr val="E6FAFF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1217A9CF-DA6B-5003-7AB7-83F7002BC2F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7895" y="1558879"/>
            <a:ext cx="2313071" cy="746515"/>
          </a:xfrm>
          <a:prstGeom prst="rect">
            <a:avLst/>
          </a:prstGeom>
          <a:solidFill>
            <a:srgbClr val="1C46C0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AF8B6BF6-2B20-BAE1-496B-4CE3AF22F71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286746" y="2459335"/>
            <a:ext cx="7739063" cy="742950"/>
          </a:xfrm>
          <a:prstGeom prst="rect">
            <a:avLst/>
          </a:prstGeom>
          <a:solidFill>
            <a:srgbClr val="E6FAFF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2DA06FF-3584-5C18-7680-957EB66DCC1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87895" y="2455769"/>
            <a:ext cx="2313071" cy="746515"/>
          </a:xfrm>
          <a:prstGeom prst="rect">
            <a:avLst/>
          </a:prstGeom>
          <a:solidFill>
            <a:srgbClr val="1C46C0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F18DBC1E-2F93-2120-01F2-76667F7A359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286746" y="3356225"/>
            <a:ext cx="7739063" cy="742950"/>
          </a:xfrm>
          <a:prstGeom prst="rect">
            <a:avLst/>
          </a:prstGeom>
          <a:solidFill>
            <a:srgbClr val="E6FAFF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019B98AE-BA3F-CCAE-E04C-B8169D9363F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87895" y="3352659"/>
            <a:ext cx="2313071" cy="746515"/>
          </a:xfrm>
          <a:prstGeom prst="rect">
            <a:avLst/>
          </a:prstGeom>
          <a:solidFill>
            <a:srgbClr val="1C46C0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7C8CB63D-4300-E62A-F48C-630CF6B9547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86746" y="4249549"/>
            <a:ext cx="7739063" cy="742950"/>
          </a:xfrm>
          <a:prstGeom prst="rect">
            <a:avLst/>
          </a:prstGeom>
          <a:solidFill>
            <a:srgbClr val="E6FAFF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4490E080-95F7-C04E-1506-EAC0EB4C518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87895" y="4245983"/>
            <a:ext cx="2313071" cy="746515"/>
          </a:xfrm>
          <a:prstGeom prst="rect">
            <a:avLst/>
          </a:prstGeom>
          <a:solidFill>
            <a:srgbClr val="1C46C0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2FB48F-821A-CA54-A34E-E55E101C6C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4075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/ List - Orang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id="{C107E3E2-7CA3-497F-C4E8-4ECE3460E5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87568DA1-20C9-8598-44C7-76FE257E9D79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79B5BDD1-EF18-E4A2-DE79-A8B3B7FCED9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A8F030FA-FAE8-B846-F0B1-F69F3B3AB75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269C5B20-B0D8-1392-83E8-B19EE7BA6B2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286746" y="1562445"/>
            <a:ext cx="7739063" cy="742950"/>
          </a:xfrm>
          <a:prstGeom prst="rect">
            <a:avLst/>
          </a:prstGeom>
          <a:solidFill>
            <a:srgbClr val="FFF0F3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1450AA39-F87C-B61C-59F0-76575DE5CC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7895" y="1562445"/>
            <a:ext cx="2313071" cy="746515"/>
          </a:xfrm>
          <a:prstGeom prst="rect">
            <a:avLst/>
          </a:prstGeom>
          <a:solidFill>
            <a:srgbClr val="FF8A77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58D84559-6512-8243-0E68-926840CCE5E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286746" y="2459335"/>
            <a:ext cx="7739063" cy="742950"/>
          </a:xfrm>
          <a:prstGeom prst="rect">
            <a:avLst/>
          </a:prstGeom>
          <a:solidFill>
            <a:srgbClr val="FFF0F3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3CA98CFD-BEE6-B7D0-940B-408558AE3B9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87895" y="2459335"/>
            <a:ext cx="2313071" cy="746515"/>
          </a:xfrm>
          <a:prstGeom prst="rect">
            <a:avLst/>
          </a:prstGeom>
          <a:solidFill>
            <a:srgbClr val="FF8A77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73173B8F-4A38-6A7C-3840-1B6791B615E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286746" y="3356225"/>
            <a:ext cx="7739063" cy="742950"/>
          </a:xfrm>
          <a:prstGeom prst="rect">
            <a:avLst/>
          </a:prstGeom>
          <a:solidFill>
            <a:srgbClr val="FFF0F3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1258A6A1-7C96-27AC-C908-3BA13CCF1F6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87895" y="3356225"/>
            <a:ext cx="2313071" cy="746515"/>
          </a:xfrm>
          <a:prstGeom prst="rect">
            <a:avLst/>
          </a:prstGeom>
          <a:solidFill>
            <a:srgbClr val="FF8A77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80D1A29E-8F23-E9BF-AE02-BAA15FD20AA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86746" y="4249549"/>
            <a:ext cx="7739063" cy="742950"/>
          </a:xfrm>
          <a:prstGeom prst="rect">
            <a:avLst/>
          </a:prstGeom>
          <a:solidFill>
            <a:srgbClr val="FFF0F3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DB928D05-8855-2639-E843-A1F7DC27F6E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87895" y="4249549"/>
            <a:ext cx="2313071" cy="746515"/>
          </a:xfrm>
          <a:prstGeom prst="rect">
            <a:avLst/>
          </a:prstGeom>
          <a:solidFill>
            <a:srgbClr val="FF8A77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D93BCC-9ABA-3DB6-4ED6-2BD13246C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7138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2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5BD7FBF3-7226-2149-BBD3-0981851732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910" y="0"/>
            <a:ext cx="12197909" cy="1551256"/>
          </a:xfrm>
          <a:prstGeom prst="rect">
            <a:avLst/>
          </a:prstGeom>
        </p:spPr>
      </p:pic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609CABD5-CEF8-7D40-AB55-829D55FD31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1756180"/>
            <a:ext cx="10179513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31521C-CAF9-B57E-A59F-40B74F594929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4DAAB76E-1BCE-CA53-ACE8-77F42754E17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326028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FC210018-BF10-8707-6A21-CCCE83C373C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833532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</p:spTree>
    <p:extLst>
      <p:ext uri="{BB962C8B-B14F-4D97-AF65-F5344CB8AC3E}">
        <p14:creationId xmlns:p14="http://schemas.microsoft.com/office/powerpoint/2010/main" val="8421257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9" y="0"/>
            <a:ext cx="6096001" cy="5334000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D31C04-0A53-3A47-8287-081AE26B8A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5334000"/>
            <a:ext cx="6096000" cy="1524000"/>
          </a:xfrm>
          <a:prstGeom prst="rect">
            <a:avLst/>
          </a:prstGeom>
        </p:spPr>
      </p:pic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E28EB488-1C80-0E67-1A53-022688EC46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557585" cy="1800200"/>
          </a:xfr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Front Cover Title Goes Here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9E9177B3-5DDF-C49A-F04A-F97D821D76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8" y="2431330"/>
            <a:ext cx="5557584" cy="1305402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D3418B85-C84C-B824-D28F-BA79F5E04C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208" y="3846892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Presenters name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AE5F6774-8098-996B-DB40-EA611D348D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8208" y="4198584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Department name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02518C58-E2DB-02D3-8708-B87996A9E5B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8208" y="4545623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Date</a:t>
            </a:r>
          </a:p>
        </p:txBody>
      </p:sp>
      <p:pic>
        <p:nvPicPr>
          <p:cNvPr id="15" name="Picture 14" descr="The Open University Logo">
            <a:extLst>
              <a:ext uri="{FF2B5EF4-FFF2-40B4-BE49-F238E27FC236}">
                <a16:creationId xmlns:a16="http://schemas.microsoft.com/office/drawing/2014/main" id="{95ADE654-C78D-7069-71BF-CB8E04298DE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5" y="5829301"/>
            <a:ext cx="1709992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5947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&amp; Cop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025CC09-2BCF-3A4D-87E4-590716EC071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93565" y="2856109"/>
            <a:ext cx="4687053" cy="32210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do </a:t>
            </a:r>
            <a:r>
              <a:rPr lang="en-GB" err="1"/>
              <a:t>eiusmod</a:t>
            </a:r>
            <a:r>
              <a:rPr lang="en-GB"/>
              <a:t> </a:t>
            </a:r>
            <a:r>
              <a:rPr lang="en-GB" err="1"/>
              <a:t>tempor</a:t>
            </a:r>
            <a:r>
              <a:rPr lang="en-GB"/>
              <a:t> </a:t>
            </a:r>
            <a:r>
              <a:rPr lang="en-GB" err="1"/>
              <a:t>incididunt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labore</a:t>
            </a:r>
            <a:r>
              <a:rPr lang="en-GB"/>
              <a:t> et dolore magna </a:t>
            </a:r>
            <a:r>
              <a:rPr lang="en-GB" err="1"/>
              <a:t>aliqua</a:t>
            </a:r>
            <a:r>
              <a:rPr lang="en-GB"/>
              <a:t>. Ut </a:t>
            </a:r>
            <a:r>
              <a:rPr lang="en-GB" err="1"/>
              <a:t>enim</a:t>
            </a:r>
            <a:r>
              <a:rPr lang="en-GB"/>
              <a:t> ad minim </a:t>
            </a:r>
            <a:r>
              <a:rPr lang="en-GB" err="1"/>
              <a:t>veniam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nostrud</a:t>
            </a:r>
            <a:r>
              <a:rPr lang="en-GB"/>
              <a:t> exercitation </a:t>
            </a:r>
            <a:r>
              <a:rPr lang="en-GB" err="1"/>
              <a:t>ullamco</a:t>
            </a:r>
            <a:r>
              <a:rPr lang="en-GB"/>
              <a:t> </a:t>
            </a:r>
            <a:r>
              <a:rPr lang="en-GB" err="1"/>
              <a:t>laboris</a:t>
            </a:r>
            <a:r>
              <a:rPr lang="en-GB"/>
              <a:t> nisi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aliquip</a:t>
            </a:r>
            <a:r>
              <a:rPr lang="en-GB"/>
              <a:t> ex </a:t>
            </a:r>
            <a:r>
              <a:rPr lang="en-GB" err="1"/>
              <a:t>ea</a:t>
            </a:r>
            <a:r>
              <a:rPr lang="en-GB"/>
              <a:t> </a:t>
            </a:r>
            <a:r>
              <a:rPr lang="en-GB" err="1"/>
              <a:t>commodo</a:t>
            </a:r>
            <a:r>
              <a:rPr lang="en-GB"/>
              <a:t> </a:t>
            </a:r>
            <a:r>
              <a:rPr lang="en-GB" err="1"/>
              <a:t>consequat</a:t>
            </a:r>
            <a:r>
              <a:rPr lang="en-GB"/>
              <a:t>. Duis </a:t>
            </a:r>
            <a:r>
              <a:rPr lang="en-GB" err="1"/>
              <a:t>aute</a:t>
            </a:r>
            <a:r>
              <a:rPr lang="en-GB"/>
              <a:t> </a:t>
            </a:r>
            <a:r>
              <a:rPr lang="en-GB" err="1"/>
              <a:t>irure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 in </a:t>
            </a:r>
            <a:r>
              <a:rPr lang="en-GB" err="1"/>
              <a:t>aliquip</a:t>
            </a:r>
            <a:r>
              <a:rPr lang="en-GB"/>
              <a:t> ex </a:t>
            </a:r>
            <a:r>
              <a:rPr lang="en-GB" err="1"/>
              <a:t>ea</a:t>
            </a:r>
            <a:r>
              <a:rPr lang="en-GB"/>
              <a:t> </a:t>
            </a:r>
            <a:r>
              <a:rPr lang="en-GB" err="1"/>
              <a:t>commodo</a:t>
            </a:r>
            <a:r>
              <a:rPr lang="en-GB"/>
              <a:t> consequat. Duis </a:t>
            </a:r>
            <a:r>
              <a:rPr lang="en-GB" err="1"/>
              <a:t>aute</a:t>
            </a:r>
            <a:r>
              <a:rPr lang="en-GB"/>
              <a:t> </a:t>
            </a:r>
            <a:r>
              <a:rPr lang="en-GB" err="1"/>
              <a:t>irure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 in </a:t>
            </a:r>
            <a:r>
              <a:rPr lang="en-GB" err="1"/>
              <a:t>reprehenderit</a:t>
            </a:r>
            <a:r>
              <a:rPr lang="en-GB"/>
              <a:t> in </a:t>
            </a:r>
            <a:r>
              <a:rPr lang="en-GB" err="1"/>
              <a:t>voluptate</a:t>
            </a:r>
            <a:r>
              <a:rPr lang="en-GB"/>
              <a:t> </a:t>
            </a:r>
            <a:r>
              <a:rPr lang="en-GB" err="1"/>
              <a:t>velit</a:t>
            </a:r>
            <a:r>
              <a:rPr lang="en-GB"/>
              <a:t> </a:t>
            </a:r>
            <a:r>
              <a:rPr lang="en-GB" err="1"/>
              <a:t>esse</a:t>
            </a:r>
            <a:r>
              <a:rPr lang="en-GB"/>
              <a:t> </a:t>
            </a:r>
            <a:r>
              <a:rPr lang="en-GB" err="1"/>
              <a:t>cillum</a:t>
            </a:r>
            <a:r>
              <a:rPr lang="en-GB"/>
              <a:t> dolore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fugiat</a:t>
            </a:r>
            <a:r>
              <a:rPr lang="en-GB"/>
              <a:t> </a:t>
            </a:r>
            <a:r>
              <a:rPr lang="en-GB" err="1"/>
              <a:t>nulla</a:t>
            </a:r>
            <a:r>
              <a:rPr lang="en-GB"/>
              <a:t> </a:t>
            </a:r>
            <a:r>
              <a:rPr lang="en-GB" err="1"/>
              <a:t>pariatur</a:t>
            </a:r>
            <a:r>
              <a:rPr lang="en-GB"/>
              <a:t>. </a:t>
            </a:r>
            <a:r>
              <a:rPr lang="en-GB" err="1"/>
              <a:t>Excepteur</a:t>
            </a:r>
            <a:r>
              <a:rPr lang="en-GB"/>
              <a:t> </a:t>
            </a:r>
            <a:r>
              <a:rPr lang="en-GB" err="1"/>
              <a:t>sint</a:t>
            </a:r>
            <a:r>
              <a:rPr lang="en-GB"/>
              <a:t> </a:t>
            </a:r>
            <a:r>
              <a:rPr lang="en-GB" err="1"/>
              <a:t>occaecat</a:t>
            </a:r>
            <a:r>
              <a:rPr lang="en-GB"/>
              <a:t> </a:t>
            </a:r>
            <a:r>
              <a:rPr lang="en-GB" err="1"/>
              <a:t>cupidatat</a:t>
            </a:r>
            <a:r>
              <a:rPr lang="en-GB"/>
              <a:t> non </a:t>
            </a:r>
            <a:r>
              <a:rPr lang="en-GB" err="1"/>
              <a:t>proident</a:t>
            </a:r>
            <a:r>
              <a:rPr lang="en-GB"/>
              <a:t>, sunt in culpa qui </a:t>
            </a:r>
            <a:r>
              <a:rPr lang="en-GB" err="1"/>
              <a:t>officia</a:t>
            </a:r>
            <a:r>
              <a:rPr lang="en-GB"/>
              <a:t> </a:t>
            </a:r>
            <a:r>
              <a:rPr lang="en-GB" err="1"/>
              <a:t>deserunt</a:t>
            </a:r>
            <a:r>
              <a:rPr lang="en-GB"/>
              <a:t> </a:t>
            </a:r>
            <a:r>
              <a:rPr lang="en-GB" err="1"/>
              <a:t>mollit</a:t>
            </a:r>
            <a:r>
              <a:rPr lang="en-GB"/>
              <a:t> </a:t>
            </a:r>
            <a:r>
              <a:rPr lang="en-GB" err="1"/>
              <a:t>anim</a:t>
            </a:r>
            <a:r>
              <a:rPr lang="en-GB"/>
              <a:t> id </a:t>
            </a:r>
            <a:r>
              <a:rPr lang="en-GB" err="1"/>
              <a:t>est</a:t>
            </a:r>
            <a:r>
              <a:rPr lang="en-GB"/>
              <a:t> </a:t>
            </a:r>
            <a:r>
              <a:rPr lang="en-GB" err="1"/>
              <a:t>laborum</a:t>
            </a:r>
            <a:r>
              <a:rPr lang="en-GB"/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CDFCC4E-7800-CD8E-7918-FDBF10EDE7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910" y="0"/>
            <a:ext cx="12197909" cy="1551256"/>
          </a:xfrm>
          <a:prstGeom prst="rect">
            <a:avLst/>
          </a:prstGeom>
        </p:spPr>
      </p:pic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7161B3BB-13A6-8F07-69F3-28C1C681F2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1756180"/>
            <a:ext cx="10179513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75C6AF3-6B1E-0375-7D2A-5FD1C92321F7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A1FEAA9C-D9C5-C7E7-E834-0245869B2C7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326028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AA7150EB-D92B-C450-9558-0D39CD35C84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833532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</p:spTree>
    <p:extLst>
      <p:ext uri="{BB962C8B-B14F-4D97-AF65-F5344CB8AC3E}">
        <p14:creationId xmlns:p14="http://schemas.microsoft.com/office/powerpoint/2010/main" val="3039355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ontent - Tight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609CABD5-CEF8-7D40-AB55-829D55FD31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1095780"/>
            <a:ext cx="10179513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31521C-CAF9-B57E-A59F-40B74F594929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" name="Rectangle: Single Corner Rounded 1">
            <a:extLst>
              <a:ext uri="{FF2B5EF4-FFF2-40B4-BE49-F238E27FC236}">
                <a16:creationId xmlns:a16="http://schemas.microsoft.com/office/drawing/2014/main" id="{E24568D3-44DC-E35D-6A09-5B5154DCE05F}"/>
              </a:ext>
            </a:extLst>
          </p:cNvPr>
          <p:cNvSpPr/>
          <p:nvPr userDrawn="1"/>
        </p:nvSpPr>
        <p:spPr>
          <a:xfrm flipV="1">
            <a:off x="-5910" y="0"/>
            <a:ext cx="12197910" cy="823189"/>
          </a:xfrm>
          <a:prstGeom prst="round1Rect">
            <a:avLst>
              <a:gd name="adj" fmla="val 50000"/>
            </a:avLst>
          </a:prstGeom>
          <a:solidFill>
            <a:srgbClr val="0606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4E490143-9197-1E5C-A155-ABAF72B3B09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163013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</p:spTree>
    <p:extLst>
      <p:ext uri="{BB962C8B-B14F-4D97-AF65-F5344CB8AC3E}">
        <p14:creationId xmlns:p14="http://schemas.microsoft.com/office/powerpoint/2010/main" val="25731546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Whit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0606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endParaRPr lang="en-US">
              <a:latin typeface="Poppins" panose="00000500000000000000" pitchFamily="2" charset="0"/>
            </a:endParaRP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481C071C-5A64-4146-A308-DE2C7FB11B8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460542D6-22F5-6141-8C6F-6937620487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AD9D407-A97D-E17E-DBFA-25ABF15C9A31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EF331A0-8630-D550-918D-B67681D6E48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2E1D5FB1-6523-35BC-D888-0047E262787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BA357D1-B85B-5E43-48BE-75FF66F9019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6A75198C-6ADB-FB44-7D03-6F5213AC312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337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Blue Light Mod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C4C01CCF-0DB7-F246-ABF2-EC18516A0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AED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spcAft>
                <a:spcPts val="600"/>
              </a:spcAft>
            </a:pPr>
            <a:endParaRPr lang="en-US">
              <a:latin typeface="Poppins" panose="00000500000000000000" pitchFamily="2" charset="0"/>
            </a:endParaRPr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441112C6-9F31-50D1-7D73-6298CB7F2E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C32AB5CB-C8A8-C7B0-84CC-CEA16403703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F44462-549C-8EC7-19AB-A506B51C3E6A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EB2C4ECE-5A58-924D-D8E6-C4AE68AD8C7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DDC83B33-527D-290B-B1B2-1DEADA31AE0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5C71BB06-BC2B-503D-C100-C1D7CF6061B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65EE5AA7-CE9F-6795-3587-5FECAE58305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6853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Green Light Mod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647B443-B36F-0143-9A72-596E9458A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D1F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latin typeface="Poppins" panose="00000500000000000000" pitchFamily="2" charset="0"/>
            </a:endParaRP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F66FAE19-7B52-BB59-E57B-29D522C6BD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F77B454A-E504-0EE7-A8CA-E5D9EEC2F4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4228A78-C513-C604-6CB6-28BAE7604C73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1EAD907-96B1-968B-D6C2-A05E0A48B04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DA310DCE-936B-7A91-931F-F8940F242D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4C03919D-ED94-85DD-1324-53A7CAE381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87A5F3DD-B4AB-BD17-596F-E74A62BFB68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6435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Pink Light Mod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647B443-B36F-0143-9A72-596E9458A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FFE8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latin typeface="Poppins" panose="00000500000000000000" pitchFamily="2" charset="0"/>
            </a:endParaRP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02A26A26-C4B5-4D8E-73A4-981818756D9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F8328C9E-9DA1-DF63-59C8-5F540DB4BB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E1A6B9E-E779-E0D7-BC86-EA660E984003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46F34F4-9E99-01A0-2C06-1C0C5E77629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77341710-98F6-F41B-8C50-352203DF2B2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BC1EA7DC-B02A-FE29-687A-390579C75F8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A412ECB0-A0F7-C3C3-CD7E-53BD5017498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5534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Yellow Light Mod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647B443-B36F-0143-9A72-596E9458A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FFFE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latin typeface="Poppins" panose="00000500000000000000" pitchFamily="2" charset="0"/>
            </a:endParaRP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AE055DE8-0C87-1B8E-B033-C6AACEF7E88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A7B175B1-4990-DB78-B09A-5CABDC6E09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5C357FA-846B-A0EC-644D-8C00E0D073E6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91828A5-E0F9-F12F-D6E9-03BB177B08C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19CF92BA-CA8F-0DC8-7240-3FE5CDE3317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0FC3A49A-8F27-4ABD-3E82-D19FBB8B20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A1EF4921-C4EA-38D0-FDB1-827E4E6B7F7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5756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Media - Blue">
    <p:bg>
      <p:bgPr>
        <a:blipFill dpi="0" rotWithShape="1">
          <a:blip r:embed="rId2" cstate="screen">
            <a:alphaModFix amt="8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9A20ABB2-4946-8543-8051-832C526BDE7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05F2301F-306F-F745-8E98-23873CA6338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C560DF7B-AF74-3B4B-9618-C8D97385E9C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8724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116DB742-7748-6B47-8825-E1F742F7A39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8724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4D9318EE-FBC8-5864-3CD0-AE0098E538F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10797426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E84F7B52-8D5A-AF1A-29EE-E205DB0920A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10797426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7D29F004-17E9-56AE-60BE-6AF7E9D45C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1105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EEA18CF2-7030-5F92-17DA-C816F4E6622B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288724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EA096BC-E124-A3C8-7101-B7F957B017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F19E9F-F344-6302-5340-E96D54FF2151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4" name="Picture 3" descr="The Open University Logo">
            <a:extLst>
              <a:ext uri="{FF2B5EF4-FFF2-40B4-BE49-F238E27FC236}">
                <a16:creationId xmlns:a16="http://schemas.microsoft.com/office/drawing/2014/main" id="{38D216E0-7352-C52F-6A35-B80CBA18497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0226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Media - Green">
    <p:bg>
      <p:bgPr>
        <a:blipFill dpi="0" rotWithShape="1">
          <a:blip r:embed="rId2" cstate="screen">
            <a:alphaModFix amt="66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C2A4FC37-64F1-B22C-8E38-7A3C90DBFD8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0ABC2298-01AB-ED2E-6E05-CA32FACF9E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8FAAEB2F-DEF2-71DD-AF98-C0A446D1229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8724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8EA9D7F9-BC14-C206-DFF8-5ABCD5E6E7A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8724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1C2A8E84-605E-EB25-4A36-3D3984B92A3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10797426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96C642D6-66F1-8A0A-CDDC-2EBC92AF862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10797426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CA09EE3C-F0CF-8B96-88AA-6DE36F7A6C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1105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9391E2F5-B870-1650-36DA-566F186BE6B9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288724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3714E0-498A-B29B-94FB-DA93A6A966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E8BF09-B464-A1E1-02C2-01D09400BA77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4" name="Picture 3" descr="The Open University Logo">
            <a:extLst>
              <a:ext uri="{FF2B5EF4-FFF2-40B4-BE49-F238E27FC236}">
                <a16:creationId xmlns:a16="http://schemas.microsoft.com/office/drawing/2014/main" id="{1EB04BC9-BBC1-9452-43AC-4FD759F04F1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310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Media - Pink">
    <p:bg>
      <p:bgPr>
        <a:blipFill dpi="0" rotWithShape="1">
          <a:blip r:embed="rId2" cstate="screen">
            <a:alphaModFix amt="5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DDA1F39E-370E-9BF5-101D-A0A5D784F8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DFB8AF0D-6CCE-C411-DB47-6E723C8720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77B68DC7-43A5-C3AB-0F02-A24CE21AC0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8724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998BAA85-672C-2406-1402-92D7361EB72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8724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4114C635-6BF1-6FFE-A4DB-8BB78F696D8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10797426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FC530D6A-EBB8-CD26-B104-C0F70BBC946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10797426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3E24F392-DCB7-9BFE-802F-2C3A475EA0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1105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C48C1F3A-E328-D7D8-0A81-F997F4F944DC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288724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5771C0-93BA-5ADF-64A4-2A43F86D54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BDBA90-2059-F1EB-DC4D-1F490EC5C85F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4" name="Picture 3" descr="The Open University Logo">
            <a:extLst>
              <a:ext uri="{FF2B5EF4-FFF2-40B4-BE49-F238E27FC236}">
                <a16:creationId xmlns:a16="http://schemas.microsoft.com/office/drawing/2014/main" id="{DBE218AA-1FFB-BE5D-8642-2B04DCCE99A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73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E28EB488-1C80-0E67-1A53-022688EC46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10740439" cy="1800200"/>
          </a:xfr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Front Cover Title Goes Here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ACA2EAA2-94E2-6FA0-C059-2C890F8692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208" y="3846892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Presenters name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96034E2F-27F1-1CF2-367B-4204B15ECE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8208" y="4198584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Department name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1276E79C-EF9C-9014-0C08-C31EE127DC5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8208" y="4545623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Date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98D122DE-5974-E6F7-5A07-1674D74454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8208" y="2431330"/>
            <a:ext cx="10740438" cy="1305402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</a:t>
            </a:r>
          </a:p>
        </p:txBody>
      </p:sp>
      <p:pic>
        <p:nvPicPr>
          <p:cNvPr id="6" name="Picture 5" descr="The Open University Logo">
            <a:extLst>
              <a:ext uri="{FF2B5EF4-FFF2-40B4-BE49-F238E27FC236}">
                <a16:creationId xmlns:a16="http://schemas.microsoft.com/office/drawing/2014/main" id="{21830BFA-19EA-B404-F805-72BD114E6B2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5" y="5829301"/>
            <a:ext cx="1709992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2059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Media - Yellow">
    <p:bg>
      <p:bgPr>
        <a:blipFill dpi="0" rotWithShape="1">
          <a:blip r:embed="rId2" cstate="screen">
            <a:alphaModFix amt="28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C8EEEF07-1889-D507-89A8-BB2EE63EB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8BEC0FC6-0311-3559-C180-50FE399D9C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D1F924AA-0E70-3369-B99A-AAFFD470F46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F87F5EB3-C62D-D57D-1AAE-737B9D43A07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8724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1FD2D1B6-81BB-517B-130B-5D9202C4FAA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8724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DFA7EF7-2594-397E-B832-BCDBA1E05203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C2BD26A5-F2B2-8F17-EF04-893F3851265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10797426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FA620FFB-407F-A512-2C9D-569EEBC1E88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10797426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3F65C4A6-90EE-54F5-1CA2-BBB24F562C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1105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801F7FFA-E94E-A280-B1B5-ACAC603AC4BB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288724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5" name="Picture 4" descr="The Open University Logo">
            <a:extLst>
              <a:ext uri="{FF2B5EF4-FFF2-40B4-BE49-F238E27FC236}">
                <a16:creationId xmlns:a16="http://schemas.microsoft.com/office/drawing/2014/main" id="{5E1AC07D-4E2F-CEA1-4D8E-FFA7745DD91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9783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24C4960-57C4-40C0-81B1-4525C8BA1467}" type="datetimeFigureOut">
              <a:rPr lang="en-GB" smtClean="0"/>
              <a:t>14/04/2023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E71DF494-C6CB-4512-A530-427D26DD5B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58386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467C06D-0BA0-E66A-1254-70AFC158713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167" y="3124517"/>
            <a:ext cx="7500938" cy="6089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>
                <a:solidFill>
                  <a:schemeClr val="bg1"/>
                </a:solidFill>
                <a:latin typeface="Poppins SemiBold" panose="00000700000000000000" pitchFamily="50" charset="0"/>
                <a:cs typeface="Poppins SemiBold" panose="00000700000000000000" pitchFamily="50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GB"/>
              <a:t>Type your message here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98F1B169-2DA1-B49F-3EA1-DD312E568D4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5" y="5829301"/>
            <a:ext cx="1709992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2600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e Open University Logo">
            <a:extLst>
              <a:ext uri="{FF2B5EF4-FFF2-40B4-BE49-F238E27FC236}">
                <a16:creationId xmlns:a16="http://schemas.microsoft.com/office/drawing/2014/main" id="{EA88F0E0-0334-005F-5AE6-97F8EFADF0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4299" y="2622093"/>
            <a:ext cx="6043402" cy="202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294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7C4D0DBB-988A-6342-8902-0563E9803CE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75119" y="404664"/>
            <a:ext cx="471531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Contents Title 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BAD27DD2-BE62-DA40-8EBD-559298C562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12873" y="1539489"/>
            <a:ext cx="4014180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 Chapter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1254454E-2B5C-B046-98EC-9A0A923749A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12873" y="2882868"/>
            <a:ext cx="4014180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 Chapter</a:t>
            </a:r>
          </a:p>
        </p:txBody>
      </p:sp>
      <p:sp>
        <p:nvSpPr>
          <p:cNvPr id="45" name="Text Placeholder 11">
            <a:extLst>
              <a:ext uri="{FF2B5EF4-FFF2-40B4-BE49-F238E27FC236}">
                <a16:creationId xmlns:a16="http://schemas.microsoft.com/office/drawing/2014/main" id="{AB826CD5-5C92-B242-BB8B-DD1F5772801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275119" y="1539489"/>
            <a:ext cx="747051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9A813DF2-0556-7B4C-A30B-8A7253CE587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275119" y="2881839"/>
            <a:ext cx="747051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B3B649-1EB8-9846-A24F-3002667E74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51118"/>
            <a:ext cx="4613762" cy="2306881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3BBE70E-03E7-644A-BA5E-E3A0B91311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22170" y="1896175"/>
            <a:ext cx="3118585" cy="810811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buFontTx/>
              <a:buBlip>
                <a:blip r:embed="rId3"/>
              </a:buBlip>
              <a:defRPr sz="15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Sub-Content 01</a:t>
            </a:r>
          </a:p>
          <a:p>
            <a:pPr lvl="0"/>
            <a:r>
              <a:rPr lang="en-GB"/>
              <a:t>Sub-Content 02</a:t>
            </a:r>
          </a:p>
          <a:p>
            <a:pPr lvl="0"/>
            <a:r>
              <a:rPr lang="en-GB"/>
              <a:t>Sub-Content 03</a:t>
            </a:r>
          </a:p>
        </p:txBody>
      </p:sp>
      <p:sp>
        <p:nvSpPr>
          <p:cNvPr id="13" name="Picture Placeholder 14">
            <a:extLst>
              <a:ext uri="{FF2B5EF4-FFF2-40B4-BE49-F238E27FC236}">
                <a16:creationId xmlns:a16="http://schemas.microsoft.com/office/drawing/2014/main" id="{B1D217B3-A93E-1105-52D4-A2BC7A46BC3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301" y="1"/>
            <a:ext cx="4611462" cy="4551117"/>
          </a:xfrm>
          <a:custGeom>
            <a:avLst/>
            <a:gdLst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0 w 9061155"/>
              <a:gd name="connsiteY7" fmla="*/ 19423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4449693 w 9061155"/>
              <a:gd name="connsiteY5" fmla="*/ 45384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5191279"/>
              <a:gd name="connsiteX1" fmla="*/ 7118829 w 9061155"/>
              <a:gd name="connsiteY1" fmla="*/ 0 h 5191279"/>
              <a:gd name="connsiteX2" fmla="*/ 9061155 w 9061155"/>
              <a:gd name="connsiteY2" fmla="*/ 1942326 h 5191279"/>
              <a:gd name="connsiteX3" fmla="*/ 9061155 w 9061155"/>
              <a:gd name="connsiteY3" fmla="*/ 4330524 h 5191279"/>
              <a:gd name="connsiteX4" fmla="*/ 8840562 w 9061155"/>
              <a:gd name="connsiteY4" fmla="*/ 4551117 h 5191279"/>
              <a:gd name="connsiteX5" fmla="*/ 4449693 w 9061155"/>
              <a:gd name="connsiteY5" fmla="*/ 4538417 h 5191279"/>
              <a:gd name="connsiteX6" fmla="*/ 0 w 9061155"/>
              <a:gd name="connsiteY6" fmla="*/ 4330524 h 5191279"/>
              <a:gd name="connsiteX7" fmla="*/ 1905000 w 9061155"/>
              <a:gd name="connsiteY7" fmla="*/ 1955026 h 5191279"/>
              <a:gd name="connsiteX8" fmla="*/ 1942326 w 9061155"/>
              <a:gd name="connsiteY8" fmla="*/ 0 h 5191279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4449693 w 9061155"/>
              <a:gd name="connsiteY5" fmla="*/ 45384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9669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9669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34815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34815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3481566 w 8085795"/>
              <a:gd name="connsiteY7" fmla="*/ 0 h 4551117"/>
              <a:gd name="connsiteX0" fmla="*/ 451391 w 5055620"/>
              <a:gd name="connsiteY0" fmla="*/ 0 h 4551117"/>
              <a:gd name="connsiteX1" fmla="*/ 3113294 w 5055620"/>
              <a:gd name="connsiteY1" fmla="*/ 0 h 4551117"/>
              <a:gd name="connsiteX2" fmla="*/ 5055620 w 5055620"/>
              <a:gd name="connsiteY2" fmla="*/ 1942326 h 4551117"/>
              <a:gd name="connsiteX3" fmla="*/ 5055620 w 5055620"/>
              <a:gd name="connsiteY3" fmla="*/ 4330524 h 4551117"/>
              <a:gd name="connsiteX4" fmla="*/ 4835027 w 5055620"/>
              <a:gd name="connsiteY4" fmla="*/ 4551117 h 4551117"/>
              <a:gd name="connsiteX5" fmla="*/ 444158 w 5055620"/>
              <a:gd name="connsiteY5" fmla="*/ 4538417 h 4551117"/>
              <a:gd name="connsiteX6" fmla="*/ 451391 w 5055620"/>
              <a:gd name="connsiteY6" fmla="*/ 0 h 4551117"/>
              <a:gd name="connsiteX0" fmla="*/ 330721 w 4934950"/>
              <a:gd name="connsiteY0" fmla="*/ 0 h 4551117"/>
              <a:gd name="connsiteX1" fmla="*/ 2992624 w 4934950"/>
              <a:gd name="connsiteY1" fmla="*/ 0 h 4551117"/>
              <a:gd name="connsiteX2" fmla="*/ 4934950 w 4934950"/>
              <a:gd name="connsiteY2" fmla="*/ 1942326 h 4551117"/>
              <a:gd name="connsiteX3" fmla="*/ 4934950 w 4934950"/>
              <a:gd name="connsiteY3" fmla="*/ 4330524 h 4551117"/>
              <a:gd name="connsiteX4" fmla="*/ 4714357 w 4934950"/>
              <a:gd name="connsiteY4" fmla="*/ 4551117 h 4551117"/>
              <a:gd name="connsiteX5" fmla="*/ 323488 w 4934950"/>
              <a:gd name="connsiteY5" fmla="*/ 4538417 h 4551117"/>
              <a:gd name="connsiteX6" fmla="*/ 330721 w 4934950"/>
              <a:gd name="connsiteY6" fmla="*/ 0 h 4551117"/>
              <a:gd name="connsiteX0" fmla="*/ 7233 w 4611462"/>
              <a:gd name="connsiteY0" fmla="*/ 0 h 4551117"/>
              <a:gd name="connsiteX1" fmla="*/ 2669136 w 4611462"/>
              <a:gd name="connsiteY1" fmla="*/ 0 h 4551117"/>
              <a:gd name="connsiteX2" fmla="*/ 4611462 w 4611462"/>
              <a:gd name="connsiteY2" fmla="*/ 1942326 h 4551117"/>
              <a:gd name="connsiteX3" fmla="*/ 4611462 w 4611462"/>
              <a:gd name="connsiteY3" fmla="*/ 4330524 h 4551117"/>
              <a:gd name="connsiteX4" fmla="*/ 4390869 w 4611462"/>
              <a:gd name="connsiteY4" fmla="*/ 4551117 h 4551117"/>
              <a:gd name="connsiteX5" fmla="*/ 0 w 4611462"/>
              <a:gd name="connsiteY5" fmla="*/ 4538417 h 4551117"/>
              <a:gd name="connsiteX6" fmla="*/ 7233 w 4611462"/>
              <a:gd name="connsiteY6" fmla="*/ 0 h 4551117"/>
              <a:gd name="connsiteX0" fmla="*/ 7233 w 4611462"/>
              <a:gd name="connsiteY0" fmla="*/ 0 h 4551117"/>
              <a:gd name="connsiteX1" fmla="*/ 2669136 w 4611462"/>
              <a:gd name="connsiteY1" fmla="*/ 0 h 4551117"/>
              <a:gd name="connsiteX2" fmla="*/ 4611462 w 4611462"/>
              <a:gd name="connsiteY2" fmla="*/ 1942326 h 4551117"/>
              <a:gd name="connsiteX3" fmla="*/ 4611462 w 4611462"/>
              <a:gd name="connsiteY3" fmla="*/ 4330524 h 4551117"/>
              <a:gd name="connsiteX4" fmla="*/ 4390869 w 4611462"/>
              <a:gd name="connsiteY4" fmla="*/ 4551117 h 4551117"/>
              <a:gd name="connsiteX5" fmla="*/ 0 w 4611462"/>
              <a:gd name="connsiteY5" fmla="*/ 4538417 h 4551117"/>
              <a:gd name="connsiteX6" fmla="*/ 7233 w 4611462"/>
              <a:gd name="connsiteY6" fmla="*/ 0 h 4551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11462" h="4551117">
                <a:moveTo>
                  <a:pt x="7233" y="0"/>
                </a:moveTo>
                <a:lnTo>
                  <a:pt x="2669136" y="0"/>
                </a:lnTo>
                <a:cubicBezTo>
                  <a:pt x="3741853" y="0"/>
                  <a:pt x="4611462" y="869609"/>
                  <a:pt x="4611462" y="1942326"/>
                </a:cubicBezTo>
                <a:lnTo>
                  <a:pt x="4611462" y="4330524"/>
                </a:lnTo>
                <a:cubicBezTo>
                  <a:pt x="4611462" y="4452354"/>
                  <a:pt x="4512699" y="4551117"/>
                  <a:pt x="4390869" y="4551117"/>
                </a:cubicBezTo>
                <a:lnTo>
                  <a:pt x="0" y="4538417"/>
                </a:lnTo>
                <a:cubicBezTo>
                  <a:pt x="8534" y="3642738"/>
                  <a:pt x="4337" y="1106923"/>
                  <a:pt x="7233" y="0"/>
                </a:cubicBez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9313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7C4D0DBB-988A-6342-8902-0563E9803CE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75119" y="404664"/>
            <a:ext cx="471531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Contents Title 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BAD27DD2-BE62-DA40-8EBD-559298C562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12873" y="1539489"/>
            <a:ext cx="4014180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 Chapter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1254454E-2B5C-B046-98EC-9A0A923749A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12873" y="2882868"/>
            <a:ext cx="4014180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 Chapter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2B25C514-5CFA-FD4E-BB21-038E4D8FF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4436918"/>
            <a:ext cx="4613763" cy="2421083"/>
          </a:xfrm>
          <a:prstGeom prst="rect">
            <a:avLst/>
          </a:prstGeom>
        </p:spPr>
      </p:pic>
      <p:sp>
        <p:nvSpPr>
          <p:cNvPr id="45" name="Text Placeholder 11">
            <a:extLst>
              <a:ext uri="{FF2B5EF4-FFF2-40B4-BE49-F238E27FC236}">
                <a16:creationId xmlns:a16="http://schemas.microsoft.com/office/drawing/2014/main" id="{AB826CD5-5C92-B242-BB8B-DD1F5772801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275119" y="1539489"/>
            <a:ext cx="747051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9A813DF2-0556-7B4C-A30B-8A7253CE587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275119" y="2881839"/>
            <a:ext cx="747051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02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55C52EF6-7A1A-948C-942C-0339E091A77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22170" y="1896175"/>
            <a:ext cx="3118585" cy="810811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buFontTx/>
              <a:buBlip>
                <a:blip r:embed="rId3"/>
              </a:buBlip>
              <a:defRPr sz="15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Sub-Content 01</a:t>
            </a:r>
          </a:p>
          <a:p>
            <a:pPr lvl="0"/>
            <a:r>
              <a:rPr lang="en-GB"/>
              <a:t>Sub-Content 02</a:t>
            </a:r>
          </a:p>
          <a:p>
            <a:pPr lvl="0"/>
            <a:r>
              <a:rPr lang="en-GB"/>
              <a:t>Sub-Content 03</a:t>
            </a:r>
          </a:p>
        </p:txBody>
      </p:sp>
      <p:sp>
        <p:nvSpPr>
          <p:cNvPr id="14" name="Picture Placeholder 14">
            <a:extLst>
              <a:ext uri="{FF2B5EF4-FFF2-40B4-BE49-F238E27FC236}">
                <a16:creationId xmlns:a16="http://schemas.microsoft.com/office/drawing/2014/main" id="{49448C27-4172-973B-4F33-BCE2BB9A8F4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301" y="1"/>
            <a:ext cx="4611462" cy="4551117"/>
          </a:xfrm>
          <a:custGeom>
            <a:avLst/>
            <a:gdLst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0 w 9061155"/>
              <a:gd name="connsiteY7" fmla="*/ 19423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4449693 w 9061155"/>
              <a:gd name="connsiteY5" fmla="*/ 45384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5191279"/>
              <a:gd name="connsiteX1" fmla="*/ 7118829 w 9061155"/>
              <a:gd name="connsiteY1" fmla="*/ 0 h 5191279"/>
              <a:gd name="connsiteX2" fmla="*/ 9061155 w 9061155"/>
              <a:gd name="connsiteY2" fmla="*/ 1942326 h 5191279"/>
              <a:gd name="connsiteX3" fmla="*/ 9061155 w 9061155"/>
              <a:gd name="connsiteY3" fmla="*/ 4330524 h 5191279"/>
              <a:gd name="connsiteX4" fmla="*/ 8840562 w 9061155"/>
              <a:gd name="connsiteY4" fmla="*/ 4551117 h 5191279"/>
              <a:gd name="connsiteX5" fmla="*/ 4449693 w 9061155"/>
              <a:gd name="connsiteY5" fmla="*/ 4538417 h 5191279"/>
              <a:gd name="connsiteX6" fmla="*/ 0 w 9061155"/>
              <a:gd name="connsiteY6" fmla="*/ 4330524 h 5191279"/>
              <a:gd name="connsiteX7" fmla="*/ 1905000 w 9061155"/>
              <a:gd name="connsiteY7" fmla="*/ 1955026 h 5191279"/>
              <a:gd name="connsiteX8" fmla="*/ 1942326 w 9061155"/>
              <a:gd name="connsiteY8" fmla="*/ 0 h 5191279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4449693 w 9061155"/>
              <a:gd name="connsiteY5" fmla="*/ 45384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9669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9669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34815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34815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3481566 w 8085795"/>
              <a:gd name="connsiteY7" fmla="*/ 0 h 4551117"/>
              <a:gd name="connsiteX0" fmla="*/ 451391 w 5055620"/>
              <a:gd name="connsiteY0" fmla="*/ 0 h 4551117"/>
              <a:gd name="connsiteX1" fmla="*/ 3113294 w 5055620"/>
              <a:gd name="connsiteY1" fmla="*/ 0 h 4551117"/>
              <a:gd name="connsiteX2" fmla="*/ 5055620 w 5055620"/>
              <a:gd name="connsiteY2" fmla="*/ 1942326 h 4551117"/>
              <a:gd name="connsiteX3" fmla="*/ 5055620 w 5055620"/>
              <a:gd name="connsiteY3" fmla="*/ 4330524 h 4551117"/>
              <a:gd name="connsiteX4" fmla="*/ 4835027 w 5055620"/>
              <a:gd name="connsiteY4" fmla="*/ 4551117 h 4551117"/>
              <a:gd name="connsiteX5" fmla="*/ 444158 w 5055620"/>
              <a:gd name="connsiteY5" fmla="*/ 4538417 h 4551117"/>
              <a:gd name="connsiteX6" fmla="*/ 451391 w 5055620"/>
              <a:gd name="connsiteY6" fmla="*/ 0 h 4551117"/>
              <a:gd name="connsiteX0" fmla="*/ 330721 w 4934950"/>
              <a:gd name="connsiteY0" fmla="*/ 0 h 4551117"/>
              <a:gd name="connsiteX1" fmla="*/ 2992624 w 4934950"/>
              <a:gd name="connsiteY1" fmla="*/ 0 h 4551117"/>
              <a:gd name="connsiteX2" fmla="*/ 4934950 w 4934950"/>
              <a:gd name="connsiteY2" fmla="*/ 1942326 h 4551117"/>
              <a:gd name="connsiteX3" fmla="*/ 4934950 w 4934950"/>
              <a:gd name="connsiteY3" fmla="*/ 4330524 h 4551117"/>
              <a:gd name="connsiteX4" fmla="*/ 4714357 w 4934950"/>
              <a:gd name="connsiteY4" fmla="*/ 4551117 h 4551117"/>
              <a:gd name="connsiteX5" fmla="*/ 323488 w 4934950"/>
              <a:gd name="connsiteY5" fmla="*/ 4538417 h 4551117"/>
              <a:gd name="connsiteX6" fmla="*/ 330721 w 4934950"/>
              <a:gd name="connsiteY6" fmla="*/ 0 h 4551117"/>
              <a:gd name="connsiteX0" fmla="*/ 7233 w 4611462"/>
              <a:gd name="connsiteY0" fmla="*/ 0 h 4551117"/>
              <a:gd name="connsiteX1" fmla="*/ 2669136 w 4611462"/>
              <a:gd name="connsiteY1" fmla="*/ 0 h 4551117"/>
              <a:gd name="connsiteX2" fmla="*/ 4611462 w 4611462"/>
              <a:gd name="connsiteY2" fmla="*/ 1942326 h 4551117"/>
              <a:gd name="connsiteX3" fmla="*/ 4611462 w 4611462"/>
              <a:gd name="connsiteY3" fmla="*/ 4330524 h 4551117"/>
              <a:gd name="connsiteX4" fmla="*/ 4390869 w 4611462"/>
              <a:gd name="connsiteY4" fmla="*/ 4551117 h 4551117"/>
              <a:gd name="connsiteX5" fmla="*/ 0 w 4611462"/>
              <a:gd name="connsiteY5" fmla="*/ 4538417 h 4551117"/>
              <a:gd name="connsiteX6" fmla="*/ 7233 w 4611462"/>
              <a:gd name="connsiteY6" fmla="*/ 0 h 4551117"/>
              <a:gd name="connsiteX0" fmla="*/ 7233 w 4611462"/>
              <a:gd name="connsiteY0" fmla="*/ 0 h 4551117"/>
              <a:gd name="connsiteX1" fmla="*/ 2669136 w 4611462"/>
              <a:gd name="connsiteY1" fmla="*/ 0 h 4551117"/>
              <a:gd name="connsiteX2" fmla="*/ 4611462 w 4611462"/>
              <a:gd name="connsiteY2" fmla="*/ 1942326 h 4551117"/>
              <a:gd name="connsiteX3" fmla="*/ 4611462 w 4611462"/>
              <a:gd name="connsiteY3" fmla="*/ 4330524 h 4551117"/>
              <a:gd name="connsiteX4" fmla="*/ 4390869 w 4611462"/>
              <a:gd name="connsiteY4" fmla="*/ 4551117 h 4551117"/>
              <a:gd name="connsiteX5" fmla="*/ 0 w 4611462"/>
              <a:gd name="connsiteY5" fmla="*/ 4538417 h 4551117"/>
              <a:gd name="connsiteX6" fmla="*/ 7233 w 4611462"/>
              <a:gd name="connsiteY6" fmla="*/ 0 h 4551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11462" h="4551117">
                <a:moveTo>
                  <a:pt x="7233" y="0"/>
                </a:moveTo>
                <a:lnTo>
                  <a:pt x="2669136" y="0"/>
                </a:lnTo>
                <a:cubicBezTo>
                  <a:pt x="3741853" y="0"/>
                  <a:pt x="4611462" y="869609"/>
                  <a:pt x="4611462" y="1942326"/>
                </a:cubicBezTo>
                <a:lnTo>
                  <a:pt x="4611462" y="4330524"/>
                </a:lnTo>
                <a:cubicBezTo>
                  <a:pt x="4611462" y="4452354"/>
                  <a:pt x="4512699" y="4551117"/>
                  <a:pt x="4390869" y="4551117"/>
                </a:cubicBezTo>
                <a:lnTo>
                  <a:pt x="0" y="4538417"/>
                </a:lnTo>
                <a:cubicBezTo>
                  <a:pt x="8534" y="3642738"/>
                  <a:pt x="4337" y="1106923"/>
                  <a:pt x="7233" y="0"/>
                </a:cubicBez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34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22950F0-F837-3643-8F3C-58187D933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FD82CE-01EC-B1CB-A6FD-FB39AAE27B82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769D1CE6-1539-C9FF-428F-50E945C8CF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1759363"/>
            <a:ext cx="3691545" cy="31731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name: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56F70F55-5634-E0E4-19BE-00F2336FEF3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Contents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672EBB80-A06E-419B-5D88-C52E35F0845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90591" y="1759363"/>
            <a:ext cx="572718" cy="31731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1" i="0">
                <a:ln>
                  <a:noFill/>
                </a:ln>
                <a:solidFill>
                  <a:srgbClr val="1C46C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EBE89543-A931-7E7D-70F4-0895930BED8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096000" y="1759363"/>
            <a:ext cx="3691545" cy="31731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name: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B202B306-D134-FDA1-EFFA-1473A26ED44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885486" y="1759363"/>
            <a:ext cx="572718" cy="31731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1" i="0">
                <a:ln>
                  <a:noFill/>
                </a:ln>
                <a:solidFill>
                  <a:srgbClr val="1C46C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09</a:t>
            </a:r>
          </a:p>
        </p:txBody>
      </p:sp>
      <p:pic>
        <p:nvPicPr>
          <p:cNvPr id="7" name="Picture 6" descr="The Open University Logo">
            <a:extLst>
              <a:ext uri="{FF2B5EF4-FFF2-40B4-BE49-F238E27FC236}">
                <a16:creationId xmlns:a16="http://schemas.microsoft.com/office/drawing/2014/main" id="{E4D12D21-2F9E-2846-20E0-F0307CE0821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036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9" y="0"/>
            <a:ext cx="15272609" cy="5097770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1C3DB8-28FE-CD4A-AC01-87EE1020C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097770"/>
            <a:ext cx="10492353" cy="1760230"/>
          </a:xfrm>
          <a:prstGeom prst="rect">
            <a:avLst/>
          </a:prstGeom>
        </p:spPr>
      </p:pic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43F6853B-E929-F241-91D8-856D67E458D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2353" y="5596325"/>
            <a:ext cx="1699647" cy="7637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E390F52-05CD-A068-38A6-49F5DCC4B27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328592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Title Goes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7792215-3EBF-8AFE-D64C-230EB77D34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7" y="2431329"/>
            <a:ext cx="4824413" cy="2439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4032754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9" y="0"/>
            <a:ext cx="6096001" cy="5097770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4E638D-6AD4-9B4C-B7A9-1F0500BFE0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98" y="5097770"/>
            <a:ext cx="4417181" cy="1760230"/>
          </a:xfrm>
          <a:prstGeom prst="rect">
            <a:avLst/>
          </a:prstGeom>
        </p:spPr>
      </p:pic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258BB04F-25F0-024C-BD47-209C74A317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2353" y="5596325"/>
            <a:ext cx="1699647" cy="7637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E36C6B16-6B0D-9EC9-CB32-E93F0F25605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328592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099C368-7E26-527C-B143-BDB1D5B48D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7" y="2431329"/>
            <a:ext cx="4824413" cy="2439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188733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4380854" cy="6858000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B06383-A6CB-5648-834D-B48F237057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761708" y="1715146"/>
            <a:ext cx="5145438" cy="1715146"/>
          </a:xfrm>
          <a:prstGeom prst="rect">
            <a:avLst/>
          </a:prstGeom>
        </p:spPr>
      </p:pic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633B3489-D726-D446-9A29-05672FA50E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2353" y="5596325"/>
            <a:ext cx="1699647" cy="7637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6A7E64E4-287C-1FCE-9776-59EE01B2045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328592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2966699-83CA-1202-E4B3-09DCD56EA7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7" y="2431329"/>
            <a:ext cx="4824413" cy="2439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14629539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BB4780-4959-E441-87C3-B265F63A8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2B00EC-F294-CD4B-BCBA-AF4A8BC262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1ED8D8-BEBD-1B42-B387-F27F84E37D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</a:defRPr>
            </a:lvl1pPr>
          </a:lstStyle>
          <a:p>
            <a:fld id="{0AAA8F9F-42A8-344E-BFDB-6B187AAC9728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D480C4-4982-D141-B7F4-847D6255AB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A1986B-A33C-FB46-96C5-A7D0198BBA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</a:defRPr>
            </a:lvl1pPr>
          </a:lstStyle>
          <a:p>
            <a:fld id="{60BAE0D0-DB37-5740-9BD9-F5C7BF39F1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755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30" r:id="rId2"/>
    <p:sldLayoutId id="214748391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Poppins" panose="000005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539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92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8391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92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628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919" r:id="rId2"/>
    <p:sldLayoutId id="2147483828" r:id="rId3"/>
    <p:sldLayoutId id="2147483829" r:id="rId4"/>
    <p:sldLayoutId id="2147483830" r:id="rId5"/>
    <p:sldLayoutId id="2147483831" r:id="rId6"/>
    <p:sldLayoutId id="2147483835" r:id="rId7"/>
    <p:sldLayoutId id="2147483836" r:id="rId8"/>
    <p:sldLayoutId id="2147483839" r:id="rId9"/>
    <p:sldLayoutId id="2147483935" r:id="rId10"/>
    <p:sldLayoutId id="2147483842" r:id="rId11"/>
    <p:sldLayoutId id="2147483846" r:id="rId12"/>
    <p:sldLayoutId id="2147483847" r:id="rId13"/>
    <p:sldLayoutId id="2147483848" r:id="rId14"/>
    <p:sldLayoutId id="2147483849" r:id="rId15"/>
    <p:sldLayoutId id="2147483850" r:id="rId16"/>
    <p:sldLayoutId id="2147483851" r:id="rId17"/>
    <p:sldLayoutId id="2147483852" r:id="rId18"/>
    <p:sldLayoutId id="2147483853" r:id="rId19"/>
    <p:sldLayoutId id="2147483936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0140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EE0AFA1-F0AA-ED9B-0FE9-574F57F2EAB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+mj-cs"/>
              </a:rPr>
              <a:t>Intro Slide Title 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8A0E77-2B57-4FEC-0AF7-242A4B2D83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8207" y="559120"/>
            <a:ext cx="10740439" cy="2184079"/>
          </a:xfrm>
        </p:spPr>
        <p:txBody>
          <a:bodyPr/>
          <a:lstStyle/>
          <a:p>
            <a:r>
              <a:rPr lang="en-GB" sz="4000" dirty="0"/>
              <a:t>Tutor and student experiences of marking grids for assessment on a Level 3 interdisciplinary module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150BB79-51B7-2BAD-B6F6-0D09DD0C73B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08208" y="3011108"/>
            <a:ext cx="10740438" cy="725624"/>
          </a:xfrm>
        </p:spPr>
        <p:txBody>
          <a:bodyPr/>
          <a:lstStyle/>
          <a:p>
            <a:r>
              <a:rPr lang="en-GB" dirty="0"/>
              <a:t>Harriet </a:t>
            </a:r>
            <a:r>
              <a:rPr lang="en-GB" dirty="0" err="1"/>
              <a:t>Kopinska</a:t>
            </a:r>
            <a:r>
              <a:rPr lang="en-GB" dirty="0"/>
              <a:t> and Jenny Duckworth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CABBB09-F912-DB24-0AE2-20F38FB0713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8207" y="4198584"/>
            <a:ext cx="6347699" cy="347039"/>
          </a:xfrm>
        </p:spPr>
        <p:txBody>
          <a:bodyPr/>
          <a:lstStyle/>
          <a:p>
            <a:r>
              <a:rPr lang="en-GB" dirty="0"/>
              <a:t>School of Environment, Earth and Ecosystem Sciences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2E8606E-8F74-71F8-E405-2246D3AB83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8680" y="5547503"/>
            <a:ext cx="3069966" cy="92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091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4E036A0-5A8B-F418-B27F-280FD14DD42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lIns="91440" tIns="45720" rIns="91440" bIns="45720" anchor="t">
            <a:noAutofit/>
          </a:bodyPr>
          <a:lstStyle/>
          <a:p>
            <a:r>
              <a:rPr lang="en-US" dirty="0">
                <a:latin typeface="Poppins"/>
                <a:cs typeface="Poppins"/>
              </a:rPr>
              <a:t>Students 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D2DE8D-79B6-DA2F-961F-AE1820F8CCE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lIns="91440" tIns="45720" rIns="91440" bIns="45720" anchor="t">
            <a:noAutofit/>
          </a:bodyPr>
          <a:lstStyle/>
          <a:p>
            <a:r>
              <a:rPr lang="en-US" dirty="0">
                <a:latin typeface="Poppins"/>
                <a:cs typeface="Poppins"/>
              </a:rPr>
              <a:t>Tutors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7410515-D857-27A5-3032-42AF079D4C7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 lIns="91440" tIns="45720" rIns="91440" bIns="45720" anchor="t">
            <a:noAutofit/>
          </a:bodyPr>
          <a:lstStyle/>
          <a:p>
            <a:r>
              <a:rPr lang="en-US" dirty="0">
                <a:latin typeface="Poppins SemiBold"/>
                <a:cs typeface="Poppins SemiBold"/>
              </a:rPr>
              <a:t>Implications: recommendations for the module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2EB4C13-553A-CA0D-B497-44F47000C81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13915" y="1093143"/>
            <a:ext cx="10797426" cy="289311"/>
          </a:xfrm>
        </p:spPr>
        <p:txBody>
          <a:bodyPr/>
          <a:lstStyle/>
          <a:p>
            <a:r>
              <a:rPr lang="en-US" b="1">
                <a:solidFill>
                  <a:srgbClr val="060645"/>
                </a:solidFill>
                <a:latin typeface="Poppins"/>
                <a:ea typeface="Poppins"/>
                <a:cs typeface="Poppins"/>
              </a:rPr>
              <a:t>More guidance and support on the use of marking grids</a:t>
            </a:r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74AB567-0486-C109-1CE9-51645C5783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1105" y="2089855"/>
            <a:ext cx="4922617" cy="3072695"/>
          </a:xfrm>
        </p:spPr>
        <p:txBody>
          <a:bodyPr lIns="91440" tIns="45720" rIns="91440" bIns="45720" anchor="t">
            <a:noAutofit/>
          </a:bodyPr>
          <a:lstStyle/>
          <a:p>
            <a:r>
              <a:rPr lang="en-GB" sz="1600" dirty="0">
                <a:latin typeface="Poppins"/>
                <a:cs typeface="Poppins"/>
              </a:rPr>
              <a:t>Students provided with information on the relevance of learning outcomes, so they understand why the grids are used</a:t>
            </a:r>
            <a:endParaRPr lang="en-US" sz="1600">
              <a:latin typeface="Poppins"/>
              <a:cs typeface="Poppins"/>
            </a:endParaRPr>
          </a:p>
          <a:p>
            <a:r>
              <a:rPr lang="en-GB" sz="1600" dirty="0">
                <a:latin typeface="Poppins"/>
                <a:cs typeface="Poppins"/>
              </a:rPr>
              <a:t>Students provided with an introduction to the marking grids approach</a:t>
            </a:r>
            <a:endParaRPr lang="en-GB" sz="16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6807937-93BF-A7A9-57FE-53FA385A0A6D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288724" y="2147005"/>
            <a:ext cx="4922617" cy="3072695"/>
          </a:xfrm>
        </p:spPr>
        <p:txBody>
          <a:bodyPr lIns="91440" tIns="45720" rIns="91440" bIns="45720" anchor="t">
            <a:noAutofit/>
          </a:bodyPr>
          <a:lstStyle/>
          <a:p>
            <a:r>
              <a:rPr lang="en-GB" sz="1600" dirty="0">
                <a:latin typeface="Poppins"/>
                <a:cs typeface="Poppins"/>
              </a:rPr>
              <a:t>Marking grid approach is clarified to all tutors.  </a:t>
            </a:r>
            <a:endParaRPr lang="en-US" sz="1600">
              <a:latin typeface="Poppins"/>
              <a:cs typeface="Poppins"/>
            </a:endParaRPr>
          </a:p>
          <a:p>
            <a:r>
              <a:rPr lang="en-GB" sz="1600" dirty="0">
                <a:latin typeface="Poppins"/>
                <a:cs typeface="Poppins"/>
              </a:rPr>
              <a:t>Emphasised that script comments are needed as well as the marking grids</a:t>
            </a:r>
            <a:endParaRPr lang="en-US" sz="1600">
              <a:latin typeface="Poppins"/>
              <a:cs typeface="Poppins"/>
            </a:endParaRPr>
          </a:p>
          <a:p>
            <a:r>
              <a:rPr lang="en-GB" sz="1600" dirty="0">
                <a:latin typeface="Poppins"/>
                <a:cs typeface="Poppins"/>
              </a:rPr>
              <a:t>Tutors asked to use the grid/script comments to identify what was missing +  what was achieved. </a:t>
            </a:r>
            <a:endParaRPr lang="en-US" sz="1600">
              <a:latin typeface="Poppins"/>
              <a:cs typeface="Poppins"/>
            </a:endParaRPr>
          </a:p>
          <a:p>
            <a:r>
              <a:rPr lang="en-GB" sz="1600" dirty="0">
                <a:latin typeface="Poppins"/>
                <a:cs typeface="Poppins"/>
              </a:rPr>
              <a:t>Tutors given guidance on whether to mark directly to the individual criteria for the learning outcomes, or to match the grid to their impression mark  - all tutors are taking the same approach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212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85D3FA9-5455-7E95-0DCC-6843A00E875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01105" y="2057669"/>
            <a:ext cx="4128571" cy="276120"/>
          </a:xfrm>
        </p:spPr>
        <p:txBody>
          <a:bodyPr lIns="91440" tIns="45720" rIns="91440" bIns="45720" anchor="t">
            <a:noAutofit/>
          </a:bodyPr>
          <a:lstStyle/>
          <a:p>
            <a:r>
              <a:rPr lang="en-US" dirty="0"/>
              <a:t>Students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BDCB80-B448-FAFB-0EFE-FB2CBEEEAF1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88724" y="2057669"/>
            <a:ext cx="4128571" cy="276120"/>
          </a:xfrm>
        </p:spPr>
        <p:txBody>
          <a:bodyPr lIns="91440" tIns="45720" rIns="91440" bIns="45720" anchor="t">
            <a:noAutofit/>
          </a:bodyPr>
          <a:lstStyle/>
          <a:p>
            <a:r>
              <a:rPr lang="en-US" dirty="0">
                <a:latin typeface="Poppins"/>
                <a:cs typeface="Poppins"/>
              </a:rPr>
              <a:t>Tutors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317E68C-E6BC-791C-9A05-6C7914C7C3F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 lIns="91440" tIns="45720" rIns="91440" bIns="45720" anchor="t">
            <a:noAutofit/>
          </a:bodyPr>
          <a:lstStyle/>
          <a:p>
            <a:r>
              <a:rPr lang="en-US" dirty="0">
                <a:latin typeface="Poppins SemiBold"/>
                <a:cs typeface="Poppins SemiBold"/>
              </a:rPr>
              <a:t>Implications: recommendations for the module</a:t>
            </a:r>
            <a:endParaRPr lang="en-US" b="0" dirty="0">
              <a:latin typeface="Poppins SemiBold"/>
              <a:cs typeface="Poppins SemiBold"/>
            </a:endParaRPr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EA72E5A-8B01-4975-C92D-41B27BD7454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13915" y="1055043"/>
            <a:ext cx="10797426" cy="289311"/>
          </a:xfrm>
        </p:spPr>
        <p:txBody>
          <a:bodyPr lIns="91440" tIns="45720" rIns="91440" bIns="45720" anchor="t">
            <a:noAutofit/>
          </a:bodyPr>
          <a:lstStyle/>
          <a:p>
            <a:r>
              <a:rPr lang="en-GB" b="1" dirty="0">
                <a:latin typeface="Poppins"/>
                <a:cs typeface="Poppins"/>
              </a:rPr>
              <a:t>Modification of the grids</a:t>
            </a:r>
            <a:r>
              <a:rPr lang="en-GB" dirty="0">
                <a:latin typeface="Poppins"/>
                <a:cs typeface="Poppins"/>
              </a:rPr>
              <a:t> to reduce the ‘extra’ workload for tutors, increase fairness and reduce complexity for students </a:t>
            </a:r>
            <a:endParaRPr lang="en-US" dirty="0">
              <a:latin typeface="Poppins"/>
              <a:cs typeface="Poppin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E0285E4-2250-B9F4-4AEF-2F0CDA30780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lIns="91440" tIns="45720" rIns="91440" bIns="45720" anchor="t">
            <a:noAutofit/>
          </a:bodyPr>
          <a:lstStyle/>
          <a:p>
            <a:r>
              <a:rPr lang="en-US" dirty="0">
                <a:latin typeface="Poppins"/>
                <a:cs typeface="Poppins"/>
              </a:rPr>
              <a:t>Modified version of the grid available with each assignment :</a:t>
            </a:r>
            <a:endParaRPr lang="en-US" dirty="0"/>
          </a:p>
          <a:p>
            <a:pPr lvl="1"/>
            <a:r>
              <a:rPr lang="en-US" dirty="0">
                <a:latin typeface="Poppins"/>
                <a:cs typeface="Poppins"/>
              </a:rPr>
              <a:t>students know what the criteria are for the learning outcomes</a:t>
            </a:r>
            <a:endParaRPr lang="en-US" dirty="0"/>
          </a:p>
          <a:p>
            <a:pPr lvl="1"/>
            <a:r>
              <a:rPr lang="en-US" dirty="0">
                <a:latin typeface="Poppins"/>
                <a:cs typeface="Poppins"/>
              </a:rPr>
              <a:t>how they relate to each part of the assignment question.  </a:t>
            </a:r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CCDCA10-801E-5537-1CC0-B3C8F8E78337}"/>
              </a:ext>
            </a:extLst>
          </p:cNvPr>
          <p:cNvSpPr>
            <a:spLocks noGrp="1"/>
          </p:cNvSpPr>
          <p:nvPr>
            <p:ph sz="half" idx="18"/>
          </p:nvPr>
        </p:nvSpPr>
        <p:spPr/>
        <p:txBody>
          <a:bodyPr lIns="91440" tIns="45720" rIns="91440" bIns="45720" anchor="t">
            <a:noAutofit/>
          </a:bodyPr>
          <a:lstStyle/>
          <a:p>
            <a:r>
              <a:rPr lang="en-GB" dirty="0">
                <a:latin typeface="Poppins"/>
                <a:cs typeface="Poppins"/>
              </a:rPr>
              <a:t>Criteria to be reviewed:</a:t>
            </a:r>
            <a:endParaRPr lang="en-US" dirty="0">
              <a:latin typeface="Poppins"/>
              <a:cs typeface="Poppins"/>
            </a:endParaRPr>
          </a:p>
          <a:p>
            <a:pPr lvl="1"/>
            <a:r>
              <a:rPr lang="en-GB" dirty="0">
                <a:latin typeface="Poppins"/>
                <a:cs typeface="Poppins"/>
              </a:rPr>
              <a:t> more clarity</a:t>
            </a:r>
            <a:endParaRPr lang="en-US" dirty="0">
              <a:latin typeface="Poppins"/>
              <a:cs typeface="Poppins"/>
            </a:endParaRPr>
          </a:p>
          <a:p>
            <a:pPr lvl="1"/>
            <a:r>
              <a:rPr lang="en-GB" dirty="0">
                <a:latin typeface="Poppins"/>
                <a:cs typeface="Poppins"/>
              </a:rPr>
              <a:t> less focus on mechanical aspects</a:t>
            </a:r>
            <a:endParaRPr lang="en-US" dirty="0">
              <a:latin typeface="Poppins"/>
              <a:cs typeface="Poppins"/>
            </a:endParaRPr>
          </a:p>
          <a:p>
            <a:pPr lvl="1"/>
            <a:r>
              <a:rPr lang="en-GB" dirty="0">
                <a:latin typeface="Poppins"/>
                <a:cs typeface="Poppins"/>
              </a:rPr>
              <a:t>no duplication of criteria between learning outcomes</a:t>
            </a:r>
            <a:endParaRPr lang="en-US">
              <a:latin typeface="Poppins"/>
              <a:cs typeface="Poppins"/>
            </a:endParaRPr>
          </a:p>
          <a:p>
            <a:r>
              <a:rPr lang="en-GB" dirty="0">
                <a:latin typeface="Poppins"/>
                <a:cs typeface="Poppins"/>
              </a:rPr>
              <a:t>Marking grids and student assessment information to be reviewed – more parity between the two</a:t>
            </a:r>
            <a:endParaRPr lang="en-US">
              <a:latin typeface="Poppins"/>
              <a:cs typeface="Poppin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0163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5463BB-520A-B5C2-33C3-61E3F402FA9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 lIns="91440" tIns="45720" rIns="91440" bIns="45720" anchor="t">
            <a:noAutofit/>
          </a:bodyPr>
          <a:lstStyle/>
          <a:p>
            <a:r>
              <a:rPr lang="en-US" dirty="0">
                <a:latin typeface="Poppins SemiBold"/>
                <a:cs typeface="Poppins SemiBold"/>
              </a:rPr>
              <a:t>Implications: level 3, interdisciplinary study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436AC9-77E3-3D8D-4919-27121AC1445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99B6850-16AC-5DBC-942F-A24C013470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86830" y="1268499"/>
            <a:ext cx="9591229" cy="760325"/>
          </a:xfrm>
        </p:spPr>
        <p:txBody>
          <a:bodyPr lIns="91440" tIns="45720" rIns="91440" bIns="45720" anchor="t">
            <a:noAutofit/>
          </a:bodyPr>
          <a:lstStyle/>
          <a:p>
            <a:r>
              <a:rPr lang="en-US" sz="2200" dirty="0">
                <a:latin typeface="+mn-lt"/>
                <a:cs typeface="Calibri"/>
              </a:rPr>
              <a:t>The marking grid approach is acknowledged to be a useful tool for learning</a:t>
            </a:r>
          </a:p>
          <a:p>
            <a:r>
              <a:rPr lang="en-US" sz="2200" dirty="0">
                <a:latin typeface="+mn-lt"/>
                <a:cs typeface="Calibri"/>
              </a:rPr>
              <a:t>The listing of criteria provides clarity against higher order and interdisciplinary learning outcomes </a:t>
            </a:r>
          </a:p>
          <a:p>
            <a:r>
              <a:rPr lang="en-US" sz="2200" dirty="0">
                <a:latin typeface="+mn-lt"/>
                <a:cs typeface="Calibri"/>
              </a:rPr>
              <a:t>Marking grids need to be carefully constructed to ensure they are clear, avoid duplication of criteria and appropriate balance in weighting between marks for process/knowledge</a:t>
            </a:r>
          </a:p>
          <a:p>
            <a:r>
              <a:rPr lang="en-US" sz="2200" dirty="0">
                <a:latin typeface="+mn-lt"/>
                <a:cs typeface="Calibri"/>
              </a:rPr>
              <a:t>Tutors and students need guidance on using the marking grids effectively for assessment/learning</a:t>
            </a:r>
          </a:p>
          <a:p>
            <a:pPr>
              <a:buChar char="•"/>
            </a:pPr>
            <a:r>
              <a:rPr lang="en-US" sz="2200" dirty="0">
                <a:latin typeface="+mn-lt"/>
                <a:cs typeface="Calibri"/>
              </a:rPr>
              <a:t>Tutor workload remains a concern but might be someway addressed through carefully constructed grids</a:t>
            </a:r>
            <a:endParaRPr lang="en-US" sz="2200" dirty="0">
              <a:latin typeface="+mn-lt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200" dirty="0">
              <a:latin typeface="+mn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5528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86354A0-7938-9D02-E8EB-0465E1CC30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latin typeface="Poppins SemiBold"/>
                <a:cs typeface="Poppins SemiBold"/>
              </a:rPr>
              <a:t>Thank you for listening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F51F4F-640F-267B-D527-D5B7AF9785DD}"/>
              </a:ext>
            </a:extLst>
          </p:cNvPr>
          <p:cNvSpPr txBox="1"/>
          <p:nvPr/>
        </p:nvSpPr>
        <p:spPr>
          <a:xfrm>
            <a:off x="7802879" y="5648325"/>
            <a:ext cx="3918585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>
                <a:ea typeface="+mn-lt"/>
                <a:cs typeface="+mn-lt"/>
              </a:rPr>
              <a:t>Jenny Duckworth </a:t>
            </a:r>
            <a:r>
              <a:rPr lang="en-GB" dirty="0">
                <a:solidFill>
                  <a:schemeClr val="bg1"/>
                </a:solidFill>
                <a:ea typeface="+mn-lt"/>
                <a:cs typeface="+mn-lt"/>
              </a:rPr>
              <a:t>jenny.duckworth@open.ac.uk</a:t>
            </a:r>
            <a:endParaRPr lang="en-US" dirty="0">
              <a:solidFill>
                <a:schemeClr val="bg1"/>
              </a:solidFill>
              <a:ea typeface="+mn-lt"/>
              <a:cs typeface="+mn-lt"/>
            </a:endParaRPr>
          </a:p>
          <a:p>
            <a:r>
              <a:rPr lang="en-GB" dirty="0">
                <a:solidFill>
                  <a:schemeClr val="bg1"/>
                </a:solidFill>
                <a:cs typeface="Poppins"/>
              </a:rPr>
              <a:t>harriet.kopinska@open.ac.uk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3207C7-3AEB-6357-244D-5AE7A1C44714}"/>
              </a:ext>
            </a:extLst>
          </p:cNvPr>
          <p:cNvSpPr txBox="1"/>
          <p:nvPr/>
        </p:nvSpPr>
        <p:spPr>
          <a:xfrm>
            <a:off x="335280" y="4348162"/>
            <a:ext cx="1156335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cs typeface="Poppins"/>
              </a:rPr>
              <a:t>Full Report 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https://www.open.ac.uk/scholarship-and-innovation/esteem/projects/themes/innovative-assessment/challenges-assessment-level-3-interdisciplinary-module-al-and</a:t>
            </a:r>
            <a:endParaRPr lang="en-US" dirty="0">
              <a:solidFill>
                <a:schemeClr val="bg1"/>
              </a:solidFill>
              <a:cs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784834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DB2699-F495-FF0B-A923-91BE1A03B2E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Background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6838DAE-2635-F1F9-26A5-426F291C1CA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30083" y="1337024"/>
            <a:ext cx="9591229" cy="760325"/>
          </a:xfrm>
        </p:spPr>
        <p:txBody>
          <a:bodyPr/>
          <a:lstStyle/>
          <a:p>
            <a:r>
              <a:rPr lang="en-GB" sz="2000" dirty="0">
                <a:solidFill>
                  <a:schemeClr val="tx1"/>
                </a:solidFill>
                <a:latin typeface="+mn-lt"/>
                <a:cs typeface="Arial"/>
              </a:rPr>
              <a:t>Effective assessment essential to student success and drives learning and influences learning behaviour (Gibbs, 2006, p.23)</a:t>
            </a:r>
          </a:p>
          <a:p>
            <a:r>
              <a:rPr lang="en-GB" sz="2000" dirty="0">
                <a:solidFill>
                  <a:schemeClr val="tx1"/>
                </a:solidFill>
                <a:latin typeface="+mn-lt"/>
                <a:cs typeface="Arial"/>
              </a:rPr>
              <a:t>Interdisciplinary modules bring together different disciplinary cultures (Jessop &amp; </a:t>
            </a:r>
            <a:r>
              <a:rPr lang="en-GB" sz="2000" dirty="0" err="1">
                <a:solidFill>
                  <a:schemeClr val="tx1"/>
                </a:solidFill>
                <a:latin typeface="+mn-lt"/>
                <a:cs typeface="Arial"/>
              </a:rPr>
              <a:t>Maleckar</a:t>
            </a:r>
            <a:r>
              <a:rPr lang="en-GB" sz="2000" dirty="0">
                <a:solidFill>
                  <a:schemeClr val="tx1"/>
                </a:solidFill>
                <a:latin typeface="+mn-lt"/>
                <a:cs typeface="Arial"/>
              </a:rPr>
              <a:t>, 2016) and bring unique assessment challenges</a:t>
            </a:r>
            <a:endParaRPr lang="en-US" sz="2000" dirty="0">
              <a:solidFill>
                <a:schemeClr val="tx1"/>
              </a:solidFill>
              <a:latin typeface="+mn-lt"/>
              <a:cs typeface="Arial"/>
            </a:endParaRPr>
          </a:p>
          <a:p>
            <a:r>
              <a:rPr lang="en-GB" sz="2000" dirty="0">
                <a:solidFill>
                  <a:schemeClr val="tx1"/>
                </a:solidFill>
                <a:latin typeface="+mn-lt"/>
                <a:cs typeface="Arial"/>
              </a:rPr>
              <a:t>Rubrics/marking grids are known to help students identify specific elements of work that require improvement (Hack, 2013) </a:t>
            </a:r>
          </a:p>
          <a:p>
            <a:r>
              <a:rPr lang="en-GB" sz="2000" dirty="0">
                <a:solidFill>
                  <a:schemeClr val="tx1"/>
                </a:solidFill>
                <a:latin typeface="+mn-lt"/>
                <a:cs typeface="Arial"/>
              </a:rPr>
              <a:t>Few comparative studies on tutor/student experience of applying/interpreting marking criteria </a:t>
            </a:r>
          </a:p>
          <a:p>
            <a:r>
              <a:rPr lang="en-GB" sz="2000" dirty="0">
                <a:solidFill>
                  <a:schemeClr val="tx1"/>
                </a:solidFill>
                <a:latin typeface="+mn-lt"/>
                <a:cs typeface="Arial"/>
              </a:rPr>
              <a:t>Marking grids used to provide feedback on SDT306 (Environment: Responding to Change)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8900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30FFE4A-4350-189F-47DC-FB2E4E1DA73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Research question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4C303FB-E06B-79A8-01C3-C87791A459B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01651" y="1665497"/>
            <a:ext cx="9591229" cy="760325"/>
          </a:xfrm>
        </p:spPr>
        <p:txBody>
          <a:bodyPr/>
          <a:lstStyle/>
          <a:p>
            <a:r>
              <a:rPr lang="en-US" sz="2400" dirty="0">
                <a:latin typeface="+mn-lt"/>
                <a:cs typeface="Arial"/>
              </a:rPr>
              <a:t>Challenges for tutors in applying criteria to award scores and time taken to mark</a:t>
            </a:r>
          </a:p>
          <a:p>
            <a:r>
              <a:rPr lang="en-US" sz="2400" dirty="0">
                <a:latin typeface="+mn-lt"/>
                <a:cs typeface="Arial"/>
              </a:rPr>
              <a:t>Challenges for students unknown</a:t>
            </a:r>
          </a:p>
          <a:p>
            <a:pPr marL="0" indent="0">
              <a:buNone/>
            </a:pPr>
            <a:endParaRPr lang="en-US" sz="2400" dirty="0">
              <a:latin typeface="Arial"/>
              <a:cs typeface="Arial"/>
            </a:endParaRPr>
          </a:p>
          <a:p>
            <a:endParaRPr lang="en-US" sz="2400" dirty="0">
              <a:latin typeface="Arial"/>
              <a:cs typeface="Arial"/>
            </a:endParaRPr>
          </a:p>
          <a:p>
            <a:r>
              <a:rPr lang="en-US" sz="2400" i="1" dirty="0">
                <a:latin typeface="Arial"/>
                <a:cs typeface="Arial"/>
              </a:rPr>
              <a:t>'</a:t>
            </a:r>
            <a:r>
              <a:rPr lang="en-US" sz="2400" i="1" dirty="0">
                <a:ea typeface="+mj-lt"/>
                <a:cs typeface="+mj-lt"/>
              </a:rPr>
              <a:t>What is the tutor and student experience of the marking grid approach used on  Environment: responding to change?</a:t>
            </a:r>
            <a:r>
              <a:rPr lang="en-US" sz="2400" i="1" dirty="0">
                <a:latin typeface="Arial"/>
                <a:cs typeface="Arial"/>
              </a:rPr>
              <a:t>'</a:t>
            </a:r>
            <a:endParaRPr lang="en-GB" sz="2400" i="1" dirty="0"/>
          </a:p>
        </p:txBody>
      </p:sp>
    </p:spTree>
    <p:extLst>
      <p:ext uri="{BB962C8B-B14F-4D97-AF65-F5344CB8AC3E}">
        <p14:creationId xmlns:p14="http://schemas.microsoft.com/office/powerpoint/2010/main" val="1086994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C0CAC59-8CC0-201D-ED26-67BE7D8910C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Methods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2BFF788-EE2F-8DB0-3EF8-F597EA83D56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12328" y="1470189"/>
            <a:ext cx="9591229" cy="760325"/>
          </a:xfrm>
        </p:spPr>
        <p:txBody>
          <a:bodyPr/>
          <a:lstStyle/>
          <a:p>
            <a:r>
              <a:rPr lang="en-US" sz="2400" dirty="0">
                <a:cs typeface="Arial"/>
              </a:rPr>
              <a:t>Survey to tutors and students focusing on assignments 2 &amp; 3 using Likert scale, ordering, yes/no and free text </a:t>
            </a:r>
          </a:p>
          <a:p>
            <a:endParaRPr lang="en-US" sz="2400" dirty="0">
              <a:cs typeface="Arial"/>
            </a:endParaRPr>
          </a:p>
          <a:p>
            <a:r>
              <a:rPr lang="en-US" sz="2400" dirty="0">
                <a:cs typeface="Arial"/>
              </a:rPr>
              <a:t>13 tutors (60%) and 30 students (17%) completed survey</a:t>
            </a:r>
          </a:p>
          <a:p>
            <a:pPr marL="0" indent="0">
              <a:buNone/>
            </a:pPr>
            <a:endParaRPr lang="en-US" sz="2400" dirty="0">
              <a:cs typeface="Arial"/>
            </a:endParaRPr>
          </a:p>
          <a:p>
            <a:r>
              <a:rPr lang="en-US" sz="2400" dirty="0">
                <a:cs typeface="Arial"/>
              </a:rPr>
              <a:t>Semi structured interviews of 6 tutors/students framed around experience of marking grids and learning outcomes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3947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7D2BC5-1608-5DBA-C0F1-E4E08CF301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lIns="91440" tIns="45720" rIns="91440" bIns="45720" anchor="t">
            <a:noAutofit/>
          </a:bodyPr>
          <a:lstStyle/>
          <a:p>
            <a:r>
              <a:rPr lang="en-US" dirty="0">
                <a:latin typeface="Poppins"/>
                <a:cs typeface="Poppins"/>
              </a:rPr>
              <a:t>Value of grids: time taken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41369C-9054-9FA6-3824-C44BF36CF09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lIns="91440" tIns="45720" rIns="91440" bIns="45720" anchor="t">
            <a:noAutofit/>
          </a:bodyPr>
          <a:lstStyle/>
          <a:p>
            <a:r>
              <a:rPr lang="en-US" dirty="0">
                <a:latin typeface="Poppins"/>
                <a:cs typeface="Poppins"/>
              </a:rPr>
              <a:t>Survey results 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E241B6-4F39-3D2F-56E2-3569B4A5DEC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lIns="91440" tIns="45720" rIns="91440" bIns="45720" anchor="t">
            <a:noAutofit/>
          </a:bodyPr>
          <a:lstStyle/>
          <a:p>
            <a:r>
              <a:rPr lang="en-US" dirty="0">
                <a:latin typeface="Poppins"/>
                <a:cs typeface="Poppins"/>
              </a:rPr>
              <a:t>Value of grids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E5CBD8-B685-EF79-3359-C97C184BFC3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 lIns="91440" tIns="45720" rIns="91440" bIns="45720" anchor="t">
            <a:noAutofit/>
          </a:bodyPr>
          <a:lstStyle/>
          <a:p>
            <a:r>
              <a:rPr lang="en-US" dirty="0">
                <a:latin typeface="Poppins"/>
                <a:cs typeface="Poppins"/>
              </a:rPr>
              <a:t>Interview results 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A2802B1-E5E8-38E5-6F60-B4DFD261EA6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 lIns="91440" tIns="45720" rIns="91440" bIns="45720" anchor="t">
            <a:noAutofit/>
          </a:bodyPr>
          <a:lstStyle/>
          <a:p>
            <a:r>
              <a:rPr lang="en-GB" dirty="0">
                <a:latin typeface="Poppins SemiBold"/>
                <a:cs typeface="Poppins SemiBold"/>
              </a:rPr>
              <a:t>Results: students </a:t>
            </a:r>
            <a:endParaRPr lang="en-US" b="0">
              <a:latin typeface="Poppins SemiBold"/>
              <a:cs typeface="Poppins SemiBold"/>
            </a:endParaRPr>
          </a:p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0708707-2BCD-AAC8-A4FF-ED27B3E88FB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D621D89-ABD2-6897-448B-F8531175AFCE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288724" y="2642305"/>
            <a:ext cx="5113117" cy="3072695"/>
          </a:xfrm>
        </p:spPr>
        <p:txBody>
          <a:bodyPr lIns="91440" tIns="45720" rIns="91440" bIns="45720" anchor="t">
            <a:noAutofit/>
          </a:bodyPr>
          <a:lstStyle/>
          <a:p>
            <a:r>
              <a:rPr lang="en-GB" sz="1400" dirty="0">
                <a:latin typeface="Poppins"/>
                <a:cs typeface="Calibri"/>
              </a:rPr>
              <a:t>Marking grids add clarity to the assessment feedback in terms of marks for the learning outcomes, and how learning outcomes are/aren’t demonstrated through the criteria   </a:t>
            </a:r>
            <a:endParaRPr lang="en-US" sz="1400">
              <a:latin typeface="Poppins"/>
            </a:endParaRPr>
          </a:p>
          <a:p>
            <a:pPr lvl="1"/>
            <a:r>
              <a:rPr lang="en-GB" sz="1400" dirty="0">
                <a:latin typeface="Poppins"/>
                <a:cs typeface="Calibri"/>
              </a:rPr>
              <a:t> ‘</a:t>
            </a:r>
            <a:r>
              <a:rPr lang="en-GB" sz="1400" i="1" dirty="0">
                <a:latin typeface="Poppins"/>
                <a:cs typeface="Calibri"/>
              </a:rPr>
              <a:t>very straight forward really helpful having the code and then the explanation</a:t>
            </a:r>
            <a:r>
              <a:rPr lang="en-GB" sz="1400" dirty="0">
                <a:latin typeface="Poppins"/>
                <a:cs typeface="Calibri"/>
              </a:rPr>
              <a:t>’</a:t>
            </a:r>
            <a:endParaRPr lang="en-US" sz="1400">
              <a:latin typeface="Poppins"/>
            </a:endParaRPr>
          </a:p>
          <a:p>
            <a:pPr lvl="1"/>
            <a:r>
              <a:rPr lang="en-GB" sz="1400" dirty="0">
                <a:latin typeface="Poppins"/>
                <a:cs typeface="Calibri"/>
              </a:rPr>
              <a:t> ‘</a:t>
            </a:r>
            <a:r>
              <a:rPr lang="en-GB" sz="1400" i="1" dirty="0">
                <a:latin typeface="Poppins"/>
                <a:cs typeface="Calibri"/>
              </a:rPr>
              <a:t>keeping it short and very easily readable has encouraged me to look at it actually to engage with it a bit more</a:t>
            </a:r>
            <a:r>
              <a:rPr lang="en-GB" sz="1400" dirty="0">
                <a:latin typeface="Poppins"/>
                <a:cs typeface="Calibri"/>
              </a:rPr>
              <a:t>’</a:t>
            </a:r>
            <a:r>
              <a:rPr lang="en-US" sz="1400" dirty="0">
                <a:latin typeface="Poppins"/>
                <a:cs typeface="Calibri"/>
              </a:rPr>
              <a:t> </a:t>
            </a:r>
            <a:endParaRPr lang="en-US" sz="1400">
              <a:latin typeface="Poppins"/>
            </a:endParaRP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2AC6CA51-21F8-BA72-E7FB-42F94CD0610E}"/>
              </a:ext>
              <a:ext uri="{147F2762-F138-4A5C-976F-8EAC2B608ADB}">
                <a16:predDERef xmlns:a16="http://schemas.microsoft.com/office/drawing/2014/main" pred="{00000000-0008-0000-0B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2873066"/>
              </p:ext>
            </p:extLst>
          </p:nvPr>
        </p:nvGraphicFramePr>
        <p:xfrm>
          <a:off x="1001842" y="2638598"/>
          <a:ext cx="4940853" cy="3071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47159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288F69F-0DC5-3CA2-FF56-7617C4240BE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lIns="91440" tIns="45720" rIns="91440" bIns="45720" anchor="t">
            <a:noAutofit/>
          </a:bodyPr>
          <a:lstStyle/>
          <a:p>
            <a:r>
              <a:rPr lang="en-US" dirty="0">
                <a:latin typeface="Poppins"/>
                <a:cs typeface="Poppins"/>
              </a:rPr>
              <a:t>Preparing for future assignments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E1DC39-2630-1999-81ED-A211874705C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lIns="91440" tIns="45720" rIns="91440" bIns="45720" anchor="t">
            <a:noAutofit/>
          </a:bodyPr>
          <a:lstStyle/>
          <a:p>
            <a:r>
              <a:rPr lang="en-US" dirty="0">
                <a:latin typeface="Poppins"/>
                <a:cs typeface="Poppins"/>
              </a:rPr>
              <a:t>Survey results 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6F8D97-E1C8-DCA4-8516-B26DA2026AC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lIns="91440" tIns="45720" rIns="91440" bIns="45720" anchor="t">
            <a:noAutofit/>
          </a:bodyPr>
          <a:lstStyle/>
          <a:p>
            <a:r>
              <a:rPr lang="en-US" dirty="0">
                <a:latin typeface="Poppins"/>
                <a:cs typeface="Poppins"/>
              </a:rPr>
              <a:t>Preparing for future assignments</a:t>
            </a:r>
            <a:endParaRPr lang="en-US" b="0" dirty="0">
              <a:latin typeface="Poppins"/>
              <a:cs typeface="Poppins"/>
            </a:endParaRPr>
          </a:p>
          <a:p>
            <a:r>
              <a:rPr lang="en-US" sz="1500" b="0" dirty="0">
                <a:latin typeface="Poppins"/>
                <a:cs typeface="Poppins"/>
              </a:rPr>
              <a:t>Interview results </a:t>
            </a:r>
            <a:endParaRPr lang="en-US" sz="1500" b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4D63AAE-8290-94B6-D410-2D78E511FA6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 lIns="91440" tIns="45720" rIns="91440" bIns="45720" anchor="t">
            <a:noAutofit/>
          </a:bodyPr>
          <a:lstStyle/>
          <a:p>
            <a:r>
              <a:rPr lang="en-US" dirty="0">
                <a:latin typeface="Poppins SemiBold"/>
                <a:cs typeface="Poppins SemiBold"/>
              </a:rPr>
              <a:t>Results - students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03280E7-7D38-1125-5D2A-09FA12797D8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200666D-B554-57AB-AE6E-143C1405AFD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99B8E7E-4E68-3F76-4CEE-A0C85DB3D12E}"/>
              </a:ext>
            </a:extLst>
          </p:cNvPr>
          <p:cNvSpPr>
            <a:spLocks noGrp="1"/>
          </p:cNvSpPr>
          <p:nvPr>
            <p:ph sz="half" idx="18"/>
          </p:nvPr>
        </p:nvSpPr>
        <p:spPr/>
        <p:txBody>
          <a:bodyPr lIns="91440" tIns="45720" rIns="91440" bIns="45720" anchor="t">
            <a:noAutofit/>
          </a:bodyPr>
          <a:lstStyle/>
          <a:p>
            <a:r>
              <a:rPr lang="en-GB" dirty="0">
                <a:latin typeface="Poppins"/>
                <a:cs typeface="Poppins"/>
              </a:rPr>
              <a:t>Clarity of the grids means they are a useful tool for future assessment, especially where a learning outcome is repeated in a future TMA.</a:t>
            </a:r>
            <a:endParaRPr lang="en-US" dirty="0">
              <a:latin typeface="Poppins"/>
              <a:cs typeface="Poppins"/>
            </a:endParaRPr>
          </a:p>
          <a:p>
            <a:r>
              <a:rPr lang="en-GB" dirty="0">
                <a:latin typeface="Poppins"/>
                <a:cs typeface="Poppins"/>
              </a:rPr>
              <a:t> ‘</a:t>
            </a:r>
            <a:r>
              <a:rPr lang="en-GB" i="1" dirty="0">
                <a:latin typeface="Poppins"/>
                <a:cs typeface="Poppins"/>
              </a:rPr>
              <a:t>when I am forming a TMA, I am definitely looking back on the last marking grids and using them to structure further work’</a:t>
            </a:r>
            <a:r>
              <a:rPr lang="en-GB" dirty="0">
                <a:latin typeface="Poppins"/>
                <a:cs typeface="Poppins"/>
              </a:rPr>
              <a:t>  </a:t>
            </a:r>
          </a:p>
          <a:p>
            <a:r>
              <a:rPr lang="en-GB" dirty="0">
                <a:latin typeface="Poppins"/>
                <a:cs typeface="Poppins"/>
              </a:rPr>
              <a:t>Script comments are more detailed and focused on individual elements</a:t>
            </a:r>
          </a:p>
          <a:p>
            <a:r>
              <a:rPr lang="en-GB" dirty="0">
                <a:latin typeface="Poppins"/>
                <a:cs typeface="Poppins"/>
              </a:rPr>
              <a:t> </a:t>
            </a:r>
            <a:r>
              <a:rPr lang="en-GB" i="1" dirty="0">
                <a:latin typeface="Poppins"/>
                <a:cs typeface="Poppins"/>
              </a:rPr>
              <a:t>‘the grid marking system wouldn’t be very useful as a standalone’</a:t>
            </a:r>
            <a:endParaRPr lang="en-GB" dirty="0">
              <a:latin typeface="Poppins"/>
              <a:cs typeface="Poppins"/>
            </a:endParaRPr>
          </a:p>
          <a:p>
            <a:endParaRPr lang="en-GB" dirty="0">
              <a:latin typeface="Poppins"/>
              <a:cs typeface="Poppins"/>
            </a:endParaRP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F03E91A0-7F27-BC50-319D-B56A2D90E8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3410935"/>
              </p:ext>
            </p:extLst>
          </p:nvPr>
        </p:nvGraphicFramePr>
        <p:xfrm>
          <a:off x="973633" y="2638154"/>
          <a:ext cx="4982635" cy="3077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56062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BFF36AB-3D8D-2729-2523-8E2CEF5A80B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lIns="91440" tIns="45720" rIns="91440" bIns="45720" anchor="t">
            <a:noAutofit/>
          </a:bodyPr>
          <a:lstStyle/>
          <a:p>
            <a:r>
              <a:rPr lang="en-US" dirty="0">
                <a:latin typeface="Poppins"/>
                <a:cs typeface="Poppins"/>
              </a:rPr>
              <a:t>Time taken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1DFCCC-6384-58CD-21CF-AD7F48481A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lIns="91440" tIns="45720" rIns="91440" bIns="45720" anchor="t">
            <a:noAutofit/>
          </a:bodyPr>
          <a:lstStyle/>
          <a:p>
            <a:r>
              <a:rPr lang="en-US" dirty="0">
                <a:latin typeface="Poppins"/>
                <a:cs typeface="Poppins"/>
              </a:rPr>
              <a:t>Survey results 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3476EF-BA8A-1E09-CD03-1C2088A9B18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lIns="91440" tIns="45720" rIns="91440" bIns="45720" anchor="t">
            <a:noAutofit/>
          </a:bodyPr>
          <a:lstStyle/>
          <a:p>
            <a:r>
              <a:rPr lang="en-US" dirty="0">
                <a:latin typeface="Poppins"/>
                <a:cs typeface="Poppins"/>
              </a:rPr>
              <a:t>Time taken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A6BB01-B935-0C36-9BBF-F7F263EEEDD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 lIns="91440" tIns="45720" rIns="91440" bIns="45720" anchor="t">
            <a:noAutofit/>
          </a:bodyPr>
          <a:lstStyle/>
          <a:p>
            <a:r>
              <a:rPr lang="en-US" dirty="0">
                <a:latin typeface="Poppins"/>
                <a:cs typeface="Poppins"/>
              </a:rPr>
              <a:t>Interview results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275C202-90A7-7DD0-4460-AC5D6691DF8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 lIns="91440" tIns="45720" rIns="91440" bIns="45720" anchor="t">
            <a:noAutofit/>
          </a:bodyPr>
          <a:lstStyle/>
          <a:p>
            <a:r>
              <a:rPr lang="en-US" dirty="0">
                <a:latin typeface="Poppins SemiBold"/>
                <a:cs typeface="Poppins SemiBold"/>
              </a:rPr>
              <a:t>Results -tutors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772E562-F415-DA8D-E21D-D06A6AA2678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0857975-049C-CA82-6CAC-3285D9BC4D8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2353CA1-8608-E9CD-1297-FC30206ACBE9}"/>
              </a:ext>
            </a:extLst>
          </p:cNvPr>
          <p:cNvSpPr>
            <a:spLocks noGrp="1"/>
          </p:cNvSpPr>
          <p:nvPr>
            <p:ph sz="half" idx="18"/>
          </p:nvPr>
        </p:nvSpPr>
        <p:spPr/>
        <p:txBody>
          <a:bodyPr lIns="91440" tIns="45720" rIns="91440" bIns="45720" anchor="t">
            <a:noAutofit/>
          </a:bodyPr>
          <a:lstStyle/>
          <a:p>
            <a:r>
              <a:rPr lang="en-GB" dirty="0">
                <a:latin typeface="Poppins"/>
                <a:cs typeface="Poppins"/>
              </a:rPr>
              <a:t>Adding the grids in and personalising the grids adds to the workload, </a:t>
            </a:r>
            <a:endParaRPr lang="en-US" dirty="0"/>
          </a:p>
          <a:p>
            <a:pPr>
              <a:buFont typeface="Arial"/>
            </a:pPr>
            <a:r>
              <a:rPr lang="en-GB" dirty="0">
                <a:latin typeface="Poppins"/>
                <a:cs typeface="Poppins"/>
              </a:rPr>
              <a:t>'</a:t>
            </a:r>
            <a:r>
              <a:rPr lang="en-GB" i="1" dirty="0">
                <a:latin typeface="Poppins"/>
                <a:cs typeface="Poppins"/>
              </a:rPr>
              <a:t>it overloads and adds to the workload for the module</a:t>
            </a:r>
            <a:r>
              <a:rPr lang="en-GB" dirty="0">
                <a:latin typeface="Poppins"/>
                <a:cs typeface="Poppins"/>
              </a:rPr>
              <a:t>'</a:t>
            </a:r>
          </a:p>
          <a:p>
            <a:pPr>
              <a:buFont typeface="Arial"/>
            </a:pPr>
            <a:r>
              <a:rPr lang="en-GB" i="1" dirty="0">
                <a:latin typeface="Poppins"/>
                <a:cs typeface="Poppins"/>
              </a:rPr>
              <a:t>'I have to start spending a very long time giving feedback on every aspect of the grid'.</a:t>
            </a:r>
          </a:p>
          <a:p>
            <a:r>
              <a:rPr lang="en-GB" dirty="0">
                <a:latin typeface="Poppins"/>
                <a:cs typeface="Poppins"/>
              </a:rPr>
              <a:t>Feedback can be duplicated as in the grid as well as the script comments</a:t>
            </a:r>
          </a:p>
          <a:p>
            <a:r>
              <a:rPr lang="en-GB" i="1" dirty="0">
                <a:latin typeface="Poppins"/>
                <a:cs typeface="Poppins"/>
              </a:rPr>
              <a:t>'I do find that I am duplicating in the marked grid what I have already done in the answer'</a:t>
            </a:r>
            <a:endParaRPr lang="en-GB" dirty="0"/>
          </a:p>
          <a:p>
            <a:endParaRPr lang="en-GB" i="1" dirty="0">
              <a:latin typeface="Poppins"/>
              <a:cs typeface="Poppins"/>
            </a:endParaRPr>
          </a:p>
        </p:txBody>
      </p:sp>
      <p:pic>
        <p:nvPicPr>
          <p:cNvPr id="18" name="Picture 4" descr="Chart, pie chart&#10;&#10;Description automatically generated">
            <a:extLst>
              <a:ext uri="{FF2B5EF4-FFF2-40B4-BE49-F238E27FC236}">
                <a16:creationId xmlns:a16="http://schemas.microsoft.com/office/drawing/2014/main" id="{A147B507-7BB4-755B-9217-5E039827F6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971" y="2642177"/>
            <a:ext cx="4927067" cy="3072306"/>
          </a:xfrm>
          <a:prstGeom prst="rect">
            <a:avLst/>
          </a:prstGeom>
          <a:noFill/>
          <a:ln>
            <a:solidFill>
              <a:srgbClr val="06064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7158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2BE9D98-3C2A-E2C7-58F6-8BC0D6A9CB4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lIns="91440" tIns="45720" rIns="91440" bIns="45720" anchor="t">
            <a:noAutofit/>
          </a:bodyPr>
          <a:lstStyle/>
          <a:p>
            <a:r>
              <a:rPr lang="en-US" dirty="0">
                <a:latin typeface="Poppins"/>
                <a:cs typeface="Poppins"/>
              </a:rPr>
              <a:t>Applying criteria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180DF1-DB63-9AA4-6E2F-103EFA9749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lIns="91440" tIns="45720" rIns="91440" bIns="45720" anchor="t">
            <a:noAutofit/>
          </a:bodyPr>
          <a:lstStyle/>
          <a:p>
            <a:r>
              <a:rPr lang="en-US" dirty="0">
                <a:latin typeface="Poppins"/>
                <a:cs typeface="Poppins"/>
              </a:rPr>
              <a:t>Survey results 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11790F-9658-8E35-B63E-43C47D86BD2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lIns="91440" tIns="45720" rIns="91440" bIns="45720" anchor="t">
            <a:noAutofit/>
          </a:bodyPr>
          <a:lstStyle/>
          <a:p>
            <a:r>
              <a:rPr lang="en-US" dirty="0">
                <a:latin typeface="Poppins"/>
                <a:cs typeface="Poppins"/>
              </a:rPr>
              <a:t>Applying criteria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A58C0C-B236-7A4A-0B47-657FC828978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 lIns="91440" tIns="45720" rIns="91440" bIns="45720" anchor="t">
            <a:noAutofit/>
          </a:bodyPr>
          <a:lstStyle/>
          <a:p>
            <a:r>
              <a:rPr lang="en-US" dirty="0">
                <a:latin typeface="Poppins"/>
                <a:cs typeface="Poppins"/>
              </a:rPr>
              <a:t>Interview results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42802B9-64E7-1B22-9141-043A135A322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 lIns="91440" tIns="45720" rIns="91440" bIns="45720" anchor="t">
            <a:noAutofit/>
          </a:bodyPr>
          <a:lstStyle/>
          <a:p>
            <a:r>
              <a:rPr lang="en-US" dirty="0">
                <a:latin typeface="Poppins SemiBold"/>
                <a:cs typeface="Poppins SemiBold"/>
              </a:rPr>
              <a:t>Results - tutors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0DDA16D-979F-2E76-A2BE-8ADE02C9A93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90284AC-BC0D-0ED3-92BE-B4AE7AB8CA9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7E96ED2-2E4D-F5C5-C6EE-BE4FB62BF87C}"/>
              </a:ext>
            </a:extLst>
          </p:cNvPr>
          <p:cNvSpPr>
            <a:spLocks noGrp="1"/>
          </p:cNvSpPr>
          <p:nvPr>
            <p:ph sz="half" idx="18"/>
          </p:nvPr>
        </p:nvSpPr>
        <p:spPr/>
        <p:txBody>
          <a:bodyPr lIns="91440" tIns="45720" rIns="91440" bIns="45720" anchor="t">
            <a:noAutofit/>
          </a:bodyPr>
          <a:lstStyle/>
          <a:p>
            <a:r>
              <a:rPr lang="en-GB" dirty="0">
                <a:latin typeface="Poppins"/>
                <a:cs typeface="Poppins"/>
              </a:rPr>
              <a:t>Some tutors reported taking a pragmatic approach to applying criteria to award scores </a:t>
            </a:r>
            <a:endParaRPr lang="en-GB">
              <a:latin typeface="Poppins"/>
              <a:cs typeface="Poppins"/>
            </a:endParaRPr>
          </a:p>
          <a:p>
            <a:r>
              <a:rPr lang="en-GB" dirty="0">
                <a:latin typeface="Poppins"/>
                <a:cs typeface="Poppins"/>
              </a:rPr>
              <a:t>'</a:t>
            </a:r>
            <a:r>
              <a:rPr lang="en-GB" i="1" dirty="0">
                <a:latin typeface="Poppins"/>
                <a:cs typeface="Poppins"/>
              </a:rPr>
              <a:t>sometimes you know an answer isn’t quite as good as what the marking grid may suggest so that you have to kind of fudge it a little bit'</a:t>
            </a:r>
          </a:p>
          <a:p>
            <a:r>
              <a:rPr lang="en-GB" dirty="0">
                <a:latin typeface="Poppins"/>
                <a:cs typeface="Poppins"/>
              </a:rPr>
              <a:t>Concerns about fair allocation of marks</a:t>
            </a:r>
            <a:endParaRPr lang="en-GB" i="1" dirty="0">
              <a:latin typeface="Poppins"/>
              <a:cs typeface="Poppins"/>
            </a:endParaRPr>
          </a:p>
          <a:p>
            <a:r>
              <a:rPr lang="en-GB" i="1" dirty="0">
                <a:latin typeface="Poppins"/>
                <a:cs typeface="Poppins"/>
              </a:rPr>
              <a:t>'for the essay KN4 and KY1 they have both got something in there about the use of supporting evidence, so when I come to mark that I’m really conscious about not double penalising'.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6F7A56EE-CD83-5801-774C-65B0BB87FBA7}"/>
              </a:ext>
              <a:ext uri="{147F2762-F138-4A5C-976F-8EAC2B608ADB}">
                <a16:predDERef xmlns:a16="http://schemas.microsoft.com/office/drawing/2014/main" pred="{EC76A443-B4E8-4DCF-80E8-B8EFA11772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3879478"/>
              </p:ext>
            </p:extLst>
          </p:nvPr>
        </p:nvGraphicFramePr>
        <p:xfrm>
          <a:off x="983520" y="2645377"/>
          <a:ext cx="4940800" cy="3081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08100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75B9E5-E2AA-C401-D1B8-55BBF98FD85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 lIns="91440" tIns="45720" rIns="91440" bIns="45720" anchor="t">
            <a:noAutofit/>
          </a:bodyPr>
          <a:lstStyle/>
          <a:p>
            <a:r>
              <a:rPr lang="en-US" dirty="0">
                <a:latin typeface="Poppins SemiBold"/>
                <a:cs typeface="Poppins SemiBold"/>
              </a:rPr>
              <a:t>Key findings: barriers to the marking grid approach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BA0123-9287-7C8F-2B0E-1997B233136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06F677D-0FD1-04A8-2DAE-05368EA6646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01105" y="1201824"/>
            <a:ext cx="9591229" cy="760325"/>
          </a:xfrm>
        </p:spPr>
        <p:txBody>
          <a:bodyPr lIns="91440" tIns="45720" rIns="91440" bIns="45720" anchor="t">
            <a:noAutofit/>
          </a:bodyPr>
          <a:lstStyle/>
          <a:p>
            <a:pPr>
              <a:buFont typeface="Wingdings"/>
              <a:buChar char="Ø"/>
            </a:pPr>
            <a:r>
              <a:rPr lang="en-GB" sz="2200" dirty="0">
                <a:latin typeface="+mn-lt"/>
                <a:cs typeface="Calibri"/>
              </a:rPr>
              <a:t>grids help students identify what is correct, but not always what is wrong</a:t>
            </a:r>
            <a:endParaRPr lang="en-US" sz="2200">
              <a:latin typeface="+mn-lt"/>
              <a:cs typeface="Calibri"/>
            </a:endParaRPr>
          </a:p>
          <a:p>
            <a:pPr>
              <a:buFont typeface="Wingdings"/>
              <a:buChar char="Ø"/>
            </a:pPr>
            <a:r>
              <a:rPr lang="en-GB" sz="2200" dirty="0">
                <a:latin typeface="+mn-lt"/>
                <a:cs typeface="Calibri"/>
              </a:rPr>
              <a:t>script comments are needed as well as the grids </a:t>
            </a:r>
            <a:endParaRPr lang="en-US" sz="2200">
              <a:latin typeface="+mn-lt"/>
              <a:cs typeface="Calibri"/>
            </a:endParaRPr>
          </a:p>
          <a:p>
            <a:pPr>
              <a:buFont typeface="Wingdings"/>
              <a:buChar char="Ø"/>
            </a:pPr>
            <a:r>
              <a:rPr lang="en-GB" sz="2200" dirty="0">
                <a:latin typeface="+mn-lt"/>
                <a:cs typeface="Calibri"/>
              </a:rPr>
              <a:t>students find the actual learning outcomes unimportant and difficult to comprehend/apply</a:t>
            </a:r>
            <a:endParaRPr lang="en-US" sz="2200">
              <a:latin typeface="+mn-lt"/>
              <a:cs typeface="Calibri"/>
            </a:endParaRPr>
          </a:p>
          <a:p>
            <a:pPr>
              <a:buFont typeface="Wingdings"/>
              <a:buChar char="Ø"/>
            </a:pPr>
            <a:r>
              <a:rPr lang="en-GB" sz="2200" dirty="0">
                <a:latin typeface="+mn-lt"/>
                <a:cs typeface="Calibri"/>
              </a:rPr>
              <a:t>students would like it to be clear how the learning outcomes/criteria relate to the TMA question whilst they are writing their assignments</a:t>
            </a:r>
            <a:endParaRPr lang="en-US" sz="2200">
              <a:latin typeface="+mn-lt"/>
              <a:cs typeface="Calibri"/>
            </a:endParaRPr>
          </a:p>
          <a:p>
            <a:pPr>
              <a:buFont typeface="Wingdings"/>
              <a:buChar char="Ø"/>
            </a:pPr>
            <a:r>
              <a:rPr lang="en-GB" sz="2200" dirty="0">
                <a:latin typeface="+mn-lt"/>
                <a:cs typeface="Calibri"/>
              </a:rPr>
              <a:t>grids are not generally considered ‘user friendly’ due to their size</a:t>
            </a:r>
            <a:endParaRPr lang="en-US" sz="2200">
              <a:latin typeface="+mn-lt"/>
              <a:cs typeface="Calibri"/>
            </a:endParaRPr>
          </a:p>
          <a:p>
            <a:pPr>
              <a:buFont typeface="Wingdings"/>
              <a:buChar char="Ø"/>
            </a:pPr>
            <a:r>
              <a:rPr lang="en-GB" sz="2200" dirty="0">
                <a:latin typeface="+mn-lt"/>
                <a:cs typeface="Calibri"/>
              </a:rPr>
              <a:t>the marking grid approach is more time consuming for tutors than the standard marking method.</a:t>
            </a:r>
            <a:endParaRPr lang="en-US" sz="2200" dirty="0">
              <a:latin typeface="+mn-lt"/>
              <a:cs typeface="Calibr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822735"/>
      </p:ext>
    </p:extLst>
  </p:cSld>
  <p:clrMapOvr>
    <a:masterClrMapping/>
  </p:clrMapOvr>
</p:sld>
</file>

<file path=ppt/theme/theme1.xml><?xml version="1.0" encoding="utf-8"?>
<a:theme xmlns:a="http://schemas.openxmlformats.org/drawingml/2006/main" name="Covers">
  <a:themeElements>
    <a:clrScheme name="Open University 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7DFFD3"/>
      </a:accent3>
      <a:accent4>
        <a:srgbClr val="FF8A77"/>
      </a:accent4>
      <a:accent5>
        <a:srgbClr val="FFB3FF"/>
      </a:accent5>
      <a:accent6>
        <a:srgbClr val="FFF388"/>
      </a:accent6>
      <a:hlink>
        <a:srgbClr val="FF8A77"/>
      </a:hlink>
      <a:folHlink>
        <a:srgbClr val="7DFFD3"/>
      </a:folHlink>
    </a:clrScheme>
    <a:fontScheme name="Custom 7">
      <a:majorFont>
        <a:latin typeface="Poppins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_Powerpoint Template_England_Accessable.potx" id="{2A2DC71C-83A7-4503-A10A-9A2277307DA4}" vid="{94E85A0E-8E0A-45F9-81BA-B6ED124559CC}"/>
    </a:ext>
  </a:extLst>
</a:theme>
</file>

<file path=ppt/theme/theme2.xml><?xml version="1.0" encoding="utf-8"?>
<a:theme xmlns:a="http://schemas.openxmlformats.org/drawingml/2006/main" name="Contents Slides">
  <a:themeElements>
    <a:clrScheme name="Open University 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7DFFD3"/>
      </a:accent3>
      <a:accent4>
        <a:srgbClr val="FF8A77"/>
      </a:accent4>
      <a:accent5>
        <a:srgbClr val="FFB3FF"/>
      </a:accent5>
      <a:accent6>
        <a:srgbClr val="FFF388"/>
      </a:accent6>
      <a:hlink>
        <a:srgbClr val="FF8A77"/>
      </a:hlink>
      <a:folHlink>
        <a:srgbClr val="7DFFD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_Powerpoint Template_England_Accessable.potx" id="{2A2DC71C-83A7-4503-A10A-9A2277307DA4}" vid="{4BB12A69-2195-4393-8DC0-EB9EE8397D91}"/>
    </a:ext>
  </a:extLst>
</a:theme>
</file>

<file path=ppt/theme/theme3.xml><?xml version="1.0" encoding="utf-8"?>
<a:theme xmlns:a="http://schemas.openxmlformats.org/drawingml/2006/main" name="Chapter Headings / Dividers">
  <a:themeElements>
    <a:clrScheme name="Open University 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7DFFD3"/>
      </a:accent3>
      <a:accent4>
        <a:srgbClr val="FF8A77"/>
      </a:accent4>
      <a:accent5>
        <a:srgbClr val="FFB3FF"/>
      </a:accent5>
      <a:accent6>
        <a:srgbClr val="FFF388"/>
      </a:accent6>
      <a:hlink>
        <a:srgbClr val="FF8A77"/>
      </a:hlink>
      <a:folHlink>
        <a:srgbClr val="7DFFD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_Powerpoint Template_England_Accessable.potx" id="{2A2DC71C-83A7-4503-A10A-9A2277307DA4}" vid="{E6697964-0098-45A5-A68F-45809E852513}"/>
    </a:ext>
  </a:extLst>
</a:theme>
</file>

<file path=ppt/theme/theme4.xml><?xml version="1.0" encoding="utf-8"?>
<a:theme xmlns:a="http://schemas.openxmlformats.org/drawingml/2006/main" name="Slide Options">
  <a:themeElements>
    <a:clrScheme name="Custom 1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FF8A77"/>
      </a:accent3>
      <a:accent4>
        <a:srgbClr val="7DFFD3"/>
      </a:accent4>
      <a:accent5>
        <a:srgbClr val="FFB3FF"/>
      </a:accent5>
      <a:accent6>
        <a:srgbClr val="FFF388"/>
      </a:accent6>
      <a:hlink>
        <a:srgbClr val="1C46C0"/>
      </a:hlink>
      <a:folHlink>
        <a:srgbClr val="FF8A77"/>
      </a:folHlink>
    </a:clrScheme>
    <a:fontScheme name="Custom 2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_Powerpoint Template_England_Accessable.potx" id="{2A2DC71C-83A7-4503-A10A-9A2277307DA4}" vid="{BF0D45D2-C1FF-4D88-9D45-1B3B67EB2D7C}"/>
    </a:ext>
  </a:extLst>
</a:theme>
</file>

<file path=ppt/theme/theme5.xml><?xml version="1.0" encoding="utf-8"?>
<a:theme xmlns:a="http://schemas.openxmlformats.org/drawingml/2006/main" name="End Slides">
  <a:themeElements>
    <a:clrScheme name="Open University 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7DFFD3"/>
      </a:accent3>
      <a:accent4>
        <a:srgbClr val="FF8A77"/>
      </a:accent4>
      <a:accent5>
        <a:srgbClr val="FFB3FF"/>
      </a:accent5>
      <a:accent6>
        <a:srgbClr val="FFF388"/>
      </a:accent6>
      <a:hlink>
        <a:srgbClr val="FF8A77"/>
      </a:hlink>
      <a:folHlink>
        <a:srgbClr val="7DFFD3"/>
      </a:folHlink>
    </a:clrScheme>
    <a:fontScheme name="OU Poppins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_Powerpoint Template_England_Accessable.potx" id="{2A2DC71C-83A7-4503-A10A-9A2277307DA4}" vid="{CB3D32D0-10AB-4988-B46F-32A3F4ABFA9B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6A415C171F3242A93D7E0C8B95EE4C" ma:contentTypeVersion="11" ma:contentTypeDescription="Create a new document." ma:contentTypeScope="" ma:versionID="a1da1f8489ec7fc3cc90f302f23bde24">
  <xsd:schema xmlns:xsd="http://www.w3.org/2001/XMLSchema" xmlns:xs="http://www.w3.org/2001/XMLSchema" xmlns:p="http://schemas.microsoft.com/office/2006/metadata/properties" xmlns:ns2="102ca54a-18e4-493b-8c10-bc704b23cf60" xmlns:ns3="b497688b-1df0-4888-9489-7cb7f0f793c2" targetNamespace="http://schemas.microsoft.com/office/2006/metadata/properties" ma:root="true" ma:fieldsID="417f28242cf66a7aa20eaf375f30737d" ns2:_="" ns3:_="">
    <xsd:import namespace="102ca54a-18e4-493b-8c10-bc704b23cf60"/>
    <xsd:import namespace="b497688b-1df0-4888-9489-7cb7f0f793c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2ca54a-18e4-493b-8c10-bc704b23cf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97688b-1df0-4888-9489-7cb7f0f793c2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66CD3E3-2AD4-4BFA-B062-CD9F3FC3775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D1F123D-72E4-47AA-AF87-050EE8541186}">
  <ds:schemaRefs>
    <ds:schemaRef ds:uri="37366ac4-c030-4543-8cc8-88329e81ec50"/>
    <ds:schemaRef ds:uri="4ed73a0e-c0f4-4682-9833-b80ae4bd0773"/>
    <ds:schemaRef ds:uri="a4bbcd8a-0e99-45ba-ba54-c1f6b28a9aac"/>
    <ds:schemaRef ds:uri="e4476828-269d-41e7-8c7f-463a607b843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19ACA53-34D5-4870-9AC2-7E767E8461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2ca54a-18e4-493b-8c10-bc704b23cf60"/>
    <ds:schemaRef ds:uri="b497688b-1df0-4888-9489-7cb7f0f793c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</TotalTime>
  <Words>1080</Words>
  <Application>Microsoft Office PowerPoint</Application>
  <PresentationFormat>Widescreen</PresentationFormat>
  <Paragraphs>101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Poppins</vt:lpstr>
      <vt:lpstr>Poppins SemiBold</vt:lpstr>
      <vt:lpstr>Wingdings</vt:lpstr>
      <vt:lpstr>Covers</vt:lpstr>
      <vt:lpstr>Contents Slides</vt:lpstr>
      <vt:lpstr>Chapter Headings / Dividers</vt:lpstr>
      <vt:lpstr>Slide Options</vt:lpstr>
      <vt:lpstr>End Slides</vt:lpstr>
      <vt:lpstr>Intro Slide Title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The Open University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 Master PowerPoint Template</dc:title>
  <dc:subject>OU Master PowerPoint Template with accessibility guidance and best practice tips</dc:subject>
  <dc:creator>brand-enquiries@open.ac.uk</dc:creator>
  <cp:keywords>OU Master PowerPoint Template</cp:keywords>
  <dc:description/>
  <cp:lastModifiedBy>Rachel.Redford</cp:lastModifiedBy>
  <cp:revision>447</cp:revision>
  <dcterms:created xsi:type="dcterms:W3CDTF">2022-10-21T14:33:01Z</dcterms:created>
  <dcterms:modified xsi:type="dcterms:W3CDTF">2023-04-14T15:11:50Z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0x0101001B6A415C171F3242A93D7E0C8B95EE4C</vt:lpwstr>
  </property>
  <property fmtid="{D5CDD505-2E9C-101B-9397-08002B2CF9AE}" pid="3" name="MediaServiceImageTags">
    <vt:lpwstr/>
  </property>
</Properties>
</file>