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  <p:sldMasterId id="2147483667" r:id="rId6"/>
  </p:sldMasterIdLst>
  <p:notesMasterIdLst>
    <p:notesMasterId r:id="rId23"/>
  </p:notesMasterIdLst>
  <p:sldIdLst>
    <p:sldId id="272" r:id="rId7"/>
    <p:sldId id="264" r:id="rId8"/>
    <p:sldId id="273" r:id="rId9"/>
    <p:sldId id="298" r:id="rId10"/>
    <p:sldId id="302" r:id="rId11"/>
    <p:sldId id="299" r:id="rId12"/>
    <p:sldId id="295" r:id="rId13"/>
    <p:sldId id="301" r:id="rId14"/>
    <p:sldId id="296" r:id="rId15"/>
    <p:sldId id="305" r:id="rId16"/>
    <p:sldId id="304" r:id="rId17"/>
    <p:sldId id="282" r:id="rId18"/>
    <p:sldId id="307" r:id="rId19"/>
    <p:sldId id="308" r:id="rId20"/>
    <p:sldId id="30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3B71138-EAE9-ED60-BAC1-76E47F2EEDE1}" name="Karen.Kear" initials="K" userId="S::klk2@open.ac.uk::5302c123-f5d0-4906-82f7-111cb6b372f3" providerId="AD"/>
  <p188:author id="{D7975AB8-D8C0-154F-8820-0499F89C7EAD}" name="Helen.Donelan" initials="H" userId="S::hmd83@open.ac.uk::5f0020d9-3dc3-44b1-9a09-8ec157d1145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AED87-1E6A-4614-9924-55DC087C0F24}" v="7" dt="2023-04-18T10:56:22.071"/>
    <p1510:client id="{DDB3CC1D-D020-472C-93DE-41E4AE839581}" v="2" dt="2023-04-18T11:02:22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6" d="100"/>
          <a:sy n="56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/>
              <a:t>Students feel stressed in online tutorials when they are expected to actively take part</a:t>
            </a:r>
          </a:p>
        </c:rich>
      </c:tx>
      <c:layout>
        <c:manualLayout>
          <c:xMode val="edge"/>
          <c:yMode val="edge"/>
          <c:x val="8.8937867348380703E-2"/>
          <c:y val="1.4560029669198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'Q4'!$E$2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'Q4'!$A$3:$A$7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'Q4'!$E$3:$E$7</c:f>
              <c:numCache>
                <c:formatCode>0%</c:formatCode>
                <c:ptCount val="5"/>
                <c:pt idx="0">
                  <c:v>8.6235489220563843E-2</c:v>
                </c:pt>
                <c:pt idx="1">
                  <c:v>0.24212271973466004</c:v>
                </c:pt>
                <c:pt idx="2">
                  <c:v>0.26533996683250416</c:v>
                </c:pt>
                <c:pt idx="3">
                  <c:v>0.23383084577114427</c:v>
                </c:pt>
                <c:pt idx="4">
                  <c:v>0.17247097844112769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CB-4D1F-985A-27D53BE67EE8}"/>
            </c:ext>
          </c:extLst>
        </c:ser>
        <c:ser>
          <c:idx val="0"/>
          <c:order val="1"/>
          <c:tx>
            <c:strRef>
              <c:f>'Q4'!$C$2</c:f>
              <c:strCache>
                <c:ptCount val="1"/>
                <c:pt idx="0">
                  <c:v>Tutors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'Q4'!$A$3:$A$7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'Q4'!$C$3:$C$7</c:f>
              <c:numCache>
                <c:formatCode>0%</c:formatCode>
                <c:ptCount val="5"/>
                <c:pt idx="0">
                  <c:v>0.12244897959183673</c:v>
                </c:pt>
                <c:pt idx="1">
                  <c:v>0.38265306122448978</c:v>
                </c:pt>
                <c:pt idx="2">
                  <c:v>0.38265306122448978</c:v>
                </c:pt>
                <c:pt idx="3">
                  <c:v>0.10714285714285714</c:v>
                </c:pt>
                <c:pt idx="4">
                  <c:v>5.1020408163265302E-3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CB-4D1F-985A-27D53BE67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76968639"/>
        <c:axId val="1076982783"/>
      </c:barChart>
      <c:catAx>
        <c:axId val="107696863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6982783"/>
        <c:crosses val="autoZero"/>
        <c:auto val="1"/>
        <c:lblAlgn val="ctr"/>
        <c:lblOffset val="100"/>
        <c:noMultiLvlLbl val="0"/>
      </c:catAx>
      <c:valAx>
        <c:axId val="107698278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6968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1E4B9B">
          <a:alpha val="37000"/>
        </a:srgbClr>
      </a:solidFill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9A2D-F671-452C-8207-2A2077B185EE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CD317-CD38-4AA7-8820-25A3CC7CE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3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Six of the top seven reasons all concern a lack of confidence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200">
                <a:latin typeface="Calibri" panose="020F0502020204030204" pitchFamily="34" charset="0"/>
                <a:ea typeface="Times New Roman" panose="02020603050405020304" pitchFamily="18" charset="0"/>
              </a:rPr>
              <a:t>Includes </a:t>
            </a:r>
            <a:r>
              <a:rPr lang="en-GB" sz="1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‘Too nervous’, ‘Worried what other students might think’ , ‘Worried what the tutor might think’, ‘Not confident about knowledge of module materials’ and ’Behind in module studies’. 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Agreement between students and tutors on the significance of these in comparison to the other options. 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39" lvl="1" indent="-285750">
              <a:buFont typeface="Arial" panose="020B0604020202020204" pitchFamily="34" charset="0"/>
              <a:buChar char="•"/>
            </a:pPr>
            <a:endParaRPr lang="en-GB" sz="120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CD317-CD38-4AA7-8820-25A3CC7CE07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66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r>
              <a:rPr lang="en-US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3379" y="761442"/>
            <a:ext cx="6963527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7094" y="54936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62470" y="1150618"/>
            <a:ext cx="6409678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883204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3379" y="761442"/>
            <a:ext cx="6963527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7094" y="54936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62470" y="1150618"/>
            <a:ext cx="6409678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995" y="714411"/>
            <a:ext cx="7920773" cy="2714589"/>
          </a:xfrm>
        </p:spPr>
        <p:txBody>
          <a:bodyPr/>
          <a:lstStyle/>
          <a:p>
            <a:r>
              <a:rPr lang="en-GB" dirty="0"/>
              <a:t>Online tutorials: addressing the challenges of active student participation</a:t>
            </a:r>
            <a:br>
              <a:rPr lang="en-GB" dirty="0"/>
            </a:br>
            <a:br>
              <a:rPr lang="en-GB" sz="2400" dirty="0"/>
            </a:br>
            <a:r>
              <a:rPr lang="en-GB" sz="2400" dirty="0"/>
              <a:t>A pan-university scholarship project</a:t>
            </a:r>
            <a:br>
              <a:rPr lang="en-GB" sz="2400" dirty="0">
                <a:cs typeface="Arial"/>
              </a:rPr>
            </a:br>
            <a:br>
              <a:rPr lang="en-GB" sz="2400" dirty="0"/>
            </a:br>
            <a:endParaRPr lang="en-GB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995" y="3318981"/>
            <a:ext cx="7920774" cy="2698175"/>
          </a:xfrm>
        </p:spPr>
        <p:txBody>
          <a:bodyPr wrap="square" lIns="0" tIns="0" rIns="0" bIns="0" anchor="t">
            <a:spAutoFit/>
          </a:bodyPr>
          <a:lstStyle/>
          <a:p>
            <a:endParaRPr lang="en-GB" dirty="0"/>
          </a:p>
          <a:p>
            <a:r>
              <a:rPr lang="en-GB" sz="1600" b="1" dirty="0"/>
              <a:t>Team members</a:t>
            </a:r>
          </a:p>
          <a:p>
            <a:r>
              <a:rPr lang="en-GB" sz="1600" dirty="0"/>
              <a:t>STEM: Karen Kear, Helen Donelan, Jon Rosewell</a:t>
            </a:r>
          </a:p>
          <a:p>
            <a:r>
              <a:rPr lang="en-GB" sz="1600" dirty="0">
                <a:cs typeface="Arial"/>
              </a:rPr>
              <a:t>FASS: Paige Cuffe, Tracey Elder</a:t>
            </a:r>
          </a:p>
          <a:p>
            <a:r>
              <a:rPr lang="en-GB" sz="1600" dirty="0">
                <a:cs typeface="Arial"/>
              </a:rPr>
              <a:t>FBL: Allan Mooney, Kevin Amor, Carol Edwards</a:t>
            </a:r>
          </a:p>
          <a:p>
            <a:r>
              <a:rPr lang="en-GB" sz="1600" dirty="0">
                <a:cs typeface="Arial"/>
              </a:rPr>
              <a:t>WELS: Kieron Sheehy, Ale Okada</a:t>
            </a:r>
          </a:p>
          <a:p>
            <a:endParaRPr lang="en-GB" sz="1400" dirty="0">
              <a:cs typeface="Arial"/>
            </a:endParaRPr>
          </a:p>
          <a:p>
            <a:r>
              <a:rPr lang="en-GB" i="1" dirty="0" err="1"/>
              <a:t>eSTEeM</a:t>
            </a:r>
            <a:r>
              <a:rPr lang="en-GB" i="1" dirty="0"/>
              <a:t> conference 2023</a:t>
            </a: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801" y="731946"/>
            <a:ext cx="7595702" cy="239016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FINDINGS : </a:t>
            </a:r>
            <a:r>
              <a:rPr lang="fr-FR" sz="2000" dirty="0" err="1">
                <a:solidFill>
                  <a:schemeClr val="accent1"/>
                </a:solidFill>
              </a:rPr>
              <a:t>Benefits</a:t>
            </a:r>
            <a:r>
              <a:rPr lang="fr-FR" sz="2000" dirty="0">
                <a:solidFill>
                  <a:schemeClr val="accent1"/>
                </a:solidFill>
              </a:rPr>
              <a:t> of active participation 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365" y="6080730"/>
            <a:ext cx="6409678" cy="5214348"/>
          </a:xfrm>
        </p:spPr>
        <p:txBody>
          <a:bodyPr/>
          <a:lstStyle/>
          <a:p>
            <a:endParaRPr lang="en-GB" sz="180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499DD0CD-E274-40EE-924A-61F019D1AD62}"/>
              </a:ext>
            </a:extLst>
          </p:cNvPr>
          <p:cNvSpPr/>
          <p:nvPr/>
        </p:nvSpPr>
        <p:spPr>
          <a:xfrm>
            <a:off x="4421080" y="5774704"/>
            <a:ext cx="4156566" cy="662571"/>
          </a:xfrm>
          <a:prstGeom prst="wedgeRoundRectCallout">
            <a:avLst>
              <a:gd name="adj1" fmla="val -5018"/>
              <a:gd name="adj2" fmla="val 7988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>
              <a:spcBef>
                <a:spcPts val="500"/>
              </a:spcBef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[From a student] “More encouragement for anxious students to voice opinions”  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4B153BD1-E041-4E61-96A4-B32BEBB97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183" y="1409044"/>
            <a:ext cx="5786368" cy="403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436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30415BE5-03B0-2B53-22EA-49FA5ACFF7B1}"/>
              </a:ext>
            </a:extLst>
          </p:cNvPr>
          <p:cNvSpPr/>
          <p:nvPr/>
        </p:nvSpPr>
        <p:spPr>
          <a:xfrm>
            <a:off x="1455937" y="5309075"/>
            <a:ext cx="6635054" cy="796614"/>
          </a:xfrm>
          <a:prstGeom prst="wedgeRoundRectCallout">
            <a:avLst>
              <a:gd name="adj1" fmla="val -2258"/>
              <a:gd name="adj2" fmla="val 7622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801" y="731945"/>
            <a:ext cx="7418105" cy="251999"/>
          </a:xfrm>
        </p:spPr>
        <p:txBody>
          <a:bodyPr/>
          <a:lstStyle/>
          <a:p>
            <a:r>
              <a:rPr lang="fr-FR" sz="2000">
                <a:solidFill>
                  <a:schemeClr val="accent1"/>
                </a:solidFill>
              </a:rPr>
              <a:t>FINDINGS : Beliefs about learning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DE5C6F0-BED7-4C63-5720-D2E391C00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852" y="1332309"/>
            <a:ext cx="6105641" cy="379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70FD6C-728F-A343-53A0-1590365A61EC}"/>
              </a:ext>
            </a:extLst>
          </p:cNvPr>
          <p:cNvSpPr txBox="1"/>
          <p:nvPr/>
        </p:nvSpPr>
        <p:spPr>
          <a:xfrm>
            <a:off x="1908313" y="5338050"/>
            <a:ext cx="6063835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dirty="0">
                <a:effectLst/>
                <a:latin typeface="Calibri"/>
                <a:ea typeface="Calibri" panose="020F0502020204030204" pitchFamily="34" charset="0"/>
                <a:cs typeface="Calibri"/>
              </a:rPr>
              <a:t>[From a student] “it is important to participate actively, especially in terms of asking questions … sometimes the other students ask questions that I haven't even thought about” </a:t>
            </a:r>
            <a:endParaRPr lang="en-GB" sz="1400" dirty="0">
              <a:effectLst/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446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801" y="731945"/>
            <a:ext cx="7418105" cy="251999"/>
          </a:xfrm>
        </p:spPr>
        <p:txBody>
          <a:bodyPr/>
          <a:lstStyle/>
          <a:p>
            <a:r>
              <a:rPr lang="en-GB" sz="2000">
                <a:solidFill>
                  <a:schemeClr val="accent1"/>
                </a:solidFill>
              </a:rPr>
              <a:t>INTERPRETING THE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81" y="1150618"/>
            <a:ext cx="8085397" cy="5214348"/>
          </a:xfrm>
        </p:spPr>
        <p:txBody>
          <a:bodyPr lIns="36000" tIns="36000" rIns="36000" bIns="36000" anchor="t"/>
          <a:lstStyle/>
          <a:p>
            <a:endParaRPr lang="en-GB" sz="18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Student participation in activities</a:t>
            </a:r>
            <a:endParaRPr lang="en-GB" sz="18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Many students enjoy participating, and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think it is beneficial.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But some students find it stressful.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Reasons for not actively participating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Students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may not be confident in their knowledge or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may be behind in the module.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/>
                <a:ea typeface="Calibri" panose="020F0502020204030204" pitchFamily="34" charset="0"/>
                <a:cs typeface="Arial"/>
              </a:rPr>
              <a:t>They may be worried about what other students, or the tutor, might think of them.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Many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are happy just to watch and listen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Tutors’ perspectives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Tutors think interaction is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helpful for students and for tutors.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utors understand the limitations of online interaction, and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the benefits to students of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anonymous participation. 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347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1273" y="853735"/>
            <a:ext cx="6963758" cy="593766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Breakout Session 1 (15 minutes)</a:t>
            </a:r>
            <a:endParaRPr lang="en-GB" sz="200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81" y="1150618"/>
            <a:ext cx="8085397" cy="5214348"/>
          </a:xfrm>
        </p:spPr>
        <p:txBody>
          <a:bodyPr lIns="36000" tIns="36000" rIns="36000" bIns="36000" anchor="t"/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 in your group (table/breakout room) how you feel interacting online in different situations (meetings, webinars, workshops, tutorials…). </a:t>
            </a:r>
          </a:p>
          <a:p>
            <a:pPr marL="800089" lvl="1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empowers/prevents you from contributing actively? </a:t>
            </a:r>
          </a:p>
          <a:p>
            <a:pPr marL="800089" lvl="1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tools do you prefer to use? For example, do you use your webcam?</a:t>
            </a:r>
          </a:p>
          <a:p>
            <a:pPr marL="800089" lvl="1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confident do you feel in online events?</a:t>
            </a:r>
          </a:p>
          <a:p>
            <a:pPr marL="800089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think students face similar enablers/barriers to participation?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6565" lvl="1"/>
            <a:r>
              <a:rPr lang="en-GB" sz="1800" i="1" dirty="0">
                <a:latin typeface="Calibri" panose="020F0502020204030204" pitchFamily="34" charset="0"/>
                <a:cs typeface="Calibri" panose="020F0502020204030204" pitchFamily="34" charset="0"/>
              </a:rPr>
              <a:t>Suggestion: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One person to lead on one question for 3 minutes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Then swap to another person and another question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Please make notes on dialogue sheets (table) or meeting notes (breakouts).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64A0A3-1E51-93EE-54CD-C2B056140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9162" y="5544766"/>
            <a:ext cx="2083989" cy="149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51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0650" y="1000014"/>
            <a:ext cx="6916256" cy="301208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Breakout Session 2 (15 minutes)</a:t>
            </a:r>
            <a:endParaRPr lang="en-GB" sz="200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50" y="1150618"/>
            <a:ext cx="7113320" cy="5214348"/>
          </a:xfrm>
        </p:spPr>
        <p:txBody>
          <a:bodyPr lIns="36000" tIns="36000" rIns="36000" bIns="36000" anchor="t"/>
          <a:lstStyle/>
          <a:p>
            <a:endParaRPr lang="en-GB" sz="18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Drawing on your experiences in online events, share in your group: 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good practices have led to an interactive and useful session?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these techniques be used in OU online tutorials? 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can be done to reduce anxiety, boost confidence, and encourage participation?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support would tutors and students need?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315" lvl="1" indent="-285750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624"/>
            <a:r>
              <a:rPr lang="en-GB" sz="1800" i="1" dirty="0">
                <a:latin typeface="Calibri" panose="020F0502020204030204" pitchFamily="34" charset="0"/>
                <a:cs typeface="Times New Roman" panose="02020603050405020304" pitchFamily="18" charset="0"/>
              </a:rPr>
              <a:t>Suggestion:</a:t>
            </a:r>
          </a:p>
          <a:p>
            <a:pPr marL="285126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One person to lead on one question for 3 minutes</a:t>
            </a:r>
          </a:p>
          <a:p>
            <a:pPr marL="285126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Then swap to another person and another question</a:t>
            </a:r>
          </a:p>
          <a:p>
            <a:pPr marL="285126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Please make notes on dialogue sheets (table) or meeting notes (breakouts).</a:t>
            </a:r>
          </a:p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742019-9FFF-3BA6-82BD-233B6592C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355" y="5617936"/>
            <a:ext cx="2083989" cy="149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5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9973" y="1150618"/>
            <a:ext cx="7418105" cy="251999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Plenary</a:t>
            </a:r>
            <a:endParaRPr lang="en-GB" sz="200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973" y="1208706"/>
            <a:ext cx="6267102" cy="5214348"/>
          </a:xfrm>
        </p:spPr>
        <p:txBody>
          <a:bodyPr lIns="36000" tIns="36000" rIns="36000" bIns="36000" anchor="t"/>
          <a:lstStyle/>
          <a:p>
            <a:endParaRPr lang="en-GB" sz="18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can we do to support students? tutors? module teams?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practices need to change? How can this be achieved?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policies need to change? Who are the stakeholders?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change be achieved? </a:t>
            </a:r>
          </a:p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601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2243691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  <a:br>
              <a:rPr lang="en-GB" dirty="0"/>
            </a:br>
            <a:br>
              <a:rPr lang="en-GB" dirty="0"/>
            </a:br>
            <a:r>
              <a:rPr lang="en-GB" sz="1800" dirty="0"/>
              <a:t>karen.kear@open.ac.uk</a:t>
            </a:r>
            <a:br>
              <a:rPr lang="en-GB" sz="1800" dirty="0">
                <a:cs typeface="Arial"/>
              </a:rPr>
            </a:br>
            <a:r>
              <a:rPr lang="en-GB" sz="1800" dirty="0">
                <a:cs typeface="Arial"/>
              </a:rPr>
              <a:t>helen.donelan@open.ac.uk</a:t>
            </a:r>
            <a:br>
              <a:rPr lang="en-GB" sz="1800" dirty="0">
                <a:cs typeface="Arial"/>
              </a:rPr>
            </a:br>
            <a:r>
              <a:rPr lang="en-GB" sz="1800" dirty="0">
                <a:cs typeface="Arial"/>
              </a:rPr>
              <a:t>jon.rosewell@open.ac.uk</a:t>
            </a:r>
            <a:br>
              <a:rPr lang="en-GB" sz="1800" dirty="0">
                <a:cs typeface="Arial"/>
              </a:rPr>
            </a:br>
            <a:br>
              <a:rPr lang="en-GB" sz="1800" dirty="0">
                <a:cs typeface="Arial"/>
              </a:rPr>
            </a:br>
            <a:endParaRPr lang="en-GB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947" y="2020629"/>
            <a:ext cx="6702642" cy="4078330"/>
          </a:xfrm>
        </p:spPr>
        <p:txBody>
          <a:bodyPr lIns="36000" tIns="36000" rIns="36000" bIns="36000" anchor="t"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Online synchronous tutorials, using Adobe Connect, are an important part of our teaching.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However, there is often a lack of active participation by students. </a:t>
            </a:r>
          </a:p>
          <a:p>
            <a:r>
              <a:rPr lang="en-GB" sz="1800" dirty="0">
                <a:latin typeface="Arial" panose="020B0604020202020204" pitchFamily="34" charset="0"/>
              </a:rPr>
              <a:t>Our project </a:t>
            </a:r>
            <a:r>
              <a:rPr lang="en-GB" sz="1800" dirty="0">
                <a:latin typeface="Arial" panose="020B0604020202020204" pitchFamily="34" charset="0"/>
                <a:cs typeface="Times New Roman" panose="02020603050405020304" pitchFamily="18" charset="0"/>
              </a:rPr>
              <a:t>addressed</a:t>
            </a: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following research questions:</a:t>
            </a:r>
          </a:p>
          <a:p>
            <a:pPr marL="285750" indent="-285750">
              <a:buChar char="•"/>
            </a:pPr>
            <a:r>
              <a:rPr lang="en-GB" sz="1800" i="1" dirty="0">
                <a:latin typeface="Calibri"/>
                <a:cs typeface="Calibri"/>
              </a:rPr>
              <a:t>What are the factors affecting active student participation in online tutorials? </a:t>
            </a:r>
            <a:endParaRPr lang="en-GB" dirty="0">
              <a:cs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To what extent do the challenges of active student participation vary across faculties?</a:t>
            </a:r>
            <a:r>
              <a:rPr lang="en-GB" sz="1800" i="1" dirty="0">
                <a:latin typeface="Calibri"/>
                <a:ea typeface="Calibri" panose="020F0502020204030204" pitchFamily="34" charset="0"/>
                <a:cs typeface="Times New Roman"/>
              </a:rPr>
              <a:t>  </a:t>
            </a:r>
            <a:endParaRPr lang="en-GB" sz="1800" i="1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these challenges be addressed? 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2019D-54F2-DFB0-D06D-51D2F7E71F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2647" y="1147808"/>
            <a:ext cx="6963527" cy="251999"/>
          </a:xfrm>
        </p:spPr>
        <p:txBody>
          <a:bodyPr/>
          <a:lstStyle/>
          <a:p>
            <a:r>
              <a:rPr lang="en-GB" sz="2000">
                <a:solidFill>
                  <a:schemeClr val="accent1"/>
                </a:solidFill>
                <a:cs typeface="Arial"/>
              </a:rPr>
              <a:t>SYNCHRONOUS ONLINE LEARNING</a:t>
            </a:r>
            <a:endParaRPr lang="en-GB" sz="2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1086" y="917473"/>
            <a:ext cx="6963527" cy="251999"/>
          </a:xfrm>
        </p:spPr>
        <p:txBody>
          <a:bodyPr/>
          <a:lstStyle/>
          <a:p>
            <a:r>
              <a:rPr lang="en-GB" sz="2000">
                <a:solidFill>
                  <a:schemeClr val="accent1"/>
                </a:solidFill>
              </a:rPr>
              <a:t>RESEARCH METHODS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15" y="1169472"/>
            <a:ext cx="7259197" cy="5214348"/>
          </a:xfrm>
        </p:spPr>
        <p:txBody>
          <a:bodyPr lIns="36000" tIns="36000" rIns="36000" bIns="36000" anchor="t"/>
          <a:lstStyle/>
          <a:p>
            <a:endParaRPr lang="en-GB" sz="18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Two l</a:t>
            </a:r>
            <a:r>
              <a:rPr lang="en-GB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arge-scale surveys - of students and of tutors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Included 18 modules covering all four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aculties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Similar questions in both surveys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620 students responded (8% response rate)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197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tutors responded (22% response rate)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Quantitative and qualitative data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accent1"/>
                </a:solidFill>
                <a:latin typeface="Arial"/>
                <a:ea typeface="Calibri" panose="020F0502020204030204" pitchFamily="34" charset="0"/>
                <a:cs typeface="Arial"/>
              </a:rPr>
              <a:t>Focus groups - with students and with tutors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/>
                <a:ea typeface="Calibri" panose="020F0502020204030204" pitchFamily="34" charset="0"/>
                <a:cs typeface="Arial"/>
              </a:rPr>
              <a:t>14 online focus groups  </a:t>
            </a:r>
            <a:endParaRPr lang="en-GB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/>
                <a:ea typeface="Calibri" panose="020F0502020204030204" pitchFamily="34" charset="0"/>
                <a:cs typeface="Arial"/>
              </a:rPr>
              <a:t>Covered (separately) all four faculties</a:t>
            </a:r>
            <a:endParaRPr lang="en-GB" dirty="0">
              <a:cs typeface="Arial"/>
            </a:endParaRPr>
          </a:p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</a:t>
            </a:r>
            <a:r>
              <a:rPr lang="en-GB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uestions (in focus groups and surveys) about topics such as …</a:t>
            </a: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/>
                <a:ea typeface="Calibri" panose="020F0502020204030204" pitchFamily="34" charset="0"/>
                <a:cs typeface="Arial"/>
              </a:rPr>
              <a:t>What sort of activities are included in online tutorials?</a:t>
            </a:r>
            <a:endParaRPr lang="en-GB" sz="18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Do students actively participate?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315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If they don’t, why is this?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71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801" y="725865"/>
            <a:ext cx="7418105" cy="258080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FINDINGS : </a:t>
            </a:r>
            <a:r>
              <a:rPr lang="fr-FR" sz="2000" dirty="0" err="1">
                <a:solidFill>
                  <a:schemeClr val="accent1"/>
                </a:solidFill>
              </a:rPr>
              <a:t>Activities</a:t>
            </a:r>
            <a:r>
              <a:rPr lang="fr-FR" sz="2000" dirty="0">
                <a:solidFill>
                  <a:schemeClr val="accent1"/>
                </a:solidFill>
              </a:rPr>
              <a:t> in online </a:t>
            </a:r>
            <a:r>
              <a:rPr lang="fr-FR" sz="2000" dirty="0" err="1">
                <a:solidFill>
                  <a:schemeClr val="accent1"/>
                </a:solidFill>
              </a:rPr>
              <a:t>tutorials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74DC02-6752-B80D-A77B-54420991D4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3" t="7917" r="1028" b="3522"/>
          <a:stretch/>
        </p:blipFill>
        <p:spPr>
          <a:xfrm>
            <a:off x="496193" y="1150618"/>
            <a:ext cx="7598425" cy="55115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6BF7D1-E425-EE73-95E0-4A7184EBC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049" y="5900086"/>
            <a:ext cx="18954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5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801" y="731945"/>
            <a:ext cx="7418105" cy="251999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FINDINGS : </a:t>
            </a:r>
            <a:r>
              <a:rPr lang="fr-FR" sz="2000" dirty="0" err="1">
                <a:solidFill>
                  <a:schemeClr val="accent1"/>
                </a:solidFill>
              </a:rPr>
              <a:t>Text</a:t>
            </a:r>
            <a:r>
              <a:rPr lang="fr-FR" sz="2000" dirty="0">
                <a:solidFill>
                  <a:schemeClr val="accent1"/>
                </a:solidFill>
              </a:rPr>
              <a:t> chat versus </a:t>
            </a:r>
            <a:r>
              <a:rPr lang="fr-FR" sz="2000" dirty="0" err="1">
                <a:solidFill>
                  <a:schemeClr val="accent1"/>
                </a:solidFill>
              </a:rPr>
              <a:t>speaking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512" y="1150618"/>
            <a:ext cx="6749635" cy="5250182"/>
          </a:xfrm>
        </p:spPr>
        <p:txBody>
          <a:bodyPr/>
          <a:lstStyle/>
          <a:p>
            <a:endParaRPr lang="en-GB" sz="18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8E40718E-BB31-58E7-0F73-AC0B44906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52" y="1591394"/>
            <a:ext cx="5728276" cy="3684569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99D77CA5-1968-49DF-879E-DC2ADE907F96}"/>
              </a:ext>
            </a:extLst>
          </p:cNvPr>
          <p:cNvSpPr/>
          <p:nvPr/>
        </p:nvSpPr>
        <p:spPr>
          <a:xfrm>
            <a:off x="2736217" y="5554621"/>
            <a:ext cx="5317435" cy="657584"/>
          </a:xfrm>
          <a:prstGeom prst="wedgeRoundRectCallout">
            <a:avLst>
              <a:gd name="adj1" fmla="val -5018"/>
              <a:gd name="adj2" fmla="val 7988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457200">
              <a:spcBef>
                <a:spcPts val="500"/>
              </a:spcBef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[from a student] “I’m a nervous speaker however there’s no pressure and often when I use the chat box my comment is addressed which is good confidence boost.”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8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148DA76-E63C-4B86-8E44-1A4BC716D00F}"/>
              </a:ext>
            </a:extLst>
          </p:cNvPr>
          <p:cNvSpPr txBox="1"/>
          <p:nvPr/>
        </p:nvSpPr>
        <p:spPr>
          <a:xfrm>
            <a:off x="707093" y="1225516"/>
            <a:ext cx="66791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Tutor responses across faculties to …</a:t>
            </a:r>
            <a:endParaRPr lang="en-GB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2D1E2A1-7887-4B21-8C52-2A6B5EFB97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416" y="731945"/>
            <a:ext cx="7256490" cy="251999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FINDINGS : Engagement across faculties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9C532F-FB8A-46E0-895E-2E99C8D4F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076" y="1731146"/>
            <a:ext cx="7113651" cy="427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41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801" y="731945"/>
            <a:ext cx="7418105" cy="251999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FINDINGS : Reasons for not participating actively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84D854F-6C92-486B-A8A3-88F738374182}"/>
              </a:ext>
            </a:extLst>
          </p:cNvPr>
          <p:cNvSpPr txBox="1">
            <a:spLocks/>
          </p:cNvSpPr>
          <p:nvPr/>
        </p:nvSpPr>
        <p:spPr>
          <a:xfrm>
            <a:off x="781235" y="1150618"/>
            <a:ext cx="734183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1BF0B6-2BBB-C15B-219C-82C49A9E96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8" t="6193" r="1496" b="3425"/>
          <a:stretch/>
        </p:blipFill>
        <p:spPr>
          <a:xfrm>
            <a:off x="670087" y="1150618"/>
            <a:ext cx="7302061" cy="548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9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801" y="731945"/>
            <a:ext cx="7418105" cy="251999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FINDINGS : Lack of confidence about active participation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84D854F-6C92-486B-A8A3-88F738374182}"/>
              </a:ext>
            </a:extLst>
          </p:cNvPr>
          <p:cNvSpPr txBox="1">
            <a:spLocks/>
          </p:cNvSpPr>
          <p:nvPr/>
        </p:nvSpPr>
        <p:spPr>
          <a:xfrm>
            <a:off x="5150329" y="2490022"/>
            <a:ext cx="3692470" cy="524372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3753" lvl="2"/>
            <a:endParaRPr lang="en-GB" sz="1400" dirty="0">
              <a:solidFill>
                <a:schemeClr val="accent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BF95F28-03E1-46CA-A084-36A2232FDE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361782"/>
              </p:ext>
            </p:extLst>
          </p:nvPr>
        </p:nvGraphicFramePr>
        <p:xfrm>
          <a:off x="1210090" y="1263792"/>
          <a:ext cx="5950731" cy="409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F87AC95E-0BE2-4448-A5BF-F7B69B5DE753}"/>
              </a:ext>
            </a:extLst>
          </p:cNvPr>
          <p:cNvSpPr/>
          <p:nvPr/>
        </p:nvSpPr>
        <p:spPr>
          <a:xfrm>
            <a:off x="2342332" y="5632211"/>
            <a:ext cx="6039202" cy="873171"/>
          </a:xfrm>
          <a:prstGeom prst="wedgeRoundRectCallout">
            <a:avLst>
              <a:gd name="adj1" fmla="val -2621"/>
              <a:gd name="adj2" fmla="val 7339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457200">
              <a:spcBef>
                <a:spcPts val="500"/>
              </a:spcBef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[from a student] ‘For me personally, it's confidence. I always feel as though I'm going to make myself look stupid with what I might want to say.’ 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953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801" y="731945"/>
            <a:ext cx="7583348" cy="251999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FINDINGS : </a:t>
            </a:r>
            <a:r>
              <a:rPr lang="fr-FR" sz="2000" dirty="0">
                <a:solidFill>
                  <a:schemeClr val="accent1"/>
                </a:solidFill>
              </a:rPr>
              <a:t>Passive </a:t>
            </a:r>
            <a:r>
              <a:rPr lang="fr-FR" sz="2000" dirty="0" err="1">
                <a:solidFill>
                  <a:schemeClr val="accent1"/>
                </a:solidFill>
              </a:rPr>
              <a:t>attendance</a:t>
            </a:r>
            <a:r>
              <a:rPr lang="fr-FR" sz="2000" dirty="0">
                <a:solidFill>
                  <a:schemeClr val="accent1"/>
                </a:solidFill>
              </a:rPr>
              <a:t> versus active participation 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365" y="6080730"/>
            <a:ext cx="6409678" cy="5214348"/>
          </a:xfrm>
        </p:spPr>
        <p:txBody>
          <a:bodyPr/>
          <a:lstStyle/>
          <a:p>
            <a:endParaRPr lang="en-GB" sz="18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0F2FB4-A96F-4A71-B1A5-E56681E1179B}"/>
              </a:ext>
            </a:extLst>
          </p:cNvPr>
          <p:cNvSpPr txBox="1"/>
          <p:nvPr/>
        </p:nvSpPr>
        <p:spPr>
          <a:xfrm>
            <a:off x="816832" y="1625664"/>
            <a:ext cx="7510335" cy="44550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ea typeface="Times New Roman" panose="02020603050405020304" pitchFamily="18" charset="0"/>
                <a:cs typeface="Times New Roman"/>
              </a:rPr>
              <a:t> </a:t>
            </a:r>
            <a:endParaRPr lang="en-GB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40"/>
              </a:lnSpc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1440"/>
              </a:lnSpc>
              <a:buFont typeface="Arial" panose="020B0604020202020204" pitchFamily="34" charset="0"/>
              <a:buChar char="•"/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1440"/>
              </a:lnSpc>
              <a:buFont typeface="Arial" panose="020B0604020202020204" pitchFamily="34" charset="0"/>
              <a:buChar char="•"/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1440"/>
              </a:lnSpc>
              <a:buFont typeface="Arial" panose="020B0604020202020204" pitchFamily="34" charset="0"/>
              <a:buChar char="•"/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144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Should we expect all students to actively participate?</a:t>
            </a:r>
          </a:p>
          <a:p>
            <a:pPr marL="285750" indent="-285750">
              <a:lnSpc>
                <a:spcPts val="144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Times New Roman" panose="02020603050405020304" pitchFamily="18" charset="0"/>
                <a:cs typeface="Times New Roman"/>
              </a:rPr>
              <a:t>Are there benefits to attending even without participating?</a:t>
            </a:r>
          </a:p>
          <a:p>
            <a:pPr>
              <a:lnSpc>
                <a:spcPts val="1440"/>
              </a:lnSpc>
              <a:spcAft>
                <a:spcPts val="800"/>
              </a:spcAft>
            </a:pPr>
            <a:endParaRPr lang="en-GB" dirty="0"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EAFE8C85-1116-40EB-AA0E-153364F3FC15}"/>
              </a:ext>
            </a:extLst>
          </p:cNvPr>
          <p:cNvSpPr/>
          <p:nvPr/>
        </p:nvSpPr>
        <p:spPr>
          <a:xfrm>
            <a:off x="815564" y="1546529"/>
            <a:ext cx="4029568" cy="1113544"/>
          </a:xfrm>
          <a:prstGeom prst="wedgeRoundRectCallout">
            <a:avLst>
              <a:gd name="adj1" fmla="val -5018"/>
              <a:gd name="adj2" fmla="val 7988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>
              <a:spcBef>
                <a:spcPts val="500"/>
              </a:spcBef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[From a student]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“I'm more of a listener than a talker and I prefer to take in what everyone else contributes than to miss something thinking about what I might contribute” 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DADEB81F-D288-44B7-91B3-C56576A6DE4A}"/>
              </a:ext>
            </a:extLst>
          </p:cNvPr>
          <p:cNvSpPr/>
          <p:nvPr/>
        </p:nvSpPr>
        <p:spPr>
          <a:xfrm>
            <a:off x="3435425" y="3443592"/>
            <a:ext cx="4891742" cy="819211"/>
          </a:xfrm>
          <a:prstGeom prst="wedgeRoundRectCallout">
            <a:avLst>
              <a:gd name="adj1" fmla="val -5018"/>
              <a:gd name="adj2" fmla="val 7988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457200">
              <a:spcBef>
                <a:spcPts val="500"/>
              </a:spcBef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[From a tutor] “</a:t>
            </a:r>
            <a:r>
              <a:rPr lang="en-GB" sz="14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I say it's fine to listen without actively participating and that I don't put people on the spot.”</a:t>
            </a:r>
            <a:r>
              <a:rPr lang="en-GB" sz="140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r>
              <a:rPr lang="en-GB" sz="14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endParaRPr lang="en-GB" sz="1400" dirty="0">
              <a:effectLst/>
              <a:latin typeface="Calibri"/>
              <a:ea typeface="Times New Roman" panose="02020603050405020304" pitchFamily="18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221590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C59F755FE356458AE03BE5939C727B" ma:contentTypeVersion="8" ma:contentTypeDescription="Create a new document." ma:contentTypeScope="" ma:versionID="bcc4c35d157f3d12fae945d345c641a6">
  <xsd:schema xmlns:xsd="http://www.w3.org/2001/XMLSchema" xmlns:xs="http://www.w3.org/2001/XMLSchema" xmlns:p="http://schemas.microsoft.com/office/2006/metadata/properties" xmlns:ns2="50f53ad1-13b4-4117-b0f7-1d0917daa32b" xmlns:ns3="f6200d66-5dbe-49a7-adfe-b918f3d522c9" targetNamespace="http://schemas.microsoft.com/office/2006/metadata/properties" ma:root="true" ma:fieldsID="0b63c8b1bc4d76726978824cb7028bb2" ns2:_="" ns3:_="">
    <xsd:import namespace="50f53ad1-13b4-4117-b0f7-1d0917daa32b"/>
    <xsd:import namespace="f6200d66-5dbe-49a7-adfe-b918f3d522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53ad1-13b4-4117-b0f7-1d0917daa3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200d66-5dbe-49a7-adfe-b918f3d522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68B3B6-1852-498D-A771-9DB8CC946884}">
  <ds:schemaRefs>
    <ds:schemaRef ds:uri="http://schemas.microsoft.com/office/2006/metadata/properties"/>
    <ds:schemaRef ds:uri="50f53ad1-13b4-4117-b0f7-1d0917daa32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6200d66-5dbe-49a7-adfe-b918f3d522c9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09F76C4-1832-4EF9-92B0-5D86441EDED5}">
  <ds:schemaRefs>
    <ds:schemaRef ds:uri="50f53ad1-13b4-4117-b0f7-1d0917daa32b"/>
    <ds:schemaRef ds:uri="f6200d66-5dbe-49a7-adfe-b918f3d522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FB676EF-F38A-4E4B-B92E-0129015091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404</TotalTime>
  <Words>959</Words>
  <Application>Microsoft Office PowerPoint</Application>
  <PresentationFormat>On-screen Show (4:3)</PresentationFormat>
  <Paragraphs>124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OU Title</vt:lpstr>
      <vt:lpstr>OU Section</vt:lpstr>
      <vt:lpstr>OU Layouts</vt:lpstr>
      <vt:lpstr>Online tutorials: addressing the challenges of active student participation  A pan-university scholarship project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karen.kear@open.ac.uk helen.donelan@open.ac.uk jon.rosewell@open.ac.uk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Diane.Ford</dc:creator>
  <cp:lastModifiedBy>Rachel.Redford</cp:lastModifiedBy>
  <cp:revision>11</cp:revision>
  <dcterms:created xsi:type="dcterms:W3CDTF">2020-04-06T14:15:50Z</dcterms:created>
  <dcterms:modified xsi:type="dcterms:W3CDTF">2023-04-18T15:49:01Z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0x01010091C59F755FE356458AE03BE5939C727B</vt:lpwstr>
  </property>
</Properties>
</file>