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7" r:id="rId1"/>
  </p:sldMasterIdLst>
  <p:notesMasterIdLst>
    <p:notesMasterId r:id="rId19"/>
  </p:notesMasterIdLst>
  <p:handoutMasterIdLst>
    <p:handoutMasterId r:id="rId20"/>
  </p:handoutMasterIdLst>
  <p:sldIdLst>
    <p:sldId id="538" r:id="rId2"/>
    <p:sldId id="406" r:id="rId3"/>
    <p:sldId id="407" r:id="rId4"/>
    <p:sldId id="343" r:id="rId5"/>
    <p:sldId id="500" r:id="rId6"/>
    <p:sldId id="533" r:id="rId7"/>
    <p:sldId id="413" r:id="rId8"/>
    <p:sldId id="501" r:id="rId9"/>
    <p:sldId id="436" r:id="rId10"/>
    <p:sldId id="432" r:id="rId11"/>
    <p:sldId id="540" r:id="rId12"/>
    <p:sldId id="439" r:id="rId13"/>
    <p:sldId id="534" r:id="rId14"/>
    <p:sldId id="536" r:id="rId15"/>
    <p:sldId id="539" r:id="rId16"/>
    <p:sldId id="537" r:id="rId17"/>
    <p:sldId id="364" r:id="rId18"/>
  </p:sldIdLst>
  <p:sldSz cx="9906000" cy="6858000" type="A4"/>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25">
          <p15:clr>
            <a:srgbClr val="A4A3A4"/>
          </p15:clr>
        </p15:guide>
        <p15:guide id="6" pos="2186">
          <p15:clr>
            <a:srgbClr val="A4A3A4"/>
          </p15:clr>
        </p15:guide>
        <p15:guide id="7" pos="6019">
          <p15:clr>
            <a:srgbClr val="A4A3A4"/>
          </p15:clr>
        </p15:guide>
        <p15:guide id="8" pos="40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98"/>
  </p:normalViewPr>
  <p:slideViewPr>
    <p:cSldViewPr snapToGrid="0">
      <p:cViewPr varScale="1">
        <p:scale>
          <a:sx n="81" d="100"/>
          <a:sy n="81" d="100"/>
        </p:scale>
        <p:origin x="1306" y="67"/>
      </p:cViewPr>
      <p:guideLst>
        <p:guide orient="horz" pos="578"/>
        <p:guide orient="horz" pos="1706"/>
        <p:guide orient="horz" pos="2840"/>
        <p:guide orient="horz" pos="3884"/>
        <p:guide pos="225"/>
        <p:guide pos="2186"/>
        <p:guide pos="6019"/>
        <p:guide pos="40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8242A6-70A0-BFFF-018A-A868E672E1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AE82214-A678-4B14-CBF1-3DF1092DBD9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B939486-4F28-4244-BBE9-4F9CA8B6E013}" type="datetimeFigureOut">
              <a:rPr lang="en-US" altLang="en-US"/>
              <a:pPr>
                <a:defRPr/>
              </a:pPr>
              <a:t>4/8/2024</a:t>
            </a:fld>
            <a:endParaRPr lang="en-US" altLang="en-US"/>
          </a:p>
        </p:txBody>
      </p:sp>
      <p:sp>
        <p:nvSpPr>
          <p:cNvPr id="4" name="Footer Placeholder 3">
            <a:extLst>
              <a:ext uri="{FF2B5EF4-FFF2-40B4-BE49-F238E27FC236}">
                <a16:creationId xmlns:a16="http://schemas.microsoft.com/office/drawing/2014/main" id="{089FD31E-B2F4-8391-7DA2-C7C38BFC032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12D4A70D-4E38-3D6B-AB23-EBB9AE8564C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smtClean="0">
                <a:latin typeface="+mn-lt"/>
              </a:defRPr>
            </a:lvl1pPr>
          </a:lstStyle>
          <a:p>
            <a:pPr>
              <a:defRPr/>
            </a:pPr>
            <a:fld id="{E3BABE3D-E9BC-574F-AE20-13C2E2EC70D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26ACB-E1A7-5C75-0DEF-8CD6A9D55B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80DD733-E30C-843F-EDBC-1FDB42DC150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846AEB4-6E1B-624E-B567-5F55F4D1C69C}" type="datetimeFigureOut">
              <a:rPr lang="en-US" altLang="en-US"/>
              <a:pPr>
                <a:defRPr/>
              </a:pPr>
              <a:t>4/8/2024</a:t>
            </a:fld>
            <a:endParaRPr lang="en-US" altLang="en-US"/>
          </a:p>
        </p:txBody>
      </p:sp>
      <p:sp>
        <p:nvSpPr>
          <p:cNvPr id="4" name="Slide Image Placeholder 3">
            <a:extLst>
              <a:ext uri="{FF2B5EF4-FFF2-40B4-BE49-F238E27FC236}">
                <a16:creationId xmlns:a16="http://schemas.microsoft.com/office/drawing/2014/main" id="{CCD4B874-FC5F-D561-85A0-959EDB023D68}"/>
              </a:ext>
            </a:extLst>
          </p:cNvPr>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9933CC6-7B0A-C595-0752-EFF0BD62B6E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8C79019-2E51-59BB-9922-D26E21F9258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A35D93E-63D0-58C8-16C3-5A5E16DA6BF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smtClean="0">
                <a:latin typeface="+mn-lt"/>
              </a:defRPr>
            </a:lvl1pPr>
          </a:lstStyle>
          <a:p>
            <a:pPr>
              <a:defRPr/>
            </a:pPr>
            <a:fld id="{7C137F40-7E06-D74A-B4C9-427ED75422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168F-FA66-21D3-6A24-871DDD7737A1}"/>
            </a:ext>
          </a:extLst>
        </p:cNvPr>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E413D87A-1082-3F1B-E9B9-B16CEDF405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EBD13227-9EE0-AEDE-EB8C-A540F2BEEE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8ED735F2-4589-6BA9-46A6-1AF1DDDB1D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7FA809-AD63-0047-8EF6-1C37E5D8FBFC}" type="slidenum">
              <a:rPr lang="en-GB" altLang="en-US"/>
              <a:pPr fontAlgn="base">
                <a:spcBef>
                  <a:spcPct val="0"/>
                </a:spcBef>
                <a:spcAft>
                  <a:spcPct val="0"/>
                </a:spcAft>
              </a:pPr>
              <a:t>1</a:t>
            </a:fld>
            <a:endParaRPr lang="en-GB" altLang="en-US"/>
          </a:p>
        </p:txBody>
      </p:sp>
    </p:spTree>
    <p:extLst>
      <p:ext uri="{BB962C8B-B14F-4D97-AF65-F5344CB8AC3E}">
        <p14:creationId xmlns:p14="http://schemas.microsoft.com/office/powerpoint/2010/main" val="3636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6624B51-A3EA-B94E-A1F0-851D078ABF3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4540E9C3-2A53-B84F-B5F4-5A76E6688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D90A6033-42E5-4347-B07A-7AFDE0797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DFFF467-1F90-7347-9165-30AFA95C63E7}" type="slidenum">
              <a:rPr lang="en-US" altLang="en-US" sz="1200"/>
              <a:pPr eaLnBrk="1" hangingPunct="1"/>
              <a:t>5</a:t>
            </a:fld>
            <a:endParaRPr lang="en-US" altLang="en-US" sz="1200"/>
          </a:p>
        </p:txBody>
      </p:sp>
    </p:spTree>
    <p:extLst>
      <p:ext uri="{BB962C8B-B14F-4D97-AF65-F5344CB8AC3E}">
        <p14:creationId xmlns:p14="http://schemas.microsoft.com/office/powerpoint/2010/main" val="74286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D51A3F18-B625-3AEB-34A5-6A96B67235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CDE41AC6-6C5C-5838-3471-16F330119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AC0DD1B6-1E72-DDB2-164C-8783CDC886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7FA809-AD63-0047-8EF6-1C37E5D8FBFC}" type="slidenum">
              <a:rPr lang="en-GB" altLang="en-US"/>
              <a:pPr fontAlgn="base">
                <a:spcBef>
                  <a:spcPct val="0"/>
                </a:spcBef>
                <a:spcAft>
                  <a:spcPct val="0"/>
                </a:spcAft>
              </a:pPr>
              <a:t>16</a:t>
            </a:fld>
            <a:endParaRPr lang="en-GB" altLang="en-US"/>
          </a:p>
        </p:txBody>
      </p:sp>
    </p:spTree>
    <p:extLst>
      <p:ext uri="{BB962C8B-B14F-4D97-AF65-F5344CB8AC3E}">
        <p14:creationId xmlns:p14="http://schemas.microsoft.com/office/powerpoint/2010/main" val="95341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5ECA1899-B2D7-1EFF-8E68-F06EA5EE2E20}"/>
              </a:ext>
            </a:extLst>
          </p:cNvPr>
          <p:cNvSpPr>
            <a:spLocks noGrp="1"/>
          </p:cNvSpPr>
          <p:nvPr>
            <p:ph type="dt" sz="half" idx="10"/>
          </p:nvPr>
        </p:nvSpPr>
        <p:spPr/>
        <p:txBody>
          <a:bodyPr/>
          <a:lstStyle>
            <a:lvl1pPr>
              <a:defRPr/>
            </a:lvl1pPr>
          </a:lstStyle>
          <a:p>
            <a:pPr>
              <a:defRPr/>
            </a:pPr>
            <a:fld id="{F60E590B-9F3B-3145-95D5-338C81C5F6A0}" type="datetimeFigureOut">
              <a:rPr lang="en-US"/>
              <a:pPr>
                <a:defRPr/>
              </a:pPr>
              <a:t>4/8/2024</a:t>
            </a:fld>
            <a:endParaRPr lang="en-US"/>
          </a:p>
        </p:txBody>
      </p:sp>
      <p:sp>
        <p:nvSpPr>
          <p:cNvPr id="5" name="Footer Placeholder 4">
            <a:extLst>
              <a:ext uri="{FF2B5EF4-FFF2-40B4-BE49-F238E27FC236}">
                <a16:creationId xmlns:a16="http://schemas.microsoft.com/office/drawing/2014/main" id="{E666F5F8-D27C-60F7-AC17-924C3589D7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5A0754-4790-AFAD-4E59-FEB0DC039F2C}"/>
              </a:ext>
            </a:extLst>
          </p:cNvPr>
          <p:cNvSpPr>
            <a:spLocks noGrp="1"/>
          </p:cNvSpPr>
          <p:nvPr>
            <p:ph type="sldNum" sz="quarter" idx="12"/>
          </p:nvPr>
        </p:nvSpPr>
        <p:spPr/>
        <p:txBody>
          <a:bodyPr/>
          <a:lstStyle>
            <a:lvl1pPr>
              <a:defRPr/>
            </a:lvl1pPr>
          </a:lstStyle>
          <a:p>
            <a:pPr>
              <a:defRPr/>
            </a:pPr>
            <a:fld id="{E46825A5-00DF-2846-80BF-8732D80CEEE3}" type="slidenum">
              <a:rPr lang="en-US"/>
              <a:pPr>
                <a:defRPr/>
              </a:pPr>
              <a:t>‹#›</a:t>
            </a:fld>
            <a:endParaRPr lang="en-US"/>
          </a:p>
        </p:txBody>
      </p:sp>
    </p:spTree>
    <p:extLst>
      <p:ext uri="{BB962C8B-B14F-4D97-AF65-F5344CB8AC3E}">
        <p14:creationId xmlns:p14="http://schemas.microsoft.com/office/powerpoint/2010/main" val="166280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0ADFD-2D75-87C3-2A0F-3AC796365029}"/>
              </a:ext>
            </a:extLst>
          </p:cNvPr>
          <p:cNvSpPr>
            <a:spLocks noGrp="1"/>
          </p:cNvSpPr>
          <p:nvPr>
            <p:ph type="dt" sz="half" idx="10"/>
          </p:nvPr>
        </p:nvSpPr>
        <p:spPr/>
        <p:txBody>
          <a:bodyPr/>
          <a:lstStyle>
            <a:lvl1pPr>
              <a:defRPr/>
            </a:lvl1pPr>
          </a:lstStyle>
          <a:p>
            <a:pPr>
              <a:defRPr/>
            </a:pPr>
            <a:fld id="{E09D7F96-9408-6E40-A068-C9A66A53EE62}" type="datetimeFigureOut">
              <a:rPr lang="en-US"/>
              <a:pPr>
                <a:defRPr/>
              </a:pPr>
              <a:t>4/8/2024</a:t>
            </a:fld>
            <a:endParaRPr lang="en-US"/>
          </a:p>
        </p:txBody>
      </p:sp>
      <p:sp>
        <p:nvSpPr>
          <p:cNvPr id="5" name="Footer Placeholder 4">
            <a:extLst>
              <a:ext uri="{FF2B5EF4-FFF2-40B4-BE49-F238E27FC236}">
                <a16:creationId xmlns:a16="http://schemas.microsoft.com/office/drawing/2014/main" id="{BD971EF3-AEE4-E696-05EC-751B73A204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F8D584-CD3D-1F6E-8748-F6CB7240E93C}"/>
              </a:ext>
            </a:extLst>
          </p:cNvPr>
          <p:cNvSpPr>
            <a:spLocks noGrp="1"/>
          </p:cNvSpPr>
          <p:nvPr>
            <p:ph type="sldNum" sz="quarter" idx="12"/>
          </p:nvPr>
        </p:nvSpPr>
        <p:spPr/>
        <p:txBody>
          <a:bodyPr/>
          <a:lstStyle>
            <a:lvl1pPr>
              <a:defRPr/>
            </a:lvl1pPr>
          </a:lstStyle>
          <a:p>
            <a:pPr>
              <a:defRPr/>
            </a:pPr>
            <a:fld id="{A3F8ED56-EDE5-554F-B281-1D2971B8CAC3}" type="slidenum">
              <a:rPr lang="en-US" altLang="en-US"/>
              <a:pPr>
                <a:defRPr/>
              </a:pPr>
              <a:t>‹#›</a:t>
            </a:fld>
            <a:endParaRPr lang="en-US" altLang="en-US"/>
          </a:p>
        </p:txBody>
      </p:sp>
    </p:spTree>
    <p:extLst>
      <p:ext uri="{BB962C8B-B14F-4D97-AF65-F5344CB8AC3E}">
        <p14:creationId xmlns:p14="http://schemas.microsoft.com/office/powerpoint/2010/main" val="352764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3EB56-839E-45D5-BCAC-C68728D03F74}"/>
              </a:ext>
            </a:extLst>
          </p:cNvPr>
          <p:cNvSpPr>
            <a:spLocks noGrp="1"/>
          </p:cNvSpPr>
          <p:nvPr>
            <p:ph type="dt" sz="half" idx="10"/>
          </p:nvPr>
        </p:nvSpPr>
        <p:spPr/>
        <p:txBody>
          <a:bodyPr/>
          <a:lstStyle>
            <a:lvl1pPr>
              <a:defRPr/>
            </a:lvl1pPr>
          </a:lstStyle>
          <a:p>
            <a:pPr>
              <a:defRPr/>
            </a:pPr>
            <a:fld id="{BD2E0FF5-7948-AB49-8805-7879D6EC429C}" type="datetimeFigureOut">
              <a:rPr lang="en-US"/>
              <a:pPr>
                <a:defRPr/>
              </a:pPr>
              <a:t>4/8/2024</a:t>
            </a:fld>
            <a:endParaRPr lang="en-US"/>
          </a:p>
        </p:txBody>
      </p:sp>
      <p:sp>
        <p:nvSpPr>
          <p:cNvPr id="5" name="Footer Placeholder 4">
            <a:extLst>
              <a:ext uri="{FF2B5EF4-FFF2-40B4-BE49-F238E27FC236}">
                <a16:creationId xmlns:a16="http://schemas.microsoft.com/office/drawing/2014/main" id="{DB96F70A-559C-194B-8319-BBAD4810CD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7F5E65-EBC6-143A-6624-B5512C2496D9}"/>
              </a:ext>
            </a:extLst>
          </p:cNvPr>
          <p:cNvSpPr>
            <a:spLocks noGrp="1"/>
          </p:cNvSpPr>
          <p:nvPr>
            <p:ph type="sldNum" sz="quarter" idx="12"/>
          </p:nvPr>
        </p:nvSpPr>
        <p:spPr/>
        <p:txBody>
          <a:bodyPr/>
          <a:lstStyle>
            <a:lvl1pPr>
              <a:defRPr/>
            </a:lvl1pPr>
          </a:lstStyle>
          <a:p>
            <a:pPr>
              <a:defRPr/>
            </a:pPr>
            <a:fld id="{ABB0E274-0E58-3C41-84C3-782AC3F7FBDB}" type="slidenum">
              <a:rPr lang="en-US" altLang="en-US"/>
              <a:pPr>
                <a:defRPr/>
              </a:pPr>
              <a:t>‹#›</a:t>
            </a:fld>
            <a:endParaRPr lang="en-US" altLang="en-US"/>
          </a:p>
        </p:txBody>
      </p:sp>
    </p:spTree>
    <p:extLst>
      <p:ext uri="{BB962C8B-B14F-4D97-AF65-F5344CB8AC3E}">
        <p14:creationId xmlns:p14="http://schemas.microsoft.com/office/powerpoint/2010/main" val="301716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E730F-3645-CF92-B9F0-26FCA43ACC7C}"/>
              </a:ext>
            </a:extLst>
          </p:cNvPr>
          <p:cNvSpPr>
            <a:spLocks noGrp="1"/>
          </p:cNvSpPr>
          <p:nvPr>
            <p:ph type="dt" sz="half" idx="10"/>
          </p:nvPr>
        </p:nvSpPr>
        <p:spPr/>
        <p:txBody>
          <a:bodyPr/>
          <a:lstStyle>
            <a:lvl1pPr>
              <a:defRPr/>
            </a:lvl1pPr>
          </a:lstStyle>
          <a:p>
            <a:pPr>
              <a:defRPr/>
            </a:pPr>
            <a:fld id="{5174CBE2-CEFD-8847-9BA4-9EC7ABE2BA7E}" type="datetimeFigureOut">
              <a:rPr lang="en-US"/>
              <a:pPr>
                <a:defRPr/>
              </a:pPr>
              <a:t>4/8/2024</a:t>
            </a:fld>
            <a:endParaRPr lang="en-US"/>
          </a:p>
        </p:txBody>
      </p:sp>
      <p:sp>
        <p:nvSpPr>
          <p:cNvPr id="5" name="Footer Placeholder 4">
            <a:extLst>
              <a:ext uri="{FF2B5EF4-FFF2-40B4-BE49-F238E27FC236}">
                <a16:creationId xmlns:a16="http://schemas.microsoft.com/office/drawing/2014/main" id="{3D994137-BED2-345A-C73B-A2DD10F7D6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739205-5298-66E8-D0A6-E0FB779DBF86}"/>
              </a:ext>
            </a:extLst>
          </p:cNvPr>
          <p:cNvSpPr>
            <a:spLocks noGrp="1"/>
          </p:cNvSpPr>
          <p:nvPr>
            <p:ph type="sldNum" sz="quarter" idx="12"/>
          </p:nvPr>
        </p:nvSpPr>
        <p:spPr/>
        <p:txBody>
          <a:bodyPr/>
          <a:lstStyle>
            <a:lvl1pPr>
              <a:defRPr/>
            </a:lvl1pPr>
          </a:lstStyle>
          <a:p>
            <a:pPr>
              <a:defRPr/>
            </a:pPr>
            <a:fld id="{A587AC2B-0B9C-764C-B255-FFDDA59FB3C8}" type="slidenum">
              <a:rPr lang="en-US" altLang="en-US"/>
              <a:pPr>
                <a:defRPr/>
              </a:pPr>
              <a:t>‹#›</a:t>
            </a:fld>
            <a:endParaRPr lang="en-US" altLang="en-US"/>
          </a:p>
        </p:txBody>
      </p:sp>
    </p:spTree>
    <p:extLst>
      <p:ext uri="{BB962C8B-B14F-4D97-AF65-F5344CB8AC3E}">
        <p14:creationId xmlns:p14="http://schemas.microsoft.com/office/powerpoint/2010/main" val="325045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5B511-50D6-D731-0821-11DCF95BE04B}"/>
              </a:ext>
            </a:extLst>
          </p:cNvPr>
          <p:cNvSpPr>
            <a:spLocks noGrp="1"/>
          </p:cNvSpPr>
          <p:nvPr>
            <p:ph type="dt" sz="half" idx="10"/>
          </p:nvPr>
        </p:nvSpPr>
        <p:spPr/>
        <p:txBody>
          <a:bodyPr/>
          <a:lstStyle>
            <a:lvl1pPr>
              <a:defRPr/>
            </a:lvl1pPr>
          </a:lstStyle>
          <a:p>
            <a:pPr>
              <a:defRPr/>
            </a:pPr>
            <a:fld id="{8276E39E-4E54-9249-8190-22AE39CE49F2}" type="datetimeFigureOut">
              <a:rPr lang="en-US"/>
              <a:pPr>
                <a:defRPr/>
              </a:pPr>
              <a:t>4/8/2024</a:t>
            </a:fld>
            <a:endParaRPr lang="en-US"/>
          </a:p>
        </p:txBody>
      </p:sp>
      <p:sp>
        <p:nvSpPr>
          <p:cNvPr id="5" name="Footer Placeholder 4">
            <a:extLst>
              <a:ext uri="{FF2B5EF4-FFF2-40B4-BE49-F238E27FC236}">
                <a16:creationId xmlns:a16="http://schemas.microsoft.com/office/drawing/2014/main" id="{10BD431A-57B6-1437-ADC0-AFF17632D4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BB0343-F79F-3C1B-6C24-93FB1763A912}"/>
              </a:ext>
            </a:extLst>
          </p:cNvPr>
          <p:cNvSpPr>
            <a:spLocks noGrp="1"/>
          </p:cNvSpPr>
          <p:nvPr>
            <p:ph type="sldNum" sz="quarter" idx="12"/>
          </p:nvPr>
        </p:nvSpPr>
        <p:spPr/>
        <p:txBody>
          <a:bodyPr/>
          <a:lstStyle>
            <a:lvl1pPr>
              <a:defRPr/>
            </a:lvl1pPr>
          </a:lstStyle>
          <a:p>
            <a:pPr>
              <a:defRPr/>
            </a:pPr>
            <a:fld id="{919E4321-9B51-FC44-B6A2-F725C0A4C83F}" type="slidenum">
              <a:rPr lang="en-US" altLang="en-US"/>
              <a:pPr>
                <a:defRPr/>
              </a:pPr>
              <a:t>‹#›</a:t>
            </a:fld>
            <a:endParaRPr lang="en-US" altLang="en-US"/>
          </a:p>
        </p:txBody>
      </p:sp>
    </p:spTree>
    <p:extLst>
      <p:ext uri="{BB962C8B-B14F-4D97-AF65-F5344CB8AC3E}">
        <p14:creationId xmlns:p14="http://schemas.microsoft.com/office/powerpoint/2010/main" val="195671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9AD20D-1926-837A-0D1D-DA2FBC4FF6E9}"/>
              </a:ext>
            </a:extLst>
          </p:cNvPr>
          <p:cNvSpPr>
            <a:spLocks noGrp="1"/>
          </p:cNvSpPr>
          <p:nvPr>
            <p:ph type="dt" sz="half" idx="10"/>
          </p:nvPr>
        </p:nvSpPr>
        <p:spPr/>
        <p:txBody>
          <a:bodyPr/>
          <a:lstStyle>
            <a:lvl1pPr>
              <a:defRPr/>
            </a:lvl1pPr>
          </a:lstStyle>
          <a:p>
            <a:pPr>
              <a:defRPr/>
            </a:pPr>
            <a:fld id="{162711D8-0385-C446-9A8E-7AC676B4149C}" type="datetimeFigureOut">
              <a:rPr lang="en-US"/>
              <a:pPr>
                <a:defRPr/>
              </a:pPr>
              <a:t>4/8/2024</a:t>
            </a:fld>
            <a:endParaRPr lang="en-US"/>
          </a:p>
        </p:txBody>
      </p:sp>
      <p:sp>
        <p:nvSpPr>
          <p:cNvPr id="6" name="Footer Placeholder 4">
            <a:extLst>
              <a:ext uri="{FF2B5EF4-FFF2-40B4-BE49-F238E27FC236}">
                <a16:creationId xmlns:a16="http://schemas.microsoft.com/office/drawing/2014/main" id="{F5C388D3-9338-9C87-4D57-80F82EADC0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5B1898-DF94-3F3A-E83A-582260A503F2}"/>
              </a:ext>
            </a:extLst>
          </p:cNvPr>
          <p:cNvSpPr>
            <a:spLocks noGrp="1"/>
          </p:cNvSpPr>
          <p:nvPr>
            <p:ph type="sldNum" sz="quarter" idx="12"/>
          </p:nvPr>
        </p:nvSpPr>
        <p:spPr/>
        <p:txBody>
          <a:bodyPr/>
          <a:lstStyle>
            <a:lvl1pPr>
              <a:defRPr/>
            </a:lvl1pPr>
          </a:lstStyle>
          <a:p>
            <a:pPr>
              <a:defRPr/>
            </a:pPr>
            <a:fld id="{9A7453DC-7F09-C24F-A799-84401D4E392E}" type="slidenum">
              <a:rPr lang="en-US" altLang="en-US"/>
              <a:pPr>
                <a:defRPr/>
              </a:pPr>
              <a:t>‹#›</a:t>
            </a:fld>
            <a:endParaRPr lang="en-US" altLang="en-US"/>
          </a:p>
        </p:txBody>
      </p:sp>
    </p:spTree>
    <p:extLst>
      <p:ext uri="{BB962C8B-B14F-4D97-AF65-F5344CB8AC3E}">
        <p14:creationId xmlns:p14="http://schemas.microsoft.com/office/powerpoint/2010/main" val="194548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B8D51B-1B04-4A39-D920-015F7EF96BD8}"/>
              </a:ext>
            </a:extLst>
          </p:cNvPr>
          <p:cNvSpPr>
            <a:spLocks noGrp="1"/>
          </p:cNvSpPr>
          <p:nvPr>
            <p:ph type="dt" sz="half" idx="10"/>
          </p:nvPr>
        </p:nvSpPr>
        <p:spPr/>
        <p:txBody>
          <a:bodyPr/>
          <a:lstStyle>
            <a:lvl1pPr>
              <a:defRPr/>
            </a:lvl1pPr>
          </a:lstStyle>
          <a:p>
            <a:pPr>
              <a:defRPr/>
            </a:pPr>
            <a:fld id="{9539E8EA-1074-7249-818B-D87D6DBED8FE}" type="datetimeFigureOut">
              <a:rPr lang="en-US"/>
              <a:pPr>
                <a:defRPr/>
              </a:pPr>
              <a:t>4/8/2024</a:t>
            </a:fld>
            <a:endParaRPr lang="en-US"/>
          </a:p>
        </p:txBody>
      </p:sp>
      <p:sp>
        <p:nvSpPr>
          <p:cNvPr id="8" name="Footer Placeholder 4">
            <a:extLst>
              <a:ext uri="{FF2B5EF4-FFF2-40B4-BE49-F238E27FC236}">
                <a16:creationId xmlns:a16="http://schemas.microsoft.com/office/drawing/2014/main" id="{44603619-B45B-8CAA-647A-EC4A3BFBCF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BE48D8-CCA9-97DA-C686-03D646DB0139}"/>
              </a:ext>
            </a:extLst>
          </p:cNvPr>
          <p:cNvSpPr>
            <a:spLocks noGrp="1"/>
          </p:cNvSpPr>
          <p:nvPr>
            <p:ph type="sldNum" sz="quarter" idx="12"/>
          </p:nvPr>
        </p:nvSpPr>
        <p:spPr/>
        <p:txBody>
          <a:bodyPr/>
          <a:lstStyle>
            <a:lvl1pPr>
              <a:defRPr/>
            </a:lvl1pPr>
          </a:lstStyle>
          <a:p>
            <a:pPr>
              <a:defRPr/>
            </a:pPr>
            <a:fld id="{244EBE82-DAFE-F249-A54F-F063A84BCFAE}" type="slidenum">
              <a:rPr lang="en-US" altLang="en-US"/>
              <a:pPr>
                <a:defRPr/>
              </a:pPr>
              <a:t>‹#›</a:t>
            </a:fld>
            <a:endParaRPr lang="en-US" altLang="en-US"/>
          </a:p>
        </p:txBody>
      </p:sp>
    </p:spTree>
    <p:extLst>
      <p:ext uri="{BB962C8B-B14F-4D97-AF65-F5344CB8AC3E}">
        <p14:creationId xmlns:p14="http://schemas.microsoft.com/office/powerpoint/2010/main" val="421015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B4AE06-642C-43C6-6C2D-FAC65EE21180}"/>
              </a:ext>
            </a:extLst>
          </p:cNvPr>
          <p:cNvSpPr>
            <a:spLocks noGrp="1"/>
          </p:cNvSpPr>
          <p:nvPr>
            <p:ph type="dt" sz="half" idx="10"/>
          </p:nvPr>
        </p:nvSpPr>
        <p:spPr/>
        <p:txBody>
          <a:bodyPr/>
          <a:lstStyle>
            <a:lvl1pPr>
              <a:defRPr/>
            </a:lvl1pPr>
          </a:lstStyle>
          <a:p>
            <a:pPr>
              <a:defRPr/>
            </a:pPr>
            <a:fld id="{AF21DD0C-8FF3-3341-A47E-2191A5F10728}" type="datetimeFigureOut">
              <a:rPr lang="en-US"/>
              <a:pPr>
                <a:defRPr/>
              </a:pPr>
              <a:t>4/8/2024</a:t>
            </a:fld>
            <a:endParaRPr lang="en-US"/>
          </a:p>
        </p:txBody>
      </p:sp>
      <p:sp>
        <p:nvSpPr>
          <p:cNvPr id="4" name="Footer Placeholder 4">
            <a:extLst>
              <a:ext uri="{FF2B5EF4-FFF2-40B4-BE49-F238E27FC236}">
                <a16:creationId xmlns:a16="http://schemas.microsoft.com/office/drawing/2014/main" id="{C4ED8C18-5302-565C-BEF8-292D099AED8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2B1A02F-C14A-8AD8-62B0-35DE04E7EEB7}"/>
              </a:ext>
            </a:extLst>
          </p:cNvPr>
          <p:cNvSpPr>
            <a:spLocks noGrp="1"/>
          </p:cNvSpPr>
          <p:nvPr>
            <p:ph type="sldNum" sz="quarter" idx="12"/>
          </p:nvPr>
        </p:nvSpPr>
        <p:spPr/>
        <p:txBody>
          <a:bodyPr/>
          <a:lstStyle>
            <a:lvl1pPr>
              <a:defRPr/>
            </a:lvl1pPr>
          </a:lstStyle>
          <a:p>
            <a:pPr>
              <a:defRPr/>
            </a:pPr>
            <a:fld id="{BAA634D5-6438-2D45-8CCD-6DDC567283AC}" type="slidenum">
              <a:rPr lang="en-US" altLang="en-US"/>
              <a:pPr>
                <a:defRPr/>
              </a:pPr>
              <a:t>‹#›</a:t>
            </a:fld>
            <a:endParaRPr lang="en-US" altLang="en-US"/>
          </a:p>
        </p:txBody>
      </p:sp>
    </p:spTree>
    <p:extLst>
      <p:ext uri="{BB962C8B-B14F-4D97-AF65-F5344CB8AC3E}">
        <p14:creationId xmlns:p14="http://schemas.microsoft.com/office/powerpoint/2010/main" val="11171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A316D5-5551-70FC-39DF-04E49093E13F}"/>
              </a:ext>
            </a:extLst>
          </p:cNvPr>
          <p:cNvSpPr>
            <a:spLocks noGrp="1"/>
          </p:cNvSpPr>
          <p:nvPr>
            <p:ph type="dt" sz="half" idx="10"/>
          </p:nvPr>
        </p:nvSpPr>
        <p:spPr/>
        <p:txBody>
          <a:bodyPr/>
          <a:lstStyle>
            <a:lvl1pPr>
              <a:defRPr/>
            </a:lvl1pPr>
          </a:lstStyle>
          <a:p>
            <a:pPr>
              <a:defRPr/>
            </a:pPr>
            <a:fld id="{BD45982A-628E-7342-89A9-FF6AFF33920B}" type="datetimeFigureOut">
              <a:rPr lang="en-US"/>
              <a:pPr>
                <a:defRPr/>
              </a:pPr>
              <a:t>4/8/2024</a:t>
            </a:fld>
            <a:endParaRPr lang="en-US"/>
          </a:p>
        </p:txBody>
      </p:sp>
      <p:sp>
        <p:nvSpPr>
          <p:cNvPr id="3" name="Footer Placeholder 4">
            <a:extLst>
              <a:ext uri="{FF2B5EF4-FFF2-40B4-BE49-F238E27FC236}">
                <a16:creationId xmlns:a16="http://schemas.microsoft.com/office/drawing/2014/main" id="{410E2DE7-8FBC-1ED4-E1FA-88906260B5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8954F4-B023-92C4-EFD7-31F8A65D2AE2}"/>
              </a:ext>
            </a:extLst>
          </p:cNvPr>
          <p:cNvSpPr>
            <a:spLocks noGrp="1"/>
          </p:cNvSpPr>
          <p:nvPr>
            <p:ph type="sldNum" sz="quarter" idx="12"/>
          </p:nvPr>
        </p:nvSpPr>
        <p:spPr/>
        <p:txBody>
          <a:bodyPr/>
          <a:lstStyle>
            <a:lvl1pPr>
              <a:defRPr/>
            </a:lvl1pPr>
          </a:lstStyle>
          <a:p>
            <a:pPr>
              <a:defRPr/>
            </a:pPr>
            <a:fld id="{04D00514-4A9E-914C-AE9C-264AB45EAC38}" type="slidenum">
              <a:rPr lang="en-US" altLang="en-US"/>
              <a:pPr>
                <a:defRPr/>
              </a:pPr>
              <a:t>‹#›</a:t>
            </a:fld>
            <a:endParaRPr lang="en-US" altLang="en-US"/>
          </a:p>
        </p:txBody>
      </p:sp>
    </p:spTree>
    <p:extLst>
      <p:ext uri="{BB962C8B-B14F-4D97-AF65-F5344CB8AC3E}">
        <p14:creationId xmlns:p14="http://schemas.microsoft.com/office/powerpoint/2010/main" val="209577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3">
            <a:extLst>
              <a:ext uri="{FF2B5EF4-FFF2-40B4-BE49-F238E27FC236}">
                <a16:creationId xmlns:a16="http://schemas.microsoft.com/office/drawing/2014/main" id="{CF925ABC-29F2-F7B8-6ED0-B4396F1BC2E8}"/>
              </a:ext>
            </a:extLst>
          </p:cNvPr>
          <p:cNvSpPr>
            <a:spLocks noGrp="1"/>
          </p:cNvSpPr>
          <p:nvPr>
            <p:ph type="dt" sz="half" idx="10"/>
          </p:nvPr>
        </p:nvSpPr>
        <p:spPr/>
        <p:txBody>
          <a:bodyPr/>
          <a:lstStyle>
            <a:lvl1pPr>
              <a:defRPr/>
            </a:lvl1pPr>
          </a:lstStyle>
          <a:p>
            <a:pPr>
              <a:defRPr/>
            </a:pPr>
            <a:fld id="{6A5E0F15-8350-5C40-AE3E-507B0C74A664}" type="datetimeFigureOut">
              <a:rPr lang="en-US"/>
              <a:pPr>
                <a:defRPr/>
              </a:pPr>
              <a:t>4/8/2024</a:t>
            </a:fld>
            <a:endParaRPr lang="en-US"/>
          </a:p>
        </p:txBody>
      </p:sp>
      <p:sp>
        <p:nvSpPr>
          <p:cNvPr id="6" name="Footer Placeholder 4">
            <a:extLst>
              <a:ext uri="{FF2B5EF4-FFF2-40B4-BE49-F238E27FC236}">
                <a16:creationId xmlns:a16="http://schemas.microsoft.com/office/drawing/2014/main" id="{B4C8A720-E480-BB3F-04B7-C1C5B43BA6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6AF88D-7D23-0B37-E68F-0F0935CFD2F5}"/>
              </a:ext>
            </a:extLst>
          </p:cNvPr>
          <p:cNvSpPr>
            <a:spLocks noGrp="1"/>
          </p:cNvSpPr>
          <p:nvPr>
            <p:ph type="sldNum" sz="quarter" idx="12"/>
          </p:nvPr>
        </p:nvSpPr>
        <p:spPr/>
        <p:txBody>
          <a:bodyPr/>
          <a:lstStyle>
            <a:lvl1pPr>
              <a:defRPr/>
            </a:lvl1pPr>
          </a:lstStyle>
          <a:p>
            <a:pPr>
              <a:defRPr/>
            </a:pPr>
            <a:fld id="{152E7562-A751-9D42-BB54-8C2B74750BE8}" type="slidenum">
              <a:rPr lang="en-US" altLang="en-US"/>
              <a:pPr>
                <a:defRPr/>
              </a:pPr>
              <a:t>‹#›</a:t>
            </a:fld>
            <a:endParaRPr lang="en-US" altLang="en-US"/>
          </a:p>
        </p:txBody>
      </p:sp>
    </p:spTree>
    <p:extLst>
      <p:ext uri="{BB962C8B-B14F-4D97-AF65-F5344CB8AC3E}">
        <p14:creationId xmlns:p14="http://schemas.microsoft.com/office/powerpoint/2010/main" val="383934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3">
            <a:extLst>
              <a:ext uri="{FF2B5EF4-FFF2-40B4-BE49-F238E27FC236}">
                <a16:creationId xmlns:a16="http://schemas.microsoft.com/office/drawing/2014/main" id="{C7C792A6-8FEF-4B0D-5241-615D8B051792}"/>
              </a:ext>
            </a:extLst>
          </p:cNvPr>
          <p:cNvSpPr>
            <a:spLocks noGrp="1"/>
          </p:cNvSpPr>
          <p:nvPr>
            <p:ph type="dt" sz="half" idx="10"/>
          </p:nvPr>
        </p:nvSpPr>
        <p:spPr/>
        <p:txBody>
          <a:bodyPr/>
          <a:lstStyle>
            <a:lvl1pPr>
              <a:defRPr/>
            </a:lvl1pPr>
          </a:lstStyle>
          <a:p>
            <a:pPr>
              <a:defRPr/>
            </a:pPr>
            <a:fld id="{E5CA8BDF-81CB-B047-9F92-D1FC6937DD4F}" type="datetimeFigureOut">
              <a:rPr lang="en-US"/>
              <a:pPr>
                <a:defRPr/>
              </a:pPr>
              <a:t>4/8/2024</a:t>
            </a:fld>
            <a:endParaRPr lang="en-US"/>
          </a:p>
        </p:txBody>
      </p:sp>
      <p:sp>
        <p:nvSpPr>
          <p:cNvPr id="6" name="Footer Placeholder 4">
            <a:extLst>
              <a:ext uri="{FF2B5EF4-FFF2-40B4-BE49-F238E27FC236}">
                <a16:creationId xmlns:a16="http://schemas.microsoft.com/office/drawing/2014/main" id="{BC389A50-D25F-6C74-2774-1FB3519235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76FD6F-F2C3-6A6E-00C4-54C621ACF33D}"/>
              </a:ext>
            </a:extLst>
          </p:cNvPr>
          <p:cNvSpPr>
            <a:spLocks noGrp="1"/>
          </p:cNvSpPr>
          <p:nvPr>
            <p:ph type="sldNum" sz="quarter" idx="12"/>
          </p:nvPr>
        </p:nvSpPr>
        <p:spPr/>
        <p:txBody>
          <a:bodyPr/>
          <a:lstStyle>
            <a:lvl1pPr>
              <a:defRPr/>
            </a:lvl1pPr>
          </a:lstStyle>
          <a:p>
            <a:pPr>
              <a:defRPr/>
            </a:pPr>
            <a:fld id="{D5840C82-8460-2442-BE2D-FF7E9373056C}" type="slidenum">
              <a:rPr lang="en-US" altLang="en-US"/>
              <a:pPr>
                <a:defRPr/>
              </a:pPr>
              <a:t>‹#›</a:t>
            </a:fld>
            <a:endParaRPr lang="en-US" altLang="en-US"/>
          </a:p>
        </p:txBody>
      </p:sp>
    </p:spTree>
    <p:extLst>
      <p:ext uri="{BB962C8B-B14F-4D97-AF65-F5344CB8AC3E}">
        <p14:creationId xmlns:p14="http://schemas.microsoft.com/office/powerpoint/2010/main" val="53037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C529D-ABDB-FDD3-E9D7-9C9F8CFFD7C4}"/>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2CA0D-2F69-FBFD-6E2A-F9989028406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3FD1A-79F3-2C88-1B19-E6214E2BE40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975" smtClean="0">
                <a:solidFill>
                  <a:schemeClr val="tx1">
                    <a:tint val="75000"/>
                  </a:schemeClr>
                </a:solidFill>
                <a:latin typeface="+mn-lt"/>
              </a:defRPr>
            </a:lvl1pPr>
          </a:lstStyle>
          <a:p>
            <a:pPr>
              <a:defRPr/>
            </a:pPr>
            <a:fld id="{521522C8-D13E-654E-B005-593B5831E516}" type="datetimeFigureOut">
              <a:rPr lang="en-US"/>
              <a:pPr>
                <a:defRPr/>
              </a:pPr>
              <a:t>4/8/2024</a:t>
            </a:fld>
            <a:endParaRPr lang="en-US"/>
          </a:p>
        </p:txBody>
      </p:sp>
      <p:sp>
        <p:nvSpPr>
          <p:cNvPr id="5" name="Footer Placeholder 4">
            <a:extLst>
              <a:ext uri="{FF2B5EF4-FFF2-40B4-BE49-F238E27FC236}">
                <a16:creationId xmlns:a16="http://schemas.microsoft.com/office/drawing/2014/main" id="{D55327F6-F174-C4E5-808E-C233ACDADAA7}"/>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975">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2C48FF7-0F15-9E6E-B371-9385A234027F}"/>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eaLnBrk="1" fontAlgn="auto" hangingPunct="1">
              <a:spcBef>
                <a:spcPts val="0"/>
              </a:spcBef>
              <a:spcAft>
                <a:spcPts val="0"/>
              </a:spcAft>
              <a:defRPr sz="975" smtClean="0">
                <a:solidFill>
                  <a:schemeClr val="tx1">
                    <a:tint val="75000"/>
                  </a:schemeClr>
                </a:solidFill>
                <a:latin typeface="+mn-lt"/>
              </a:defRPr>
            </a:lvl1pPr>
          </a:lstStyle>
          <a:p>
            <a:pPr>
              <a:defRPr/>
            </a:pPr>
            <a:fld id="{BCAE3CBA-691D-FA47-8B8A-EEE42C0028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00"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l" defTabSz="742950" rtl="0" fontAlgn="base">
        <a:lnSpc>
          <a:spcPct val="90000"/>
        </a:lnSpc>
        <a:spcBef>
          <a:spcPct val="0"/>
        </a:spcBef>
        <a:spcAft>
          <a:spcPct val="0"/>
        </a:spcAft>
        <a:defRPr sz="3500" kern="1200">
          <a:solidFill>
            <a:schemeClr val="tx1"/>
          </a:solidFill>
          <a:latin typeface="+mj-lt"/>
          <a:ea typeface="+mj-ea"/>
          <a:cs typeface="+mj-cs"/>
        </a:defRPr>
      </a:lvl1pPr>
      <a:lvl2pPr algn="l" defTabSz="742950" rtl="0" fontAlgn="base">
        <a:lnSpc>
          <a:spcPct val="90000"/>
        </a:lnSpc>
        <a:spcBef>
          <a:spcPct val="0"/>
        </a:spcBef>
        <a:spcAft>
          <a:spcPct val="0"/>
        </a:spcAft>
        <a:defRPr sz="3500">
          <a:solidFill>
            <a:schemeClr val="tx1"/>
          </a:solidFill>
          <a:latin typeface="Calibri Light" panose="020F0302020204030204" pitchFamily="34" charset="0"/>
        </a:defRPr>
      </a:lvl2pPr>
      <a:lvl3pPr algn="l" defTabSz="742950" rtl="0" fontAlgn="base">
        <a:lnSpc>
          <a:spcPct val="90000"/>
        </a:lnSpc>
        <a:spcBef>
          <a:spcPct val="0"/>
        </a:spcBef>
        <a:spcAft>
          <a:spcPct val="0"/>
        </a:spcAft>
        <a:defRPr sz="3500">
          <a:solidFill>
            <a:schemeClr val="tx1"/>
          </a:solidFill>
          <a:latin typeface="Calibri Light" panose="020F0302020204030204" pitchFamily="34" charset="0"/>
        </a:defRPr>
      </a:lvl3pPr>
      <a:lvl4pPr algn="l" defTabSz="742950" rtl="0" fontAlgn="base">
        <a:lnSpc>
          <a:spcPct val="90000"/>
        </a:lnSpc>
        <a:spcBef>
          <a:spcPct val="0"/>
        </a:spcBef>
        <a:spcAft>
          <a:spcPct val="0"/>
        </a:spcAft>
        <a:defRPr sz="3500">
          <a:solidFill>
            <a:schemeClr val="tx1"/>
          </a:solidFill>
          <a:latin typeface="Calibri Light" panose="020F0302020204030204" pitchFamily="34" charset="0"/>
        </a:defRPr>
      </a:lvl4pPr>
      <a:lvl5pPr algn="l" defTabSz="742950" rtl="0" fontAlgn="base">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p:titleStyle>
    <p:bodyStyle>
      <a:lvl1pPr marL="185738" indent="-185738" algn="l" defTabSz="742950" rtl="0" fontAlgn="base">
        <a:lnSpc>
          <a:spcPct val="90000"/>
        </a:lnSpc>
        <a:spcBef>
          <a:spcPts val="813"/>
        </a:spcBef>
        <a:spcAft>
          <a:spcPct val="0"/>
        </a:spcAft>
        <a:buFont typeface="Arial" panose="020B0604020202020204" pitchFamily="34" charset="0"/>
        <a:buChar char="•"/>
        <a:defRPr sz="2200" kern="1200">
          <a:solidFill>
            <a:schemeClr val="tx1"/>
          </a:solidFill>
          <a:latin typeface="+mn-lt"/>
          <a:ea typeface="+mn-ea"/>
          <a:cs typeface="+mn-cs"/>
        </a:defRPr>
      </a:lvl1pPr>
      <a:lvl2pPr marL="557213" indent="-185738" algn="l" defTabSz="742950" rtl="0" fontAlgn="base">
        <a:lnSpc>
          <a:spcPct val="90000"/>
        </a:lnSpc>
        <a:spcBef>
          <a:spcPts val="400"/>
        </a:spcBef>
        <a:spcAft>
          <a:spcPct val="0"/>
        </a:spcAft>
        <a:buFont typeface="Arial" panose="020B0604020202020204" pitchFamily="34" charset="0"/>
        <a:buChar char="•"/>
        <a:defRPr sz="1900" kern="1200">
          <a:solidFill>
            <a:schemeClr val="tx1"/>
          </a:solidFill>
          <a:latin typeface="+mn-lt"/>
          <a:ea typeface="+mn-ea"/>
          <a:cs typeface="+mn-cs"/>
        </a:defRPr>
      </a:lvl2pPr>
      <a:lvl3pPr marL="928688" indent="-185738" algn="l" defTabSz="742950" rtl="0" fontAlgn="base">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1300163" indent="-185738" algn="l" defTabSz="742950" rtl="0" fontAlgn="base">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4pPr>
      <a:lvl5pPr marL="1671638" indent="-185738" algn="l" defTabSz="742950" rtl="0" fontAlgn="base">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iscovery.ucl.ac.uk/1558776/1/A-Connected-Curriculum-for-Higher-Education.pdf" TargetMode="External"/><Relationship Id="rId2" Type="http://schemas.openxmlformats.org/officeDocument/2006/relationships/hyperlink" Target="https://depts.washington.edu/gs630/Spring/Boyer.pdf" TargetMode="External"/><Relationship Id="rId1" Type="http://schemas.openxmlformats.org/officeDocument/2006/relationships/slideLayout" Target="../slideLayouts/slideLayout2.xml"/><Relationship Id="rId4" Type="http://schemas.openxmlformats.org/officeDocument/2006/relationships/hyperlink" Target="https://doi.org/10.1080/14703297.2016.125795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iscovery.ucl.ac.uk/1558776/1/A-Connected-Curriculum-for-Higher-Education.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9369-3AB5-B92C-F526-6861E326BC2E}"/>
            </a:ext>
          </a:extLst>
        </p:cNvPr>
        <p:cNvGrpSpPr/>
        <p:nvPr/>
      </p:nvGrpSpPr>
      <p:grpSpPr>
        <a:xfrm>
          <a:off x="0" y="0"/>
          <a:ext cx="0" cy="0"/>
          <a:chOff x="0" y="0"/>
          <a:chExt cx="0" cy="0"/>
        </a:xfrm>
      </p:grpSpPr>
      <p:sp>
        <p:nvSpPr>
          <p:cNvPr id="8" name="Title 5">
            <a:extLst>
              <a:ext uri="{FF2B5EF4-FFF2-40B4-BE49-F238E27FC236}">
                <a16:creationId xmlns:a16="http://schemas.microsoft.com/office/drawing/2014/main" id="{5768C5CD-CD5A-81DD-2328-4CCA64226518}"/>
              </a:ext>
            </a:extLst>
          </p:cNvPr>
          <p:cNvSpPr txBox="1">
            <a:spLocks noChangeArrowheads="1"/>
          </p:cNvSpPr>
          <p:nvPr/>
        </p:nvSpPr>
        <p:spPr bwMode="auto">
          <a:xfrm>
            <a:off x="4603107" y="574965"/>
            <a:ext cx="4753750" cy="3082635"/>
          </a:xfrm>
          <a:prstGeom prst="rect">
            <a:avLst/>
          </a:prstGeom>
        </p:spPr>
        <p:txBody>
          <a:bodyPr vert="horz" lIns="91440" tIns="45720" rIns="91440" bIns="45720" rtlCol="0" anchor="t">
            <a:no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GB" sz="3600" dirty="0">
                <a:effectLst/>
                <a:latin typeface="Calibri" panose="020F0502020204030204" pitchFamily="34" charset="0"/>
                <a:ea typeface="Calibri" panose="020F0502020204030204" pitchFamily="34" charset="0"/>
                <a:cs typeface="Times New Roman" panose="02020603050405020304" pitchFamily="18" charset="0"/>
              </a:rPr>
              <a:t>Strength-based scholarship and ‘good’ education: </a:t>
            </a:r>
          </a:p>
          <a:p>
            <a:pPr>
              <a:buNone/>
            </a:pPr>
            <a:r>
              <a:rPr lang="en-GB" sz="3600" dirty="0">
                <a:effectLst/>
                <a:latin typeface="Calibri" panose="020F0502020204030204" pitchFamily="34" charset="0"/>
                <a:ea typeface="Calibri" panose="020F0502020204030204" pitchFamily="34" charset="0"/>
                <a:cs typeface="Times New Roman" panose="02020603050405020304" pitchFamily="18" charset="0"/>
              </a:rPr>
              <a:t>Developing ourselves and the university</a:t>
            </a:r>
          </a:p>
        </p:txBody>
      </p:sp>
      <p:pic>
        <p:nvPicPr>
          <p:cNvPr id="3076" name="Picture 1" descr="002 Swiss Alps.jpg">
            <a:extLst>
              <a:ext uri="{FF2B5EF4-FFF2-40B4-BE49-F238E27FC236}">
                <a16:creationId xmlns:a16="http://schemas.microsoft.com/office/drawing/2014/main" id="{05E0D97C-2F07-AB77-85B4-AC5E6CA97C8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auto">
          <a:xfrm>
            <a:off x="20" y="10"/>
            <a:ext cx="41853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E307BF33-C486-B229-9F6F-AC7A9CEC15CE}"/>
              </a:ext>
            </a:extLst>
          </p:cNvPr>
          <p:cNvSpPr>
            <a:spLocks noGrp="1"/>
          </p:cNvSpPr>
          <p:nvPr>
            <p:ph idx="1"/>
          </p:nvPr>
        </p:nvSpPr>
        <p:spPr>
          <a:xfrm>
            <a:off x="4616429" y="4754880"/>
            <a:ext cx="4423560" cy="1816608"/>
          </a:xfrm>
        </p:spPr>
        <p:txBody>
          <a:bodyPr vert="horz" lIns="91440" tIns="45720" rIns="91440" bIns="45720" rtlCol="0">
            <a:normAutofit/>
          </a:bodyPr>
          <a:lstStyle/>
          <a:p>
            <a:pPr marL="0" indent="-228600" defTabSz="914400" fontAlgn="auto">
              <a:spcAft>
                <a:spcPts val="0"/>
              </a:spcAft>
              <a:defRPr/>
            </a:pPr>
            <a:endParaRPr lang="en-US" sz="1800" dirty="0"/>
          </a:p>
          <a:p>
            <a:pPr marL="0" indent="0" defTabSz="914400" fontAlgn="auto">
              <a:spcAft>
                <a:spcPts val="0"/>
              </a:spcAft>
              <a:buNone/>
              <a:defRPr/>
            </a:pPr>
            <a:r>
              <a:rPr lang="en-US" sz="3800" dirty="0"/>
              <a:t>Prof Dilly Fung</a:t>
            </a:r>
          </a:p>
          <a:p>
            <a:pPr marL="0" indent="0" defTabSz="914400" fontAlgn="auto">
              <a:spcAft>
                <a:spcPts val="0"/>
              </a:spcAft>
              <a:buNone/>
              <a:defRPr/>
            </a:pPr>
            <a:r>
              <a:rPr lang="en-US" sz="3200" dirty="0"/>
              <a:t>@</a:t>
            </a:r>
            <a:r>
              <a:rPr lang="en-US" sz="3200" dirty="0" err="1"/>
              <a:t>DevonDilly</a:t>
            </a:r>
            <a:endParaRPr lang="en-US" sz="3200" dirty="0"/>
          </a:p>
        </p:txBody>
      </p:sp>
      <p:sp>
        <p:nvSpPr>
          <p:cNvPr id="3" name="TextBox 2">
            <a:extLst>
              <a:ext uri="{FF2B5EF4-FFF2-40B4-BE49-F238E27FC236}">
                <a16:creationId xmlns:a16="http://schemas.microsoft.com/office/drawing/2014/main" id="{80EA64C1-851B-B8C6-E1C1-3B2DF21A5BD8}"/>
              </a:ext>
            </a:extLst>
          </p:cNvPr>
          <p:cNvSpPr txBox="1"/>
          <p:nvPr/>
        </p:nvSpPr>
        <p:spPr>
          <a:xfrm>
            <a:off x="4616429" y="3831550"/>
            <a:ext cx="4423560" cy="923330"/>
          </a:xfrm>
          <a:prstGeom prst="rect">
            <a:avLst/>
          </a:prstGeom>
          <a:noFill/>
        </p:spPr>
        <p:txBody>
          <a:bodyPr wrap="square" rtlCol="0">
            <a:spAutoFit/>
          </a:bodyPr>
          <a:lstStyle/>
          <a:p>
            <a:r>
              <a:rPr lang="en-US" dirty="0"/>
              <a:t>Open University</a:t>
            </a:r>
          </a:p>
          <a:p>
            <a:r>
              <a:rPr lang="en-US" dirty="0" err="1"/>
              <a:t>eSTEeM</a:t>
            </a:r>
            <a:r>
              <a:rPr lang="en-US" dirty="0"/>
              <a:t> Conference</a:t>
            </a:r>
          </a:p>
          <a:p>
            <a:r>
              <a:rPr lang="en-US" dirty="0"/>
              <a:t>April 2024</a:t>
            </a:r>
          </a:p>
        </p:txBody>
      </p:sp>
    </p:spTree>
    <p:extLst>
      <p:ext uri="{BB962C8B-B14F-4D97-AF65-F5344CB8AC3E}">
        <p14:creationId xmlns:p14="http://schemas.microsoft.com/office/powerpoint/2010/main" val="296038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DD766458-D794-831C-1A39-72949161B9F8}"/>
              </a:ext>
            </a:extLst>
          </p:cNvPr>
          <p:cNvSpPr>
            <a:spLocks noGrp="1" noChangeArrowheads="1"/>
          </p:cNvSpPr>
          <p:nvPr>
            <p:ph type="title"/>
          </p:nvPr>
        </p:nvSpPr>
        <p:spPr>
          <a:xfrm>
            <a:off x="390823" y="3752849"/>
            <a:ext cx="2673845" cy="2452687"/>
          </a:xfrm>
        </p:spPr>
        <p:txBody>
          <a:bodyPr anchor="ctr">
            <a:normAutofit/>
          </a:bodyPr>
          <a:lstStyle/>
          <a:p>
            <a:pPr fontAlgn="auto">
              <a:spcAft>
                <a:spcPts val="0"/>
              </a:spcAft>
              <a:defRPr/>
            </a:pPr>
            <a:r>
              <a:rPr lang="en-US" altLang="en-US" sz="3200" dirty="0">
                <a:latin typeface="+mn-lt"/>
              </a:rPr>
              <a:t>Liberating ourselves </a:t>
            </a:r>
            <a:br>
              <a:rPr lang="en-US" altLang="en-US" sz="3200" dirty="0">
                <a:latin typeface="+mn-lt"/>
              </a:rPr>
            </a:br>
            <a:r>
              <a:rPr lang="en-US" altLang="en-US" sz="3200" dirty="0">
                <a:latin typeface="+mn-lt"/>
              </a:rPr>
              <a:t>and others</a:t>
            </a:r>
          </a:p>
        </p:txBody>
      </p:sp>
      <p:pic>
        <p:nvPicPr>
          <p:cNvPr id="27651" name="Picture 3" descr="0009.jpg">
            <a:extLst>
              <a:ext uri="{FF2B5EF4-FFF2-40B4-BE49-F238E27FC236}">
                <a16:creationId xmlns:a16="http://schemas.microsoft.com/office/drawing/2014/main" id="{58FD9711-FBAA-6D7B-2E99-6F33C3D4329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bwMode="auto">
          <a:xfrm>
            <a:off x="20" y="10"/>
            <a:ext cx="9905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Content Placeholder 2">
            <a:extLst>
              <a:ext uri="{FF2B5EF4-FFF2-40B4-BE49-F238E27FC236}">
                <a16:creationId xmlns:a16="http://schemas.microsoft.com/office/drawing/2014/main" id="{381D3ACF-D2B8-6A32-D95D-CE49B7B326DE}"/>
              </a:ext>
            </a:extLst>
          </p:cNvPr>
          <p:cNvSpPr>
            <a:spLocks noGrp="1" noChangeArrowheads="1"/>
          </p:cNvSpPr>
          <p:nvPr>
            <p:ph idx="1"/>
          </p:nvPr>
        </p:nvSpPr>
        <p:spPr>
          <a:xfrm>
            <a:off x="2561614" y="3947922"/>
            <a:ext cx="6953563" cy="2452687"/>
          </a:xfrm>
        </p:spPr>
        <p:txBody>
          <a:bodyPr anchor="ctr">
            <a:noAutofit/>
          </a:bodyPr>
          <a:lstStyle/>
          <a:p>
            <a:pPr marL="0" indent="0" fontAlgn="auto">
              <a:spcAft>
                <a:spcPts val="0"/>
              </a:spcAft>
              <a:buFontTx/>
              <a:buNone/>
              <a:defRPr/>
            </a:pPr>
            <a:r>
              <a:rPr lang="en-US" altLang="en-US" sz="2800" dirty="0"/>
              <a:t>Who has put, or is putting, boundaries around you and your work? </a:t>
            </a:r>
          </a:p>
          <a:p>
            <a:pPr marL="0" indent="0" fontAlgn="auto">
              <a:spcAft>
                <a:spcPts val="0"/>
              </a:spcAft>
              <a:buFontTx/>
              <a:buNone/>
              <a:defRPr/>
            </a:pPr>
            <a:r>
              <a:rPr lang="en-US" altLang="en-US" sz="2800" dirty="0"/>
              <a:t>Is your work, and your scholarship, building on your real values and passions?</a:t>
            </a:r>
          </a:p>
          <a:p>
            <a:pPr marL="0" indent="0" fontAlgn="auto">
              <a:spcAft>
                <a:spcPts val="0"/>
              </a:spcAft>
              <a:buFontTx/>
              <a:buNone/>
              <a:defRPr/>
            </a:pPr>
            <a:r>
              <a:rPr lang="en-US" altLang="en-US" sz="2800" dirty="0"/>
              <a:t>Are you encouraging others to build on their values and passions?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F0F5-69EA-6AAA-D266-63BD68A3A3F4}"/>
            </a:ext>
          </a:extLst>
        </p:cNvPr>
        <p:cNvGrpSpPr/>
        <p:nvPr/>
      </p:nvGrpSpPr>
      <p:grpSpPr>
        <a:xfrm>
          <a:off x="0" y="0"/>
          <a:ext cx="0" cy="0"/>
          <a:chOff x="0" y="0"/>
          <a:chExt cx="0" cy="0"/>
        </a:xfrm>
      </p:grpSpPr>
      <p:sp>
        <p:nvSpPr>
          <p:cNvPr id="32769" name="Title 1">
            <a:extLst>
              <a:ext uri="{FF2B5EF4-FFF2-40B4-BE49-F238E27FC236}">
                <a16:creationId xmlns:a16="http://schemas.microsoft.com/office/drawing/2014/main" id="{FBED8A6C-C21C-DF63-0E23-905B5FC38763}"/>
              </a:ext>
            </a:extLst>
          </p:cNvPr>
          <p:cNvSpPr>
            <a:spLocks noGrp="1" noChangeArrowheads="1"/>
          </p:cNvSpPr>
          <p:nvPr>
            <p:ph type="title"/>
          </p:nvPr>
        </p:nvSpPr>
        <p:spPr>
          <a:xfrm>
            <a:off x="548092" y="1368347"/>
            <a:ext cx="2760215" cy="3429000"/>
          </a:xfrm>
        </p:spPr>
        <p:txBody>
          <a:bodyPr vert="horz" lIns="91440" tIns="45720" rIns="91440" bIns="45720" rtlCol="0" anchor="ctr">
            <a:normAutofit/>
          </a:bodyPr>
          <a:lstStyle/>
          <a:p>
            <a:pPr algn="ctr" defTabSz="914400" fontAlgn="auto">
              <a:spcAft>
                <a:spcPts val="0"/>
              </a:spcAft>
              <a:defRPr/>
            </a:pPr>
            <a:r>
              <a:rPr lang="en-US" altLang="en-US" sz="3600" kern="1200" dirty="0">
                <a:latin typeface="Calibri" panose="020F0502020204030204" pitchFamily="34" charset="0"/>
                <a:cs typeface="Calibri" panose="020F0502020204030204" pitchFamily="34" charset="0"/>
              </a:rPr>
              <a:t>Scholarship as</a:t>
            </a:r>
            <a:br>
              <a:rPr lang="en-US" altLang="en-US" sz="3600" kern="1200" dirty="0">
                <a:latin typeface="Calibri" panose="020F0502020204030204" pitchFamily="34" charset="0"/>
                <a:cs typeface="Calibri" panose="020F0502020204030204" pitchFamily="34" charset="0"/>
              </a:rPr>
            </a:br>
            <a:r>
              <a:rPr lang="en-US" altLang="en-US" sz="3600" kern="1200" dirty="0">
                <a:latin typeface="Calibri" panose="020F0502020204030204" pitchFamily="34" charset="0"/>
                <a:cs typeface="Calibri" panose="020F0502020204030204" pitchFamily="34" charset="0"/>
              </a:rPr>
              <a:t>institutional development</a:t>
            </a:r>
          </a:p>
        </p:txBody>
      </p:sp>
      <p:pic>
        <p:nvPicPr>
          <p:cNvPr id="10" name="Picture 9" descr="A person and person sitting in a room&#10;&#10;Description automatically generated">
            <a:extLst>
              <a:ext uri="{FF2B5EF4-FFF2-40B4-BE49-F238E27FC236}">
                <a16:creationId xmlns:a16="http://schemas.microsoft.com/office/drawing/2014/main" id="{B17FB162-7D24-12E0-21EA-F7C306E45E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6862617" y="10"/>
            <a:ext cx="3043382" cy="3448307"/>
          </a:xfrm>
          <a:prstGeom prst="rect">
            <a:avLst/>
          </a:prstGeom>
        </p:spPr>
      </p:pic>
      <p:pic>
        <p:nvPicPr>
          <p:cNvPr id="5" name="Content Placeholder 3" descr="A group of people sitting around a table&#10;&#10;Description automatically generated with medium confidence">
            <a:extLst>
              <a:ext uri="{FF2B5EF4-FFF2-40B4-BE49-F238E27FC236}">
                <a16:creationId xmlns:a16="http://schemas.microsoft.com/office/drawing/2014/main" id="{8883FA86-F0D0-F423-6A71-D38F47F43F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3832014" y="10"/>
            <a:ext cx="3043382" cy="3448307"/>
          </a:xfrm>
          <a:prstGeom prst="rect">
            <a:avLst/>
          </a:prstGeom>
        </p:spPr>
      </p:pic>
      <p:pic>
        <p:nvPicPr>
          <p:cNvPr id="8" name="Content Placeholder 7" descr="A person speaking to a group of people seated in a room&#10;&#10;Description automatically generated">
            <a:extLst>
              <a:ext uri="{FF2B5EF4-FFF2-40B4-BE49-F238E27FC236}">
                <a16:creationId xmlns:a16="http://schemas.microsoft.com/office/drawing/2014/main" id="{4E393BD5-1122-8BA5-8155-64C3C8A89FDE}"/>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3832015" y="3441878"/>
            <a:ext cx="3029571" cy="3426808"/>
          </a:xfrm>
          <a:prstGeom prst="rect">
            <a:avLst/>
          </a:prstGeom>
        </p:spPr>
      </p:pic>
      <p:pic>
        <p:nvPicPr>
          <p:cNvPr id="12" name="Picture 11" descr="A group of people sitting in chairs&#10;&#10;Description automatically generated">
            <a:extLst>
              <a:ext uri="{FF2B5EF4-FFF2-40B4-BE49-F238E27FC236}">
                <a16:creationId xmlns:a16="http://schemas.microsoft.com/office/drawing/2014/main" id="{6D9CB3CD-DB03-4E46-528C-555EBE6D8E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58748" y="3441878"/>
            <a:ext cx="3047252" cy="3426808"/>
          </a:xfrm>
          <a:prstGeom prst="rect">
            <a:avLst/>
          </a:prstGeom>
        </p:spPr>
      </p:pic>
    </p:spTree>
    <p:extLst>
      <p:ext uri="{BB962C8B-B14F-4D97-AF65-F5344CB8AC3E}">
        <p14:creationId xmlns:p14="http://schemas.microsoft.com/office/powerpoint/2010/main" val="127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956D393-4BB2-5340-993A-E29100918237}"/>
              </a:ext>
            </a:extLst>
          </p:cNvPr>
          <p:cNvSpPr>
            <a:spLocks noGrp="1" noChangeArrowheads="1"/>
          </p:cNvSpPr>
          <p:nvPr>
            <p:ph type="title"/>
          </p:nvPr>
        </p:nvSpPr>
        <p:spPr>
          <a:xfrm>
            <a:off x="486038" y="399807"/>
            <a:ext cx="8952548" cy="785986"/>
          </a:xfrm>
        </p:spPr>
        <p:txBody>
          <a:bodyPr anchor="b">
            <a:normAutofit/>
          </a:bodyPr>
          <a:lstStyle/>
          <a:p>
            <a:pPr fontAlgn="auto">
              <a:spcAft>
                <a:spcPts val="0"/>
              </a:spcAft>
              <a:defRPr/>
            </a:pPr>
            <a:r>
              <a:rPr lang="en-US" altLang="en-US" sz="4500" dirty="0">
                <a:latin typeface="Calibri" panose="020F0502020204030204" pitchFamily="34" charset="0"/>
                <a:cs typeface="Calibri" panose="020F0502020204030204" pitchFamily="34" charset="0"/>
              </a:rPr>
              <a:t>Advising your institutional leaders</a:t>
            </a:r>
          </a:p>
        </p:txBody>
      </p:sp>
      <p:sp>
        <p:nvSpPr>
          <p:cNvPr id="46082" name="Content Placeholder 2">
            <a:extLst>
              <a:ext uri="{FF2B5EF4-FFF2-40B4-BE49-F238E27FC236}">
                <a16:creationId xmlns:a16="http://schemas.microsoft.com/office/drawing/2014/main" id="{0A740434-0512-F3CB-82FB-C14CEDE393AB}"/>
              </a:ext>
            </a:extLst>
          </p:cNvPr>
          <p:cNvSpPr>
            <a:spLocks noGrp="1" noChangeArrowheads="1"/>
          </p:cNvSpPr>
          <p:nvPr>
            <p:ph idx="1"/>
          </p:nvPr>
        </p:nvSpPr>
        <p:spPr>
          <a:xfrm>
            <a:off x="465151" y="2071316"/>
            <a:ext cx="4789602" cy="4529856"/>
          </a:xfrm>
        </p:spPr>
        <p:txBody>
          <a:bodyPr anchor="t">
            <a:noAutofit/>
          </a:bodyPr>
          <a:lstStyle/>
          <a:p>
            <a:pPr marL="0" indent="0" fontAlgn="auto">
              <a:spcAft>
                <a:spcPts val="0"/>
              </a:spcAft>
              <a:buNone/>
              <a:defRPr/>
            </a:pPr>
            <a:r>
              <a:rPr lang="en-US" altLang="en-US" sz="2800" b="1" dirty="0"/>
              <a:t>Work together </a:t>
            </a:r>
            <a:r>
              <a:rPr lang="en-US" altLang="en-US" sz="2800" dirty="0"/>
              <a:t>with fellow scholars to </a:t>
            </a:r>
            <a:r>
              <a:rPr lang="en-US" altLang="en-US" sz="2800" b="1" dirty="0"/>
              <a:t>produce coherent evidence-based stories and propositions relevant to micro-level and macro-level strategic goals.</a:t>
            </a:r>
          </a:p>
          <a:p>
            <a:pPr marL="0" indent="0" fontAlgn="auto">
              <a:spcAft>
                <a:spcPts val="0"/>
              </a:spcAft>
              <a:buNone/>
              <a:defRPr/>
            </a:pPr>
            <a:r>
              <a:rPr lang="en-US" altLang="en-US" sz="2800" dirty="0"/>
              <a:t>Use your evidence base to encourage your senior leaders to </a:t>
            </a:r>
            <a:r>
              <a:rPr lang="en-US" altLang="en-US" sz="2800" b="1" dirty="0"/>
              <a:t>ask the right questions </a:t>
            </a:r>
            <a:r>
              <a:rPr lang="en-US" altLang="en-US" sz="2800" dirty="0"/>
              <a:t>and </a:t>
            </a:r>
            <a:r>
              <a:rPr lang="en-US" altLang="en-US" sz="2800" b="1" dirty="0"/>
              <a:t>find the right answers</a:t>
            </a:r>
            <a:r>
              <a:rPr lang="en-US" altLang="en-US" sz="2800" dirty="0"/>
              <a:t>. </a:t>
            </a:r>
          </a:p>
        </p:txBody>
      </p:sp>
      <p:pic>
        <p:nvPicPr>
          <p:cNvPr id="33796" name="Picture 4">
            <a:extLst>
              <a:ext uri="{FF2B5EF4-FFF2-40B4-BE49-F238E27FC236}">
                <a16:creationId xmlns:a16="http://schemas.microsoft.com/office/drawing/2014/main" id="{35024109-42A7-D8CF-DEA5-F434F9B7CC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bwMode="auto">
          <a:xfrm>
            <a:off x="6236472" y="2093976"/>
            <a:ext cx="320211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F125-5C67-F20B-9A5F-2F1E72D2995B}"/>
              </a:ext>
            </a:extLst>
          </p:cNvPr>
          <p:cNvSpPr>
            <a:spLocks noGrp="1"/>
          </p:cNvSpPr>
          <p:nvPr>
            <p:ph type="title"/>
          </p:nvPr>
        </p:nvSpPr>
        <p:spPr>
          <a:xfrm>
            <a:off x="681037" y="365125"/>
            <a:ext cx="8543925" cy="1325563"/>
          </a:xfrm>
        </p:spPr>
        <p:txBody>
          <a:bodyPr>
            <a:normAutofit/>
          </a:bodyPr>
          <a:lstStyle/>
          <a:p>
            <a:r>
              <a:rPr lang="en-US" sz="4000" dirty="0">
                <a:latin typeface="Calibri" panose="020F0502020204030204" pitchFamily="34" charset="0"/>
                <a:cs typeface="Calibri" panose="020F0502020204030204" pitchFamily="34" charset="0"/>
              </a:rPr>
              <a:t>Ask questions of your institution</a:t>
            </a:r>
          </a:p>
        </p:txBody>
      </p:sp>
      <p:sp>
        <p:nvSpPr>
          <p:cNvPr id="3" name="Content Placeholder 2">
            <a:extLst>
              <a:ext uri="{FF2B5EF4-FFF2-40B4-BE49-F238E27FC236}">
                <a16:creationId xmlns:a16="http://schemas.microsoft.com/office/drawing/2014/main" id="{3AC8D12E-DB1F-1039-F37E-63B1A705E072}"/>
              </a:ext>
            </a:extLst>
          </p:cNvPr>
          <p:cNvSpPr>
            <a:spLocks noGrp="1"/>
          </p:cNvSpPr>
          <p:nvPr>
            <p:ph idx="1"/>
          </p:nvPr>
        </p:nvSpPr>
        <p:spPr>
          <a:xfrm>
            <a:off x="681037" y="1929384"/>
            <a:ext cx="8543925" cy="4251960"/>
          </a:xfrm>
        </p:spPr>
        <p:txBody>
          <a:bodyPr>
            <a:normAutofit/>
          </a:bodyPr>
          <a:lstStyle/>
          <a:p>
            <a:pPr>
              <a:buFont typeface="+mj-lt"/>
              <a:buAutoNum type="arabicPeriod"/>
            </a:pPr>
            <a:r>
              <a:rPr lang="en-GB" sz="2000" dirty="0">
                <a:effectLst/>
                <a:latin typeface="Calibri" panose="020F0502020204030204" pitchFamily="34" charset="0"/>
                <a:cs typeface="Calibri" panose="020F0502020204030204" pitchFamily="34" charset="0"/>
              </a:rPr>
              <a:t> Has the institution fully articulated, within its own community, the values that underpin all areas of its scholarly activity? </a:t>
            </a:r>
          </a:p>
          <a:p>
            <a:pPr>
              <a:buFont typeface="+mj-lt"/>
              <a:buAutoNum type="arabicPeriod"/>
            </a:pPr>
            <a:r>
              <a:rPr lang="en-GB" sz="2000" dirty="0">
                <a:effectLst/>
                <a:latin typeface="Calibri" panose="020F0502020204030204" pitchFamily="34" charset="0"/>
                <a:cs typeface="Calibri" panose="020F0502020204030204" pitchFamily="34" charset="0"/>
              </a:rPr>
              <a:t> Has the institution expressed its scholarly values effectively to the full range of external stakeholders? </a:t>
            </a:r>
          </a:p>
          <a:p>
            <a:pPr>
              <a:buFont typeface="+mj-lt"/>
              <a:buAutoNum type="arabicPeriod"/>
            </a:pPr>
            <a:r>
              <a:rPr lang="en-GB" sz="2000" dirty="0">
                <a:effectLst/>
                <a:latin typeface="Calibri" panose="020F0502020204030204" pitchFamily="34" charset="0"/>
                <a:cs typeface="Calibri" panose="020F0502020204030204" pitchFamily="34" charset="0"/>
              </a:rPr>
              <a:t> Is the institution fully exploring and exploiting the synergies between different areas of scholarship, including the symbiotic relationship between research and education? </a:t>
            </a:r>
          </a:p>
          <a:p>
            <a:pPr>
              <a:buFont typeface="+mj-lt"/>
              <a:buAutoNum type="arabicPeriod"/>
            </a:pPr>
            <a:r>
              <a:rPr lang="en-GB" sz="2000" dirty="0">
                <a:effectLst/>
                <a:latin typeface="Calibri" panose="020F0502020204030204" pitchFamily="34" charset="0"/>
                <a:cs typeface="Calibri" panose="020F0502020204030204" pitchFamily="34" charset="0"/>
              </a:rPr>
              <a:t> Are opportunities and resources being made available for scholars whose main strengths are in building new bridges between apparently disparate areas? </a:t>
            </a:r>
          </a:p>
          <a:p>
            <a:pPr>
              <a:buFont typeface="+mj-lt"/>
              <a:buAutoNum type="arabicPeriod"/>
            </a:pPr>
            <a:r>
              <a:rPr lang="en-GB" sz="2000" dirty="0">
                <a:effectLst/>
                <a:latin typeface="Calibri" panose="020F0502020204030204" pitchFamily="34" charset="0"/>
                <a:cs typeface="Calibri" panose="020F0502020204030204" pitchFamily="34" charset="0"/>
              </a:rPr>
              <a:t> Has the institution reviewed organisational structures, job roles and promotion criteria to ensure that the full range of scholarship, including education-focused scholarship, is fostered and rewarded? </a:t>
            </a:r>
          </a:p>
        </p:txBody>
      </p:sp>
    </p:spTree>
    <p:extLst>
      <p:ext uri="{BB962C8B-B14F-4D97-AF65-F5344CB8AC3E}">
        <p14:creationId xmlns:p14="http://schemas.microsoft.com/office/powerpoint/2010/main" val="362391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F125-5C67-F20B-9A5F-2F1E72D2995B}"/>
              </a:ext>
            </a:extLst>
          </p:cNvPr>
          <p:cNvSpPr>
            <a:spLocks noGrp="1"/>
          </p:cNvSpPr>
          <p:nvPr>
            <p:ph type="title"/>
          </p:nvPr>
        </p:nvSpPr>
        <p:spPr>
          <a:xfrm>
            <a:off x="681037" y="365125"/>
            <a:ext cx="8543925" cy="1325563"/>
          </a:xfrm>
        </p:spPr>
        <p:txBody>
          <a:bodyPr>
            <a:normAutofit/>
          </a:bodyPr>
          <a:lstStyle/>
          <a:p>
            <a:r>
              <a:rPr lang="en-US" sz="3600" dirty="0">
                <a:latin typeface="Calibri" panose="020F0502020204030204" pitchFamily="34" charset="0"/>
                <a:cs typeface="Calibri" panose="020F0502020204030204" pitchFamily="34" charset="0"/>
              </a:rPr>
              <a:t>Ask </a:t>
            </a:r>
            <a:r>
              <a:rPr lang="en-US" sz="3600" i="1" dirty="0">
                <a:latin typeface="Calibri" panose="020F0502020204030204" pitchFamily="34" charset="0"/>
                <a:cs typeface="Calibri" panose="020F0502020204030204" pitchFamily="34" charset="0"/>
              </a:rPr>
              <a:t>more</a:t>
            </a:r>
            <a:r>
              <a:rPr lang="en-US" sz="3600" dirty="0">
                <a:latin typeface="Calibri" panose="020F0502020204030204" pitchFamily="34" charset="0"/>
                <a:cs typeface="Calibri" panose="020F0502020204030204" pitchFamily="34" charset="0"/>
              </a:rPr>
              <a:t> questions of your institution</a:t>
            </a:r>
          </a:p>
        </p:txBody>
      </p:sp>
      <p:sp>
        <p:nvSpPr>
          <p:cNvPr id="3" name="Content Placeholder 2">
            <a:extLst>
              <a:ext uri="{FF2B5EF4-FFF2-40B4-BE49-F238E27FC236}">
                <a16:creationId xmlns:a16="http://schemas.microsoft.com/office/drawing/2014/main" id="{3AC8D12E-DB1F-1039-F37E-63B1A705E072}"/>
              </a:ext>
            </a:extLst>
          </p:cNvPr>
          <p:cNvSpPr>
            <a:spLocks noGrp="1"/>
          </p:cNvSpPr>
          <p:nvPr>
            <p:ph idx="1"/>
          </p:nvPr>
        </p:nvSpPr>
        <p:spPr>
          <a:xfrm>
            <a:off x="681037" y="1929383"/>
            <a:ext cx="8543925" cy="4563491"/>
          </a:xfrm>
        </p:spPr>
        <p:txBody>
          <a:bodyPr>
            <a:normAutofit/>
          </a:bodyPr>
          <a:lstStyle/>
          <a:p>
            <a:pPr marL="0" indent="0">
              <a:buNone/>
            </a:pPr>
            <a:r>
              <a:rPr lang="en-GB" sz="2000" dirty="0">
                <a:latin typeface="Calibri" panose="020F0502020204030204" pitchFamily="34" charset="0"/>
                <a:cs typeface="Calibri" panose="020F0502020204030204" pitchFamily="34" charset="0"/>
              </a:rPr>
              <a:t>6.</a:t>
            </a:r>
            <a:r>
              <a:rPr lang="en-GB" sz="2000" dirty="0">
                <a:effectLst/>
                <a:latin typeface="Calibri" panose="020F0502020204030204" pitchFamily="34" charset="0"/>
                <a:cs typeface="Calibri" panose="020F0502020204030204" pitchFamily="34" charset="0"/>
              </a:rPr>
              <a:t>  Does the institution recognise fully the value of scholarship expressed through non-traditional modes of communication? </a:t>
            </a:r>
            <a:endParaRPr lang="en-GB" sz="2000" dirty="0">
              <a:latin typeface="Calibri" panose="020F0502020204030204" pitchFamily="34" charset="0"/>
              <a:cs typeface="Calibri" panose="020F0502020204030204" pitchFamily="34" charset="0"/>
            </a:endParaRPr>
          </a:p>
          <a:p>
            <a:pPr marL="0" indent="0">
              <a:buNone/>
            </a:pPr>
            <a:r>
              <a:rPr lang="en-GB" sz="2000" dirty="0">
                <a:effectLst/>
                <a:latin typeface="Calibri" panose="020F0502020204030204" pitchFamily="34" charset="0"/>
                <a:cs typeface="Calibri" panose="020F0502020204030204" pitchFamily="34" charset="0"/>
              </a:rPr>
              <a:t>7. Is scholarly leadership, including education-focused leadership, fully recognised, developed and rewarded? </a:t>
            </a:r>
            <a:endParaRPr lang="en-GB" sz="2000" dirty="0">
              <a:latin typeface="Calibri" panose="020F0502020204030204" pitchFamily="34" charset="0"/>
              <a:cs typeface="Calibri" panose="020F0502020204030204" pitchFamily="34" charset="0"/>
            </a:endParaRPr>
          </a:p>
          <a:p>
            <a:pPr marL="0" indent="0">
              <a:buNone/>
            </a:pPr>
            <a:r>
              <a:rPr lang="en-GB" sz="2000" dirty="0">
                <a:effectLst/>
                <a:latin typeface="Calibri" panose="020F0502020204030204" pitchFamily="34" charset="0"/>
                <a:cs typeface="Calibri" panose="020F0502020204030204" pitchFamily="34" charset="0"/>
              </a:rPr>
              <a:t>8. Is sufficient resource, including time, made available for all scholars to engage in academic/professional development, throughout their careers? </a:t>
            </a:r>
            <a:endParaRPr lang="en-GB" sz="2000" dirty="0">
              <a:latin typeface="Calibri" panose="020F0502020204030204" pitchFamily="34" charset="0"/>
              <a:cs typeface="Calibri" panose="020F0502020204030204" pitchFamily="34" charset="0"/>
            </a:endParaRPr>
          </a:p>
          <a:p>
            <a:pPr marL="0" indent="0">
              <a:buNone/>
            </a:pPr>
            <a:r>
              <a:rPr lang="en-GB" sz="2000" dirty="0">
                <a:effectLst/>
                <a:latin typeface="Calibri" panose="020F0502020204030204" pitchFamily="34" charset="0"/>
                <a:cs typeface="Calibri" panose="020F0502020204030204" pitchFamily="34" charset="0"/>
              </a:rPr>
              <a:t>9. Does the institution explicitly draw on scholarly values and evidence-based enquiry when making decisions about its own practices and plans? </a:t>
            </a:r>
          </a:p>
          <a:p>
            <a:pPr marL="0" indent="0">
              <a:buNone/>
            </a:pPr>
            <a:r>
              <a:rPr lang="en-GB" sz="2000" dirty="0">
                <a:latin typeface="Calibri" panose="020F0502020204030204" pitchFamily="34" charset="0"/>
                <a:cs typeface="Calibri" panose="020F0502020204030204" pitchFamily="34" charset="0"/>
              </a:rPr>
              <a:t>10. </a:t>
            </a:r>
            <a:r>
              <a:rPr lang="en-GB" sz="2000" dirty="0">
                <a:effectLst/>
                <a:latin typeface="Calibri" panose="020F0502020204030204" pitchFamily="34" charset="0"/>
                <a:cs typeface="Calibri" panose="020F0502020204030204" pitchFamily="34" charset="0"/>
              </a:rPr>
              <a:t>Do students at all levels of the curriculum engage fully as partners in the institution’s scholarship, both contributing to and benefiting from its impact on local communities, professional practices and wider society? </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						(Fung 2017; Fung and Gordon 2016)</a:t>
            </a:r>
          </a:p>
        </p:txBody>
      </p:sp>
    </p:spTree>
    <p:extLst>
      <p:ext uri="{BB962C8B-B14F-4D97-AF65-F5344CB8AC3E}">
        <p14:creationId xmlns:p14="http://schemas.microsoft.com/office/powerpoint/2010/main" val="357069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6B0DB-61DD-3675-61B0-DDBDC5BC5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7F40E-6FF2-21D8-BA15-D68E443B2C28}"/>
              </a:ext>
            </a:extLst>
          </p:cNvPr>
          <p:cNvSpPr>
            <a:spLocks noGrp="1"/>
          </p:cNvSpPr>
          <p:nvPr>
            <p:ph type="title"/>
          </p:nvPr>
        </p:nvSpPr>
        <p:spPr>
          <a:xfrm>
            <a:off x="5214408" y="490537"/>
            <a:ext cx="4299476" cy="1628775"/>
          </a:xfrm>
        </p:spPr>
        <p:txBody>
          <a:bodyPr anchor="b">
            <a:normAutofit/>
          </a:bodyPr>
          <a:lstStyle/>
          <a:p>
            <a:r>
              <a:rPr lang="en-US" sz="3600" dirty="0">
                <a:latin typeface="Calibri" panose="020F0502020204030204" pitchFamily="34" charset="0"/>
                <a:cs typeface="Calibri" panose="020F0502020204030204" pitchFamily="34" charset="0"/>
              </a:rPr>
              <a:t>Scholarship reviewed</a:t>
            </a:r>
          </a:p>
        </p:txBody>
      </p:sp>
      <p:pic>
        <p:nvPicPr>
          <p:cNvPr id="4" name="Picture 3" descr="A group of people sitting in chairs&#10;&#10;Description automatically generated">
            <a:extLst>
              <a:ext uri="{FF2B5EF4-FFF2-40B4-BE49-F238E27FC236}">
                <a16:creationId xmlns:a16="http://schemas.microsoft.com/office/drawing/2014/main" id="{27F3B989-14FC-FAF2-F409-418C12F616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87"/>
            <a:ext cx="4952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19D43425-6673-6671-4B0B-628F3E265545}"/>
              </a:ext>
            </a:extLst>
          </p:cNvPr>
          <p:cNvSpPr>
            <a:spLocks noGrp="1"/>
          </p:cNvSpPr>
          <p:nvPr>
            <p:ph idx="1"/>
          </p:nvPr>
        </p:nvSpPr>
        <p:spPr>
          <a:xfrm>
            <a:off x="5214408" y="2614612"/>
            <a:ext cx="4405080" cy="4005644"/>
          </a:xfrm>
        </p:spPr>
        <p:txBody>
          <a:bodyPr>
            <a:normAutofit lnSpcReduction="10000"/>
          </a:bodyPr>
          <a:lstStyle/>
          <a:p>
            <a:pPr marL="0" indent="0">
              <a:buNone/>
            </a:pPr>
            <a:r>
              <a:rPr lang="en-GB" sz="2800" dirty="0">
                <a:effectLst/>
                <a:latin typeface="Calibri" panose="020F0502020204030204" pitchFamily="34" charset="0"/>
                <a:cs typeface="Calibri" panose="020F0502020204030204" pitchFamily="34" charset="0"/>
              </a:rPr>
              <a:t>‘Scholarship’ signifies the principled space that connects integrity, research, teaching, learning, personal development and contribution to the world. </a:t>
            </a:r>
          </a:p>
          <a:p>
            <a:pPr marL="0" indent="0">
              <a:buNone/>
            </a:pPr>
            <a:r>
              <a:rPr lang="en-GB" sz="2800" dirty="0">
                <a:effectLst/>
                <a:latin typeface="Calibri" panose="020F0502020204030204" pitchFamily="34" charset="0"/>
                <a:cs typeface="Calibri" panose="020F0502020204030204" pitchFamily="34" charset="0"/>
              </a:rPr>
              <a:t>Scholarship enables scholars to speak, no matter who they are.</a:t>
            </a:r>
            <a:r>
              <a:rPr lang="en-GB" sz="1800" dirty="0">
                <a:effectLst/>
                <a:latin typeface="Calibri" panose="020F0502020204030204" pitchFamily="34" charset="0"/>
                <a:cs typeface="Calibri" panose="020F0502020204030204" pitchFamily="34" charset="0"/>
              </a:rPr>
              <a:t>	</a:t>
            </a:r>
          </a:p>
          <a:p>
            <a:pPr marL="0" indent="0">
              <a:buNone/>
            </a:pPr>
            <a:r>
              <a:rPr lang="en-GB" sz="1800" dirty="0">
                <a:latin typeface="Calibri" panose="020F0502020204030204" pitchFamily="34" charset="0"/>
                <a:cs typeface="Calibri" panose="020F0502020204030204" pitchFamily="34" charset="0"/>
              </a:rPr>
              <a:t>							</a:t>
            </a:r>
            <a:r>
              <a:rPr lang="en-GB" sz="2400" dirty="0">
                <a:effectLst/>
                <a:latin typeface="Calibri" panose="020F0502020204030204" pitchFamily="34" charset="0"/>
                <a:cs typeface="Calibri" panose="020F0502020204030204" pitchFamily="34" charset="0"/>
              </a:rPr>
              <a:t>(Fung 2017, p105)</a:t>
            </a:r>
            <a:endParaRPr lang="en-GB" sz="2400" dirty="0">
              <a:latin typeface="Calibri" panose="020F0502020204030204" pitchFamily="34" charset="0"/>
              <a:cs typeface="Calibri" panose="020F0502020204030204" pitchFamily="34" charset="0"/>
            </a:endParaRPr>
          </a:p>
          <a:p>
            <a:pPr marL="0" indent="0">
              <a:buNone/>
            </a:pPr>
            <a:endParaRPr lang="en-GB" sz="1600" dirty="0"/>
          </a:p>
          <a:p>
            <a:endParaRPr lang="en-US" sz="1600" dirty="0"/>
          </a:p>
        </p:txBody>
      </p:sp>
    </p:spTree>
    <p:extLst>
      <p:ext uri="{BB962C8B-B14F-4D97-AF65-F5344CB8AC3E}">
        <p14:creationId xmlns:p14="http://schemas.microsoft.com/office/powerpoint/2010/main" val="138615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09AA9260-746B-2BC1-ACE5-0719F8AA1B0E}"/>
              </a:ext>
            </a:extLst>
          </p:cNvPr>
          <p:cNvSpPr txBox="1">
            <a:spLocks noChangeArrowheads="1"/>
          </p:cNvSpPr>
          <p:nvPr/>
        </p:nvSpPr>
        <p:spPr bwMode="auto">
          <a:xfrm>
            <a:off x="4603107" y="574965"/>
            <a:ext cx="4753750" cy="3558123"/>
          </a:xfrm>
          <a:prstGeom prst="rect">
            <a:avLst/>
          </a:prstGeom>
        </p:spPr>
        <p:txBody>
          <a:bodyPr vert="horz" lIns="91440" tIns="45720" rIns="91440" bIns="45720" rtlCol="0" anchor="t">
            <a:no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DISCUSSION</a:t>
            </a:r>
          </a:p>
          <a:p>
            <a:pPr>
              <a:buNone/>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Strength-based scholarship and ‘good’ education: </a:t>
            </a:r>
          </a:p>
          <a:p>
            <a:pPr>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Developing ourselves and the university</a:t>
            </a:r>
          </a:p>
        </p:txBody>
      </p:sp>
      <p:pic>
        <p:nvPicPr>
          <p:cNvPr id="3076" name="Picture 1" descr="002 Swiss Alps.jpg">
            <a:extLst>
              <a:ext uri="{FF2B5EF4-FFF2-40B4-BE49-F238E27FC236}">
                <a16:creationId xmlns:a16="http://schemas.microsoft.com/office/drawing/2014/main" id="{788B784F-7182-3F88-6158-A1D6AAD35FC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auto">
          <a:xfrm>
            <a:off x="20" y="10"/>
            <a:ext cx="41853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F5694110-A96C-1FC2-C1AB-07FD04A47388}"/>
              </a:ext>
            </a:extLst>
          </p:cNvPr>
          <p:cNvSpPr>
            <a:spLocks noGrp="1"/>
          </p:cNvSpPr>
          <p:nvPr>
            <p:ph idx="1"/>
          </p:nvPr>
        </p:nvSpPr>
        <p:spPr>
          <a:xfrm>
            <a:off x="4768202" y="5193792"/>
            <a:ext cx="4423560" cy="1377696"/>
          </a:xfrm>
        </p:spPr>
        <p:txBody>
          <a:bodyPr vert="horz" lIns="91440" tIns="45720" rIns="91440" bIns="45720" rtlCol="0">
            <a:normAutofit lnSpcReduction="10000"/>
          </a:bodyPr>
          <a:lstStyle/>
          <a:p>
            <a:pPr marL="0" indent="-228600" defTabSz="914400" fontAlgn="auto">
              <a:spcAft>
                <a:spcPts val="0"/>
              </a:spcAft>
              <a:defRPr/>
            </a:pPr>
            <a:endParaRPr lang="en-US" sz="1800" dirty="0"/>
          </a:p>
          <a:p>
            <a:pPr marL="0" indent="0" defTabSz="914400" fontAlgn="auto">
              <a:spcAft>
                <a:spcPts val="0"/>
              </a:spcAft>
              <a:buNone/>
              <a:defRPr/>
            </a:pPr>
            <a:r>
              <a:rPr lang="en-US" sz="3800" dirty="0"/>
              <a:t>Prof Dilly Fung</a:t>
            </a:r>
          </a:p>
          <a:p>
            <a:pPr marL="0" indent="0" defTabSz="914400" fontAlgn="auto">
              <a:spcAft>
                <a:spcPts val="0"/>
              </a:spcAft>
              <a:buNone/>
              <a:defRPr/>
            </a:pPr>
            <a:r>
              <a:rPr lang="en-US" sz="3200" dirty="0"/>
              <a:t>@</a:t>
            </a:r>
            <a:r>
              <a:rPr lang="en-US" sz="3200" dirty="0" err="1"/>
              <a:t>DevonDilly</a:t>
            </a:r>
            <a:endParaRPr lang="en-US" sz="3200" dirty="0"/>
          </a:p>
        </p:txBody>
      </p:sp>
      <p:sp>
        <p:nvSpPr>
          <p:cNvPr id="3" name="TextBox 2">
            <a:extLst>
              <a:ext uri="{FF2B5EF4-FFF2-40B4-BE49-F238E27FC236}">
                <a16:creationId xmlns:a16="http://schemas.microsoft.com/office/drawing/2014/main" id="{883ABDD7-2A93-E057-8963-7DCFA81D2C77}"/>
              </a:ext>
            </a:extLst>
          </p:cNvPr>
          <p:cNvSpPr txBox="1"/>
          <p:nvPr/>
        </p:nvSpPr>
        <p:spPr>
          <a:xfrm>
            <a:off x="4768202" y="4270462"/>
            <a:ext cx="4423560" cy="923330"/>
          </a:xfrm>
          <a:prstGeom prst="rect">
            <a:avLst/>
          </a:prstGeom>
          <a:noFill/>
        </p:spPr>
        <p:txBody>
          <a:bodyPr wrap="square" rtlCol="0">
            <a:spAutoFit/>
          </a:bodyPr>
          <a:lstStyle/>
          <a:p>
            <a:r>
              <a:rPr lang="en-US" dirty="0"/>
              <a:t>Open University</a:t>
            </a:r>
          </a:p>
          <a:p>
            <a:r>
              <a:rPr lang="en-US" dirty="0" err="1"/>
              <a:t>eSTEeM</a:t>
            </a:r>
            <a:r>
              <a:rPr lang="en-US" dirty="0"/>
              <a:t> Conference</a:t>
            </a:r>
          </a:p>
          <a:p>
            <a:r>
              <a:rPr lang="en-US" dirty="0"/>
              <a:t>April 2024</a:t>
            </a:r>
          </a:p>
        </p:txBody>
      </p:sp>
    </p:spTree>
    <p:extLst>
      <p:ext uri="{BB962C8B-B14F-4D97-AF65-F5344CB8AC3E}">
        <p14:creationId xmlns:p14="http://schemas.microsoft.com/office/powerpoint/2010/main" val="75917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04783874-6B1B-EDB4-CD1A-E98B3682087D}"/>
              </a:ext>
            </a:extLst>
          </p:cNvPr>
          <p:cNvSpPr>
            <a:spLocks noGrp="1" noChangeArrowheads="1"/>
          </p:cNvSpPr>
          <p:nvPr>
            <p:ph type="title"/>
          </p:nvPr>
        </p:nvSpPr>
        <p:spPr bwMode="auto">
          <a:xfrm>
            <a:off x="257175" y="321501"/>
            <a:ext cx="7815136" cy="611188"/>
          </a:xfrm>
        </p:spPr>
        <p:txBody>
          <a:bodyPr wrap="square" numCol="1"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References</a:t>
            </a:r>
          </a:p>
        </p:txBody>
      </p:sp>
      <p:sp>
        <p:nvSpPr>
          <p:cNvPr id="50178" name="Content Placeholder 2">
            <a:extLst>
              <a:ext uri="{FF2B5EF4-FFF2-40B4-BE49-F238E27FC236}">
                <a16:creationId xmlns:a16="http://schemas.microsoft.com/office/drawing/2014/main" id="{D0F8AD3A-D80C-E359-975C-79EE528DC9BF}"/>
              </a:ext>
            </a:extLst>
          </p:cNvPr>
          <p:cNvSpPr>
            <a:spLocks noGrp="1" noChangeArrowheads="1"/>
          </p:cNvSpPr>
          <p:nvPr>
            <p:ph idx="1"/>
          </p:nvPr>
        </p:nvSpPr>
        <p:spPr>
          <a:xfrm>
            <a:off x="257175" y="1162748"/>
            <a:ext cx="9391650" cy="4762563"/>
          </a:xfrm>
        </p:spPr>
        <p:txBody>
          <a:bodyPr>
            <a:normAutofit/>
          </a:bodyPr>
          <a:lstStyle/>
          <a:p>
            <a:pPr marL="0" indent="0" fontAlgn="auto">
              <a:spcAft>
                <a:spcPts val="0"/>
              </a:spcAft>
              <a:buFontTx/>
              <a:buNone/>
              <a:defRPr/>
            </a:pPr>
            <a:r>
              <a:rPr lang="en-US" altLang="en-US" sz="2000" b="1" dirty="0"/>
              <a:t>Boyer, E. L. (1990) </a:t>
            </a:r>
            <a:r>
              <a:rPr lang="en-US" altLang="en-US" sz="2000" i="1" dirty="0"/>
              <a:t>Scholarship reconsidered: Priorities of the professoriate</a:t>
            </a:r>
            <a:r>
              <a:rPr lang="en-US" altLang="en-US" sz="2000" dirty="0"/>
              <a:t>. Princeton, N.J: Carnegie Foundation for the Advancement of Teaching </a:t>
            </a:r>
            <a:r>
              <a:rPr lang="en-US" altLang="en-US" sz="2000" dirty="0">
                <a:hlinkClick r:id="rId2"/>
              </a:rPr>
              <a:t>https://depts.washington.edu/gs630/Spring/Boyer.pdf</a:t>
            </a:r>
            <a:r>
              <a:rPr lang="en-US" altLang="en-US" sz="2000" dirty="0"/>
              <a:t> </a:t>
            </a:r>
          </a:p>
          <a:p>
            <a:pPr marL="0" indent="0" fontAlgn="auto">
              <a:spcAft>
                <a:spcPts val="0"/>
              </a:spcAft>
              <a:buFontTx/>
              <a:buNone/>
              <a:defRPr/>
            </a:pPr>
            <a:r>
              <a:rPr lang="en-US" altLang="en-US" sz="2000" b="1" dirty="0"/>
              <a:t>Fairfield, P. ed. (2011) </a:t>
            </a:r>
            <a:r>
              <a:rPr lang="en-US" altLang="en-US" sz="2000" i="1" dirty="0"/>
              <a:t>Education, Dialogue and Hermeneutics.</a:t>
            </a:r>
            <a:r>
              <a:rPr lang="en-US" altLang="en-US" sz="2000" dirty="0"/>
              <a:t> London: Continuum.</a:t>
            </a:r>
          </a:p>
          <a:p>
            <a:pPr marL="0" indent="0">
              <a:buNone/>
            </a:pPr>
            <a:r>
              <a:rPr lang="en-US" altLang="en-US" sz="2000" b="1" dirty="0">
                <a:latin typeface="+mn-lt"/>
                <a:ea typeface="ＭＳ Ｐゴシック" panose="020B0600070205080204" pitchFamily="34" charset="-128"/>
              </a:rPr>
              <a:t>Fung, Dilly (2017) </a:t>
            </a:r>
            <a:r>
              <a:rPr lang="en-US" altLang="en-US" sz="2000" i="1" dirty="0">
                <a:latin typeface="+mn-lt"/>
                <a:ea typeface="ＭＳ Ｐゴシック" panose="020B0600070205080204" pitchFamily="34" charset="-128"/>
              </a:rPr>
              <a:t>A Connected Curriculum for Higher Education </a:t>
            </a:r>
            <a:r>
              <a:rPr lang="en-US" altLang="en-US" sz="2000" dirty="0">
                <a:latin typeface="+mn-lt"/>
                <a:ea typeface="ＭＳ Ｐゴシック" panose="020B0600070205080204" pitchFamily="34" charset="-128"/>
              </a:rPr>
              <a:t>London: UCL Press </a:t>
            </a:r>
            <a:r>
              <a:rPr lang="en-US" altLang="en-US" sz="2000" dirty="0">
                <a:latin typeface="+mn-lt"/>
                <a:ea typeface="ＭＳ Ｐゴシック" panose="020B0600070205080204" pitchFamily="34" charset="-128"/>
                <a:hlinkClick r:id="rId3"/>
              </a:rPr>
              <a:t>http://discovery.ucl.ac.uk/1558776/1/A-Connected-Curriculum-for-Higher-Education.pdf</a:t>
            </a:r>
            <a:endParaRPr lang="en-US" altLang="en-US" sz="2000" dirty="0">
              <a:latin typeface="+mn-lt"/>
              <a:ea typeface="ＭＳ Ｐゴシック" panose="020B0600070205080204" pitchFamily="34" charset="-128"/>
            </a:endParaRPr>
          </a:p>
          <a:p>
            <a:pPr marL="0" indent="0" fontAlgn="auto">
              <a:spcAft>
                <a:spcPts val="0"/>
              </a:spcAft>
              <a:buNone/>
              <a:defRPr/>
            </a:pPr>
            <a:r>
              <a:rPr lang="en-GB" sz="2000" b="1" dirty="0">
                <a:effectLst/>
              </a:rPr>
              <a:t>Di</a:t>
            </a:r>
            <a:r>
              <a:rPr lang="en-GB" sz="2000" b="1" dirty="0">
                <a:effectLst/>
                <a:cs typeface="Calibri" panose="020F0502020204030204" pitchFamily="34" charset="0"/>
              </a:rPr>
              <a:t>lly </a:t>
            </a:r>
            <a:r>
              <a:rPr lang="en-GB" sz="2000" b="1" dirty="0">
                <a:effectLst/>
                <a:latin typeface="Calibri" panose="020F0502020204030204" pitchFamily="34" charset="0"/>
                <a:cs typeface="Calibri" panose="020F0502020204030204" pitchFamily="34" charset="0"/>
              </a:rPr>
              <a:t>Fung (2017</a:t>
            </a:r>
            <a:r>
              <a:rPr lang="en-GB" sz="2000" dirty="0">
                <a:effectLst/>
                <a:latin typeface="Calibri" panose="020F0502020204030204" pitchFamily="34" charset="0"/>
                <a:cs typeface="Calibri" panose="020F0502020204030204" pitchFamily="34" charset="0"/>
              </a:rPr>
              <a:t>) Strength-based scholarship and good education: The scholarship circle, Innovations in Education and Teaching International, 54:2, 101-110, DOI: 10.1080/14703297.2016.1257951</a:t>
            </a:r>
          </a:p>
          <a:p>
            <a:pPr marL="0" indent="0" fontAlgn="auto">
              <a:spcAft>
                <a:spcPts val="0"/>
              </a:spcAft>
              <a:buNone/>
              <a:defRPr/>
            </a:pPr>
            <a:r>
              <a:rPr lang="en-GB" sz="1800" dirty="0">
                <a:effectLst/>
                <a:latin typeface="OpenSans"/>
                <a:hlinkClick r:id="rId4"/>
              </a:rPr>
              <a:t>https://doi.org/10.1080/14703297.2016.1257951</a:t>
            </a:r>
            <a:r>
              <a:rPr lang="en-GB" sz="2000" dirty="0">
                <a:effectLst/>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marL="0" indent="0" fontAlgn="auto">
              <a:spcAft>
                <a:spcPts val="0"/>
              </a:spcAft>
              <a:buNone/>
              <a:defRPr/>
            </a:pPr>
            <a:r>
              <a:rPr lang="en-US" altLang="en-US" sz="2000" b="1" dirty="0">
                <a:latin typeface="Calibri" panose="020F0502020204030204" pitchFamily="34" charset="0"/>
                <a:cs typeface="Calibri" panose="020F0502020204030204" pitchFamily="34" charset="0"/>
              </a:rPr>
              <a:t>Gadamer, H.-G. (2004) </a:t>
            </a:r>
            <a:r>
              <a:rPr lang="en-US" altLang="en-US" sz="2000" i="1" dirty="0">
                <a:latin typeface="Calibri" panose="020F0502020204030204" pitchFamily="34" charset="0"/>
                <a:cs typeface="Calibri" panose="020F0502020204030204" pitchFamily="34" charset="0"/>
              </a:rPr>
              <a:t>Truth and Method</a:t>
            </a:r>
            <a:r>
              <a:rPr lang="en-US" altLang="en-US" sz="2000" dirty="0">
                <a:latin typeface="Calibri" panose="020F0502020204030204" pitchFamily="34" charset="0"/>
                <a:cs typeface="Calibri" panose="020F0502020204030204" pitchFamily="34" charset="0"/>
              </a:rPr>
              <a:t> (Second, Revised ed.). (J. W. Marshall, Trans.) London and New York: Continuum.</a:t>
            </a:r>
          </a:p>
          <a:p>
            <a:pPr marL="0" indent="0" fontAlgn="auto">
              <a:spcAft>
                <a:spcPts val="0"/>
              </a:spcAft>
              <a:buFontTx/>
              <a:buNone/>
              <a:defRPr/>
            </a:pPr>
            <a:endParaRPr lang="en-US" altLang="en-US" sz="2400" dirty="0"/>
          </a:p>
          <a:p>
            <a:pPr marL="0" indent="0" fontAlgn="auto">
              <a:spcAft>
                <a:spcPts val="0"/>
              </a:spcAft>
              <a:buFontTx/>
              <a:buNone/>
              <a:defRPr/>
            </a:pPr>
            <a:endParaRPr lang="en-US" altLang="en-US" sz="2400" dirty="0"/>
          </a:p>
          <a:p>
            <a:pPr marL="0" indent="0" fontAlgn="auto">
              <a:spcAft>
                <a:spcPts val="0"/>
              </a:spcAft>
              <a:buFontTx/>
              <a:buNone/>
              <a:defRPr/>
            </a:pPr>
            <a:endParaRPr lang="en-GB" altLang="en-US" sz="2400" dirty="0"/>
          </a:p>
          <a:p>
            <a:pPr marL="0" indent="0" fontAlgn="auto">
              <a:spcAft>
                <a:spcPts val="0"/>
              </a:spcAft>
              <a:buFontTx/>
              <a:buNone/>
              <a:defRPr/>
            </a:pP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F7714-6D4E-CBFB-5319-3AAB6D32E28C}"/>
              </a:ext>
            </a:extLst>
          </p:cNvPr>
          <p:cNvSpPr>
            <a:spLocks noGrp="1"/>
          </p:cNvSpPr>
          <p:nvPr>
            <p:ph type="title"/>
          </p:nvPr>
        </p:nvSpPr>
        <p:spPr>
          <a:xfrm>
            <a:off x="512635" y="640080"/>
            <a:ext cx="3915347" cy="1481328"/>
          </a:xfrm>
        </p:spPr>
        <p:txBody>
          <a:bodyPr anchor="b">
            <a:normAutofit/>
          </a:bodyPr>
          <a:lstStyle/>
          <a:p>
            <a:pPr fontAlgn="auto">
              <a:spcAft>
                <a:spcPts val="0"/>
              </a:spcAft>
              <a:defRPr/>
            </a:pPr>
            <a:r>
              <a:rPr lang="en-US" sz="2800" dirty="0">
                <a:latin typeface="+mn-lt"/>
              </a:rPr>
              <a:t>Scholarships of discovery, integration, application and teaching</a:t>
            </a:r>
            <a:endParaRPr lang="en-US" sz="2700" dirty="0">
              <a:latin typeface="Calibri" panose="020F0502020204030204" pitchFamily="34" charset="0"/>
              <a:cs typeface="Calibri" panose="020F0502020204030204" pitchFamily="34" charset="0"/>
            </a:endParaRPr>
          </a:p>
        </p:txBody>
      </p:sp>
      <p:sp>
        <p:nvSpPr>
          <p:cNvPr id="615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663" y="2372868"/>
            <a:ext cx="2644765" cy="18288"/>
          </a:xfrm>
          <a:custGeom>
            <a:avLst/>
            <a:gdLst>
              <a:gd name="connsiteX0" fmla="*/ 0 w 2644765"/>
              <a:gd name="connsiteY0" fmla="*/ 0 h 18288"/>
              <a:gd name="connsiteX1" fmla="*/ 634744 w 2644765"/>
              <a:gd name="connsiteY1" fmla="*/ 0 h 18288"/>
              <a:gd name="connsiteX2" fmla="*/ 1295935 w 2644765"/>
              <a:gd name="connsiteY2" fmla="*/ 0 h 18288"/>
              <a:gd name="connsiteX3" fmla="*/ 1957126 w 2644765"/>
              <a:gd name="connsiteY3" fmla="*/ 0 h 18288"/>
              <a:gd name="connsiteX4" fmla="*/ 2644765 w 2644765"/>
              <a:gd name="connsiteY4" fmla="*/ 0 h 18288"/>
              <a:gd name="connsiteX5" fmla="*/ 2644765 w 2644765"/>
              <a:gd name="connsiteY5" fmla="*/ 18288 h 18288"/>
              <a:gd name="connsiteX6" fmla="*/ 1983574 w 2644765"/>
              <a:gd name="connsiteY6" fmla="*/ 18288 h 18288"/>
              <a:gd name="connsiteX7" fmla="*/ 1375278 w 2644765"/>
              <a:gd name="connsiteY7" fmla="*/ 18288 h 18288"/>
              <a:gd name="connsiteX8" fmla="*/ 766982 w 2644765"/>
              <a:gd name="connsiteY8" fmla="*/ 18288 h 18288"/>
              <a:gd name="connsiteX9" fmla="*/ 0 w 2644765"/>
              <a:gd name="connsiteY9" fmla="*/ 18288 h 18288"/>
              <a:gd name="connsiteX10" fmla="*/ 0 w 2644765"/>
              <a:gd name="connsiteY10" fmla="*/ 0 h 18288"/>
              <a:gd name="connsiteX0" fmla="*/ 0 w 2644765"/>
              <a:gd name="connsiteY0" fmla="*/ 0 h 18288"/>
              <a:gd name="connsiteX1" fmla="*/ 634744 w 2644765"/>
              <a:gd name="connsiteY1" fmla="*/ 0 h 18288"/>
              <a:gd name="connsiteX2" fmla="*/ 1216592 w 2644765"/>
              <a:gd name="connsiteY2" fmla="*/ 0 h 18288"/>
              <a:gd name="connsiteX3" fmla="*/ 1930678 w 2644765"/>
              <a:gd name="connsiteY3" fmla="*/ 0 h 18288"/>
              <a:gd name="connsiteX4" fmla="*/ 2644765 w 2644765"/>
              <a:gd name="connsiteY4" fmla="*/ 0 h 18288"/>
              <a:gd name="connsiteX5" fmla="*/ 2644765 w 2644765"/>
              <a:gd name="connsiteY5" fmla="*/ 18288 h 18288"/>
              <a:gd name="connsiteX6" fmla="*/ 2036469 w 2644765"/>
              <a:gd name="connsiteY6" fmla="*/ 18288 h 18288"/>
              <a:gd name="connsiteX7" fmla="*/ 1428173 w 2644765"/>
              <a:gd name="connsiteY7" fmla="*/ 18288 h 18288"/>
              <a:gd name="connsiteX8" fmla="*/ 714087 w 2644765"/>
              <a:gd name="connsiteY8" fmla="*/ 18288 h 18288"/>
              <a:gd name="connsiteX9" fmla="*/ 0 w 2644765"/>
              <a:gd name="connsiteY9" fmla="*/ 18288 h 18288"/>
              <a:gd name="connsiteX10" fmla="*/ 0 w 264476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765" h="18288" fill="none" extrusionOk="0">
                <a:moveTo>
                  <a:pt x="0" y="0"/>
                </a:moveTo>
                <a:cubicBezTo>
                  <a:pt x="155170" y="-12935"/>
                  <a:pt x="497893" y="41333"/>
                  <a:pt x="634744" y="0"/>
                </a:cubicBezTo>
                <a:cubicBezTo>
                  <a:pt x="792795" y="-25298"/>
                  <a:pt x="1105880" y="-57060"/>
                  <a:pt x="1295935" y="0"/>
                </a:cubicBezTo>
                <a:cubicBezTo>
                  <a:pt x="1492000" y="13153"/>
                  <a:pt x="1777475" y="4372"/>
                  <a:pt x="1957126" y="0"/>
                </a:cubicBezTo>
                <a:cubicBezTo>
                  <a:pt x="2091279" y="-26310"/>
                  <a:pt x="2317736" y="-20770"/>
                  <a:pt x="2644765" y="0"/>
                </a:cubicBezTo>
                <a:cubicBezTo>
                  <a:pt x="2644632" y="8366"/>
                  <a:pt x="2643809" y="10017"/>
                  <a:pt x="2644765" y="18288"/>
                </a:cubicBezTo>
                <a:cubicBezTo>
                  <a:pt x="2343815" y="34459"/>
                  <a:pt x="2212446" y="14763"/>
                  <a:pt x="1983574" y="18288"/>
                </a:cubicBezTo>
                <a:cubicBezTo>
                  <a:pt x="1758282" y="45898"/>
                  <a:pt x="1641474" y="12809"/>
                  <a:pt x="1375278" y="18288"/>
                </a:cubicBezTo>
                <a:cubicBezTo>
                  <a:pt x="1112346" y="39032"/>
                  <a:pt x="975833" y="25617"/>
                  <a:pt x="766982" y="18288"/>
                </a:cubicBezTo>
                <a:cubicBezTo>
                  <a:pt x="551781" y="29017"/>
                  <a:pt x="204460" y="27302"/>
                  <a:pt x="0" y="18288"/>
                </a:cubicBezTo>
                <a:cubicBezTo>
                  <a:pt x="-595" y="11182"/>
                  <a:pt x="-5" y="6307"/>
                  <a:pt x="0" y="0"/>
                </a:cubicBezTo>
                <a:close/>
              </a:path>
              <a:path w="2644765" h="18288" stroke="0" extrusionOk="0">
                <a:moveTo>
                  <a:pt x="0" y="0"/>
                </a:moveTo>
                <a:cubicBezTo>
                  <a:pt x="231271" y="23824"/>
                  <a:pt x="427102" y="62841"/>
                  <a:pt x="634744" y="0"/>
                </a:cubicBezTo>
                <a:cubicBezTo>
                  <a:pt x="828088" y="-22570"/>
                  <a:pt x="962649" y="-9442"/>
                  <a:pt x="1216592" y="0"/>
                </a:cubicBezTo>
                <a:cubicBezTo>
                  <a:pt x="1487119" y="10388"/>
                  <a:pt x="1638109" y="7934"/>
                  <a:pt x="1930678" y="0"/>
                </a:cubicBezTo>
                <a:cubicBezTo>
                  <a:pt x="2235442" y="-9095"/>
                  <a:pt x="2403772" y="21048"/>
                  <a:pt x="2644765" y="0"/>
                </a:cubicBezTo>
                <a:cubicBezTo>
                  <a:pt x="2645110" y="6144"/>
                  <a:pt x="2644802" y="10525"/>
                  <a:pt x="2644765" y="18288"/>
                </a:cubicBezTo>
                <a:cubicBezTo>
                  <a:pt x="2493423" y="13796"/>
                  <a:pt x="2300043" y="-34109"/>
                  <a:pt x="2036469" y="18288"/>
                </a:cubicBezTo>
                <a:cubicBezTo>
                  <a:pt x="1778730" y="43806"/>
                  <a:pt x="1697555" y="15680"/>
                  <a:pt x="1428173" y="18288"/>
                </a:cubicBezTo>
                <a:cubicBezTo>
                  <a:pt x="1159011" y="14203"/>
                  <a:pt x="1028306" y="6580"/>
                  <a:pt x="714087" y="18288"/>
                </a:cubicBezTo>
                <a:cubicBezTo>
                  <a:pt x="416364" y="31948"/>
                  <a:pt x="250721" y="40330"/>
                  <a:pt x="0" y="18288"/>
                </a:cubicBezTo>
                <a:cubicBezTo>
                  <a:pt x="-11" y="10485"/>
                  <a:pt x="-221" y="3288"/>
                  <a:pt x="0" y="0"/>
                </a:cubicBezTo>
                <a:close/>
              </a:path>
              <a:path w="2644765" h="18288" fill="none" stroke="0" extrusionOk="0">
                <a:moveTo>
                  <a:pt x="0" y="0"/>
                </a:moveTo>
                <a:cubicBezTo>
                  <a:pt x="127443" y="-35179"/>
                  <a:pt x="452232" y="32112"/>
                  <a:pt x="634744" y="0"/>
                </a:cubicBezTo>
                <a:cubicBezTo>
                  <a:pt x="828006" y="-12749"/>
                  <a:pt x="1087924" y="-12317"/>
                  <a:pt x="1295935" y="0"/>
                </a:cubicBezTo>
                <a:cubicBezTo>
                  <a:pt x="1483758" y="24000"/>
                  <a:pt x="1803802" y="46766"/>
                  <a:pt x="1957126" y="0"/>
                </a:cubicBezTo>
                <a:cubicBezTo>
                  <a:pt x="2072396" y="-43914"/>
                  <a:pt x="2364231" y="19437"/>
                  <a:pt x="2644765" y="0"/>
                </a:cubicBezTo>
                <a:cubicBezTo>
                  <a:pt x="2644884" y="8687"/>
                  <a:pt x="2643896" y="9944"/>
                  <a:pt x="2644765" y="18288"/>
                </a:cubicBezTo>
                <a:cubicBezTo>
                  <a:pt x="2336187" y="26537"/>
                  <a:pt x="2200676" y="18342"/>
                  <a:pt x="1983574" y="18288"/>
                </a:cubicBezTo>
                <a:cubicBezTo>
                  <a:pt x="1758409" y="17998"/>
                  <a:pt x="1609531" y="40822"/>
                  <a:pt x="1375278" y="18288"/>
                </a:cubicBezTo>
                <a:cubicBezTo>
                  <a:pt x="1152519" y="24376"/>
                  <a:pt x="994279" y="25627"/>
                  <a:pt x="766982" y="18288"/>
                </a:cubicBezTo>
                <a:cubicBezTo>
                  <a:pt x="515709" y="7337"/>
                  <a:pt x="264697" y="52677"/>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44765"/>
                      <a:gd name="connsiteY0" fmla="*/ 0 h 18288"/>
                      <a:gd name="connsiteX1" fmla="*/ 634744 w 2644765"/>
                      <a:gd name="connsiteY1" fmla="*/ 0 h 18288"/>
                      <a:gd name="connsiteX2" fmla="*/ 1295935 w 2644765"/>
                      <a:gd name="connsiteY2" fmla="*/ 0 h 18288"/>
                      <a:gd name="connsiteX3" fmla="*/ 1957126 w 2644765"/>
                      <a:gd name="connsiteY3" fmla="*/ 0 h 18288"/>
                      <a:gd name="connsiteX4" fmla="*/ 2644765 w 2644765"/>
                      <a:gd name="connsiteY4" fmla="*/ 0 h 18288"/>
                      <a:gd name="connsiteX5" fmla="*/ 2644765 w 2644765"/>
                      <a:gd name="connsiteY5" fmla="*/ 18288 h 18288"/>
                      <a:gd name="connsiteX6" fmla="*/ 1983574 w 2644765"/>
                      <a:gd name="connsiteY6" fmla="*/ 18288 h 18288"/>
                      <a:gd name="connsiteX7" fmla="*/ 1375278 w 2644765"/>
                      <a:gd name="connsiteY7" fmla="*/ 18288 h 18288"/>
                      <a:gd name="connsiteX8" fmla="*/ 766982 w 2644765"/>
                      <a:gd name="connsiteY8" fmla="*/ 18288 h 18288"/>
                      <a:gd name="connsiteX9" fmla="*/ 0 w 2644765"/>
                      <a:gd name="connsiteY9" fmla="*/ 18288 h 18288"/>
                      <a:gd name="connsiteX10" fmla="*/ 0 w 264476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765" h="18288" fill="none" extrusionOk="0">
                        <a:moveTo>
                          <a:pt x="0" y="0"/>
                        </a:moveTo>
                        <a:cubicBezTo>
                          <a:pt x="149603" y="-21510"/>
                          <a:pt x="481422" y="21157"/>
                          <a:pt x="634744" y="0"/>
                        </a:cubicBezTo>
                        <a:cubicBezTo>
                          <a:pt x="788066" y="-21157"/>
                          <a:pt x="1096425" y="-12587"/>
                          <a:pt x="1295935" y="0"/>
                        </a:cubicBezTo>
                        <a:cubicBezTo>
                          <a:pt x="1495445" y="12587"/>
                          <a:pt x="1807699" y="25226"/>
                          <a:pt x="1957126" y="0"/>
                        </a:cubicBezTo>
                        <a:cubicBezTo>
                          <a:pt x="2106553" y="-25226"/>
                          <a:pt x="2329264" y="2730"/>
                          <a:pt x="2644765" y="0"/>
                        </a:cubicBezTo>
                        <a:cubicBezTo>
                          <a:pt x="2644611" y="8655"/>
                          <a:pt x="2643881" y="9975"/>
                          <a:pt x="2644765" y="18288"/>
                        </a:cubicBezTo>
                        <a:cubicBezTo>
                          <a:pt x="2347294" y="28238"/>
                          <a:pt x="2207992" y="11454"/>
                          <a:pt x="1983574" y="18288"/>
                        </a:cubicBezTo>
                        <a:cubicBezTo>
                          <a:pt x="1759156" y="25122"/>
                          <a:pt x="1620912" y="25006"/>
                          <a:pt x="1375278" y="18288"/>
                        </a:cubicBezTo>
                        <a:cubicBezTo>
                          <a:pt x="1129644" y="11570"/>
                          <a:pt x="990898" y="24814"/>
                          <a:pt x="766982" y="18288"/>
                        </a:cubicBezTo>
                        <a:cubicBezTo>
                          <a:pt x="543066" y="11762"/>
                          <a:pt x="222219" y="17937"/>
                          <a:pt x="0" y="18288"/>
                        </a:cubicBezTo>
                        <a:cubicBezTo>
                          <a:pt x="-688" y="11716"/>
                          <a:pt x="875" y="6357"/>
                          <a:pt x="0" y="0"/>
                        </a:cubicBezTo>
                        <a:close/>
                      </a:path>
                      <a:path w="2644765" h="18288" stroke="0" extrusionOk="0">
                        <a:moveTo>
                          <a:pt x="0" y="0"/>
                        </a:moveTo>
                        <a:cubicBezTo>
                          <a:pt x="216235" y="10879"/>
                          <a:pt x="438532" y="28328"/>
                          <a:pt x="634744" y="0"/>
                        </a:cubicBezTo>
                        <a:cubicBezTo>
                          <a:pt x="830956" y="-28328"/>
                          <a:pt x="966841" y="-3879"/>
                          <a:pt x="1216592" y="0"/>
                        </a:cubicBezTo>
                        <a:cubicBezTo>
                          <a:pt x="1466343" y="3879"/>
                          <a:pt x="1638549" y="17055"/>
                          <a:pt x="1930678" y="0"/>
                        </a:cubicBezTo>
                        <a:cubicBezTo>
                          <a:pt x="2222807" y="-17055"/>
                          <a:pt x="2434925" y="14212"/>
                          <a:pt x="2644765" y="0"/>
                        </a:cubicBezTo>
                        <a:cubicBezTo>
                          <a:pt x="2645179" y="5928"/>
                          <a:pt x="2644995" y="11133"/>
                          <a:pt x="2644765" y="18288"/>
                        </a:cubicBezTo>
                        <a:cubicBezTo>
                          <a:pt x="2457910" y="40471"/>
                          <a:pt x="2286306" y="-10259"/>
                          <a:pt x="2036469" y="18288"/>
                        </a:cubicBezTo>
                        <a:cubicBezTo>
                          <a:pt x="1786632" y="46835"/>
                          <a:pt x="1682009" y="30967"/>
                          <a:pt x="1428173" y="18288"/>
                        </a:cubicBezTo>
                        <a:cubicBezTo>
                          <a:pt x="1174337" y="5609"/>
                          <a:pt x="1026509" y="1711"/>
                          <a:pt x="714087" y="18288"/>
                        </a:cubicBezTo>
                        <a:cubicBezTo>
                          <a:pt x="401665" y="34865"/>
                          <a:pt x="257465" y="15093"/>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Content Placeholder 2">
            <a:extLst>
              <a:ext uri="{FF2B5EF4-FFF2-40B4-BE49-F238E27FC236}">
                <a16:creationId xmlns:a16="http://schemas.microsoft.com/office/drawing/2014/main" id="{8A2B8E91-DB29-6D24-8371-4FFBE8EA8826}"/>
              </a:ext>
            </a:extLst>
          </p:cNvPr>
          <p:cNvSpPr>
            <a:spLocks noGrp="1" noChangeArrowheads="1"/>
          </p:cNvSpPr>
          <p:nvPr>
            <p:ph idx="1"/>
          </p:nvPr>
        </p:nvSpPr>
        <p:spPr bwMode="auto">
          <a:xfrm>
            <a:off x="512635" y="2660904"/>
            <a:ext cx="3915347" cy="3547872"/>
          </a:xfrm>
        </p:spPr>
        <p:txBody>
          <a:bodyPr numCol="1" anchor="t" anchorCtr="0" compatLnSpc="1">
            <a:prstTxWarp prst="textNoShape">
              <a:avLst/>
            </a:prstTxWarp>
            <a:normAutofit/>
          </a:bodyPr>
          <a:lstStyle/>
          <a:p>
            <a:pPr marL="0" indent="0">
              <a:buFontTx/>
              <a:buNone/>
            </a:pPr>
            <a:r>
              <a:rPr lang="en-US" altLang="en-US" sz="2400" dirty="0"/>
              <a:t>‘We believe that the time has come to move beyond the tired old 'teaching versus research' debate and give the familiar and honorable term 'scholarship' a broader, more capacious meaning, one that brings legitimacy to the full scope of academic work’ </a:t>
            </a:r>
            <a:r>
              <a:rPr lang="en-US" sz="2400" dirty="0">
                <a:latin typeface="Calibri" panose="020F0502020204030204" pitchFamily="34" charset="0"/>
                <a:cs typeface="Calibri" panose="020F0502020204030204" pitchFamily="34" charset="0"/>
              </a:rPr>
              <a:t>(Boyer 1990, </a:t>
            </a:r>
            <a:r>
              <a:rPr lang="en-US" altLang="en-US" sz="2400" dirty="0"/>
              <a:t>p16)</a:t>
            </a:r>
          </a:p>
          <a:p>
            <a:pPr marL="0" indent="0">
              <a:buFontTx/>
              <a:buNone/>
            </a:pPr>
            <a:endParaRPr lang="en-US" altLang="en-US" sz="1700" dirty="0"/>
          </a:p>
        </p:txBody>
      </p:sp>
      <p:pic>
        <p:nvPicPr>
          <p:cNvPr id="6147" name="Picture 3">
            <a:extLst>
              <a:ext uri="{FF2B5EF4-FFF2-40B4-BE49-F238E27FC236}">
                <a16:creationId xmlns:a16="http://schemas.microsoft.com/office/drawing/2014/main" id="{FD946C81-CD82-077C-44B5-B49970EE8B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5133885" y="640080"/>
            <a:ext cx="4078593"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3" name="Rectangle 215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1">
            <a:extLst>
              <a:ext uri="{FF2B5EF4-FFF2-40B4-BE49-F238E27FC236}">
                <a16:creationId xmlns:a16="http://schemas.microsoft.com/office/drawing/2014/main" id="{FF5869BD-DA95-8642-BD63-600B7BD50528}"/>
              </a:ext>
            </a:extLst>
          </p:cNvPr>
          <p:cNvSpPr>
            <a:spLocks noGrp="1" noChangeArrowheads="1"/>
          </p:cNvSpPr>
          <p:nvPr>
            <p:ph type="title"/>
          </p:nvPr>
        </p:nvSpPr>
        <p:spPr>
          <a:xfrm>
            <a:off x="512634" y="640080"/>
            <a:ext cx="4559237" cy="1481328"/>
          </a:xfrm>
        </p:spPr>
        <p:txBody>
          <a:bodyPr anchor="b">
            <a:normAutofit fontScale="90000"/>
          </a:bodyPr>
          <a:lstStyle/>
          <a:p>
            <a:pPr fontAlgn="auto">
              <a:spcAft>
                <a:spcPts val="0"/>
              </a:spcAft>
              <a:defRPr/>
            </a:pPr>
            <a:br>
              <a:rPr lang="en-US" altLang="en-US" sz="2000" dirty="0">
                <a:latin typeface="Calibri" panose="020F0502020204030204" pitchFamily="34" charset="0"/>
                <a:cs typeface="Calibri" panose="020F0502020204030204" pitchFamily="34" charset="0"/>
              </a:rPr>
            </a:br>
            <a:r>
              <a:rPr lang="en-US" altLang="en-US" sz="3100" dirty="0">
                <a:latin typeface="Calibri" panose="020F0502020204030204" pitchFamily="34" charset="0"/>
                <a:cs typeface="Calibri" panose="020F0502020204030204" pitchFamily="34" charset="0"/>
              </a:rPr>
              <a:t>Strength-based scholarship and good education: </a:t>
            </a:r>
            <a:br>
              <a:rPr lang="en-US" altLang="en-US" sz="3100" dirty="0">
                <a:latin typeface="Calibri" panose="020F0502020204030204" pitchFamily="34" charset="0"/>
                <a:cs typeface="Calibri" panose="020F0502020204030204" pitchFamily="34" charset="0"/>
              </a:rPr>
            </a:br>
            <a:r>
              <a:rPr lang="en-US" altLang="en-US" sz="3100" dirty="0">
                <a:latin typeface="Calibri" panose="020F0502020204030204" pitchFamily="34" charset="0"/>
                <a:cs typeface="Calibri" panose="020F0502020204030204" pitchFamily="34" charset="0"/>
              </a:rPr>
              <a:t>The scholarship circle</a:t>
            </a:r>
            <a:br>
              <a:rPr lang="en-GB" altLang="en-US" sz="2000" dirty="0">
                <a:latin typeface="Calibri" panose="020F0502020204030204" pitchFamily="34" charset="0"/>
                <a:cs typeface="Calibri" panose="020F0502020204030204" pitchFamily="34" charset="0"/>
              </a:rPr>
            </a:br>
            <a:endParaRPr lang="en-US" altLang="en-US" sz="2000" dirty="0">
              <a:latin typeface="Calibri" panose="020F0502020204030204" pitchFamily="34" charset="0"/>
              <a:cs typeface="Calibri" panose="020F0502020204030204" pitchFamily="34" charset="0"/>
            </a:endParaRPr>
          </a:p>
        </p:txBody>
      </p:sp>
      <p:sp>
        <p:nvSpPr>
          <p:cNvPr id="215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663" y="2372868"/>
            <a:ext cx="2644765" cy="18288"/>
          </a:xfrm>
          <a:custGeom>
            <a:avLst/>
            <a:gdLst>
              <a:gd name="connsiteX0" fmla="*/ 0 w 2644765"/>
              <a:gd name="connsiteY0" fmla="*/ 0 h 18288"/>
              <a:gd name="connsiteX1" fmla="*/ 634744 w 2644765"/>
              <a:gd name="connsiteY1" fmla="*/ 0 h 18288"/>
              <a:gd name="connsiteX2" fmla="*/ 1295935 w 2644765"/>
              <a:gd name="connsiteY2" fmla="*/ 0 h 18288"/>
              <a:gd name="connsiteX3" fmla="*/ 1957126 w 2644765"/>
              <a:gd name="connsiteY3" fmla="*/ 0 h 18288"/>
              <a:gd name="connsiteX4" fmla="*/ 2644765 w 2644765"/>
              <a:gd name="connsiteY4" fmla="*/ 0 h 18288"/>
              <a:gd name="connsiteX5" fmla="*/ 2644765 w 2644765"/>
              <a:gd name="connsiteY5" fmla="*/ 18288 h 18288"/>
              <a:gd name="connsiteX6" fmla="*/ 1983574 w 2644765"/>
              <a:gd name="connsiteY6" fmla="*/ 18288 h 18288"/>
              <a:gd name="connsiteX7" fmla="*/ 1375278 w 2644765"/>
              <a:gd name="connsiteY7" fmla="*/ 18288 h 18288"/>
              <a:gd name="connsiteX8" fmla="*/ 766982 w 2644765"/>
              <a:gd name="connsiteY8" fmla="*/ 18288 h 18288"/>
              <a:gd name="connsiteX9" fmla="*/ 0 w 2644765"/>
              <a:gd name="connsiteY9" fmla="*/ 18288 h 18288"/>
              <a:gd name="connsiteX10" fmla="*/ 0 w 2644765"/>
              <a:gd name="connsiteY10" fmla="*/ 0 h 18288"/>
              <a:gd name="connsiteX0" fmla="*/ 0 w 2644765"/>
              <a:gd name="connsiteY0" fmla="*/ 0 h 18288"/>
              <a:gd name="connsiteX1" fmla="*/ 634744 w 2644765"/>
              <a:gd name="connsiteY1" fmla="*/ 0 h 18288"/>
              <a:gd name="connsiteX2" fmla="*/ 1216592 w 2644765"/>
              <a:gd name="connsiteY2" fmla="*/ 0 h 18288"/>
              <a:gd name="connsiteX3" fmla="*/ 1930678 w 2644765"/>
              <a:gd name="connsiteY3" fmla="*/ 0 h 18288"/>
              <a:gd name="connsiteX4" fmla="*/ 2644765 w 2644765"/>
              <a:gd name="connsiteY4" fmla="*/ 0 h 18288"/>
              <a:gd name="connsiteX5" fmla="*/ 2644765 w 2644765"/>
              <a:gd name="connsiteY5" fmla="*/ 18288 h 18288"/>
              <a:gd name="connsiteX6" fmla="*/ 2036469 w 2644765"/>
              <a:gd name="connsiteY6" fmla="*/ 18288 h 18288"/>
              <a:gd name="connsiteX7" fmla="*/ 1428173 w 2644765"/>
              <a:gd name="connsiteY7" fmla="*/ 18288 h 18288"/>
              <a:gd name="connsiteX8" fmla="*/ 714087 w 2644765"/>
              <a:gd name="connsiteY8" fmla="*/ 18288 h 18288"/>
              <a:gd name="connsiteX9" fmla="*/ 0 w 2644765"/>
              <a:gd name="connsiteY9" fmla="*/ 18288 h 18288"/>
              <a:gd name="connsiteX10" fmla="*/ 0 w 264476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765" h="18288" fill="none" extrusionOk="0">
                <a:moveTo>
                  <a:pt x="0" y="0"/>
                </a:moveTo>
                <a:cubicBezTo>
                  <a:pt x="155170" y="-12935"/>
                  <a:pt x="497893" y="41333"/>
                  <a:pt x="634744" y="0"/>
                </a:cubicBezTo>
                <a:cubicBezTo>
                  <a:pt x="792795" y="-25298"/>
                  <a:pt x="1105880" y="-57060"/>
                  <a:pt x="1295935" y="0"/>
                </a:cubicBezTo>
                <a:cubicBezTo>
                  <a:pt x="1492000" y="13153"/>
                  <a:pt x="1777475" y="4372"/>
                  <a:pt x="1957126" y="0"/>
                </a:cubicBezTo>
                <a:cubicBezTo>
                  <a:pt x="2091279" y="-26310"/>
                  <a:pt x="2317736" y="-20770"/>
                  <a:pt x="2644765" y="0"/>
                </a:cubicBezTo>
                <a:cubicBezTo>
                  <a:pt x="2644632" y="8366"/>
                  <a:pt x="2643809" y="10017"/>
                  <a:pt x="2644765" y="18288"/>
                </a:cubicBezTo>
                <a:cubicBezTo>
                  <a:pt x="2343815" y="34459"/>
                  <a:pt x="2212446" y="14763"/>
                  <a:pt x="1983574" y="18288"/>
                </a:cubicBezTo>
                <a:cubicBezTo>
                  <a:pt x="1758282" y="45898"/>
                  <a:pt x="1641474" y="12809"/>
                  <a:pt x="1375278" y="18288"/>
                </a:cubicBezTo>
                <a:cubicBezTo>
                  <a:pt x="1112346" y="39032"/>
                  <a:pt x="975833" y="25617"/>
                  <a:pt x="766982" y="18288"/>
                </a:cubicBezTo>
                <a:cubicBezTo>
                  <a:pt x="551781" y="29017"/>
                  <a:pt x="204460" y="27302"/>
                  <a:pt x="0" y="18288"/>
                </a:cubicBezTo>
                <a:cubicBezTo>
                  <a:pt x="-595" y="11182"/>
                  <a:pt x="-5" y="6307"/>
                  <a:pt x="0" y="0"/>
                </a:cubicBezTo>
                <a:close/>
              </a:path>
              <a:path w="2644765" h="18288" stroke="0" extrusionOk="0">
                <a:moveTo>
                  <a:pt x="0" y="0"/>
                </a:moveTo>
                <a:cubicBezTo>
                  <a:pt x="231271" y="23824"/>
                  <a:pt x="427102" y="62841"/>
                  <a:pt x="634744" y="0"/>
                </a:cubicBezTo>
                <a:cubicBezTo>
                  <a:pt x="828088" y="-22570"/>
                  <a:pt x="962649" y="-9442"/>
                  <a:pt x="1216592" y="0"/>
                </a:cubicBezTo>
                <a:cubicBezTo>
                  <a:pt x="1487119" y="10388"/>
                  <a:pt x="1638109" y="7934"/>
                  <a:pt x="1930678" y="0"/>
                </a:cubicBezTo>
                <a:cubicBezTo>
                  <a:pt x="2235442" y="-9095"/>
                  <a:pt x="2403772" y="21048"/>
                  <a:pt x="2644765" y="0"/>
                </a:cubicBezTo>
                <a:cubicBezTo>
                  <a:pt x="2645110" y="6144"/>
                  <a:pt x="2644802" y="10525"/>
                  <a:pt x="2644765" y="18288"/>
                </a:cubicBezTo>
                <a:cubicBezTo>
                  <a:pt x="2493423" y="13796"/>
                  <a:pt x="2300043" y="-34109"/>
                  <a:pt x="2036469" y="18288"/>
                </a:cubicBezTo>
                <a:cubicBezTo>
                  <a:pt x="1778730" y="43806"/>
                  <a:pt x="1697555" y="15680"/>
                  <a:pt x="1428173" y="18288"/>
                </a:cubicBezTo>
                <a:cubicBezTo>
                  <a:pt x="1159011" y="14203"/>
                  <a:pt x="1028306" y="6580"/>
                  <a:pt x="714087" y="18288"/>
                </a:cubicBezTo>
                <a:cubicBezTo>
                  <a:pt x="416364" y="31948"/>
                  <a:pt x="250721" y="40330"/>
                  <a:pt x="0" y="18288"/>
                </a:cubicBezTo>
                <a:cubicBezTo>
                  <a:pt x="-11" y="10485"/>
                  <a:pt x="-221" y="3288"/>
                  <a:pt x="0" y="0"/>
                </a:cubicBezTo>
                <a:close/>
              </a:path>
              <a:path w="2644765" h="18288" fill="none" stroke="0" extrusionOk="0">
                <a:moveTo>
                  <a:pt x="0" y="0"/>
                </a:moveTo>
                <a:cubicBezTo>
                  <a:pt x="127443" y="-35179"/>
                  <a:pt x="452232" y="32112"/>
                  <a:pt x="634744" y="0"/>
                </a:cubicBezTo>
                <a:cubicBezTo>
                  <a:pt x="828006" y="-12749"/>
                  <a:pt x="1087924" y="-12317"/>
                  <a:pt x="1295935" y="0"/>
                </a:cubicBezTo>
                <a:cubicBezTo>
                  <a:pt x="1483758" y="24000"/>
                  <a:pt x="1803802" y="46766"/>
                  <a:pt x="1957126" y="0"/>
                </a:cubicBezTo>
                <a:cubicBezTo>
                  <a:pt x="2072396" y="-43914"/>
                  <a:pt x="2364231" y="19437"/>
                  <a:pt x="2644765" y="0"/>
                </a:cubicBezTo>
                <a:cubicBezTo>
                  <a:pt x="2644884" y="8687"/>
                  <a:pt x="2643896" y="9944"/>
                  <a:pt x="2644765" y="18288"/>
                </a:cubicBezTo>
                <a:cubicBezTo>
                  <a:pt x="2336187" y="26537"/>
                  <a:pt x="2200676" y="18342"/>
                  <a:pt x="1983574" y="18288"/>
                </a:cubicBezTo>
                <a:cubicBezTo>
                  <a:pt x="1758409" y="17998"/>
                  <a:pt x="1609531" y="40822"/>
                  <a:pt x="1375278" y="18288"/>
                </a:cubicBezTo>
                <a:cubicBezTo>
                  <a:pt x="1152519" y="24376"/>
                  <a:pt x="994279" y="25627"/>
                  <a:pt x="766982" y="18288"/>
                </a:cubicBezTo>
                <a:cubicBezTo>
                  <a:pt x="515709" y="7337"/>
                  <a:pt x="264697" y="52677"/>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44765"/>
                      <a:gd name="connsiteY0" fmla="*/ 0 h 18288"/>
                      <a:gd name="connsiteX1" fmla="*/ 634744 w 2644765"/>
                      <a:gd name="connsiteY1" fmla="*/ 0 h 18288"/>
                      <a:gd name="connsiteX2" fmla="*/ 1295935 w 2644765"/>
                      <a:gd name="connsiteY2" fmla="*/ 0 h 18288"/>
                      <a:gd name="connsiteX3" fmla="*/ 1957126 w 2644765"/>
                      <a:gd name="connsiteY3" fmla="*/ 0 h 18288"/>
                      <a:gd name="connsiteX4" fmla="*/ 2644765 w 2644765"/>
                      <a:gd name="connsiteY4" fmla="*/ 0 h 18288"/>
                      <a:gd name="connsiteX5" fmla="*/ 2644765 w 2644765"/>
                      <a:gd name="connsiteY5" fmla="*/ 18288 h 18288"/>
                      <a:gd name="connsiteX6" fmla="*/ 1983574 w 2644765"/>
                      <a:gd name="connsiteY6" fmla="*/ 18288 h 18288"/>
                      <a:gd name="connsiteX7" fmla="*/ 1375278 w 2644765"/>
                      <a:gd name="connsiteY7" fmla="*/ 18288 h 18288"/>
                      <a:gd name="connsiteX8" fmla="*/ 766982 w 2644765"/>
                      <a:gd name="connsiteY8" fmla="*/ 18288 h 18288"/>
                      <a:gd name="connsiteX9" fmla="*/ 0 w 2644765"/>
                      <a:gd name="connsiteY9" fmla="*/ 18288 h 18288"/>
                      <a:gd name="connsiteX10" fmla="*/ 0 w 264476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765" h="18288" fill="none" extrusionOk="0">
                        <a:moveTo>
                          <a:pt x="0" y="0"/>
                        </a:moveTo>
                        <a:cubicBezTo>
                          <a:pt x="149603" y="-21510"/>
                          <a:pt x="481422" y="21157"/>
                          <a:pt x="634744" y="0"/>
                        </a:cubicBezTo>
                        <a:cubicBezTo>
                          <a:pt x="788066" y="-21157"/>
                          <a:pt x="1096425" y="-12587"/>
                          <a:pt x="1295935" y="0"/>
                        </a:cubicBezTo>
                        <a:cubicBezTo>
                          <a:pt x="1495445" y="12587"/>
                          <a:pt x="1807699" y="25226"/>
                          <a:pt x="1957126" y="0"/>
                        </a:cubicBezTo>
                        <a:cubicBezTo>
                          <a:pt x="2106553" y="-25226"/>
                          <a:pt x="2329264" y="2730"/>
                          <a:pt x="2644765" y="0"/>
                        </a:cubicBezTo>
                        <a:cubicBezTo>
                          <a:pt x="2644611" y="8655"/>
                          <a:pt x="2643881" y="9975"/>
                          <a:pt x="2644765" y="18288"/>
                        </a:cubicBezTo>
                        <a:cubicBezTo>
                          <a:pt x="2347294" y="28238"/>
                          <a:pt x="2207992" y="11454"/>
                          <a:pt x="1983574" y="18288"/>
                        </a:cubicBezTo>
                        <a:cubicBezTo>
                          <a:pt x="1759156" y="25122"/>
                          <a:pt x="1620912" y="25006"/>
                          <a:pt x="1375278" y="18288"/>
                        </a:cubicBezTo>
                        <a:cubicBezTo>
                          <a:pt x="1129644" y="11570"/>
                          <a:pt x="990898" y="24814"/>
                          <a:pt x="766982" y="18288"/>
                        </a:cubicBezTo>
                        <a:cubicBezTo>
                          <a:pt x="543066" y="11762"/>
                          <a:pt x="222219" y="17937"/>
                          <a:pt x="0" y="18288"/>
                        </a:cubicBezTo>
                        <a:cubicBezTo>
                          <a:pt x="-688" y="11716"/>
                          <a:pt x="875" y="6357"/>
                          <a:pt x="0" y="0"/>
                        </a:cubicBezTo>
                        <a:close/>
                      </a:path>
                      <a:path w="2644765" h="18288" stroke="0" extrusionOk="0">
                        <a:moveTo>
                          <a:pt x="0" y="0"/>
                        </a:moveTo>
                        <a:cubicBezTo>
                          <a:pt x="216235" y="10879"/>
                          <a:pt x="438532" y="28328"/>
                          <a:pt x="634744" y="0"/>
                        </a:cubicBezTo>
                        <a:cubicBezTo>
                          <a:pt x="830956" y="-28328"/>
                          <a:pt x="966841" y="-3879"/>
                          <a:pt x="1216592" y="0"/>
                        </a:cubicBezTo>
                        <a:cubicBezTo>
                          <a:pt x="1466343" y="3879"/>
                          <a:pt x="1638549" y="17055"/>
                          <a:pt x="1930678" y="0"/>
                        </a:cubicBezTo>
                        <a:cubicBezTo>
                          <a:pt x="2222807" y="-17055"/>
                          <a:pt x="2434925" y="14212"/>
                          <a:pt x="2644765" y="0"/>
                        </a:cubicBezTo>
                        <a:cubicBezTo>
                          <a:pt x="2645179" y="5928"/>
                          <a:pt x="2644995" y="11133"/>
                          <a:pt x="2644765" y="18288"/>
                        </a:cubicBezTo>
                        <a:cubicBezTo>
                          <a:pt x="2457910" y="40471"/>
                          <a:pt x="2286306" y="-10259"/>
                          <a:pt x="2036469" y="18288"/>
                        </a:cubicBezTo>
                        <a:cubicBezTo>
                          <a:pt x="1786632" y="46835"/>
                          <a:pt x="1682009" y="30967"/>
                          <a:pt x="1428173" y="18288"/>
                        </a:cubicBezTo>
                        <a:cubicBezTo>
                          <a:pt x="1174337" y="5609"/>
                          <a:pt x="1026509" y="1711"/>
                          <a:pt x="714087" y="18288"/>
                        </a:cubicBezTo>
                        <a:cubicBezTo>
                          <a:pt x="401665" y="34865"/>
                          <a:pt x="257465" y="15093"/>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8" name="Content Placeholder 2">
            <a:extLst>
              <a:ext uri="{FF2B5EF4-FFF2-40B4-BE49-F238E27FC236}">
                <a16:creationId xmlns:a16="http://schemas.microsoft.com/office/drawing/2014/main" id="{78E9687B-7774-D9C5-B20F-744E04C9C720}"/>
              </a:ext>
            </a:extLst>
          </p:cNvPr>
          <p:cNvSpPr>
            <a:spLocks noGrp="1" noChangeArrowheads="1"/>
          </p:cNvSpPr>
          <p:nvPr>
            <p:ph idx="1"/>
          </p:nvPr>
        </p:nvSpPr>
        <p:spPr>
          <a:xfrm>
            <a:off x="512635" y="2660904"/>
            <a:ext cx="3915347" cy="3849624"/>
          </a:xfrm>
        </p:spPr>
        <p:txBody>
          <a:bodyPr anchor="t">
            <a:normAutofit fontScale="92500" lnSpcReduction="10000"/>
          </a:bodyPr>
          <a:lstStyle/>
          <a:p>
            <a:pPr marL="0" indent="0" fontAlgn="auto">
              <a:spcAft>
                <a:spcPts val="0"/>
              </a:spcAft>
              <a:buNone/>
              <a:defRPr/>
            </a:pPr>
            <a:r>
              <a:rPr lang="en-US" altLang="en-US" sz="2400" dirty="0">
                <a:latin typeface="Calibri" panose="020F0502020204030204" pitchFamily="34" charset="0"/>
                <a:cs typeface="Calibri" panose="020F0502020204030204" pitchFamily="34" charset="0"/>
              </a:rPr>
              <a:t>Higher education needs to: </a:t>
            </a:r>
          </a:p>
          <a:p>
            <a:pPr fontAlgn="auto">
              <a:spcAft>
                <a:spcPts val="0"/>
              </a:spcAft>
              <a:defRPr/>
            </a:pPr>
            <a:r>
              <a:rPr lang="en-US" altLang="en-US" sz="2400" dirty="0">
                <a:latin typeface="Calibri" panose="020F0502020204030204" pitchFamily="34" charset="0"/>
                <a:cs typeface="Calibri" panose="020F0502020204030204" pitchFamily="34" charset="0"/>
              </a:rPr>
              <a:t>celebrate the </a:t>
            </a:r>
            <a:r>
              <a:rPr lang="en-GB" sz="2400" dirty="0">
                <a:effectLst/>
                <a:latin typeface="Calibri" panose="020F0502020204030204" pitchFamily="34" charset="0"/>
                <a:cs typeface="Calibri" panose="020F0502020204030204" pitchFamily="34" charset="0"/>
              </a:rPr>
              <a:t>diversity of scholarly practices</a:t>
            </a:r>
          </a:p>
          <a:p>
            <a:pPr fontAlgn="auto">
              <a:spcAft>
                <a:spcPts val="0"/>
              </a:spcAft>
              <a:defRPr/>
            </a:pPr>
            <a:r>
              <a:rPr lang="en-GB" sz="2400" dirty="0">
                <a:effectLst/>
                <a:latin typeface="Calibri" panose="020F0502020204030204" pitchFamily="34" charset="0"/>
                <a:cs typeface="Calibri" panose="020F0502020204030204" pitchFamily="34" charset="0"/>
              </a:rPr>
              <a:t>help individuals develop scholarly careers that draw on their personal values, strengths and goals</a:t>
            </a:r>
          </a:p>
          <a:p>
            <a:pPr fontAlgn="auto">
              <a:spcAft>
                <a:spcPts val="0"/>
              </a:spcAft>
              <a:defRPr/>
            </a:pPr>
            <a:r>
              <a:rPr lang="en-GB" sz="2400" dirty="0">
                <a:effectLst/>
                <a:latin typeface="Calibri" panose="020F0502020204030204" pitchFamily="34" charset="0"/>
                <a:cs typeface="Calibri" panose="020F0502020204030204" pitchFamily="34" charset="0"/>
              </a:rPr>
              <a:t>help departments and institutions reward education-focused scholars and leaders more equitably. </a:t>
            </a:r>
            <a:endParaRPr lang="en-GB" sz="1900" dirty="0">
              <a:effectLst/>
              <a:latin typeface="Calibri" panose="020F0502020204030204" pitchFamily="34" charset="0"/>
              <a:cs typeface="Calibri" panose="020F0502020204030204" pitchFamily="34" charset="0"/>
            </a:endParaRPr>
          </a:p>
          <a:p>
            <a:pPr marL="0" indent="0" fontAlgn="auto">
              <a:spcAft>
                <a:spcPts val="0"/>
              </a:spcAft>
              <a:buNone/>
              <a:defRPr/>
            </a:pPr>
            <a:r>
              <a:rPr lang="en-GB" sz="190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(Fung 2017, p101)</a:t>
            </a:r>
            <a:endParaRPr lang="en-GB" dirty="0">
              <a:effectLst/>
              <a:latin typeface="Calibri" panose="020F0502020204030204" pitchFamily="34" charset="0"/>
              <a:cs typeface="Calibri" panose="020F0502020204030204" pitchFamily="34" charset="0"/>
            </a:endParaRPr>
          </a:p>
          <a:p>
            <a:pPr fontAlgn="auto">
              <a:spcAft>
                <a:spcPts val="0"/>
              </a:spcAft>
              <a:defRPr/>
            </a:pPr>
            <a:endParaRPr lang="en-GB" sz="1900" dirty="0">
              <a:effectLst/>
              <a:latin typeface="Calibri" panose="020F0502020204030204" pitchFamily="34" charset="0"/>
              <a:cs typeface="Calibri" panose="020F0502020204030204" pitchFamily="34" charset="0"/>
            </a:endParaRPr>
          </a:p>
          <a:p>
            <a:pPr fontAlgn="auto">
              <a:spcAft>
                <a:spcPts val="0"/>
              </a:spcAft>
              <a:defRPr/>
            </a:pPr>
            <a:endParaRPr lang="en-US" altLang="en-US" sz="1900" dirty="0">
              <a:latin typeface="Calibri" panose="020F0502020204030204" pitchFamily="34" charset="0"/>
              <a:cs typeface="Calibri" panose="020F0502020204030204" pitchFamily="34" charset="0"/>
            </a:endParaRPr>
          </a:p>
        </p:txBody>
      </p:sp>
      <p:pic>
        <p:nvPicPr>
          <p:cNvPr id="4" name="Picture 3" descr="A purple cover with white text&#10;&#10;Description automatically generated">
            <a:extLst>
              <a:ext uri="{FF2B5EF4-FFF2-40B4-BE49-F238E27FC236}">
                <a16:creationId xmlns:a16="http://schemas.microsoft.com/office/drawing/2014/main" id="{59D89766-AAD5-CF7A-4C66-3F41D0B526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0034" y="640080"/>
            <a:ext cx="3676571" cy="57790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1F96A6E9-1CAF-66C1-B32A-17A36EF1A093}"/>
              </a:ext>
            </a:extLst>
          </p:cNvPr>
          <p:cNvSpPr>
            <a:spLocks noGrp="1" noChangeArrowheads="1"/>
          </p:cNvSpPr>
          <p:nvPr>
            <p:ph type="title"/>
          </p:nvPr>
        </p:nvSpPr>
        <p:spPr bwMode="auto">
          <a:xfrm>
            <a:off x="388938" y="938213"/>
            <a:ext cx="9050337" cy="781050"/>
          </a:xfrm>
        </p:spPr>
        <p:txBody>
          <a:bodyPr wrap="square" numCol="1" anchorCtr="0" compatLnSpc="1">
            <a:prstTxWarp prst="textNoShape">
              <a:avLst/>
            </a:prstTxWarp>
          </a:bodyPr>
          <a:lstStyle/>
          <a:p>
            <a:r>
              <a:rPr lang="en-US" altLang="en-US" sz="3200" dirty="0">
                <a:solidFill>
                  <a:srgbClr val="000000"/>
                </a:solidFill>
                <a:latin typeface="+mn-lt"/>
              </a:rPr>
              <a:t>Theoretical framing</a:t>
            </a:r>
          </a:p>
        </p:txBody>
      </p:sp>
      <p:sp>
        <p:nvSpPr>
          <p:cNvPr id="13314" name="Content Placeholder 2">
            <a:extLst>
              <a:ext uri="{FF2B5EF4-FFF2-40B4-BE49-F238E27FC236}">
                <a16:creationId xmlns:a16="http://schemas.microsoft.com/office/drawing/2014/main" id="{DA131640-2522-1609-CF65-32CB999B7889}"/>
              </a:ext>
            </a:extLst>
          </p:cNvPr>
          <p:cNvSpPr>
            <a:spLocks noGrp="1" noChangeArrowheads="1"/>
          </p:cNvSpPr>
          <p:nvPr>
            <p:ph idx="1"/>
          </p:nvPr>
        </p:nvSpPr>
        <p:spPr bwMode="auto">
          <a:xfrm>
            <a:off x="388938" y="1784350"/>
            <a:ext cx="5341302" cy="4413250"/>
          </a:xfrm>
        </p:spPr>
        <p:txBody>
          <a:bodyPr wrap="square" numCol="1" anchor="t" anchorCtr="0" compatLnSpc="1">
            <a:prstTxWarp prst="textNoShape">
              <a:avLst/>
            </a:prstTxWarp>
          </a:bodyPr>
          <a:lstStyle/>
          <a:p>
            <a:pPr marL="0" indent="0">
              <a:buFontTx/>
              <a:buNone/>
            </a:pPr>
            <a:r>
              <a:rPr lang="en-US" altLang="en-US" dirty="0"/>
              <a:t>Education and scholarship can both draw from the notion of </a:t>
            </a:r>
            <a:r>
              <a:rPr lang="en-US" altLang="en-US" i="1" dirty="0" err="1"/>
              <a:t>Bildung</a:t>
            </a:r>
            <a:r>
              <a:rPr lang="en-US" altLang="en-US" dirty="0"/>
              <a:t>, from the field of philosophical hermeneutics (Gadamer 2004):</a:t>
            </a:r>
          </a:p>
          <a:p>
            <a:pPr marL="0" indent="0"/>
            <a:r>
              <a:rPr lang="en-US" altLang="en-US" dirty="0"/>
              <a:t> ‘self-formation’ through authentic dialogue with others</a:t>
            </a:r>
          </a:p>
          <a:p>
            <a:pPr marL="0" indent="0"/>
            <a:r>
              <a:rPr lang="en-US" altLang="en-US" dirty="0"/>
              <a:t> the widening of intellectual and cultural horizons.</a:t>
            </a:r>
          </a:p>
          <a:p>
            <a:pPr marL="0" indent="0"/>
            <a:endParaRPr lang="en-US" altLang="en-US" dirty="0"/>
          </a:p>
          <a:p>
            <a:pPr marL="0" indent="0">
              <a:buFontTx/>
              <a:buNone/>
            </a:pPr>
            <a:r>
              <a:rPr lang="en-US" altLang="en-US" dirty="0"/>
              <a:t>The human mind needs to remain ‘</a:t>
            </a:r>
            <a:r>
              <a:rPr lang="en-US" altLang="ja-JP" dirty="0"/>
              <a:t>unsatisfied with what it imagines it knows</a:t>
            </a:r>
            <a:r>
              <a:rPr lang="en-US" altLang="en-US" dirty="0"/>
              <a:t>’</a:t>
            </a:r>
            <a:r>
              <a:rPr lang="en-US" altLang="ja-JP" dirty="0"/>
              <a:t> (Fairfield 2010: 3).</a:t>
            </a:r>
            <a:endParaRPr lang="en-GB" altLang="en-US" dirty="0"/>
          </a:p>
        </p:txBody>
      </p:sp>
      <p:pic>
        <p:nvPicPr>
          <p:cNvPr id="13315" name="Picture 3" descr="photo-1.PNG">
            <a:extLst>
              <a:ext uri="{FF2B5EF4-FFF2-40B4-BE49-F238E27FC236}">
                <a16:creationId xmlns:a16="http://schemas.microsoft.com/office/drawing/2014/main" id="{D7235F08-45EA-8914-AA66-F4E0AAFD263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81763" y="1270000"/>
            <a:ext cx="2847975"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a:extLst>
              <a:ext uri="{FF2B5EF4-FFF2-40B4-BE49-F238E27FC236}">
                <a16:creationId xmlns:a16="http://schemas.microsoft.com/office/drawing/2014/main" id="{672D4877-4C0F-4A4E-8677-D674D4A871FC}"/>
              </a:ext>
            </a:extLst>
          </p:cNvPr>
          <p:cNvSpPr txBox="1">
            <a:spLocks/>
          </p:cNvSpPr>
          <p:nvPr/>
        </p:nvSpPr>
        <p:spPr bwMode="auto">
          <a:xfrm>
            <a:off x="631582" y="836737"/>
            <a:ext cx="3313234" cy="5383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GB" sz="3692" dirty="0">
                <a:latin typeface="+mn-lt"/>
              </a:rPr>
              <a:t>Connected </a:t>
            </a:r>
          </a:p>
          <a:p>
            <a:pPr>
              <a:defRPr/>
            </a:pPr>
            <a:r>
              <a:rPr lang="en-GB" sz="3692" dirty="0">
                <a:latin typeface="+mn-lt"/>
              </a:rPr>
              <a:t>Curriculum </a:t>
            </a:r>
          </a:p>
          <a:p>
            <a:pPr>
              <a:defRPr/>
            </a:pPr>
            <a:endParaRPr lang="en-GB" sz="1846" b="1" dirty="0">
              <a:latin typeface="+mn-lt"/>
            </a:endParaRPr>
          </a:p>
          <a:p>
            <a:pPr>
              <a:defRPr/>
            </a:pPr>
            <a:endParaRPr lang="en-GB" sz="1846" b="1" dirty="0">
              <a:latin typeface="+mn-lt"/>
            </a:endParaRPr>
          </a:p>
          <a:p>
            <a:pPr>
              <a:defRPr/>
            </a:pPr>
            <a:r>
              <a:rPr lang="en-GB" sz="2000" dirty="0">
                <a:latin typeface="+mn-lt"/>
              </a:rPr>
              <a:t>Fung, D. (2017) </a:t>
            </a:r>
          </a:p>
          <a:p>
            <a:pPr>
              <a:defRPr/>
            </a:pPr>
            <a:r>
              <a:rPr lang="en-GB" sz="2000" i="1" dirty="0">
                <a:latin typeface="+mn-lt"/>
              </a:rPr>
              <a:t>A Connected Curriculum for Higher Education </a:t>
            </a:r>
          </a:p>
          <a:p>
            <a:pPr>
              <a:defRPr/>
            </a:pPr>
            <a:r>
              <a:rPr lang="en-GB" sz="2000" dirty="0">
                <a:latin typeface="+mn-lt"/>
              </a:rPr>
              <a:t>UCL Press: London</a:t>
            </a:r>
          </a:p>
          <a:p>
            <a:pPr>
              <a:defRPr/>
            </a:pPr>
            <a:endParaRPr lang="en-GB" sz="1846" b="1" dirty="0">
              <a:solidFill>
                <a:srgbClr val="004850"/>
              </a:solidFill>
              <a:latin typeface="+mn-lt"/>
            </a:endParaRPr>
          </a:p>
          <a:p>
            <a:pPr>
              <a:defRPr/>
            </a:pPr>
            <a:endParaRPr lang="en-GB" sz="1846" b="1" dirty="0">
              <a:solidFill>
                <a:srgbClr val="004850"/>
              </a:solidFill>
              <a:latin typeface="+mn-lt"/>
            </a:endParaRPr>
          </a:p>
          <a:p>
            <a:pPr>
              <a:defRPr/>
            </a:pPr>
            <a:r>
              <a:rPr lang="en-GB" sz="2000" dirty="0">
                <a:solidFill>
                  <a:srgbClr val="004850"/>
                </a:solidFill>
                <a:latin typeface="+mn-lt"/>
              </a:rPr>
              <a:t>Free download</a:t>
            </a:r>
          </a:p>
          <a:p>
            <a:pPr>
              <a:spcBef>
                <a:spcPct val="20000"/>
              </a:spcBef>
              <a:defRPr/>
            </a:pPr>
            <a:r>
              <a:rPr lang="en-US" sz="1800" dirty="0">
                <a:latin typeface="+mn-lt"/>
                <a:hlinkClick r:id="rId3"/>
              </a:rPr>
              <a:t>http://discovery.ucl.ac.uk/1558776/1/A-Connected-Curriculum-for-Higher-Education.pdf</a:t>
            </a:r>
            <a:r>
              <a:rPr lang="en-US" sz="1800" dirty="0">
                <a:latin typeface="+mn-lt"/>
              </a:rPr>
              <a:t> </a:t>
            </a:r>
          </a:p>
        </p:txBody>
      </p:sp>
      <p:pic>
        <p:nvPicPr>
          <p:cNvPr id="4" name="Picture 3" descr="Figure 1.1 Fung.jpg">
            <a:extLst>
              <a:ext uri="{FF2B5EF4-FFF2-40B4-BE49-F238E27FC236}">
                <a16:creationId xmlns:a16="http://schemas.microsoft.com/office/drawing/2014/main" id="{92ACC93F-47BD-8C4F-9F5E-41524E6C23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816" y="415231"/>
            <a:ext cx="5416220" cy="6033070"/>
          </a:xfrm>
          <a:prstGeom prst="rect">
            <a:avLst/>
          </a:prstGeom>
        </p:spPr>
      </p:pic>
    </p:spTree>
    <p:extLst>
      <p:ext uri="{BB962C8B-B14F-4D97-AF65-F5344CB8AC3E}">
        <p14:creationId xmlns:p14="http://schemas.microsoft.com/office/powerpoint/2010/main" val="385364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591" y="1677373"/>
            <a:ext cx="8818817" cy="18288"/>
          </a:xfrm>
          <a:custGeom>
            <a:avLst/>
            <a:gdLst>
              <a:gd name="connsiteX0" fmla="*/ 0 w 8818817"/>
              <a:gd name="connsiteY0" fmla="*/ 0 h 18288"/>
              <a:gd name="connsiteX1" fmla="*/ 590182 w 8818817"/>
              <a:gd name="connsiteY1" fmla="*/ 0 h 18288"/>
              <a:gd name="connsiteX2" fmla="*/ 1268553 w 8818817"/>
              <a:gd name="connsiteY2" fmla="*/ 0 h 18288"/>
              <a:gd name="connsiteX3" fmla="*/ 2035112 w 8818817"/>
              <a:gd name="connsiteY3" fmla="*/ 0 h 18288"/>
              <a:gd name="connsiteX4" fmla="*/ 2625294 w 8818817"/>
              <a:gd name="connsiteY4" fmla="*/ 0 h 18288"/>
              <a:gd name="connsiteX5" fmla="*/ 3303665 w 8818817"/>
              <a:gd name="connsiteY5" fmla="*/ 0 h 18288"/>
              <a:gd name="connsiteX6" fmla="*/ 4158411 w 8818817"/>
              <a:gd name="connsiteY6" fmla="*/ 0 h 18288"/>
              <a:gd name="connsiteX7" fmla="*/ 4660406 w 8818817"/>
              <a:gd name="connsiteY7" fmla="*/ 0 h 18288"/>
              <a:gd name="connsiteX8" fmla="*/ 5426964 w 8818817"/>
              <a:gd name="connsiteY8" fmla="*/ 0 h 18288"/>
              <a:gd name="connsiteX9" fmla="*/ 5928959 w 8818817"/>
              <a:gd name="connsiteY9" fmla="*/ 0 h 18288"/>
              <a:gd name="connsiteX10" fmla="*/ 6607329 w 8818817"/>
              <a:gd name="connsiteY10" fmla="*/ 0 h 18288"/>
              <a:gd name="connsiteX11" fmla="*/ 7373888 w 8818817"/>
              <a:gd name="connsiteY11" fmla="*/ 0 h 18288"/>
              <a:gd name="connsiteX12" fmla="*/ 7787694 w 8818817"/>
              <a:gd name="connsiteY12" fmla="*/ 0 h 18288"/>
              <a:gd name="connsiteX13" fmla="*/ 8201500 w 8818817"/>
              <a:gd name="connsiteY13" fmla="*/ 0 h 18288"/>
              <a:gd name="connsiteX14" fmla="*/ 8818817 w 8818817"/>
              <a:gd name="connsiteY14" fmla="*/ 0 h 18288"/>
              <a:gd name="connsiteX15" fmla="*/ 8818817 w 8818817"/>
              <a:gd name="connsiteY15" fmla="*/ 18288 h 18288"/>
              <a:gd name="connsiteX16" fmla="*/ 8052258 w 8818817"/>
              <a:gd name="connsiteY16" fmla="*/ 18288 h 18288"/>
              <a:gd name="connsiteX17" fmla="*/ 7373888 w 8818817"/>
              <a:gd name="connsiteY17" fmla="*/ 18288 h 18288"/>
              <a:gd name="connsiteX18" fmla="*/ 6783705 w 8818817"/>
              <a:gd name="connsiteY18" fmla="*/ 18288 h 18288"/>
              <a:gd name="connsiteX19" fmla="*/ 6017147 w 8818817"/>
              <a:gd name="connsiteY19" fmla="*/ 18288 h 18288"/>
              <a:gd name="connsiteX20" fmla="*/ 5338776 w 8818817"/>
              <a:gd name="connsiteY20" fmla="*/ 18288 h 18288"/>
              <a:gd name="connsiteX21" fmla="*/ 4484029 w 8818817"/>
              <a:gd name="connsiteY21" fmla="*/ 18288 h 18288"/>
              <a:gd name="connsiteX22" fmla="*/ 3629282 w 8818817"/>
              <a:gd name="connsiteY22" fmla="*/ 18288 h 18288"/>
              <a:gd name="connsiteX23" fmla="*/ 2862724 w 8818817"/>
              <a:gd name="connsiteY23" fmla="*/ 18288 h 18288"/>
              <a:gd name="connsiteX24" fmla="*/ 2096165 w 8818817"/>
              <a:gd name="connsiteY24" fmla="*/ 18288 h 18288"/>
              <a:gd name="connsiteX25" fmla="*/ 1329606 w 8818817"/>
              <a:gd name="connsiteY25" fmla="*/ 18288 h 18288"/>
              <a:gd name="connsiteX26" fmla="*/ 827612 w 8818817"/>
              <a:gd name="connsiteY26" fmla="*/ 18288 h 18288"/>
              <a:gd name="connsiteX27" fmla="*/ 0 w 8818817"/>
              <a:gd name="connsiteY27" fmla="*/ 18288 h 18288"/>
              <a:gd name="connsiteX28" fmla="*/ 0 w 8818817"/>
              <a:gd name="connsiteY28" fmla="*/ 0 h 18288"/>
              <a:gd name="connsiteX0" fmla="*/ 0 w 8818817"/>
              <a:gd name="connsiteY0" fmla="*/ 0 h 18288"/>
              <a:gd name="connsiteX1" fmla="*/ 590182 w 8818817"/>
              <a:gd name="connsiteY1" fmla="*/ 0 h 18288"/>
              <a:gd name="connsiteX2" fmla="*/ 1003988 w 8818817"/>
              <a:gd name="connsiteY2" fmla="*/ 0 h 18288"/>
              <a:gd name="connsiteX3" fmla="*/ 1858735 w 8818817"/>
              <a:gd name="connsiteY3" fmla="*/ 0 h 18288"/>
              <a:gd name="connsiteX4" fmla="*/ 2448918 w 8818817"/>
              <a:gd name="connsiteY4" fmla="*/ 0 h 18288"/>
              <a:gd name="connsiteX5" fmla="*/ 3039100 w 8818817"/>
              <a:gd name="connsiteY5" fmla="*/ 0 h 18288"/>
              <a:gd name="connsiteX6" fmla="*/ 3893847 w 8818817"/>
              <a:gd name="connsiteY6" fmla="*/ 0 h 18288"/>
              <a:gd name="connsiteX7" fmla="*/ 4395841 w 8818817"/>
              <a:gd name="connsiteY7" fmla="*/ 0 h 18288"/>
              <a:gd name="connsiteX8" fmla="*/ 5250588 w 8818817"/>
              <a:gd name="connsiteY8" fmla="*/ 0 h 18288"/>
              <a:gd name="connsiteX9" fmla="*/ 6105335 w 8818817"/>
              <a:gd name="connsiteY9" fmla="*/ 0 h 18288"/>
              <a:gd name="connsiteX10" fmla="*/ 6783705 w 8818817"/>
              <a:gd name="connsiteY10" fmla="*/ 0 h 18288"/>
              <a:gd name="connsiteX11" fmla="*/ 7638452 w 8818817"/>
              <a:gd name="connsiteY11" fmla="*/ 0 h 18288"/>
              <a:gd name="connsiteX12" fmla="*/ 8228635 w 8818817"/>
              <a:gd name="connsiteY12" fmla="*/ 0 h 18288"/>
              <a:gd name="connsiteX13" fmla="*/ 8818817 w 8818817"/>
              <a:gd name="connsiteY13" fmla="*/ 0 h 18288"/>
              <a:gd name="connsiteX14" fmla="*/ 8818817 w 8818817"/>
              <a:gd name="connsiteY14" fmla="*/ 18288 h 18288"/>
              <a:gd name="connsiteX15" fmla="*/ 8140446 w 8818817"/>
              <a:gd name="connsiteY15" fmla="*/ 18288 h 18288"/>
              <a:gd name="connsiteX16" fmla="*/ 7462076 w 8818817"/>
              <a:gd name="connsiteY16" fmla="*/ 18288 h 18288"/>
              <a:gd name="connsiteX17" fmla="*/ 6607329 w 8818817"/>
              <a:gd name="connsiteY17" fmla="*/ 18288 h 18288"/>
              <a:gd name="connsiteX18" fmla="*/ 5928959 w 8818817"/>
              <a:gd name="connsiteY18" fmla="*/ 18288 h 18288"/>
              <a:gd name="connsiteX19" fmla="*/ 5515152 w 8818817"/>
              <a:gd name="connsiteY19" fmla="*/ 18288 h 18288"/>
              <a:gd name="connsiteX20" fmla="*/ 5013158 w 8818817"/>
              <a:gd name="connsiteY20" fmla="*/ 18288 h 18288"/>
              <a:gd name="connsiteX21" fmla="*/ 4158411 w 8818817"/>
              <a:gd name="connsiteY21" fmla="*/ 18288 h 18288"/>
              <a:gd name="connsiteX22" fmla="*/ 3480041 w 8818817"/>
              <a:gd name="connsiteY22" fmla="*/ 18288 h 18288"/>
              <a:gd name="connsiteX23" fmla="*/ 2978047 w 8818817"/>
              <a:gd name="connsiteY23" fmla="*/ 18288 h 18288"/>
              <a:gd name="connsiteX24" fmla="*/ 2299676 w 8818817"/>
              <a:gd name="connsiteY24" fmla="*/ 18288 h 18288"/>
              <a:gd name="connsiteX25" fmla="*/ 1885870 w 8818817"/>
              <a:gd name="connsiteY25" fmla="*/ 18288 h 18288"/>
              <a:gd name="connsiteX26" fmla="*/ 1472064 w 8818817"/>
              <a:gd name="connsiteY26" fmla="*/ 18288 h 18288"/>
              <a:gd name="connsiteX27" fmla="*/ 793694 w 8818817"/>
              <a:gd name="connsiteY27" fmla="*/ 18288 h 18288"/>
              <a:gd name="connsiteX28" fmla="*/ 0 w 8818817"/>
              <a:gd name="connsiteY28" fmla="*/ 18288 h 18288"/>
              <a:gd name="connsiteX29" fmla="*/ 0 w 8818817"/>
              <a:gd name="connsiteY29"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18817" h="18288" fill="none" extrusionOk="0">
                <a:moveTo>
                  <a:pt x="0" y="0"/>
                </a:moveTo>
                <a:cubicBezTo>
                  <a:pt x="273863" y="-26650"/>
                  <a:pt x="402057" y="41797"/>
                  <a:pt x="590182" y="0"/>
                </a:cubicBezTo>
                <a:cubicBezTo>
                  <a:pt x="806284" y="-9428"/>
                  <a:pt x="1120215" y="-1386"/>
                  <a:pt x="1268553" y="0"/>
                </a:cubicBezTo>
                <a:cubicBezTo>
                  <a:pt x="1465309" y="-22494"/>
                  <a:pt x="1719857" y="43542"/>
                  <a:pt x="2035112" y="0"/>
                </a:cubicBezTo>
                <a:cubicBezTo>
                  <a:pt x="2399245" y="6747"/>
                  <a:pt x="2361163" y="-18680"/>
                  <a:pt x="2625294" y="0"/>
                </a:cubicBezTo>
                <a:cubicBezTo>
                  <a:pt x="2898816" y="34204"/>
                  <a:pt x="2975168" y="16766"/>
                  <a:pt x="3303665" y="0"/>
                </a:cubicBezTo>
                <a:cubicBezTo>
                  <a:pt x="3598321" y="4788"/>
                  <a:pt x="4026476" y="-185"/>
                  <a:pt x="4158411" y="0"/>
                </a:cubicBezTo>
                <a:cubicBezTo>
                  <a:pt x="4349610" y="-10398"/>
                  <a:pt x="4451355" y="-43660"/>
                  <a:pt x="4660406" y="0"/>
                </a:cubicBezTo>
                <a:cubicBezTo>
                  <a:pt x="4804951" y="43584"/>
                  <a:pt x="5121837" y="30508"/>
                  <a:pt x="5426964" y="0"/>
                </a:cubicBezTo>
                <a:cubicBezTo>
                  <a:pt x="5734175" y="15947"/>
                  <a:pt x="5742396" y="-3640"/>
                  <a:pt x="5928959" y="0"/>
                </a:cubicBezTo>
                <a:cubicBezTo>
                  <a:pt x="6135887" y="24491"/>
                  <a:pt x="6295895" y="23226"/>
                  <a:pt x="6607329" y="0"/>
                </a:cubicBezTo>
                <a:cubicBezTo>
                  <a:pt x="6925037" y="-14850"/>
                  <a:pt x="7195175" y="-45938"/>
                  <a:pt x="7373888" y="0"/>
                </a:cubicBezTo>
                <a:cubicBezTo>
                  <a:pt x="7553356" y="1116"/>
                  <a:pt x="7660441" y="-29124"/>
                  <a:pt x="7787694" y="0"/>
                </a:cubicBezTo>
                <a:cubicBezTo>
                  <a:pt x="7898898" y="9625"/>
                  <a:pt x="8038372" y="-15638"/>
                  <a:pt x="8201500" y="0"/>
                </a:cubicBezTo>
                <a:cubicBezTo>
                  <a:pt x="8395240" y="-11302"/>
                  <a:pt x="8637895" y="-15383"/>
                  <a:pt x="8818817" y="0"/>
                </a:cubicBezTo>
                <a:cubicBezTo>
                  <a:pt x="8818448" y="5317"/>
                  <a:pt x="8819602" y="8572"/>
                  <a:pt x="8818817" y="18288"/>
                </a:cubicBezTo>
                <a:cubicBezTo>
                  <a:pt x="8544526" y="35963"/>
                  <a:pt x="8328700" y="-28322"/>
                  <a:pt x="8052258" y="18288"/>
                </a:cubicBezTo>
                <a:cubicBezTo>
                  <a:pt x="7764964" y="49685"/>
                  <a:pt x="7623834" y="-6770"/>
                  <a:pt x="7373888" y="18288"/>
                </a:cubicBezTo>
                <a:cubicBezTo>
                  <a:pt x="7096019" y="51578"/>
                  <a:pt x="7006124" y="30551"/>
                  <a:pt x="6783705" y="18288"/>
                </a:cubicBezTo>
                <a:cubicBezTo>
                  <a:pt x="6513377" y="19151"/>
                  <a:pt x="6239599" y="89556"/>
                  <a:pt x="6017147" y="18288"/>
                </a:cubicBezTo>
                <a:cubicBezTo>
                  <a:pt x="5769979" y="-23729"/>
                  <a:pt x="5572867" y="39922"/>
                  <a:pt x="5338776" y="18288"/>
                </a:cubicBezTo>
                <a:cubicBezTo>
                  <a:pt x="5125187" y="-1512"/>
                  <a:pt x="4653550" y="-8757"/>
                  <a:pt x="4484029" y="18288"/>
                </a:cubicBezTo>
                <a:cubicBezTo>
                  <a:pt x="4278918" y="50023"/>
                  <a:pt x="3923894" y="-71335"/>
                  <a:pt x="3629282" y="18288"/>
                </a:cubicBezTo>
                <a:cubicBezTo>
                  <a:pt x="3320272" y="80035"/>
                  <a:pt x="3133401" y="36379"/>
                  <a:pt x="2862724" y="18288"/>
                </a:cubicBezTo>
                <a:cubicBezTo>
                  <a:pt x="2575330" y="17334"/>
                  <a:pt x="2457275" y="7092"/>
                  <a:pt x="2096165" y="18288"/>
                </a:cubicBezTo>
                <a:cubicBezTo>
                  <a:pt x="1721549" y="40615"/>
                  <a:pt x="1684808" y="-16162"/>
                  <a:pt x="1329606" y="18288"/>
                </a:cubicBezTo>
                <a:cubicBezTo>
                  <a:pt x="975164" y="46007"/>
                  <a:pt x="986153" y="22849"/>
                  <a:pt x="827612" y="18288"/>
                </a:cubicBezTo>
                <a:cubicBezTo>
                  <a:pt x="695281" y="-5040"/>
                  <a:pt x="385932" y="12209"/>
                  <a:pt x="0" y="18288"/>
                </a:cubicBezTo>
                <a:cubicBezTo>
                  <a:pt x="532" y="12083"/>
                  <a:pt x="1268" y="4711"/>
                  <a:pt x="0" y="0"/>
                </a:cubicBezTo>
                <a:close/>
              </a:path>
              <a:path w="8818817" h="18288" stroke="0" extrusionOk="0">
                <a:moveTo>
                  <a:pt x="0" y="0"/>
                </a:moveTo>
                <a:cubicBezTo>
                  <a:pt x="164092" y="21146"/>
                  <a:pt x="349581" y="-52781"/>
                  <a:pt x="590182" y="0"/>
                </a:cubicBezTo>
                <a:cubicBezTo>
                  <a:pt x="825719" y="11596"/>
                  <a:pt x="895487" y="19529"/>
                  <a:pt x="1003988" y="0"/>
                </a:cubicBezTo>
                <a:cubicBezTo>
                  <a:pt x="1094190" y="56753"/>
                  <a:pt x="1612082" y="10109"/>
                  <a:pt x="1858735" y="0"/>
                </a:cubicBezTo>
                <a:cubicBezTo>
                  <a:pt x="2177931" y="-47468"/>
                  <a:pt x="2285857" y="-13945"/>
                  <a:pt x="2448918" y="0"/>
                </a:cubicBezTo>
                <a:cubicBezTo>
                  <a:pt x="2649277" y="-7868"/>
                  <a:pt x="2877651" y="-29064"/>
                  <a:pt x="3039100" y="0"/>
                </a:cubicBezTo>
                <a:cubicBezTo>
                  <a:pt x="3224765" y="26825"/>
                  <a:pt x="3603359" y="20117"/>
                  <a:pt x="3893847" y="0"/>
                </a:cubicBezTo>
                <a:cubicBezTo>
                  <a:pt x="4167777" y="-10674"/>
                  <a:pt x="4272745" y="22397"/>
                  <a:pt x="4395841" y="0"/>
                </a:cubicBezTo>
                <a:cubicBezTo>
                  <a:pt x="4525412" y="-100938"/>
                  <a:pt x="4989136" y="-72813"/>
                  <a:pt x="5250588" y="0"/>
                </a:cubicBezTo>
                <a:cubicBezTo>
                  <a:pt x="5572149" y="37756"/>
                  <a:pt x="5800846" y="-17665"/>
                  <a:pt x="6105335" y="0"/>
                </a:cubicBezTo>
                <a:cubicBezTo>
                  <a:pt x="6450578" y="14116"/>
                  <a:pt x="6457580" y="-9956"/>
                  <a:pt x="6783705" y="0"/>
                </a:cubicBezTo>
                <a:cubicBezTo>
                  <a:pt x="7131651" y="14062"/>
                  <a:pt x="7234314" y="4467"/>
                  <a:pt x="7638452" y="0"/>
                </a:cubicBezTo>
                <a:cubicBezTo>
                  <a:pt x="8057251" y="-10554"/>
                  <a:pt x="7979543" y="24371"/>
                  <a:pt x="8228635" y="0"/>
                </a:cubicBezTo>
                <a:cubicBezTo>
                  <a:pt x="8473420" y="-37047"/>
                  <a:pt x="8654402" y="-7677"/>
                  <a:pt x="8818817" y="0"/>
                </a:cubicBezTo>
                <a:cubicBezTo>
                  <a:pt x="8818192" y="5840"/>
                  <a:pt x="8819265" y="11706"/>
                  <a:pt x="8818817" y="18288"/>
                </a:cubicBezTo>
                <a:cubicBezTo>
                  <a:pt x="8482114" y="-18566"/>
                  <a:pt x="8371202" y="13610"/>
                  <a:pt x="8140446" y="18288"/>
                </a:cubicBezTo>
                <a:cubicBezTo>
                  <a:pt x="7918404" y="59798"/>
                  <a:pt x="7768323" y="-10071"/>
                  <a:pt x="7462076" y="18288"/>
                </a:cubicBezTo>
                <a:cubicBezTo>
                  <a:pt x="7224040" y="58168"/>
                  <a:pt x="7040382" y="15280"/>
                  <a:pt x="6607329" y="18288"/>
                </a:cubicBezTo>
                <a:cubicBezTo>
                  <a:pt x="6185290" y="32663"/>
                  <a:pt x="6122381" y="34765"/>
                  <a:pt x="5928959" y="18288"/>
                </a:cubicBezTo>
                <a:cubicBezTo>
                  <a:pt x="5732613" y="-4499"/>
                  <a:pt x="5601762" y="-5215"/>
                  <a:pt x="5515152" y="18288"/>
                </a:cubicBezTo>
                <a:cubicBezTo>
                  <a:pt x="5419691" y="44193"/>
                  <a:pt x="5256500" y="5069"/>
                  <a:pt x="5013158" y="18288"/>
                </a:cubicBezTo>
                <a:cubicBezTo>
                  <a:pt x="4783292" y="-7679"/>
                  <a:pt x="4344027" y="47539"/>
                  <a:pt x="4158411" y="18288"/>
                </a:cubicBezTo>
                <a:cubicBezTo>
                  <a:pt x="4020954" y="-11920"/>
                  <a:pt x="3678249" y="41305"/>
                  <a:pt x="3480041" y="18288"/>
                </a:cubicBezTo>
                <a:cubicBezTo>
                  <a:pt x="3252074" y="18289"/>
                  <a:pt x="3210060" y="6464"/>
                  <a:pt x="2978047" y="18288"/>
                </a:cubicBezTo>
                <a:cubicBezTo>
                  <a:pt x="2778940" y="17312"/>
                  <a:pt x="2423275" y="-6412"/>
                  <a:pt x="2299676" y="18288"/>
                </a:cubicBezTo>
                <a:cubicBezTo>
                  <a:pt x="2151772" y="30258"/>
                  <a:pt x="2049402" y="35034"/>
                  <a:pt x="1885870" y="18288"/>
                </a:cubicBezTo>
                <a:cubicBezTo>
                  <a:pt x="1727479" y="11737"/>
                  <a:pt x="1628923" y="39614"/>
                  <a:pt x="1472064" y="18288"/>
                </a:cubicBezTo>
                <a:cubicBezTo>
                  <a:pt x="1306552" y="13190"/>
                  <a:pt x="1118815" y="14736"/>
                  <a:pt x="793694" y="18288"/>
                </a:cubicBezTo>
                <a:cubicBezTo>
                  <a:pt x="442695" y="22196"/>
                  <a:pt x="234358" y="58557"/>
                  <a:pt x="0" y="18288"/>
                </a:cubicBezTo>
                <a:cubicBezTo>
                  <a:pt x="-618" y="10544"/>
                  <a:pt x="-607" y="8771"/>
                  <a:pt x="0" y="0"/>
                </a:cubicBezTo>
                <a:close/>
              </a:path>
              <a:path w="8818817" h="18288" fill="none" stroke="0" extrusionOk="0">
                <a:moveTo>
                  <a:pt x="0" y="0"/>
                </a:moveTo>
                <a:cubicBezTo>
                  <a:pt x="238698" y="-39443"/>
                  <a:pt x="378567" y="30270"/>
                  <a:pt x="590182" y="0"/>
                </a:cubicBezTo>
                <a:cubicBezTo>
                  <a:pt x="807050" y="-11863"/>
                  <a:pt x="1106390" y="24973"/>
                  <a:pt x="1268553" y="0"/>
                </a:cubicBezTo>
                <a:cubicBezTo>
                  <a:pt x="1400719" y="-16178"/>
                  <a:pt x="1664032" y="61207"/>
                  <a:pt x="2035112" y="0"/>
                </a:cubicBezTo>
                <a:cubicBezTo>
                  <a:pt x="2389555" y="-426"/>
                  <a:pt x="2362615" y="-26412"/>
                  <a:pt x="2625294" y="0"/>
                </a:cubicBezTo>
                <a:cubicBezTo>
                  <a:pt x="2906188" y="30633"/>
                  <a:pt x="2982304" y="19624"/>
                  <a:pt x="3303665" y="0"/>
                </a:cubicBezTo>
                <a:cubicBezTo>
                  <a:pt x="3604528" y="-27117"/>
                  <a:pt x="3981819" y="-5691"/>
                  <a:pt x="4158411" y="0"/>
                </a:cubicBezTo>
                <a:cubicBezTo>
                  <a:pt x="4327972" y="-20771"/>
                  <a:pt x="4450161" y="405"/>
                  <a:pt x="4660406" y="0"/>
                </a:cubicBezTo>
                <a:cubicBezTo>
                  <a:pt x="4901155" y="45031"/>
                  <a:pt x="5177275" y="-3108"/>
                  <a:pt x="5426964" y="0"/>
                </a:cubicBezTo>
                <a:cubicBezTo>
                  <a:pt x="5733891" y="16979"/>
                  <a:pt x="5742714" y="61"/>
                  <a:pt x="5928959" y="0"/>
                </a:cubicBezTo>
                <a:cubicBezTo>
                  <a:pt x="6126059" y="14669"/>
                  <a:pt x="6278317" y="43464"/>
                  <a:pt x="6607329" y="0"/>
                </a:cubicBezTo>
                <a:cubicBezTo>
                  <a:pt x="6954874" y="5209"/>
                  <a:pt x="7204584" y="-6696"/>
                  <a:pt x="7373888" y="0"/>
                </a:cubicBezTo>
                <a:cubicBezTo>
                  <a:pt x="7569876" y="1340"/>
                  <a:pt x="7655799" y="-19888"/>
                  <a:pt x="7787694" y="0"/>
                </a:cubicBezTo>
                <a:cubicBezTo>
                  <a:pt x="7903264" y="10911"/>
                  <a:pt x="8022447" y="-18304"/>
                  <a:pt x="8201500" y="0"/>
                </a:cubicBezTo>
                <a:cubicBezTo>
                  <a:pt x="8360340" y="9305"/>
                  <a:pt x="8615188" y="-50651"/>
                  <a:pt x="8818817" y="0"/>
                </a:cubicBezTo>
                <a:cubicBezTo>
                  <a:pt x="8818370" y="5549"/>
                  <a:pt x="8818566" y="9980"/>
                  <a:pt x="8818817" y="18288"/>
                </a:cubicBezTo>
                <a:cubicBezTo>
                  <a:pt x="8531689" y="37984"/>
                  <a:pt x="8377143" y="15660"/>
                  <a:pt x="8052258" y="18288"/>
                </a:cubicBezTo>
                <a:cubicBezTo>
                  <a:pt x="7751190" y="46364"/>
                  <a:pt x="7655087" y="-18425"/>
                  <a:pt x="7373888" y="18288"/>
                </a:cubicBezTo>
                <a:cubicBezTo>
                  <a:pt x="7091457" y="66204"/>
                  <a:pt x="6985722" y="36257"/>
                  <a:pt x="6783705" y="18288"/>
                </a:cubicBezTo>
                <a:cubicBezTo>
                  <a:pt x="6586152" y="50830"/>
                  <a:pt x="6209505" y="58977"/>
                  <a:pt x="6017147" y="18288"/>
                </a:cubicBezTo>
                <a:cubicBezTo>
                  <a:pt x="5797672" y="-40069"/>
                  <a:pt x="5512120" y="35603"/>
                  <a:pt x="5338776" y="18288"/>
                </a:cubicBezTo>
                <a:cubicBezTo>
                  <a:pt x="5144309" y="10882"/>
                  <a:pt x="4670717" y="13725"/>
                  <a:pt x="4484029" y="18288"/>
                </a:cubicBezTo>
                <a:cubicBezTo>
                  <a:pt x="4280089" y="69246"/>
                  <a:pt x="3901612" y="-40022"/>
                  <a:pt x="3629282" y="18288"/>
                </a:cubicBezTo>
                <a:cubicBezTo>
                  <a:pt x="3345093" y="54709"/>
                  <a:pt x="3137333" y="-17239"/>
                  <a:pt x="2862724" y="18288"/>
                </a:cubicBezTo>
                <a:cubicBezTo>
                  <a:pt x="2611315" y="30518"/>
                  <a:pt x="2440527" y="-4769"/>
                  <a:pt x="2096165" y="18288"/>
                </a:cubicBezTo>
                <a:cubicBezTo>
                  <a:pt x="1739544" y="46225"/>
                  <a:pt x="1683636" y="-15538"/>
                  <a:pt x="1329606" y="18288"/>
                </a:cubicBezTo>
                <a:cubicBezTo>
                  <a:pt x="976404" y="46181"/>
                  <a:pt x="984813" y="23761"/>
                  <a:pt x="827612" y="18288"/>
                </a:cubicBezTo>
                <a:cubicBezTo>
                  <a:pt x="635035" y="-2215"/>
                  <a:pt x="421841" y="-25137"/>
                  <a:pt x="0" y="18288"/>
                </a:cubicBezTo>
                <a:cubicBezTo>
                  <a:pt x="197" y="11712"/>
                  <a:pt x="738" y="651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818817"/>
                      <a:gd name="connsiteY0" fmla="*/ 0 h 18288"/>
                      <a:gd name="connsiteX1" fmla="*/ 590182 w 8818817"/>
                      <a:gd name="connsiteY1" fmla="*/ 0 h 18288"/>
                      <a:gd name="connsiteX2" fmla="*/ 1268553 w 8818817"/>
                      <a:gd name="connsiteY2" fmla="*/ 0 h 18288"/>
                      <a:gd name="connsiteX3" fmla="*/ 2035112 w 8818817"/>
                      <a:gd name="connsiteY3" fmla="*/ 0 h 18288"/>
                      <a:gd name="connsiteX4" fmla="*/ 2625294 w 8818817"/>
                      <a:gd name="connsiteY4" fmla="*/ 0 h 18288"/>
                      <a:gd name="connsiteX5" fmla="*/ 3303665 w 8818817"/>
                      <a:gd name="connsiteY5" fmla="*/ 0 h 18288"/>
                      <a:gd name="connsiteX6" fmla="*/ 4158411 w 8818817"/>
                      <a:gd name="connsiteY6" fmla="*/ 0 h 18288"/>
                      <a:gd name="connsiteX7" fmla="*/ 4660406 w 8818817"/>
                      <a:gd name="connsiteY7" fmla="*/ 0 h 18288"/>
                      <a:gd name="connsiteX8" fmla="*/ 5426964 w 8818817"/>
                      <a:gd name="connsiteY8" fmla="*/ 0 h 18288"/>
                      <a:gd name="connsiteX9" fmla="*/ 5928959 w 8818817"/>
                      <a:gd name="connsiteY9" fmla="*/ 0 h 18288"/>
                      <a:gd name="connsiteX10" fmla="*/ 6607329 w 8818817"/>
                      <a:gd name="connsiteY10" fmla="*/ 0 h 18288"/>
                      <a:gd name="connsiteX11" fmla="*/ 7373888 w 8818817"/>
                      <a:gd name="connsiteY11" fmla="*/ 0 h 18288"/>
                      <a:gd name="connsiteX12" fmla="*/ 7787694 w 8818817"/>
                      <a:gd name="connsiteY12" fmla="*/ 0 h 18288"/>
                      <a:gd name="connsiteX13" fmla="*/ 8201500 w 8818817"/>
                      <a:gd name="connsiteY13" fmla="*/ 0 h 18288"/>
                      <a:gd name="connsiteX14" fmla="*/ 8818817 w 8818817"/>
                      <a:gd name="connsiteY14" fmla="*/ 0 h 18288"/>
                      <a:gd name="connsiteX15" fmla="*/ 8818817 w 8818817"/>
                      <a:gd name="connsiteY15" fmla="*/ 18288 h 18288"/>
                      <a:gd name="connsiteX16" fmla="*/ 8052258 w 8818817"/>
                      <a:gd name="connsiteY16" fmla="*/ 18288 h 18288"/>
                      <a:gd name="connsiteX17" fmla="*/ 7373888 w 8818817"/>
                      <a:gd name="connsiteY17" fmla="*/ 18288 h 18288"/>
                      <a:gd name="connsiteX18" fmla="*/ 6783705 w 8818817"/>
                      <a:gd name="connsiteY18" fmla="*/ 18288 h 18288"/>
                      <a:gd name="connsiteX19" fmla="*/ 6017147 w 8818817"/>
                      <a:gd name="connsiteY19" fmla="*/ 18288 h 18288"/>
                      <a:gd name="connsiteX20" fmla="*/ 5338776 w 8818817"/>
                      <a:gd name="connsiteY20" fmla="*/ 18288 h 18288"/>
                      <a:gd name="connsiteX21" fmla="*/ 4484029 w 8818817"/>
                      <a:gd name="connsiteY21" fmla="*/ 18288 h 18288"/>
                      <a:gd name="connsiteX22" fmla="*/ 3629282 w 8818817"/>
                      <a:gd name="connsiteY22" fmla="*/ 18288 h 18288"/>
                      <a:gd name="connsiteX23" fmla="*/ 2862724 w 8818817"/>
                      <a:gd name="connsiteY23" fmla="*/ 18288 h 18288"/>
                      <a:gd name="connsiteX24" fmla="*/ 2096165 w 8818817"/>
                      <a:gd name="connsiteY24" fmla="*/ 18288 h 18288"/>
                      <a:gd name="connsiteX25" fmla="*/ 1329606 w 8818817"/>
                      <a:gd name="connsiteY25" fmla="*/ 18288 h 18288"/>
                      <a:gd name="connsiteX26" fmla="*/ 827612 w 8818817"/>
                      <a:gd name="connsiteY26" fmla="*/ 18288 h 18288"/>
                      <a:gd name="connsiteX27" fmla="*/ 0 w 8818817"/>
                      <a:gd name="connsiteY27" fmla="*/ 18288 h 18288"/>
                      <a:gd name="connsiteX28" fmla="*/ 0 w 8818817"/>
                      <a:gd name="connsiteY2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18817" h="18288" fill="none" extrusionOk="0">
                        <a:moveTo>
                          <a:pt x="0" y="0"/>
                        </a:moveTo>
                        <a:cubicBezTo>
                          <a:pt x="262949" y="-24484"/>
                          <a:pt x="408099" y="19186"/>
                          <a:pt x="590182" y="0"/>
                        </a:cubicBezTo>
                        <a:cubicBezTo>
                          <a:pt x="772265" y="-19186"/>
                          <a:pt x="1128088" y="24283"/>
                          <a:pt x="1268553" y="0"/>
                        </a:cubicBezTo>
                        <a:cubicBezTo>
                          <a:pt x="1409018" y="-24283"/>
                          <a:pt x="1675537" y="-2382"/>
                          <a:pt x="2035112" y="0"/>
                        </a:cubicBezTo>
                        <a:cubicBezTo>
                          <a:pt x="2394687" y="2382"/>
                          <a:pt x="2356878" y="-29153"/>
                          <a:pt x="2625294" y="0"/>
                        </a:cubicBezTo>
                        <a:cubicBezTo>
                          <a:pt x="2893710" y="29153"/>
                          <a:pt x="2980335" y="23676"/>
                          <a:pt x="3303665" y="0"/>
                        </a:cubicBezTo>
                        <a:cubicBezTo>
                          <a:pt x="3626995" y="-23676"/>
                          <a:pt x="3985693" y="-9338"/>
                          <a:pt x="4158411" y="0"/>
                        </a:cubicBezTo>
                        <a:cubicBezTo>
                          <a:pt x="4331129" y="9338"/>
                          <a:pt x="4464707" y="-19810"/>
                          <a:pt x="4660406" y="0"/>
                        </a:cubicBezTo>
                        <a:cubicBezTo>
                          <a:pt x="4856105" y="19810"/>
                          <a:pt x="5118656" y="-17202"/>
                          <a:pt x="5426964" y="0"/>
                        </a:cubicBezTo>
                        <a:cubicBezTo>
                          <a:pt x="5735272" y="17202"/>
                          <a:pt x="5740585" y="-1680"/>
                          <a:pt x="5928959" y="0"/>
                        </a:cubicBezTo>
                        <a:cubicBezTo>
                          <a:pt x="6117333" y="1680"/>
                          <a:pt x="6276034" y="19821"/>
                          <a:pt x="6607329" y="0"/>
                        </a:cubicBezTo>
                        <a:cubicBezTo>
                          <a:pt x="6938624" y="-19821"/>
                          <a:pt x="7196011" y="-17197"/>
                          <a:pt x="7373888" y="0"/>
                        </a:cubicBezTo>
                        <a:cubicBezTo>
                          <a:pt x="7551765" y="17197"/>
                          <a:pt x="7653231" y="-7809"/>
                          <a:pt x="7787694" y="0"/>
                        </a:cubicBezTo>
                        <a:cubicBezTo>
                          <a:pt x="7922157" y="7809"/>
                          <a:pt x="8034668" y="-9872"/>
                          <a:pt x="8201500" y="0"/>
                        </a:cubicBezTo>
                        <a:cubicBezTo>
                          <a:pt x="8368332" y="9872"/>
                          <a:pt x="8632688" y="-14979"/>
                          <a:pt x="8818817" y="0"/>
                        </a:cubicBezTo>
                        <a:cubicBezTo>
                          <a:pt x="8818363" y="5645"/>
                          <a:pt x="8819349" y="9523"/>
                          <a:pt x="8818817" y="18288"/>
                        </a:cubicBezTo>
                        <a:cubicBezTo>
                          <a:pt x="8551109" y="3260"/>
                          <a:pt x="8353010" y="-2273"/>
                          <a:pt x="8052258" y="18288"/>
                        </a:cubicBezTo>
                        <a:cubicBezTo>
                          <a:pt x="7751506" y="38849"/>
                          <a:pt x="7645787" y="-12908"/>
                          <a:pt x="7373888" y="18288"/>
                        </a:cubicBezTo>
                        <a:cubicBezTo>
                          <a:pt x="7101989" y="49484"/>
                          <a:pt x="7006216" y="35164"/>
                          <a:pt x="6783705" y="18288"/>
                        </a:cubicBezTo>
                        <a:cubicBezTo>
                          <a:pt x="6561194" y="1412"/>
                          <a:pt x="6242780" y="41430"/>
                          <a:pt x="6017147" y="18288"/>
                        </a:cubicBezTo>
                        <a:cubicBezTo>
                          <a:pt x="5791514" y="-4854"/>
                          <a:pt x="5547049" y="37580"/>
                          <a:pt x="5338776" y="18288"/>
                        </a:cubicBezTo>
                        <a:cubicBezTo>
                          <a:pt x="5130503" y="-1004"/>
                          <a:pt x="4682339" y="-21368"/>
                          <a:pt x="4484029" y="18288"/>
                        </a:cubicBezTo>
                        <a:cubicBezTo>
                          <a:pt x="4285719" y="57944"/>
                          <a:pt x="3919544" y="-16230"/>
                          <a:pt x="3629282" y="18288"/>
                        </a:cubicBezTo>
                        <a:cubicBezTo>
                          <a:pt x="3339020" y="52806"/>
                          <a:pt x="3139217" y="21861"/>
                          <a:pt x="2862724" y="18288"/>
                        </a:cubicBezTo>
                        <a:cubicBezTo>
                          <a:pt x="2586231" y="14715"/>
                          <a:pt x="2452030" y="-7293"/>
                          <a:pt x="2096165" y="18288"/>
                        </a:cubicBezTo>
                        <a:cubicBezTo>
                          <a:pt x="1740300" y="43869"/>
                          <a:pt x="1684998" y="-11250"/>
                          <a:pt x="1329606" y="18288"/>
                        </a:cubicBezTo>
                        <a:cubicBezTo>
                          <a:pt x="974214" y="47826"/>
                          <a:pt x="984120" y="24964"/>
                          <a:pt x="827612" y="18288"/>
                        </a:cubicBezTo>
                        <a:cubicBezTo>
                          <a:pt x="671104" y="11612"/>
                          <a:pt x="371122" y="24736"/>
                          <a:pt x="0" y="18288"/>
                        </a:cubicBezTo>
                        <a:cubicBezTo>
                          <a:pt x="442" y="11574"/>
                          <a:pt x="380" y="5542"/>
                          <a:pt x="0" y="0"/>
                        </a:cubicBezTo>
                        <a:close/>
                      </a:path>
                      <a:path w="8818817" h="18288" stroke="0" extrusionOk="0">
                        <a:moveTo>
                          <a:pt x="0" y="0"/>
                        </a:moveTo>
                        <a:cubicBezTo>
                          <a:pt x="155868" y="20640"/>
                          <a:pt x="352919" y="-11406"/>
                          <a:pt x="590182" y="0"/>
                        </a:cubicBezTo>
                        <a:cubicBezTo>
                          <a:pt x="827445" y="11406"/>
                          <a:pt x="886816" y="8962"/>
                          <a:pt x="1003988" y="0"/>
                        </a:cubicBezTo>
                        <a:cubicBezTo>
                          <a:pt x="1121160" y="-8962"/>
                          <a:pt x="1545340" y="33549"/>
                          <a:pt x="1858735" y="0"/>
                        </a:cubicBezTo>
                        <a:cubicBezTo>
                          <a:pt x="2172130" y="-33549"/>
                          <a:pt x="2267590" y="-22008"/>
                          <a:pt x="2448918" y="0"/>
                        </a:cubicBezTo>
                        <a:cubicBezTo>
                          <a:pt x="2630246" y="22008"/>
                          <a:pt x="2864828" y="-24787"/>
                          <a:pt x="3039100" y="0"/>
                        </a:cubicBezTo>
                        <a:cubicBezTo>
                          <a:pt x="3213372" y="24787"/>
                          <a:pt x="3602095" y="3979"/>
                          <a:pt x="3893847" y="0"/>
                        </a:cubicBezTo>
                        <a:cubicBezTo>
                          <a:pt x="4185599" y="-3979"/>
                          <a:pt x="4264447" y="22944"/>
                          <a:pt x="4395841" y="0"/>
                        </a:cubicBezTo>
                        <a:cubicBezTo>
                          <a:pt x="4527235" y="-22944"/>
                          <a:pt x="4932153" y="-31476"/>
                          <a:pt x="5250588" y="0"/>
                        </a:cubicBezTo>
                        <a:cubicBezTo>
                          <a:pt x="5569023" y="31476"/>
                          <a:pt x="5762744" y="-16835"/>
                          <a:pt x="6105335" y="0"/>
                        </a:cubicBezTo>
                        <a:cubicBezTo>
                          <a:pt x="6447926" y="16835"/>
                          <a:pt x="6455516" y="-5124"/>
                          <a:pt x="6783705" y="0"/>
                        </a:cubicBezTo>
                        <a:cubicBezTo>
                          <a:pt x="7111894" y="5124"/>
                          <a:pt x="7225080" y="12464"/>
                          <a:pt x="7638452" y="0"/>
                        </a:cubicBezTo>
                        <a:cubicBezTo>
                          <a:pt x="8051824" y="-12464"/>
                          <a:pt x="7979154" y="26680"/>
                          <a:pt x="8228635" y="0"/>
                        </a:cubicBezTo>
                        <a:cubicBezTo>
                          <a:pt x="8478116" y="-26680"/>
                          <a:pt x="8652882" y="-19086"/>
                          <a:pt x="8818817" y="0"/>
                        </a:cubicBezTo>
                        <a:cubicBezTo>
                          <a:pt x="8818446" y="5901"/>
                          <a:pt x="8819300" y="12662"/>
                          <a:pt x="8818817" y="18288"/>
                        </a:cubicBezTo>
                        <a:cubicBezTo>
                          <a:pt x="8502052" y="-1274"/>
                          <a:pt x="8388992" y="-7334"/>
                          <a:pt x="8140446" y="18288"/>
                        </a:cubicBezTo>
                        <a:cubicBezTo>
                          <a:pt x="7891900" y="43910"/>
                          <a:pt x="7737061" y="-5568"/>
                          <a:pt x="7462076" y="18288"/>
                        </a:cubicBezTo>
                        <a:cubicBezTo>
                          <a:pt x="7187091" y="42144"/>
                          <a:pt x="7028207" y="7419"/>
                          <a:pt x="6607329" y="18288"/>
                        </a:cubicBezTo>
                        <a:cubicBezTo>
                          <a:pt x="6186451" y="29157"/>
                          <a:pt x="6117632" y="37478"/>
                          <a:pt x="5928959" y="18288"/>
                        </a:cubicBezTo>
                        <a:cubicBezTo>
                          <a:pt x="5740286" y="-902"/>
                          <a:pt x="5608778" y="5914"/>
                          <a:pt x="5515152" y="18288"/>
                        </a:cubicBezTo>
                        <a:cubicBezTo>
                          <a:pt x="5421526" y="30662"/>
                          <a:pt x="5252736" y="1939"/>
                          <a:pt x="5013158" y="18288"/>
                        </a:cubicBezTo>
                        <a:cubicBezTo>
                          <a:pt x="4773580" y="34637"/>
                          <a:pt x="4338101" y="58213"/>
                          <a:pt x="4158411" y="18288"/>
                        </a:cubicBezTo>
                        <a:cubicBezTo>
                          <a:pt x="3978721" y="-21637"/>
                          <a:pt x="3703738" y="25847"/>
                          <a:pt x="3480041" y="18288"/>
                        </a:cubicBezTo>
                        <a:cubicBezTo>
                          <a:pt x="3256344" y="10730"/>
                          <a:pt x="3205512" y="5626"/>
                          <a:pt x="2978047" y="18288"/>
                        </a:cubicBezTo>
                        <a:cubicBezTo>
                          <a:pt x="2750582" y="30950"/>
                          <a:pt x="2441746" y="20556"/>
                          <a:pt x="2299676" y="18288"/>
                        </a:cubicBezTo>
                        <a:cubicBezTo>
                          <a:pt x="2157606" y="16020"/>
                          <a:pt x="2041618" y="25186"/>
                          <a:pt x="1885870" y="18288"/>
                        </a:cubicBezTo>
                        <a:cubicBezTo>
                          <a:pt x="1730122" y="11390"/>
                          <a:pt x="1627720" y="25122"/>
                          <a:pt x="1472064" y="18288"/>
                        </a:cubicBezTo>
                        <a:cubicBezTo>
                          <a:pt x="1316408" y="11454"/>
                          <a:pt x="1120304" y="8586"/>
                          <a:pt x="793694" y="18288"/>
                        </a:cubicBezTo>
                        <a:cubicBezTo>
                          <a:pt x="467084" y="27991"/>
                          <a:pt x="273083" y="36665"/>
                          <a:pt x="0" y="18288"/>
                        </a:cubicBezTo>
                        <a:cubicBezTo>
                          <a:pt x="-734" y="10935"/>
                          <a:pt x="-262" y="897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1C0A3-110C-73C8-A885-18667F8089AA}"/>
              </a:ext>
            </a:extLst>
          </p:cNvPr>
          <p:cNvSpPr>
            <a:spLocks noGrp="1"/>
          </p:cNvSpPr>
          <p:nvPr>
            <p:ph idx="1"/>
          </p:nvPr>
        </p:nvSpPr>
        <p:spPr>
          <a:xfrm>
            <a:off x="681037" y="1929384"/>
            <a:ext cx="8543925" cy="4251960"/>
          </a:xfrm>
        </p:spPr>
        <p:txBody>
          <a:bodyPr>
            <a:normAutofit/>
          </a:bodyPr>
          <a:lstStyle/>
          <a:p>
            <a:pPr marL="0" indent="0">
              <a:buNone/>
            </a:pPr>
            <a:r>
              <a:rPr lang="en-GB" sz="3600" dirty="0">
                <a:effectLst/>
                <a:latin typeface="Calibri" panose="020F0502020204030204" pitchFamily="34" charset="0"/>
                <a:cs typeface="Calibri" panose="020F0502020204030204" pitchFamily="34" charset="0"/>
              </a:rPr>
              <a:t>‘Scholarship’ signifies the principled space that connects integrity, research, teaching, learning, personal development and contribution to the world. </a:t>
            </a:r>
          </a:p>
          <a:p>
            <a:pPr marL="0" indent="0">
              <a:buNone/>
            </a:pPr>
            <a:r>
              <a:rPr lang="en-GB" sz="3600" dirty="0">
                <a:effectLst/>
                <a:latin typeface="Calibri" panose="020F0502020204030204" pitchFamily="34" charset="0"/>
                <a:cs typeface="Calibri" panose="020F0502020204030204" pitchFamily="34" charset="0"/>
              </a:rPr>
              <a:t>Scholarship enables scholars to speak, no matter who they are.</a:t>
            </a:r>
            <a:r>
              <a:rPr lang="en-GB" sz="3600"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			</a:t>
            </a:r>
          </a:p>
          <a:p>
            <a:pPr marL="0" indent="0">
              <a:buNone/>
            </a:pPr>
            <a:r>
              <a:rPr lang="en-GB" sz="2000" dirty="0">
                <a:effectLst/>
                <a:latin typeface="Calibri" panose="020F0502020204030204" pitchFamily="34" charset="0"/>
                <a:cs typeface="Calibri" panose="020F0502020204030204" pitchFamily="34" charset="0"/>
              </a:rPr>
              <a:t>			</a:t>
            </a:r>
          </a:p>
          <a:p>
            <a:pPr marL="0" indent="0">
              <a:buNone/>
            </a:pPr>
            <a:r>
              <a:rPr lang="en-GB" sz="2000" dirty="0">
                <a:latin typeface="Calibri" panose="020F0502020204030204" pitchFamily="34" charset="0"/>
                <a:cs typeface="Calibri" panose="020F0502020204030204" pitchFamily="34" charset="0"/>
              </a:rPr>
              <a:t>						</a:t>
            </a:r>
            <a:r>
              <a:rPr lang="en-GB" sz="3600" dirty="0">
                <a:effectLst/>
                <a:latin typeface="Calibri" panose="020F0502020204030204" pitchFamily="34" charset="0"/>
                <a:cs typeface="Calibri" panose="020F0502020204030204" pitchFamily="34" charset="0"/>
              </a:rPr>
              <a:t>(Fung 2017, p105)</a:t>
            </a:r>
            <a:endParaRPr lang="en-GB" sz="3600" dirty="0">
              <a:latin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307187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318A405-D67C-B68D-6CE9-11E393FD4A70}"/>
              </a:ext>
            </a:extLst>
          </p:cNvPr>
          <p:cNvSpPr>
            <a:spLocks noGrp="1" noChangeArrowheads="1"/>
          </p:cNvSpPr>
          <p:nvPr>
            <p:ph type="title"/>
          </p:nvPr>
        </p:nvSpPr>
        <p:spPr>
          <a:xfrm>
            <a:off x="548092" y="1368347"/>
            <a:ext cx="2760215" cy="3429000"/>
          </a:xfrm>
        </p:spPr>
        <p:txBody>
          <a:bodyPr vert="horz" lIns="91440" tIns="45720" rIns="91440" bIns="45720" rtlCol="0" anchor="ctr">
            <a:normAutofit/>
          </a:bodyPr>
          <a:lstStyle/>
          <a:p>
            <a:pPr algn="ctr" defTabSz="914400" fontAlgn="auto">
              <a:spcAft>
                <a:spcPts val="0"/>
              </a:spcAft>
              <a:defRPr/>
            </a:pPr>
            <a:r>
              <a:rPr lang="en-US" altLang="en-US" sz="3600" kern="1200" dirty="0">
                <a:latin typeface="Calibri" panose="020F0502020204030204" pitchFamily="34" charset="0"/>
                <a:cs typeface="Calibri" panose="020F0502020204030204" pitchFamily="34" charset="0"/>
              </a:rPr>
              <a:t>Scholarship as</a:t>
            </a:r>
            <a:br>
              <a:rPr lang="en-US" altLang="en-US" sz="3600" kern="1200" dirty="0">
                <a:latin typeface="Calibri" panose="020F0502020204030204" pitchFamily="34" charset="0"/>
                <a:cs typeface="Calibri" panose="020F0502020204030204" pitchFamily="34" charset="0"/>
              </a:rPr>
            </a:br>
            <a:r>
              <a:rPr lang="en-US" altLang="en-US" sz="3600" kern="1200" dirty="0">
                <a:latin typeface="Calibri" panose="020F0502020204030204" pitchFamily="34" charset="0"/>
                <a:cs typeface="Calibri" panose="020F0502020204030204" pitchFamily="34" charset="0"/>
              </a:rPr>
              <a:t>personal development</a:t>
            </a:r>
          </a:p>
        </p:txBody>
      </p:sp>
      <p:pic>
        <p:nvPicPr>
          <p:cNvPr id="10" name="Picture 9" descr="A person and person sitting in a room&#10;&#10;Description automatically generated">
            <a:extLst>
              <a:ext uri="{FF2B5EF4-FFF2-40B4-BE49-F238E27FC236}">
                <a16:creationId xmlns:a16="http://schemas.microsoft.com/office/drawing/2014/main" id="{8AA3B1AF-24EF-5674-A9C6-0CF2629100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6862617" y="10"/>
            <a:ext cx="3043382" cy="3448307"/>
          </a:xfrm>
          <a:prstGeom prst="rect">
            <a:avLst/>
          </a:prstGeom>
        </p:spPr>
      </p:pic>
      <p:pic>
        <p:nvPicPr>
          <p:cNvPr id="5" name="Content Placeholder 3" descr="A group of people sitting around a table&#10;&#10;Description automatically generated with medium confidence">
            <a:extLst>
              <a:ext uri="{FF2B5EF4-FFF2-40B4-BE49-F238E27FC236}">
                <a16:creationId xmlns:a16="http://schemas.microsoft.com/office/drawing/2014/main" id="{727A9CDE-75D0-2D59-406C-6A56E3998B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3832014" y="10"/>
            <a:ext cx="3043382" cy="3448307"/>
          </a:xfrm>
          <a:prstGeom prst="rect">
            <a:avLst/>
          </a:prstGeom>
        </p:spPr>
      </p:pic>
      <p:pic>
        <p:nvPicPr>
          <p:cNvPr id="8" name="Content Placeholder 7" descr="A person speaking to a group of people seated in a room&#10;&#10;Description automatically generated">
            <a:extLst>
              <a:ext uri="{FF2B5EF4-FFF2-40B4-BE49-F238E27FC236}">
                <a16:creationId xmlns:a16="http://schemas.microsoft.com/office/drawing/2014/main" id="{C97BE98A-F495-98FD-CA80-EC2FA0723A37}"/>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3832015" y="3441878"/>
            <a:ext cx="3029571" cy="3426808"/>
          </a:xfrm>
          <a:prstGeom prst="rect">
            <a:avLst/>
          </a:prstGeom>
        </p:spPr>
      </p:pic>
      <p:pic>
        <p:nvPicPr>
          <p:cNvPr id="12" name="Picture 11" descr="A group of people sitting in chairs&#10;&#10;Description automatically generated">
            <a:extLst>
              <a:ext uri="{FF2B5EF4-FFF2-40B4-BE49-F238E27FC236}">
                <a16:creationId xmlns:a16="http://schemas.microsoft.com/office/drawing/2014/main" id="{7BE9B9D0-99B7-EA3C-14C7-2743793565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58748" y="3441878"/>
            <a:ext cx="3047252" cy="34268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circle with text&#10;&#10;Description automatically generated">
            <a:extLst>
              <a:ext uri="{FF2B5EF4-FFF2-40B4-BE49-F238E27FC236}">
                <a16:creationId xmlns:a16="http://schemas.microsoft.com/office/drawing/2014/main" id="{7ED2C654-8C55-9E89-7885-8BAD7F525DC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05504" y="643466"/>
            <a:ext cx="6294990" cy="5571067"/>
          </a:xfrm>
          <a:prstGeom prst="rect">
            <a:avLst/>
          </a:prstGeom>
        </p:spPr>
      </p:pic>
      <p:sp>
        <p:nvSpPr>
          <p:cNvPr id="6" name="TextBox 5">
            <a:extLst>
              <a:ext uri="{FF2B5EF4-FFF2-40B4-BE49-F238E27FC236}">
                <a16:creationId xmlns:a16="http://schemas.microsoft.com/office/drawing/2014/main" id="{9B0864FB-2323-77B2-024B-713380F53DA0}"/>
              </a:ext>
            </a:extLst>
          </p:cNvPr>
          <p:cNvSpPr txBox="1"/>
          <p:nvPr/>
        </p:nvSpPr>
        <p:spPr>
          <a:xfrm>
            <a:off x="7644384" y="6029867"/>
            <a:ext cx="1755648" cy="369332"/>
          </a:xfrm>
          <a:prstGeom prst="rect">
            <a:avLst/>
          </a:prstGeom>
          <a:noFill/>
        </p:spPr>
        <p:txBody>
          <a:bodyPr wrap="square" rtlCol="0">
            <a:spAutoFit/>
          </a:bodyPr>
          <a:lstStyle/>
          <a:p>
            <a:r>
              <a:rPr lang="en-US" dirty="0"/>
              <a:t>Fung 2017 p106</a:t>
            </a:r>
          </a:p>
        </p:txBody>
      </p:sp>
      <p:sp>
        <p:nvSpPr>
          <p:cNvPr id="7" name="TextBox 6">
            <a:extLst>
              <a:ext uri="{FF2B5EF4-FFF2-40B4-BE49-F238E27FC236}">
                <a16:creationId xmlns:a16="http://schemas.microsoft.com/office/drawing/2014/main" id="{CC328E1E-F704-17FB-C0B1-8B4D883DB535}"/>
              </a:ext>
            </a:extLst>
          </p:cNvPr>
          <p:cNvSpPr txBox="1"/>
          <p:nvPr/>
        </p:nvSpPr>
        <p:spPr>
          <a:xfrm>
            <a:off x="341376" y="5952923"/>
            <a:ext cx="3681984" cy="523220"/>
          </a:xfrm>
          <a:prstGeom prst="rect">
            <a:avLst/>
          </a:prstGeom>
          <a:noFill/>
        </p:spPr>
        <p:txBody>
          <a:bodyPr wrap="square" rtlCol="0">
            <a:spAutoFit/>
          </a:bodyPr>
          <a:lstStyle/>
          <a:p>
            <a:r>
              <a:rPr lang="en-US" sz="2800" b="1" dirty="0">
                <a:solidFill>
                  <a:schemeClr val="accent2"/>
                </a:solidFill>
              </a:rPr>
              <a:t>The Scholarship Circle</a:t>
            </a:r>
          </a:p>
        </p:txBody>
      </p:sp>
    </p:spTree>
    <p:extLst>
      <p:ext uri="{BB962C8B-B14F-4D97-AF65-F5344CB8AC3E}">
        <p14:creationId xmlns:p14="http://schemas.microsoft.com/office/powerpoint/2010/main" val="302379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3" descr="photo-1.PNG">
            <a:extLst>
              <a:ext uri="{FF2B5EF4-FFF2-40B4-BE49-F238E27FC236}">
                <a16:creationId xmlns:a16="http://schemas.microsoft.com/office/drawing/2014/main" id="{97266C0D-4F55-43F9-DBD5-1C2A5F63A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bwMode="auto">
          <a:xfrm>
            <a:off x="20" y="-2"/>
            <a:ext cx="4395765" cy="68580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44041" name="Rectangle 4404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5785" y="-1"/>
            <a:ext cx="5510214"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3" name="Title 1">
            <a:extLst>
              <a:ext uri="{FF2B5EF4-FFF2-40B4-BE49-F238E27FC236}">
                <a16:creationId xmlns:a16="http://schemas.microsoft.com/office/drawing/2014/main" id="{744C9E77-A759-3563-B7DA-415CA3B878AB}"/>
              </a:ext>
            </a:extLst>
          </p:cNvPr>
          <p:cNvSpPr>
            <a:spLocks noGrp="1" noChangeArrowheads="1"/>
          </p:cNvSpPr>
          <p:nvPr>
            <p:ph type="title"/>
          </p:nvPr>
        </p:nvSpPr>
        <p:spPr>
          <a:xfrm>
            <a:off x="4968695" y="405685"/>
            <a:ext cx="4440286" cy="1559301"/>
          </a:xfrm>
        </p:spPr>
        <p:txBody>
          <a:bodyPr>
            <a:normAutofit/>
          </a:bodyPr>
          <a:lstStyle/>
          <a:p>
            <a:pPr fontAlgn="auto">
              <a:spcAft>
                <a:spcPts val="0"/>
              </a:spcAft>
              <a:defRPr/>
            </a:pPr>
            <a:r>
              <a:rPr lang="en-US" altLang="en-US" sz="3600">
                <a:latin typeface="+mn-lt"/>
              </a:rPr>
              <a:t>Strength-based scholarship in practice</a:t>
            </a:r>
          </a:p>
        </p:txBody>
      </p:sp>
      <p:sp>
        <p:nvSpPr>
          <p:cNvPr id="44034" name="Content Placeholder 2">
            <a:extLst>
              <a:ext uri="{FF2B5EF4-FFF2-40B4-BE49-F238E27FC236}">
                <a16:creationId xmlns:a16="http://schemas.microsoft.com/office/drawing/2014/main" id="{E38007FE-60D5-B404-4AE5-641A64ED2809}"/>
              </a:ext>
            </a:extLst>
          </p:cNvPr>
          <p:cNvSpPr>
            <a:spLocks noGrp="1" noChangeArrowheads="1"/>
          </p:cNvSpPr>
          <p:nvPr>
            <p:ph idx="1"/>
          </p:nvPr>
        </p:nvSpPr>
        <p:spPr>
          <a:xfrm>
            <a:off x="4968695" y="2370671"/>
            <a:ext cx="4440286" cy="4143054"/>
          </a:xfrm>
        </p:spPr>
        <p:txBody>
          <a:bodyPr anchor="ctr">
            <a:noAutofit/>
          </a:bodyPr>
          <a:lstStyle/>
          <a:p>
            <a:pPr fontAlgn="auto">
              <a:spcAft>
                <a:spcPts val="0"/>
              </a:spcAft>
              <a:defRPr/>
            </a:pPr>
            <a:r>
              <a:rPr lang="en-US" altLang="en-US" sz="2400" dirty="0"/>
              <a:t>Draw on your existing expertise and modes of enquiry to investigate aspects areas of interest meaningful to you</a:t>
            </a:r>
          </a:p>
          <a:p>
            <a:pPr fontAlgn="auto">
              <a:spcAft>
                <a:spcPts val="0"/>
              </a:spcAft>
              <a:defRPr/>
            </a:pPr>
            <a:r>
              <a:rPr lang="en-US" altLang="en-US" sz="2400" dirty="0"/>
              <a:t>Use authentic and effective modes of enquiry and expression</a:t>
            </a:r>
          </a:p>
          <a:p>
            <a:pPr fontAlgn="auto">
              <a:spcAft>
                <a:spcPts val="0"/>
              </a:spcAft>
              <a:defRPr/>
            </a:pPr>
            <a:r>
              <a:rPr lang="en-US" altLang="en-US" sz="2400" dirty="0"/>
              <a:t>Broaden your horizons through dialogue with those who bring other perspectives, including colleagues, students and alumni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2293</TotalTime>
  <Words>969</Words>
  <Application>Microsoft Office PowerPoint</Application>
  <PresentationFormat>A4 Paper (210x297 mm)</PresentationFormat>
  <Paragraphs>92</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OpenSans</vt:lpstr>
      <vt:lpstr>Office Theme</vt:lpstr>
      <vt:lpstr>PowerPoint Presentation</vt:lpstr>
      <vt:lpstr>Scholarships of discovery, integration, application and teaching</vt:lpstr>
      <vt:lpstr> Strength-based scholarship and good education:  The scholarship circle </vt:lpstr>
      <vt:lpstr>Theoretical framing</vt:lpstr>
      <vt:lpstr>PowerPoint Presentation</vt:lpstr>
      <vt:lpstr>PowerPoint Presentation</vt:lpstr>
      <vt:lpstr>Scholarship as personal development</vt:lpstr>
      <vt:lpstr>PowerPoint Presentation</vt:lpstr>
      <vt:lpstr>Strength-based scholarship in practice</vt:lpstr>
      <vt:lpstr>Liberating ourselves  and others</vt:lpstr>
      <vt:lpstr>Scholarship as institutional development</vt:lpstr>
      <vt:lpstr>Advising your institutional leaders</vt:lpstr>
      <vt:lpstr>Ask questions of your institution</vt:lpstr>
      <vt:lpstr>Ask more questions of your institution</vt:lpstr>
      <vt:lpstr>Scholarship reviewed</vt:lpstr>
      <vt:lpstr>PowerPoint Presentation</vt:lpstr>
      <vt:lpstr>References</vt:lpstr>
    </vt:vector>
  </TitlesOfParts>
  <Company>ӳ倀Ԏ蛼/㵤뿿췠ԣ爰]翘ӳ꛼뿿췐</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Resources</dc:creator>
  <cp:lastModifiedBy>Diane Ford</cp:lastModifiedBy>
  <cp:revision>345</cp:revision>
  <cp:lastPrinted>2015-11-18T13:29:20Z</cp:lastPrinted>
  <dcterms:created xsi:type="dcterms:W3CDTF">2006-10-09T10:09:05Z</dcterms:created>
  <dcterms:modified xsi:type="dcterms:W3CDTF">2024-04-08T10:22:58Z</dcterms:modified>
</cp:coreProperties>
</file>