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  <p:sldMasterId id="2147483771" r:id="rId5"/>
    <p:sldMasterId id="2147483863" r:id="rId6"/>
    <p:sldMasterId id="2147483817" r:id="rId7"/>
    <p:sldMasterId id="2147483927" r:id="rId8"/>
  </p:sldMasterIdLst>
  <p:notesMasterIdLst>
    <p:notesMasterId r:id="rId27"/>
  </p:notesMasterIdLst>
  <p:handoutMasterIdLst>
    <p:handoutMasterId r:id="rId28"/>
  </p:handoutMasterIdLst>
  <p:sldIdLst>
    <p:sldId id="256" r:id="rId9"/>
    <p:sldId id="340" r:id="rId10"/>
    <p:sldId id="559" r:id="rId11"/>
    <p:sldId id="341" r:id="rId12"/>
    <p:sldId id="346" r:id="rId13"/>
    <p:sldId id="349" r:id="rId14"/>
    <p:sldId id="347" r:id="rId15"/>
    <p:sldId id="354" r:id="rId16"/>
    <p:sldId id="561" r:id="rId17"/>
    <p:sldId id="351" r:id="rId18"/>
    <p:sldId id="360" r:id="rId19"/>
    <p:sldId id="364" r:id="rId20"/>
    <p:sldId id="359" r:id="rId21"/>
    <p:sldId id="562" r:id="rId22"/>
    <p:sldId id="555" r:id="rId23"/>
    <p:sldId id="357" r:id="rId24"/>
    <p:sldId id="304" r:id="rId25"/>
    <p:sldId id="31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92C21D-9C31-DAEC-E611-E76D7525B8BA}" name="Hannah.King" initials="H" userId="S::hlk63@open.ac.uk::a66496f2-2df4-4361-8801-89f9e25bfcc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45"/>
    <a:srgbClr val="FFD7FD"/>
    <a:srgbClr val="FF8A76"/>
    <a:srgbClr val="FFB4FF"/>
    <a:srgbClr val="D6FFF2"/>
    <a:srgbClr val="CAD2FF"/>
    <a:srgbClr val="FEE3E9"/>
    <a:srgbClr val="4F9AE9"/>
    <a:srgbClr val="8AFFD7"/>
    <a:srgbClr val="BA8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1B8990-3657-47A8-903C-FCAC6B481EAB}" v="1" dt="2024-03-21T11:34:29.7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84019" autoAdjust="0"/>
  </p:normalViewPr>
  <p:slideViewPr>
    <p:cSldViewPr snapToGrid="0">
      <p:cViewPr varScale="1">
        <p:scale>
          <a:sx n="72" d="100"/>
          <a:sy n="72" d="100"/>
        </p:scale>
        <p:origin x="1109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microsoft.com/office/2018/10/relationships/authors" Target="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50AFA1-2D98-83E6-6B45-1BA4EFFA09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Poppins" panose="000005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292458-5F54-BBF5-A700-E864B64DF8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E0FF1-B4C8-4A7A-A50B-9837D279A5B3}" type="datetimeFigureOut">
              <a:rPr lang="en-GB" smtClean="0">
                <a:latin typeface="Poppins" panose="00000500000000000000" pitchFamily="2" charset="0"/>
              </a:rPr>
              <a:t>08/04/2024</a:t>
            </a:fld>
            <a:endParaRPr lang="en-GB">
              <a:latin typeface="Poppins" panose="000005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85C0A-89EE-3D17-E818-2781A8FCA1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Poppins" panose="000005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9F12D-2392-5BCA-470C-1326218C7E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0D4E1-3C06-412A-A8F6-CECF698F9984}" type="slidenum">
              <a:rPr lang="en-GB" smtClean="0">
                <a:latin typeface="Poppins" panose="00000500000000000000" pitchFamily="2" charset="0"/>
              </a:rPr>
              <a:t>‹#›</a:t>
            </a:fld>
            <a:endParaRPr lang="en-GB">
              <a:latin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81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816C2FE4-2A89-2C48-B077-AF8EE4693F31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8CCD80B4-3417-B74B-BDCD-C7836226A2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20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87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62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28750" lvl="2" indent="-285750"/>
            <a:r>
              <a:rPr lang="en-GB" sz="1200" dirty="0"/>
              <a:t>Employee assistance programme</a:t>
            </a:r>
          </a:p>
          <a:p>
            <a:pPr marL="1428750" lvl="2" indent="-285750"/>
            <a:r>
              <a:rPr lang="en-GB" sz="1200" dirty="0"/>
              <a:t>APPLAUD</a:t>
            </a:r>
          </a:p>
          <a:p>
            <a:pPr marL="1428750" lvl="2" indent="-285750"/>
            <a:r>
              <a:rPr lang="en-GB" sz="1200" dirty="0" err="1"/>
              <a:t>eSTEeM</a:t>
            </a:r>
            <a:endParaRPr lang="en-GB" sz="1200" dirty="0"/>
          </a:p>
          <a:p>
            <a:pPr marL="1428750" lvl="2" indent="-285750"/>
            <a:r>
              <a:rPr lang="en-GB" sz="1200" dirty="0"/>
              <a:t>Mental Health</a:t>
            </a:r>
          </a:p>
          <a:p>
            <a:pPr marL="1428750" lvl="2" indent="-285750"/>
            <a:r>
              <a:rPr lang="en-GB" sz="1200" dirty="0"/>
              <a:t>Line Manager</a:t>
            </a:r>
          </a:p>
          <a:p>
            <a:pPr marL="1428750" lvl="2" indent="-285750"/>
            <a:r>
              <a:rPr lang="en-GB" sz="1200" dirty="0"/>
              <a:t>Union Rep’s</a:t>
            </a:r>
          </a:p>
          <a:p>
            <a:pPr marL="1428750" lvl="2" indent="-285750"/>
            <a:endParaRPr lang="en-GB" sz="1200" dirty="0"/>
          </a:p>
          <a:p>
            <a:pPr marL="1428750" lvl="2" indent="-285750"/>
            <a:r>
              <a:rPr lang="en-GB" sz="1200" dirty="0"/>
              <a:t>We have not thought of everything – same for students perhaps – helping students to identify and access support they had not thought about.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25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Resources vs accessing support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14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Next steps are to deliver further workshops to empower students on their learning journey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74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073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85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82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36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25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5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511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 what? Reinforces what we already know - no surprises – but there are other sources available to students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47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Most people know where to go for support – but there is a big chunk of students who do not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85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Context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18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8" y="0"/>
            <a:ext cx="6098726" cy="3810000"/>
          </a:xfrm>
          <a:custGeom>
            <a:avLst/>
            <a:gdLst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1626032 h 3810000"/>
              <a:gd name="connsiteX3" fmla="*/ 7810500 w 7810500"/>
              <a:gd name="connsiteY3" fmla="*/ 3625329 h 3810000"/>
              <a:gd name="connsiteX4" fmla="*/ 7625829 w 7810500"/>
              <a:gd name="connsiteY4" fmla="*/ 3810000 h 3810000"/>
              <a:gd name="connsiteX5" fmla="*/ 184671 w 7810500"/>
              <a:gd name="connsiteY5" fmla="*/ 3810000 h 3810000"/>
              <a:gd name="connsiteX6" fmla="*/ 0 w 7810500"/>
              <a:gd name="connsiteY6" fmla="*/ 3625329 h 3810000"/>
              <a:gd name="connsiteX7" fmla="*/ 0 w 7810500"/>
              <a:gd name="connsiteY7" fmla="*/ 1626032 h 3810000"/>
              <a:gd name="connsiteX8" fmla="*/ 1626032 w 7810500"/>
              <a:gd name="connsiteY8" fmla="*/ 0 h 3810000"/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3625329 h 3810000"/>
              <a:gd name="connsiteX3" fmla="*/ 7625829 w 7810500"/>
              <a:gd name="connsiteY3" fmla="*/ 3810000 h 3810000"/>
              <a:gd name="connsiteX4" fmla="*/ 184671 w 7810500"/>
              <a:gd name="connsiteY4" fmla="*/ 3810000 h 3810000"/>
              <a:gd name="connsiteX5" fmla="*/ 0 w 7810500"/>
              <a:gd name="connsiteY5" fmla="*/ 3625329 h 3810000"/>
              <a:gd name="connsiteX6" fmla="*/ 0 w 7810500"/>
              <a:gd name="connsiteY6" fmla="*/ 1626032 h 3810000"/>
              <a:gd name="connsiteX7" fmla="*/ 1626032 w 7810500"/>
              <a:gd name="connsiteY7" fmla="*/ 0 h 3810000"/>
              <a:gd name="connsiteX0" fmla="*/ 1626032 w 7963808"/>
              <a:gd name="connsiteY0" fmla="*/ 0 h 3810000"/>
              <a:gd name="connsiteX1" fmla="*/ 6184468 w 7963808"/>
              <a:gd name="connsiteY1" fmla="*/ 0 h 3810000"/>
              <a:gd name="connsiteX2" fmla="*/ 7625829 w 7963808"/>
              <a:gd name="connsiteY2" fmla="*/ 3810000 h 3810000"/>
              <a:gd name="connsiteX3" fmla="*/ 184671 w 7963808"/>
              <a:gd name="connsiteY3" fmla="*/ 3810000 h 3810000"/>
              <a:gd name="connsiteX4" fmla="*/ 0 w 7963808"/>
              <a:gd name="connsiteY4" fmla="*/ 3625329 h 3810000"/>
              <a:gd name="connsiteX5" fmla="*/ 0 w 7963808"/>
              <a:gd name="connsiteY5" fmla="*/ 1626032 h 3810000"/>
              <a:gd name="connsiteX6" fmla="*/ 1626032 w 7963808"/>
              <a:gd name="connsiteY6" fmla="*/ 0 h 3810000"/>
              <a:gd name="connsiteX0" fmla="*/ 1626032 w 6876799"/>
              <a:gd name="connsiteY0" fmla="*/ 0 h 3810000"/>
              <a:gd name="connsiteX1" fmla="*/ 6184468 w 6876799"/>
              <a:gd name="connsiteY1" fmla="*/ 0 h 3810000"/>
              <a:gd name="connsiteX2" fmla="*/ 6063729 w 6876799"/>
              <a:gd name="connsiteY2" fmla="*/ 3797300 h 3810000"/>
              <a:gd name="connsiteX3" fmla="*/ 184671 w 6876799"/>
              <a:gd name="connsiteY3" fmla="*/ 3810000 h 3810000"/>
              <a:gd name="connsiteX4" fmla="*/ 0 w 6876799"/>
              <a:gd name="connsiteY4" fmla="*/ 3625329 h 3810000"/>
              <a:gd name="connsiteX5" fmla="*/ 0 w 6876799"/>
              <a:gd name="connsiteY5" fmla="*/ 1626032 h 3810000"/>
              <a:gd name="connsiteX6" fmla="*/ 1626032 w 6876799"/>
              <a:gd name="connsiteY6" fmla="*/ 0 h 3810000"/>
              <a:gd name="connsiteX0" fmla="*/ 1626032 w 6601473"/>
              <a:gd name="connsiteY0" fmla="*/ 0 h 3810000"/>
              <a:gd name="connsiteX1" fmla="*/ 6184468 w 6601473"/>
              <a:gd name="connsiteY1" fmla="*/ 0 h 3810000"/>
              <a:gd name="connsiteX2" fmla="*/ 6063729 w 6601473"/>
              <a:gd name="connsiteY2" fmla="*/ 3797300 h 3810000"/>
              <a:gd name="connsiteX3" fmla="*/ 184671 w 6601473"/>
              <a:gd name="connsiteY3" fmla="*/ 3810000 h 3810000"/>
              <a:gd name="connsiteX4" fmla="*/ 0 w 6601473"/>
              <a:gd name="connsiteY4" fmla="*/ 3625329 h 3810000"/>
              <a:gd name="connsiteX5" fmla="*/ 0 w 6601473"/>
              <a:gd name="connsiteY5" fmla="*/ 1626032 h 3810000"/>
              <a:gd name="connsiteX6" fmla="*/ 1626032 w 6601473"/>
              <a:gd name="connsiteY6" fmla="*/ 0 h 3810000"/>
              <a:gd name="connsiteX0" fmla="*/ 1626032 w 6605873"/>
              <a:gd name="connsiteY0" fmla="*/ 0 h 3810000"/>
              <a:gd name="connsiteX1" fmla="*/ 6184468 w 6605873"/>
              <a:gd name="connsiteY1" fmla="*/ 0 h 3810000"/>
              <a:gd name="connsiteX2" fmla="*/ 6082779 w 6605873"/>
              <a:gd name="connsiteY2" fmla="*/ 3802063 h 3810000"/>
              <a:gd name="connsiteX3" fmla="*/ 184671 w 6605873"/>
              <a:gd name="connsiteY3" fmla="*/ 3810000 h 3810000"/>
              <a:gd name="connsiteX4" fmla="*/ 0 w 6605873"/>
              <a:gd name="connsiteY4" fmla="*/ 3625329 h 3810000"/>
              <a:gd name="connsiteX5" fmla="*/ 0 w 6605873"/>
              <a:gd name="connsiteY5" fmla="*/ 1626032 h 3810000"/>
              <a:gd name="connsiteX6" fmla="*/ 1626032 w 6605873"/>
              <a:gd name="connsiteY6" fmla="*/ 0 h 3810000"/>
              <a:gd name="connsiteX0" fmla="*/ 1626032 w 6524678"/>
              <a:gd name="connsiteY0" fmla="*/ 6350 h 3816350"/>
              <a:gd name="connsiteX1" fmla="*/ 6076518 w 6524678"/>
              <a:gd name="connsiteY1" fmla="*/ 0 h 3816350"/>
              <a:gd name="connsiteX2" fmla="*/ 6082779 w 6524678"/>
              <a:gd name="connsiteY2" fmla="*/ 3808413 h 3816350"/>
              <a:gd name="connsiteX3" fmla="*/ 184671 w 6524678"/>
              <a:gd name="connsiteY3" fmla="*/ 3816350 h 3816350"/>
              <a:gd name="connsiteX4" fmla="*/ 0 w 6524678"/>
              <a:gd name="connsiteY4" fmla="*/ 3631679 h 3816350"/>
              <a:gd name="connsiteX5" fmla="*/ 0 w 6524678"/>
              <a:gd name="connsiteY5" fmla="*/ 1632382 h 3816350"/>
              <a:gd name="connsiteX6" fmla="*/ 1626032 w 6524678"/>
              <a:gd name="connsiteY6" fmla="*/ 6350 h 3816350"/>
              <a:gd name="connsiteX0" fmla="*/ 1626032 w 6087407"/>
              <a:gd name="connsiteY0" fmla="*/ 6350 h 3816350"/>
              <a:gd name="connsiteX1" fmla="*/ 6076518 w 6087407"/>
              <a:gd name="connsiteY1" fmla="*/ 0 h 3816350"/>
              <a:gd name="connsiteX2" fmla="*/ 6082779 w 6087407"/>
              <a:gd name="connsiteY2" fmla="*/ 3808413 h 3816350"/>
              <a:gd name="connsiteX3" fmla="*/ 184671 w 6087407"/>
              <a:gd name="connsiteY3" fmla="*/ 3816350 h 3816350"/>
              <a:gd name="connsiteX4" fmla="*/ 0 w 6087407"/>
              <a:gd name="connsiteY4" fmla="*/ 3631679 h 3816350"/>
              <a:gd name="connsiteX5" fmla="*/ 0 w 6087407"/>
              <a:gd name="connsiteY5" fmla="*/ 1632382 h 3816350"/>
              <a:gd name="connsiteX6" fmla="*/ 1626032 w 6087407"/>
              <a:gd name="connsiteY6" fmla="*/ 6350 h 3816350"/>
              <a:gd name="connsiteX0" fmla="*/ 1626032 w 6100891"/>
              <a:gd name="connsiteY0" fmla="*/ 0 h 3810000"/>
              <a:gd name="connsiteX1" fmla="*/ 6097949 w 6100891"/>
              <a:gd name="connsiteY1" fmla="*/ 794 h 3810000"/>
              <a:gd name="connsiteX2" fmla="*/ 6082779 w 6100891"/>
              <a:gd name="connsiteY2" fmla="*/ 3802063 h 3810000"/>
              <a:gd name="connsiteX3" fmla="*/ 184671 w 6100891"/>
              <a:gd name="connsiteY3" fmla="*/ 3810000 h 3810000"/>
              <a:gd name="connsiteX4" fmla="*/ 0 w 6100891"/>
              <a:gd name="connsiteY4" fmla="*/ 3625329 h 3810000"/>
              <a:gd name="connsiteX5" fmla="*/ 0 w 6100891"/>
              <a:gd name="connsiteY5" fmla="*/ 1626032 h 3810000"/>
              <a:gd name="connsiteX6" fmla="*/ 1626032 w 6100891"/>
              <a:gd name="connsiteY6" fmla="*/ 0 h 3810000"/>
              <a:gd name="connsiteX0" fmla="*/ 1626032 w 6098322"/>
              <a:gd name="connsiteY0" fmla="*/ 0 h 3810000"/>
              <a:gd name="connsiteX1" fmla="*/ 6097949 w 6098322"/>
              <a:gd name="connsiteY1" fmla="*/ 794 h 3810000"/>
              <a:gd name="connsiteX2" fmla="*/ 6082779 w 6098322"/>
              <a:gd name="connsiteY2" fmla="*/ 3802063 h 3810000"/>
              <a:gd name="connsiteX3" fmla="*/ 184671 w 6098322"/>
              <a:gd name="connsiteY3" fmla="*/ 3810000 h 3810000"/>
              <a:gd name="connsiteX4" fmla="*/ 0 w 6098322"/>
              <a:gd name="connsiteY4" fmla="*/ 3625329 h 3810000"/>
              <a:gd name="connsiteX5" fmla="*/ 0 w 6098322"/>
              <a:gd name="connsiteY5" fmla="*/ 1626032 h 3810000"/>
              <a:gd name="connsiteX6" fmla="*/ 1626032 w 6098322"/>
              <a:gd name="connsiteY6" fmla="*/ 0 h 3810000"/>
              <a:gd name="connsiteX0" fmla="*/ 1626032 w 6102062"/>
              <a:gd name="connsiteY0" fmla="*/ 0 h 3810000"/>
              <a:gd name="connsiteX1" fmla="*/ 6097949 w 6102062"/>
              <a:gd name="connsiteY1" fmla="*/ 794 h 3810000"/>
              <a:gd name="connsiteX2" fmla="*/ 6097066 w 6102062"/>
              <a:gd name="connsiteY2" fmla="*/ 3806825 h 3810000"/>
              <a:gd name="connsiteX3" fmla="*/ 184671 w 6102062"/>
              <a:gd name="connsiteY3" fmla="*/ 3810000 h 3810000"/>
              <a:gd name="connsiteX4" fmla="*/ 0 w 6102062"/>
              <a:gd name="connsiteY4" fmla="*/ 3625329 h 3810000"/>
              <a:gd name="connsiteX5" fmla="*/ 0 w 6102062"/>
              <a:gd name="connsiteY5" fmla="*/ 1626032 h 3810000"/>
              <a:gd name="connsiteX6" fmla="*/ 1626032 w 6102062"/>
              <a:gd name="connsiteY6" fmla="*/ 0 h 3810000"/>
              <a:gd name="connsiteX0" fmla="*/ 1626032 w 6098726"/>
              <a:gd name="connsiteY0" fmla="*/ 0 h 3810000"/>
              <a:gd name="connsiteX1" fmla="*/ 6097949 w 6098726"/>
              <a:gd name="connsiteY1" fmla="*/ 794 h 3810000"/>
              <a:gd name="connsiteX2" fmla="*/ 6097066 w 6098726"/>
              <a:gd name="connsiteY2" fmla="*/ 3806825 h 3810000"/>
              <a:gd name="connsiteX3" fmla="*/ 184671 w 6098726"/>
              <a:gd name="connsiteY3" fmla="*/ 3810000 h 3810000"/>
              <a:gd name="connsiteX4" fmla="*/ 0 w 6098726"/>
              <a:gd name="connsiteY4" fmla="*/ 3625329 h 3810000"/>
              <a:gd name="connsiteX5" fmla="*/ 0 w 6098726"/>
              <a:gd name="connsiteY5" fmla="*/ 1626032 h 3810000"/>
              <a:gd name="connsiteX6" fmla="*/ 1626032 w 6098726"/>
              <a:gd name="connsiteY6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8726" h="3810000">
                <a:moveTo>
                  <a:pt x="1626032" y="0"/>
                </a:moveTo>
                <a:lnTo>
                  <a:pt x="6097949" y="794"/>
                </a:lnTo>
                <a:cubicBezTo>
                  <a:pt x="6100171" y="1699419"/>
                  <a:pt x="6096907" y="2640806"/>
                  <a:pt x="6097066" y="3806825"/>
                </a:cubicBezTo>
                <a:lnTo>
                  <a:pt x="184671" y="3810000"/>
                </a:lnTo>
                <a:cubicBezTo>
                  <a:pt x="82680" y="3810000"/>
                  <a:pt x="0" y="3727320"/>
                  <a:pt x="0" y="3625329"/>
                </a:cubicBezTo>
                <a:lnTo>
                  <a:pt x="0" y="1626032"/>
                </a:lnTo>
                <a:cubicBezTo>
                  <a:pt x="0" y="727999"/>
                  <a:pt x="727999" y="0"/>
                  <a:pt x="1626032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28ED38-053B-074D-A6A5-1C9374EA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810000"/>
            <a:ext cx="6096000" cy="304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5F86F0A-6A1A-3248-8370-3930F88101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1B5291B-A0B5-0A34-5C7E-79E2E3F68A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8D5457D4-902F-B0A0-0CA3-AB0C3D54F7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14F31047-4864-D68A-2944-4FD900DC04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4D3CA51-9B82-D8B8-96F1-42FE5F9B17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4" name="Picture 13" descr="The Open University Logo">
            <a:extLst>
              <a:ext uri="{FF2B5EF4-FFF2-40B4-BE49-F238E27FC236}">
                <a16:creationId xmlns:a16="http://schemas.microsoft.com/office/drawing/2014/main" id="{41C1F544-4F91-82A6-00C9-2CD07BD90F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5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1"/>
            <a:ext cx="3504968" cy="5119768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A59EDF-990B-8A48-B3FB-ACAE78C6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0969" y="0"/>
            <a:ext cx="2599267" cy="5119769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395955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74418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9754968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70562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1A8FBF3E-643E-C283-20B7-9D35C17A874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B8435D6-0CC1-8718-167A-2904F3E65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1991249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 as Poppins Regular.</a:t>
            </a:r>
          </a:p>
        </p:txBody>
      </p:sp>
    </p:spTree>
    <p:extLst>
      <p:ext uri="{BB962C8B-B14F-4D97-AF65-F5344CB8AC3E}">
        <p14:creationId xmlns:p14="http://schemas.microsoft.com/office/powerpoint/2010/main" val="259996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Blue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A176635-0D9A-318C-7E7A-70539D9E69F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3F1D352-AFC1-45BF-DC37-E6E2C2801A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1991249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 as Poppins Regular.</a:t>
            </a:r>
          </a:p>
        </p:txBody>
      </p:sp>
    </p:spTree>
    <p:extLst>
      <p:ext uri="{BB962C8B-B14F-4D97-AF65-F5344CB8AC3E}">
        <p14:creationId xmlns:p14="http://schemas.microsoft.com/office/powerpoint/2010/main" val="315915414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Green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8491E11-C10D-5DDF-F581-B813FF836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2A98FA0-A729-D60A-BCD1-960B3EC6A4F8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48CE6A7-7BB7-C947-6B53-6E5F78A862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3BDB31C-E836-A87A-D9AE-75FF184B4FA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F720CE49-261A-B18A-CA8E-F12BDA3067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708842F-A283-9136-4756-08A1AAC018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388B64FB-ADBB-26BD-E337-6CF096A9320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D40E8B0-3B62-532E-CE42-A3E6FDDFDE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1991249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 as Poppins Regular.</a:t>
            </a:r>
          </a:p>
        </p:txBody>
      </p:sp>
    </p:spTree>
    <p:extLst>
      <p:ext uri="{BB962C8B-B14F-4D97-AF65-F5344CB8AC3E}">
        <p14:creationId xmlns:p14="http://schemas.microsoft.com/office/powerpoint/2010/main" val="373667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Pink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C83551F-5FB0-9945-E01E-6CB9436CE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E748C8D-C469-D474-1D97-BF5F569F543B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81611A53-2566-911B-758A-BB85811FD9E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BDAAA47C-344B-A081-7D83-D9FAAD75EB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19787C0D-6642-0E1D-6AD0-4C7F5CDD7E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E70F6A9-1F2C-B996-D2AA-A91C91158B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DA136-F775-4E4C-35DB-866AF036B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E1542C5E-68EC-8AF5-80D1-B28AD6CD2F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1991249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 as Poppins Regular.</a:t>
            </a:r>
          </a:p>
        </p:txBody>
      </p:sp>
    </p:spTree>
    <p:extLst>
      <p:ext uri="{BB962C8B-B14F-4D97-AF65-F5344CB8AC3E}">
        <p14:creationId xmlns:p14="http://schemas.microsoft.com/office/powerpoint/2010/main" val="2539330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Yellow">
    <p:bg>
      <p:bgPr>
        <a:blipFill dpi="0" rotWithShape="1">
          <a:blip r:embed="rId2" cstate="screen">
            <a:alphaModFix amt="69965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C0329EC4-43A1-4C93-CC9C-F8056BDA6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711EE3C-D327-2D36-872A-6FFDFE494240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411FBA2-250A-1C91-4112-94C1448712B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9D923CE2-295F-167C-F03F-85610416A0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EE845F2-FF2D-A9D4-3ED4-93E968473C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C990BB7-CAE3-E4DB-4F60-3FD7EA815A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C24151-A80D-7D37-B014-1E2D90CE3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FEF65C5-460E-FA21-D5A4-89B945A15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1991249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 as Poppins Regular.</a:t>
            </a:r>
          </a:p>
        </p:txBody>
      </p:sp>
    </p:spTree>
    <p:extLst>
      <p:ext uri="{BB962C8B-B14F-4D97-AF65-F5344CB8AC3E}">
        <p14:creationId xmlns:p14="http://schemas.microsoft.com/office/powerpoint/2010/main" val="3138227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Blu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94F0EA2-EF9D-F005-352F-0ED7ED3B654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67088FD3-2668-7B24-DF83-94C7E0A31C2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C4507D10-D757-85E8-DCAB-5DE27031CB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13AA83D-6834-E464-0BBA-BB0EAC8C261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17A9CF-DA6B-5003-7AB7-83F7002BC2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5887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F8B6BF6-2B20-BAE1-496B-4CE3AF22F71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DA06FF-3584-5C18-7680-957EB66DCC1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576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18DBC1E-2F93-2120-01F2-76667F7A359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19B98AE-BA3F-CCAE-E04C-B8169D9363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265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C8CB63D-4300-E62A-F48C-630CF6B954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490E080-95F7-C04E-1506-EAC0EB4C51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5983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2FB48F-821A-CA54-A34E-E55E101C6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07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Orang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C107E3E2-7CA3-497F-C4E8-4ECE3460E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7568DA1-20C9-8598-44C7-76FE257E9D7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B5BDD1-EF18-E4A2-DE79-A8B3B7FCED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A8F030FA-FAE8-B846-F0B1-F69F3B3AB75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69C5B20-B0D8-1392-83E8-B19EE7BA6B2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450AA39-F87C-B61C-59F0-76575DE5CC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6244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8D84559-6512-8243-0E68-926840CCE5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3CA98CFD-BEE6-B7D0-940B-408558AE3B9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933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3173B8F-4A38-6A7C-3840-1B6791B615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1258A6A1-7C96-27AC-C908-3BA13CCF1F6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622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80D1A29E-8F23-E9BF-AE02-BAA15FD20A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DB928D05-8855-2639-E843-A1F7DC27F6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9549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D93BCC-9ABA-3DB6-4ED6-2BD13246C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13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5BD7FBF3-7226-2149-BBD3-098185173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DAAB76E-1BCE-CA53-ACE8-77F42754E1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C210018-BF10-8707-6A21-CCCE83C373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2B4FE0AC-2B61-A291-8C87-19783331AD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chemeClr val="tx1"/>
                </a:solidFill>
                <a:latin typeface="+mn-lt"/>
                <a:cs typeface="Poppins" panose="00000500000000000000" pitchFamily="2" charset="0"/>
              </a:defRPr>
            </a:lvl1pPr>
            <a:lvl2pPr marL="457200" indent="0">
              <a:buNone/>
              <a:defRPr sz="1500">
                <a:ln>
                  <a:noFill/>
                </a:ln>
                <a:solidFill>
                  <a:schemeClr val="tx1"/>
                </a:solidFill>
                <a:latin typeface="+mn-lt"/>
              </a:defRPr>
            </a:lvl2pPr>
            <a:lvl3pPr>
              <a:defRPr sz="1500">
                <a:ln>
                  <a:noFill/>
                </a:ln>
                <a:solidFill>
                  <a:schemeClr val="tx1"/>
                </a:solidFill>
              </a:defRPr>
            </a:lvl3pPr>
            <a:lvl4pPr>
              <a:defRPr sz="1500">
                <a:ln>
                  <a:noFill/>
                </a:ln>
                <a:solidFill>
                  <a:schemeClr val="tx1"/>
                </a:solidFill>
              </a:defRPr>
            </a:lvl4pPr>
            <a:lvl5pPr>
              <a:defRPr sz="1500">
                <a:ln>
                  <a:noFill/>
                </a:ln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 sz="1500">
                <a:solidFill>
                  <a:schemeClr val="tx1"/>
                </a:solidFill>
              </a:defRPr>
            </a:lvl7pPr>
            <a:lvl8pPr>
              <a:defRPr sz="1500">
                <a:solidFill>
                  <a:schemeClr val="tx1"/>
                </a:solidFill>
              </a:defRPr>
            </a:lvl8pPr>
            <a:lvl9pPr>
              <a:defRPr sz="15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/>
              <a:t>Body copy goes here.</a:t>
            </a:r>
          </a:p>
        </p:txBody>
      </p:sp>
    </p:spTree>
    <p:extLst>
      <p:ext uri="{BB962C8B-B14F-4D97-AF65-F5344CB8AC3E}">
        <p14:creationId xmlns:p14="http://schemas.microsoft.com/office/powerpoint/2010/main" val="842125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334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D31C04-0A53-3A47-8287-081AE26B8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334000"/>
            <a:ext cx="6096000" cy="1524000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9E9177B3-5DDF-C49A-F04A-F97D821D76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3418B85-C84C-B824-D28F-BA79F5E04C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 name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AE5F6774-8098-996B-DB40-EA611D348D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2518C58-E2DB-02D3-8708-B87996A9E5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5" name="Picture 14" descr="The Open University Logo">
            <a:extLst>
              <a:ext uri="{FF2B5EF4-FFF2-40B4-BE49-F238E27FC236}">
                <a16:creationId xmlns:a16="http://schemas.microsoft.com/office/drawing/2014/main" id="{95ADE654-C78D-7069-71BF-CB8E04298DE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94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&amp; Cop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025CC09-2BCF-3A4D-87E4-590716EC07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93565" y="2856109"/>
            <a:ext cx="4687053" cy="32210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labore</a:t>
            </a:r>
            <a:r>
              <a:rPr lang="en-GB"/>
              <a:t> et dolore magna </a:t>
            </a:r>
            <a:r>
              <a:rPr lang="en-GB" err="1"/>
              <a:t>aliqua</a:t>
            </a:r>
            <a:r>
              <a:rPr lang="en-GB"/>
              <a:t>. Ut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exercitation </a:t>
            </a:r>
            <a:r>
              <a:rPr lang="en-GB" err="1"/>
              <a:t>ullamco</a:t>
            </a:r>
            <a:r>
              <a:rPr lang="en-GB"/>
              <a:t> </a:t>
            </a:r>
            <a:r>
              <a:rPr lang="en-GB" err="1"/>
              <a:t>laboris</a:t>
            </a:r>
            <a:r>
              <a:rPr lang="en-GB"/>
              <a:t> nisi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consequat.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reprehenderit</a:t>
            </a:r>
            <a:r>
              <a:rPr lang="en-GB"/>
              <a:t> in </a:t>
            </a:r>
            <a:r>
              <a:rPr lang="en-GB" err="1"/>
              <a:t>voluptate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 </a:t>
            </a:r>
            <a:r>
              <a:rPr lang="en-GB" err="1"/>
              <a:t>esse</a:t>
            </a:r>
            <a:r>
              <a:rPr lang="en-GB"/>
              <a:t> </a:t>
            </a:r>
            <a:r>
              <a:rPr lang="en-GB" err="1"/>
              <a:t>cillum</a:t>
            </a:r>
            <a:r>
              <a:rPr lang="en-GB"/>
              <a:t> dolore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fugiat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pariatur</a:t>
            </a:r>
            <a:r>
              <a:rPr lang="en-GB"/>
              <a:t>. </a:t>
            </a:r>
            <a:r>
              <a:rPr lang="en-GB" err="1"/>
              <a:t>Excepteur</a:t>
            </a:r>
            <a:r>
              <a:rPr lang="en-GB"/>
              <a:t> </a:t>
            </a:r>
            <a:r>
              <a:rPr lang="en-GB" err="1"/>
              <a:t>sint</a:t>
            </a:r>
            <a:r>
              <a:rPr lang="en-GB"/>
              <a:t> </a:t>
            </a:r>
            <a:r>
              <a:rPr lang="en-GB" err="1"/>
              <a:t>occaecat</a:t>
            </a:r>
            <a:r>
              <a:rPr lang="en-GB"/>
              <a:t> </a:t>
            </a:r>
            <a:r>
              <a:rPr lang="en-GB" err="1"/>
              <a:t>cupidatat</a:t>
            </a:r>
            <a:r>
              <a:rPr lang="en-GB"/>
              <a:t> non </a:t>
            </a:r>
            <a:r>
              <a:rPr lang="en-GB" err="1"/>
              <a:t>proident</a:t>
            </a:r>
            <a:r>
              <a:rPr lang="en-GB"/>
              <a:t>, sunt in culpa qui </a:t>
            </a:r>
            <a:r>
              <a:rPr lang="en-GB" err="1"/>
              <a:t>officia</a:t>
            </a:r>
            <a:r>
              <a:rPr lang="en-GB"/>
              <a:t> </a:t>
            </a:r>
            <a:r>
              <a:rPr lang="en-GB" err="1"/>
              <a:t>deserunt</a:t>
            </a:r>
            <a:r>
              <a:rPr lang="en-GB"/>
              <a:t> </a:t>
            </a:r>
            <a:r>
              <a:rPr lang="en-GB" err="1"/>
              <a:t>mollit</a:t>
            </a:r>
            <a:r>
              <a:rPr lang="en-GB"/>
              <a:t> </a:t>
            </a:r>
            <a:r>
              <a:rPr lang="en-GB" err="1"/>
              <a:t>anim</a:t>
            </a:r>
            <a:r>
              <a:rPr lang="en-GB"/>
              <a:t> id </a:t>
            </a:r>
            <a:r>
              <a:rPr lang="en-GB" err="1"/>
              <a:t>est</a:t>
            </a:r>
            <a:r>
              <a:rPr lang="en-GB"/>
              <a:t> </a:t>
            </a:r>
            <a:r>
              <a:rPr lang="en-GB" err="1"/>
              <a:t>laborum</a:t>
            </a:r>
            <a:r>
              <a:rPr lang="en-GB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DFCC4E-7800-CD8E-7918-FDBF10EDE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75C6AF3-6B1E-0375-7D2A-5FD1C92321F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1FEAA9C-D9C5-C7E7-E834-0245869B2C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AA7150EB-D92B-C450-9558-0D39CD35C8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58BE8F5A-8A1A-5C53-72B2-42712E5453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chemeClr val="tx1"/>
                </a:solidFill>
                <a:latin typeface="+mn-lt"/>
                <a:cs typeface="Poppins" panose="00000500000000000000" pitchFamily="2" charset="0"/>
              </a:defRPr>
            </a:lvl1pPr>
            <a:lvl2pPr marL="457200" indent="0">
              <a:buNone/>
              <a:defRPr sz="1500">
                <a:ln>
                  <a:noFill/>
                </a:ln>
                <a:solidFill>
                  <a:schemeClr val="tx1"/>
                </a:solidFill>
                <a:latin typeface="+mn-lt"/>
              </a:defRPr>
            </a:lvl2pPr>
            <a:lvl3pPr>
              <a:defRPr sz="1500">
                <a:ln>
                  <a:noFill/>
                </a:ln>
                <a:solidFill>
                  <a:schemeClr val="tx1"/>
                </a:solidFill>
              </a:defRPr>
            </a:lvl3pPr>
            <a:lvl4pPr>
              <a:defRPr sz="1500">
                <a:ln>
                  <a:noFill/>
                </a:ln>
                <a:solidFill>
                  <a:schemeClr val="tx1"/>
                </a:solidFill>
              </a:defRPr>
            </a:lvl4pPr>
            <a:lvl5pPr>
              <a:defRPr sz="1500">
                <a:ln>
                  <a:noFill/>
                </a:ln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 sz="1500">
                <a:solidFill>
                  <a:schemeClr val="tx1"/>
                </a:solidFill>
              </a:defRPr>
            </a:lvl7pPr>
            <a:lvl8pPr>
              <a:defRPr sz="1500">
                <a:solidFill>
                  <a:schemeClr val="tx1"/>
                </a:solidFill>
              </a:defRPr>
            </a:lvl8pPr>
            <a:lvl9pPr>
              <a:defRPr sz="15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/>
              <a:t>Body copy goes here.</a:t>
            </a:r>
          </a:p>
        </p:txBody>
      </p:sp>
    </p:spTree>
    <p:extLst>
      <p:ext uri="{BB962C8B-B14F-4D97-AF65-F5344CB8AC3E}">
        <p14:creationId xmlns:p14="http://schemas.microsoft.com/office/powerpoint/2010/main" val="303935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ntent - Tight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E24568D3-44DC-E35D-6A09-5B5154DCE05F}"/>
              </a:ext>
            </a:extLst>
          </p:cNvPr>
          <p:cNvSpPr/>
          <p:nvPr userDrawn="1"/>
        </p:nvSpPr>
        <p:spPr>
          <a:xfrm flipV="1">
            <a:off x="-5910" y="0"/>
            <a:ext cx="12197910" cy="823189"/>
          </a:xfrm>
          <a:prstGeom prst="round1Rect">
            <a:avLst>
              <a:gd name="adj" fmla="val 50000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E490143-9197-1E5C-A155-ABAF72B3B09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163013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61C6824-08DF-793D-EE9A-11375C227AF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1105" y="10957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chemeClr val="tx1"/>
                </a:solidFill>
                <a:latin typeface="+mn-lt"/>
                <a:cs typeface="Poppins" panose="00000500000000000000" pitchFamily="2" charset="0"/>
              </a:defRPr>
            </a:lvl1pPr>
            <a:lvl2pPr marL="457200" indent="0">
              <a:buNone/>
              <a:defRPr sz="1500">
                <a:ln>
                  <a:noFill/>
                </a:ln>
                <a:solidFill>
                  <a:schemeClr val="tx1"/>
                </a:solidFill>
                <a:latin typeface="+mn-lt"/>
              </a:defRPr>
            </a:lvl2pPr>
            <a:lvl3pPr>
              <a:defRPr sz="1500">
                <a:ln>
                  <a:noFill/>
                </a:ln>
                <a:solidFill>
                  <a:schemeClr val="tx1"/>
                </a:solidFill>
              </a:defRPr>
            </a:lvl3pPr>
            <a:lvl4pPr>
              <a:defRPr sz="1500">
                <a:ln>
                  <a:noFill/>
                </a:ln>
                <a:solidFill>
                  <a:schemeClr val="tx1"/>
                </a:solidFill>
              </a:defRPr>
            </a:lvl4pPr>
            <a:lvl5pPr>
              <a:defRPr sz="1500">
                <a:ln>
                  <a:noFill/>
                </a:ln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 sz="1500">
                <a:solidFill>
                  <a:schemeClr val="tx1"/>
                </a:solidFill>
              </a:defRPr>
            </a:lvl7pPr>
            <a:lvl8pPr>
              <a:defRPr sz="1500">
                <a:solidFill>
                  <a:schemeClr val="tx1"/>
                </a:solidFill>
              </a:defRPr>
            </a:lvl8pPr>
            <a:lvl9pPr>
              <a:defRPr sz="15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/>
              <a:t>Body copy goes here.</a:t>
            </a:r>
          </a:p>
        </p:txBody>
      </p:sp>
    </p:spTree>
    <p:extLst>
      <p:ext uri="{BB962C8B-B14F-4D97-AF65-F5344CB8AC3E}">
        <p14:creationId xmlns:p14="http://schemas.microsoft.com/office/powerpoint/2010/main" val="2573154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Whit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81C071C-5A64-4146-A308-DE2C7FB11B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60542D6-22F5-6141-8C6F-6937620487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D9D407-A97D-E17E-DBFA-25ABF15C9A3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F331A0-8630-D550-918D-B67681D6E4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E1D5FB1-6523-35BC-D888-0047E26278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A75198C-6ADB-FB44-7D03-6F5213AC312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C43D1CE-D536-7787-B56C-507BDEC316A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192633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Blue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4C01CCF-0DB7-F246-ABF2-EC18516A0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AE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441112C6-9F31-50D1-7D73-6298CB7F2E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C32AB5CB-C8A8-C7B0-84CC-CEA1640370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F44462-549C-8EC7-19AB-A506B51C3E6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EB2C4ECE-5A58-924D-D8E6-C4AE68AD8C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DDC83B33-527D-290B-B1B2-1DEADA31AE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5EE5AA7-CE9F-6795-3587-5FECAE58305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2BDC46EF-DAEB-0903-12EF-94C369E351C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3968685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Green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D1F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F66FAE19-7B52-BB59-E57B-29D522C6BD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77B454A-E504-0EE7-A8CA-E5D9EEC2F4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228A78-C513-C604-6CB6-28BAE7604C7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EAD907-96B1-968B-D6C2-A05E0A48B0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A310DCE-936B-7A91-931F-F8940F242D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87A5F3DD-B4AB-BD17-596F-E74A62BFB6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39EF2175-79D4-C751-5757-BD3B632DF1C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2594643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Pink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E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02A26A26-C4B5-4D8E-73A4-981818756D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F8328C9E-9DA1-DF63-59C8-5F540DB4BB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1A6B9E-E779-E0D7-BC86-EA660E9840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6F34F4-9E99-01A0-2C06-1C0C5E7762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7341710-98F6-F41B-8C50-352203DF2B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412ECB0-A0F7-C3C3-CD7E-53BD501749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9E7BCFB4-52D8-AB3A-B496-979C9126C96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4078553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Yellow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F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AE055DE8-0C87-1B8E-B033-C6AACEF7E8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7B175B1-4990-DB78-B09A-5CABDC6E09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C357FA-846B-A0EC-644D-8C00E0D073E6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91828A5-E0F9-F12F-D6E9-03BB177B08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9CF92BA-CA8F-0DC8-7240-3FE5CDE331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1EF4921-C4EA-38D0-FDB1-827E4E6B7F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488D0769-700C-B45D-A282-AC13D3471A1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460575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Blue"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A20ABB2-4946-8543-8051-832C526BDE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5F2301F-306F-F745-8E98-23873CA633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560DF7B-AF74-3B4B-9618-C8D97385E9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16DB742-7748-6B47-8825-E1F742F7A3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D9318EE-FBC8-5864-3CD0-AE0098E538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E84F7B52-8D5A-AF1A-29EE-E205DB0920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D29F004-17E9-56AE-60BE-6AF7E9D45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EA18CF2-7030-5F92-17DA-C816F4E6622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A096BC-E124-A3C8-7101-B7F957B01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F19E9F-F344-6302-5340-E96D54FF215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38D216E0-7352-C52F-6A35-B80CBA1849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22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Green">
    <p:bg>
      <p:bgPr>
        <a:blipFill dpi="0" rotWithShape="1">
          <a:blip r:embed="rId2" cstate="screen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2A4FC37-64F1-B22C-8E38-7A3C90DBFD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0ABC2298-01AB-ED2E-6E05-CA32FACF9E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8FAAEB2F-DEF2-71DD-AF98-C0A446D122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EA9D7F9-BC14-C206-DFF8-5ABCD5E6E7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C2A8E84-605E-EB25-4A36-3D3984B92A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6C642D6-66F1-8A0A-CDDC-2EBC92AF86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A09EE3C-F0CF-8B96-88AA-6DE36F7A6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391E2F5-B870-1650-36DA-566F186BE6B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3714E0-498A-B29B-94FB-DA93A6A96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E8BF09-B464-A1E1-02C2-01D09400BA7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1EB04BC9-BBC1-9452-43AC-4FD759F04F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10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Pink">
    <p:bg>
      <p:bgPr>
        <a:blipFill dpi="0" rotWithShape="1">
          <a:blip r:embed="rId2" cstate="screen">
            <a:alphaModFix amt="5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DA1F39E-370E-9BF5-101D-A0A5D784F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FB8AF0D-6CCE-C411-DB47-6E723C8720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77B68DC7-43A5-C3AB-0F02-A24CE21AC0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998BAA85-672C-2406-1402-92D7361EB7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114C635-6BF1-6FFE-A4DB-8BB78F696D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C530D6A-EBB8-CD26-B104-C0F70BBC94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E24F392-DCB7-9BFE-802F-2C3A475EA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48C1F3A-E328-D7D8-0A81-F997F4F944D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5771C0-93BA-5ADF-64A4-2A43F86D5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BDBA90-2059-F1EB-DC4D-1F490EC5C85F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DBE218AA-1FFB-BE5D-8642-2B04DCCE99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40439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CA2EAA2-94E2-6FA0-C059-2C890F8692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96034E2F-27F1-1CF2-367B-4204B15ECE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76E79C-EF9C-9014-0C08-C31EE127DC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8D122DE-5974-E6F7-5A07-1674D74454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8208" y="2431330"/>
            <a:ext cx="10740438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pic>
        <p:nvPicPr>
          <p:cNvPr id="6" name="Picture 5" descr="The Open University Logo">
            <a:extLst>
              <a:ext uri="{FF2B5EF4-FFF2-40B4-BE49-F238E27FC236}">
                <a16:creationId xmlns:a16="http://schemas.microsoft.com/office/drawing/2014/main" id="{21830BFA-19EA-B404-F805-72BD114E6B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05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Yellow">
    <p:bg>
      <p:bgPr>
        <a:blipFill dpi="0" rotWithShape="1">
          <a:blip r:embed="rId2" cstate="screen">
            <a:alphaModFix amt="2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8EEEF07-1889-D507-89A8-BB2EE63EB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8BEC0FC6-0311-3559-C180-50FE399D9C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1F924AA-0E70-3369-B99A-AAFFD470F4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F87F5EB3-C62D-D57D-1AAE-737B9D43A0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FD2D1B6-81BB-517B-130B-5D9202C4FA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FA7EF7-2594-397E-B832-BCDBA1E052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2BD26A5-F2B2-8F17-EF04-893F385126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A620FFB-407F-A512-2C9D-569EEBC1E88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F65C4A6-90EE-54F5-1CA2-BBB24F562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01F7FFA-E94E-A280-B1B5-ACAC603AC4B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E1AC07D-4E2F-CEA1-4D8E-FFA7745DD91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783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467C06D-0BA0-E66A-1254-70AFC15871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167" y="3124517"/>
            <a:ext cx="7500938" cy="608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  <a:latin typeface="Poppins SemiBold" panose="00000700000000000000" pitchFamily="50" charset="0"/>
                <a:cs typeface="Poppins SemiBold" panose="000007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GB"/>
              <a:t>Type your message here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98F1B169-2DA1-B49F-3EA1-DD312E568D4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600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EA88F0E0-0334-005F-5AE6-97F8EFADF0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4299" y="2622093"/>
            <a:ext cx="6043402" cy="202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9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B3B649-1EB8-9846-A24F-3002667E7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51118"/>
            <a:ext cx="4613762" cy="2306881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3BBE70E-03E7-644A-BA5E-E3A0B91311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B1D217B3-A93E-1105-52D4-A2BC7A46BC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31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B25C514-5CFA-FD4E-BB21-038E4D8FF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436918"/>
            <a:ext cx="4613763" cy="2421083"/>
          </a:xfrm>
          <a:prstGeom prst="rect">
            <a:avLst/>
          </a:prstGeom>
        </p:spPr>
      </p:pic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5C52EF6-7A1A-948C-942C-0339E091A7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49448C27-4172-973B-4F33-BCE2BB9A8F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4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672EBB80-A06E-419B-5D88-C52E35F0845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0591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202B306-D134-FDA1-EFFA-1473A26ED44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885486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09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E4D12D21-2F9E-2846-20E0-F0307CE0821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B2C029B1-D3AF-4207-4861-9E36D8537E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360363" algn="l"/>
              </a:tabLst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  <a:p>
            <a:pPr lvl="0"/>
            <a:r>
              <a:rPr lang="en-GB"/>
              <a:t>		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A7EBA30-5646-79F7-5FE5-811E66D703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360363" algn="l"/>
              </a:tabLst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  <a:p>
            <a:pPr lvl="0"/>
            <a:r>
              <a:rPr lang="en-GB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43036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15272609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1C3DB8-28FE-CD4A-AC01-87EE1020C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97770"/>
            <a:ext cx="10492353" cy="1760230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3F6853B-E929-F241-91D8-856D67E458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390F52-05CD-A068-38A6-49F5DCC4B2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7792215-3EBF-8AFE-D64C-230EB77D3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403275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4E638D-6AD4-9B4C-B7A9-1F0500BFE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8" y="5097770"/>
            <a:ext cx="4417181" cy="1760230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258BB04F-25F0-024C-BD47-209C74A317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E36C6B16-6B0D-9EC9-CB32-E93F0F2560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99C368-7E26-527C-B143-BDB1D5B48D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8873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4380854" cy="6858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B06383-A6CB-5648-834D-B48F23705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761708" y="1715146"/>
            <a:ext cx="5145438" cy="1715146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33B3489-D726-D446-9A29-05672FA50E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A7E64E4-287C-1FCE-9776-59EE01B204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2966699-83CA-1202-E4B3-09DCD56EA7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462953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BB4780-4959-E441-87C3-B265F63A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B00EC-F294-CD4B-BCBA-AF4A8BC26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ED8D8-BEBD-1B42-B387-F27F84E37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0AAA8F9F-42A8-344E-BFDB-6B187AAC9728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480C4-4982-D141-B7F4-847D6255A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1986B-A33C-FB46-96C5-A7D0198BB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60BAE0D0-DB37-5740-9BD9-F5C7BF39F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5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0" r:id="rId2"/>
    <p:sldLayoutId id="21474839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3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92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39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92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2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919" r:id="rId2"/>
    <p:sldLayoutId id="2147483828" r:id="rId3"/>
    <p:sldLayoutId id="2147483829" r:id="rId4"/>
    <p:sldLayoutId id="2147483830" r:id="rId5"/>
    <p:sldLayoutId id="2147483831" r:id="rId6"/>
    <p:sldLayoutId id="2147483835" r:id="rId7"/>
    <p:sldLayoutId id="2147483836" r:id="rId8"/>
    <p:sldLayoutId id="2147483839" r:id="rId9"/>
    <p:sldLayoutId id="2147483935" r:id="rId10"/>
    <p:sldLayoutId id="2147483842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  <p:sldLayoutId id="2147483852" r:id="rId18"/>
    <p:sldLayoutId id="214748385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14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2AC98-8F4A-A002-FEDA-2D0C617B14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</p:spPr>
        <p:txBody>
          <a:bodyPr>
            <a:normAutofit fontScale="90000"/>
          </a:bodyPr>
          <a:lstStyle/>
          <a:p>
            <a:r>
              <a:rPr lang="en-GB" sz="2000"/>
              <a:t>Intro</a:t>
            </a:r>
            <a:r>
              <a:rPr lang="en-GB" sz="2000" baseline="0"/>
              <a:t> </a:t>
            </a:r>
            <a:r>
              <a:rPr lang="en-GB" sz="2000"/>
              <a:t>Slide Title 1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CD67DD9-3DAA-313B-8305-6C266ED950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Empowering the Student Learning Experience through Support Network Mapping: </a:t>
            </a:r>
          </a:p>
          <a:p>
            <a:r>
              <a:rPr lang="en-GB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An active learning workshop</a:t>
            </a:r>
            <a:endParaRPr lang="en-GB" sz="320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1E9862C-F9C6-300D-C161-CC5F2057C1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8207" y="3105433"/>
            <a:ext cx="5557584" cy="347039"/>
          </a:xfrm>
        </p:spPr>
        <p:txBody>
          <a:bodyPr/>
          <a:lstStyle/>
          <a:p>
            <a:r>
              <a:rPr lang="en-GB" dirty="0"/>
              <a:t>Andrea Patel, Chris Corcoran, Stephen Jones, Ralph Burns*, Sean Starbuck*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CCCC83C-A3BB-829E-51E0-D71CBA10B1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8207" y="3867235"/>
            <a:ext cx="5557584" cy="347039"/>
          </a:xfrm>
        </p:spPr>
        <p:txBody>
          <a:bodyPr/>
          <a:lstStyle/>
          <a:p>
            <a:r>
              <a:rPr lang="en-GB" dirty="0"/>
              <a:t>School of Engineering and Innovation, The Open University</a:t>
            </a:r>
          </a:p>
          <a:p>
            <a:r>
              <a:rPr lang="en-GB" dirty="0"/>
              <a:t>*Student Support Team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C582E8A-5AC5-EBB0-D16B-4437F42A33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8208" y="4818756"/>
            <a:ext cx="5557584" cy="347039"/>
          </a:xfrm>
        </p:spPr>
        <p:txBody>
          <a:bodyPr/>
          <a:lstStyle/>
          <a:p>
            <a:r>
              <a:rPr lang="en-GB" dirty="0"/>
              <a:t>Wednesday 10</a:t>
            </a:r>
            <a:r>
              <a:rPr lang="en-GB" baseline="30000" dirty="0"/>
              <a:t>th</a:t>
            </a:r>
            <a:r>
              <a:rPr lang="en-GB" dirty="0"/>
              <a:t> April 2024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5A133B0-2A07-449A-51A6-75454F5BD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771289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F2CA2A-562F-47A0-55BF-80D42D079E7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Preliminary Results – Level 2/3</a:t>
            </a:r>
          </a:p>
          <a:p>
            <a:endParaRPr lang="en-GB" dirty="0"/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DF81A79F-71C9-32E7-8BFC-1EA65A06DA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467784"/>
              </p:ext>
            </p:extLst>
          </p:nvPr>
        </p:nvGraphicFramePr>
        <p:xfrm>
          <a:off x="707510" y="1073053"/>
          <a:ext cx="10776980" cy="4711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6082">
                  <a:extLst>
                    <a:ext uri="{9D8B030D-6E8A-4147-A177-3AD203B41FA5}">
                      <a16:colId xmlns:a16="http://schemas.microsoft.com/office/drawing/2014/main" val="131326797"/>
                    </a:ext>
                  </a:extLst>
                </a:gridCol>
                <a:gridCol w="2126966">
                  <a:extLst>
                    <a:ext uri="{9D8B030D-6E8A-4147-A177-3AD203B41FA5}">
                      <a16:colId xmlns:a16="http://schemas.microsoft.com/office/drawing/2014/main" val="2282094108"/>
                    </a:ext>
                  </a:extLst>
                </a:gridCol>
                <a:gridCol w="2126966">
                  <a:extLst>
                    <a:ext uri="{9D8B030D-6E8A-4147-A177-3AD203B41FA5}">
                      <a16:colId xmlns:a16="http://schemas.microsoft.com/office/drawing/2014/main" val="676253740"/>
                    </a:ext>
                  </a:extLst>
                </a:gridCol>
                <a:gridCol w="2126966">
                  <a:extLst>
                    <a:ext uri="{9D8B030D-6E8A-4147-A177-3AD203B41FA5}">
                      <a16:colId xmlns:a16="http://schemas.microsoft.com/office/drawing/2014/main" val="82886398"/>
                    </a:ext>
                  </a:extLst>
                </a:gridCol>
              </a:tblGrid>
              <a:tr h="65623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Agree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Neither agree or disagree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Disagree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616400"/>
                  </a:ext>
                </a:extLst>
              </a:tr>
              <a:tr h="656231">
                <a:tc>
                  <a:txBody>
                    <a:bodyPr/>
                    <a:lstStyle/>
                    <a:p>
                      <a:r>
                        <a:rPr lang="en-GB" dirty="0"/>
                        <a:t>There are people who you can turn to when you are worried or feel under stress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60.5%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20.9%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18.6%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9487203"/>
                  </a:ext>
                </a:extLst>
              </a:tr>
              <a:tr h="656231">
                <a:tc>
                  <a:txBody>
                    <a:bodyPr/>
                    <a:lstStyle/>
                    <a:p>
                      <a:r>
                        <a:rPr lang="en-GB" dirty="0"/>
                        <a:t>There are people who make you feel more confident by providing you with positive feedback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62.8%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18.6%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18.6%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0584113"/>
                  </a:ext>
                </a:extLst>
              </a:tr>
              <a:tr h="656231">
                <a:tc>
                  <a:txBody>
                    <a:bodyPr/>
                    <a:lstStyle/>
                    <a:p>
                      <a:r>
                        <a:rPr lang="en-GB" dirty="0"/>
                        <a:t>There are people who you can turn to for information and advice*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74.4%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11.6%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13.9%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938623"/>
                  </a:ext>
                </a:extLst>
              </a:tr>
              <a:tr h="656231">
                <a:tc>
                  <a:txBody>
                    <a:bodyPr/>
                    <a:lstStyle/>
                    <a:p>
                      <a:r>
                        <a:rPr lang="en-GB" dirty="0"/>
                        <a:t>There are services you can turn to for information and advice*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81.4%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7.0%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11.7%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4523422"/>
                  </a:ext>
                </a:extLst>
              </a:tr>
              <a:tr h="469024">
                <a:tc>
                  <a:txBody>
                    <a:bodyPr/>
                    <a:lstStyle/>
                    <a:p>
                      <a:r>
                        <a:rPr lang="en-GB" dirty="0"/>
                        <a:t>There are people who you can ask for help to solve a problem or when you are in a stressful situation.*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58.2%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20.9%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21.0%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8636649"/>
                  </a:ext>
                </a:extLst>
              </a:tr>
            </a:tbl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2999CC-C817-643E-635E-B1CA193D74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0DBB0A-15C2-FBC3-A97B-BFCD1C5F052E}"/>
              </a:ext>
            </a:extLst>
          </p:cNvPr>
          <p:cNvSpPr txBox="1"/>
          <p:nvPr/>
        </p:nvSpPr>
        <p:spPr>
          <a:xfrm>
            <a:off x="707510" y="5807673"/>
            <a:ext cx="2035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*47 respondents</a:t>
            </a:r>
          </a:p>
        </p:txBody>
      </p:sp>
    </p:spTree>
    <p:extLst>
      <p:ext uri="{BB962C8B-B14F-4D97-AF65-F5344CB8AC3E}">
        <p14:creationId xmlns:p14="http://schemas.microsoft.com/office/powerpoint/2010/main" val="3417367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783F92-F3A4-6084-5EBD-7A96E8CCCD2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Focus Groups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71E07-7141-52EA-4152-BE8ED473868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1105" y="877120"/>
            <a:ext cx="10179513" cy="496800"/>
          </a:xfrm>
        </p:spPr>
        <p:txBody>
          <a:bodyPr/>
          <a:lstStyle/>
          <a:p>
            <a:r>
              <a:rPr lang="en-GB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Tutor Support: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“My xxx tutor was outstanding. He basically had a way of encouraging people…He encouraged us academically, obviously, but he basically was like, there is nobody here who is not capable of getting a first at the end of your degree.”</a:t>
            </a:r>
          </a:p>
          <a:p>
            <a:endParaRPr lang="en-GB" sz="1800" i="1" kern="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Student Support Team:</a:t>
            </a:r>
            <a:endParaRPr lang="en-GB" sz="1800" i="1" kern="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“when I was choosing pathways, I went down a rabbit hole of I just didn't have a clue….the advisors that you get at the end of the conversation who they link you to are just brilliant and really help you.”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Peer Support:</a:t>
            </a:r>
          </a:p>
          <a:p>
            <a:r>
              <a:rPr lang="en-GB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“I've looked elsewhere in the OU for emotional support in terms of feeling part of a group, so like the clubs and societies.”</a:t>
            </a:r>
          </a:p>
          <a:p>
            <a:endParaRPr lang="en-GB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“When you run out of places to turn to fellow students is probably the one that I turn to the most….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you're struggling to understand something, they can help put it in better language and probably helps you understand and makes things click and also gives you someone to discuss it with.”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i="1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699968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13E27F-DAF7-730A-3D37-381CF513FBB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So what?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C8F20-813D-F1D5-ADBA-BAE957A9ED1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Not all students could access all types of social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Wealth of lived experience from focus groups providing solutions not problems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Support Network Mapping Workshops: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Empowering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Perceived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Enabling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Transferable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111323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8A249B-D086-69D3-78E2-E8A0417DAB0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What is Support Network Mapping?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4049AA-4747-864E-3A79-E3C3A77EDA6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91B151D-841A-4E8F-A94C-40544A9954C4}"/>
              </a:ext>
            </a:extLst>
          </p:cNvPr>
          <p:cNvGrpSpPr/>
          <p:nvPr/>
        </p:nvGrpSpPr>
        <p:grpSpPr>
          <a:xfrm>
            <a:off x="3434462" y="777596"/>
            <a:ext cx="5940000" cy="5940000"/>
            <a:chOff x="0" y="0"/>
            <a:chExt cx="6099639" cy="6202067"/>
          </a:xfrm>
        </p:grpSpPr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16FD031A-107C-7048-F795-ABCE1D7DFBEF}"/>
                </a:ext>
              </a:extLst>
            </p:cNvPr>
            <p:cNvSpPr/>
            <p:nvPr/>
          </p:nvSpPr>
          <p:spPr>
            <a:xfrm>
              <a:off x="0" y="23149"/>
              <a:ext cx="6099639" cy="6120000"/>
            </a:xfrm>
            <a:prstGeom prst="flowChartConnector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5" name="Text Box 68">
              <a:extLst>
                <a:ext uri="{FF2B5EF4-FFF2-40B4-BE49-F238E27FC236}">
                  <a16:creationId xmlns:a16="http://schemas.microsoft.com/office/drawing/2014/main" id="{F6830046-0257-662E-A0AD-199194289E09}"/>
                </a:ext>
              </a:extLst>
            </p:cNvPr>
            <p:cNvSpPr txBox="1"/>
            <p:nvPr/>
          </p:nvSpPr>
          <p:spPr>
            <a:xfrm rot="20353558">
              <a:off x="1358837" y="324377"/>
              <a:ext cx="1586702" cy="258253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Family and Friends</a:t>
              </a:r>
            </a:p>
          </p:txBody>
        </p:sp>
        <p:sp>
          <p:nvSpPr>
            <p:cNvPr id="26" name="Text Box 76">
              <a:extLst>
                <a:ext uri="{FF2B5EF4-FFF2-40B4-BE49-F238E27FC236}">
                  <a16:creationId xmlns:a16="http://schemas.microsoft.com/office/drawing/2014/main" id="{FF6F19DA-51D0-1EB4-4A94-BAAFC56E41A6}"/>
                </a:ext>
              </a:extLst>
            </p:cNvPr>
            <p:cNvSpPr txBox="1"/>
            <p:nvPr/>
          </p:nvSpPr>
          <p:spPr>
            <a:xfrm rot="1225793">
              <a:off x="3452081" y="415684"/>
              <a:ext cx="1371597" cy="347735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Other </a:t>
              </a:r>
            </a:p>
          </p:txBody>
        </p:sp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0FCCFB22-0007-77C4-17E1-CD02D814DC33}"/>
                </a:ext>
              </a:extLst>
            </p:cNvPr>
            <p:cNvSpPr/>
            <p:nvPr/>
          </p:nvSpPr>
          <p:spPr>
            <a:xfrm>
              <a:off x="416689" y="509286"/>
              <a:ext cx="5235901" cy="5220271"/>
            </a:xfrm>
            <a:prstGeom prst="flowChartConnector">
              <a:avLst/>
            </a:prstGeom>
            <a:solidFill>
              <a:srgbClr val="5B9BD5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8" name="Flowchart: Connector 27">
              <a:extLst>
                <a:ext uri="{FF2B5EF4-FFF2-40B4-BE49-F238E27FC236}">
                  <a16:creationId xmlns:a16="http://schemas.microsoft.com/office/drawing/2014/main" id="{51E79C07-8DA6-22BD-D2EE-3CA58893E8DC}"/>
                </a:ext>
              </a:extLst>
            </p:cNvPr>
            <p:cNvSpPr/>
            <p:nvPr/>
          </p:nvSpPr>
          <p:spPr>
            <a:xfrm>
              <a:off x="1041722" y="1203767"/>
              <a:ext cx="3864095" cy="3853539"/>
            </a:xfrm>
            <a:prstGeom prst="flowChartConnector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m</a:t>
              </a:r>
            </a:p>
          </p:txBody>
        </p:sp>
        <p:sp>
          <p:nvSpPr>
            <p:cNvPr id="29" name="Flowchart: Connector 28">
              <a:extLst>
                <a:ext uri="{FF2B5EF4-FFF2-40B4-BE49-F238E27FC236}">
                  <a16:creationId xmlns:a16="http://schemas.microsoft.com/office/drawing/2014/main" id="{1BF96241-636F-59E3-171D-F21B1229F364}"/>
                </a:ext>
              </a:extLst>
            </p:cNvPr>
            <p:cNvSpPr/>
            <p:nvPr/>
          </p:nvSpPr>
          <p:spPr>
            <a:xfrm>
              <a:off x="1828800" y="1932972"/>
              <a:ext cx="2396624" cy="2390884"/>
            </a:xfrm>
            <a:prstGeom prst="flowChartConnector">
              <a:avLst/>
            </a:prstGeom>
            <a:solidFill>
              <a:srgbClr val="5B9BD5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0" name="Flowchart: Connector 29">
              <a:extLst>
                <a:ext uri="{FF2B5EF4-FFF2-40B4-BE49-F238E27FC236}">
                  <a16:creationId xmlns:a16="http://schemas.microsoft.com/office/drawing/2014/main" id="{432867A5-03D3-1B05-3D24-41FABA7F19B2}"/>
                </a:ext>
              </a:extLst>
            </p:cNvPr>
            <p:cNvSpPr/>
            <p:nvPr/>
          </p:nvSpPr>
          <p:spPr>
            <a:xfrm>
              <a:off x="2465408" y="2558005"/>
              <a:ext cx="1136191" cy="1132581"/>
            </a:xfrm>
            <a:prstGeom prst="flowChartConnector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1" name="Text Box 64">
              <a:extLst>
                <a:ext uri="{FF2B5EF4-FFF2-40B4-BE49-F238E27FC236}">
                  <a16:creationId xmlns:a16="http://schemas.microsoft.com/office/drawing/2014/main" id="{E91BAF2A-1BBC-8602-E657-2DD2DBF8516E}"/>
                </a:ext>
              </a:extLst>
            </p:cNvPr>
            <p:cNvSpPr txBox="1"/>
            <p:nvPr/>
          </p:nvSpPr>
          <p:spPr>
            <a:xfrm>
              <a:off x="4802435" y="2407004"/>
              <a:ext cx="995709" cy="439827"/>
            </a:xfrm>
            <a:prstGeom prst="rect">
              <a:avLst/>
            </a:prstGeom>
            <a:solidFill>
              <a:srgbClr val="5B9BD5">
                <a:lumMod val="20000"/>
                <a:lumOff val="80000"/>
                <a:alpha val="0"/>
              </a:srgbClr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Occasional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 Box 65">
              <a:extLst>
                <a:ext uri="{FF2B5EF4-FFF2-40B4-BE49-F238E27FC236}">
                  <a16:creationId xmlns:a16="http://schemas.microsoft.com/office/drawing/2014/main" id="{E2EF6492-39B4-EDA0-DB15-12C1992ABFED}"/>
                </a:ext>
              </a:extLst>
            </p:cNvPr>
            <p:cNvSpPr txBox="1"/>
            <p:nvPr/>
          </p:nvSpPr>
          <p:spPr>
            <a:xfrm>
              <a:off x="3645223" y="2684899"/>
              <a:ext cx="623175" cy="287741"/>
            </a:xfrm>
            <a:prstGeom prst="rect">
              <a:avLst/>
            </a:prstGeom>
            <a:solidFill>
              <a:srgbClr val="5B9BD5">
                <a:lumMod val="20000"/>
                <a:lumOff val="80000"/>
                <a:alpha val="0"/>
              </a:srgbClr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Daily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9844614-D076-F648-650B-84771212D44E}"/>
                </a:ext>
              </a:extLst>
            </p:cNvPr>
            <p:cNvCxnSpPr/>
            <p:nvPr/>
          </p:nvCxnSpPr>
          <p:spPr>
            <a:xfrm>
              <a:off x="1064871" y="810228"/>
              <a:ext cx="1577957" cy="1899703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dash"/>
              <a:miter lim="800000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9324A7A-0F63-40F1-6C50-90D77806A16B}"/>
                </a:ext>
              </a:extLst>
            </p:cNvPr>
            <p:cNvCxnSpPr/>
            <p:nvPr/>
          </p:nvCxnSpPr>
          <p:spPr>
            <a:xfrm>
              <a:off x="3495555" y="3495554"/>
              <a:ext cx="1527723" cy="1944497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dash"/>
              <a:miter lim="800000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A9C36EB-7C50-A143-3D31-4BE3C97E8597}"/>
                </a:ext>
              </a:extLst>
            </p:cNvPr>
            <p:cNvCxnSpPr/>
            <p:nvPr/>
          </p:nvCxnSpPr>
          <p:spPr>
            <a:xfrm flipH="1">
              <a:off x="891251" y="3518704"/>
              <a:ext cx="1727368" cy="1701435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dash"/>
              <a:miter lim="800000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F424CDC-124E-61CE-B70A-98E90974B7CF}"/>
                </a:ext>
              </a:extLst>
            </p:cNvPr>
            <p:cNvCxnSpPr/>
            <p:nvPr/>
          </p:nvCxnSpPr>
          <p:spPr>
            <a:xfrm flipH="1">
              <a:off x="3449256" y="914400"/>
              <a:ext cx="1741910" cy="1771091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dash"/>
              <a:miter lim="800000"/>
            </a:ln>
            <a:effectLst/>
          </p:spPr>
        </p:cxnSp>
        <p:sp>
          <p:nvSpPr>
            <p:cNvPr id="37" name="Text Box 73">
              <a:extLst>
                <a:ext uri="{FF2B5EF4-FFF2-40B4-BE49-F238E27FC236}">
                  <a16:creationId xmlns:a16="http://schemas.microsoft.com/office/drawing/2014/main" id="{CBDD1DE9-7352-2C93-892E-C86066FE30C4}"/>
                </a:ext>
              </a:extLst>
            </p:cNvPr>
            <p:cNvSpPr txBox="1"/>
            <p:nvPr/>
          </p:nvSpPr>
          <p:spPr>
            <a:xfrm>
              <a:off x="4085880" y="2461743"/>
              <a:ext cx="819930" cy="272024"/>
            </a:xfrm>
            <a:prstGeom prst="rect">
              <a:avLst/>
            </a:prstGeom>
            <a:solidFill>
              <a:srgbClr val="5B9BD5">
                <a:lumMod val="20000"/>
                <a:lumOff val="80000"/>
                <a:alpha val="0"/>
              </a:srgbClr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Frequent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 Box 74">
              <a:extLst>
                <a:ext uri="{FF2B5EF4-FFF2-40B4-BE49-F238E27FC236}">
                  <a16:creationId xmlns:a16="http://schemas.microsoft.com/office/drawing/2014/main" id="{4739B420-227C-AA44-5373-5C0FF7F578E7}"/>
                </a:ext>
              </a:extLst>
            </p:cNvPr>
            <p:cNvSpPr txBox="1"/>
            <p:nvPr/>
          </p:nvSpPr>
          <p:spPr>
            <a:xfrm rot="17716771">
              <a:off x="19050" y="1605987"/>
              <a:ext cx="1140221" cy="304515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Community</a:t>
              </a:r>
            </a:p>
          </p:txBody>
        </p:sp>
        <p:sp>
          <p:nvSpPr>
            <p:cNvPr id="39" name="Text Box 75">
              <a:extLst>
                <a:ext uri="{FF2B5EF4-FFF2-40B4-BE49-F238E27FC236}">
                  <a16:creationId xmlns:a16="http://schemas.microsoft.com/office/drawing/2014/main" id="{D3FA2B88-6354-492D-9688-CB41646272CE}"/>
                </a:ext>
              </a:extLst>
            </p:cNvPr>
            <p:cNvSpPr txBox="1"/>
            <p:nvPr/>
          </p:nvSpPr>
          <p:spPr>
            <a:xfrm rot="4072293">
              <a:off x="-176383" y="4017258"/>
              <a:ext cx="1259989" cy="274785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Other Services</a:t>
              </a:r>
            </a:p>
          </p:txBody>
        </p:sp>
        <p:sp>
          <p:nvSpPr>
            <p:cNvPr id="40" name="Text Box 77">
              <a:extLst>
                <a:ext uri="{FF2B5EF4-FFF2-40B4-BE49-F238E27FC236}">
                  <a16:creationId xmlns:a16="http://schemas.microsoft.com/office/drawing/2014/main" id="{6CA47DD5-217D-6A50-1FCC-0A17F639D043}"/>
                </a:ext>
              </a:extLst>
            </p:cNvPr>
            <p:cNvSpPr txBox="1"/>
            <p:nvPr/>
          </p:nvSpPr>
          <p:spPr>
            <a:xfrm rot="17765601">
              <a:off x="4849931" y="4215144"/>
              <a:ext cx="1338478" cy="232909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University: Study</a:t>
              </a:r>
            </a:p>
          </p:txBody>
        </p:sp>
        <p:sp>
          <p:nvSpPr>
            <p:cNvPr id="41" name="Text Box 78">
              <a:extLst>
                <a:ext uri="{FF2B5EF4-FFF2-40B4-BE49-F238E27FC236}">
                  <a16:creationId xmlns:a16="http://schemas.microsoft.com/office/drawing/2014/main" id="{56867491-C938-35DB-5F28-34DFC4925F46}"/>
                </a:ext>
              </a:extLst>
            </p:cNvPr>
            <p:cNvSpPr txBox="1"/>
            <p:nvPr/>
          </p:nvSpPr>
          <p:spPr>
            <a:xfrm rot="20299263">
              <a:off x="3465617" y="5509771"/>
              <a:ext cx="1462323" cy="234978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University: Services</a:t>
              </a:r>
            </a:p>
          </p:txBody>
        </p:sp>
        <p:sp>
          <p:nvSpPr>
            <p:cNvPr id="42" name="Text Box 79">
              <a:extLst>
                <a:ext uri="{FF2B5EF4-FFF2-40B4-BE49-F238E27FC236}">
                  <a16:creationId xmlns:a16="http://schemas.microsoft.com/office/drawing/2014/main" id="{A2825C76-4823-F009-BD95-4C9DF641F713}"/>
                </a:ext>
              </a:extLst>
            </p:cNvPr>
            <p:cNvSpPr txBox="1"/>
            <p:nvPr/>
          </p:nvSpPr>
          <p:spPr>
            <a:xfrm rot="1306313">
              <a:off x="1459340" y="5594760"/>
              <a:ext cx="1376553" cy="249998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University: Other</a:t>
              </a:r>
            </a:p>
          </p:txBody>
        </p:sp>
        <p:sp>
          <p:nvSpPr>
            <p:cNvPr id="43" name="Text Box 91">
              <a:extLst>
                <a:ext uri="{FF2B5EF4-FFF2-40B4-BE49-F238E27FC236}">
                  <a16:creationId xmlns:a16="http://schemas.microsoft.com/office/drawing/2014/main" id="{83C0665F-4EB8-CCC9-BD51-E69325673077}"/>
                </a:ext>
              </a:extLst>
            </p:cNvPr>
            <p:cNvSpPr txBox="1"/>
            <p:nvPr/>
          </p:nvSpPr>
          <p:spPr>
            <a:xfrm>
              <a:off x="2840231" y="2954938"/>
              <a:ext cx="494141" cy="289360"/>
            </a:xfrm>
            <a:prstGeom prst="rect">
              <a:avLst/>
            </a:prstGeom>
            <a:solidFill>
              <a:srgbClr val="5B9BD5">
                <a:lumMod val="20000"/>
                <a:lumOff val="80000"/>
                <a:alpha val="0"/>
              </a:srgbClr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F3743D8-B583-FA90-8923-EF907E8947B8}"/>
                </a:ext>
              </a:extLst>
            </p:cNvPr>
            <p:cNvCxnSpPr/>
            <p:nvPr/>
          </p:nvCxnSpPr>
          <p:spPr>
            <a:xfrm flipH="1">
              <a:off x="11575" y="3078866"/>
              <a:ext cx="2476763" cy="34723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5BAA551-F5FF-FA00-D932-D3B3BFBE424C}"/>
                </a:ext>
              </a:extLst>
            </p:cNvPr>
            <p:cNvCxnSpPr/>
            <p:nvPr/>
          </p:nvCxnSpPr>
          <p:spPr>
            <a:xfrm flipH="1">
              <a:off x="3622876" y="3044142"/>
              <a:ext cx="2476763" cy="34723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17A7E2A-175C-9688-6573-22BC34F15375}"/>
                </a:ext>
              </a:extLst>
            </p:cNvPr>
            <p:cNvCxnSpPr/>
            <p:nvPr/>
          </p:nvCxnSpPr>
          <p:spPr>
            <a:xfrm flipH="1">
              <a:off x="3020993" y="0"/>
              <a:ext cx="46298" cy="2533658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dash"/>
              <a:miter lim="800000"/>
            </a:ln>
            <a:effectLst/>
          </p:spPr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CEB9614-3E41-D599-50A0-9E65D4C9E579}"/>
                </a:ext>
              </a:extLst>
            </p:cNvPr>
            <p:cNvCxnSpPr/>
            <p:nvPr/>
          </p:nvCxnSpPr>
          <p:spPr>
            <a:xfrm flipH="1">
              <a:off x="3032567" y="3668409"/>
              <a:ext cx="46298" cy="2533658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dash"/>
              <a:miter lim="800000"/>
            </a:ln>
            <a:effectLst/>
          </p:spPr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1554B82-D293-2115-60CF-1A68811438E3}"/>
              </a:ext>
            </a:extLst>
          </p:cNvPr>
          <p:cNvGrpSpPr/>
          <p:nvPr/>
        </p:nvGrpSpPr>
        <p:grpSpPr>
          <a:xfrm>
            <a:off x="4587405" y="1598885"/>
            <a:ext cx="4350341" cy="4489623"/>
            <a:chOff x="4587405" y="1598885"/>
            <a:chExt cx="4350341" cy="448962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449A602-BA27-5C48-0E8A-76B5CEDEB807}"/>
                </a:ext>
              </a:extLst>
            </p:cNvPr>
            <p:cNvSpPr txBox="1"/>
            <p:nvPr/>
          </p:nvSpPr>
          <p:spPr>
            <a:xfrm>
              <a:off x="4984121" y="1598885"/>
              <a:ext cx="13392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/>
                <a:t>Family and friends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BD2C38B-C6D0-2F28-9CF5-2629F7BBC80F}"/>
                </a:ext>
              </a:extLst>
            </p:cNvPr>
            <p:cNvSpPr txBox="1"/>
            <p:nvPr/>
          </p:nvSpPr>
          <p:spPr>
            <a:xfrm>
              <a:off x="7292047" y="4419286"/>
              <a:ext cx="673349" cy="289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/>
                <a:t>Tutor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EF3B7E7-DDF3-8F32-39EE-8ACA8EEE396E}"/>
                </a:ext>
              </a:extLst>
            </p:cNvPr>
            <p:cNvSpPr txBox="1"/>
            <p:nvPr/>
          </p:nvSpPr>
          <p:spPr>
            <a:xfrm>
              <a:off x="8119286" y="4199921"/>
              <a:ext cx="8184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/>
                <a:t>Forums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C2D2C52-531C-E450-D06E-0F23AA60A8DE}"/>
                </a:ext>
              </a:extLst>
            </p:cNvPr>
            <p:cNvSpPr txBox="1"/>
            <p:nvPr/>
          </p:nvSpPr>
          <p:spPr>
            <a:xfrm>
              <a:off x="6456260" y="2086869"/>
              <a:ext cx="810486" cy="482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/>
                <a:t>You Tube etc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473C9FC-A07A-E88A-7242-5689D3029E90}"/>
                </a:ext>
              </a:extLst>
            </p:cNvPr>
            <p:cNvSpPr txBox="1"/>
            <p:nvPr/>
          </p:nvSpPr>
          <p:spPr>
            <a:xfrm>
              <a:off x="6443578" y="5605608"/>
              <a:ext cx="1135558" cy="482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Educational Advisor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FACAF6F-1984-F6BF-3C0C-C448D017CC60}"/>
                </a:ext>
              </a:extLst>
            </p:cNvPr>
            <p:cNvSpPr txBox="1"/>
            <p:nvPr/>
          </p:nvSpPr>
          <p:spPr>
            <a:xfrm>
              <a:off x="7717579" y="4796482"/>
              <a:ext cx="1135558" cy="482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Study Skills resources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97F75E5-A8F4-1695-A7BD-A551DEEEDA08}"/>
                </a:ext>
              </a:extLst>
            </p:cNvPr>
            <p:cNvSpPr txBox="1"/>
            <p:nvPr/>
          </p:nvSpPr>
          <p:spPr>
            <a:xfrm>
              <a:off x="4587405" y="5219321"/>
              <a:ext cx="1280223" cy="676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Careers and Employability Service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B08C18B-C9B4-56A9-FF0A-9034A20933FD}"/>
                </a:ext>
              </a:extLst>
            </p:cNvPr>
            <p:cNvSpPr txBox="1"/>
            <p:nvPr/>
          </p:nvSpPr>
          <p:spPr>
            <a:xfrm>
              <a:off x="7502471" y="3826263"/>
              <a:ext cx="1135558" cy="289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Tutorials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FF83F8F-9172-C1F1-C498-8965C83C5F1F}"/>
                </a:ext>
              </a:extLst>
            </p:cNvPr>
            <p:cNvSpPr txBox="1"/>
            <p:nvPr/>
          </p:nvSpPr>
          <p:spPr>
            <a:xfrm>
              <a:off x="6571531" y="4963161"/>
              <a:ext cx="8305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/>
                <a:t>Library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74ABC93-7B05-9154-ADE8-0A645A590921}"/>
                </a:ext>
              </a:extLst>
            </p:cNvPr>
            <p:cNvSpPr txBox="1"/>
            <p:nvPr/>
          </p:nvSpPr>
          <p:spPr>
            <a:xfrm>
              <a:off x="5418337" y="5597503"/>
              <a:ext cx="1280223" cy="482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OU Student Association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2772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EE4954-6924-F9D9-FC83-88F913DDE00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Mapping your professional Support Network: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584F7-1905-519E-A898-03FEC29F098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 sz="2000" dirty="0"/>
          </a:p>
          <a:p>
            <a:r>
              <a:rPr lang="en-GB" sz="2000" dirty="0"/>
              <a:t>To experience what we are asking students to do, use the template begin to map the sources of support that you use within your professional life </a:t>
            </a:r>
          </a:p>
          <a:p>
            <a:pPr marL="342900" indent="-342900">
              <a:buFont typeface="+mj-lt"/>
              <a:buAutoNum type="arabicPeriod"/>
            </a:pPr>
            <a:endParaRPr lang="en-GB" sz="2000" dirty="0"/>
          </a:p>
          <a:p>
            <a:r>
              <a:rPr lang="en-GB" sz="2000"/>
              <a:t>In groups</a:t>
            </a:r>
            <a:r>
              <a:rPr lang="en-GB" sz="2000" dirty="0"/>
              <a:t>, discuss your draft support network maps: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Are there additional sources of support you could add to your map?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lvl="1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77053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EB05A6-24EB-7816-0728-7D127444DEA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Reflection: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0F688-8D7E-6FFD-EB16-A786CD5347B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55190" y="1689167"/>
            <a:ext cx="10179513" cy="4968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For students, what do you think would be the barriers to network mapping?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What can we do to overcome these barriers and broaden students’ awareness of the full range of support available to them?</a:t>
            </a:r>
          </a:p>
          <a:p>
            <a:endParaRPr lang="en-GB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AFC0FC-BB47-A2A5-5240-174C622E6AC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833438"/>
            <a:ext cx="10766425" cy="28892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4047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CFEBE1-CC4A-FEEB-82B3-7BE9CC99463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Conclusions: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96A02-7969-94E6-198B-9E37D06C816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Social support is linked to student outcomes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Students use a range of types and sources of social support, but many do not access the full range of support available to them. 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Distance learning can be an isolated learning journey, but a network map provides a handy resource that is accessible at times of need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algn="ctr"/>
            <a:r>
              <a:rPr lang="en-GB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GB" sz="20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world is so much bigger than this narrow little path that I'd gone down</a:t>
            </a:r>
            <a:r>
              <a:rPr lang="en-GB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108661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186C0-E096-3423-EBBB-2AF0A644763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30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5AF888-6AEC-BE02-D3D9-34B614D3DC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83062" y="1556974"/>
            <a:ext cx="3425877" cy="608965"/>
          </a:xfrm>
        </p:spPr>
        <p:txBody>
          <a:bodyPr/>
          <a:lstStyle/>
          <a:p>
            <a:r>
              <a:rPr lang="en-GB" dirty="0"/>
              <a:t>Thank you</a:t>
            </a:r>
          </a:p>
          <a:p>
            <a:endParaRPr lang="en-GB" dirty="0"/>
          </a:p>
          <a:p>
            <a:r>
              <a:rPr lang="en-GB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339148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06E5B-D0A2-FD17-12DB-3E8FFA263BF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31</a:t>
            </a:r>
          </a:p>
        </p:txBody>
      </p:sp>
    </p:spTree>
    <p:extLst>
      <p:ext uri="{BB962C8B-B14F-4D97-AF65-F5344CB8AC3E}">
        <p14:creationId xmlns:p14="http://schemas.microsoft.com/office/powerpoint/2010/main" val="2073721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36547-7751-C415-2A54-163B273AF3F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BC81C76-7A49-4B58-41EA-388C48DAC70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7509" y="897459"/>
            <a:ext cx="10179513" cy="4968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Introduction: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Why are we interested in social support?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Introduction to our </a:t>
            </a:r>
            <a:r>
              <a:rPr lang="en-GB" sz="2000" dirty="0" err="1"/>
              <a:t>eSTEeM</a:t>
            </a:r>
            <a:r>
              <a:rPr lang="en-GB" sz="2000" dirty="0"/>
              <a:t> project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Methodological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Preliminary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Support Network Mapping: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Introduction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Mapping your individual support network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Next steps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Q&amp;A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9339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B325CC-A3F7-9F2C-8F18-593A8DB301B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Learning Goals: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E68790-2BB6-47CE-67EC-D1B53D92FB6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3011" y="1621073"/>
            <a:ext cx="10179513" cy="496800"/>
          </a:xfrm>
          <a:prstGeom prst="rect">
            <a:avLst/>
          </a:prstGeom>
        </p:spPr>
        <p:txBody>
          <a:bodyPr/>
          <a:lstStyle/>
          <a:p>
            <a:r>
              <a:rPr lang="en-GB" sz="2000" dirty="0"/>
              <a:t>To understand the different types of social support, and the benefits of social support generally and to our students</a:t>
            </a:r>
          </a:p>
          <a:p>
            <a:endParaRPr lang="en-GB" sz="2000" dirty="0"/>
          </a:p>
          <a:p>
            <a:r>
              <a:rPr lang="en-GB" sz="2000" dirty="0"/>
              <a:t>To gain an understanding of our project</a:t>
            </a:r>
          </a:p>
          <a:p>
            <a:endParaRPr lang="en-GB" sz="2000" dirty="0"/>
          </a:p>
          <a:p>
            <a:r>
              <a:rPr lang="en-GB" sz="2000" dirty="0"/>
              <a:t>To begin to visualise your personal social support network</a:t>
            </a:r>
          </a:p>
          <a:p>
            <a:endParaRPr lang="en-GB" sz="2000" dirty="0"/>
          </a:p>
          <a:p>
            <a:r>
              <a:rPr lang="en-GB" sz="2000" dirty="0"/>
              <a:t>To recognise additional sources of social support available to you</a:t>
            </a:r>
          </a:p>
        </p:txBody>
      </p:sp>
    </p:spTree>
    <p:extLst>
      <p:ext uri="{BB962C8B-B14F-4D97-AF65-F5344CB8AC3E}">
        <p14:creationId xmlns:p14="http://schemas.microsoft.com/office/powerpoint/2010/main" val="167691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678C10B-D93F-15C0-5975-CE6A2DF343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Social Support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18ABB5B-1230-3A6C-681A-50AC654876A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The social resources an individual can rely on when dealing with problems or a situation that causes a person to feel stressed.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Four types of social support: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Emotional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Esteem</a:t>
            </a:r>
          </a:p>
          <a:p>
            <a:pPr lvl="1"/>
            <a:endParaRPr lang="en-GB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Informational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Tangible</a:t>
            </a:r>
          </a:p>
        </p:txBody>
      </p:sp>
    </p:spTree>
    <p:extLst>
      <p:ext uri="{BB962C8B-B14F-4D97-AF65-F5344CB8AC3E}">
        <p14:creationId xmlns:p14="http://schemas.microsoft.com/office/powerpoint/2010/main" val="1941288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8E666E-62B6-EC7D-A8C5-4942F8CBC3F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Benefits of support to university students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1A5FF1-1F2E-BB0D-9889-B01AB120E5F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1105" y="1138076"/>
            <a:ext cx="10179513" cy="4968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Facilitates student transition, success, performance and progression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Higher levels of support associated with improved mental health, life-satisfaction, reduced risk-taking behaviour (Saleh, 2014)</a:t>
            </a:r>
          </a:p>
          <a:p>
            <a:pPr lvl="1"/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Multiple factors prevent students seeking help e.g., social stigma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Seeking help is a valuable strategy that promotes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Effectiveness of support dependent on source, type, timing and individual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C4FB64-FD1A-968B-88B7-3592A4A9B941}"/>
              </a:ext>
            </a:extLst>
          </p:cNvPr>
          <p:cNvSpPr txBox="1"/>
          <p:nvPr/>
        </p:nvSpPr>
        <p:spPr>
          <a:xfrm>
            <a:off x="1014608" y="6356433"/>
            <a:ext cx="104592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Saleh, D., </a:t>
            </a:r>
            <a:r>
              <a:rPr lang="en-GB" sz="1100" dirty="0" err="1"/>
              <a:t>Camart</a:t>
            </a:r>
            <a:r>
              <a:rPr lang="en-GB" sz="1100" dirty="0"/>
              <a:t>, N., Romo, L. 2017. Predictors of stress in college students. </a:t>
            </a:r>
            <a:r>
              <a:rPr lang="en-GB" sz="1100" i="1" dirty="0"/>
              <a:t>Front Psychol.</a:t>
            </a:r>
            <a:r>
              <a:rPr lang="en-GB" sz="1100" dirty="0"/>
              <a:t> 8, 1-19</a:t>
            </a:r>
          </a:p>
        </p:txBody>
      </p:sp>
    </p:spTree>
    <p:extLst>
      <p:ext uri="{BB962C8B-B14F-4D97-AF65-F5344CB8AC3E}">
        <p14:creationId xmlns:p14="http://schemas.microsoft.com/office/powerpoint/2010/main" val="695352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55F05D-89E2-C29B-93E9-05261355A91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The challenges of transition to university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275C6-5A32-6623-7737-32DA6B078D0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1105" y="1167032"/>
            <a:ext cx="10179513" cy="4968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Students are at higher risk of stress during transition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Social support can support smooth transition</a:t>
            </a:r>
          </a:p>
          <a:p>
            <a:pPr lvl="1"/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The effects of social support on transition may differ dependent on the source of support (e.g., family, friends, faculty, institution)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Transition challenges may be more pronounced for students who reside in areas of lower socioeconomic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The Open University is well placed to support students in any of these circumstances as its remit is to be open to 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0941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6C43DA-9515-47A7-85A3-698084D0208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Project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FF439-7F85-7A4C-9005-44F61138ACC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sz="2000" dirty="0"/>
              <a:t>Aim: </a:t>
            </a:r>
            <a:r>
              <a:rPr lang="en-GB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evaluate the use of Support Network Mapping as a student-centred approach to support transition to university of undergraduate Engineering and undergraduate Design and Innovation students who reside in areas of higher socioeconomic deprivation.</a:t>
            </a:r>
          </a:p>
          <a:p>
            <a:endParaRPr lang="en-GB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a typeface="Calibri" panose="020F0502020204030204" pitchFamily="34" charset="0"/>
                <a:cs typeface="Arial" panose="020B0604020202020204" pitchFamily="34" charset="0"/>
              </a:rPr>
              <a:t>The methods used were: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ea typeface="Calibri" panose="020F0502020204030204" pitchFamily="34" charset="0"/>
                <a:cs typeface="Arial" panose="020B0604020202020204" pitchFamily="34" charset="0"/>
              </a:rPr>
              <a:t>Short incentivised survey of all Level 2 and 3 Undergraduate Engineering and Undergraduate Design and Innovation students (1,443 students: 47 responses)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ea typeface="Calibri" panose="020F0502020204030204" pitchFamily="34" charset="0"/>
                <a:cs typeface="Arial" panose="020B0604020202020204" pitchFamily="34" charset="0"/>
              </a:rPr>
              <a:t>Focus groups with level 2 and 3 students (6 students)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ea typeface="Calibri" panose="020F0502020204030204" pitchFamily="34" charset="0"/>
                <a:cs typeface="Arial" panose="020B0604020202020204" pitchFamily="34" charset="0"/>
              </a:rPr>
              <a:t>Workshops with level 1 students (next steps)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2599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7986FD-D45E-0E28-133F-43FC6D9D8B2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Survey Vignette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89F5D-5404-1469-B699-89B316C78A6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6243" y="1534191"/>
            <a:ext cx="10179513" cy="496800"/>
          </a:xfrm>
        </p:spPr>
        <p:txBody>
          <a:bodyPr/>
          <a:lstStyle/>
          <a:p>
            <a:r>
              <a:rPr lang="en-GB" sz="2000" dirty="0"/>
              <a:t>Think about your experiences of starting your degree at the Open University. </a:t>
            </a:r>
          </a:p>
          <a:p>
            <a:endParaRPr lang="en-GB" sz="2000" dirty="0"/>
          </a:p>
          <a:p>
            <a:r>
              <a:rPr lang="en-GB" sz="2000" dirty="0"/>
              <a:t>Now I’d like you to imagine that a friend of yours is starting their degree at the Open University next year and is interesting in studying the same degree as you. </a:t>
            </a:r>
          </a:p>
          <a:p>
            <a:endParaRPr lang="en-GB" sz="2000" dirty="0"/>
          </a:p>
          <a:p>
            <a:r>
              <a:rPr lang="en-GB" sz="2000" dirty="0"/>
              <a:t>They have asked you for advice about sources of support that can help their studies.</a:t>
            </a:r>
          </a:p>
          <a:p>
            <a:endParaRPr lang="en-GB" sz="2000" dirty="0"/>
          </a:p>
          <a:p>
            <a:r>
              <a:rPr lang="en-GB" sz="2000" dirty="0"/>
              <a:t>What advice would you provide to your friend?</a:t>
            </a:r>
          </a:p>
        </p:txBody>
      </p:sp>
    </p:spTree>
    <p:extLst>
      <p:ext uri="{BB962C8B-B14F-4D97-AF65-F5344CB8AC3E}">
        <p14:creationId xmlns:p14="http://schemas.microsoft.com/office/powerpoint/2010/main" val="1799068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D9D5E6-9DB7-9AD1-EC48-22066518FC2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Survey Vignette: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0C205-524A-294B-1215-C5C715D2F7E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03829" y="979048"/>
            <a:ext cx="10179513" cy="496800"/>
          </a:xfrm>
        </p:spPr>
        <p:txBody>
          <a:bodyPr/>
          <a:lstStyle/>
          <a:p>
            <a:r>
              <a:rPr lang="en-GB" b="1" dirty="0"/>
              <a:t>Tutor Resources:</a:t>
            </a:r>
          </a:p>
          <a:p>
            <a:r>
              <a:rPr lang="en-GB" i="1" dirty="0"/>
              <a:t>“Tutor is primary support and the most knowledgeable”</a:t>
            </a:r>
          </a:p>
          <a:p>
            <a:endParaRPr lang="en-GB" i="1" dirty="0"/>
          </a:p>
          <a:p>
            <a:r>
              <a:rPr lang="en-GB" i="1" dirty="0"/>
              <a:t>“Your tutor is your first port of call for any problems”</a:t>
            </a:r>
          </a:p>
          <a:p>
            <a:endParaRPr lang="en-GB" i="1" dirty="0"/>
          </a:p>
          <a:p>
            <a:r>
              <a:rPr lang="en-GB" b="1" dirty="0"/>
              <a:t>Student Support Team:</a:t>
            </a:r>
          </a:p>
          <a:p>
            <a:r>
              <a:rPr lang="en-GB" i="1" dirty="0"/>
              <a:t>“The student support team are very useful – there is a live chat for those who don’t like speaking to others, or a number to call to discuss the issue”</a:t>
            </a:r>
          </a:p>
          <a:p>
            <a:endParaRPr lang="en-GB" i="1" dirty="0"/>
          </a:p>
          <a:p>
            <a:r>
              <a:rPr lang="en-GB" i="1" dirty="0"/>
              <a:t>“The student support team are always available to assist”</a:t>
            </a:r>
          </a:p>
          <a:p>
            <a:endParaRPr lang="en-GB" i="1" dirty="0"/>
          </a:p>
          <a:p>
            <a:r>
              <a:rPr lang="en-GB" b="1" dirty="0"/>
              <a:t>Module Resources:</a:t>
            </a:r>
          </a:p>
          <a:p>
            <a:r>
              <a:rPr lang="en-GB" i="1" dirty="0"/>
              <a:t>“Forums are great if you get stuck, normally you are not alone”</a:t>
            </a:r>
          </a:p>
          <a:p>
            <a:endParaRPr lang="en-GB" i="1" dirty="0"/>
          </a:p>
          <a:p>
            <a:r>
              <a:rPr lang="en-GB" i="1" dirty="0"/>
              <a:t>“Use the forums as much as possible. The most useful support is that of the other students who are going through the same experiences”</a:t>
            </a:r>
          </a:p>
          <a:p>
            <a:endParaRPr lang="en-GB" i="1" dirty="0"/>
          </a:p>
          <a:p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47903362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Custom 7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94E85A0E-8E0A-45F9-81BA-B6ED124559CC}"/>
    </a:ext>
  </a:extLst>
</a:theme>
</file>

<file path=ppt/theme/theme2.xml><?xml version="1.0" encoding="utf-8"?>
<a:theme xmlns:a="http://schemas.openxmlformats.org/drawingml/2006/main" name="Contents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4BB12A69-2195-4393-8DC0-EB9EE8397D91}"/>
    </a:ext>
  </a:extLst>
</a:theme>
</file>

<file path=ppt/theme/theme3.xml><?xml version="1.0" encoding="utf-8"?>
<a:theme xmlns:a="http://schemas.openxmlformats.org/drawingml/2006/main" name="Chapter Headings / Divid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E6697964-0098-45A5-A68F-45809E852513}"/>
    </a:ext>
  </a:extLst>
</a:theme>
</file>

<file path=ppt/theme/theme4.xml><?xml version="1.0" encoding="utf-8"?>
<a:theme xmlns:a="http://schemas.openxmlformats.org/drawingml/2006/main" name="Slide Options">
  <a:themeElements>
    <a:clrScheme name="Custom 1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FF8A77"/>
      </a:accent3>
      <a:accent4>
        <a:srgbClr val="7DFFD3"/>
      </a:accent4>
      <a:accent5>
        <a:srgbClr val="FFB3FF"/>
      </a:accent5>
      <a:accent6>
        <a:srgbClr val="FFF388"/>
      </a:accent6>
      <a:hlink>
        <a:srgbClr val="1C46C0"/>
      </a:hlink>
      <a:folHlink>
        <a:srgbClr val="FF8A77"/>
      </a:folHlink>
    </a:clrScheme>
    <a:fontScheme name="Custom 2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BF0D45D2-C1FF-4D88-9D45-1B3B67EB2D7C}"/>
    </a:ext>
  </a:extLst>
</a:theme>
</file>

<file path=ppt/theme/theme5.xml><?xml version="1.0" encoding="utf-8"?>
<a:theme xmlns:a="http://schemas.openxmlformats.org/drawingml/2006/main" name="End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U Poppins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CB3D32D0-10AB-4988-B46F-32A3F4ABFA9B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E7A8613C21C848AD2F91B91A9AAB64" ma:contentTypeVersion="20" ma:contentTypeDescription="Create a new document." ma:contentTypeScope="" ma:versionID="c1d9353f12382b36ac3f9f5b2f1dd716">
  <xsd:schema xmlns:xsd="http://www.w3.org/2001/XMLSchema" xmlns:xs="http://www.w3.org/2001/XMLSchema" xmlns:p="http://schemas.microsoft.com/office/2006/metadata/properties" xmlns:ns2="4ed73a0e-c0f4-4682-9833-b80ae4bd0773" xmlns:ns3="23060362-3cc1-48ff-8e33-88570e39b161" xmlns:ns4="e4476828-269d-41e7-8c7f-463a607b843c" targetNamespace="http://schemas.microsoft.com/office/2006/metadata/properties" ma:root="true" ma:fieldsID="c254bfd5ec353ffdfb8a6f8fbb6c5717" ns2:_="" ns3:_="" ns4:_="">
    <xsd:import namespace="4ed73a0e-c0f4-4682-9833-b80ae4bd0773"/>
    <xsd:import namespace="23060362-3cc1-48ff-8e33-88570e39b161"/>
    <xsd:import namespace="e4476828-269d-41e7-8c7f-463a607b84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4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73a0e-c0f4-4682-9833-b80ae4bd07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bfb35f09-1364-44fa-bda6-079b81d03a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60362-3cc1-48ff-8e33-88570e39b16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76828-269d-41e7-8c7f-463a607b843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206e9e1-5a8f-47ca-9c1f-db2539ee6553}" ma:internalName="TaxCatchAll" ma:showField="CatchAllData" ma:web="23060362-3cc1-48ff-8e33-88570e39b1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4476828-269d-41e7-8c7f-463a607b843c" xsi:nil="true"/>
    <lcf76f155ced4ddcb4097134ff3c332f xmlns="4ed73a0e-c0f4-4682-9833-b80ae4bd077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ADD03CB-2A88-4644-BBA9-D7ABCC1D4135}">
  <ds:schemaRefs>
    <ds:schemaRef ds:uri="23060362-3cc1-48ff-8e33-88570e39b161"/>
    <ds:schemaRef ds:uri="4ed73a0e-c0f4-4682-9833-b80ae4bd0773"/>
    <ds:schemaRef ds:uri="e4476828-269d-41e7-8c7f-463a607b843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66CD3E3-2AD4-4BFA-B062-CD9F3FC377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1F123D-72E4-47AA-AF87-050EE8541186}">
  <ds:schemaRefs>
    <ds:schemaRef ds:uri="37366ac4-c030-4543-8cc8-88329e81ec50"/>
    <ds:schemaRef ds:uri="4ed73a0e-c0f4-4682-9833-b80ae4bd0773"/>
    <ds:schemaRef ds:uri="a4bbcd8a-0e99-45ba-ba54-c1f6b28a9aac"/>
    <ds:schemaRef ds:uri="e4476828-269d-41e7-8c7f-463a607b843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9278</TotalTime>
  <Words>1322</Words>
  <Application>Microsoft Office PowerPoint</Application>
  <PresentationFormat>Widescreen</PresentationFormat>
  <Paragraphs>230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Poppins</vt:lpstr>
      <vt:lpstr>Poppins SemiBold</vt:lpstr>
      <vt:lpstr>Wingdings</vt:lpstr>
      <vt:lpstr>Covers</vt:lpstr>
      <vt:lpstr>Contents Slides</vt:lpstr>
      <vt:lpstr>Chapter Headings / Dividers</vt:lpstr>
      <vt:lpstr>Slide Options</vt:lpstr>
      <vt:lpstr>End Slides</vt:lpstr>
      <vt:lpstr>Intro Slide Title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Slide Title 30</vt:lpstr>
      <vt:lpstr>Slide Title 31</vt:lpstr>
    </vt:vector>
  </TitlesOfParts>
  <Manager/>
  <Company>The Open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 Master PowerPoint Template</dc:title>
  <dc:subject>OU Master PowerPoint Template with accessibility guidance and best practice tips</dc:subject>
  <dc:creator>brand-enquiries@open.ac.uk</dc:creator>
  <cp:keywords>OU Master PowerPoint Template</cp:keywords>
  <dc:description/>
  <cp:lastModifiedBy>Diane.Ford</cp:lastModifiedBy>
  <cp:revision>23</cp:revision>
  <dcterms:created xsi:type="dcterms:W3CDTF">2022-10-21T14:33:01Z</dcterms:created>
  <dcterms:modified xsi:type="dcterms:W3CDTF">2024-04-08T15:58:19Z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0x01010003E7A8613C21C848AD2F91B91A9AAB64</vt:lpwstr>
  </property>
  <property fmtid="{D5CDD505-2E9C-101B-9397-08002B2CF9AE}" pid="3" name="MediaServiceImageTags">
    <vt:lpwstr/>
  </property>
</Properties>
</file>